
<file path=[Content_Types].xml><?xml version="1.0" encoding="utf-8"?>
<Types xmlns="http://schemas.openxmlformats.org/package/2006/content-types">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 id="2147483648" r:id="rId5"/>
  </p:sldMasterIdLst>
  <p:notesMasterIdLst>
    <p:notesMasterId r:id="rId64"/>
  </p:notesMasterIdLst>
  <p:sldIdLst>
    <p:sldId id="437" r:id="rId6"/>
    <p:sldId id="512" r:id="rId7"/>
    <p:sldId id="510" r:id="rId8"/>
    <p:sldId id="513" r:id="rId9"/>
    <p:sldId id="514" r:id="rId10"/>
    <p:sldId id="516" r:id="rId11"/>
    <p:sldId id="515" r:id="rId12"/>
    <p:sldId id="517" r:id="rId13"/>
    <p:sldId id="518" r:id="rId14"/>
    <p:sldId id="519" r:id="rId15"/>
    <p:sldId id="520" r:id="rId16"/>
    <p:sldId id="521" r:id="rId17"/>
    <p:sldId id="522" r:id="rId18"/>
    <p:sldId id="529" r:id="rId19"/>
    <p:sldId id="523" r:id="rId20"/>
    <p:sldId id="524" r:id="rId21"/>
    <p:sldId id="526" r:id="rId22"/>
    <p:sldId id="528" r:id="rId23"/>
    <p:sldId id="527" r:id="rId24"/>
    <p:sldId id="525" r:id="rId25"/>
    <p:sldId id="530" r:id="rId26"/>
    <p:sldId id="531" r:id="rId27"/>
    <p:sldId id="532" r:id="rId28"/>
    <p:sldId id="567" r:id="rId29"/>
    <p:sldId id="569" r:id="rId30"/>
    <p:sldId id="538" r:id="rId31"/>
    <p:sldId id="573" r:id="rId32"/>
    <p:sldId id="565" r:id="rId33"/>
    <p:sldId id="534" r:id="rId34"/>
    <p:sldId id="574" r:id="rId35"/>
    <p:sldId id="536" r:id="rId36"/>
    <p:sldId id="572" r:id="rId37"/>
    <p:sldId id="566" r:id="rId38"/>
    <p:sldId id="540" r:id="rId39"/>
    <p:sldId id="541" r:id="rId40"/>
    <p:sldId id="568" r:id="rId41"/>
    <p:sldId id="571" r:id="rId42"/>
    <p:sldId id="542" r:id="rId43"/>
    <p:sldId id="544" r:id="rId44"/>
    <p:sldId id="543" r:id="rId45"/>
    <p:sldId id="545" r:id="rId46"/>
    <p:sldId id="546" r:id="rId47"/>
    <p:sldId id="547" r:id="rId48"/>
    <p:sldId id="548" r:id="rId49"/>
    <p:sldId id="549" r:id="rId50"/>
    <p:sldId id="550" r:id="rId51"/>
    <p:sldId id="563" r:id="rId52"/>
    <p:sldId id="552" r:id="rId53"/>
    <p:sldId id="553" r:id="rId54"/>
    <p:sldId id="554" r:id="rId55"/>
    <p:sldId id="555" r:id="rId56"/>
    <p:sldId id="556" r:id="rId57"/>
    <p:sldId id="557" r:id="rId58"/>
    <p:sldId id="558" r:id="rId59"/>
    <p:sldId id="559" r:id="rId60"/>
    <p:sldId id="560" r:id="rId61"/>
    <p:sldId id="561" r:id="rId62"/>
    <p:sldId id="562"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501AA37-8213-CE41-06FD-73004C907152}" name="Graham Shone" initials="GS" userId="S::Graham.Shone@cambridgeshire.gov.uk::2f7cc940-7d68-4e90-989c-33e4e1c21e5c" providerId="AD"/>
  <p188:author id="{E6527DAA-CB59-E3F6-2C64-F2E09D9F596C}" name="Hannah Milgate" initials="HM" userId="S::Hannah.Milgate@cambridgeshire.gov.uk::c6c58db6-83e1-4ee5-99c3-39972b0d6362" providerId="AD"/>
  <p188:author id="{31E173AC-BEE1-9415-E7F1-E6B1B98096B2}" name="Graham Shone" initials="GS" userId="S::graham.shone@cambridgeshire.gov.uk::2f7cc940-7d68-4e90-989c-33e4e1c21e5c" providerId="AD"/>
  <p188:author id="{FA48E8B1-B145-1D33-FCB4-338445089B4C}" name="Ellen Pollard (she/her)" initials="EP(" userId="S::Ellen.Pollard@cambridgeshire.gov.uk::1bb0be40-2395-4b16-8b02-ec28fb870a9e" providerId="AD"/>
  <p188:author id="{92B708F2-79CF-2A8D-839F-B85797ED49F8}" name="Sian Loveday" initials="SL" userId="S::sian.loveday@cambridgeshire.gov.uk::3c467ee9-6672-4447-be23-8e5882dd38cf" providerId="AD"/>
  <p188:author id="{0C1301F6-F582-FC1B-822B-BE1043A157FE}" name="Ellen Pollard (she/her)" initials="E(" userId="S::ellen.pollard@cambridgeshire.gov.uk::1bb0be40-2395-4b16-8b02-ec28fb870a9e" providerId="AD"/>
  <p188:author id="{197393F7-CDF3-0087-C06B-57340D72DC4F}" name="Sian Loveday" initials="SL" userId="S::Sian.Loveday@cambridgeshire.gov.uk::3c467ee9-6672-4447-be23-8e5882dd38c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2060"/>
    <a:srgbClr val="BDD7EE"/>
    <a:srgbClr val="5799D4"/>
    <a:srgbClr val="FF0101"/>
    <a:srgbClr val="FFCCCC"/>
    <a:srgbClr val="EF8C8C"/>
    <a:srgbClr val="BFBFBF"/>
    <a:srgbClr val="5B9BD5"/>
    <a:srgbClr val="FFC0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E2AED83-428E-4CE8-9CE5-6C949FFD01A7}" v="5" dt="2024-02-15T10:38:32.06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2" autoAdjust="0"/>
    <p:restoredTop sz="96357" autoAdjust="0"/>
  </p:normalViewPr>
  <p:slideViewPr>
    <p:cSldViewPr snapToGrid="0">
      <p:cViewPr varScale="1">
        <p:scale>
          <a:sx n="110" d="100"/>
          <a:sy n="110" d="100"/>
        </p:scale>
        <p:origin x="594" y="96"/>
      </p:cViewPr>
      <p:guideLst/>
    </p:cSldViewPr>
  </p:slideViewPr>
  <p:outlineViewPr>
    <p:cViewPr>
      <p:scale>
        <a:sx n="33" d="100"/>
        <a:sy n="33" d="100"/>
      </p:scale>
      <p:origin x="0" y="-138"/>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notesMaster" Target="notesMasters/notesMaster1.xml"/><Relationship Id="rId69" Type="http://schemas.microsoft.com/office/2015/10/relationships/revisionInfo" Target="revisionInfo.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8607BA-34CA-4CA5-9351-18454376610F}" type="datetimeFigureOut">
              <a:rPr lang="en-GB" smtClean="0"/>
              <a:t>15/02/2024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67AE0F-FC5D-4269-A9BD-2387D0DAA2D4}" type="slidenum">
              <a:rPr lang="en-GB" smtClean="0"/>
              <a:t>‹#›</a:t>
            </a:fld>
            <a:endParaRPr lang="en-GB"/>
          </a:p>
        </p:txBody>
      </p:sp>
    </p:spTree>
    <p:extLst>
      <p:ext uri="{BB962C8B-B14F-4D97-AF65-F5344CB8AC3E}">
        <p14:creationId xmlns:p14="http://schemas.microsoft.com/office/powerpoint/2010/main" val="19552426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ww.gov.uk/guidance/2-bus-fare-cap"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www.gov.uk/guidance/2-bus-fare-cap"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F29BFED-29D6-4DAE-9693-E577AD6C3CA5}" type="slidenum">
              <a:rPr lang="en-GB" smtClean="0"/>
              <a:t>1</a:t>
            </a:fld>
            <a:endParaRPr lang="en-GB"/>
          </a:p>
        </p:txBody>
      </p:sp>
    </p:spTree>
    <p:extLst>
      <p:ext uri="{BB962C8B-B14F-4D97-AF65-F5344CB8AC3E}">
        <p14:creationId xmlns:p14="http://schemas.microsoft.com/office/powerpoint/2010/main" val="18196741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29BFED-29D6-4DAE-9693-E577AD6C3CA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5445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solidFill>
                  <a:prstClr val="black"/>
                </a:solidFill>
                <a:latin typeface="Calibri" panose="020F0502020204030204"/>
              </a:rPr>
              <a:t>Source: </a:t>
            </a:r>
            <a:r>
              <a:rPr lang="en-GB" sz="1200" i="0">
                <a:solidFill>
                  <a:prstClr val="black"/>
                </a:solidFill>
              </a:rPr>
              <a:t>National Highways </a:t>
            </a:r>
            <a:r>
              <a:rPr lang="en-GB" sz="1200" i="0">
                <a:solidFill>
                  <a:prstClr val="black"/>
                </a:solidFill>
                <a:latin typeface="Calibri" panose="020F0502020204030204"/>
              </a:rPr>
              <a:t>WebTRIS data.</a:t>
            </a:r>
            <a:r>
              <a:rPr lang="en-GB" sz="1200" i="0"/>
              <a:t> (https://webtris.highwaysengland.co.uk/)</a:t>
            </a:r>
            <a:endParaRPr lang="en-GB" sz="1200" i="1">
              <a:solidFill>
                <a:prstClr val="black"/>
              </a:solidFill>
            </a:endParaRPr>
          </a:p>
          <a:p>
            <a:pPr>
              <a:defRPr/>
            </a:pPr>
            <a:endParaRPr lang="en-GB" sz="1200" b="1" i="0">
              <a:solidFill>
                <a:prstClr val="black"/>
              </a:solidFill>
            </a:endParaRPr>
          </a:p>
          <a:p>
            <a:pPr>
              <a:defRPr/>
            </a:pPr>
            <a:r>
              <a:rPr lang="en-GB" sz="1200" b="1" i="0">
                <a:solidFill>
                  <a:prstClr val="black"/>
                </a:solidFill>
              </a:rPr>
              <a:t>Technical notes: </a:t>
            </a:r>
          </a:p>
          <a:p>
            <a:pPr>
              <a:defRPr/>
            </a:pPr>
            <a:r>
              <a:rPr lang="en-GB" sz="800" i="0">
                <a:solidFill>
                  <a:prstClr val="black"/>
                </a:solidFill>
              </a:rPr>
              <a:t>Count site locations and IDs:</a:t>
            </a:r>
          </a:p>
          <a:p>
            <a:pPr fontAlgn="b"/>
            <a:r>
              <a:rPr lang="pt-BR" sz="1200" b="1">
                <a:solidFill>
                  <a:srgbClr val="000000"/>
                </a:solidFill>
                <a:latin typeface="Calibri"/>
                <a:cs typeface="Calibri"/>
              </a:rPr>
              <a:t>Cambridge</a:t>
            </a:r>
            <a:r>
              <a:rPr lang="pt-BR" b="1">
                <a:solidFill>
                  <a:srgbClr val="000000"/>
                </a:solidFill>
                <a:latin typeface="Calibri"/>
                <a:cs typeface="Calibri"/>
              </a:rPr>
              <a:t>: </a:t>
            </a:r>
            <a:r>
              <a:rPr lang="pt-BR"/>
              <a:t>MIDAS site at M11/6886B, MIDAS site at M11/6820A, MIDAS site at M11/6886A</a:t>
            </a:r>
            <a:endParaRPr lang="en-GB" sz="1800" b="0">
              <a:latin typeface="Calibri"/>
              <a:cs typeface="Calibri"/>
            </a:endParaRPr>
          </a:p>
          <a:p>
            <a:pPr fontAlgn="b"/>
            <a:r>
              <a:rPr lang="en-GB" sz="1200" b="1">
                <a:solidFill>
                  <a:srgbClr val="000000"/>
                </a:solidFill>
                <a:latin typeface="Calibri"/>
                <a:cs typeface="Calibri"/>
              </a:rPr>
              <a:t>Peterborough</a:t>
            </a:r>
            <a:r>
              <a:rPr lang="en-GB" b="1">
                <a:solidFill>
                  <a:srgbClr val="000000"/>
                </a:solidFill>
                <a:latin typeface="Calibri"/>
                <a:cs typeface="Calibri"/>
              </a:rPr>
              <a:t>:</a:t>
            </a:r>
            <a:r>
              <a:rPr lang="en-GB" b="0">
                <a:solidFill>
                  <a:srgbClr val="000000"/>
                </a:solidFill>
                <a:latin typeface="Calibri"/>
                <a:cs typeface="Calibri"/>
              </a:rPr>
              <a:t> TMU Site 6502/2, TMU Site 6351/1, TMU Site 6351/2</a:t>
            </a:r>
            <a:endParaRPr lang="en-GB" sz="1800" b="0" i="1">
              <a:solidFill>
                <a:srgbClr val="000000"/>
              </a:solidFill>
              <a:latin typeface="Calibri"/>
              <a:cs typeface="Calibri"/>
            </a:endParaRPr>
          </a:p>
          <a:p>
            <a:pPr fontAlgn="b"/>
            <a:r>
              <a:rPr lang="en-GB" sz="1200" b="1">
                <a:solidFill>
                  <a:srgbClr val="000000"/>
                </a:solidFill>
                <a:latin typeface="Calibri"/>
                <a:cs typeface="Calibri"/>
              </a:rPr>
              <a:t>East Cambridgeshire</a:t>
            </a:r>
            <a:r>
              <a:rPr lang="en-GB" b="1">
                <a:solidFill>
                  <a:srgbClr val="000000"/>
                </a:solidFill>
                <a:latin typeface="Calibri"/>
                <a:cs typeface="Calibri"/>
              </a:rPr>
              <a:t>:</a:t>
            </a:r>
            <a:r>
              <a:rPr lang="en-GB" sz="1800" b="1">
                <a:solidFill>
                  <a:srgbClr val="000000"/>
                </a:solidFill>
                <a:latin typeface="Calibri"/>
                <a:cs typeface="Calibri"/>
              </a:rPr>
              <a:t> </a:t>
            </a:r>
            <a:r>
              <a:rPr lang="pt-BR" sz="1800" b="0">
                <a:solidFill>
                  <a:srgbClr val="000000"/>
                </a:solidFill>
                <a:latin typeface="Calibri"/>
                <a:cs typeface="Calibri"/>
              </a:rPr>
              <a:t>MIDAS site at A11/0047B, TMU Site 6317/1, MIDAS site at A14/1241A, MIDAS site at A14/1241B. </a:t>
            </a:r>
          </a:p>
          <a:p>
            <a:pPr fontAlgn="b"/>
            <a:r>
              <a:rPr lang="en-GB" sz="1200" b="1">
                <a:solidFill>
                  <a:srgbClr val="000000"/>
                </a:solidFill>
                <a:latin typeface="Calibri"/>
                <a:cs typeface="Calibri"/>
              </a:rPr>
              <a:t>Fenland</a:t>
            </a:r>
            <a:r>
              <a:rPr lang="en-GB" b="1">
                <a:solidFill>
                  <a:srgbClr val="000000"/>
                </a:solidFill>
                <a:latin typeface="Calibri"/>
                <a:cs typeface="Calibri"/>
              </a:rPr>
              <a:t>: </a:t>
            </a:r>
            <a:r>
              <a:rPr lang="en-GB" b="0">
                <a:solidFill>
                  <a:srgbClr val="000000"/>
                </a:solidFill>
                <a:latin typeface="Calibri"/>
                <a:cs typeface="Calibri"/>
              </a:rPr>
              <a:t>TMU Site 6350/2, TMU Site 6350/1</a:t>
            </a:r>
            <a:endParaRPr lang="en-GB" b="0">
              <a:solidFill>
                <a:srgbClr val="000000"/>
              </a:solidFill>
              <a:latin typeface="Arial" panose="020B0604020202020204" pitchFamily="34" charset="0"/>
              <a:cs typeface="Arial"/>
            </a:endParaRPr>
          </a:p>
          <a:p>
            <a:r>
              <a:rPr lang="en-GB" sz="1200" b="1">
                <a:solidFill>
                  <a:srgbClr val="000000"/>
                </a:solidFill>
                <a:latin typeface="Calibri"/>
                <a:cs typeface="Calibri"/>
              </a:rPr>
              <a:t>Huntingdonshire</a:t>
            </a:r>
            <a:r>
              <a:rPr lang="en-GB" b="1">
                <a:solidFill>
                  <a:srgbClr val="000000"/>
                </a:solidFill>
                <a:latin typeface="Calibri"/>
                <a:cs typeface="Calibri"/>
              </a:rPr>
              <a:t>: </a:t>
            </a:r>
            <a:r>
              <a:rPr lang="pt-BR" b="0">
                <a:solidFill>
                  <a:srgbClr val="000000"/>
                </a:solidFill>
                <a:latin typeface="Calibri"/>
                <a:cs typeface="Calibri"/>
              </a:rPr>
              <a:t>TMU Site 6781/2, MIDAS site at A1M/2134A, MIDAS site at A1M/2220A, MIDAS site at A1M/2145B </a:t>
            </a:r>
            <a:r>
              <a:rPr lang="pt-BR" sz="1200" b="0">
                <a:solidFill>
                  <a:srgbClr val="000000"/>
                </a:solidFill>
                <a:latin typeface="Calibri"/>
                <a:cs typeface="Calibri"/>
              </a:rPr>
              <a:t>*</a:t>
            </a:r>
            <a:r>
              <a:rPr lang="pt-BR" sz="1200" b="0" i="1">
                <a:solidFill>
                  <a:srgbClr val="000000"/>
                </a:solidFill>
                <a:latin typeface="Calibri"/>
                <a:cs typeface="Calibri"/>
              </a:rPr>
              <a:t>Removed in December 2023</a:t>
            </a:r>
            <a:r>
              <a:rPr lang="pt-BR" sz="1000" b="0" i="1">
                <a:solidFill>
                  <a:srgbClr val="000000"/>
                </a:solidFill>
                <a:latin typeface="Calibri"/>
                <a:cs typeface="Calibri"/>
              </a:rPr>
              <a:t> </a:t>
            </a:r>
            <a:r>
              <a:rPr lang="pt-BR" b="0">
                <a:solidFill>
                  <a:srgbClr val="000000"/>
                </a:solidFill>
                <a:latin typeface="Calibri"/>
                <a:cs typeface="Calibri"/>
              </a:rPr>
              <a:t>MIDAS site at A1M/2219B. </a:t>
            </a:r>
            <a:endParaRPr lang="pt-BR" sz="1200" b="0">
              <a:solidFill>
                <a:srgbClr val="000000"/>
              </a:solidFill>
              <a:latin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solidFill>
                  <a:srgbClr val="000000"/>
                </a:solidFill>
                <a:latin typeface="Calibri"/>
                <a:cs typeface="Calibri"/>
              </a:rPr>
              <a:t>South Cambridgeshire</a:t>
            </a:r>
            <a:r>
              <a:rPr lang="en-GB" b="1">
                <a:solidFill>
                  <a:srgbClr val="000000"/>
                </a:solidFill>
                <a:latin typeface="Calibri"/>
                <a:cs typeface="Calibri"/>
              </a:rPr>
              <a:t>: </a:t>
            </a:r>
            <a:r>
              <a:rPr lang="en-GB" b="0">
                <a:solidFill>
                  <a:srgbClr val="000000"/>
                </a:solidFill>
                <a:latin typeface="Calibri"/>
                <a:cs typeface="Calibri"/>
              </a:rPr>
              <a:t>MIDAS site at M11/6747A </a:t>
            </a:r>
            <a:r>
              <a:rPr lang="pt-BR" sz="1200" b="0">
                <a:solidFill>
                  <a:srgbClr val="000000"/>
                </a:solidFill>
                <a:latin typeface="Calibri"/>
                <a:cs typeface="Calibri"/>
              </a:rPr>
              <a:t>*</a:t>
            </a:r>
            <a:r>
              <a:rPr lang="pt-BR" sz="1200" b="0" i="1">
                <a:solidFill>
                  <a:srgbClr val="000000"/>
                </a:solidFill>
                <a:latin typeface="Calibri"/>
                <a:cs typeface="Calibri"/>
              </a:rPr>
              <a:t>Removed in December 2023</a:t>
            </a:r>
            <a:r>
              <a:rPr lang="pt-BR" sz="1000" b="0" i="1">
                <a:solidFill>
                  <a:srgbClr val="000000"/>
                </a:solidFill>
                <a:latin typeface="Calibri"/>
                <a:cs typeface="Calibri"/>
              </a:rPr>
              <a:t> </a:t>
            </a:r>
            <a:r>
              <a:rPr lang="en-GB" b="0" i="1">
                <a:solidFill>
                  <a:srgbClr val="000000"/>
                </a:solidFill>
                <a:latin typeface="Calibri"/>
                <a:cs typeface="Calibri"/>
              </a:rPr>
              <a:t>TMU Site 6312/2, TMU Site 6310/1</a:t>
            </a:r>
            <a:endParaRPr lang="en-GB" b="0" i="1">
              <a:solidFill>
                <a:srgbClr val="000000"/>
              </a:solidFill>
              <a:latin typeface="Arial" panose="020B0604020202020204" pitchFamily="34" charset="0"/>
              <a:cs typeface="Arial" panose="020B0604020202020204" pitchFamily="34" charset="0"/>
            </a:endParaRPr>
          </a:p>
          <a:p>
            <a:endParaRPr lang="en-GB" b="0">
              <a:solidFill>
                <a:srgbClr val="000000"/>
              </a:solidFill>
              <a:latin typeface="Calibri"/>
              <a:cs typeface="Calibri"/>
            </a:endParaRPr>
          </a:p>
          <a:p>
            <a:endParaRPr lang="en-GB" sz="1800" b="1">
              <a:solidFill>
                <a:srgbClr val="000000"/>
              </a:solidFill>
              <a:latin typeface="Calibri" panose="020F0502020204030204" pitchFamily="34" charset="0"/>
              <a:cs typeface="Calibri"/>
            </a:endParaRP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11</a:t>
            </a:fld>
            <a:endParaRPr lang="en-GB">
              <a:solidFill>
                <a:prstClr val="black"/>
              </a:solidFill>
              <a:latin typeface="Calibri" panose="020F0502020204030204"/>
            </a:endParaRPr>
          </a:p>
        </p:txBody>
      </p:sp>
    </p:spTree>
    <p:extLst>
      <p:ext uri="{BB962C8B-B14F-4D97-AF65-F5344CB8AC3E}">
        <p14:creationId xmlns:p14="http://schemas.microsoft.com/office/powerpoint/2010/main" val="17228608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solidFill>
                  <a:prstClr val="black"/>
                </a:solidFill>
                <a:latin typeface="Calibri" panose="020F0502020204030204"/>
              </a:rPr>
              <a:t>Source: </a:t>
            </a:r>
            <a:r>
              <a:rPr lang="en-GB" sz="1200" i="0">
                <a:solidFill>
                  <a:prstClr val="black"/>
                </a:solidFill>
              </a:rPr>
              <a:t>National Highways </a:t>
            </a:r>
            <a:r>
              <a:rPr lang="en-GB" sz="1200" i="0">
                <a:solidFill>
                  <a:prstClr val="black"/>
                </a:solidFill>
                <a:latin typeface="Calibri" panose="020F0502020204030204"/>
              </a:rPr>
              <a:t>WebTRIS data.</a:t>
            </a:r>
            <a:r>
              <a:rPr lang="en-GB" sz="1200" i="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1">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b="1" i="0">
                <a:solidFill>
                  <a:prstClr val="black"/>
                </a:solidFill>
                <a:latin typeface="Calibri" panose="020F0502020204030204"/>
              </a:rPr>
              <a:t>Technical note:</a:t>
            </a:r>
            <a:r>
              <a:rPr lang="en-GB" sz="1100"/>
              <a:t> </a:t>
            </a:r>
            <a:r>
              <a:rPr lang="en-GB" sz="1200">
                <a:solidFill>
                  <a:prstClr val="black"/>
                </a:solidFill>
                <a:latin typeface="Calibri" panose="020F0502020204030204"/>
              </a:rPr>
              <a:t>Average Daily Flow by year for main carriageway monitors in each district, all with data 2019 – 2023. This dataset averages across ALL days (Mon-Sun).</a:t>
            </a: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12</a:t>
            </a:fld>
            <a:endParaRPr lang="en-GB">
              <a:solidFill>
                <a:prstClr val="black"/>
              </a:solidFill>
              <a:latin typeface="Calibri" panose="020F0502020204030204"/>
            </a:endParaRPr>
          </a:p>
        </p:txBody>
      </p:sp>
    </p:spTree>
    <p:extLst>
      <p:ext uri="{BB962C8B-B14F-4D97-AF65-F5344CB8AC3E}">
        <p14:creationId xmlns:p14="http://schemas.microsoft.com/office/powerpoint/2010/main" val="13739512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solidFill>
                  <a:prstClr val="black"/>
                </a:solidFill>
                <a:latin typeface="Calibri" panose="020F0502020204030204"/>
              </a:rPr>
              <a:t>Source: </a:t>
            </a:r>
            <a:r>
              <a:rPr lang="en-GB" sz="1200" i="0">
                <a:solidFill>
                  <a:prstClr val="black"/>
                </a:solidFill>
              </a:rPr>
              <a:t>National Highways </a:t>
            </a:r>
            <a:r>
              <a:rPr lang="en-GB" sz="1200" i="0" err="1">
                <a:solidFill>
                  <a:prstClr val="black"/>
                </a:solidFill>
                <a:latin typeface="Calibri" panose="020F0502020204030204"/>
              </a:rPr>
              <a:t>WebTRIS</a:t>
            </a:r>
            <a:r>
              <a:rPr lang="en-GB" sz="1200" i="0">
                <a:solidFill>
                  <a:prstClr val="black"/>
                </a:solidFill>
                <a:latin typeface="Calibri" panose="020F0502020204030204"/>
              </a:rPr>
              <a:t> data.</a:t>
            </a:r>
            <a:r>
              <a:rPr lang="en-GB" sz="1200" i="0"/>
              <a:t> </a:t>
            </a:r>
            <a:endParaRPr lang="en-GB" sz="1200" i="1">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a:cs typeface="Calibri"/>
              </a:rPr>
              <a:t>Technical note: </a:t>
            </a:r>
            <a:r>
              <a:rPr lang="en-GB" b="0">
                <a:cs typeface="Calibri"/>
              </a:rPr>
              <a:t>The graph shows the percentage difference from the corresponding month in 2019 (e.g. March 2023 compared to March 2019). Created using </a:t>
            </a:r>
            <a:r>
              <a:rPr lang="en-GB" sz="1200" b="0">
                <a:solidFill>
                  <a:prstClr val="black"/>
                </a:solidFill>
                <a:latin typeface="Calibri" panose="020F0502020204030204"/>
                <a:cs typeface="Calibri"/>
              </a:rPr>
              <a:t>A</a:t>
            </a:r>
            <a:r>
              <a:rPr lang="en-GB" sz="1200" b="0">
                <a:solidFill>
                  <a:prstClr val="black"/>
                </a:solidFill>
                <a:latin typeface="Calibri" panose="020F0502020204030204"/>
              </a:rPr>
              <a:t>verage</a:t>
            </a:r>
            <a:r>
              <a:rPr lang="en-GB" sz="1200">
                <a:solidFill>
                  <a:prstClr val="black"/>
                </a:solidFill>
                <a:latin typeface="Calibri" panose="020F0502020204030204"/>
              </a:rPr>
              <a:t> Daily Flow by month data for main carriageway monitors in each district, all with data 2019 – 2023. This dataset averages across ALL days (Mon-Sun).</a:t>
            </a: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13</a:t>
            </a:fld>
            <a:endParaRPr lang="en-GB">
              <a:solidFill>
                <a:prstClr val="black"/>
              </a:solidFill>
              <a:latin typeface="Calibri" panose="020F0502020204030204"/>
            </a:endParaRPr>
          </a:p>
        </p:txBody>
      </p:sp>
    </p:spTree>
    <p:extLst>
      <p:ext uri="{BB962C8B-B14F-4D97-AF65-F5344CB8AC3E}">
        <p14:creationId xmlns:p14="http://schemas.microsoft.com/office/powerpoint/2010/main" val="9509637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a:solidFill>
                  <a:prstClr val="black"/>
                </a:solidFill>
                <a:latin typeface="Calibri" panose="020F0502020204030204"/>
              </a:rPr>
              <a:t>Source: </a:t>
            </a:r>
            <a:r>
              <a:rPr lang="en-GB" sz="1400" i="0">
                <a:solidFill>
                  <a:prstClr val="black"/>
                </a:solidFill>
              </a:rPr>
              <a:t>National Highways </a:t>
            </a:r>
            <a:r>
              <a:rPr lang="en-GB" sz="1400" i="0">
                <a:solidFill>
                  <a:prstClr val="black"/>
                </a:solidFill>
                <a:latin typeface="Calibri" panose="020F0502020204030204"/>
              </a:rPr>
              <a:t>WebTRIS data.</a:t>
            </a:r>
            <a:r>
              <a:rPr lang="en-GB" sz="1400" i="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i="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i="0">
                <a:solidFill>
                  <a:prstClr val="black"/>
                </a:solidFill>
              </a:rPr>
              <a:t>Technical note: </a:t>
            </a:r>
            <a:r>
              <a:rPr lang="en-GB" sz="1400" i="0">
                <a:solidFill>
                  <a:prstClr val="black"/>
                </a:solidFill>
              </a:rPr>
              <a:t>Average Daily Flow in the week for main carriageway monitors in each district, all with data 2019 – 2023. Note the use of ‘normal’ days which allow for a ‘like-for-like’ comparison between comparable days. For example, bank holidays and school holidays are excluded from average flow calculations for ‘normal’ days. As such, this dataset does not account for the Christmas period, Christmas or New Year bank holidays, school summer holidays etc.</a:t>
            </a: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14</a:t>
            </a:fld>
            <a:endParaRPr lang="en-GB">
              <a:solidFill>
                <a:prstClr val="black"/>
              </a:solidFill>
              <a:latin typeface="Calibri" panose="020F0502020204030204"/>
            </a:endParaRPr>
          </a:p>
        </p:txBody>
      </p:sp>
    </p:spTree>
    <p:extLst>
      <p:ext uri="{BB962C8B-B14F-4D97-AF65-F5344CB8AC3E}">
        <p14:creationId xmlns:p14="http://schemas.microsoft.com/office/powerpoint/2010/main" val="5744106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a:solidFill>
                  <a:prstClr val="black"/>
                </a:solidFill>
                <a:latin typeface="Calibri" panose="020F0502020204030204"/>
              </a:rPr>
              <a:t>Source: </a:t>
            </a:r>
            <a:r>
              <a:rPr lang="en-GB" sz="1400" i="0">
                <a:solidFill>
                  <a:prstClr val="black"/>
                </a:solidFill>
              </a:rPr>
              <a:t>National Highways </a:t>
            </a:r>
            <a:r>
              <a:rPr lang="en-GB" sz="1400" i="0">
                <a:solidFill>
                  <a:prstClr val="black"/>
                </a:solidFill>
                <a:latin typeface="Calibri" panose="020F0502020204030204"/>
              </a:rPr>
              <a:t>WebTRIS data.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i="0">
              <a:solidFill>
                <a:prstClr val="black"/>
              </a:solidFill>
            </a:endParaRPr>
          </a:p>
          <a:p>
            <a:r>
              <a:rPr lang="en-GB" sz="1400" b="1" i="0">
                <a:solidFill>
                  <a:prstClr val="black"/>
                </a:solidFill>
              </a:rPr>
              <a:t>Technical note: </a:t>
            </a:r>
            <a:r>
              <a:rPr lang="en-GB" sz="1400">
                <a:solidFill>
                  <a:prstClr val="black"/>
                </a:solidFill>
                <a:latin typeface="Calibri" panose="020F0502020204030204"/>
              </a:rPr>
              <a:t> This dataset averages across ALL days (Mon-Sun). </a:t>
            </a:r>
            <a:r>
              <a:rPr lang="en-GB" sz="1400">
                <a:solidFill>
                  <a:schemeClr val="bg2">
                    <a:lumMod val="50000"/>
                  </a:schemeClr>
                </a:solidFill>
                <a:cs typeface="Calibri"/>
              </a:rPr>
              <a:t>Analysis based on 3 sensors - all on the main carriageway of the M11 (2 near Madingley Road and 1 near Trumpington).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i="1">
              <a:solidFill>
                <a:prstClr val="black"/>
              </a:solidFill>
            </a:endParaRP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15</a:t>
            </a:fld>
            <a:endParaRPr lang="en-GB">
              <a:solidFill>
                <a:prstClr val="black"/>
              </a:solidFill>
              <a:latin typeface="Calibri" panose="020F0502020204030204"/>
            </a:endParaRPr>
          </a:p>
        </p:txBody>
      </p:sp>
    </p:spTree>
    <p:extLst>
      <p:ext uri="{BB962C8B-B14F-4D97-AF65-F5344CB8AC3E}">
        <p14:creationId xmlns:p14="http://schemas.microsoft.com/office/powerpoint/2010/main" val="33006570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solidFill>
                  <a:prstClr val="black"/>
                </a:solidFill>
                <a:latin typeface="Calibri" panose="020F0502020204030204"/>
              </a:rPr>
              <a:t>Source: </a:t>
            </a:r>
            <a:r>
              <a:rPr lang="en-GB" sz="1200" i="0">
                <a:solidFill>
                  <a:prstClr val="black"/>
                </a:solidFill>
              </a:rPr>
              <a:t>National Highways </a:t>
            </a:r>
            <a:r>
              <a:rPr lang="en-GB" sz="1200" i="0">
                <a:solidFill>
                  <a:prstClr val="black"/>
                </a:solidFill>
                <a:latin typeface="Calibri" panose="020F0502020204030204"/>
              </a:rPr>
              <a:t>WebTRIS data.</a:t>
            </a:r>
            <a:r>
              <a:rPr lang="en-GB" sz="1200" i="0"/>
              <a:t> </a:t>
            </a:r>
            <a:endParaRPr lang="en-GB" sz="1200" i="1">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a:solidFill>
                <a:prstClr val="black"/>
              </a:solidFill>
            </a:endParaRPr>
          </a:p>
          <a:p>
            <a:r>
              <a:rPr lang="en-GB" sz="1200" b="1" i="0">
                <a:solidFill>
                  <a:prstClr val="black"/>
                </a:solidFill>
              </a:rPr>
              <a:t>Technical note: </a:t>
            </a:r>
            <a:r>
              <a:rPr lang="en-GB" sz="1200">
                <a:solidFill>
                  <a:prstClr val="black"/>
                </a:solidFill>
                <a:latin typeface="Calibri" panose="020F0502020204030204"/>
              </a:rPr>
              <a:t> This dataset averages across ALL days (Mon-Sun). </a:t>
            </a:r>
            <a:r>
              <a:rPr lang="en-GB" sz="1200">
                <a:solidFill>
                  <a:schemeClr val="bg2">
                    <a:lumMod val="50000"/>
                  </a:schemeClr>
                </a:solidFill>
                <a:cs typeface="Calibri"/>
              </a:rPr>
              <a:t>Analysis based on 5 sensors - 2 on the main carriageway of the A11 (close to Red Lodge) and 2 on the main carriageway of the A14 (2 north of Newmarket).</a:t>
            </a:r>
          </a:p>
          <a:p>
            <a:pPr>
              <a:defRPr/>
            </a:pPr>
            <a:endParaRPr lang="en-GB">
              <a:cs typeface="Calibri"/>
            </a:endParaRP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16</a:t>
            </a:fld>
            <a:endParaRPr lang="en-GB">
              <a:solidFill>
                <a:prstClr val="black"/>
              </a:solidFill>
              <a:latin typeface="Calibri" panose="020F0502020204030204"/>
            </a:endParaRPr>
          </a:p>
        </p:txBody>
      </p:sp>
    </p:spTree>
    <p:extLst>
      <p:ext uri="{BB962C8B-B14F-4D97-AF65-F5344CB8AC3E}">
        <p14:creationId xmlns:p14="http://schemas.microsoft.com/office/powerpoint/2010/main" val="2396178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solidFill>
                  <a:prstClr val="black"/>
                </a:solidFill>
                <a:latin typeface="Calibri" panose="020F0502020204030204"/>
              </a:rPr>
              <a:t>Source: </a:t>
            </a:r>
            <a:r>
              <a:rPr lang="en-GB" sz="1200" i="0">
                <a:solidFill>
                  <a:prstClr val="black"/>
                </a:solidFill>
              </a:rPr>
              <a:t>National Highways </a:t>
            </a:r>
            <a:r>
              <a:rPr lang="en-GB" sz="1200" i="0">
                <a:solidFill>
                  <a:prstClr val="black"/>
                </a:solidFill>
                <a:latin typeface="Calibri" panose="020F0502020204030204"/>
              </a:rPr>
              <a:t>WebTRIS data.</a:t>
            </a:r>
            <a:r>
              <a:rPr lang="en-GB" sz="1200" i="0"/>
              <a:t> </a:t>
            </a:r>
            <a:endParaRPr lang="en-GB" sz="1200" i="1">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a:solidFill>
                <a:prstClr val="black"/>
              </a:solidFill>
            </a:endParaRPr>
          </a:p>
          <a:p>
            <a:r>
              <a:rPr lang="en-GB" sz="1200" b="1" i="0">
                <a:solidFill>
                  <a:prstClr val="black"/>
                </a:solidFill>
              </a:rPr>
              <a:t>Technical note: </a:t>
            </a:r>
            <a:r>
              <a:rPr lang="en-GB" sz="1200">
                <a:solidFill>
                  <a:prstClr val="black"/>
                </a:solidFill>
                <a:latin typeface="Calibri" panose="020F0502020204030204"/>
              </a:rPr>
              <a:t> This dataset averages across ALL days (Mon-Sun). </a:t>
            </a:r>
            <a:r>
              <a:rPr lang="en-GB" sz="1200">
                <a:solidFill>
                  <a:schemeClr val="bg2">
                    <a:lumMod val="50000"/>
                  </a:schemeClr>
                </a:solidFill>
                <a:cs typeface="Calibri"/>
              </a:rPr>
              <a:t>Analysis based on 2 sensors on the main carriageway of the A47 (both close to </a:t>
            </a:r>
            <a:r>
              <a:rPr lang="en-GB" sz="1200" err="1">
                <a:solidFill>
                  <a:schemeClr val="bg2">
                    <a:lumMod val="50000"/>
                  </a:schemeClr>
                </a:solidFill>
                <a:cs typeface="Calibri"/>
              </a:rPr>
              <a:t>Guyhirn</a:t>
            </a:r>
            <a:r>
              <a:rPr lang="en-GB" sz="1200">
                <a:solidFill>
                  <a:schemeClr val="bg2">
                    <a:lumMod val="50000"/>
                  </a:schemeClr>
                </a:solidFill>
                <a:cs typeface="Calibri"/>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1">
              <a:solidFill>
                <a:prstClr val="black"/>
              </a:solidFill>
            </a:endParaRPr>
          </a:p>
          <a:p>
            <a:pPr>
              <a:defRPr/>
            </a:pPr>
            <a:endParaRPr lang="en-GB">
              <a:cs typeface="Calibri"/>
            </a:endParaRP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17</a:t>
            </a:fld>
            <a:endParaRPr lang="en-GB">
              <a:solidFill>
                <a:prstClr val="black"/>
              </a:solidFill>
              <a:latin typeface="Calibri" panose="020F0502020204030204"/>
            </a:endParaRPr>
          </a:p>
        </p:txBody>
      </p:sp>
    </p:spTree>
    <p:extLst>
      <p:ext uri="{BB962C8B-B14F-4D97-AF65-F5344CB8AC3E}">
        <p14:creationId xmlns:p14="http://schemas.microsoft.com/office/powerpoint/2010/main" val="10127827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solidFill>
                  <a:prstClr val="black"/>
                </a:solidFill>
                <a:latin typeface="Calibri" panose="020F0502020204030204"/>
              </a:rPr>
              <a:t>Source: </a:t>
            </a:r>
            <a:r>
              <a:rPr lang="en-GB" sz="1200" i="0">
                <a:solidFill>
                  <a:prstClr val="black"/>
                </a:solidFill>
              </a:rPr>
              <a:t>National Highways </a:t>
            </a:r>
            <a:r>
              <a:rPr lang="en-GB" sz="1200" i="0">
                <a:solidFill>
                  <a:prstClr val="black"/>
                </a:solidFill>
                <a:latin typeface="Calibri" panose="020F0502020204030204"/>
              </a:rPr>
              <a:t>WebTRIS data.</a:t>
            </a:r>
            <a:r>
              <a:rPr lang="en-GB" sz="1200" i="0"/>
              <a:t> </a:t>
            </a:r>
            <a:endParaRPr lang="en-GB" sz="1200" i="1">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a:solidFill>
                <a:prstClr val="black"/>
              </a:solidFill>
            </a:endParaRPr>
          </a:p>
          <a:p>
            <a:r>
              <a:rPr lang="en-GB" sz="1200" b="1" i="0">
                <a:solidFill>
                  <a:prstClr val="black"/>
                </a:solidFill>
              </a:rPr>
              <a:t>Technical note: </a:t>
            </a:r>
            <a:r>
              <a:rPr lang="en-GB" sz="1200">
                <a:solidFill>
                  <a:prstClr val="black"/>
                </a:solidFill>
                <a:latin typeface="Calibri" panose="020F0502020204030204"/>
              </a:rPr>
              <a:t> This dataset averages across ALL days (Mon-Sun). </a:t>
            </a:r>
            <a:r>
              <a:rPr lang="en-GB" sz="1200">
                <a:solidFill>
                  <a:schemeClr val="bg2">
                    <a:lumMod val="50000"/>
                  </a:schemeClr>
                </a:solidFill>
                <a:cs typeface="Calibri"/>
              </a:rPr>
              <a:t>Analysis based on 4 sensors - 4on the A1(M) (2 east of Sawtry, 1 west of Yaxley, 1 near </a:t>
            </a:r>
            <a:r>
              <a:rPr lang="en-GB" sz="1200" err="1">
                <a:solidFill>
                  <a:schemeClr val="bg2">
                    <a:lumMod val="50000"/>
                  </a:schemeClr>
                </a:solidFill>
                <a:cs typeface="Calibri"/>
              </a:rPr>
              <a:t>Alwalton</a:t>
            </a:r>
            <a:r>
              <a:rPr lang="en-GB" sz="1200">
                <a:solidFill>
                  <a:schemeClr val="bg2">
                    <a:lumMod val="50000"/>
                  </a:schemeClr>
                </a:solidFill>
                <a:cs typeface="Calibri"/>
              </a:rPr>
              <a:t>). A428 sensors excluded to avoid data bias due to the A14 roadworks.</a:t>
            </a: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18</a:t>
            </a:fld>
            <a:endParaRPr lang="en-GB">
              <a:solidFill>
                <a:prstClr val="black"/>
              </a:solidFill>
              <a:latin typeface="Calibri" panose="020F0502020204030204"/>
            </a:endParaRPr>
          </a:p>
        </p:txBody>
      </p:sp>
    </p:spTree>
    <p:extLst>
      <p:ext uri="{BB962C8B-B14F-4D97-AF65-F5344CB8AC3E}">
        <p14:creationId xmlns:p14="http://schemas.microsoft.com/office/powerpoint/2010/main" val="8020089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solidFill>
                  <a:prstClr val="black"/>
                </a:solidFill>
                <a:latin typeface="Calibri" panose="020F0502020204030204"/>
              </a:rPr>
              <a:t>Source: </a:t>
            </a:r>
            <a:r>
              <a:rPr lang="en-GB" sz="1200" i="0">
                <a:solidFill>
                  <a:prstClr val="black"/>
                </a:solidFill>
              </a:rPr>
              <a:t>National Highways </a:t>
            </a:r>
            <a:r>
              <a:rPr lang="en-GB" sz="1200" i="0">
                <a:solidFill>
                  <a:prstClr val="black"/>
                </a:solidFill>
                <a:latin typeface="Calibri" panose="020F0502020204030204"/>
              </a:rPr>
              <a:t>WebTRIS data.</a:t>
            </a:r>
            <a:r>
              <a:rPr lang="en-GB" sz="1200" i="0"/>
              <a:t> </a:t>
            </a:r>
            <a:endParaRPr lang="en-GB" sz="1200" i="1">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a:solidFill>
                <a:prstClr val="black"/>
              </a:solidFill>
            </a:endParaRPr>
          </a:p>
          <a:p>
            <a:r>
              <a:rPr lang="en-GB" sz="1200" b="1" i="0">
                <a:solidFill>
                  <a:prstClr val="black"/>
                </a:solidFill>
              </a:rPr>
              <a:t>Technical note: </a:t>
            </a:r>
            <a:r>
              <a:rPr lang="en-GB" sz="1200">
                <a:solidFill>
                  <a:prstClr val="black"/>
                </a:solidFill>
                <a:latin typeface="Calibri" panose="020F0502020204030204"/>
              </a:rPr>
              <a:t> This dataset averages across ALL days (Mon-Sun). </a:t>
            </a:r>
            <a:r>
              <a:rPr lang="en-GB" sz="1200">
                <a:solidFill>
                  <a:schemeClr val="bg2">
                    <a:lumMod val="50000"/>
                  </a:schemeClr>
                </a:solidFill>
                <a:cs typeface="Calibri"/>
              </a:rPr>
              <a:t>Analysis based on 3 sensors – 2 on the A47 (2 east of </a:t>
            </a:r>
            <a:r>
              <a:rPr lang="en-GB" sz="1200" err="1">
                <a:solidFill>
                  <a:schemeClr val="bg2">
                    <a:lumMod val="50000"/>
                  </a:schemeClr>
                </a:solidFill>
                <a:cs typeface="Calibri"/>
              </a:rPr>
              <a:t>Dogsthrope</a:t>
            </a:r>
            <a:r>
              <a:rPr lang="en-GB" sz="1200">
                <a:solidFill>
                  <a:schemeClr val="bg2">
                    <a:lumMod val="50000"/>
                  </a:schemeClr>
                </a:solidFill>
                <a:cs typeface="Calibri"/>
              </a:rPr>
              <a:t>) and 1 on the A1 (1 north of Wansford).</a:t>
            </a:r>
          </a:p>
          <a:p>
            <a:pPr>
              <a:defRPr/>
            </a:pPr>
            <a:endParaRPr lang="en-GB">
              <a:cs typeface="Calibri"/>
            </a:endParaRP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19</a:t>
            </a:fld>
            <a:endParaRPr lang="en-GB">
              <a:solidFill>
                <a:prstClr val="black"/>
              </a:solidFill>
              <a:latin typeface="Calibri" panose="020F0502020204030204"/>
            </a:endParaRPr>
          </a:p>
        </p:txBody>
      </p:sp>
    </p:spTree>
    <p:extLst>
      <p:ext uri="{BB962C8B-B14F-4D97-AF65-F5344CB8AC3E}">
        <p14:creationId xmlns:p14="http://schemas.microsoft.com/office/powerpoint/2010/main" val="6965835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1">
              <a:cs typeface="Calibri"/>
            </a:endParaRP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2</a:t>
            </a:fld>
            <a:endParaRPr lang="en-GB">
              <a:solidFill>
                <a:prstClr val="black"/>
              </a:solidFill>
              <a:latin typeface="Calibri" panose="020F0502020204030204"/>
            </a:endParaRPr>
          </a:p>
        </p:txBody>
      </p:sp>
    </p:spTree>
    <p:extLst>
      <p:ext uri="{BB962C8B-B14F-4D97-AF65-F5344CB8AC3E}">
        <p14:creationId xmlns:p14="http://schemas.microsoft.com/office/powerpoint/2010/main" val="495325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solidFill>
                  <a:prstClr val="black"/>
                </a:solidFill>
                <a:latin typeface="Calibri" panose="020F0502020204030204"/>
              </a:rPr>
              <a:t>Source: </a:t>
            </a:r>
            <a:r>
              <a:rPr lang="en-GB" sz="1200" i="0">
                <a:solidFill>
                  <a:prstClr val="black"/>
                </a:solidFill>
              </a:rPr>
              <a:t>National Highways </a:t>
            </a:r>
            <a:r>
              <a:rPr lang="en-GB" sz="1200" i="0">
                <a:solidFill>
                  <a:prstClr val="black"/>
                </a:solidFill>
                <a:latin typeface="Calibri" panose="020F0502020204030204"/>
              </a:rPr>
              <a:t>WebTRIS data.</a:t>
            </a:r>
            <a:r>
              <a:rPr lang="en-GB" sz="1200" i="0"/>
              <a:t> </a:t>
            </a:r>
            <a:endParaRPr lang="en-GB" sz="1200" i="1">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a:solidFill>
                <a:prstClr val="black"/>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a:solidFill>
                  <a:prstClr val="black"/>
                </a:solidFill>
              </a:rPr>
              <a:t>Technical note: </a:t>
            </a:r>
            <a:r>
              <a:rPr lang="en-GB" sz="1200">
                <a:solidFill>
                  <a:prstClr val="black"/>
                </a:solidFill>
                <a:latin typeface="Calibri" panose="020F0502020204030204"/>
              </a:rPr>
              <a:t> This dataset averages across ALL days (Mon-Sun). </a:t>
            </a:r>
            <a:r>
              <a:rPr lang="en-GB" sz="1200">
                <a:solidFill>
                  <a:schemeClr val="bg2">
                    <a:lumMod val="50000"/>
                  </a:schemeClr>
                </a:solidFill>
                <a:cs typeface="Calibri"/>
              </a:rPr>
              <a:t>Analysis based on 1 sensor - 1 on the M11 (near Duxford). A428 sensors excluded to avoid data bias due to the A14 roadworks.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1">
              <a:solidFill>
                <a:prstClr val="black"/>
              </a:solidFill>
            </a:endParaRPr>
          </a:p>
          <a:p>
            <a:pPr>
              <a:defRPr/>
            </a:pPr>
            <a:endParaRPr lang="en-GB">
              <a:cs typeface="Calibri"/>
            </a:endParaRP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20</a:t>
            </a:fld>
            <a:endParaRPr lang="en-GB">
              <a:solidFill>
                <a:prstClr val="black"/>
              </a:solidFill>
              <a:latin typeface="Calibri" panose="020F0502020204030204"/>
            </a:endParaRPr>
          </a:p>
        </p:txBody>
      </p:sp>
    </p:spTree>
    <p:extLst>
      <p:ext uri="{BB962C8B-B14F-4D97-AF65-F5344CB8AC3E}">
        <p14:creationId xmlns:p14="http://schemas.microsoft.com/office/powerpoint/2010/main" val="9544201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29BFED-29D6-4DAE-9693-E577AD6C3CA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82155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b="1"/>
              <a:t>Source: </a:t>
            </a:r>
            <a:r>
              <a:rPr lang="en-GB"/>
              <a:t>Cambridge Vivacity sensors</a:t>
            </a:r>
            <a:endParaRPr lang="en-US"/>
          </a:p>
          <a:p>
            <a:pPr>
              <a:defRPr/>
            </a:pPr>
            <a:endParaRPr lang="en-GB" b="1">
              <a:cs typeface="Calibri"/>
            </a:endParaRPr>
          </a:p>
          <a:p>
            <a:pPr>
              <a:defRPr/>
            </a:pPr>
            <a:r>
              <a:rPr lang="en-GB" b="1">
                <a:cs typeface="Calibri"/>
              </a:rPr>
              <a:t>Technical note: </a:t>
            </a:r>
            <a:r>
              <a:rPr lang="en-US"/>
              <a:t>This analysis has excluded sensors which may compromise the validity of historic comparisons when figures for all sites are combined. For example, some sites may have data gaps, road closures or events impacting data within the comparison period.</a:t>
            </a: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22</a:t>
            </a:fld>
            <a:endParaRPr lang="en-GB">
              <a:solidFill>
                <a:prstClr val="black"/>
              </a:solidFill>
              <a:latin typeface="Calibri" panose="020F0502020204030204"/>
            </a:endParaRPr>
          </a:p>
        </p:txBody>
      </p:sp>
    </p:spTree>
    <p:extLst>
      <p:ext uri="{BB962C8B-B14F-4D97-AF65-F5344CB8AC3E}">
        <p14:creationId xmlns:p14="http://schemas.microsoft.com/office/powerpoint/2010/main" val="22458865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b="1"/>
              <a:t>Source: </a:t>
            </a:r>
            <a:r>
              <a:rPr lang="en-GB"/>
              <a:t>Cambridge Vivacity sensors</a:t>
            </a:r>
          </a:p>
          <a:p>
            <a:pPr>
              <a:defRPr/>
            </a:pPr>
            <a:endParaRPr lang="en-GB" b="1">
              <a:cs typeface="Calibri"/>
            </a:endParaRPr>
          </a:p>
          <a:p>
            <a:pPr>
              <a:defRPr/>
            </a:pPr>
            <a:r>
              <a:rPr lang="en-GB" b="1">
                <a:cs typeface="Calibri"/>
              </a:rPr>
              <a:t>Technical Notes: </a:t>
            </a:r>
            <a:r>
              <a:rPr lang="en-GB"/>
              <a:t>'Non-neutral days' are not included within the calculations. </a:t>
            </a:r>
            <a:endParaRPr lang="en-US"/>
          </a:p>
          <a:p>
            <a:pPr>
              <a:defRPr/>
            </a:pPr>
            <a:r>
              <a:rPr lang="en-US"/>
              <a:t>This chart shows the average volume of motor vehicles counted per weekday for each month/year . </a:t>
            </a:r>
          </a:p>
          <a:p>
            <a:pPr>
              <a:defRPr/>
            </a:pPr>
            <a:r>
              <a:rPr lang="en-US"/>
              <a:t>The table presents full week and weekend changes against various historic benchmarks to give an indication of how traffic flows are recovering.</a:t>
            </a:r>
            <a:endParaRPr lang="en-US">
              <a:cs typeface="Calibri"/>
            </a:endParaRPr>
          </a:p>
          <a:p>
            <a:pPr>
              <a:defRPr/>
            </a:pPr>
            <a:r>
              <a:rPr lang="en-US"/>
              <a:t>Improved data cleaning processes are being developed to improve the omission of any poor quality / non-comparable data – gaps on the graph may be present for this reason. Care should be taken in interpreting these charts as they are solely based on the 4 locations stated – which dilutes the geographical coverage and may not provide a city-wide / holistic view.</a:t>
            </a:r>
            <a:endParaRPr lang="en-GB"/>
          </a:p>
          <a:p>
            <a:pPr>
              <a:defRPr/>
            </a:pPr>
            <a:endParaRPr lang="en-GB" b="1"/>
          </a:p>
          <a:p>
            <a:pPr>
              <a:defRPr/>
            </a:pPr>
            <a:r>
              <a:rPr lang="en-GB" b="1"/>
              <a:t>Commentary:</a:t>
            </a:r>
            <a:r>
              <a:rPr lang="en-GB"/>
              <a:t> </a:t>
            </a:r>
            <a:endParaRPr lang="en-US"/>
          </a:p>
          <a:p>
            <a:pPr marL="185420" indent="-185420">
              <a:buFont typeface="Arial"/>
              <a:buChar char="•"/>
              <a:defRPr/>
            </a:pPr>
            <a:r>
              <a:rPr lang="en-GB"/>
              <a:t>Motorised traffic flows have fluctuated slightly across summer months after having been relatively stable prior. Average motorised flows in December are 3% ahead of this point last year</a:t>
            </a:r>
          </a:p>
          <a:p>
            <a:pPr marL="185420" indent="-185420">
              <a:buFont typeface="Arial"/>
              <a:buChar char="•"/>
              <a:defRPr/>
            </a:pPr>
            <a:r>
              <a:rPr lang="en-GB"/>
              <a:t>Motorised flows remain below September 2019 (‘pre-COVID’) levels (-10%). </a:t>
            </a:r>
            <a:endParaRPr lang="en-US"/>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23</a:t>
            </a:fld>
            <a:endParaRPr lang="en-GB">
              <a:solidFill>
                <a:prstClr val="black"/>
              </a:solidFill>
              <a:latin typeface="Calibri" panose="020F0502020204030204"/>
            </a:endParaRPr>
          </a:p>
        </p:txBody>
      </p:sp>
    </p:spTree>
    <p:extLst>
      <p:ext uri="{BB962C8B-B14F-4D97-AF65-F5344CB8AC3E}">
        <p14:creationId xmlns:p14="http://schemas.microsoft.com/office/powerpoint/2010/main" val="40147323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09245" indent="-309245">
              <a:buFont typeface="Arial,Sans-Serif"/>
              <a:buChar char="•"/>
              <a:defRPr/>
            </a:pPr>
            <a:endParaRPr lang="en-GB"/>
          </a:p>
          <a:p>
            <a:pPr>
              <a:defRPr/>
            </a:pPr>
            <a:endParaRPr lang="en-GB"/>
          </a:p>
          <a:p>
            <a:pPr>
              <a:defRPr/>
            </a:pPr>
            <a:endParaRPr lang="en-GB">
              <a:cs typeface="Calibri"/>
            </a:endParaRP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24</a:t>
            </a:fld>
            <a:endParaRPr lang="en-GB">
              <a:solidFill>
                <a:prstClr val="black"/>
              </a:solidFill>
              <a:latin typeface="Calibri" panose="020F0502020204030204"/>
            </a:endParaRPr>
          </a:p>
        </p:txBody>
      </p:sp>
    </p:spTree>
    <p:extLst>
      <p:ext uri="{BB962C8B-B14F-4D97-AF65-F5344CB8AC3E}">
        <p14:creationId xmlns:p14="http://schemas.microsoft.com/office/powerpoint/2010/main" val="19815720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b="1"/>
              <a:t>Source: </a:t>
            </a:r>
            <a:r>
              <a:rPr lang="en-GB"/>
              <a:t>Cambridgeshire Annual Traffic Surveys (2017, 2018, 2019, 2020, 2021 and 2022).</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a:cs typeface="Calibri"/>
              </a:rPr>
              <a:t>Technical Note: </a:t>
            </a:r>
            <a:r>
              <a:rPr lang="en-GB" sz="1200">
                <a:solidFill>
                  <a:schemeClr val="bg2">
                    <a:lumMod val="50000"/>
                  </a:schemeClr>
                </a:solidFill>
                <a:cs typeface="Calibri"/>
              </a:rPr>
              <a:t>These figures are based on the sum of motorised traffic counts across sites in Cambridge (see previous slide) on a </a:t>
            </a:r>
            <a:r>
              <a:rPr lang="en-GB" sz="1200" b="1">
                <a:solidFill>
                  <a:schemeClr val="bg2">
                    <a:lumMod val="50000"/>
                  </a:schemeClr>
                </a:solidFill>
                <a:cs typeface="Calibri"/>
              </a:rPr>
              <a:t>single day </a:t>
            </a:r>
            <a:r>
              <a:rPr lang="en-GB" sz="1200" b="0">
                <a:solidFill>
                  <a:schemeClr val="bg2">
                    <a:lumMod val="50000"/>
                  </a:schemeClr>
                </a:solidFill>
                <a:cs typeface="Calibri"/>
              </a:rPr>
              <a:t>(i.e. not an average across a longer time period). </a:t>
            </a:r>
            <a:r>
              <a:rPr lang="en-GB">
                <a:cs typeface="Calibri"/>
              </a:rPr>
              <a:t>The survey day is chosen in order to most closely represent a “typical” day for traffic flows (i.e. avoid bank holidays, any weeks with strike action, any other special circumstances which can distort volumes).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p>
          <a:p>
            <a:pPr>
              <a:defRPr/>
            </a:pPr>
            <a:r>
              <a:rPr lang="en-GB" b="1"/>
              <a:t>Commentary:</a:t>
            </a:r>
            <a:r>
              <a:rPr lang="en-GB"/>
              <a:t> </a:t>
            </a:r>
          </a:p>
          <a:p>
            <a:pPr>
              <a:defRPr/>
            </a:pPr>
            <a:r>
              <a:rPr lang="en-GB"/>
              <a:t>The years before Covid (2017 to 2019) show a greater number of cells with high traffic volumes (above 4,000 per half hour period), with a particularly prominent morning peak between 7:30 and 9:00 am which is not replicated in 2022. Only 4pm to 5.30pm presents with more than 4,000 vehicles per half hour in 2022. While the pre-Covid morning peak is not yet visible, motorised flows have gradually increased each year since the pandemic (2020).</a:t>
            </a:r>
            <a:endParaRPr lang="en-US"/>
          </a:p>
          <a:p>
            <a:pPr marL="309245" indent="-309245">
              <a:buFont typeface="Arial,Sans-Serif"/>
              <a:buChar char="•"/>
              <a:defRPr/>
            </a:pPr>
            <a:endParaRPr lang="en-GB"/>
          </a:p>
          <a:p>
            <a:pPr>
              <a:defRPr/>
            </a:pPr>
            <a:endParaRPr lang="en-GB"/>
          </a:p>
          <a:p>
            <a:pPr>
              <a:defRPr/>
            </a:pPr>
            <a:endParaRPr lang="en-GB">
              <a:cs typeface="Calibri"/>
            </a:endParaRP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25</a:t>
            </a:fld>
            <a:endParaRPr lang="en-GB">
              <a:solidFill>
                <a:prstClr val="black"/>
              </a:solidFill>
              <a:latin typeface="Calibri" panose="020F0502020204030204"/>
            </a:endParaRPr>
          </a:p>
        </p:txBody>
      </p:sp>
    </p:spTree>
    <p:extLst>
      <p:ext uri="{BB962C8B-B14F-4D97-AF65-F5344CB8AC3E}">
        <p14:creationId xmlns:p14="http://schemas.microsoft.com/office/powerpoint/2010/main" val="7589614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29BFED-29D6-4DAE-9693-E577AD6C3CA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38669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b="1"/>
              <a:t>Source: </a:t>
            </a:r>
            <a:r>
              <a:rPr lang="en-GB"/>
              <a:t>Cambridge Vivacity sensors</a:t>
            </a:r>
            <a:endParaRPr lang="en-US"/>
          </a:p>
          <a:p>
            <a:pPr>
              <a:defRPr/>
            </a:pPr>
            <a:endParaRPr lang="en-GB" b="1">
              <a:cs typeface="Calibri"/>
            </a:endParaRPr>
          </a:p>
          <a:p>
            <a:pPr>
              <a:defRPr/>
            </a:pPr>
            <a:r>
              <a:rPr lang="en-GB" b="1">
                <a:cs typeface="Calibri"/>
              </a:rPr>
              <a:t>Technical note: </a:t>
            </a:r>
            <a:r>
              <a:rPr lang="en-US"/>
              <a:t>This analysis has excluded sensors which may compromise the validity of historic comparisons when figures for all sites are combined. For example, some sites may have data gaps, road closures or events impacting data within the comparison period.</a:t>
            </a: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27</a:t>
            </a:fld>
            <a:endParaRPr lang="en-GB">
              <a:solidFill>
                <a:prstClr val="black"/>
              </a:solidFill>
              <a:latin typeface="Calibri" panose="020F0502020204030204"/>
            </a:endParaRPr>
          </a:p>
        </p:txBody>
      </p:sp>
    </p:spTree>
    <p:extLst>
      <p:ext uri="{BB962C8B-B14F-4D97-AF65-F5344CB8AC3E}">
        <p14:creationId xmlns:p14="http://schemas.microsoft.com/office/powerpoint/2010/main" val="26665811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0752">
              <a:defRPr/>
            </a:pPr>
            <a:r>
              <a:rPr lang="en-GB" b="1"/>
              <a:t>Source: </a:t>
            </a:r>
            <a:r>
              <a:rPr lang="en-GB"/>
              <a:t>Cambridge Vivacity sensors</a:t>
            </a:r>
            <a:endParaRPr lang="en-US"/>
          </a:p>
          <a:p>
            <a:pPr defTabSz="990752">
              <a:defRPr/>
            </a:pPr>
            <a:endParaRPr lang="en-GB" b="1"/>
          </a:p>
          <a:p>
            <a:pPr defTabSz="990752">
              <a:defRPr/>
            </a:pPr>
            <a:r>
              <a:rPr lang="en-GB" b="1"/>
              <a:t>Technical Notes: </a:t>
            </a:r>
            <a:r>
              <a:rPr lang="en-GB"/>
              <a:t>Sensors included within the four-year chart are: Cherry Hinton Road, Coldham’s Lane, Coleridge Road, Hills Road, and Tenison Road. 'Non-neutral' days are not included within average weekday flow calculations. Fridays are not counted as a weekday. Traffic flows on all other days are counted and used to calculate a typical 'average' traffic flow within central Cambridge on a weekday. </a:t>
            </a:r>
          </a:p>
          <a:p>
            <a:pPr defTabSz="990752">
              <a:defRPr/>
            </a:pPr>
            <a:r>
              <a:rPr lang="en-GB"/>
              <a:t>We have selected the most recent month of data (December 2023) and compared it to three historic time periods to show how traffic flows have evolved since these sensors were installed. </a:t>
            </a:r>
          </a:p>
          <a:p>
            <a:pPr defTabSz="990752">
              <a:defRPr/>
            </a:pPr>
            <a:endParaRPr lang="en-GB" sz="1300" b="1">
              <a:solidFill>
                <a:prstClr val="black"/>
              </a:solidFill>
            </a:endParaRPr>
          </a:p>
          <a:p>
            <a:pPr defTabSz="990752">
              <a:defRPr/>
            </a:pPr>
            <a:r>
              <a:rPr lang="en-GB" sz="1300" b="1">
                <a:solidFill>
                  <a:prstClr val="black"/>
                </a:solidFill>
              </a:rPr>
              <a:t>Commentary</a:t>
            </a:r>
            <a:endParaRPr lang="en-GB" b="1">
              <a:cs typeface="Calibri" panose="020F0502020204030204"/>
            </a:endParaRPr>
          </a:p>
          <a:p>
            <a:pPr marL="185420" indent="-185420">
              <a:buFont typeface="Arial"/>
              <a:buChar char="•"/>
              <a:defRPr/>
            </a:pPr>
            <a:endParaRPr lang="en-GB" sz="1300">
              <a:solidFill>
                <a:prstClr val="black"/>
              </a:solidFill>
              <a:latin typeface="Calibri" panose="020F0502020204030204"/>
            </a:endParaRPr>
          </a:p>
          <a:p>
            <a:pPr marL="185420" indent="-185420">
              <a:buFont typeface="Arial"/>
              <a:buChar char="•"/>
              <a:defRPr/>
            </a:pPr>
            <a:r>
              <a:rPr lang="en-GB" sz="1300">
                <a:solidFill>
                  <a:prstClr val="black"/>
                </a:solidFill>
                <a:latin typeface="Calibri" panose="020F0502020204030204"/>
              </a:rPr>
              <a:t>December 2023 data presents with a typical weekday flow of just over 67,000 - which is marginally lower than December 2022 (68,000).</a:t>
            </a:r>
          </a:p>
          <a:p>
            <a:pPr marL="185420" indent="-185420">
              <a:buFont typeface="Arial"/>
              <a:buChar char="•"/>
              <a:defRPr/>
            </a:pPr>
            <a:endParaRPr lang="en-GB" sz="1300">
              <a:solidFill>
                <a:prstClr val="black"/>
              </a:solidFill>
              <a:latin typeface="Calibri" panose="020F0502020204030204"/>
            </a:endParaRPr>
          </a:p>
          <a:p>
            <a:pPr marL="185420" indent="-185420">
              <a:buFont typeface="Arial"/>
              <a:buChar char="•"/>
              <a:defRPr/>
            </a:pPr>
            <a:r>
              <a:rPr lang="en-GB" sz="1300">
                <a:solidFill>
                  <a:prstClr val="black"/>
                </a:solidFill>
                <a:latin typeface="Calibri" panose="020F0502020204030204"/>
              </a:rPr>
              <a:t>Pre-Covid (December 2019) typical weekday flows in central Cambridge were significantly higher than in subsequent years, reaching almost 78,000.</a:t>
            </a:r>
          </a:p>
          <a:p>
            <a:pPr marL="185420" indent="-185420">
              <a:buFont typeface="Arial"/>
              <a:buChar char="•"/>
              <a:defRPr/>
            </a:pPr>
            <a:endParaRPr lang="en-GB" sz="1300">
              <a:solidFill>
                <a:prstClr val="black"/>
              </a:solidFill>
              <a:latin typeface="Calibri" panose="020F0502020204030204"/>
            </a:endParaRPr>
          </a:p>
          <a:p>
            <a:pPr marL="185420" indent="-185420">
              <a:buFont typeface="Arial"/>
              <a:buChar char="•"/>
              <a:defRPr/>
            </a:pPr>
            <a:r>
              <a:rPr lang="en-GB" sz="1300">
                <a:solidFill>
                  <a:prstClr val="black"/>
                </a:solidFill>
                <a:latin typeface="Calibri" panose="020F0502020204030204"/>
              </a:rPr>
              <a:t>Overall, the proportionate split in travel modes has not changed a huge amount between the four years in December - cars are the dominant mode of transport in all four years.</a:t>
            </a:r>
          </a:p>
          <a:p>
            <a:pPr marL="185420" indent="-185420">
              <a:buFont typeface="Arial"/>
              <a:buChar char="•"/>
              <a:defRPr/>
            </a:pPr>
            <a:endParaRPr lang="en-GB" sz="1300">
              <a:solidFill>
                <a:prstClr val="black"/>
              </a:solidFill>
              <a:latin typeface="Calibri" panose="020F0502020204030204"/>
            </a:endParaRPr>
          </a:p>
          <a:p>
            <a:pPr marL="185420" indent="-185420">
              <a:buFont typeface="Arial"/>
              <a:buChar char="•"/>
              <a:defRPr/>
            </a:pPr>
            <a:r>
              <a:rPr lang="en-GB" sz="1300">
                <a:solidFill>
                  <a:prstClr val="black"/>
                </a:solidFill>
                <a:latin typeface="Calibri" panose="020F0502020204030204"/>
              </a:rPr>
              <a:t>Active modes' share of traffic flow has decreased in December 2023 (18%) in comparison to last year (20%).</a:t>
            </a:r>
            <a:endParaRPr lang="en-GB" sz="1300" i="1">
              <a:cs typeface="Calibri"/>
            </a:endParaRPr>
          </a:p>
          <a:p>
            <a:pPr defTabSz="990752">
              <a:defRPr/>
            </a:pPr>
            <a:endParaRPr lang="en-GB"/>
          </a:p>
          <a:p>
            <a:pPr defTabSz="990752">
              <a:defRPr/>
            </a:pPr>
            <a:endParaRPr lang="en-GB" sz="1300" i="1">
              <a:solidFill>
                <a:prstClr val="black"/>
              </a:solidFill>
              <a:cs typeface="Calibri"/>
            </a:endParaRPr>
          </a:p>
          <a:p>
            <a:pPr>
              <a:defRPr/>
            </a:pPr>
            <a:endParaRPr lang="en-GB">
              <a:cs typeface="Calibri" panose="020F0502020204030204"/>
            </a:endParaRP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28</a:t>
            </a:fld>
            <a:endParaRPr lang="en-GB">
              <a:solidFill>
                <a:prstClr val="black"/>
              </a:solidFill>
              <a:latin typeface="Calibri" panose="020F0502020204030204"/>
            </a:endParaRPr>
          </a:p>
        </p:txBody>
      </p:sp>
    </p:spTree>
    <p:extLst>
      <p:ext uri="{BB962C8B-B14F-4D97-AF65-F5344CB8AC3E}">
        <p14:creationId xmlns:p14="http://schemas.microsoft.com/office/powerpoint/2010/main" val="3110409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b="1"/>
              <a:t>Source: </a:t>
            </a:r>
            <a:r>
              <a:rPr lang="en-GB"/>
              <a:t>Cambridge Vivacity sensors</a:t>
            </a:r>
            <a:endParaRPr lang="en-US"/>
          </a:p>
          <a:p>
            <a:pPr>
              <a:defRPr/>
            </a:pPr>
            <a:endParaRPr lang="en-GB" b="1">
              <a:cs typeface="Calibri"/>
            </a:endParaRPr>
          </a:p>
          <a:p>
            <a:pPr>
              <a:defRPr/>
            </a:pPr>
            <a:r>
              <a:rPr lang="en-GB" b="1">
                <a:cs typeface="Calibri"/>
              </a:rPr>
              <a:t>Technical Note:</a:t>
            </a:r>
          </a:p>
          <a:p>
            <a:pPr>
              <a:defRPr/>
            </a:pPr>
            <a:r>
              <a:rPr lang="en-GB"/>
              <a:t>Non-neutral days are not included within the average weekday flow calculations. Weekdays are defined as Monday to Thursday, as per DfT guidance. We have selected the most recent month of data (March 2023) and compared it to three historic months to show how traffic flows have evolved since these sensors were installed.</a:t>
            </a:r>
          </a:p>
          <a:p>
            <a:pPr>
              <a:defRPr/>
            </a:pPr>
            <a:r>
              <a:rPr lang="en-GB"/>
              <a:t> </a:t>
            </a:r>
            <a:endParaRPr lang="en-GB">
              <a:cs typeface="Calibri"/>
            </a:endParaRPr>
          </a:p>
          <a:p>
            <a:pPr>
              <a:defRPr/>
            </a:pPr>
            <a:r>
              <a:rPr lang="en-GB">
                <a:cs typeface="Calibri"/>
              </a:rPr>
              <a:t>Please see the comments on the slide which highlight events which are considered likely to have impacted the data. For example, there may be a data gap or a change that is likely to affect the counts either upwards or downwards – and so require caution to be taken when assessing the outputs.</a:t>
            </a:r>
            <a:endParaRPr lang="en-GB"/>
          </a:p>
          <a:p>
            <a:pPr>
              <a:defRPr/>
            </a:pPr>
            <a:endParaRPr lang="en-GB" b="1" i="0"/>
          </a:p>
          <a:p>
            <a:pPr>
              <a:defRPr/>
            </a:pPr>
            <a:r>
              <a:rPr lang="en-GB" b="1" i="0"/>
              <a:t>Commentary:</a:t>
            </a:r>
            <a:endParaRPr lang="en-US" i="0"/>
          </a:p>
          <a:p>
            <a:pPr marL="285750" indent="-285750">
              <a:buFont typeface="Calibri,Sans-Serif"/>
              <a:buChar char="-"/>
              <a:defRPr/>
            </a:pPr>
            <a:r>
              <a:rPr lang="en-GB"/>
              <a:t>Cars are the largest individual category in all locations across all years – but some sites are seeing the dominance of cars recede slightly, such as Newmarket Road, Perne Road and Station Road.</a:t>
            </a:r>
            <a:endParaRPr lang="en-GB">
              <a:cs typeface="Calibri"/>
            </a:endParaRPr>
          </a:p>
          <a:p>
            <a:pPr marL="285750" indent="-285750">
              <a:buFont typeface="Calibri,Sans-Serif"/>
              <a:buChar char="-"/>
              <a:defRPr/>
            </a:pPr>
            <a:r>
              <a:rPr lang="en-GB"/>
              <a:t>Overall, however, there has not been a significant impact on modal split at most locations - with the exceptions being sites which have had a sensor upgrade that enables vastly improved active mode counts (these are East Road, Mill Road West and Mill Road East).</a:t>
            </a: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29</a:t>
            </a:fld>
            <a:endParaRPr lang="en-GB">
              <a:solidFill>
                <a:prstClr val="black"/>
              </a:solidFill>
              <a:latin typeface="Calibri" panose="020F0502020204030204"/>
            </a:endParaRPr>
          </a:p>
        </p:txBody>
      </p:sp>
    </p:spTree>
    <p:extLst>
      <p:ext uri="{BB962C8B-B14F-4D97-AF65-F5344CB8AC3E}">
        <p14:creationId xmlns:p14="http://schemas.microsoft.com/office/powerpoint/2010/main" val="16782235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F29BFED-29D6-4DAE-9693-E577AD6C3CA5}" type="slidenum">
              <a:rPr lang="en-GB" smtClean="0"/>
              <a:t>3</a:t>
            </a:fld>
            <a:endParaRPr lang="en-GB"/>
          </a:p>
        </p:txBody>
      </p:sp>
    </p:spTree>
    <p:extLst>
      <p:ext uri="{BB962C8B-B14F-4D97-AF65-F5344CB8AC3E}">
        <p14:creationId xmlns:p14="http://schemas.microsoft.com/office/powerpoint/2010/main" val="34793920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b="1"/>
              <a:t>Source: </a:t>
            </a:r>
            <a:r>
              <a:rPr lang="en-GB"/>
              <a:t>Cambridge Vivacity sensors</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a:cs typeface="Calibri"/>
              </a:rPr>
              <a:t>Technical Note: </a:t>
            </a:r>
            <a:r>
              <a:rPr lang="en-GB" sz="1200">
                <a:solidFill>
                  <a:schemeClr val="bg2">
                    <a:lumMod val="50000"/>
                  </a:schemeClr>
                </a:solidFill>
                <a:cs typeface="Calibri"/>
              </a:rPr>
              <a:t>Calculations are made on an average weekday. Low and zero flows are removed from any average calculations. Any ‘non neutral’ days - such as bank holidays or school holidays – are also excluded.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chemeClr val="bg2">
                    <a:lumMod val="50000"/>
                  </a:schemeClr>
                </a:solidFill>
                <a:cs typeface="Calibri"/>
              </a:rPr>
              <a:t>Data is shown only for the six sensors with comparable data for December 2019 and December 2023 for both </a:t>
            </a:r>
            <a:r>
              <a:rPr lang="en-GB" sz="1200" b="1">
                <a:solidFill>
                  <a:schemeClr val="bg2">
                    <a:lumMod val="50000"/>
                  </a:schemeClr>
                </a:solidFill>
                <a:cs typeface="Calibri"/>
              </a:rPr>
              <a:t>active </a:t>
            </a:r>
            <a:r>
              <a:rPr lang="en-GB" sz="1200" b="0">
                <a:solidFill>
                  <a:schemeClr val="bg2">
                    <a:lumMod val="50000"/>
                  </a:schemeClr>
                </a:solidFill>
                <a:cs typeface="Calibri"/>
              </a:rPr>
              <a:t>and </a:t>
            </a:r>
            <a:r>
              <a:rPr lang="en-GB" sz="1200" b="1">
                <a:solidFill>
                  <a:schemeClr val="bg2">
                    <a:lumMod val="50000"/>
                  </a:schemeClr>
                </a:solidFill>
                <a:cs typeface="Calibri"/>
              </a:rPr>
              <a:t>motorised </a:t>
            </a:r>
            <a:r>
              <a:rPr lang="en-GB" sz="1200" b="0">
                <a:solidFill>
                  <a:schemeClr val="bg2">
                    <a:lumMod val="50000"/>
                  </a:schemeClr>
                </a:solidFill>
                <a:cs typeface="Calibri"/>
              </a:rPr>
              <a:t>traffic flows.</a:t>
            </a:r>
            <a:endParaRPr lang="en-GB">
              <a:cs typeface="Calibri"/>
            </a:endParaRPr>
          </a:p>
          <a:p>
            <a:pPr>
              <a:defRPr/>
            </a:pPr>
            <a:endParaRPr lang="en-GB" b="1"/>
          </a:p>
          <a:p>
            <a:pPr>
              <a:defRPr/>
            </a:pPr>
            <a:r>
              <a:rPr lang="en-GB" b="1"/>
              <a:t>Commentary:</a:t>
            </a:r>
            <a:endParaRPr lang="en-GB"/>
          </a:p>
          <a:p>
            <a:pPr>
              <a:defRPr/>
            </a:pPr>
            <a:r>
              <a:rPr lang="en-GB"/>
              <a:t>Active travel is 16% below pre-Covid levels across these sites; albeit with some sites presenting large increases against December 2019. Notably Perne Road (+50%) and Cherry Hinton Road (+18%). This is somewhat counterbalanced by decreases at Coleridge Road (-38%) and Hills Road (-40%).</a:t>
            </a:r>
          </a:p>
          <a:p>
            <a:pPr>
              <a:defRPr/>
            </a:pPr>
            <a:r>
              <a:rPr lang="en-GB"/>
              <a:t>Motorised travel is 11% below pre-pandemic levels overall across these sites; with all individual sites presenting a drop against December 2019 levels.</a:t>
            </a:r>
          </a:p>
          <a:p>
            <a:pPr>
              <a:defRPr/>
            </a:pPr>
            <a:r>
              <a:rPr lang="en-GB">
                <a:cs typeface="Calibri" panose="020F0502020204030204"/>
              </a:rPr>
              <a:t>Cherry Hinton Road has seen the largest individual drop in motorised vehicle flows against December 2019 (-15%).</a:t>
            </a: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30</a:t>
            </a:fld>
            <a:endParaRPr lang="en-GB">
              <a:solidFill>
                <a:prstClr val="black"/>
              </a:solidFill>
              <a:latin typeface="Calibri" panose="020F0502020204030204"/>
            </a:endParaRPr>
          </a:p>
        </p:txBody>
      </p:sp>
    </p:spTree>
    <p:extLst>
      <p:ext uri="{BB962C8B-B14F-4D97-AF65-F5344CB8AC3E}">
        <p14:creationId xmlns:p14="http://schemas.microsoft.com/office/powerpoint/2010/main" val="41717107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b="1"/>
              <a:t>Source: </a:t>
            </a:r>
            <a:r>
              <a:rPr lang="en-GB"/>
              <a:t>Cambridge Vivacity sensors</a:t>
            </a:r>
            <a:endParaRPr lang="en-US"/>
          </a:p>
          <a:p>
            <a:pPr>
              <a:defRPr/>
            </a:pPr>
            <a:endParaRPr lang="en-GB" b="1">
              <a:cs typeface="Calibri"/>
            </a:endParaRPr>
          </a:p>
          <a:p>
            <a:pPr>
              <a:defRPr/>
            </a:pPr>
            <a:r>
              <a:rPr lang="en-GB" b="1">
                <a:cs typeface="Calibri"/>
              </a:rPr>
              <a:t>Technical Note: </a:t>
            </a:r>
            <a:r>
              <a:rPr lang="en-GB" b="0">
                <a:cs typeface="Calibri"/>
              </a:rPr>
              <a:t>Weekday volumes do not include Fridays. </a:t>
            </a:r>
            <a:r>
              <a:rPr lang="en-GB">
                <a:cs typeface="Calibri"/>
              </a:rPr>
              <a:t>Low and zero flows are removed from any average calculations, and any ‘non neutral’ days - such as bank holidays or school holidays – are also excluded.</a:t>
            </a:r>
          </a:p>
          <a:p>
            <a:pPr>
              <a:defRPr/>
            </a:pPr>
            <a:endParaRPr lang="en-GB" b="1"/>
          </a:p>
          <a:p>
            <a:pPr>
              <a:defRPr/>
            </a:pPr>
            <a:r>
              <a:rPr lang="en-GB" b="1"/>
              <a:t>Commentary: </a:t>
            </a:r>
            <a:r>
              <a:rPr lang="en-GB"/>
              <a:t>Motorcycles are ahead of pre-Covid (Dec 2019) counts at all sites.</a:t>
            </a:r>
            <a:endParaRPr lang="en-GB">
              <a:cs typeface="Calibri"/>
            </a:endParaRPr>
          </a:p>
          <a:p>
            <a:pPr>
              <a:defRPr/>
            </a:pPr>
            <a:r>
              <a:rPr lang="en-GB"/>
              <a:t>Cherry Hinton Road is showing the largest fall in car volumes (-18% against December 2019).</a:t>
            </a:r>
          </a:p>
          <a:p>
            <a:pPr>
              <a:defRPr/>
            </a:pPr>
            <a:r>
              <a:rPr lang="en-GB"/>
              <a:t>Perne Road is showing the largest increase in Active travel (+50% against December 2019).</a:t>
            </a:r>
          </a:p>
          <a:p>
            <a:pPr>
              <a:defRPr/>
            </a:pPr>
            <a:r>
              <a:rPr lang="en-GB"/>
              <a:t>There is a noticeable variation in cycling and pedestrian volumes across these sites in comparison to pre-Covid. For example, Cherry Hinton Road shows a 23% increase in pedestrian counts; whereas Hills Road shows a 40% decrease. </a:t>
            </a:r>
          </a:p>
          <a:p>
            <a:pPr>
              <a:defRPr/>
            </a:pPr>
            <a:r>
              <a:rPr lang="en-GB"/>
              <a:t>Elsewhere, cycling counts are 76% ahead of pre-Covid at Perne Road; whereas Coleridge Road shows a 44% drop across the same time-span.</a:t>
            </a: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31</a:t>
            </a:fld>
            <a:endParaRPr lang="en-GB">
              <a:solidFill>
                <a:prstClr val="black"/>
              </a:solidFill>
              <a:latin typeface="Calibri" panose="020F0502020204030204"/>
            </a:endParaRPr>
          </a:p>
        </p:txBody>
      </p:sp>
    </p:spTree>
    <p:extLst>
      <p:ext uri="{BB962C8B-B14F-4D97-AF65-F5344CB8AC3E}">
        <p14:creationId xmlns:p14="http://schemas.microsoft.com/office/powerpoint/2010/main" val="7980932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29BFED-29D6-4DAE-9693-E577AD6C3CA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97403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b="1"/>
              <a:t>Source: </a:t>
            </a:r>
            <a:r>
              <a:rPr lang="en-GB"/>
              <a:t>Cambridge Vivacity sensors</a:t>
            </a:r>
            <a:endParaRPr lang="en-US"/>
          </a:p>
          <a:p>
            <a:pPr>
              <a:defRPr/>
            </a:pPr>
            <a:endParaRPr lang="en-GB" b="1">
              <a:cs typeface="Calibri"/>
            </a:endParaRPr>
          </a:p>
          <a:p>
            <a:pPr>
              <a:defRPr/>
            </a:pPr>
            <a:r>
              <a:rPr lang="en-GB" b="1">
                <a:cs typeface="Calibri"/>
              </a:rPr>
              <a:t>Technical note: </a:t>
            </a:r>
            <a:r>
              <a:rPr lang="en-US"/>
              <a:t>This analysis has excluded sensors which may compromise the validity of historic comparisons when figures for all sites are combined. For example, some sites may have data gaps, road closures or events impacting data within the comparison period.</a:t>
            </a: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33</a:t>
            </a:fld>
            <a:endParaRPr lang="en-GB">
              <a:solidFill>
                <a:prstClr val="black"/>
              </a:solidFill>
              <a:latin typeface="Calibri" panose="020F0502020204030204"/>
            </a:endParaRPr>
          </a:p>
        </p:txBody>
      </p:sp>
    </p:spTree>
    <p:extLst>
      <p:ext uri="{BB962C8B-B14F-4D97-AF65-F5344CB8AC3E}">
        <p14:creationId xmlns:p14="http://schemas.microsoft.com/office/powerpoint/2010/main" val="8044727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b="1"/>
              <a:t>Source: </a:t>
            </a:r>
            <a:r>
              <a:rPr lang="en-GB"/>
              <a:t>Cambridge Vivacity sensors</a:t>
            </a:r>
            <a:endParaRPr lang="en-US"/>
          </a:p>
          <a:p>
            <a:pPr>
              <a:defRPr/>
            </a:pPr>
            <a:endParaRPr lang="en-GB" b="1">
              <a:cs typeface="Calibri"/>
            </a:endParaRPr>
          </a:p>
          <a:p>
            <a:pPr>
              <a:defRPr/>
            </a:pPr>
            <a:r>
              <a:rPr lang="en-GB" b="1">
                <a:cs typeface="Calibri"/>
              </a:rPr>
              <a:t>Technical note: </a:t>
            </a:r>
            <a:r>
              <a:rPr lang="en-GB"/>
              <a:t>Bank holiday weeks are not included within the calculations. School holidays are also excluded (except summer holidays in order to obtain figures for August). </a:t>
            </a:r>
            <a:r>
              <a:rPr lang="en-GB" sz="1200">
                <a:solidFill>
                  <a:schemeClr val="bg2">
                    <a:lumMod val="50000"/>
                  </a:schemeClr>
                </a:solidFill>
                <a:cs typeface="Calibri"/>
              </a:rPr>
              <a:t>Sensors used within the calculations: Coleridge Road, Hills Road, and Tenison Road.</a:t>
            </a:r>
            <a:endParaRPr lang="en-GB">
              <a:cs typeface="Calibri" panose="020F0502020204030204"/>
            </a:endParaRPr>
          </a:p>
          <a:p>
            <a:pPr>
              <a:defRPr/>
            </a:pPr>
            <a:endParaRPr lang="en-GB" b="1"/>
          </a:p>
          <a:p>
            <a:pPr>
              <a:defRPr/>
            </a:pPr>
            <a:r>
              <a:rPr lang="en-GB" b="1"/>
              <a:t>Commentary:</a:t>
            </a:r>
            <a:r>
              <a:rPr lang="en-US" b="1"/>
              <a:t> </a:t>
            </a:r>
            <a:r>
              <a:rPr lang="en-GB"/>
              <a:t>December 2023 is 37% below pre-Covid overall, but only presents with a -3% decrease against this time last year. 2023 has presented a very similar monthly pattern to that which we saw in 2022.</a:t>
            </a:r>
          </a:p>
          <a:p>
            <a:pPr>
              <a:defRPr/>
            </a:pPr>
            <a:endParaRPr lang="en-GB"/>
          </a:p>
          <a:p>
            <a:pPr>
              <a:defRPr/>
            </a:pPr>
            <a:r>
              <a:rPr lang="en-GB">
                <a:cs typeface="Calibri"/>
              </a:rPr>
              <a:t>Weekend cycling volumes are 33% below pre-Covid (December 2019), whereas weekday (Mon-Thu) recovery is at -37%.</a:t>
            </a:r>
          </a:p>
          <a:p>
            <a:pPr>
              <a:defRPr/>
            </a:pPr>
            <a:endParaRPr lang="en-GB">
              <a:cs typeface="Calibri"/>
            </a:endParaRPr>
          </a:p>
          <a:p>
            <a:pPr>
              <a:defRPr/>
            </a:pPr>
            <a:r>
              <a:rPr lang="en-GB">
                <a:cs typeface="Calibri"/>
              </a:rPr>
              <a:t>Weekend cycling volumes in December 2023 are 30% ahead of last year (December 2022), in contrast to weekdays, which present as 11% below this point last year.</a:t>
            </a:r>
          </a:p>
          <a:p>
            <a:pPr>
              <a:defRPr/>
            </a:pPr>
            <a:endParaRPr lang="en-GB">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a:t>December volumes can be heavily impacted by weather. A particularly cold December may mean that active modes are heavily suppressed.</a:t>
            </a:r>
            <a:endParaRPr lang="en-GB"/>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34</a:t>
            </a:fld>
            <a:endParaRPr lang="en-GB">
              <a:solidFill>
                <a:prstClr val="black"/>
              </a:solidFill>
              <a:latin typeface="Calibri" panose="020F0502020204030204"/>
            </a:endParaRPr>
          </a:p>
        </p:txBody>
      </p:sp>
    </p:spTree>
    <p:extLst>
      <p:ext uri="{BB962C8B-B14F-4D97-AF65-F5344CB8AC3E}">
        <p14:creationId xmlns:p14="http://schemas.microsoft.com/office/powerpoint/2010/main" val="3889436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b="1"/>
              <a:t>Source: </a:t>
            </a:r>
            <a:r>
              <a:rPr lang="en-GB"/>
              <a:t>Cambridge Vivacity sensors</a:t>
            </a:r>
            <a:endParaRPr lang="en-US"/>
          </a:p>
          <a:p>
            <a:pPr>
              <a:defRPr/>
            </a:pPr>
            <a:endParaRPr lang="en-GB" b="1">
              <a:cs typeface="Calibri"/>
            </a:endParaRPr>
          </a:p>
          <a:p>
            <a:pPr>
              <a:defRPr/>
            </a:pPr>
            <a:r>
              <a:rPr lang="en-GB" b="1">
                <a:cs typeface="Calibri"/>
              </a:rPr>
              <a:t>Technical Note:</a:t>
            </a:r>
            <a:r>
              <a:rPr lang="en-GB">
                <a:cs typeface="Calibri"/>
              </a:rPr>
              <a:t> Bank holidays and school holidays do not get included in these monthly averages. Fridays are not counted as a 'weekday’ - but Fridays are included in the 'Mon-Sun' calculations.</a:t>
            </a:r>
          </a:p>
          <a:p>
            <a:pPr marL="0" marR="0" lvl="0" indent="0" algn="l" defTabSz="914400">
              <a:lnSpc>
                <a:spcPct val="100000"/>
              </a:lnSpc>
              <a:spcBef>
                <a:spcPts val="0"/>
              </a:spcBef>
              <a:spcAft>
                <a:spcPts val="0"/>
              </a:spcAft>
              <a:buClrTx/>
              <a:buSzTx/>
              <a:buFontTx/>
              <a:buNone/>
              <a:tabLst/>
              <a:defRPr/>
            </a:pPr>
            <a:r>
              <a:rPr lang="en-GB">
                <a:cs typeface="Calibri"/>
              </a:rPr>
              <a:t>Sensors used within the calculations: Coleridge Road, Hills Road, and Tenison Road.</a:t>
            </a:r>
          </a:p>
          <a:p>
            <a:pPr>
              <a:defRPr/>
            </a:pPr>
            <a:endParaRPr lang="en-GB" b="1"/>
          </a:p>
          <a:p>
            <a:pPr>
              <a:defRPr/>
            </a:pPr>
            <a:r>
              <a:rPr lang="en-GB" b="1"/>
              <a:t>Commentary:</a:t>
            </a:r>
            <a:r>
              <a:rPr lang="en-US" b="1"/>
              <a:t> </a:t>
            </a:r>
            <a:r>
              <a:rPr lang="en-US"/>
              <a:t>Pedestrian volumes </a:t>
            </a:r>
            <a:r>
              <a:rPr lang="en-US" b="0"/>
              <a:t>in December 2023 are 22% below pre-Covid (December 2019) levels. Weekdays show a 23% drop against pre-Covid, while weekends show a decrease of 18%. </a:t>
            </a:r>
          </a:p>
          <a:p>
            <a:pPr>
              <a:defRPr/>
            </a:pPr>
            <a:endParaRPr lang="en-US" b="0"/>
          </a:p>
          <a:p>
            <a:pPr>
              <a:defRPr/>
            </a:pPr>
            <a:r>
              <a:rPr lang="en-US" b="0"/>
              <a:t>Overall, December 2023 pedestrian volumes present no change against mid-Covid levels (December 2021), however weekends are showing a 4% drop against mid-Covid pedestrian traffic.</a:t>
            </a:r>
          </a:p>
          <a:p>
            <a:pPr>
              <a:defRPr/>
            </a:pPr>
            <a:endParaRPr lang="en-US" b="0"/>
          </a:p>
          <a:p>
            <a:pPr>
              <a:defRPr/>
            </a:pPr>
            <a:r>
              <a:rPr lang="en-US" b="0"/>
              <a:t>Pedestrian volumes in December 2023 are above last year (+13% in comparison to December 2022), with weekends a long way ahead of this point last year (+36%).</a:t>
            </a:r>
          </a:p>
          <a:p>
            <a:pPr>
              <a:defRPr/>
            </a:pPr>
            <a:endParaRPr lang="en-US" b="0"/>
          </a:p>
          <a:p>
            <a:pPr>
              <a:defRPr/>
            </a:pPr>
            <a:r>
              <a:rPr lang="en-US" b="0"/>
              <a:t>December volumes can be heavily impacted by weather. A particularly cold December may mean that active modes are heavily suppressed.</a:t>
            </a:r>
            <a:endParaRPr lang="en-GB"/>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35</a:t>
            </a:fld>
            <a:endParaRPr lang="en-GB">
              <a:solidFill>
                <a:prstClr val="black"/>
              </a:solidFill>
              <a:latin typeface="Calibri" panose="020F0502020204030204"/>
            </a:endParaRPr>
          </a:p>
        </p:txBody>
      </p:sp>
    </p:spTree>
    <p:extLst>
      <p:ext uri="{BB962C8B-B14F-4D97-AF65-F5344CB8AC3E}">
        <p14:creationId xmlns:p14="http://schemas.microsoft.com/office/powerpoint/2010/main" val="3416720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b="1"/>
              <a:t>Source: </a:t>
            </a:r>
            <a:r>
              <a:rPr lang="en-GB"/>
              <a:t>Cambridge Spring Census – Screenline &amp; Cycle Route Monitoring. </a:t>
            </a:r>
            <a:endParaRPr lang="en-US"/>
          </a:p>
          <a:p>
            <a:pPr>
              <a:defRPr/>
            </a:pPr>
            <a:endParaRPr lang="en-GB" b="1">
              <a:cs typeface="Calibri"/>
            </a:endParaRPr>
          </a:p>
          <a:p>
            <a:pPr>
              <a:defRPr/>
            </a:pPr>
            <a:r>
              <a:rPr lang="en-GB" b="1">
                <a:cs typeface="Calibri"/>
              </a:rPr>
              <a:t>Technical Note:</a:t>
            </a:r>
            <a:r>
              <a:rPr lang="en-GB">
                <a:cs typeface="Calibri"/>
              </a:rPr>
              <a:t> The data is derived from a single survey day, conducted in spring across all the years shown. The survey day is chosen in order to most closely represent a “typical” day for traffic flows (i.e. avoid bank holidays, any weeks with strike action, any other special circumstance which can distort volumes). The flows calculated here are a total for all 14 sites in 2022 and 2023, and 13 sites in 2017-2021 inclusive (Abbey Chesterton Bridge only opened in early 2022). </a:t>
            </a:r>
          </a:p>
          <a:p>
            <a:pPr>
              <a:defRPr/>
            </a:pPr>
            <a:r>
              <a:rPr lang="en-GB">
                <a:cs typeface="Calibri"/>
              </a:rPr>
              <a:t>As active travel can be erratic due to weather conditions on an individual day, we would advise some caution in using these figures as they are taken from an individual daily survey rather than an average volume calculated over a long period of times</a:t>
            </a:r>
          </a:p>
          <a:p>
            <a:pPr>
              <a:defRPr/>
            </a:pPr>
            <a:endParaRPr lang="en-GB" b="1"/>
          </a:p>
          <a:p>
            <a:pPr>
              <a:defRPr/>
            </a:pPr>
            <a:r>
              <a:rPr lang="en-GB" b="1"/>
              <a:t>Commentary: </a:t>
            </a:r>
            <a:r>
              <a:rPr lang="en-GB" b="0"/>
              <a:t>Prior to Covid (2017 - 2019), there was a morning peak of more than 6,000 at 8:30am. This has not been since 2019, albeit with the 8:30am morning peak gradually returning (albeit at a lower volume of 5,475 in 2023). Evening peak volumes and spread are much closer to those seen pre-Covid, hitting between 4,000 and 5,500 trips between the hours of 4pm and 6.30pm.</a:t>
            </a:r>
          </a:p>
        </p:txBody>
      </p:sp>
      <p:sp>
        <p:nvSpPr>
          <p:cNvPr id="4" name="Slide Number Placeholder 3"/>
          <p:cNvSpPr>
            <a:spLocks noGrp="1"/>
          </p:cNvSpPr>
          <p:nvPr>
            <p:ph type="sldNum" sz="quarter" idx="5"/>
          </p:nvPr>
        </p:nvSpPr>
        <p:spPr/>
        <p:txBody>
          <a:bodyPr/>
          <a:lstStyle/>
          <a:p>
            <a:fld id="{0567AE0F-FC5D-4269-A9BD-2387D0DAA2D4}" type="slidenum">
              <a:rPr lang="en-GB" smtClean="0"/>
              <a:t>37</a:t>
            </a:fld>
            <a:endParaRPr lang="en-GB"/>
          </a:p>
        </p:txBody>
      </p:sp>
    </p:spTree>
    <p:extLst>
      <p:ext uri="{BB962C8B-B14F-4D97-AF65-F5344CB8AC3E}">
        <p14:creationId xmlns:p14="http://schemas.microsoft.com/office/powerpoint/2010/main" val="21309811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29BFED-29D6-4DAE-9693-E577AD6C3CA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74414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cs typeface="Calibri"/>
              </a:rPr>
              <a:t>Source: </a:t>
            </a:r>
            <a:r>
              <a:rPr lang="en-GB" b="0">
                <a:cs typeface="Calibri"/>
              </a:rPr>
              <a:t>Cambridge BID footfall data.</a:t>
            </a:r>
          </a:p>
          <a:p>
            <a:pPr>
              <a:defRPr/>
            </a:pPr>
            <a:endParaRPr lang="en-GB" b="1">
              <a:cs typeface="Calibri"/>
            </a:endParaRPr>
          </a:p>
          <a:p>
            <a:pPr>
              <a:defRPr/>
            </a:pPr>
            <a:r>
              <a:rPr lang="en-GB" b="1">
                <a:cs typeface="Calibri"/>
              </a:rPr>
              <a:t>Technical note: </a:t>
            </a:r>
            <a:r>
              <a:rPr lang="en-GB" b="0">
                <a:cs typeface="Calibri"/>
              </a:rPr>
              <a:t>Data from the following locations: Bridge Street, Fitzroy Street at Waitrose, Market Hill, Regent Street, Rose Crescent, Sidney Street. Excludes data for King’s Parade and One Station Square.</a:t>
            </a:r>
            <a:r>
              <a:rPr lang="en-GB">
                <a:cs typeface="Calibri"/>
              </a:rPr>
              <a:t> </a:t>
            </a:r>
            <a:r>
              <a:rPr lang="en-GB"/>
              <a:t>As outlined at the start of this slide pack, 'weekdays' do not include Fridays. Table calculations do not include bank holidays, school holidays or any other "non neutral" days. The percentage changes are designed to reflect change on a "typical" day.</a:t>
            </a:r>
            <a:endParaRPr lang="en-GB" b="0">
              <a:cs typeface="Calibri"/>
            </a:endParaRPr>
          </a:p>
          <a:p>
            <a:pPr>
              <a:defRPr/>
            </a:pPr>
            <a:endParaRPr lang="en-GB" b="1">
              <a:cs typeface="Calibri"/>
            </a:endParaRPr>
          </a:p>
          <a:p>
            <a:pPr>
              <a:defRPr/>
            </a:pPr>
            <a:r>
              <a:rPr lang="en-GB" b="1">
                <a:cs typeface="Calibri"/>
              </a:rPr>
              <a:t>Commentary: </a:t>
            </a:r>
            <a:endParaRPr lang="en-GB" b="1">
              <a:ea typeface="Calibri"/>
              <a:cs typeface="Calibri"/>
            </a:endParaRPr>
          </a:p>
          <a:p>
            <a:pPr marL="171450" indent="-171450">
              <a:buFont typeface="Arial" panose="020B0604020202020204" pitchFamily="34" charset="0"/>
              <a:buChar char="•"/>
              <a:defRPr/>
            </a:pPr>
            <a:r>
              <a:rPr lang="en-GB" b="0">
                <a:cs typeface="Calibri"/>
              </a:rPr>
              <a:t>December foot traffic in central Cambridge is 15% below the pre-Covid level of December 2019 and is 4% below what we saw in December 2022 last year. </a:t>
            </a:r>
            <a:endParaRPr lang="en-GB" b="0">
              <a:ea typeface="Calibri"/>
              <a:cs typeface="Calibri"/>
            </a:endParaRPr>
          </a:p>
          <a:p>
            <a:pPr marL="171450" indent="-171450">
              <a:buFont typeface="Arial" panose="020B0604020202020204" pitchFamily="34" charset="0"/>
              <a:buChar char="•"/>
              <a:defRPr/>
            </a:pPr>
            <a:r>
              <a:rPr lang="en-GB">
                <a:cs typeface="Calibri"/>
              </a:rPr>
              <a:t>Weekday (Mon-Thu) footfall is 25% below pre-Covid levels, and weekend footfall is 8% below pre-Covid levels. </a:t>
            </a:r>
          </a:p>
          <a:p>
            <a:pPr marL="171450" indent="-171450">
              <a:buFont typeface="Arial" panose="020B0604020202020204" pitchFamily="34" charset="0"/>
              <a:buChar char="•"/>
              <a:defRPr/>
            </a:pPr>
            <a:r>
              <a:rPr lang="en-GB">
                <a:cs typeface="Calibri"/>
              </a:rPr>
              <a:t>Weekday (Mon-Thu) foot traffic is 4% below December 2022, although weekends are presenting a 10% increase in comparison to last year.</a:t>
            </a:r>
            <a:endParaRPr lang="en-GB" b="0">
              <a:ea typeface="Calibri"/>
              <a:cs typeface="Calibri"/>
            </a:endParaRPr>
          </a:p>
          <a:p>
            <a:pPr marL="171450" indent="-171450">
              <a:buFont typeface="Arial" panose="020B0604020202020204" pitchFamily="34" charset="0"/>
              <a:buChar char="•"/>
              <a:defRPr/>
            </a:pPr>
            <a:r>
              <a:rPr lang="en-GB" b="0">
                <a:cs typeface="Calibri"/>
              </a:rPr>
              <a:t>Overall,</a:t>
            </a:r>
            <a:r>
              <a:rPr lang="en-GB">
                <a:cs typeface="Calibri"/>
              </a:rPr>
              <a:t> December 2023</a:t>
            </a:r>
            <a:r>
              <a:rPr lang="en-GB" b="0">
                <a:cs typeface="Calibri"/>
              </a:rPr>
              <a:t> was 2</a:t>
            </a:r>
            <a:r>
              <a:rPr lang="en-GB">
                <a:cs typeface="Calibri"/>
              </a:rPr>
              <a:t>% </a:t>
            </a:r>
            <a:r>
              <a:rPr lang="en-GB" b="0">
                <a:cs typeface="Calibri"/>
              </a:rPr>
              <a:t>ahead of </a:t>
            </a:r>
            <a:r>
              <a:rPr lang="en-GB">
                <a:cs typeface="Calibri"/>
              </a:rPr>
              <a:t>December 2021</a:t>
            </a:r>
            <a:r>
              <a:rPr lang="en-GB" b="0">
                <a:cs typeface="Calibri"/>
              </a:rPr>
              <a:t> (Mid-Covid</a:t>
            </a:r>
            <a:r>
              <a:rPr lang="en-GB">
                <a:cs typeface="Calibri"/>
              </a:rPr>
              <a:t>). </a:t>
            </a:r>
            <a:endParaRPr lang="en-GB">
              <a:ea typeface="Calibri"/>
              <a:cs typeface="Calibri"/>
            </a:endParaRP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39</a:t>
            </a:fld>
            <a:endParaRPr lang="en-GB">
              <a:solidFill>
                <a:prstClr val="black"/>
              </a:solidFill>
              <a:latin typeface="Calibri" panose="020F0502020204030204"/>
            </a:endParaRPr>
          </a:p>
        </p:txBody>
      </p:sp>
    </p:spTree>
    <p:extLst>
      <p:ext uri="{BB962C8B-B14F-4D97-AF65-F5344CB8AC3E}">
        <p14:creationId xmlns:p14="http://schemas.microsoft.com/office/powerpoint/2010/main" val="24184864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cs typeface="Calibri"/>
              </a:rPr>
              <a:t>Source: </a:t>
            </a:r>
            <a:r>
              <a:rPr lang="en-GB" b="0">
                <a:cs typeface="Calibri"/>
              </a:rPr>
              <a:t>Cambridge BID footfall data.</a:t>
            </a:r>
          </a:p>
          <a:p>
            <a:pPr>
              <a:defRPr/>
            </a:pPr>
            <a:endParaRPr lang="en-GB" b="1"/>
          </a:p>
          <a:p>
            <a:pPr>
              <a:defRPr/>
            </a:pPr>
            <a:r>
              <a:rPr lang="en-GB" b="1"/>
              <a:t>Technical note: </a:t>
            </a:r>
            <a:r>
              <a:rPr lang="en-GB"/>
              <a:t>Data from the following locations: Bridge Street, Fitzroy Street at Waitrose, Market Hill, Regent Street, Rose Crescent, Sidney Street. Excludes data for King’s Parade and One Station Square. Table calculations do not include bank holidays, school holidays or any other "non neutral" days. The percentage changes are designed to reflect change on a "typical" day.</a:t>
            </a:r>
            <a:endParaRPr lang="en-GB">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a:cs typeface="Calibri"/>
              </a:rPr>
              <a:t>Commentary: </a:t>
            </a:r>
            <a:r>
              <a:rPr lang="en-GB" b="0">
                <a:cs typeface="Calibri"/>
              </a:rPr>
              <a:t>All days of the week are below pre-COVID (December 2019) levels, with Wednesday showing the largest decrease of -37%.</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a:ea typeface="Calibri"/>
                <a:cs typeface="Calibri"/>
              </a:rPr>
              <a:t>Saturdays are closest to pre-COVID, at 8% below December 2019.</a:t>
            </a:r>
            <a:endParaRPr lang="en-GB">
              <a:ea typeface="Calibri"/>
              <a:cs typeface="Calibri"/>
            </a:endParaRP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40</a:t>
            </a:fld>
            <a:endParaRPr lang="en-GB">
              <a:solidFill>
                <a:prstClr val="black"/>
              </a:solidFill>
              <a:latin typeface="Calibri" panose="020F0502020204030204"/>
            </a:endParaRPr>
          </a:p>
        </p:txBody>
      </p:sp>
    </p:spTree>
    <p:extLst>
      <p:ext uri="{BB962C8B-B14F-4D97-AF65-F5344CB8AC3E}">
        <p14:creationId xmlns:p14="http://schemas.microsoft.com/office/powerpoint/2010/main" val="28794138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F29BFED-29D6-4DAE-9693-E577AD6C3CA5}" type="slidenum">
              <a:rPr lang="en-GB" smtClean="0"/>
              <a:t>4</a:t>
            </a:fld>
            <a:endParaRPr lang="en-GB"/>
          </a:p>
        </p:txBody>
      </p:sp>
    </p:spTree>
    <p:extLst>
      <p:ext uri="{BB962C8B-B14F-4D97-AF65-F5344CB8AC3E}">
        <p14:creationId xmlns:p14="http://schemas.microsoft.com/office/powerpoint/2010/main" val="40400855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29BFED-29D6-4DAE-9693-E577AD6C3CA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37544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cs typeface="Calibri"/>
              </a:rPr>
              <a:t>Source: </a:t>
            </a:r>
            <a:r>
              <a:rPr lang="en-GB" b="0">
                <a:cs typeface="Calibri"/>
              </a:rPr>
              <a:t>Cambridge City Council Car Parking data</a:t>
            </a:r>
          </a:p>
          <a:p>
            <a:pPr>
              <a:defRPr/>
            </a:pPr>
            <a:endParaRPr lang="en-GB" b="1">
              <a:cs typeface="Calibri"/>
            </a:endParaRPr>
          </a:p>
          <a:p>
            <a:pPr>
              <a:defRPr/>
            </a:pPr>
            <a:r>
              <a:rPr lang="en-GB" b="1">
                <a:cs typeface="Calibri"/>
              </a:rPr>
              <a:t>Technical notes</a:t>
            </a:r>
            <a:r>
              <a:rPr lang="en-GB" b="0">
                <a:cs typeface="Calibri"/>
              </a:rPr>
              <a:t>: Table calculations do not include bank holidays, school holidays, or any other "non neutral" days. The percentage changes are designed to reflect change on a "typical" day.</a:t>
            </a:r>
            <a:r>
              <a:rPr lang="en-GB">
                <a:cs typeface="Calibri"/>
              </a:rPr>
              <a:t> As outlined at the start of this slide pack, 'weekdays' do not include Fridays.</a:t>
            </a:r>
            <a:endParaRPr lang="en-GB" b="0">
              <a:cs typeface="Calibri"/>
            </a:endParaRPr>
          </a:p>
          <a:p>
            <a:pPr>
              <a:defRPr/>
            </a:pPr>
            <a:endParaRPr lang="en-GB" b="1">
              <a:cs typeface="Calibri"/>
            </a:endParaRPr>
          </a:p>
          <a:p>
            <a:pPr>
              <a:defRPr/>
            </a:pPr>
            <a:r>
              <a:rPr lang="en-GB" b="1">
                <a:cs typeface="Calibri"/>
              </a:rPr>
              <a:t>Commentary: </a:t>
            </a:r>
          </a:p>
          <a:p>
            <a:pPr marL="171450" indent="-171450">
              <a:buFont typeface="Arial,Sans-Serif"/>
              <a:buChar char="•"/>
              <a:defRPr/>
            </a:pPr>
            <a:r>
              <a:rPr lang="en-GB"/>
              <a:t>Multi-storey car park usage in central Cambridge is 11% below the pre-Covid level of December 2019. </a:t>
            </a:r>
          </a:p>
          <a:p>
            <a:pPr marL="171450" indent="-171450">
              <a:buFont typeface="Arial,Sans-Serif"/>
              <a:buChar char="•"/>
              <a:defRPr/>
            </a:pPr>
            <a:r>
              <a:rPr lang="en-GB"/>
              <a:t>December 2023 multi-storey car park usage presents as 12% below mid-Covid (December 2021) levels.</a:t>
            </a:r>
          </a:p>
          <a:p>
            <a:pPr marL="171450" indent="-171450">
              <a:buFont typeface="Arial,Sans-Serif"/>
              <a:buChar char="•"/>
              <a:defRPr/>
            </a:pPr>
            <a:r>
              <a:rPr lang="en-GB"/>
              <a:t>The figures for December 2023 are 18% ahead of last year (December 2022). Weekend figures are up 27% from last year, compared to an increase of 11% from Monday to Thursday.</a:t>
            </a:r>
          </a:p>
          <a:p>
            <a:pPr marL="171450" indent="-171450">
              <a:buFont typeface="Arial,Sans-Serif"/>
              <a:buChar char="•"/>
              <a:defRPr/>
            </a:pPr>
            <a:r>
              <a:rPr lang="en-GB"/>
              <a:t>Additionally, an increased charge for car parks was introduced in February 2023 and may be having an impact on usage.</a:t>
            </a: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42</a:t>
            </a:fld>
            <a:endParaRPr lang="en-GB">
              <a:solidFill>
                <a:prstClr val="black"/>
              </a:solidFill>
              <a:latin typeface="Calibri" panose="020F0502020204030204"/>
            </a:endParaRPr>
          </a:p>
        </p:txBody>
      </p:sp>
    </p:spTree>
    <p:extLst>
      <p:ext uri="{BB962C8B-B14F-4D97-AF65-F5344CB8AC3E}">
        <p14:creationId xmlns:p14="http://schemas.microsoft.com/office/powerpoint/2010/main" val="22422693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cs typeface="Calibri"/>
              </a:rPr>
              <a:t>Source: </a:t>
            </a:r>
            <a:r>
              <a:rPr lang="en-GB" b="0">
                <a:cs typeface="Calibri"/>
              </a:rPr>
              <a:t>Cambridge City Council Car Parking data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a:cs typeface="Calibri"/>
              </a:rPr>
              <a:t>Technical notes</a:t>
            </a:r>
            <a:r>
              <a:rPr lang="en-GB" b="0">
                <a:cs typeface="Calibri"/>
              </a:rPr>
              <a:t>: School holidays, bank holidays and any other "non neutral" days are not included in calculations for this chart. </a:t>
            </a:r>
          </a:p>
          <a:p>
            <a:pPr>
              <a:defRPr/>
            </a:pPr>
            <a:endParaRPr lang="en-GB" b="1"/>
          </a:p>
          <a:p>
            <a:pPr>
              <a:defRPr/>
            </a:pPr>
            <a:r>
              <a:rPr lang="en-GB" b="1"/>
              <a:t>Commentary:</a:t>
            </a:r>
          </a:p>
          <a:p>
            <a:pPr marL="171450" indent="-171450">
              <a:buFont typeface="Arial"/>
              <a:buChar char="•"/>
              <a:defRPr/>
            </a:pPr>
            <a:r>
              <a:rPr lang="en-GB">
                <a:cs typeface="Calibri"/>
              </a:rPr>
              <a:t>The proportionate split in length of stay in Cambridge's multi-storey car parks is relatively consistent across the four months shown within the chart. </a:t>
            </a:r>
          </a:p>
          <a:p>
            <a:pPr marL="171450" indent="-171450">
              <a:buFont typeface="Arial"/>
              <a:buChar char="•"/>
              <a:defRPr/>
            </a:pPr>
            <a:r>
              <a:rPr lang="en-GB">
                <a:cs typeface="Calibri"/>
              </a:rPr>
              <a:t>The chart indicates that December 2023 has seen an increase in car park usage in comparison to 2022 – albeit that overall volumes are still below that which was seen in 2021 and 2019. </a:t>
            </a:r>
          </a:p>
          <a:p>
            <a:pPr marL="171450" indent="-171450">
              <a:buFont typeface="Arial"/>
              <a:buChar char="•"/>
              <a:defRPr/>
            </a:pPr>
            <a:r>
              <a:rPr lang="en-GB">
                <a:cs typeface="Calibri"/>
              </a:rPr>
              <a:t>Caveats with this chart are that Park Street Car park closed in January 2022, and a new car park charge was introduced in February 2023.</a:t>
            </a:r>
          </a:p>
          <a:p>
            <a:pPr marL="171450" indent="-171450">
              <a:buFont typeface="Arial"/>
              <a:buChar char="•"/>
              <a:defRPr/>
            </a:pPr>
            <a:endParaRPr lang="en-GB">
              <a:cs typeface="Calibri"/>
            </a:endParaRP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43</a:t>
            </a:fld>
            <a:endParaRPr lang="en-GB">
              <a:solidFill>
                <a:prstClr val="black"/>
              </a:solidFill>
              <a:latin typeface="Calibri" panose="020F0502020204030204"/>
            </a:endParaRPr>
          </a:p>
        </p:txBody>
      </p:sp>
    </p:spTree>
    <p:extLst>
      <p:ext uri="{BB962C8B-B14F-4D97-AF65-F5344CB8AC3E}">
        <p14:creationId xmlns:p14="http://schemas.microsoft.com/office/powerpoint/2010/main" val="57342982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cs typeface="Calibri"/>
              </a:rPr>
              <a:t>Source: </a:t>
            </a:r>
            <a:r>
              <a:rPr lang="en-GB" b="0">
                <a:cs typeface="Calibri"/>
              </a:rPr>
              <a:t>Cambridge City Council Car Parking data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a:cs typeface="Calibri"/>
              </a:rPr>
              <a:t>Technical notes</a:t>
            </a:r>
            <a:r>
              <a:rPr lang="en-GB" b="0">
                <a:cs typeface="Calibri"/>
              </a:rPr>
              <a:t>: School holidays, bank holidays and any other "non neutral" days are not included in calculations for this chart. </a:t>
            </a:r>
            <a:endParaRPr lang="en-GB" b="1">
              <a:cs typeface="Calibri"/>
            </a:endParaRPr>
          </a:p>
          <a:p>
            <a:pPr>
              <a:defRPr/>
            </a:pPr>
            <a:endParaRPr lang="en-GB" b="1"/>
          </a:p>
          <a:p>
            <a:pPr>
              <a:defRPr/>
            </a:pPr>
            <a:r>
              <a:rPr lang="en-GB" b="1"/>
              <a:t>Commentary:</a:t>
            </a:r>
            <a:endParaRPr lang="en-US"/>
          </a:p>
          <a:p>
            <a:pPr marL="185420" indent="-185420">
              <a:buFont typeface="Arial,Sans-Serif"/>
              <a:buChar char="•"/>
              <a:defRPr/>
            </a:pPr>
            <a:r>
              <a:rPr lang="en-GB"/>
              <a:t>83% of December 2023 visits to Grafton West lasted less than three hours – making it the most likely facility to be used for short stays.</a:t>
            </a:r>
            <a:endParaRPr lang="en-GB">
              <a:cs typeface="Calibri"/>
            </a:endParaRPr>
          </a:p>
          <a:p>
            <a:pPr marL="185420" indent="-185420">
              <a:buFont typeface="Arial,Sans-Serif"/>
              <a:buChar char="•"/>
              <a:defRPr/>
            </a:pPr>
            <a:r>
              <a:rPr lang="en-GB"/>
              <a:t>Queen Anne's Terrace is the facility with the highest proportion of long stays, with 46% of December 2023 visits lasting more than three hours. </a:t>
            </a:r>
            <a:endParaRPr lang="en-US"/>
          </a:p>
          <a:p>
            <a:pPr marL="185420" indent="-185420">
              <a:buFont typeface="Arial,Sans-Serif"/>
              <a:buChar char="•"/>
              <a:defRPr/>
            </a:pPr>
            <a:r>
              <a:rPr lang="en-GB"/>
              <a:t>Grand Arcade is comfortably the most popular multi storey car park facility in Cambridge – with more than 55,000 patrons in December (neutral days only).</a:t>
            </a:r>
            <a:endParaRPr lang="en-GB">
              <a:cs typeface="Calibri"/>
            </a:endParaRP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44</a:t>
            </a:fld>
            <a:endParaRPr lang="en-GB">
              <a:solidFill>
                <a:prstClr val="black"/>
              </a:solidFill>
              <a:latin typeface="Calibri" panose="020F0502020204030204"/>
            </a:endParaRPr>
          </a:p>
        </p:txBody>
      </p:sp>
    </p:spTree>
    <p:extLst>
      <p:ext uri="{BB962C8B-B14F-4D97-AF65-F5344CB8AC3E}">
        <p14:creationId xmlns:p14="http://schemas.microsoft.com/office/powerpoint/2010/main" val="40190316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29BFED-29D6-4DAE-9693-E577AD6C3CA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5425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cs typeface="Calibri"/>
              </a:rPr>
              <a:t>Source: </a:t>
            </a:r>
            <a:r>
              <a:rPr lang="en-GB" sz="1200" b="0">
                <a:solidFill>
                  <a:srgbClr val="000000"/>
                </a:solidFill>
                <a:latin typeface="Calibri"/>
                <a:cs typeface="Calibri"/>
              </a:rPr>
              <a:t>Rail statistics, ORR. Table 1415a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a:solidFill>
                <a:srgbClr val="000000"/>
              </a:solidFill>
              <a:effectLst/>
              <a:latin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a:solidFill>
                  <a:srgbClr val="000000"/>
                </a:solidFill>
                <a:effectLst/>
                <a:latin typeface="Calibri"/>
                <a:cs typeface="Calibri"/>
              </a:rPr>
              <a:t>Technical note: </a:t>
            </a:r>
            <a:r>
              <a:rPr lang="en-GB" sz="1200" b="0" i="0">
                <a:solidFill>
                  <a:srgbClr val="000000"/>
                </a:solidFill>
                <a:effectLst/>
                <a:latin typeface="Calibri"/>
                <a:cs typeface="Calibri"/>
              </a:rPr>
              <a:t> Rail Passenger annual data runs April – March and is released in April each year. As such, </a:t>
            </a:r>
            <a:r>
              <a:rPr lang="en-GB" sz="1200">
                <a:solidFill>
                  <a:schemeClr val="bg2">
                    <a:lumMod val="50000"/>
                  </a:schemeClr>
                </a:solidFill>
                <a:cs typeface="Calibri"/>
              </a:rPr>
              <a:t>2018/19 is used as the pre-COVID baseline as 2019/20 entries and exit data is affected in March 2020 by the first COVID-19 lockdown.</a:t>
            </a:r>
            <a:endParaRPr lang="en-GB" b="0" i="0">
              <a:solidFill>
                <a:srgbClr val="444444"/>
              </a:solidFill>
              <a:effectLst/>
              <a:latin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a:cs typeface="Calibri"/>
              </a:rPr>
              <a:t>Commentary: </a:t>
            </a:r>
            <a:r>
              <a:rPr lang="en-GB" b="0">
                <a:cs typeface="Calibri"/>
              </a:rPr>
              <a:t>Rail usage overall is down on pre-Covid baselines. Stations in Huntingdonshire have seen the largest decrease in passenger entries and exits, presenting as 30% below 2018/19 figures. Stations in South Cambridgeshire have the smallest decline when compared to 2018/19 levels, showing only a 7% decrease.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cs typeface="Calibri"/>
            </a:endParaRP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46</a:t>
            </a:fld>
            <a:endParaRPr lang="en-GB">
              <a:solidFill>
                <a:prstClr val="black"/>
              </a:solidFill>
              <a:latin typeface="Calibri" panose="020F0502020204030204"/>
            </a:endParaRPr>
          </a:p>
        </p:txBody>
      </p:sp>
    </p:spTree>
    <p:extLst>
      <p:ext uri="{BB962C8B-B14F-4D97-AF65-F5344CB8AC3E}">
        <p14:creationId xmlns:p14="http://schemas.microsoft.com/office/powerpoint/2010/main" val="271557985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cs typeface="Calibri"/>
              </a:rPr>
              <a:t>Source: </a:t>
            </a:r>
            <a:r>
              <a:rPr lang="en-GB" b="0">
                <a:cs typeface="Calibri"/>
              </a:rPr>
              <a:t>Cambridge BID footfall data​</a:t>
            </a:r>
          </a:p>
          <a:p>
            <a:pPr>
              <a:defRPr/>
            </a:pPr>
            <a:endParaRPr lang="en-GB" b="1">
              <a:cs typeface="Calibri"/>
            </a:endParaRPr>
          </a:p>
          <a:p>
            <a:pPr>
              <a:defRPr/>
            </a:pPr>
            <a:r>
              <a:rPr lang="en-GB" b="1">
                <a:cs typeface="Calibri"/>
              </a:rPr>
              <a:t>Technical note: </a:t>
            </a:r>
            <a:r>
              <a:rPr lang="en-GB"/>
              <a:t>Table calculations do not include bank holidays, school holidays, or any other "non neutral" days. </a:t>
            </a:r>
            <a:r>
              <a:rPr lang="en-GB">
                <a:cs typeface="Calibri"/>
              </a:rPr>
              <a:t>The</a:t>
            </a:r>
            <a:r>
              <a:rPr lang="en-GB" b="0">
                <a:cs typeface="Calibri"/>
              </a:rPr>
              <a:t> One Station Square sensor was fitted in December 2019 so pre-COVID data is not available for all months. For September comparisons, we use February 2020 as that is technically the ‘closest’ month to June out of all available pre-Covid months, but we acknowledge the comparison is not ideal. Data may be impacted by strike action.</a:t>
            </a:r>
            <a:r>
              <a:rPr lang="en-GB"/>
              <a:t> As outlined at the start of this slide pack, 'weekdays' do not include Fridays. </a:t>
            </a:r>
            <a:endParaRPr lang="en-GB" b="1">
              <a:cs typeface="Calibri"/>
            </a:endParaRPr>
          </a:p>
          <a:p>
            <a:pPr>
              <a:defRPr/>
            </a:pPr>
            <a:endParaRPr lang="en-GB" b="1">
              <a:cs typeface="Calibri"/>
            </a:endParaRPr>
          </a:p>
          <a:p>
            <a:pPr>
              <a:defRPr/>
            </a:pPr>
            <a:r>
              <a:rPr lang="en-GB" b="1">
                <a:cs typeface="Calibri"/>
              </a:rPr>
              <a:t>Commentary:</a:t>
            </a:r>
          </a:p>
          <a:p>
            <a:pPr marL="171450" indent="-171450">
              <a:buFont typeface="Arial"/>
              <a:buChar char="•"/>
              <a:defRPr/>
            </a:pPr>
            <a:r>
              <a:rPr lang="en-GB">
                <a:cs typeface="Calibri"/>
              </a:rPr>
              <a:t>Footfall at One Station Square during December 2023 was 57% down on pre-Covid (December 2019) levels.</a:t>
            </a:r>
          </a:p>
          <a:p>
            <a:pPr marL="171450" indent="-171450">
              <a:buFont typeface="Arial"/>
              <a:buChar char="•"/>
              <a:defRPr/>
            </a:pPr>
            <a:r>
              <a:rPr lang="en-GB">
                <a:cs typeface="Calibri"/>
              </a:rPr>
              <a:t>Compared to December 2022, footfall levels have decreased by 12% overall – with weekends 22% lower than this time last year. Weekdays (Mon-Thu), meanwhile, are 25% down in comparison to December 2022. </a:t>
            </a:r>
          </a:p>
          <a:p>
            <a:pPr marL="171450" indent="-171450">
              <a:buFont typeface="Arial"/>
              <a:buChar char="•"/>
              <a:defRPr/>
            </a:pPr>
            <a:r>
              <a:rPr lang="en-GB">
                <a:cs typeface="Calibri"/>
              </a:rPr>
              <a:t>Overall December 2023 footfall levels at One Station Square are 20% below mid-Covid (December 2021). </a:t>
            </a:r>
          </a:p>
          <a:p>
            <a:pPr marL="171450" indent="-171450">
              <a:buFont typeface="Arial"/>
              <a:buChar char="•"/>
              <a:defRPr/>
            </a:pPr>
            <a:r>
              <a:rPr lang="en-GB">
                <a:cs typeface="Calibri"/>
              </a:rPr>
              <a:t>Recent low figures are likely caused (partially) by the engineering works currently being undertaken at Cambridge Station.</a:t>
            </a: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47</a:t>
            </a:fld>
            <a:endParaRPr lang="en-GB">
              <a:solidFill>
                <a:prstClr val="black"/>
              </a:solidFill>
              <a:latin typeface="Calibri" panose="020F0502020204030204"/>
            </a:endParaRPr>
          </a:p>
        </p:txBody>
      </p:sp>
    </p:spTree>
    <p:extLst>
      <p:ext uri="{BB962C8B-B14F-4D97-AF65-F5344CB8AC3E}">
        <p14:creationId xmlns:p14="http://schemas.microsoft.com/office/powerpoint/2010/main" val="35663839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29BFED-29D6-4DAE-9693-E577AD6C3CA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4184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cs typeface="Calibri"/>
              </a:rPr>
              <a:t>Source:</a:t>
            </a:r>
            <a:r>
              <a:rPr lang="en-GB" b="0">
                <a:cs typeface="Calibri"/>
              </a:rPr>
              <a:t> Stagecoach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a:cs typeface="Calibri"/>
              </a:rPr>
              <a:t>Technical note: </a:t>
            </a:r>
            <a:r>
              <a:rPr lang="en-GB" sz="1200">
                <a:solidFill>
                  <a:schemeClr val="bg2">
                    <a:lumMod val="50000"/>
                  </a:schemeClr>
                </a:solidFill>
                <a:cs typeface="Calibri"/>
              </a:rPr>
              <a:t>Due to the commercial sensitivity of this data, bus passenger volumes are not marked on the y-axis of this graph.</a:t>
            </a:r>
            <a:endParaRPr lang="en-GB" b="0">
              <a:cs typeface="Calibri"/>
            </a:endParaRPr>
          </a:p>
          <a:p>
            <a:pPr>
              <a:defRPr/>
            </a:pPr>
            <a:endParaRPr lang="en-GB" b="1">
              <a:cs typeface="Calibri"/>
            </a:endParaRPr>
          </a:p>
          <a:p>
            <a:pPr>
              <a:defRPr/>
            </a:pPr>
            <a:r>
              <a:rPr lang="en-GB" b="1">
                <a:cs typeface="Calibri"/>
              </a:rPr>
              <a:t>Commentary: </a:t>
            </a:r>
            <a:r>
              <a:rPr lang="en-GB">
                <a:cs typeface="Calibri"/>
              </a:rPr>
              <a:t>Bus passenger numbers have continued to rise through 2023 but are still not back to pre-COVID volumes. Bus passenger numbers fell in December in line with other reported years, suggesting that the Christmas holidays and winter weather have an impact. In January 2023, the government announced a £2 cap on single tickets (</a:t>
            </a:r>
            <a:r>
              <a:rPr lang="en-GB">
                <a:hlinkClick r:id="rId3"/>
              </a:rPr>
              <a:t>£2 bus fare cap - GOV.UK (www.gov.uk)</a:t>
            </a:r>
            <a:r>
              <a:rPr lang="en-GB"/>
              <a:t>).</a:t>
            </a:r>
            <a:endParaRPr lang="en-GB">
              <a:cs typeface="Calibri"/>
            </a:endParaRP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49</a:t>
            </a:fld>
            <a:endParaRPr lang="en-GB">
              <a:solidFill>
                <a:prstClr val="black"/>
              </a:solidFill>
              <a:latin typeface="Calibri" panose="020F0502020204030204"/>
            </a:endParaRPr>
          </a:p>
        </p:txBody>
      </p:sp>
    </p:spTree>
    <p:extLst>
      <p:ext uri="{BB962C8B-B14F-4D97-AF65-F5344CB8AC3E}">
        <p14:creationId xmlns:p14="http://schemas.microsoft.com/office/powerpoint/2010/main" val="221531167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cs typeface="Calibri"/>
              </a:rPr>
              <a:t>Source:</a:t>
            </a:r>
            <a:r>
              <a:rPr lang="en-GB" b="0">
                <a:cs typeface="Calibri"/>
              </a:rPr>
              <a:t> Stagecoach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a:cs typeface="Calibri"/>
              </a:rPr>
              <a:t>Technical note: </a:t>
            </a:r>
            <a:r>
              <a:rPr lang="en-GB" sz="1200">
                <a:solidFill>
                  <a:schemeClr val="bg2">
                    <a:lumMod val="50000"/>
                  </a:schemeClr>
                </a:solidFill>
                <a:cs typeface="Calibri"/>
              </a:rPr>
              <a:t>Due to the commercial sensitivity of this data, bus passenger volumes are not marked on the y-axis of this graph.</a:t>
            </a:r>
            <a:endParaRPr lang="en-GB" b="1">
              <a:cs typeface="Calibri"/>
            </a:endParaRPr>
          </a:p>
          <a:p>
            <a:pPr>
              <a:defRPr/>
            </a:pPr>
            <a:endParaRPr lang="en-GB" b="1">
              <a:cs typeface="Calibri"/>
            </a:endParaRPr>
          </a:p>
          <a:p>
            <a:pPr>
              <a:defRPr/>
            </a:pPr>
            <a:r>
              <a:rPr lang="en-GB" b="1">
                <a:cs typeface="Calibri"/>
              </a:rPr>
              <a:t>Commentary:</a:t>
            </a:r>
            <a:r>
              <a:rPr lang="en-GB">
                <a:cs typeface="Calibri"/>
              </a:rPr>
              <a:t> P&amp;R passengers generally sees a sharp increase during the school holidays. In January 2023, the government announced a £2 cap on single tickets (</a:t>
            </a:r>
            <a:r>
              <a:rPr lang="en-GB">
                <a:hlinkClick r:id="rId3"/>
              </a:rPr>
              <a:t>£2 bus fare cap - GOV.UK (www.gov.uk)</a:t>
            </a:r>
            <a:r>
              <a:rPr lang="en-GB"/>
              <a:t>).</a:t>
            </a:r>
          </a:p>
          <a:p>
            <a:pPr>
              <a:defRPr/>
            </a:pPr>
            <a:endParaRPr lang="en-GB">
              <a:cs typeface="Calibri"/>
            </a:endParaRPr>
          </a:p>
          <a:p>
            <a:pPr>
              <a:defRPr/>
            </a:pPr>
            <a:r>
              <a:rPr lang="en-GB">
                <a:cs typeface="Calibri"/>
              </a:rPr>
              <a:t>MAD=Madingley Road P&amp;R</a:t>
            </a:r>
          </a:p>
          <a:p>
            <a:pPr>
              <a:defRPr/>
            </a:pPr>
            <a:r>
              <a:rPr lang="en-GB">
                <a:cs typeface="Calibri"/>
              </a:rPr>
              <a:t>NEW = Newmarket Road P&amp;R</a:t>
            </a:r>
          </a:p>
          <a:p>
            <a:pPr>
              <a:defRPr/>
            </a:pPr>
            <a:r>
              <a:rPr lang="en-GB">
                <a:cs typeface="Calibri"/>
              </a:rPr>
              <a:t>TRU = Trumpington P&amp;R</a:t>
            </a:r>
          </a:p>
          <a:p>
            <a:pPr>
              <a:defRPr/>
            </a:pPr>
            <a:r>
              <a:rPr lang="en-GB">
                <a:cs typeface="Calibri"/>
              </a:rPr>
              <a:t>BAB  = Babraham Road P&amp;R</a:t>
            </a:r>
          </a:p>
          <a:p>
            <a:pPr>
              <a:defRPr/>
            </a:pPr>
            <a:r>
              <a:rPr lang="en-GB">
                <a:cs typeface="Calibri"/>
              </a:rPr>
              <a:t>MIL = Milton Road P&amp;R</a:t>
            </a:r>
          </a:p>
          <a:p>
            <a:pPr>
              <a:defRPr/>
            </a:pPr>
            <a:endParaRPr lang="en-GB">
              <a:cs typeface="Calibri"/>
            </a:endParaRP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50</a:t>
            </a:fld>
            <a:endParaRPr lang="en-GB">
              <a:solidFill>
                <a:prstClr val="black"/>
              </a:solidFill>
              <a:latin typeface="Calibri" panose="020F0502020204030204"/>
            </a:endParaRPr>
          </a:p>
        </p:txBody>
      </p:sp>
    </p:spTree>
    <p:extLst>
      <p:ext uri="{BB962C8B-B14F-4D97-AF65-F5344CB8AC3E}">
        <p14:creationId xmlns:p14="http://schemas.microsoft.com/office/powerpoint/2010/main" val="33259281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29BFED-29D6-4DAE-9693-E577AD6C3CA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385811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cs typeface="Calibri"/>
              </a:rPr>
              <a:t>Source:</a:t>
            </a:r>
            <a:r>
              <a:rPr lang="en-GB" b="0">
                <a:cs typeface="Calibri"/>
              </a:rPr>
              <a:t> Stagecoach</a:t>
            </a:r>
          </a:p>
          <a:p>
            <a:pPr>
              <a:defRPr/>
            </a:pPr>
            <a:endParaRPr lang="en-GB">
              <a:cs typeface="Calibri"/>
            </a:endParaRP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51</a:t>
            </a:fld>
            <a:endParaRPr lang="en-GB">
              <a:solidFill>
                <a:prstClr val="black"/>
              </a:solidFill>
              <a:latin typeface="Calibri" panose="020F0502020204030204"/>
            </a:endParaRPr>
          </a:p>
        </p:txBody>
      </p:sp>
    </p:spTree>
    <p:extLst>
      <p:ext uri="{BB962C8B-B14F-4D97-AF65-F5344CB8AC3E}">
        <p14:creationId xmlns:p14="http://schemas.microsoft.com/office/powerpoint/2010/main" val="329707437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29BFED-29D6-4DAE-9693-E577AD6C3CA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742263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cs typeface="Calibri"/>
              </a:rPr>
              <a:t>Source: </a:t>
            </a:r>
            <a:r>
              <a:rPr lang="en-GB" b="0">
                <a:cs typeface="Calibri"/>
              </a:rPr>
              <a:t>Voi monthly updates and Voi dashboard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cs typeface="Calibri"/>
            </a:endParaRP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53</a:t>
            </a:fld>
            <a:endParaRPr lang="en-GB">
              <a:solidFill>
                <a:prstClr val="black"/>
              </a:solidFill>
              <a:latin typeface="Calibri" panose="020F0502020204030204"/>
            </a:endParaRPr>
          </a:p>
        </p:txBody>
      </p:sp>
    </p:spTree>
    <p:extLst>
      <p:ext uri="{BB962C8B-B14F-4D97-AF65-F5344CB8AC3E}">
        <p14:creationId xmlns:p14="http://schemas.microsoft.com/office/powerpoint/2010/main" val="131521569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29BFED-29D6-4DAE-9693-E577AD6C3CA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73549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cs typeface="Calibri"/>
              </a:rPr>
              <a:t>Source: </a:t>
            </a:r>
            <a:r>
              <a:rPr lang="en-GB" b="0">
                <a:cs typeface="Calibri"/>
              </a:rPr>
              <a:t>Cambridge City Air Quality team. Data for the Cambridge air quality continuous monitors can also be found at: Air quality in England (airqualityengland.co.uk).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a:cs typeface="Calibri"/>
              </a:rPr>
              <a:t>Technical note: </a:t>
            </a:r>
            <a:r>
              <a:rPr lang="en-GB" b="0">
                <a:cs typeface="Calibri"/>
              </a:rPr>
              <a:t>Please note there may be slight differences between the data on Air Quality in England and data in this pack as air quality data undergoes a ratification process.</a:t>
            </a:r>
          </a:p>
          <a:p>
            <a:pPr>
              <a:defRPr/>
            </a:pPr>
            <a:endParaRPr lang="en-GB">
              <a:cs typeface="Calibri"/>
            </a:endParaRP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55</a:t>
            </a:fld>
            <a:endParaRPr lang="en-GB">
              <a:solidFill>
                <a:prstClr val="black"/>
              </a:solidFill>
              <a:latin typeface="Calibri" panose="020F0502020204030204"/>
            </a:endParaRPr>
          </a:p>
        </p:txBody>
      </p:sp>
    </p:spTree>
    <p:extLst>
      <p:ext uri="{BB962C8B-B14F-4D97-AF65-F5344CB8AC3E}">
        <p14:creationId xmlns:p14="http://schemas.microsoft.com/office/powerpoint/2010/main" val="277178172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cs typeface="Calibri"/>
              </a:rPr>
              <a:t>Source: </a:t>
            </a:r>
            <a:r>
              <a:rPr lang="en-GB" b="0">
                <a:cs typeface="Calibri"/>
              </a:rPr>
              <a:t>Cambridge City Air Quality team. Data for the Cambridge air quality continuous monitors can also be found at: Air quality in England (airqualityengland.co.uk).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a:cs typeface="Calibri"/>
              </a:rPr>
              <a:t>Technical note: </a:t>
            </a:r>
            <a:r>
              <a:rPr lang="en-GB" sz="1200">
                <a:solidFill>
                  <a:schemeClr val="bg2">
                    <a:lumMod val="50000"/>
                  </a:schemeClr>
                </a:solidFill>
                <a:cs typeface="Calibri"/>
              </a:rPr>
              <a:t>Analysis based on 5 sensors: Gonville Pl, Montague Rd, Newmarket Rd, Regent St and Parker St. Data for Gonville Place is included in the averages for all values before it was removed in April 2022. </a:t>
            </a:r>
            <a:r>
              <a:rPr lang="en-GB" b="0">
                <a:cs typeface="Calibri"/>
              </a:rPr>
              <a:t>Please note there may be slight differences between the data on Air Quality in England and data in this pack as air quality data undergoes a ratification process.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a:solidFill>
                  <a:srgbClr val="FF0000"/>
                </a:solidFill>
              </a:rPr>
              <a:t>Please note: data was temporarily unavailable from 13</a:t>
            </a:r>
            <a:r>
              <a:rPr lang="en-GB" sz="1200" b="0" baseline="30000">
                <a:solidFill>
                  <a:srgbClr val="FF0000"/>
                </a:solidFill>
              </a:rPr>
              <a:t>th</a:t>
            </a:r>
            <a:r>
              <a:rPr lang="en-GB" sz="1200" b="0">
                <a:solidFill>
                  <a:srgbClr val="FF0000"/>
                </a:solidFill>
              </a:rPr>
              <a:t> December 2023 – 4</a:t>
            </a:r>
            <a:r>
              <a:rPr lang="en-GB" sz="1200" b="0" baseline="30000">
                <a:solidFill>
                  <a:srgbClr val="FF0000"/>
                </a:solidFill>
              </a:rPr>
              <a:t>th</a:t>
            </a:r>
            <a:r>
              <a:rPr lang="en-GB" sz="1200" b="0">
                <a:solidFill>
                  <a:srgbClr val="FF0000"/>
                </a:solidFill>
              </a:rPr>
              <a:t> January 2024 at the Newmarket Road sensor.</a:t>
            </a: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56</a:t>
            </a:fld>
            <a:endParaRPr lang="en-GB">
              <a:solidFill>
                <a:prstClr val="black"/>
              </a:solidFill>
              <a:latin typeface="Calibri" panose="020F0502020204030204"/>
            </a:endParaRPr>
          </a:p>
        </p:txBody>
      </p:sp>
    </p:spTree>
    <p:extLst>
      <p:ext uri="{BB962C8B-B14F-4D97-AF65-F5344CB8AC3E}">
        <p14:creationId xmlns:p14="http://schemas.microsoft.com/office/powerpoint/2010/main" val="168583055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cs typeface="Calibri"/>
              </a:rPr>
              <a:t>Source: </a:t>
            </a:r>
            <a:r>
              <a:rPr lang="en-GB" b="0">
                <a:cs typeface="Calibri"/>
              </a:rPr>
              <a:t>Cambridge City Air Quality team. Data for the Cambridge air quality continuous monitors can be found at: Air quality in England (airqualityengland.co.uk).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a:cs typeface="Calibri"/>
              </a:rPr>
              <a:t>Technical note:</a:t>
            </a:r>
            <a:r>
              <a:rPr lang="en-GB" b="0">
                <a:cs typeface="Calibri"/>
              </a:rPr>
              <a:t> The Gonville Place sensor was removed in April 2022 so there is no data for this site from May 2022 onwards. Please note there may be slight differences between the data on Air Quality in England and data in this pack as air quality data undergoes a ratification process.</a:t>
            </a:r>
          </a:p>
          <a:p>
            <a:pPr>
              <a:defRPr/>
            </a:pPr>
            <a:endParaRPr lang="en-GB">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a:solidFill>
                  <a:srgbClr val="FF0000"/>
                </a:solidFill>
              </a:rPr>
              <a:t>Please note: data was temporarily unavailable from 13</a:t>
            </a:r>
            <a:r>
              <a:rPr lang="en-GB" sz="1200" b="0" baseline="30000">
                <a:solidFill>
                  <a:srgbClr val="FF0000"/>
                </a:solidFill>
              </a:rPr>
              <a:t>th</a:t>
            </a:r>
            <a:r>
              <a:rPr lang="en-GB" sz="1200" b="0">
                <a:solidFill>
                  <a:srgbClr val="FF0000"/>
                </a:solidFill>
              </a:rPr>
              <a:t> December 2023 – 4</a:t>
            </a:r>
            <a:r>
              <a:rPr lang="en-GB" sz="1200" b="0" baseline="30000">
                <a:solidFill>
                  <a:srgbClr val="FF0000"/>
                </a:solidFill>
              </a:rPr>
              <a:t>th</a:t>
            </a:r>
            <a:r>
              <a:rPr lang="en-GB" sz="1200" b="0">
                <a:solidFill>
                  <a:srgbClr val="FF0000"/>
                </a:solidFill>
              </a:rPr>
              <a:t> January 2024 at the Newmarket Road sensor.</a:t>
            </a:r>
          </a:p>
          <a:p>
            <a:pPr>
              <a:defRPr/>
            </a:pPr>
            <a:endParaRPr lang="en-GB">
              <a:cs typeface="Calibri"/>
            </a:endParaRP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57</a:t>
            </a:fld>
            <a:endParaRPr lang="en-GB">
              <a:solidFill>
                <a:prstClr val="black"/>
              </a:solidFill>
              <a:latin typeface="Calibri" panose="020F0502020204030204"/>
            </a:endParaRPr>
          </a:p>
        </p:txBody>
      </p:sp>
    </p:spTree>
    <p:extLst>
      <p:ext uri="{BB962C8B-B14F-4D97-AF65-F5344CB8AC3E}">
        <p14:creationId xmlns:p14="http://schemas.microsoft.com/office/powerpoint/2010/main" val="285744316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29BFED-29D6-4DAE-9693-E577AD6C3CA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39697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b="1">
                <a:ea typeface="Calibri"/>
                <a:cs typeface="Calibri"/>
              </a:rPr>
              <a:t>Source: </a:t>
            </a:r>
            <a:r>
              <a:rPr lang="en-GB">
                <a:ea typeface="Calibri"/>
                <a:cs typeface="Calibri"/>
              </a:rPr>
              <a:t>Various, listed in the Data Source column</a:t>
            </a:r>
          </a:p>
          <a:p>
            <a:pPr>
              <a:defRPr/>
            </a:pPr>
            <a:endParaRPr lang="en-GB" b="1"/>
          </a:p>
          <a:p>
            <a:pPr>
              <a:defRPr/>
            </a:pPr>
            <a:r>
              <a:rPr lang="en-GB" b="1"/>
              <a:t>Technical Notes:</a:t>
            </a:r>
            <a:r>
              <a:rPr lang="en-US" b="1">
                <a:cs typeface="Calibri"/>
              </a:rPr>
              <a:t> </a:t>
            </a:r>
            <a:r>
              <a:rPr lang="en-GB">
                <a:ea typeface="Calibri"/>
                <a:cs typeface="Calibri"/>
              </a:rPr>
              <a:t>Our methodology for analysing the data continues to be refined to react to differing levels of data quality and data gaps. </a:t>
            </a:r>
            <a:r>
              <a:rPr lang="en-GB">
                <a:solidFill>
                  <a:srgbClr val="FF0000"/>
                </a:solidFill>
                <a:ea typeface="Calibri"/>
                <a:cs typeface="Calibri"/>
              </a:rPr>
              <a:t>Therefore, you may observe small adjustments to the stats in the latest slide pack compared to previously published versions.</a:t>
            </a:r>
          </a:p>
          <a:p>
            <a:pPr>
              <a:defRPr/>
            </a:pPr>
            <a:endParaRPr lang="en-GB" b="1">
              <a:solidFill>
                <a:srgbClr val="FF0000"/>
              </a:solidFill>
              <a:ea typeface="Calibri"/>
              <a:cs typeface="Calibri"/>
            </a:endParaRPr>
          </a:p>
          <a:p>
            <a:pPr>
              <a:defRPr/>
            </a:pPr>
            <a:r>
              <a:rPr lang="en-GB">
                <a:ea typeface="Calibri"/>
                <a:cs typeface="Calibri"/>
              </a:rPr>
              <a:t>For example:</a:t>
            </a:r>
            <a:endParaRPr lang="en-GB" b="1">
              <a:ea typeface="Calibri"/>
              <a:cs typeface="Calibri"/>
            </a:endParaRPr>
          </a:p>
          <a:p>
            <a:pPr marL="171450" indent="-171450">
              <a:buFont typeface="Arial,Sans-Serif"/>
              <a:buChar char="•"/>
              <a:defRPr/>
            </a:pPr>
            <a:r>
              <a:rPr lang="en-GB"/>
              <a:t>The method of calculating the strategic road network (SRN) recovery percentages changed in Dec </a:t>
            </a:r>
            <a:r>
              <a:rPr lang="en-GB" b="0"/>
              <a:t>2022 to include data from a larger number of sites (originally 6 sites, now 24 sites). The SRN percentages have therefore been updated and may not reflect the values presented in previous slide packs for this reason.</a:t>
            </a:r>
            <a:endParaRPr lang="en-US" b="0">
              <a:ea typeface="Calibri"/>
              <a:cs typeface="Calibri"/>
            </a:endParaRPr>
          </a:p>
          <a:p>
            <a:pPr marL="171450" indent="-171450">
              <a:buFont typeface="Arial,Sans-Serif"/>
              <a:buChar char="•"/>
              <a:defRPr/>
            </a:pPr>
            <a:r>
              <a:rPr lang="en-GB" b="0"/>
              <a:t>The air pollution percentages historically used data from 5 sensors but one of these sensors was removed in April 2022 so the methodology for calculating the air pollution percentages has been adjusted. The air pollution percentages presented here may differ slightly from those in previous slide packs for this </a:t>
            </a:r>
            <a:r>
              <a:rPr lang="en-GB"/>
              <a:t>reason.</a:t>
            </a:r>
            <a:endParaRPr lang="en-US">
              <a:ea typeface="Calibri"/>
              <a:cs typeface="Calibri"/>
            </a:endParaRPr>
          </a:p>
          <a:p>
            <a:pPr>
              <a:defRPr/>
            </a:pPr>
            <a:endParaRPr lang="en-GB" b="1">
              <a:ea typeface="Calibri"/>
              <a:cs typeface="Calibri"/>
            </a:endParaRPr>
          </a:p>
          <a:p>
            <a:pPr>
              <a:defRPr/>
            </a:pPr>
            <a:r>
              <a:rPr lang="en-GB" b="1">
                <a:ea typeface="Calibri"/>
                <a:cs typeface="Calibri"/>
              </a:rPr>
              <a:t>Commentary:</a:t>
            </a:r>
          </a:p>
          <a:p>
            <a:pPr marL="171450" indent="-171450">
              <a:buFont typeface="Arial" panose="020B0604020202020204" pitchFamily="34" charset="0"/>
              <a:buChar char="•"/>
              <a:defRPr/>
            </a:pPr>
            <a:r>
              <a:rPr lang="en-GB" b="0">
                <a:ea typeface="Calibri"/>
                <a:cs typeface="Calibri"/>
              </a:rPr>
              <a:t>This slide indicates the extent to which each of the transport metrics has recovered over time in comparison to pre-Covid (2019 or early 2020) levels. </a:t>
            </a:r>
          </a:p>
          <a:p>
            <a:pPr marL="171450" indent="-171450">
              <a:buFont typeface="Arial" panose="020B0604020202020204" pitchFamily="34" charset="0"/>
              <a:buChar char="•"/>
              <a:defRPr/>
            </a:pPr>
            <a:r>
              <a:rPr lang="en-GB" b="0">
                <a:ea typeface="Calibri"/>
                <a:cs typeface="Calibri"/>
              </a:rPr>
              <a:t>Google mobility workplace, Cambridge: Plateaued recovery 31% below pre-Covid in Sept 2022. Data source discontinued in October 2022.</a:t>
            </a:r>
          </a:p>
          <a:p>
            <a:pPr marL="171450" indent="-171450">
              <a:buFont typeface="Arial" panose="020B0604020202020204" pitchFamily="34" charset="0"/>
              <a:buChar char="•"/>
              <a:defRPr/>
            </a:pPr>
            <a:r>
              <a:rPr lang="en-GB" b="0">
                <a:ea typeface="Calibri"/>
                <a:cs typeface="Calibri"/>
              </a:rPr>
              <a:t>Google mobility workplace, South Cambridgeshire: fluctuating recovery, 11% below pre-Covid in Sept 2022. Data source discontinued in October 2022.</a:t>
            </a:r>
          </a:p>
          <a:p>
            <a:pPr marL="171450" indent="-171450">
              <a:buFont typeface="Arial" panose="020B0604020202020204" pitchFamily="34" charset="0"/>
              <a:buChar char="•"/>
              <a:defRPr/>
            </a:pPr>
            <a:r>
              <a:rPr lang="en-GB" b="0">
                <a:ea typeface="Calibri"/>
                <a:cs typeface="Calibri"/>
              </a:rPr>
              <a:t>Retail footfall, central Cambridge: fluctuating recovery levels linked to seasonal variations. Currently below pre-Covid.</a:t>
            </a:r>
          </a:p>
          <a:p>
            <a:pPr marL="171450" indent="-171450">
              <a:buFont typeface="Arial" panose="020B0604020202020204" pitchFamily="34" charset="0"/>
              <a:buChar char="•"/>
              <a:defRPr/>
            </a:pPr>
            <a:r>
              <a:rPr lang="en-GB" b="0">
                <a:ea typeface="Calibri"/>
                <a:cs typeface="Calibri"/>
              </a:rPr>
              <a:t>One Station Square footfall: Erratic pattern of recovery over time. Currently some way below pre-Covid levels.</a:t>
            </a:r>
          </a:p>
          <a:p>
            <a:pPr marL="171450" indent="-171450">
              <a:buFont typeface="Arial" panose="020B0604020202020204" pitchFamily="34" charset="0"/>
              <a:buChar char="•"/>
              <a:defRPr/>
            </a:pPr>
            <a:r>
              <a:rPr lang="en-GB" b="0">
                <a:ea typeface="Calibri"/>
                <a:cs typeface="Calibri"/>
              </a:rPr>
              <a:t>Walking, central Cambridge: Fluctuating recovery trend. Currently below pre-Covid levels, albeit with variation by monitoring site.</a:t>
            </a:r>
          </a:p>
          <a:p>
            <a:pPr marL="171450" indent="-171450">
              <a:buFont typeface="Arial" panose="020B0604020202020204" pitchFamily="34" charset="0"/>
              <a:buChar char="•"/>
              <a:defRPr/>
            </a:pPr>
            <a:r>
              <a:rPr lang="en-GB" b="0">
                <a:ea typeface="Calibri"/>
                <a:cs typeface="Calibri"/>
              </a:rPr>
              <a:t>Cycling, central Cambridge: fluctuating recovery trend - currently some way below pre-Covid, albeit with variation by monitoring site.</a:t>
            </a:r>
          </a:p>
          <a:p>
            <a:pPr marL="171450" indent="-171450">
              <a:buFont typeface="Arial" panose="020B0604020202020204" pitchFamily="34" charset="0"/>
              <a:buChar char="•"/>
              <a:defRPr/>
            </a:pPr>
            <a:r>
              <a:rPr lang="en-GB" b="0">
                <a:ea typeface="Calibri"/>
                <a:cs typeface="Calibri"/>
              </a:rPr>
              <a:t>Multi Storey Car Parking, central Cambridge: slowly improving recovery trend, currently below pre-Covid.</a:t>
            </a:r>
          </a:p>
          <a:p>
            <a:pPr marL="171450" indent="-171450">
              <a:buFont typeface="Arial" panose="020B0604020202020204" pitchFamily="34" charset="0"/>
              <a:buChar char="•"/>
              <a:defRPr/>
            </a:pPr>
            <a:r>
              <a:rPr lang="en-GB" b="0">
                <a:ea typeface="Calibri"/>
                <a:cs typeface="Calibri"/>
              </a:rPr>
              <a:t>Vehicle flows on local roads, central Cambridge: stable recovery trend - currently just below pre-Covid.</a:t>
            </a:r>
          </a:p>
          <a:p>
            <a:pPr marL="171450" indent="-171450">
              <a:buFont typeface="Arial" panose="020B0604020202020204" pitchFamily="34" charset="0"/>
              <a:buChar char="•"/>
              <a:defRPr/>
            </a:pPr>
            <a:r>
              <a:rPr lang="en-GB" b="0">
                <a:ea typeface="Calibri"/>
                <a:cs typeface="Calibri"/>
              </a:rPr>
              <a:t>Vehicle flow on strategic roads, gradually improving recovery trend, now above pre-Covid levels for the first time, albeit with variation by district.</a:t>
            </a:r>
          </a:p>
          <a:p>
            <a:pPr marL="171450" indent="-171450">
              <a:buFont typeface="Arial" panose="020B0604020202020204" pitchFamily="34" charset="0"/>
              <a:buChar char="•"/>
              <a:defRPr/>
            </a:pPr>
            <a:r>
              <a:rPr lang="en-GB" b="0">
                <a:ea typeface="Calibri"/>
                <a:cs typeface="Calibri"/>
              </a:rPr>
              <a:t>Bus passengers, Cambridge: improving recovery trend since March 2022. Currently just below pre-Covid.</a:t>
            </a:r>
          </a:p>
          <a:p>
            <a:pPr marL="171450" indent="-171450">
              <a:buFont typeface="Arial" panose="020B0604020202020204" pitchFamily="34" charset="0"/>
              <a:buChar char="•"/>
              <a:defRPr/>
            </a:pPr>
            <a:r>
              <a:rPr lang="en-GB" b="0">
                <a:ea typeface="Calibri"/>
                <a:cs typeface="Calibri"/>
              </a:rPr>
              <a:t>Park and Ride passengers: stable recovery trend, now above pre-Covid levels in terms of overall passenger numbers, albeit with variation by P&amp;R site..</a:t>
            </a:r>
          </a:p>
          <a:p>
            <a:pPr marL="171450" indent="-171450">
              <a:buFont typeface="Arial" panose="020B0604020202020204" pitchFamily="34" charset="0"/>
              <a:buChar char="•"/>
              <a:defRPr/>
            </a:pPr>
            <a:r>
              <a:rPr lang="en-GB" b="0">
                <a:ea typeface="Calibri"/>
                <a:cs typeface="Calibri"/>
              </a:rPr>
              <a:t>Air pollution: A stable recovery trend after initially fluctuating post-Covid. Currently some way below pre-Covid levels.</a:t>
            </a:r>
          </a:p>
          <a:p>
            <a:pPr>
              <a:defRPr/>
            </a:pPr>
            <a:endParaRPr lang="en-GB" b="1">
              <a:ea typeface="Calibri"/>
              <a:cs typeface="Calibri"/>
            </a:endParaRP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6</a:t>
            </a:fld>
            <a:endParaRPr lang="en-GB">
              <a:solidFill>
                <a:prstClr val="black"/>
              </a:solidFill>
              <a:latin typeface="Calibri" panose="020F0502020204030204"/>
            </a:endParaRPr>
          </a:p>
        </p:txBody>
      </p:sp>
    </p:spTree>
    <p:extLst>
      <p:ext uri="{BB962C8B-B14F-4D97-AF65-F5344CB8AC3E}">
        <p14:creationId xmlns:p14="http://schemas.microsoft.com/office/powerpoint/2010/main" val="36806824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1">
              <a:cs typeface="Calibri"/>
            </a:endParaRP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7</a:t>
            </a:fld>
            <a:endParaRPr lang="en-GB">
              <a:solidFill>
                <a:prstClr val="black"/>
              </a:solidFill>
              <a:latin typeface="Calibri" panose="020F0502020204030204"/>
            </a:endParaRPr>
          </a:p>
        </p:txBody>
      </p:sp>
    </p:spTree>
    <p:extLst>
      <p:ext uri="{BB962C8B-B14F-4D97-AF65-F5344CB8AC3E}">
        <p14:creationId xmlns:p14="http://schemas.microsoft.com/office/powerpoint/2010/main" val="30029153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29BFED-29D6-4DAE-9693-E577AD6C3CA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92293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sz="1300" b="1">
                <a:solidFill>
                  <a:prstClr val="black"/>
                </a:solidFill>
                <a:latin typeface="Calibri" panose="020F0502020204030204"/>
              </a:rPr>
              <a:t>Source: </a:t>
            </a:r>
            <a:r>
              <a:rPr lang="en-GB" sz="1300">
                <a:solidFill>
                  <a:prstClr val="black"/>
                </a:solidFill>
                <a:latin typeface="Calibri" panose="020F0502020204030204"/>
              </a:rPr>
              <a:t>Google LLC "Google COVID-19 Community Mobility Reports". https://www.google.com/covid19/mobility/ </a:t>
            </a:r>
          </a:p>
          <a:p>
            <a:pPr>
              <a:defRPr/>
            </a:pPr>
            <a:endParaRPr lang="en-GB" sz="1300" b="1">
              <a:solidFill>
                <a:prstClr val="black"/>
              </a:solidFill>
              <a:latin typeface="Calibri" panose="020F0502020204030204"/>
            </a:endParaRPr>
          </a:p>
          <a:p>
            <a:pPr>
              <a:defRPr/>
            </a:pPr>
            <a:r>
              <a:rPr lang="en-GB" sz="1300" b="1">
                <a:solidFill>
                  <a:prstClr val="black"/>
                </a:solidFill>
                <a:latin typeface="Calibri" panose="020F0502020204030204"/>
              </a:rPr>
              <a:t>Technical notes: </a:t>
            </a:r>
            <a:r>
              <a:rPr lang="en-GB" sz="1300"/>
              <a:t>Data is gathered from Google account holders location history. This helps to demonstrate where people are spending their time.</a:t>
            </a:r>
            <a:r>
              <a:rPr lang="en-GB" sz="1400"/>
              <a:t> </a:t>
            </a:r>
            <a:r>
              <a:rPr lang="en-GB" sz="1300"/>
              <a:t>The data is based on the most recent month (</a:t>
            </a:r>
            <a:r>
              <a:rPr lang="en-GB" sz="1400"/>
              <a:t>October </a:t>
            </a:r>
            <a:r>
              <a:rPr lang="en-GB" sz="1300"/>
              <a:t>2022) compared to the median of the corresponding day in the baseline period (3</a:t>
            </a:r>
            <a:r>
              <a:rPr lang="en-GB" sz="1300" baseline="30000"/>
              <a:t>rd</a:t>
            </a:r>
            <a:r>
              <a:rPr lang="en-GB" sz="1300"/>
              <a:t> Jan-6</a:t>
            </a:r>
            <a:r>
              <a:rPr lang="en-GB" sz="1300" baseline="30000"/>
              <a:t>th</a:t>
            </a:r>
            <a:r>
              <a:rPr lang="en-GB" sz="1300"/>
              <a:t> Feb 2020) as calculated by Google. </a:t>
            </a:r>
            <a:r>
              <a:rPr lang="en-GB" sz="1300">
                <a:solidFill>
                  <a:prstClr val="black"/>
                </a:solidFill>
                <a:latin typeface="Calibri" panose="020F0502020204030204"/>
              </a:rPr>
              <a:t>Tabulated percentages represent the change from the baseline (3</a:t>
            </a:r>
            <a:r>
              <a:rPr lang="en-GB" sz="1300" baseline="30000">
                <a:solidFill>
                  <a:prstClr val="black"/>
                </a:solidFill>
                <a:latin typeface="Calibri" panose="020F0502020204030204"/>
              </a:rPr>
              <a:t>rd</a:t>
            </a:r>
            <a:r>
              <a:rPr lang="en-GB" sz="1300">
                <a:solidFill>
                  <a:prstClr val="black"/>
                </a:solidFill>
                <a:latin typeface="Calibri" panose="020F0502020204030204"/>
              </a:rPr>
              <a:t> Jan – 6</a:t>
            </a:r>
            <a:r>
              <a:rPr lang="en-GB" sz="1300" baseline="30000">
                <a:solidFill>
                  <a:prstClr val="black"/>
                </a:solidFill>
                <a:latin typeface="Calibri" panose="020F0502020204030204"/>
              </a:rPr>
              <a:t>th</a:t>
            </a:r>
            <a:r>
              <a:rPr lang="en-GB" sz="1300">
                <a:solidFill>
                  <a:prstClr val="black"/>
                </a:solidFill>
                <a:latin typeface="Calibri" panose="020F0502020204030204"/>
              </a:rPr>
              <a:t> Feb) to the most recent month. </a:t>
            </a:r>
            <a:endParaRPr lang="en-GB" sz="1400">
              <a:solidFill>
                <a:srgbClr val="202124"/>
              </a:solidFill>
              <a:latin typeface="Roboto" panose="02000000000000000000" pitchFamily="2" charset="0"/>
              <a:ea typeface="Roboto" panose="02000000000000000000" pitchFamily="2" charset="0"/>
              <a:cs typeface="Roboto" panose="02000000000000000000" pitchFamily="2" charset="0"/>
            </a:endParaRPr>
          </a:p>
          <a:p>
            <a:pPr>
              <a:defRPr/>
            </a:pPr>
            <a:endParaRPr lang="en-GB" sz="1300" b="1">
              <a:solidFill>
                <a:prstClr val="black"/>
              </a:solidFill>
              <a:latin typeface="Calibri" panose="020F0502020204030204"/>
            </a:endParaRPr>
          </a:p>
          <a:p>
            <a:pPr>
              <a:defRPr/>
            </a:pPr>
            <a:r>
              <a:rPr lang="en-GB" sz="1300" b="1">
                <a:solidFill>
                  <a:prstClr val="black"/>
                </a:solidFill>
                <a:latin typeface="Calibri" panose="020F0502020204030204"/>
              </a:rPr>
              <a:t>Commentary:  </a:t>
            </a:r>
            <a:r>
              <a:rPr lang="en-GB" sz="1300" b="0">
                <a:solidFill>
                  <a:prstClr val="black"/>
                </a:solidFill>
                <a:latin typeface="Calibri" panose="020F0502020204030204"/>
              </a:rPr>
              <a:t>Cambridge: Cambridge grocery and pharmacy visits finished at 11% above pre-pandemic levels in October 2022. Meanwhile, retail and recreation visits finished 19% below pre-pandemic levels, which suggested that essential shopping recovered to a much stronger extent than leisure shopping. The proportion of people making workplace visits stayed steadfastly below the pre-Covid baseline, ending at -</a:t>
            </a:r>
            <a:r>
              <a:rPr lang="en-GB" sz="1400" b="0">
                <a:solidFill>
                  <a:prstClr val="black"/>
                </a:solidFill>
                <a:latin typeface="Calibri" panose="020F0502020204030204"/>
              </a:rPr>
              <a:t>26</a:t>
            </a:r>
            <a:r>
              <a:rPr lang="en-GB" sz="1300" b="0">
                <a:solidFill>
                  <a:prstClr val="black"/>
                </a:solidFill>
                <a:latin typeface="Calibri" panose="020F0502020204030204"/>
              </a:rPr>
              <a:t>% in October 2022</a:t>
            </a:r>
            <a:r>
              <a:rPr lang="en-GB" sz="1400" b="0">
                <a:solidFill>
                  <a:prstClr val="black"/>
                </a:solidFill>
                <a:latin typeface="Calibri" panose="020F0502020204030204"/>
              </a:rPr>
              <a:t>. Conversely, residential</a:t>
            </a:r>
            <a:r>
              <a:rPr lang="en-GB" sz="1300" b="0">
                <a:solidFill>
                  <a:prstClr val="black"/>
                </a:solidFill>
                <a:latin typeface="Calibri" panose="020F0502020204030204"/>
              </a:rPr>
              <a:t> visits finished 5% higher than the baseline, in part likely due to the </a:t>
            </a:r>
            <a:r>
              <a:rPr lang="en-GB" sz="1400" b="0">
                <a:solidFill>
                  <a:prstClr val="black"/>
                </a:solidFill>
                <a:latin typeface="Calibri" panose="020F0502020204030204"/>
              </a:rPr>
              <a:t>persistence of remote working.</a:t>
            </a:r>
          </a:p>
          <a:p>
            <a:pPr defTabSz="990752">
              <a:defRPr/>
            </a:pPr>
            <a:r>
              <a:rPr lang="en-GB" sz="1300" b="0">
                <a:solidFill>
                  <a:prstClr val="black"/>
                </a:solidFill>
                <a:latin typeface="Calibri" panose="020F0502020204030204"/>
              </a:rPr>
              <a:t>South Cambridgeshire: Data on workplace visits finished at 3% below pre-pandemic baseline levels.</a:t>
            </a:r>
            <a:r>
              <a:rPr lang="en-GB" sz="1300">
                <a:solidFill>
                  <a:prstClr val="black"/>
                </a:solidFill>
              </a:rPr>
              <a:t> </a:t>
            </a:r>
            <a:r>
              <a:rPr lang="en-GB" sz="1300">
                <a:solidFill>
                  <a:prstClr val="black"/>
                </a:solidFill>
                <a:latin typeface="Calibri" panose="020F0502020204030204"/>
              </a:rPr>
              <a:t>Similarly to Cambridge data, residential numbers were continually above the pre-pandemic baseline since the dataset began, finishing at 5% above the baseline in October 2022. Retail and recreation (+16%), and grocery and pharmacy (+9%) visits remain ahead of the</a:t>
            </a:r>
            <a:r>
              <a:rPr lang="en-GB" sz="1400">
                <a:solidFill>
                  <a:prstClr val="black"/>
                </a:solidFill>
                <a:latin typeface="Calibri" panose="020F0502020204030204"/>
              </a:rPr>
              <a:t> </a:t>
            </a:r>
            <a:r>
              <a:rPr lang="en-GB" sz="1300">
                <a:solidFill>
                  <a:prstClr val="black"/>
                </a:solidFill>
                <a:latin typeface="Calibri" panose="020F0502020204030204"/>
              </a:rPr>
              <a:t>pre-pandemic</a:t>
            </a:r>
            <a:r>
              <a:rPr lang="en-GB" sz="1400">
                <a:solidFill>
                  <a:prstClr val="black"/>
                </a:solidFill>
                <a:latin typeface="Calibri" panose="020F0502020204030204"/>
              </a:rPr>
              <a:t> baseline</a:t>
            </a:r>
            <a:r>
              <a:rPr lang="en-GB" sz="1300">
                <a:solidFill>
                  <a:prstClr val="black"/>
                </a:solidFill>
                <a:latin typeface="Calibri" panose="020F0502020204030204"/>
              </a:rPr>
              <a:t> in South Cambridgeshire, suggesting that people’s shopping and leisure habits recovered and then </a:t>
            </a:r>
            <a:r>
              <a:rPr lang="en-GB" sz="1400">
                <a:solidFill>
                  <a:prstClr val="black"/>
                </a:solidFill>
                <a:latin typeface="Calibri" panose="020F0502020204030204"/>
              </a:rPr>
              <a:t>stabilised after the heavy disruption caused by the pandemic and associated lockdowns.</a:t>
            </a:r>
            <a:endParaRPr lang="en-GB" sz="1300" b="1">
              <a:solidFill>
                <a:prstClr val="black"/>
              </a:solidFill>
              <a:latin typeface="Calibri" panose="020F0502020204030204"/>
            </a:endParaRPr>
          </a:p>
        </p:txBody>
      </p:sp>
      <p:sp>
        <p:nvSpPr>
          <p:cNvPr id="4" name="Slide Number Placeholder 3"/>
          <p:cNvSpPr>
            <a:spLocks noGrp="1"/>
          </p:cNvSpPr>
          <p:nvPr>
            <p:ph type="sldNum" sz="quarter" idx="10"/>
          </p:nvPr>
        </p:nvSpPr>
        <p:spPr/>
        <p:txBody>
          <a:bodyPr/>
          <a:lstStyle/>
          <a:p>
            <a:pPr defTabSz="990752">
              <a:defRPr/>
            </a:pPr>
            <a:fld id="{1F29BFED-29D6-4DAE-9693-E577AD6C3CA5}" type="slidenum">
              <a:rPr lang="en-GB">
                <a:solidFill>
                  <a:prstClr val="black"/>
                </a:solidFill>
                <a:latin typeface="Calibri" panose="020F0502020204030204"/>
              </a:rPr>
              <a:pPr defTabSz="990752">
                <a:defRPr/>
              </a:pPr>
              <a:t>9</a:t>
            </a:fld>
            <a:endParaRPr lang="en-GB">
              <a:solidFill>
                <a:prstClr val="black"/>
              </a:solidFill>
              <a:latin typeface="Calibri" panose="020F0502020204030204"/>
            </a:endParaRPr>
          </a:p>
        </p:txBody>
      </p:sp>
    </p:spTree>
    <p:extLst>
      <p:ext uri="{BB962C8B-B14F-4D97-AF65-F5344CB8AC3E}">
        <p14:creationId xmlns:p14="http://schemas.microsoft.com/office/powerpoint/2010/main" val="36669466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AB87C-8C79-AAA3-E71D-F038DB6BA7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FBCEE8F-2DA6-F9F1-49E2-3A2F5CFF1FB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AF468B-5073-8DE4-0423-A862E10FBECC}"/>
              </a:ext>
            </a:extLst>
          </p:cNvPr>
          <p:cNvSpPr>
            <a:spLocks noGrp="1"/>
          </p:cNvSpPr>
          <p:nvPr>
            <p:ph type="dt" sz="half" idx="10"/>
          </p:nvPr>
        </p:nvSpPr>
        <p:spPr/>
        <p:txBody>
          <a:bodyPr/>
          <a:lstStyle/>
          <a:p>
            <a:fld id="{CB557468-B07E-4DAC-9D43-E901424B776C}" type="datetimeFigureOut">
              <a:rPr lang="en-GB" smtClean="0"/>
              <a:t>15/02/2024</a:t>
            </a:fld>
            <a:endParaRPr lang="en-GB"/>
          </a:p>
        </p:txBody>
      </p:sp>
      <p:sp>
        <p:nvSpPr>
          <p:cNvPr id="5" name="Footer Placeholder 4">
            <a:extLst>
              <a:ext uri="{FF2B5EF4-FFF2-40B4-BE49-F238E27FC236}">
                <a16:creationId xmlns:a16="http://schemas.microsoft.com/office/drawing/2014/main" id="{9F3D6E6B-31C6-D91B-2C22-CB5C8FB027F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35F0536-B7F1-5452-7C2B-6B8986C614E4}"/>
              </a:ext>
            </a:extLst>
          </p:cNvPr>
          <p:cNvSpPr>
            <a:spLocks noGrp="1"/>
          </p:cNvSpPr>
          <p:nvPr>
            <p:ph type="sldNum" sz="quarter" idx="12"/>
          </p:nvPr>
        </p:nvSpPr>
        <p:spPr/>
        <p:txBody>
          <a:bodyPr/>
          <a:lstStyle/>
          <a:p>
            <a:fld id="{B157622E-B3DE-4DA2-93BB-688BD1BD01D8}" type="slidenum">
              <a:rPr lang="en-GB" smtClean="0"/>
              <a:t>‹#›</a:t>
            </a:fld>
            <a:endParaRPr lang="en-GB"/>
          </a:p>
        </p:txBody>
      </p:sp>
    </p:spTree>
    <p:extLst>
      <p:ext uri="{BB962C8B-B14F-4D97-AF65-F5344CB8AC3E}">
        <p14:creationId xmlns:p14="http://schemas.microsoft.com/office/powerpoint/2010/main" val="40431084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B3AE2-CF36-452A-BB66-977A84A9FF9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5AFABE5-C4C6-4B61-AE28-729BEED5A8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C9141CA-11EA-4A2E-B770-CCA88F0694C5}"/>
              </a:ext>
            </a:extLst>
          </p:cNvPr>
          <p:cNvSpPr>
            <a:spLocks noGrp="1"/>
          </p:cNvSpPr>
          <p:nvPr>
            <p:ph type="dt" sz="half" idx="10"/>
          </p:nvPr>
        </p:nvSpPr>
        <p:spPr/>
        <p:txBody>
          <a:bodyPr/>
          <a:lstStyle/>
          <a:p>
            <a:fld id="{DFA66334-E3F3-4AD4-AC8A-CBB0D5F7E872}" type="datetime1">
              <a:rPr lang="en-GB" smtClean="0"/>
              <a:t>15/02/2024</a:t>
            </a:fld>
            <a:endParaRPr lang="en-GB"/>
          </a:p>
        </p:txBody>
      </p:sp>
      <p:sp>
        <p:nvSpPr>
          <p:cNvPr id="5" name="Footer Placeholder 4">
            <a:extLst>
              <a:ext uri="{FF2B5EF4-FFF2-40B4-BE49-F238E27FC236}">
                <a16:creationId xmlns:a16="http://schemas.microsoft.com/office/drawing/2014/main" id="{1CCEA804-9621-4BA7-B621-08E92BA6EF6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3FA7ED5-6ECE-47F3-B134-D56AAB2B08AC}"/>
              </a:ext>
            </a:extLst>
          </p:cNvPr>
          <p:cNvSpPr>
            <a:spLocks noGrp="1"/>
          </p:cNvSpPr>
          <p:nvPr>
            <p:ph type="sldNum" sz="quarter" idx="12"/>
          </p:nvPr>
        </p:nvSpPr>
        <p:spPr/>
        <p:txBody>
          <a:bodyPr/>
          <a:lstStyle/>
          <a:p>
            <a:fld id="{AE56028F-813B-4E02-837E-17CD63D81F9F}" type="slidenum">
              <a:rPr lang="en-GB" smtClean="0"/>
              <a:t>‹#›</a:t>
            </a:fld>
            <a:endParaRPr lang="en-GB"/>
          </a:p>
        </p:txBody>
      </p:sp>
    </p:spTree>
    <p:extLst>
      <p:ext uri="{BB962C8B-B14F-4D97-AF65-F5344CB8AC3E}">
        <p14:creationId xmlns:p14="http://schemas.microsoft.com/office/powerpoint/2010/main" val="12894001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68CBD-59F5-42FC-8F34-2BC6C844FD6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D5287BE-E369-4E90-BA30-2DDE23A753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901E9B4-9D31-4D5D-8888-7D047FF0DE10}"/>
              </a:ext>
            </a:extLst>
          </p:cNvPr>
          <p:cNvSpPr>
            <a:spLocks noGrp="1"/>
          </p:cNvSpPr>
          <p:nvPr>
            <p:ph type="dt" sz="half" idx="10"/>
          </p:nvPr>
        </p:nvSpPr>
        <p:spPr/>
        <p:txBody>
          <a:bodyPr/>
          <a:lstStyle/>
          <a:p>
            <a:fld id="{C3BB75F8-F074-4FD8-A239-E4360D1E41EA}" type="datetime1">
              <a:rPr lang="en-GB" smtClean="0"/>
              <a:t>15/02/2024</a:t>
            </a:fld>
            <a:endParaRPr lang="en-GB"/>
          </a:p>
        </p:txBody>
      </p:sp>
      <p:sp>
        <p:nvSpPr>
          <p:cNvPr id="5" name="Footer Placeholder 4">
            <a:extLst>
              <a:ext uri="{FF2B5EF4-FFF2-40B4-BE49-F238E27FC236}">
                <a16:creationId xmlns:a16="http://schemas.microsoft.com/office/drawing/2014/main" id="{BB8118E0-D3E9-44A3-8487-8E8AD4E6244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DAB8E64-5CC7-4D1B-8D8E-A8C543AAEDE1}"/>
              </a:ext>
            </a:extLst>
          </p:cNvPr>
          <p:cNvSpPr>
            <a:spLocks noGrp="1"/>
          </p:cNvSpPr>
          <p:nvPr>
            <p:ph type="sldNum" sz="quarter" idx="12"/>
          </p:nvPr>
        </p:nvSpPr>
        <p:spPr/>
        <p:txBody>
          <a:bodyPr/>
          <a:lstStyle/>
          <a:p>
            <a:fld id="{AE56028F-813B-4E02-837E-17CD63D81F9F}" type="slidenum">
              <a:rPr lang="en-GB" smtClean="0"/>
              <a:t>‹#›</a:t>
            </a:fld>
            <a:endParaRPr lang="en-GB"/>
          </a:p>
        </p:txBody>
      </p:sp>
    </p:spTree>
    <p:extLst>
      <p:ext uri="{BB962C8B-B14F-4D97-AF65-F5344CB8AC3E}">
        <p14:creationId xmlns:p14="http://schemas.microsoft.com/office/powerpoint/2010/main" val="15375499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A05C3-491A-4541-8EA5-479947DA599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14ED765-093E-4E44-BA5A-BF115666827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768BAD-6C61-4AF5-BA36-34691CCCBA40}"/>
              </a:ext>
            </a:extLst>
          </p:cNvPr>
          <p:cNvSpPr>
            <a:spLocks noGrp="1"/>
          </p:cNvSpPr>
          <p:nvPr>
            <p:ph type="dt" sz="half" idx="10"/>
          </p:nvPr>
        </p:nvSpPr>
        <p:spPr/>
        <p:txBody>
          <a:bodyPr/>
          <a:lstStyle/>
          <a:p>
            <a:fld id="{7BB0EC57-4F45-41CE-AC57-5732AFD6D542}" type="datetime1">
              <a:rPr lang="en-GB" smtClean="0"/>
              <a:t>15/02/2024</a:t>
            </a:fld>
            <a:endParaRPr lang="en-GB"/>
          </a:p>
        </p:txBody>
      </p:sp>
      <p:sp>
        <p:nvSpPr>
          <p:cNvPr id="5" name="Footer Placeholder 4">
            <a:extLst>
              <a:ext uri="{FF2B5EF4-FFF2-40B4-BE49-F238E27FC236}">
                <a16:creationId xmlns:a16="http://schemas.microsoft.com/office/drawing/2014/main" id="{F1F5C16B-D1B5-420C-AABD-72B4A2A3B73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C08249F-BD38-4A89-A8BD-600399D08B43}"/>
              </a:ext>
            </a:extLst>
          </p:cNvPr>
          <p:cNvSpPr>
            <a:spLocks noGrp="1"/>
          </p:cNvSpPr>
          <p:nvPr>
            <p:ph type="sldNum" sz="quarter" idx="12"/>
          </p:nvPr>
        </p:nvSpPr>
        <p:spPr/>
        <p:txBody>
          <a:bodyPr/>
          <a:lstStyle/>
          <a:p>
            <a:fld id="{AE56028F-813B-4E02-837E-17CD63D81F9F}" type="slidenum">
              <a:rPr lang="en-GB" smtClean="0"/>
              <a:t>‹#›</a:t>
            </a:fld>
            <a:endParaRPr lang="en-GB"/>
          </a:p>
        </p:txBody>
      </p:sp>
    </p:spTree>
    <p:extLst>
      <p:ext uri="{BB962C8B-B14F-4D97-AF65-F5344CB8AC3E}">
        <p14:creationId xmlns:p14="http://schemas.microsoft.com/office/powerpoint/2010/main" val="22254934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8B555-FED5-497B-A171-8E2DB5D651A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96E0B36-F7EE-47D9-AC25-3A1C78F1D1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306312A-2AEB-4960-8BA1-92D56E1E0F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3DA0885-0332-4C4F-839A-3A5EBF97C269}"/>
              </a:ext>
            </a:extLst>
          </p:cNvPr>
          <p:cNvSpPr>
            <a:spLocks noGrp="1"/>
          </p:cNvSpPr>
          <p:nvPr>
            <p:ph type="dt" sz="half" idx="10"/>
          </p:nvPr>
        </p:nvSpPr>
        <p:spPr/>
        <p:txBody>
          <a:bodyPr/>
          <a:lstStyle/>
          <a:p>
            <a:fld id="{1FEF602E-90F4-4D8B-8BDC-03C7D6B107AF}" type="datetime1">
              <a:rPr lang="en-GB" smtClean="0"/>
              <a:t>15/02/2024</a:t>
            </a:fld>
            <a:endParaRPr lang="en-GB"/>
          </a:p>
        </p:txBody>
      </p:sp>
      <p:sp>
        <p:nvSpPr>
          <p:cNvPr id="6" name="Footer Placeholder 5">
            <a:extLst>
              <a:ext uri="{FF2B5EF4-FFF2-40B4-BE49-F238E27FC236}">
                <a16:creationId xmlns:a16="http://schemas.microsoft.com/office/drawing/2014/main" id="{BA29992C-0F3B-4721-93BC-9F5AE26B47C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12C15FF-044B-46DF-886F-8D2065DBED6C}"/>
              </a:ext>
            </a:extLst>
          </p:cNvPr>
          <p:cNvSpPr>
            <a:spLocks noGrp="1"/>
          </p:cNvSpPr>
          <p:nvPr>
            <p:ph type="sldNum" sz="quarter" idx="12"/>
          </p:nvPr>
        </p:nvSpPr>
        <p:spPr/>
        <p:txBody>
          <a:bodyPr/>
          <a:lstStyle/>
          <a:p>
            <a:fld id="{AE56028F-813B-4E02-837E-17CD63D81F9F}" type="slidenum">
              <a:rPr lang="en-GB" smtClean="0"/>
              <a:t>‹#›</a:t>
            </a:fld>
            <a:endParaRPr lang="en-GB"/>
          </a:p>
        </p:txBody>
      </p:sp>
    </p:spTree>
    <p:extLst>
      <p:ext uri="{BB962C8B-B14F-4D97-AF65-F5344CB8AC3E}">
        <p14:creationId xmlns:p14="http://schemas.microsoft.com/office/powerpoint/2010/main" val="15064961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5F311-C613-47B5-A613-AB39D9C7ACD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4AB930A-D530-4DFC-A175-68748097E1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77C3CC-4976-4E11-A4DE-434E9CC185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B26CFAA-A2E6-4606-86CD-2D038E4CC9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8A65825-4661-4D04-A96D-1B2D4FB78BE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B5A186D-D3F1-41C8-A429-BAD13FF8D580}"/>
              </a:ext>
            </a:extLst>
          </p:cNvPr>
          <p:cNvSpPr>
            <a:spLocks noGrp="1"/>
          </p:cNvSpPr>
          <p:nvPr>
            <p:ph type="dt" sz="half" idx="10"/>
          </p:nvPr>
        </p:nvSpPr>
        <p:spPr/>
        <p:txBody>
          <a:bodyPr/>
          <a:lstStyle/>
          <a:p>
            <a:fld id="{0BF8D2C3-FACA-493A-ABEA-87856B370E21}" type="datetime1">
              <a:rPr lang="en-GB" smtClean="0"/>
              <a:t>15/02/2024</a:t>
            </a:fld>
            <a:endParaRPr lang="en-GB"/>
          </a:p>
        </p:txBody>
      </p:sp>
      <p:sp>
        <p:nvSpPr>
          <p:cNvPr id="8" name="Footer Placeholder 7">
            <a:extLst>
              <a:ext uri="{FF2B5EF4-FFF2-40B4-BE49-F238E27FC236}">
                <a16:creationId xmlns:a16="http://schemas.microsoft.com/office/drawing/2014/main" id="{55805510-CA97-42C8-B696-30171B6B75F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D6CEE85-D369-4770-B7EA-66BB83AD20D9}"/>
              </a:ext>
            </a:extLst>
          </p:cNvPr>
          <p:cNvSpPr>
            <a:spLocks noGrp="1"/>
          </p:cNvSpPr>
          <p:nvPr>
            <p:ph type="sldNum" sz="quarter" idx="12"/>
          </p:nvPr>
        </p:nvSpPr>
        <p:spPr/>
        <p:txBody>
          <a:bodyPr/>
          <a:lstStyle/>
          <a:p>
            <a:fld id="{AE56028F-813B-4E02-837E-17CD63D81F9F}" type="slidenum">
              <a:rPr lang="en-GB" smtClean="0"/>
              <a:t>‹#›</a:t>
            </a:fld>
            <a:endParaRPr lang="en-GB"/>
          </a:p>
        </p:txBody>
      </p:sp>
    </p:spTree>
    <p:extLst>
      <p:ext uri="{BB962C8B-B14F-4D97-AF65-F5344CB8AC3E}">
        <p14:creationId xmlns:p14="http://schemas.microsoft.com/office/powerpoint/2010/main" val="16641387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CFE52-F255-4328-B0E2-30995DC23F1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B3FA442-4C8F-4D3C-8D90-B54BF8076551}"/>
              </a:ext>
            </a:extLst>
          </p:cNvPr>
          <p:cNvSpPr>
            <a:spLocks noGrp="1"/>
          </p:cNvSpPr>
          <p:nvPr>
            <p:ph type="dt" sz="half" idx="10"/>
          </p:nvPr>
        </p:nvSpPr>
        <p:spPr/>
        <p:txBody>
          <a:bodyPr/>
          <a:lstStyle/>
          <a:p>
            <a:fld id="{FA1E7086-3C50-46EC-B8FF-347159A35E6D}" type="datetime1">
              <a:rPr lang="en-GB" smtClean="0"/>
              <a:t>15/02/2024</a:t>
            </a:fld>
            <a:endParaRPr lang="en-GB"/>
          </a:p>
        </p:txBody>
      </p:sp>
      <p:sp>
        <p:nvSpPr>
          <p:cNvPr id="4" name="Footer Placeholder 3">
            <a:extLst>
              <a:ext uri="{FF2B5EF4-FFF2-40B4-BE49-F238E27FC236}">
                <a16:creationId xmlns:a16="http://schemas.microsoft.com/office/drawing/2014/main" id="{71DFF7B7-57B0-42AC-BC59-69B925674B1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00AE72C-5C1A-4A4A-B5AA-1A191F47885E}"/>
              </a:ext>
            </a:extLst>
          </p:cNvPr>
          <p:cNvSpPr>
            <a:spLocks noGrp="1"/>
          </p:cNvSpPr>
          <p:nvPr>
            <p:ph type="sldNum" sz="quarter" idx="12"/>
          </p:nvPr>
        </p:nvSpPr>
        <p:spPr/>
        <p:txBody>
          <a:bodyPr/>
          <a:lstStyle/>
          <a:p>
            <a:fld id="{AE56028F-813B-4E02-837E-17CD63D81F9F}" type="slidenum">
              <a:rPr lang="en-GB" smtClean="0"/>
              <a:t>‹#›</a:t>
            </a:fld>
            <a:endParaRPr lang="en-GB"/>
          </a:p>
        </p:txBody>
      </p:sp>
    </p:spTree>
    <p:extLst>
      <p:ext uri="{BB962C8B-B14F-4D97-AF65-F5344CB8AC3E}">
        <p14:creationId xmlns:p14="http://schemas.microsoft.com/office/powerpoint/2010/main" val="21821984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66DD6F-2BC4-4868-B7A9-9F5A40977150}"/>
              </a:ext>
            </a:extLst>
          </p:cNvPr>
          <p:cNvSpPr>
            <a:spLocks noGrp="1"/>
          </p:cNvSpPr>
          <p:nvPr>
            <p:ph type="dt" sz="half" idx="10"/>
          </p:nvPr>
        </p:nvSpPr>
        <p:spPr/>
        <p:txBody>
          <a:bodyPr/>
          <a:lstStyle/>
          <a:p>
            <a:fld id="{EB985245-5DF9-46F4-9666-747E5B515BF1}" type="datetime1">
              <a:rPr lang="en-GB" smtClean="0"/>
              <a:t>15/02/2024</a:t>
            </a:fld>
            <a:endParaRPr lang="en-GB"/>
          </a:p>
        </p:txBody>
      </p:sp>
      <p:sp>
        <p:nvSpPr>
          <p:cNvPr id="3" name="Footer Placeholder 2">
            <a:extLst>
              <a:ext uri="{FF2B5EF4-FFF2-40B4-BE49-F238E27FC236}">
                <a16:creationId xmlns:a16="http://schemas.microsoft.com/office/drawing/2014/main" id="{167DE4A5-0C75-4C60-89A4-8F02FDFF5CF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E69C53A-78A2-480B-A2C5-6F1A6DD94CCC}"/>
              </a:ext>
            </a:extLst>
          </p:cNvPr>
          <p:cNvSpPr>
            <a:spLocks noGrp="1"/>
          </p:cNvSpPr>
          <p:nvPr>
            <p:ph type="sldNum" sz="quarter" idx="12"/>
          </p:nvPr>
        </p:nvSpPr>
        <p:spPr/>
        <p:txBody>
          <a:bodyPr/>
          <a:lstStyle/>
          <a:p>
            <a:fld id="{AE56028F-813B-4E02-837E-17CD63D81F9F}" type="slidenum">
              <a:rPr lang="en-GB" smtClean="0"/>
              <a:t>‹#›</a:t>
            </a:fld>
            <a:endParaRPr lang="en-GB"/>
          </a:p>
        </p:txBody>
      </p:sp>
    </p:spTree>
    <p:extLst>
      <p:ext uri="{BB962C8B-B14F-4D97-AF65-F5344CB8AC3E}">
        <p14:creationId xmlns:p14="http://schemas.microsoft.com/office/powerpoint/2010/main" val="42346324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DCFB3-EA73-4851-9B5A-85430F3BB8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752CBE8-82C7-406A-B744-B286086EEE9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01DE9A8-D356-480E-97B4-3BD975761F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FEDDDC-5253-4087-8484-95A37D4EB1D3}"/>
              </a:ext>
            </a:extLst>
          </p:cNvPr>
          <p:cNvSpPr>
            <a:spLocks noGrp="1"/>
          </p:cNvSpPr>
          <p:nvPr>
            <p:ph type="dt" sz="half" idx="10"/>
          </p:nvPr>
        </p:nvSpPr>
        <p:spPr/>
        <p:txBody>
          <a:bodyPr/>
          <a:lstStyle/>
          <a:p>
            <a:fld id="{D1459A52-441B-4475-AD82-28920DAD9D10}" type="datetime1">
              <a:rPr lang="en-GB" smtClean="0"/>
              <a:t>15/02/2024</a:t>
            </a:fld>
            <a:endParaRPr lang="en-GB"/>
          </a:p>
        </p:txBody>
      </p:sp>
      <p:sp>
        <p:nvSpPr>
          <p:cNvPr id="6" name="Footer Placeholder 5">
            <a:extLst>
              <a:ext uri="{FF2B5EF4-FFF2-40B4-BE49-F238E27FC236}">
                <a16:creationId xmlns:a16="http://schemas.microsoft.com/office/drawing/2014/main" id="{7FA81BC3-387C-4CF5-AECC-155901DD0B6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FFAA8B7-239D-4195-8231-225B9ACB3060}"/>
              </a:ext>
            </a:extLst>
          </p:cNvPr>
          <p:cNvSpPr>
            <a:spLocks noGrp="1"/>
          </p:cNvSpPr>
          <p:nvPr>
            <p:ph type="sldNum" sz="quarter" idx="12"/>
          </p:nvPr>
        </p:nvSpPr>
        <p:spPr/>
        <p:txBody>
          <a:bodyPr/>
          <a:lstStyle/>
          <a:p>
            <a:fld id="{AE56028F-813B-4E02-837E-17CD63D81F9F}" type="slidenum">
              <a:rPr lang="en-GB" smtClean="0"/>
              <a:t>‹#›</a:t>
            </a:fld>
            <a:endParaRPr lang="en-GB"/>
          </a:p>
        </p:txBody>
      </p:sp>
    </p:spTree>
    <p:extLst>
      <p:ext uri="{BB962C8B-B14F-4D97-AF65-F5344CB8AC3E}">
        <p14:creationId xmlns:p14="http://schemas.microsoft.com/office/powerpoint/2010/main" val="29554575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9F57C-44C7-48B3-9C73-9869D7F049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5E35545-87EB-41EB-9393-CB1EE231910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9051CD5-819C-4ABA-B559-79A961D1DB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478E99-D573-4527-9CBD-4C5E9B83F0F5}"/>
              </a:ext>
            </a:extLst>
          </p:cNvPr>
          <p:cNvSpPr>
            <a:spLocks noGrp="1"/>
          </p:cNvSpPr>
          <p:nvPr>
            <p:ph type="dt" sz="half" idx="10"/>
          </p:nvPr>
        </p:nvSpPr>
        <p:spPr/>
        <p:txBody>
          <a:bodyPr/>
          <a:lstStyle/>
          <a:p>
            <a:fld id="{0D5D3115-9412-4A10-800A-898EAC8728B7}" type="datetime1">
              <a:rPr lang="en-GB" smtClean="0"/>
              <a:t>15/02/2024</a:t>
            </a:fld>
            <a:endParaRPr lang="en-GB"/>
          </a:p>
        </p:txBody>
      </p:sp>
      <p:sp>
        <p:nvSpPr>
          <p:cNvPr id="6" name="Footer Placeholder 5">
            <a:extLst>
              <a:ext uri="{FF2B5EF4-FFF2-40B4-BE49-F238E27FC236}">
                <a16:creationId xmlns:a16="http://schemas.microsoft.com/office/drawing/2014/main" id="{85C159F7-3639-4E5F-8E90-D8AA87F0E83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ECA3288-CB6B-4F09-B78F-695D89491DE3}"/>
              </a:ext>
            </a:extLst>
          </p:cNvPr>
          <p:cNvSpPr>
            <a:spLocks noGrp="1"/>
          </p:cNvSpPr>
          <p:nvPr>
            <p:ph type="sldNum" sz="quarter" idx="12"/>
          </p:nvPr>
        </p:nvSpPr>
        <p:spPr/>
        <p:txBody>
          <a:bodyPr/>
          <a:lstStyle/>
          <a:p>
            <a:fld id="{AE56028F-813B-4E02-837E-17CD63D81F9F}" type="slidenum">
              <a:rPr lang="en-GB" smtClean="0"/>
              <a:t>‹#›</a:t>
            </a:fld>
            <a:endParaRPr lang="en-GB"/>
          </a:p>
        </p:txBody>
      </p:sp>
    </p:spTree>
    <p:extLst>
      <p:ext uri="{BB962C8B-B14F-4D97-AF65-F5344CB8AC3E}">
        <p14:creationId xmlns:p14="http://schemas.microsoft.com/office/powerpoint/2010/main" val="3536239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58736-5069-420A-9877-84719375746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1F90BF9-AEFA-477B-BCBB-54FCE614509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5D01378-934A-484A-AE23-8B44BECF611E}"/>
              </a:ext>
            </a:extLst>
          </p:cNvPr>
          <p:cNvSpPr>
            <a:spLocks noGrp="1"/>
          </p:cNvSpPr>
          <p:nvPr>
            <p:ph type="dt" sz="half" idx="10"/>
          </p:nvPr>
        </p:nvSpPr>
        <p:spPr/>
        <p:txBody>
          <a:bodyPr/>
          <a:lstStyle/>
          <a:p>
            <a:fld id="{E527889B-846B-4711-B61D-F1B4BF34CF31}" type="datetime1">
              <a:rPr lang="en-GB" smtClean="0"/>
              <a:t>15/02/2024</a:t>
            </a:fld>
            <a:endParaRPr lang="en-GB"/>
          </a:p>
        </p:txBody>
      </p:sp>
      <p:sp>
        <p:nvSpPr>
          <p:cNvPr id="5" name="Footer Placeholder 4">
            <a:extLst>
              <a:ext uri="{FF2B5EF4-FFF2-40B4-BE49-F238E27FC236}">
                <a16:creationId xmlns:a16="http://schemas.microsoft.com/office/drawing/2014/main" id="{A33E3E73-7BD5-4B40-BC8E-BD8ADAA3843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0B2D7C-8D2C-4348-A0F9-BF6C276B7601}"/>
              </a:ext>
            </a:extLst>
          </p:cNvPr>
          <p:cNvSpPr>
            <a:spLocks noGrp="1"/>
          </p:cNvSpPr>
          <p:nvPr>
            <p:ph type="sldNum" sz="quarter" idx="12"/>
          </p:nvPr>
        </p:nvSpPr>
        <p:spPr/>
        <p:txBody>
          <a:bodyPr/>
          <a:lstStyle/>
          <a:p>
            <a:fld id="{AE56028F-813B-4E02-837E-17CD63D81F9F}" type="slidenum">
              <a:rPr lang="en-GB" smtClean="0"/>
              <a:t>‹#›</a:t>
            </a:fld>
            <a:endParaRPr lang="en-GB"/>
          </a:p>
        </p:txBody>
      </p:sp>
    </p:spTree>
    <p:extLst>
      <p:ext uri="{BB962C8B-B14F-4D97-AF65-F5344CB8AC3E}">
        <p14:creationId xmlns:p14="http://schemas.microsoft.com/office/powerpoint/2010/main" val="8779633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E526B-BA3D-51E3-F881-6DF13A9AF36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298BC33-D1C5-6007-9479-59CDA6019D0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E82543C-330D-639A-D2E4-D91F4A16B08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B123A2E-27C8-C5EB-251E-8B66CB2784AD}"/>
              </a:ext>
            </a:extLst>
          </p:cNvPr>
          <p:cNvSpPr>
            <a:spLocks noGrp="1"/>
          </p:cNvSpPr>
          <p:nvPr>
            <p:ph type="dt" sz="half" idx="10"/>
          </p:nvPr>
        </p:nvSpPr>
        <p:spPr/>
        <p:txBody>
          <a:bodyPr/>
          <a:lstStyle/>
          <a:p>
            <a:fld id="{CB557468-B07E-4DAC-9D43-E901424B776C}" type="datetimeFigureOut">
              <a:rPr lang="en-GB" smtClean="0"/>
              <a:t>15/02/2024</a:t>
            </a:fld>
            <a:endParaRPr lang="en-GB"/>
          </a:p>
        </p:txBody>
      </p:sp>
      <p:sp>
        <p:nvSpPr>
          <p:cNvPr id="6" name="Footer Placeholder 5">
            <a:extLst>
              <a:ext uri="{FF2B5EF4-FFF2-40B4-BE49-F238E27FC236}">
                <a16:creationId xmlns:a16="http://schemas.microsoft.com/office/drawing/2014/main" id="{A7F25B28-C830-27DF-7F31-85F2F0A2ACF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F6B24E8-CDC8-1D83-D686-6AF49AAB0B50}"/>
              </a:ext>
            </a:extLst>
          </p:cNvPr>
          <p:cNvSpPr>
            <a:spLocks noGrp="1"/>
          </p:cNvSpPr>
          <p:nvPr>
            <p:ph type="sldNum" sz="quarter" idx="12"/>
          </p:nvPr>
        </p:nvSpPr>
        <p:spPr/>
        <p:txBody>
          <a:bodyPr/>
          <a:lstStyle/>
          <a:p>
            <a:fld id="{B157622E-B3DE-4DA2-93BB-688BD1BD01D8}" type="slidenum">
              <a:rPr lang="en-GB" smtClean="0"/>
              <a:t>‹#›</a:t>
            </a:fld>
            <a:endParaRPr lang="en-GB"/>
          </a:p>
        </p:txBody>
      </p:sp>
    </p:spTree>
    <p:extLst>
      <p:ext uri="{BB962C8B-B14F-4D97-AF65-F5344CB8AC3E}">
        <p14:creationId xmlns:p14="http://schemas.microsoft.com/office/powerpoint/2010/main" val="26638553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374099-E20C-43A6-8BC4-841FC80AEA5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47F69B6-C3F0-4037-8AD1-80930DBF3BD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C669753-543C-43E4-871D-362D629F1689}"/>
              </a:ext>
            </a:extLst>
          </p:cNvPr>
          <p:cNvSpPr>
            <a:spLocks noGrp="1"/>
          </p:cNvSpPr>
          <p:nvPr>
            <p:ph type="dt" sz="half" idx="10"/>
          </p:nvPr>
        </p:nvSpPr>
        <p:spPr/>
        <p:txBody>
          <a:bodyPr/>
          <a:lstStyle/>
          <a:p>
            <a:fld id="{6379136C-BBD2-4EB6-AC3F-D0D6ED250303}" type="datetime1">
              <a:rPr lang="en-GB" smtClean="0"/>
              <a:t>15/02/2024</a:t>
            </a:fld>
            <a:endParaRPr lang="en-GB"/>
          </a:p>
        </p:txBody>
      </p:sp>
      <p:sp>
        <p:nvSpPr>
          <p:cNvPr id="5" name="Footer Placeholder 4">
            <a:extLst>
              <a:ext uri="{FF2B5EF4-FFF2-40B4-BE49-F238E27FC236}">
                <a16:creationId xmlns:a16="http://schemas.microsoft.com/office/drawing/2014/main" id="{A6D2E91D-DCD1-4FE2-B297-6A97996E951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0FBF12A-80C6-464B-A135-8A275BA57077}"/>
              </a:ext>
            </a:extLst>
          </p:cNvPr>
          <p:cNvSpPr>
            <a:spLocks noGrp="1"/>
          </p:cNvSpPr>
          <p:nvPr>
            <p:ph type="sldNum" sz="quarter" idx="12"/>
          </p:nvPr>
        </p:nvSpPr>
        <p:spPr/>
        <p:txBody>
          <a:bodyPr/>
          <a:lstStyle/>
          <a:p>
            <a:fld id="{AE56028F-813B-4E02-837E-17CD63D81F9F}" type="slidenum">
              <a:rPr lang="en-GB" smtClean="0"/>
              <a:t>‹#›</a:t>
            </a:fld>
            <a:endParaRPr lang="en-GB"/>
          </a:p>
        </p:txBody>
      </p:sp>
    </p:spTree>
    <p:extLst>
      <p:ext uri="{BB962C8B-B14F-4D97-AF65-F5344CB8AC3E}">
        <p14:creationId xmlns:p14="http://schemas.microsoft.com/office/powerpoint/2010/main" val="37377288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F4DCF-51BF-6B96-5070-CA78662C111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E2DAB02-7B0A-1151-B015-20DBE64429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7488CBC-1583-5348-672D-90CFD30AA2B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9831E20-1FBF-0578-01FC-BBB734F138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473E170-CD30-1C04-4469-64464060230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71A97D8-9928-6A4B-A66C-3932471C53A7}"/>
              </a:ext>
            </a:extLst>
          </p:cNvPr>
          <p:cNvSpPr>
            <a:spLocks noGrp="1"/>
          </p:cNvSpPr>
          <p:nvPr>
            <p:ph type="dt" sz="half" idx="10"/>
          </p:nvPr>
        </p:nvSpPr>
        <p:spPr/>
        <p:txBody>
          <a:bodyPr/>
          <a:lstStyle/>
          <a:p>
            <a:fld id="{CB557468-B07E-4DAC-9D43-E901424B776C}" type="datetimeFigureOut">
              <a:rPr lang="en-GB" smtClean="0"/>
              <a:t>15/02/2024</a:t>
            </a:fld>
            <a:endParaRPr lang="en-GB"/>
          </a:p>
        </p:txBody>
      </p:sp>
      <p:sp>
        <p:nvSpPr>
          <p:cNvPr id="8" name="Footer Placeholder 7">
            <a:extLst>
              <a:ext uri="{FF2B5EF4-FFF2-40B4-BE49-F238E27FC236}">
                <a16:creationId xmlns:a16="http://schemas.microsoft.com/office/drawing/2014/main" id="{AB26F63A-A532-C077-E77C-BB352A04468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D16D391-D97E-7EEC-6F86-F1DF7C62E6C1}"/>
              </a:ext>
            </a:extLst>
          </p:cNvPr>
          <p:cNvSpPr>
            <a:spLocks noGrp="1"/>
          </p:cNvSpPr>
          <p:nvPr>
            <p:ph type="sldNum" sz="quarter" idx="12"/>
          </p:nvPr>
        </p:nvSpPr>
        <p:spPr/>
        <p:txBody>
          <a:bodyPr/>
          <a:lstStyle/>
          <a:p>
            <a:fld id="{B157622E-B3DE-4DA2-93BB-688BD1BD01D8}" type="slidenum">
              <a:rPr lang="en-GB" smtClean="0"/>
              <a:t>‹#›</a:t>
            </a:fld>
            <a:endParaRPr lang="en-GB"/>
          </a:p>
        </p:txBody>
      </p:sp>
    </p:spTree>
    <p:extLst>
      <p:ext uri="{BB962C8B-B14F-4D97-AF65-F5344CB8AC3E}">
        <p14:creationId xmlns:p14="http://schemas.microsoft.com/office/powerpoint/2010/main" val="23387596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4E7FC-1C6C-85AC-61A8-9D271E06E28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F32E614-8180-01D7-68D2-21C369BFD5D0}"/>
              </a:ext>
            </a:extLst>
          </p:cNvPr>
          <p:cNvSpPr>
            <a:spLocks noGrp="1"/>
          </p:cNvSpPr>
          <p:nvPr>
            <p:ph type="dt" sz="half" idx="10"/>
          </p:nvPr>
        </p:nvSpPr>
        <p:spPr/>
        <p:txBody>
          <a:bodyPr/>
          <a:lstStyle/>
          <a:p>
            <a:fld id="{CB557468-B07E-4DAC-9D43-E901424B776C}" type="datetimeFigureOut">
              <a:rPr lang="en-GB" smtClean="0"/>
              <a:t>15/02/2024</a:t>
            </a:fld>
            <a:endParaRPr lang="en-GB"/>
          </a:p>
        </p:txBody>
      </p:sp>
      <p:sp>
        <p:nvSpPr>
          <p:cNvPr id="4" name="Footer Placeholder 3">
            <a:extLst>
              <a:ext uri="{FF2B5EF4-FFF2-40B4-BE49-F238E27FC236}">
                <a16:creationId xmlns:a16="http://schemas.microsoft.com/office/drawing/2014/main" id="{73FB5837-DD6E-CEE8-3571-E864F03D8A1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716EE79-2AD0-1E31-BB8C-98B9ED2BD216}"/>
              </a:ext>
            </a:extLst>
          </p:cNvPr>
          <p:cNvSpPr>
            <a:spLocks noGrp="1"/>
          </p:cNvSpPr>
          <p:nvPr>
            <p:ph type="sldNum" sz="quarter" idx="12"/>
          </p:nvPr>
        </p:nvSpPr>
        <p:spPr/>
        <p:txBody>
          <a:bodyPr/>
          <a:lstStyle/>
          <a:p>
            <a:fld id="{B157622E-B3DE-4DA2-93BB-688BD1BD01D8}" type="slidenum">
              <a:rPr lang="en-GB" smtClean="0"/>
              <a:t>‹#›</a:t>
            </a:fld>
            <a:endParaRPr lang="en-GB"/>
          </a:p>
        </p:txBody>
      </p:sp>
    </p:spTree>
    <p:extLst>
      <p:ext uri="{BB962C8B-B14F-4D97-AF65-F5344CB8AC3E}">
        <p14:creationId xmlns:p14="http://schemas.microsoft.com/office/powerpoint/2010/main" val="12250529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CC6F2-1D72-6DF6-80CD-E4DB247189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61F92EB-2393-4406-C0FC-8B1FF9D2C0D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A7028B1-4B58-310B-4883-E14B7F6731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9D4ECB-BE38-CE83-DE6C-ABF503DFB7CC}"/>
              </a:ext>
            </a:extLst>
          </p:cNvPr>
          <p:cNvSpPr>
            <a:spLocks noGrp="1"/>
          </p:cNvSpPr>
          <p:nvPr>
            <p:ph type="dt" sz="half" idx="10"/>
          </p:nvPr>
        </p:nvSpPr>
        <p:spPr/>
        <p:txBody>
          <a:bodyPr/>
          <a:lstStyle/>
          <a:p>
            <a:fld id="{CB557468-B07E-4DAC-9D43-E901424B776C}" type="datetimeFigureOut">
              <a:rPr lang="en-GB" smtClean="0"/>
              <a:t>15/02/2024</a:t>
            </a:fld>
            <a:endParaRPr lang="en-GB"/>
          </a:p>
        </p:txBody>
      </p:sp>
      <p:sp>
        <p:nvSpPr>
          <p:cNvPr id="6" name="Footer Placeholder 5">
            <a:extLst>
              <a:ext uri="{FF2B5EF4-FFF2-40B4-BE49-F238E27FC236}">
                <a16:creationId xmlns:a16="http://schemas.microsoft.com/office/drawing/2014/main" id="{5E1DF0FC-B518-CAFC-EE18-01F88A828DF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508F60E-3135-66CB-7C26-6E1563C61C8B}"/>
              </a:ext>
            </a:extLst>
          </p:cNvPr>
          <p:cNvSpPr>
            <a:spLocks noGrp="1"/>
          </p:cNvSpPr>
          <p:nvPr>
            <p:ph type="sldNum" sz="quarter" idx="12"/>
          </p:nvPr>
        </p:nvSpPr>
        <p:spPr/>
        <p:txBody>
          <a:bodyPr/>
          <a:lstStyle/>
          <a:p>
            <a:fld id="{B157622E-B3DE-4DA2-93BB-688BD1BD01D8}" type="slidenum">
              <a:rPr lang="en-GB" smtClean="0"/>
              <a:t>‹#›</a:t>
            </a:fld>
            <a:endParaRPr lang="en-GB"/>
          </a:p>
        </p:txBody>
      </p:sp>
    </p:spTree>
    <p:extLst>
      <p:ext uri="{BB962C8B-B14F-4D97-AF65-F5344CB8AC3E}">
        <p14:creationId xmlns:p14="http://schemas.microsoft.com/office/powerpoint/2010/main" val="19357970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CBD20-DED1-9814-FF7E-A9E81690EC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4A5068F-26E1-94B7-454E-D9D8E43BE3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E9F1578-F0CE-BCD4-A924-3A3CACD3B3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DDBF5F-5324-C570-5AA0-6848D46700D8}"/>
              </a:ext>
            </a:extLst>
          </p:cNvPr>
          <p:cNvSpPr>
            <a:spLocks noGrp="1"/>
          </p:cNvSpPr>
          <p:nvPr>
            <p:ph type="dt" sz="half" idx="10"/>
          </p:nvPr>
        </p:nvSpPr>
        <p:spPr/>
        <p:txBody>
          <a:bodyPr/>
          <a:lstStyle/>
          <a:p>
            <a:fld id="{CB557468-B07E-4DAC-9D43-E901424B776C}" type="datetimeFigureOut">
              <a:rPr lang="en-GB" smtClean="0"/>
              <a:t>15/02/2024</a:t>
            </a:fld>
            <a:endParaRPr lang="en-GB"/>
          </a:p>
        </p:txBody>
      </p:sp>
      <p:sp>
        <p:nvSpPr>
          <p:cNvPr id="6" name="Footer Placeholder 5">
            <a:extLst>
              <a:ext uri="{FF2B5EF4-FFF2-40B4-BE49-F238E27FC236}">
                <a16:creationId xmlns:a16="http://schemas.microsoft.com/office/drawing/2014/main" id="{1F890A54-3FAB-12ED-6AD8-73A4F8619BB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1C5E3EC-2414-BAFA-6A84-05CF63A5970B}"/>
              </a:ext>
            </a:extLst>
          </p:cNvPr>
          <p:cNvSpPr>
            <a:spLocks noGrp="1"/>
          </p:cNvSpPr>
          <p:nvPr>
            <p:ph type="sldNum" sz="quarter" idx="12"/>
          </p:nvPr>
        </p:nvSpPr>
        <p:spPr/>
        <p:txBody>
          <a:bodyPr/>
          <a:lstStyle/>
          <a:p>
            <a:fld id="{B157622E-B3DE-4DA2-93BB-688BD1BD01D8}" type="slidenum">
              <a:rPr lang="en-GB" smtClean="0"/>
              <a:t>‹#›</a:t>
            </a:fld>
            <a:endParaRPr lang="en-GB"/>
          </a:p>
        </p:txBody>
      </p:sp>
    </p:spTree>
    <p:extLst>
      <p:ext uri="{BB962C8B-B14F-4D97-AF65-F5344CB8AC3E}">
        <p14:creationId xmlns:p14="http://schemas.microsoft.com/office/powerpoint/2010/main" val="41922734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70331-E6C2-98C6-7A8A-2361AEF2A9A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93D52ED-D575-61A1-E468-3363526ADD3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3B0CA86-0D08-8A55-D658-3A1B285A781D}"/>
              </a:ext>
            </a:extLst>
          </p:cNvPr>
          <p:cNvSpPr>
            <a:spLocks noGrp="1"/>
          </p:cNvSpPr>
          <p:nvPr>
            <p:ph type="dt" sz="half" idx="10"/>
          </p:nvPr>
        </p:nvSpPr>
        <p:spPr/>
        <p:txBody>
          <a:bodyPr/>
          <a:lstStyle/>
          <a:p>
            <a:fld id="{CB557468-B07E-4DAC-9D43-E901424B776C}" type="datetimeFigureOut">
              <a:rPr lang="en-GB" smtClean="0"/>
              <a:t>15/02/2024</a:t>
            </a:fld>
            <a:endParaRPr lang="en-GB"/>
          </a:p>
        </p:txBody>
      </p:sp>
      <p:sp>
        <p:nvSpPr>
          <p:cNvPr id="5" name="Footer Placeholder 4">
            <a:extLst>
              <a:ext uri="{FF2B5EF4-FFF2-40B4-BE49-F238E27FC236}">
                <a16:creationId xmlns:a16="http://schemas.microsoft.com/office/drawing/2014/main" id="{A9834252-871D-60AA-FA58-83C75B9894D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09F1370-109D-B319-2724-DF03C3AA8A95}"/>
              </a:ext>
            </a:extLst>
          </p:cNvPr>
          <p:cNvSpPr>
            <a:spLocks noGrp="1"/>
          </p:cNvSpPr>
          <p:nvPr>
            <p:ph type="sldNum" sz="quarter" idx="12"/>
          </p:nvPr>
        </p:nvSpPr>
        <p:spPr/>
        <p:txBody>
          <a:bodyPr/>
          <a:lstStyle/>
          <a:p>
            <a:fld id="{B157622E-B3DE-4DA2-93BB-688BD1BD01D8}" type="slidenum">
              <a:rPr lang="en-GB" smtClean="0"/>
              <a:t>‹#›</a:t>
            </a:fld>
            <a:endParaRPr lang="en-GB"/>
          </a:p>
        </p:txBody>
      </p:sp>
    </p:spTree>
    <p:extLst>
      <p:ext uri="{BB962C8B-B14F-4D97-AF65-F5344CB8AC3E}">
        <p14:creationId xmlns:p14="http://schemas.microsoft.com/office/powerpoint/2010/main" val="20858612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05FD91-F3CF-350D-B8FD-9B1294BB283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5E98AC1-10A9-FA31-8C6B-9F9D15A7D7B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6582D14-73DA-9436-0006-C5EFFFAAD9F9}"/>
              </a:ext>
            </a:extLst>
          </p:cNvPr>
          <p:cNvSpPr>
            <a:spLocks noGrp="1"/>
          </p:cNvSpPr>
          <p:nvPr>
            <p:ph type="dt" sz="half" idx="10"/>
          </p:nvPr>
        </p:nvSpPr>
        <p:spPr/>
        <p:txBody>
          <a:bodyPr/>
          <a:lstStyle/>
          <a:p>
            <a:fld id="{CB557468-B07E-4DAC-9D43-E901424B776C}" type="datetimeFigureOut">
              <a:rPr lang="en-GB" smtClean="0"/>
              <a:t>15/02/2024</a:t>
            </a:fld>
            <a:endParaRPr lang="en-GB"/>
          </a:p>
        </p:txBody>
      </p:sp>
      <p:sp>
        <p:nvSpPr>
          <p:cNvPr id="5" name="Footer Placeholder 4">
            <a:extLst>
              <a:ext uri="{FF2B5EF4-FFF2-40B4-BE49-F238E27FC236}">
                <a16:creationId xmlns:a16="http://schemas.microsoft.com/office/drawing/2014/main" id="{0C18179E-D977-1CC7-0463-3E03996C9B4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CFF598A-6FE5-44CF-748B-D10F89AAE137}"/>
              </a:ext>
            </a:extLst>
          </p:cNvPr>
          <p:cNvSpPr>
            <a:spLocks noGrp="1"/>
          </p:cNvSpPr>
          <p:nvPr>
            <p:ph type="sldNum" sz="quarter" idx="12"/>
          </p:nvPr>
        </p:nvSpPr>
        <p:spPr/>
        <p:txBody>
          <a:bodyPr/>
          <a:lstStyle/>
          <a:p>
            <a:fld id="{B157622E-B3DE-4DA2-93BB-688BD1BD01D8}" type="slidenum">
              <a:rPr lang="en-GB" smtClean="0"/>
              <a:t>‹#›</a:t>
            </a:fld>
            <a:endParaRPr lang="en-GB"/>
          </a:p>
        </p:txBody>
      </p:sp>
    </p:spTree>
    <p:extLst>
      <p:ext uri="{BB962C8B-B14F-4D97-AF65-F5344CB8AC3E}">
        <p14:creationId xmlns:p14="http://schemas.microsoft.com/office/powerpoint/2010/main" val="912586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68CBD-59F5-42FC-8F34-2BC6C844FD6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D5287BE-E369-4E90-BA30-2DDE23A753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901E9B4-9D31-4D5D-8888-7D047FF0DE10}"/>
              </a:ext>
            </a:extLst>
          </p:cNvPr>
          <p:cNvSpPr>
            <a:spLocks noGrp="1"/>
          </p:cNvSpPr>
          <p:nvPr>
            <p:ph type="dt" sz="half" idx="10"/>
          </p:nvPr>
        </p:nvSpPr>
        <p:spPr/>
        <p:txBody>
          <a:bodyPr/>
          <a:lstStyle/>
          <a:p>
            <a:fld id="{C3BB75F8-F074-4FD8-A239-E4360D1E41EA}" type="datetime1">
              <a:rPr lang="en-GB" smtClean="0"/>
              <a:t>15/02/2024</a:t>
            </a:fld>
            <a:endParaRPr lang="en-GB"/>
          </a:p>
        </p:txBody>
      </p:sp>
      <p:sp>
        <p:nvSpPr>
          <p:cNvPr id="5" name="Footer Placeholder 4">
            <a:extLst>
              <a:ext uri="{FF2B5EF4-FFF2-40B4-BE49-F238E27FC236}">
                <a16:creationId xmlns:a16="http://schemas.microsoft.com/office/drawing/2014/main" id="{BB8118E0-D3E9-44A3-8487-8E8AD4E6244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DAB8E64-5CC7-4D1B-8D8E-A8C543AAEDE1}"/>
              </a:ext>
            </a:extLst>
          </p:cNvPr>
          <p:cNvSpPr>
            <a:spLocks noGrp="1"/>
          </p:cNvSpPr>
          <p:nvPr>
            <p:ph type="sldNum" sz="quarter" idx="12"/>
          </p:nvPr>
        </p:nvSpPr>
        <p:spPr/>
        <p:txBody>
          <a:bodyPr/>
          <a:lstStyle/>
          <a:p>
            <a:fld id="{AE56028F-813B-4E02-837E-17CD63D81F9F}" type="slidenum">
              <a:rPr lang="en-GB" smtClean="0"/>
              <a:t>‹#›</a:t>
            </a:fld>
            <a:endParaRPr lang="en-GB"/>
          </a:p>
        </p:txBody>
      </p:sp>
    </p:spTree>
    <p:extLst>
      <p:ext uri="{BB962C8B-B14F-4D97-AF65-F5344CB8AC3E}">
        <p14:creationId xmlns:p14="http://schemas.microsoft.com/office/powerpoint/2010/main" val="1160542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E741F4-95A7-4A77-B3A6-5984FB9FE0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AD28C57-A811-0E5F-72B8-003F16F0FF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CD3B90B-B906-C52B-124D-9114F5B836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557468-B07E-4DAC-9D43-E901424B776C}" type="datetimeFigureOut">
              <a:rPr lang="en-GB" smtClean="0"/>
              <a:t>15/02/2024</a:t>
            </a:fld>
            <a:endParaRPr lang="en-GB"/>
          </a:p>
        </p:txBody>
      </p:sp>
      <p:sp>
        <p:nvSpPr>
          <p:cNvPr id="5" name="Footer Placeholder 4">
            <a:extLst>
              <a:ext uri="{FF2B5EF4-FFF2-40B4-BE49-F238E27FC236}">
                <a16:creationId xmlns:a16="http://schemas.microsoft.com/office/drawing/2014/main" id="{42C061BE-59A4-0564-E62D-952F533C79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CEF1559-4C6A-6751-F146-7BF9A950D5C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57622E-B3DE-4DA2-93BB-688BD1BD01D8}" type="slidenum">
              <a:rPr lang="en-GB" smtClean="0"/>
              <a:t>‹#›</a:t>
            </a:fld>
            <a:endParaRPr lang="en-GB"/>
          </a:p>
        </p:txBody>
      </p:sp>
    </p:spTree>
    <p:extLst>
      <p:ext uri="{BB962C8B-B14F-4D97-AF65-F5344CB8AC3E}">
        <p14:creationId xmlns:p14="http://schemas.microsoft.com/office/powerpoint/2010/main" val="176173682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60"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9BE21A-8932-453B-9A16-3144B9DF2A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874F6AC-3178-4DAF-8F36-FDC9633BA9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3AEF0B9-A3D6-4A91-8AF0-2E7CB9DC1C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C5F7E4-1A96-48A0-A9BB-74490823C4D2}" type="datetime1">
              <a:rPr lang="en-GB" smtClean="0"/>
              <a:t>15/02/2024</a:t>
            </a:fld>
            <a:endParaRPr lang="en-GB"/>
          </a:p>
        </p:txBody>
      </p:sp>
      <p:sp>
        <p:nvSpPr>
          <p:cNvPr id="5" name="Footer Placeholder 4">
            <a:extLst>
              <a:ext uri="{FF2B5EF4-FFF2-40B4-BE49-F238E27FC236}">
                <a16:creationId xmlns:a16="http://schemas.microsoft.com/office/drawing/2014/main" id="{9EB40746-7555-470D-9C63-F8D25E6CA3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48CA7A8-54F6-4343-BB64-D9129F6DF0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56028F-813B-4E02-837E-17CD63D81F9F}" type="slidenum">
              <a:rPr lang="en-GB" smtClean="0"/>
              <a:t>‹#›</a:t>
            </a:fld>
            <a:endParaRPr lang="en-GB"/>
          </a:p>
        </p:txBody>
      </p:sp>
    </p:spTree>
    <p:extLst>
      <p:ext uri="{BB962C8B-B14F-4D97-AF65-F5344CB8AC3E}">
        <p14:creationId xmlns:p14="http://schemas.microsoft.com/office/powerpoint/2010/main" val="1654622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6.xm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3.png"/><Relationship Id="rId7" Type="http://schemas.openxmlformats.org/officeDocument/2006/relationships/image" Target="../media/image56.png"/><Relationship Id="rId12" Type="http://schemas.openxmlformats.org/officeDocument/2006/relationships/image" Target="../media/image61.png"/><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hyperlink" Target="mailto:research.group@cambridgeshire.gov.uk" TargetMode="External"/><Relationship Id="rId4" Type="http://schemas.openxmlformats.org/officeDocument/2006/relationships/image" Target="../media/image5.png"/><Relationship Id="rId9"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62.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3.xml"/><Relationship Id="rId5" Type="http://schemas.openxmlformats.org/officeDocument/2006/relationships/image" Target="../media/image64.png"/><Relationship Id="rId4" Type="http://schemas.openxmlformats.org/officeDocument/2006/relationships/image" Target="../media/image63.png"/></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3.png"/><Relationship Id="rId7" Type="http://schemas.openxmlformats.org/officeDocument/2006/relationships/image" Target="../media/image71.png"/><Relationship Id="rId12" Type="http://schemas.openxmlformats.org/officeDocument/2006/relationships/image" Target="../media/image76.png"/><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8.xml"/><Relationship Id="rId1" Type="http://schemas.openxmlformats.org/officeDocument/2006/relationships/slideLayout" Target="../slideLayouts/slideLayout3.xml"/><Relationship Id="rId4" Type="http://schemas.openxmlformats.org/officeDocument/2006/relationships/image" Target="../media/image7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0.xml"/><Relationship Id="rId1" Type="http://schemas.openxmlformats.org/officeDocument/2006/relationships/slideLayout" Target="../slideLayouts/slideLayout3.xml"/><Relationship Id="rId4" Type="http://schemas.openxmlformats.org/officeDocument/2006/relationships/image" Target="../media/image79.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2.xml"/><Relationship Id="rId1" Type="http://schemas.openxmlformats.org/officeDocument/2006/relationships/slideLayout" Target="../slideLayouts/slideLayout3.xml"/><Relationship Id="rId5" Type="http://schemas.openxmlformats.org/officeDocument/2006/relationships/image" Target="../media/image82.png"/><Relationship Id="rId4" Type="http://schemas.openxmlformats.org/officeDocument/2006/relationships/image" Target="../media/image81.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5.xml"/><Relationship Id="rId1" Type="http://schemas.openxmlformats.org/officeDocument/2006/relationships/slideLayout" Target="../slideLayouts/slideLayout3.xml"/><Relationship Id="rId4" Type="http://schemas.openxmlformats.org/officeDocument/2006/relationships/image" Target="../media/image84.png"/></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6.xml"/><Relationship Id="rId1" Type="http://schemas.openxmlformats.org/officeDocument/2006/relationships/slideLayout" Target="../slideLayouts/slideLayout3.xml"/><Relationship Id="rId4" Type="http://schemas.openxmlformats.org/officeDocument/2006/relationships/image" Target="../media/image85.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slide" Target="slide41.xml"/><Relationship Id="rId13" Type="http://schemas.openxmlformats.org/officeDocument/2006/relationships/slide" Target="slide47.xml"/><Relationship Id="rId18" Type="http://schemas.openxmlformats.org/officeDocument/2006/relationships/image" Target="../media/image20.png"/><Relationship Id="rId26" Type="http://schemas.openxmlformats.org/officeDocument/2006/relationships/image" Target="../media/image25.svg"/><Relationship Id="rId3" Type="http://schemas.openxmlformats.org/officeDocument/2006/relationships/slide" Target="slide21.xml"/><Relationship Id="rId21" Type="http://schemas.openxmlformats.org/officeDocument/2006/relationships/slide" Target="slide34.xml"/><Relationship Id="rId7" Type="http://schemas.openxmlformats.org/officeDocument/2006/relationships/image" Target="../media/image14.svg"/><Relationship Id="rId12" Type="http://schemas.openxmlformats.org/officeDocument/2006/relationships/slide" Target="slide50.xml"/><Relationship Id="rId17" Type="http://schemas.openxmlformats.org/officeDocument/2006/relationships/slide" Target="slide38.xml"/><Relationship Id="rId25" Type="http://schemas.openxmlformats.org/officeDocument/2006/relationships/image" Target="../media/image24.png"/><Relationship Id="rId2" Type="http://schemas.openxmlformats.org/officeDocument/2006/relationships/notesSlide" Target="../notesSlides/notesSlide7.xml"/><Relationship Id="rId16" Type="http://schemas.openxmlformats.org/officeDocument/2006/relationships/image" Target="../media/image19.svg"/><Relationship Id="rId20" Type="http://schemas.openxmlformats.org/officeDocument/2006/relationships/slide" Target="slide35.xml"/><Relationship Id="rId1" Type="http://schemas.openxmlformats.org/officeDocument/2006/relationships/slideLayout" Target="../slideLayouts/slideLayout3.xml"/><Relationship Id="rId6" Type="http://schemas.openxmlformats.org/officeDocument/2006/relationships/image" Target="../media/image13.png"/><Relationship Id="rId11" Type="http://schemas.openxmlformats.org/officeDocument/2006/relationships/image" Target="../media/image16.svg"/><Relationship Id="rId24" Type="http://schemas.openxmlformats.org/officeDocument/2006/relationships/slide" Target="slide54.xml"/><Relationship Id="rId5" Type="http://schemas.openxmlformats.org/officeDocument/2006/relationships/slide" Target="slide10.xml"/><Relationship Id="rId15" Type="http://schemas.openxmlformats.org/officeDocument/2006/relationships/image" Target="../media/image18.png"/><Relationship Id="rId23" Type="http://schemas.openxmlformats.org/officeDocument/2006/relationships/image" Target="../media/image23.svg"/><Relationship Id="rId10" Type="http://schemas.openxmlformats.org/officeDocument/2006/relationships/image" Target="../media/image15.png"/><Relationship Id="rId19" Type="http://schemas.openxmlformats.org/officeDocument/2006/relationships/image" Target="../media/image21.svg"/><Relationship Id="rId4" Type="http://schemas.openxmlformats.org/officeDocument/2006/relationships/image" Target="../media/image12.png"/><Relationship Id="rId9" Type="http://schemas.openxmlformats.org/officeDocument/2006/relationships/slide" Target="slide49.xml"/><Relationship Id="rId14" Type="http://schemas.openxmlformats.org/officeDocument/2006/relationships/image" Target="../media/image17.png"/><Relationship Id="rId22" Type="http://schemas.openxmlformats.org/officeDocument/2006/relationships/image" Target="../media/image22.png"/><Relationship Id="rId27" Type="http://schemas.openxmlformats.org/officeDocument/2006/relationships/image" Target="../media/image3.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B284E-CD81-449F-A838-EA547E0E7E59}"/>
              </a:ext>
            </a:extLst>
          </p:cNvPr>
          <p:cNvSpPr>
            <a:spLocks noGrp="1"/>
          </p:cNvSpPr>
          <p:nvPr>
            <p:ph type="title"/>
          </p:nvPr>
        </p:nvSpPr>
        <p:spPr>
          <a:xfrm>
            <a:off x="838199" y="2208893"/>
            <a:ext cx="10439401" cy="2440214"/>
          </a:xfrm>
        </p:spPr>
        <p:txBody>
          <a:bodyPr vert="horz" lIns="91440" tIns="45720" rIns="91440" bIns="45720" rtlCol="0" anchor="b">
            <a:normAutofit fontScale="90000"/>
          </a:bodyPr>
          <a:lstStyle/>
          <a:p>
            <a:r>
              <a:rPr lang="en-GB" sz="4900" dirty="0">
                <a:effectLst/>
                <a:latin typeface="Segoe UI" panose="020B0502040204020203" pitchFamily="34" charset="0"/>
              </a:rPr>
              <a:t>Transport update: Cambridge and South Cambridgeshire</a:t>
            </a:r>
            <a:br>
              <a:rPr lang="en-GB" dirty="0">
                <a:effectLst/>
                <a:latin typeface="Segoe UI" panose="020B0502040204020203" pitchFamily="34" charset="0"/>
              </a:rPr>
            </a:br>
            <a:br>
              <a:rPr lang="en-US" sz="5400" b="1" dirty="0">
                <a:cs typeface="Calibri Light"/>
              </a:rPr>
            </a:br>
            <a:r>
              <a:rPr lang="en-US" sz="3200" b="1" dirty="0">
                <a:cs typeface="Calibri Light"/>
              </a:rPr>
              <a:t>COVID-19 transport impacts and recovery</a:t>
            </a:r>
            <a:endParaRPr lang="en-US" sz="5400" b="1" kern="1200" dirty="0">
              <a:latin typeface="+mj-lt"/>
              <a:cs typeface="Calibri Light"/>
            </a:endParaRPr>
          </a:p>
        </p:txBody>
      </p:sp>
      <p:sp>
        <p:nvSpPr>
          <p:cNvPr id="3" name="TextBox 2">
            <a:extLst>
              <a:ext uri="{FF2B5EF4-FFF2-40B4-BE49-F238E27FC236}">
                <a16:creationId xmlns:a16="http://schemas.microsoft.com/office/drawing/2014/main" id="{0145CA67-64CF-4EB4-8887-6ECB48DE38F3}"/>
              </a:ext>
            </a:extLst>
          </p:cNvPr>
          <p:cNvSpPr txBox="1"/>
          <p:nvPr/>
        </p:nvSpPr>
        <p:spPr>
          <a:xfrm>
            <a:off x="838199" y="5384878"/>
            <a:ext cx="7315200" cy="775494"/>
          </a:xfrm>
          <a:prstGeom prst="rect">
            <a:avLst/>
          </a:prstGeom>
        </p:spPr>
        <p:txBody>
          <a:bodyPr vert="horz" lIns="91440" tIns="45720" rIns="91440" bIns="45720" rtlCol="0" anchor="t">
            <a:normAutofit/>
          </a:bodyPr>
          <a:lstStyle/>
          <a:p>
            <a:pPr>
              <a:lnSpc>
                <a:spcPct val="90000"/>
              </a:lnSpc>
              <a:spcBef>
                <a:spcPts val="1000"/>
              </a:spcBef>
            </a:pPr>
            <a:r>
              <a:rPr lang="en-US" sz="1600" b="1"/>
              <a:t>December 2023</a:t>
            </a:r>
            <a:endParaRPr lang="en-US" sz="1600" b="1" kern="1200">
              <a:latin typeface="+mn-lt"/>
              <a:ea typeface="+mn-ea"/>
              <a:cs typeface="+mn-cs"/>
            </a:endParaRPr>
          </a:p>
          <a:p>
            <a:pPr>
              <a:lnSpc>
                <a:spcPct val="90000"/>
              </a:lnSpc>
              <a:spcBef>
                <a:spcPts val="1000"/>
              </a:spcBef>
            </a:pPr>
            <a:r>
              <a:rPr lang="en-US" sz="1600" b="1"/>
              <a:t>Policy &amp; Insight</a:t>
            </a:r>
            <a:r>
              <a:rPr lang="en-US" sz="1600" b="1" kern="1200">
                <a:latin typeface="+mn-lt"/>
                <a:ea typeface="+mn-ea"/>
                <a:cs typeface="+mn-cs"/>
              </a:rPr>
              <a:t> Team, Cambridgeshire County Council</a:t>
            </a:r>
            <a:endParaRPr lang="en-US" sz="1600" b="1" kern="1200">
              <a:latin typeface="+mn-lt"/>
              <a:cs typeface="Calibri"/>
            </a:endParaRPr>
          </a:p>
        </p:txBody>
      </p:sp>
      <p:pic>
        <p:nvPicPr>
          <p:cNvPr id="4" name="Picture 3">
            <a:extLst>
              <a:ext uri="{FF2B5EF4-FFF2-40B4-BE49-F238E27FC236}">
                <a16:creationId xmlns:a16="http://schemas.microsoft.com/office/drawing/2014/main" id="{0371F944-83DC-43A0-9D4F-E4DF376ADB0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340435" y="192508"/>
            <a:ext cx="3746789" cy="824293"/>
          </a:xfrm>
          <a:prstGeom prst="rect">
            <a:avLst/>
          </a:prstGeom>
        </p:spPr>
      </p:pic>
      <p:sp>
        <p:nvSpPr>
          <p:cNvPr id="5" name="Slide Number Placeholder 4">
            <a:extLst>
              <a:ext uri="{FF2B5EF4-FFF2-40B4-BE49-F238E27FC236}">
                <a16:creationId xmlns:a16="http://schemas.microsoft.com/office/drawing/2014/main" id="{F68C85EC-CB0A-4DDE-B5D2-ECD489B97A7C}"/>
              </a:ext>
              <a:ext uri="{C183D7F6-B498-43B3-948B-1728B52AA6E4}">
                <adec:decorative xmlns:adec="http://schemas.microsoft.com/office/drawing/2017/decorative" val="1"/>
              </a:ext>
            </a:extLst>
          </p:cNvPr>
          <p:cNvSpPr>
            <a:spLocks noGrp="1"/>
          </p:cNvSpPr>
          <p:nvPr>
            <p:ph type="sldNum" sz="quarter" idx="12"/>
          </p:nvPr>
        </p:nvSpPr>
        <p:spPr>
          <a:xfrm>
            <a:off x="9448800" y="6492875"/>
            <a:ext cx="2743200" cy="365125"/>
          </a:xfrm>
        </p:spPr>
        <p:txBody>
          <a:bodyPr/>
          <a:lstStyle/>
          <a:p>
            <a:fld id="{AE56028F-813B-4E02-837E-17CD63D81F9F}" type="slidenum">
              <a:rPr lang="en-GB" smtClean="0"/>
              <a:t>1</a:t>
            </a:fld>
            <a:endParaRPr lang="en-GB"/>
          </a:p>
        </p:txBody>
      </p:sp>
    </p:spTree>
    <p:extLst>
      <p:ext uri="{BB962C8B-B14F-4D97-AF65-F5344CB8AC3E}">
        <p14:creationId xmlns:p14="http://schemas.microsoft.com/office/powerpoint/2010/main" val="41360801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0386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B284E-CD81-449F-A838-EA547E0E7E59}"/>
              </a:ext>
            </a:extLst>
          </p:cNvPr>
          <p:cNvSpPr>
            <a:spLocks noGrp="1"/>
          </p:cNvSpPr>
          <p:nvPr>
            <p:ph type="title"/>
          </p:nvPr>
        </p:nvSpPr>
        <p:spPr>
          <a:xfrm>
            <a:off x="0" y="2543729"/>
            <a:ext cx="12192000" cy="1325563"/>
          </a:xfrm>
        </p:spPr>
        <p:txBody>
          <a:bodyPr>
            <a:normAutofit/>
          </a:bodyPr>
          <a:lstStyle/>
          <a:p>
            <a:pPr algn="ctr"/>
            <a:r>
              <a:rPr lang="en-GB" sz="5400" b="1">
                <a:solidFill>
                  <a:schemeClr val="bg1"/>
                </a:solidFill>
                <a:latin typeface="+mn-lt"/>
                <a:cs typeface="Calibri"/>
              </a:rPr>
              <a:t>Strategic Road Network</a:t>
            </a:r>
          </a:p>
        </p:txBody>
      </p:sp>
      <p:sp>
        <p:nvSpPr>
          <p:cNvPr id="3" name="Slide Number Placeholder 2">
            <a:extLst>
              <a:ext uri="{FF2B5EF4-FFF2-40B4-BE49-F238E27FC236}">
                <a16:creationId xmlns:a16="http://schemas.microsoft.com/office/drawing/2014/main" id="{F7983E4E-2D33-4D0F-B583-AC524E189091}"/>
              </a:ext>
              <a:ext uri="{C183D7F6-B498-43B3-948B-1728B52AA6E4}">
                <adec:decorative xmlns:adec="http://schemas.microsoft.com/office/drawing/2017/decorative" val="1"/>
              </a:ext>
            </a:extLst>
          </p:cNvPr>
          <p:cNvSpPr>
            <a:spLocks noGrp="1"/>
          </p:cNvSpPr>
          <p:nvPr>
            <p:ph type="sldNum" sz="quarter" idx="12"/>
          </p:nvPr>
        </p:nvSpPr>
        <p:spPr>
          <a:xfrm>
            <a:off x="11726944" y="6492875"/>
            <a:ext cx="46505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56028F-813B-4E02-837E-17CD63D81F9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13295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lt1"/>
                </a:solidFill>
                <a:effectLst/>
                <a:uLnTx/>
                <a:uFillTx/>
                <a:latin typeface="Calibri" panose="020F0502020204030204"/>
                <a:ea typeface="+mn-ea"/>
                <a:cs typeface="+mn-cs"/>
              </a:rPr>
              <a:t>Strategic Road Network Monitoring Sites</a:t>
            </a:r>
          </a:p>
        </p:txBody>
      </p:sp>
      <p:sp>
        <p:nvSpPr>
          <p:cNvPr id="17" name="TextBox 16">
            <a:extLst>
              <a:ext uri="{FF2B5EF4-FFF2-40B4-BE49-F238E27FC236}">
                <a16:creationId xmlns:a16="http://schemas.microsoft.com/office/drawing/2014/main" id="{0F0023AC-4649-27B4-98E7-FB0713E7416F}"/>
              </a:ext>
            </a:extLst>
          </p:cNvPr>
          <p:cNvSpPr txBox="1"/>
          <p:nvPr/>
        </p:nvSpPr>
        <p:spPr>
          <a:xfrm>
            <a:off x="370364" y="835669"/>
            <a:ext cx="5229774" cy="276999"/>
          </a:xfrm>
          <a:prstGeom prst="rect">
            <a:avLst/>
          </a:prstGeom>
          <a:solidFill>
            <a:schemeClr val="bg1"/>
          </a:solidFill>
          <a:ln>
            <a:solidFill>
              <a:schemeClr val="tx1"/>
            </a:solidFill>
          </a:ln>
        </p:spPr>
        <p:txBody>
          <a:bodyPr wrap="square" rtlCol="0">
            <a:spAutoFit/>
          </a:bodyPr>
          <a:lstStyle/>
          <a:p>
            <a:pPr algn="ctr"/>
            <a:r>
              <a:rPr lang="en-GB" sz="1200" b="1"/>
              <a:t>Strategic Road Network traffic monitoring sites with continuous data</a:t>
            </a:r>
          </a:p>
        </p:txBody>
      </p:sp>
      <p:pic>
        <p:nvPicPr>
          <p:cNvPr id="9" name="Picture 8" descr="A map of the strategic road network in Cambridgeshire showing the location of the monitoring sites used in each district.">
            <a:extLst>
              <a:ext uri="{FF2B5EF4-FFF2-40B4-BE49-F238E27FC236}">
                <a16:creationId xmlns:a16="http://schemas.microsoft.com/office/drawing/2014/main" id="{E750EF14-3ABC-1991-3770-B19F0A3A08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877" y="1111480"/>
            <a:ext cx="5221261" cy="5495343"/>
          </a:xfrm>
          <a:prstGeom prst="rect">
            <a:avLst/>
          </a:prstGeom>
          <a:ln>
            <a:solidFill>
              <a:schemeClr val="tx1"/>
            </a:solidFill>
          </a:ln>
        </p:spPr>
      </p:pic>
      <p:sp>
        <p:nvSpPr>
          <p:cNvPr id="12" name="TextBox 11">
            <a:extLst>
              <a:ext uri="{FF2B5EF4-FFF2-40B4-BE49-F238E27FC236}">
                <a16:creationId xmlns:a16="http://schemas.microsoft.com/office/drawing/2014/main" id="{B0D012D3-B9E1-F773-D2E2-5E180AEB2354}"/>
              </a:ext>
            </a:extLst>
          </p:cNvPr>
          <p:cNvSpPr txBox="1"/>
          <p:nvPr/>
        </p:nvSpPr>
        <p:spPr>
          <a:xfrm>
            <a:off x="5873596" y="880889"/>
            <a:ext cx="5790349" cy="2908489"/>
          </a:xfrm>
          <a:prstGeom prst="rect">
            <a:avLst/>
          </a:prstGeom>
          <a:noFill/>
        </p:spPr>
        <p:txBody>
          <a:bodyPr wrap="square" lIns="91440" tIns="45720" rIns="91440" bIns="45720" rtlCol="0" anchor="t">
            <a:spAutoFit/>
          </a:bodyPr>
          <a:lstStyle/>
          <a:p>
            <a:pPr marL="171450" indent="-171450">
              <a:spcAft>
                <a:spcPts val="600"/>
              </a:spcAft>
              <a:buFont typeface="Arial" panose="020B0604020202020204" pitchFamily="34" charset="0"/>
              <a:buChar char="•"/>
            </a:pPr>
            <a:r>
              <a:rPr lang="en-GB" sz="1400"/>
              <a:t>National Highways have approximately 1,400 permanent traffic monitoring sites on the strategic road network within Cambridgeshire and Peterborough.</a:t>
            </a:r>
            <a:endParaRPr lang="en-GB" sz="1400">
              <a:cs typeface="Calibri"/>
            </a:endParaRPr>
          </a:p>
          <a:p>
            <a:pPr marL="171450" indent="-171450">
              <a:spcAft>
                <a:spcPts val="600"/>
              </a:spcAft>
              <a:buFont typeface="Arial" panose="020B0604020202020204" pitchFamily="34" charset="0"/>
              <a:buChar char="•"/>
            </a:pPr>
            <a:r>
              <a:rPr lang="en-GB" sz="1400"/>
              <a:t>Each monitoring site varies in its ability to reliably provide data over time, and periods of inactivity are common. It is therefore not appropriate to conduct a long-term analysis for all sites.</a:t>
            </a:r>
            <a:endParaRPr lang="en-GB" sz="1400">
              <a:cs typeface="Calibri"/>
            </a:endParaRPr>
          </a:p>
          <a:p>
            <a:pPr marL="171450" indent="-171450">
              <a:spcAft>
                <a:spcPts val="600"/>
              </a:spcAft>
              <a:buFont typeface="Arial" panose="020B0604020202020204" pitchFamily="34" charset="0"/>
              <a:buChar char="•"/>
            </a:pPr>
            <a:r>
              <a:rPr lang="en-GB" sz="1400"/>
              <a:t>For this reason, only the 17 sensors with uninterrupted data from January 2019 onwards are included in this analysis. These 17 sites are shown on the map to the left.</a:t>
            </a:r>
            <a:endParaRPr lang="en-GB" sz="1400">
              <a:ea typeface="Calibri"/>
              <a:cs typeface="Calibri"/>
            </a:endParaRPr>
          </a:p>
          <a:p>
            <a:pPr marL="171450" indent="-171450">
              <a:spcAft>
                <a:spcPts val="600"/>
              </a:spcAft>
              <a:buFont typeface="Arial" panose="020B0604020202020204" pitchFamily="34" charset="0"/>
              <a:buChar char="•"/>
            </a:pPr>
            <a:r>
              <a:rPr lang="en-GB" sz="1400">
                <a:solidFill>
                  <a:srgbClr val="FF0000"/>
                </a:solidFill>
                <a:cs typeface="Calibri"/>
              </a:rPr>
              <a:t>Please note the number of sensors used within this analysis has decreased since the last update due to sensor outages. Therefore, absolute flow volumes will not be comparable to previous updates.</a:t>
            </a:r>
            <a:endParaRPr lang="en-GB" sz="1400">
              <a:solidFill>
                <a:srgbClr val="FF0000"/>
              </a:solidFill>
              <a:ea typeface="Calibri"/>
              <a:cs typeface="Calibri"/>
            </a:endParaRPr>
          </a:p>
        </p:txBody>
      </p:sp>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smtClean="0"/>
              <a:t>11</a:t>
            </a:fld>
            <a:endParaRPr lang="en-GB"/>
          </a:p>
        </p:txBody>
      </p:sp>
      <p:sp>
        <p:nvSpPr>
          <p:cNvPr id="15" name="Arrow: Up 14">
            <a:extLst>
              <a:ext uri="{FF2B5EF4-FFF2-40B4-BE49-F238E27FC236}">
                <a16:creationId xmlns:a16="http://schemas.microsoft.com/office/drawing/2014/main" id="{307E506E-E5AF-359F-3C48-820DEDC903FE}"/>
              </a:ext>
              <a:ext uri="{C183D7F6-B498-43B3-948B-1728B52AA6E4}">
                <adec:decorative xmlns:adec="http://schemas.microsoft.com/office/drawing/2017/decorative" val="1"/>
              </a:ext>
            </a:extLst>
          </p:cNvPr>
          <p:cNvSpPr/>
          <p:nvPr/>
        </p:nvSpPr>
        <p:spPr>
          <a:xfrm>
            <a:off x="5078462" y="1476804"/>
            <a:ext cx="247650" cy="444385"/>
          </a:xfrm>
          <a:prstGeom prst="upArrow">
            <a:avLst>
              <a:gd name="adj1" fmla="val 33333"/>
              <a:gd name="adj2" fmla="val 6944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A0F61F19-8D67-5CEC-F342-089E721E4B34}"/>
              </a:ext>
              <a:ext uri="{C183D7F6-B498-43B3-948B-1728B52AA6E4}">
                <adec:decorative xmlns:adec="http://schemas.microsoft.com/office/drawing/2017/decorative" val="1"/>
              </a:ext>
            </a:extLst>
          </p:cNvPr>
          <p:cNvSpPr txBox="1"/>
          <p:nvPr/>
        </p:nvSpPr>
        <p:spPr>
          <a:xfrm flipH="1">
            <a:off x="4995948" y="1962820"/>
            <a:ext cx="440018" cy="338554"/>
          </a:xfrm>
          <a:prstGeom prst="rect">
            <a:avLst/>
          </a:prstGeom>
          <a:noFill/>
        </p:spPr>
        <p:txBody>
          <a:bodyPr wrap="square" rtlCol="0">
            <a:spAutoFit/>
          </a:bodyPr>
          <a:lstStyle/>
          <a:p>
            <a:pPr algn="ctr"/>
            <a:r>
              <a:rPr lang="en-GB" sz="1600" b="1">
                <a:solidFill>
                  <a:srgbClr val="1E2021"/>
                </a:solidFill>
                <a:latin typeface="osmftext"/>
              </a:rPr>
              <a:t>N</a:t>
            </a:r>
            <a:endParaRPr lang="en-GB" sz="1600" b="1"/>
          </a:p>
        </p:txBody>
      </p:sp>
      <p:sp>
        <p:nvSpPr>
          <p:cNvPr id="18" name="TextBox 17">
            <a:extLst>
              <a:ext uri="{FF2B5EF4-FFF2-40B4-BE49-F238E27FC236}">
                <a16:creationId xmlns:a16="http://schemas.microsoft.com/office/drawing/2014/main" id="{EFC7C267-8BB4-3E74-4CF6-95BB3A6B6488}"/>
              </a:ext>
              <a:ext uri="{C183D7F6-B498-43B3-948B-1728B52AA6E4}">
                <adec:decorative xmlns:adec="http://schemas.microsoft.com/office/drawing/2017/decorative" val="1"/>
              </a:ext>
            </a:extLst>
          </p:cNvPr>
          <p:cNvSpPr txBox="1"/>
          <p:nvPr/>
        </p:nvSpPr>
        <p:spPr>
          <a:xfrm>
            <a:off x="370364" y="6334337"/>
            <a:ext cx="2002403" cy="261610"/>
          </a:xfrm>
          <a:prstGeom prst="rect">
            <a:avLst/>
          </a:prstGeom>
          <a:solidFill>
            <a:schemeClr val="bg1"/>
          </a:solidFill>
          <a:ln>
            <a:solidFill>
              <a:schemeClr val="tx1"/>
            </a:solidFill>
          </a:ln>
        </p:spPr>
        <p:txBody>
          <a:bodyPr wrap="square" rtlCol="0">
            <a:spAutoFit/>
          </a:bodyPr>
          <a:lstStyle/>
          <a:p>
            <a:r>
              <a:rPr lang="en-GB" sz="1100"/>
              <a:t>© OpenStreetMap Contributors</a:t>
            </a:r>
          </a:p>
        </p:txBody>
      </p:sp>
      <p:grpSp>
        <p:nvGrpSpPr>
          <p:cNvPr id="6" name="Group 5">
            <a:extLst>
              <a:ext uri="{FF2B5EF4-FFF2-40B4-BE49-F238E27FC236}">
                <a16:creationId xmlns:a16="http://schemas.microsoft.com/office/drawing/2014/main" id="{D90E3B5F-04AD-A547-DB7A-995A0BD02AF2}"/>
              </a:ext>
              <a:ext uri="{C183D7F6-B498-43B3-948B-1728B52AA6E4}">
                <adec:decorative xmlns:adec="http://schemas.microsoft.com/office/drawing/2017/decorative" val="1"/>
              </a:ext>
            </a:extLst>
          </p:cNvPr>
          <p:cNvGrpSpPr/>
          <p:nvPr/>
        </p:nvGrpSpPr>
        <p:grpSpPr>
          <a:xfrm>
            <a:off x="5990471" y="3772073"/>
            <a:ext cx="4338043" cy="2822718"/>
            <a:chOff x="6096000" y="3878141"/>
            <a:chExt cx="4338043" cy="2822718"/>
          </a:xfrm>
        </p:grpSpPr>
        <p:sp>
          <p:nvSpPr>
            <p:cNvPr id="31" name="Rectangle 30">
              <a:extLst>
                <a:ext uri="{FF2B5EF4-FFF2-40B4-BE49-F238E27FC236}">
                  <a16:creationId xmlns:a16="http://schemas.microsoft.com/office/drawing/2014/main" id="{33767688-6B22-AD16-1513-C7C6FD86EACF}"/>
                </a:ext>
                <a:ext uri="{C183D7F6-B498-43B3-948B-1728B52AA6E4}">
                  <adec:decorative xmlns:adec="http://schemas.microsoft.com/office/drawing/2017/decorative" val="1"/>
                </a:ext>
              </a:extLst>
            </p:cNvPr>
            <p:cNvSpPr/>
            <p:nvPr/>
          </p:nvSpPr>
          <p:spPr>
            <a:xfrm>
              <a:off x="6096000" y="3878141"/>
              <a:ext cx="3919112" cy="2808748"/>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GB"/>
            </a:p>
          </p:txBody>
        </p:sp>
        <p:grpSp>
          <p:nvGrpSpPr>
            <p:cNvPr id="19" name="Group 18">
              <a:extLst>
                <a:ext uri="{FF2B5EF4-FFF2-40B4-BE49-F238E27FC236}">
                  <a16:creationId xmlns:a16="http://schemas.microsoft.com/office/drawing/2014/main" id="{5DA151B3-9C7C-76E9-A191-97A4A7F53A01}"/>
                </a:ext>
                <a:ext uri="{C183D7F6-B498-43B3-948B-1728B52AA6E4}">
                  <adec:decorative xmlns:adec="http://schemas.microsoft.com/office/drawing/2017/decorative" val="1"/>
                </a:ext>
              </a:extLst>
            </p:cNvPr>
            <p:cNvGrpSpPr/>
            <p:nvPr/>
          </p:nvGrpSpPr>
          <p:grpSpPr>
            <a:xfrm>
              <a:off x="6205345" y="3952928"/>
              <a:ext cx="4228698" cy="2747931"/>
              <a:chOff x="6542083" y="1034158"/>
              <a:chExt cx="4228698" cy="2747931"/>
            </a:xfrm>
          </p:grpSpPr>
          <p:grpSp>
            <p:nvGrpSpPr>
              <p:cNvPr id="20" name="Group 19">
                <a:extLst>
                  <a:ext uri="{FF2B5EF4-FFF2-40B4-BE49-F238E27FC236}">
                    <a16:creationId xmlns:a16="http://schemas.microsoft.com/office/drawing/2014/main" id="{4F169118-8AAE-C58D-51EE-DDB2144A3ECC}"/>
                  </a:ext>
                </a:extLst>
              </p:cNvPr>
              <p:cNvGrpSpPr/>
              <p:nvPr/>
            </p:nvGrpSpPr>
            <p:grpSpPr>
              <a:xfrm>
                <a:off x="6542083" y="1034158"/>
                <a:ext cx="3654513" cy="2106197"/>
                <a:chOff x="6593062" y="1090907"/>
                <a:chExt cx="3654513" cy="2106197"/>
              </a:xfrm>
            </p:grpSpPr>
            <p:pic>
              <p:nvPicPr>
                <p:cNvPr id="23" name="Picture 22" descr="A picture containing chart&#10;&#10;Description automatically generated">
                  <a:extLst>
                    <a:ext uri="{FF2B5EF4-FFF2-40B4-BE49-F238E27FC236}">
                      <a16:creationId xmlns:a16="http://schemas.microsoft.com/office/drawing/2014/main" id="{AF5954B1-DE17-2786-0DC5-2FD482E75881}"/>
                    </a:ext>
                  </a:extLst>
                </p:cNvPr>
                <p:cNvPicPr>
                  <a:picLocks noChangeAspect="1"/>
                </p:cNvPicPr>
                <p:nvPr/>
              </p:nvPicPr>
              <p:blipFill rotWithShape="1">
                <a:blip r:embed="rId4">
                  <a:extLst>
                    <a:ext uri="{28A0092B-C50C-407E-A947-70E740481C1C}">
                      <a14:useLocalDpi xmlns:a14="http://schemas.microsoft.com/office/drawing/2010/main" val="0"/>
                    </a:ext>
                  </a:extLst>
                </a:blip>
                <a:srcRect t="63371" r="80260" b="13175"/>
                <a:stretch/>
              </p:blipFill>
              <p:spPr>
                <a:xfrm>
                  <a:off x="6593062" y="2542482"/>
                  <a:ext cx="391938" cy="646331"/>
                </a:xfrm>
                <a:prstGeom prst="rect">
                  <a:avLst/>
                </a:prstGeom>
              </p:spPr>
            </p:pic>
            <p:pic>
              <p:nvPicPr>
                <p:cNvPr id="24" name="Picture 23" descr="A picture containing chart&#10;&#10;Description automatically generated">
                  <a:extLst>
                    <a:ext uri="{FF2B5EF4-FFF2-40B4-BE49-F238E27FC236}">
                      <a16:creationId xmlns:a16="http://schemas.microsoft.com/office/drawing/2014/main" id="{BD7A0ABF-B398-F3AD-F38F-FE4BFAB3D606}"/>
                    </a:ext>
                  </a:extLst>
                </p:cNvPr>
                <p:cNvPicPr>
                  <a:picLocks noChangeAspect="1"/>
                </p:cNvPicPr>
                <p:nvPr/>
              </p:nvPicPr>
              <p:blipFill rotWithShape="1">
                <a:blip r:embed="rId4">
                  <a:extLst>
                    <a:ext uri="{28A0092B-C50C-407E-A947-70E740481C1C}">
                      <a14:useLocalDpi xmlns:a14="http://schemas.microsoft.com/office/drawing/2010/main" val="0"/>
                    </a:ext>
                  </a:extLst>
                </a:blip>
                <a:srcRect l="214" t="-53" r="80046" b="49777"/>
                <a:stretch/>
              </p:blipFill>
              <p:spPr>
                <a:xfrm>
                  <a:off x="6597295" y="1110361"/>
                  <a:ext cx="391938" cy="1400051"/>
                </a:xfrm>
                <a:prstGeom prst="rect">
                  <a:avLst/>
                </a:prstGeom>
              </p:spPr>
            </p:pic>
            <p:sp>
              <p:nvSpPr>
                <p:cNvPr id="25" name="TextBox 24">
                  <a:extLst>
                    <a:ext uri="{FF2B5EF4-FFF2-40B4-BE49-F238E27FC236}">
                      <a16:creationId xmlns:a16="http://schemas.microsoft.com/office/drawing/2014/main" id="{C9FEA6A2-B3E3-4620-B092-1D2E9947F960}"/>
                    </a:ext>
                  </a:extLst>
                </p:cNvPr>
                <p:cNvSpPr txBox="1"/>
                <p:nvPr/>
              </p:nvSpPr>
              <p:spPr>
                <a:xfrm>
                  <a:off x="6908799" y="1090907"/>
                  <a:ext cx="2353554" cy="369332"/>
                </a:xfrm>
                <a:prstGeom prst="rect">
                  <a:avLst/>
                </a:prstGeom>
                <a:noFill/>
              </p:spPr>
              <p:txBody>
                <a:bodyPr wrap="square" rtlCol="0">
                  <a:spAutoFit/>
                </a:bodyPr>
                <a:lstStyle/>
                <a:p>
                  <a:r>
                    <a:rPr lang="en-GB"/>
                    <a:t>Cambridge sites</a:t>
                  </a:r>
                </a:p>
              </p:txBody>
            </p:sp>
            <p:sp>
              <p:nvSpPr>
                <p:cNvPr id="26" name="TextBox 25">
                  <a:extLst>
                    <a:ext uri="{FF2B5EF4-FFF2-40B4-BE49-F238E27FC236}">
                      <a16:creationId xmlns:a16="http://schemas.microsoft.com/office/drawing/2014/main" id="{5E9EDF8C-A071-AD3B-B0DF-9897104832FF}"/>
                    </a:ext>
                  </a:extLst>
                </p:cNvPr>
                <p:cNvSpPr txBox="1"/>
                <p:nvPr/>
              </p:nvSpPr>
              <p:spPr>
                <a:xfrm>
                  <a:off x="6908799" y="1439793"/>
                  <a:ext cx="3069650" cy="369332"/>
                </a:xfrm>
                <a:prstGeom prst="rect">
                  <a:avLst/>
                </a:prstGeom>
                <a:noFill/>
              </p:spPr>
              <p:txBody>
                <a:bodyPr wrap="square" rtlCol="0">
                  <a:spAutoFit/>
                </a:bodyPr>
                <a:lstStyle/>
                <a:p>
                  <a:r>
                    <a:rPr lang="en-GB"/>
                    <a:t>East Cambridgeshire sites</a:t>
                  </a:r>
                </a:p>
              </p:txBody>
            </p:sp>
            <p:sp>
              <p:nvSpPr>
                <p:cNvPr id="27" name="TextBox 26">
                  <a:extLst>
                    <a:ext uri="{FF2B5EF4-FFF2-40B4-BE49-F238E27FC236}">
                      <a16:creationId xmlns:a16="http://schemas.microsoft.com/office/drawing/2014/main" id="{CF0DA7B7-349D-C815-4573-9815C5D17300}"/>
                    </a:ext>
                  </a:extLst>
                </p:cNvPr>
                <p:cNvSpPr txBox="1"/>
                <p:nvPr/>
              </p:nvSpPr>
              <p:spPr>
                <a:xfrm>
                  <a:off x="6883398" y="1789671"/>
                  <a:ext cx="2353554" cy="369332"/>
                </a:xfrm>
                <a:prstGeom prst="rect">
                  <a:avLst/>
                </a:prstGeom>
                <a:noFill/>
              </p:spPr>
              <p:txBody>
                <a:bodyPr wrap="square" rtlCol="0">
                  <a:spAutoFit/>
                </a:bodyPr>
                <a:lstStyle/>
                <a:p>
                  <a:r>
                    <a:rPr lang="en-GB"/>
                    <a:t>Fenland sites</a:t>
                  </a:r>
                </a:p>
              </p:txBody>
            </p:sp>
            <p:sp>
              <p:nvSpPr>
                <p:cNvPr id="28" name="TextBox 27">
                  <a:extLst>
                    <a:ext uri="{FF2B5EF4-FFF2-40B4-BE49-F238E27FC236}">
                      <a16:creationId xmlns:a16="http://schemas.microsoft.com/office/drawing/2014/main" id="{38AD14D9-7D6C-E558-948F-49FEA085F3D6}"/>
                    </a:ext>
                  </a:extLst>
                </p:cNvPr>
                <p:cNvSpPr txBox="1"/>
                <p:nvPr/>
              </p:nvSpPr>
              <p:spPr>
                <a:xfrm>
                  <a:off x="6908799" y="2134579"/>
                  <a:ext cx="2353554" cy="369332"/>
                </a:xfrm>
                <a:prstGeom prst="rect">
                  <a:avLst/>
                </a:prstGeom>
                <a:noFill/>
              </p:spPr>
              <p:txBody>
                <a:bodyPr wrap="square" rtlCol="0">
                  <a:spAutoFit/>
                </a:bodyPr>
                <a:lstStyle/>
                <a:p>
                  <a:r>
                    <a:rPr lang="en-GB"/>
                    <a:t>Huntingdonshire sites</a:t>
                  </a:r>
                </a:p>
              </p:txBody>
            </p:sp>
            <p:sp>
              <p:nvSpPr>
                <p:cNvPr id="29" name="TextBox 28">
                  <a:extLst>
                    <a:ext uri="{FF2B5EF4-FFF2-40B4-BE49-F238E27FC236}">
                      <a16:creationId xmlns:a16="http://schemas.microsoft.com/office/drawing/2014/main" id="{A2175462-6F39-E65D-1EE8-2CCAE3CA8137}"/>
                    </a:ext>
                  </a:extLst>
                </p:cNvPr>
                <p:cNvSpPr txBox="1"/>
                <p:nvPr/>
              </p:nvSpPr>
              <p:spPr>
                <a:xfrm>
                  <a:off x="6902648" y="2498200"/>
                  <a:ext cx="2353554" cy="369332"/>
                </a:xfrm>
                <a:prstGeom prst="rect">
                  <a:avLst/>
                </a:prstGeom>
                <a:noFill/>
              </p:spPr>
              <p:txBody>
                <a:bodyPr wrap="square" rtlCol="0">
                  <a:spAutoFit/>
                </a:bodyPr>
                <a:lstStyle/>
                <a:p>
                  <a:r>
                    <a:rPr lang="en-GB"/>
                    <a:t>Peterborough sites</a:t>
                  </a:r>
                </a:p>
              </p:txBody>
            </p:sp>
            <p:sp>
              <p:nvSpPr>
                <p:cNvPr id="30" name="TextBox 29">
                  <a:extLst>
                    <a:ext uri="{FF2B5EF4-FFF2-40B4-BE49-F238E27FC236}">
                      <a16:creationId xmlns:a16="http://schemas.microsoft.com/office/drawing/2014/main" id="{56B87C39-02E0-1174-A542-714A462AAA83}"/>
                    </a:ext>
                  </a:extLst>
                </p:cNvPr>
                <p:cNvSpPr txBox="1"/>
                <p:nvPr/>
              </p:nvSpPr>
              <p:spPr>
                <a:xfrm>
                  <a:off x="6928048" y="2827772"/>
                  <a:ext cx="3319527" cy="369332"/>
                </a:xfrm>
                <a:prstGeom prst="rect">
                  <a:avLst/>
                </a:prstGeom>
                <a:noFill/>
              </p:spPr>
              <p:txBody>
                <a:bodyPr wrap="square" rtlCol="0">
                  <a:spAutoFit/>
                </a:bodyPr>
                <a:lstStyle/>
                <a:p>
                  <a:r>
                    <a:rPr lang="en-GB"/>
                    <a:t>South Cambridgeshire sites</a:t>
                  </a:r>
                </a:p>
              </p:txBody>
            </p:sp>
          </p:grpSp>
          <p:pic>
            <p:nvPicPr>
              <p:cNvPr id="21" name="Picture 20">
                <a:extLst>
                  <a:ext uri="{FF2B5EF4-FFF2-40B4-BE49-F238E27FC236}">
                    <a16:creationId xmlns:a16="http://schemas.microsoft.com/office/drawing/2014/main" id="{211EEE7B-F385-0D34-903E-30B59F7979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66892" y="3365738"/>
                <a:ext cx="276264" cy="181000"/>
              </a:xfrm>
              <a:prstGeom prst="rect">
                <a:avLst/>
              </a:prstGeom>
            </p:spPr>
          </p:pic>
          <p:sp>
            <p:nvSpPr>
              <p:cNvPr id="22" name="TextBox 21">
                <a:extLst>
                  <a:ext uri="{FF2B5EF4-FFF2-40B4-BE49-F238E27FC236}">
                    <a16:creationId xmlns:a16="http://schemas.microsoft.com/office/drawing/2014/main" id="{C14C6EF6-F1E8-B690-0F82-672BD7B83626}"/>
                  </a:ext>
                </a:extLst>
              </p:cNvPr>
              <p:cNvSpPr txBox="1"/>
              <p:nvPr/>
            </p:nvSpPr>
            <p:spPr>
              <a:xfrm>
                <a:off x="6851669" y="3135758"/>
                <a:ext cx="3919112" cy="646331"/>
              </a:xfrm>
              <a:prstGeom prst="rect">
                <a:avLst/>
              </a:prstGeom>
              <a:noFill/>
            </p:spPr>
            <p:txBody>
              <a:bodyPr wrap="square" rtlCol="0">
                <a:spAutoFit/>
              </a:bodyPr>
              <a:lstStyle/>
              <a:p>
                <a:r>
                  <a:rPr lang="en-GB"/>
                  <a:t>Strategic Road Network in Cambridgeshire and Peterborough</a:t>
                </a:r>
              </a:p>
            </p:txBody>
          </p:sp>
        </p:grpSp>
      </p:grpSp>
      <p:sp>
        <p:nvSpPr>
          <p:cNvPr id="32" name="TextBox 31">
            <a:extLst>
              <a:ext uri="{FF2B5EF4-FFF2-40B4-BE49-F238E27FC236}">
                <a16:creationId xmlns:a16="http://schemas.microsoft.com/office/drawing/2014/main" id="{B1AD8C85-25BA-DCA8-7D17-99E28B862D67}"/>
              </a:ext>
              <a:ext uri="{C183D7F6-B498-43B3-948B-1728B52AA6E4}">
                <adec:decorative xmlns:adec="http://schemas.microsoft.com/office/drawing/2017/decorative" val="1"/>
              </a:ext>
            </a:extLst>
          </p:cNvPr>
          <p:cNvSpPr txBox="1"/>
          <p:nvPr/>
        </p:nvSpPr>
        <p:spPr>
          <a:xfrm>
            <a:off x="3398992" y="1676223"/>
            <a:ext cx="579462" cy="340519"/>
          </a:xfrm>
          <a:prstGeom prst="roundRect">
            <a:avLst/>
          </a:prstGeom>
          <a:ln w="28575">
            <a:solidFill>
              <a:schemeClr val="tx1"/>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GB" sz="1400" b="1"/>
              <a:t>A47</a:t>
            </a:r>
          </a:p>
        </p:txBody>
      </p:sp>
      <p:sp>
        <p:nvSpPr>
          <p:cNvPr id="33" name="TextBox 32">
            <a:extLst>
              <a:ext uri="{FF2B5EF4-FFF2-40B4-BE49-F238E27FC236}">
                <a16:creationId xmlns:a16="http://schemas.microsoft.com/office/drawing/2014/main" id="{E08E89BA-4D35-FFB3-EB7A-586CEA939495}"/>
              </a:ext>
              <a:ext uri="{C183D7F6-B498-43B3-948B-1728B52AA6E4}">
                <adec:decorative xmlns:adec="http://schemas.microsoft.com/office/drawing/2017/decorative" val="1"/>
              </a:ext>
            </a:extLst>
          </p:cNvPr>
          <p:cNvSpPr txBox="1"/>
          <p:nvPr/>
        </p:nvSpPr>
        <p:spPr>
          <a:xfrm>
            <a:off x="3818048" y="6184072"/>
            <a:ext cx="627929" cy="340519"/>
          </a:xfrm>
          <a:prstGeom prst="roundRect">
            <a:avLst/>
          </a:prstGeom>
          <a:ln w="28575">
            <a:solidFill>
              <a:schemeClr val="tx1"/>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GB" sz="1400" b="1"/>
              <a:t>M11</a:t>
            </a:r>
          </a:p>
        </p:txBody>
      </p:sp>
      <p:sp>
        <p:nvSpPr>
          <p:cNvPr id="34" name="TextBox 33">
            <a:extLst>
              <a:ext uri="{FF2B5EF4-FFF2-40B4-BE49-F238E27FC236}">
                <a16:creationId xmlns:a16="http://schemas.microsoft.com/office/drawing/2014/main" id="{CE299B37-81B4-D397-E5D1-FC29CBF93620}"/>
              </a:ext>
              <a:ext uri="{C183D7F6-B498-43B3-948B-1728B52AA6E4}">
                <adec:decorative xmlns:adec="http://schemas.microsoft.com/office/drawing/2017/decorative" val="1"/>
              </a:ext>
            </a:extLst>
          </p:cNvPr>
          <p:cNvSpPr txBox="1"/>
          <p:nvPr/>
        </p:nvSpPr>
        <p:spPr>
          <a:xfrm>
            <a:off x="5068003" y="3986575"/>
            <a:ext cx="516217" cy="340519"/>
          </a:xfrm>
          <a:prstGeom prst="roundRect">
            <a:avLst/>
          </a:prstGeom>
          <a:ln w="28575">
            <a:solidFill>
              <a:schemeClr val="tx1"/>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GB" sz="1400" b="1"/>
              <a:t>A11</a:t>
            </a:r>
          </a:p>
        </p:txBody>
      </p:sp>
      <p:sp>
        <p:nvSpPr>
          <p:cNvPr id="35" name="TextBox 34">
            <a:extLst>
              <a:ext uri="{FF2B5EF4-FFF2-40B4-BE49-F238E27FC236}">
                <a16:creationId xmlns:a16="http://schemas.microsoft.com/office/drawing/2014/main" id="{D4077DED-7154-E19F-6185-BD94C1F61C3B}"/>
              </a:ext>
              <a:ext uri="{C183D7F6-B498-43B3-948B-1728B52AA6E4}">
                <adec:decorative xmlns:adec="http://schemas.microsoft.com/office/drawing/2017/decorative" val="1"/>
              </a:ext>
            </a:extLst>
          </p:cNvPr>
          <p:cNvSpPr txBox="1"/>
          <p:nvPr/>
        </p:nvSpPr>
        <p:spPr>
          <a:xfrm>
            <a:off x="5311600" y="4458984"/>
            <a:ext cx="516217" cy="340519"/>
          </a:xfrm>
          <a:prstGeom prst="roundRect">
            <a:avLst/>
          </a:prstGeom>
          <a:ln w="28575">
            <a:solidFill>
              <a:schemeClr val="tx1"/>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GB" sz="1400" b="1"/>
              <a:t>A14</a:t>
            </a:r>
          </a:p>
        </p:txBody>
      </p:sp>
      <p:sp>
        <p:nvSpPr>
          <p:cNvPr id="36" name="TextBox 35">
            <a:extLst>
              <a:ext uri="{FF2B5EF4-FFF2-40B4-BE49-F238E27FC236}">
                <a16:creationId xmlns:a16="http://schemas.microsoft.com/office/drawing/2014/main" id="{4E265217-0D7D-83A0-475A-20B193966D72}"/>
              </a:ext>
              <a:ext uri="{C183D7F6-B498-43B3-948B-1728B52AA6E4}">
                <adec:decorative xmlns:adec="http://schemas.microsoft.com/office/drawing/2017/decorative" val="1"/>
              </a:ext>
            </a:extLst>
          </p:cNvPr>
          <p:cNvSpPr txBox="1"/>
          <p:nvPr/>
        </p:nvSpPr>
        <p:spPr>
          <a:xfrm>
            <a:off x="528055" y="3779929"/>
            <a:ext cx="519292" cy="340519"/>
          </a:xfrm>
          <a:prstGeom prst="roundRect">
            <a:avLst/>
          </a:prstGeom>
          <a:ln w="28575">
            <a:solidFill>
              <a:schemeClr val="tx1"/>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GB" sz="1400" b="1"/>
              <a:t>A14</a:t>
            </a:r>
          </a:p>
        </p:txBody>
      </p:sp>
      <p:sp>
        <p:nvSpPr>
          <p:cNvPr id="37" name="TextBox 36">
            <a:extLst>
              <a:ext uri="{FF2B5EF4-FFF2-40B4-BE49-F238E27FC236}">
                <a16:creationId xmlns:a16="http://schemas.microsoft.com/office/drawing/2014/main" id="{950CE8EA-F059-6061-38AF-40A6C8B984EA}"/>
              </a:ext>
              <a:ext uri="{C183D7F6-B498-43B3-948B-1728B52AA6E4}">
                <adec:decorative xmlns:adec="http://schemas.microsoft.com/office/drawing/2017/decorative" val="1"/>
              </a:ext>
            </a:extLst>
          </p:cNvPr>
          <p:cNvSpPr txBox="1"/>
          <p:nvPr/>
        </p:nvSpPr>
        <p:spPr>
          <a:xfrm>
            <a:off x="1243630" y="5220444"/>
            <a:ext cx="440018" cy="340519"/>
          </a:xfrm>
          <a:prstGeom prst="roundRect">
            <a:avLst/>
          </a:prstGeom>
          <a:ln w="28575">
            <a:solidFill>
              <a:schemeClr val="tx1"/>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GB" sz="1400" b="1"/>
              <a:t>A1</a:t>
            </a:r>
          </a:p>
        </p:txBody>
      </p:sp>
      <p:sp>
        <p:nvSpPr>
          <p:cNvPr id="38" name="TextBox 37">
            <a:extLst>
              <a:ext uri="{FF2B5EF4-FFF2-40B4-BE49-F238E27FC236}">
                <a16:creationId xmlns:a16="http://schemas.microsoft.com/office/drawing/2014/main" id="{EAAF7D3D-01AA-7984-E6E5-11C106736E1C}"/>
              </a:ext>
              <a:ext uri="{C183D7F6-B498-43B3-948B-1728B52AA6E4}">
                <adec:decorative xmlns:adec="http://schemas.microsoft.com/office/drawing/2017/decorative" val="1"/>
              </a:ext>
            </a:extLst>
          </p:cNvPr>
          <p:cNvSpPr txBox="1"/>
          <p:nvPr/>
        </p:nvSpPr>
        <p:spPr>
          <a:xfrm>
            <a:off x="2242570" y="4863784"/>
            <a:ext cx="605744" cy="340519"/>
          </a:xfrm>
          <a:prstGeom prst="roundRect">
            <a:avLst/>
          </a:prstGeom>
          <a:ln w="28575">
            <a:solidFill>
              <a:schemeClr val="tx1"/>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GB" sz="1400" b="1"/>
              <a:t>A428</a:t>
            </a:r>
          </a:p>
        </p:txBody>
      </p:sp>
      <p:sp>
        <p:nvSpPr>
          <p:cNvPr id="39" name="TextBox 38">
            <a:extLst>
              <a:ext uri="{FF2B5EF4-FFF2-40B4-BE49-F238E27FC236}">
                <a16:creationId xmlns:a16="http://schemas.microsoft.com/office/drawing/2014/main" id="{D9E7F599-9B5E-8A84-E5AE-319DA186049F}"/>
              </a:ext>
              <a:ext uri="{C183D7F6-B498-43B3-948B-1728B52AA6E4}">
                <adec:decorative xmlns:adec="http://schemas.microsoft.com/office/drawing/2017/decorative" val="1"/>
              </a:ext>
            </a:extLst>
          </p:cNvPr>
          <p:cNvSpPr txBox="1"/>
          <p:nvPr/>
        </p:nvSpPr>
        <p:spPr>
          <a:xfrm>
            <a:off x="2848314" y="4366282"/>
            <a:ext cx="510066" cy="340519"/>
          </a:xfrm>
          <a:prstGeom prst="roundRect">
            <a:avLst/>
          </a:prstGeom>
          <a:ln w="28575">
            <a:solidFill>
              <a:schemeClr val="tx1"/>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GB" sz="1400" b="1"/>
              <a:t>A14</a:t>
            </a:r>
          </a:p>
        </p:txBody>
      </p:sp>
      <p:sp>
        <p:nvSpPr>
          <p:cNvPr id="40" name="TextBox 39">
            <a:extLst>
              <a:ext uri="{FF2B5EF4-FFF2-40B4-BE49-F238E27FC236}">
                <a16:creationId xmlns:a16="http://schemas.microsoft.com/office/drawing/2014/main" id="{89DF4182-BD83-5AA8-B928-32DEAFB127FB}"/>
              </a:ext>
              <a:ext uri="{C183D7F6-B498-43B3-948B-1728B52AA6E4}">
                <adec:decorative xmlns:adec="http://schemas.microsoft.com/office/drawing/2017/decorative" val="1"/>
              </a:ext>
            </a:extLst>
          </p:cNvPr>
          <p:cNvSpPr txBox="1"/>
          <p:nvPr/>
        </p:nvSpPr>
        <p:spPr>
          <a:xfrm>
            <a:off x="430430" y="1846482"/>
            <a:ext cx="440018" cy="340519"/>
          </a:xfrm>
          <a:prstGeom prst="roundRect">
            <a:avLst/>
          </a:prstGeom>
          <a:ln w="28575">
            <a:solidFill>
              <a:schemeClr val="tx1"/>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GB" sz="1400" b="1"/>
              <a:t>A1</a:t>
            </a:r>
          </a:p>
        </p:txBody>
      </p:sp>
      <p:sp>
        <p:nvSpPr>
          <p:cNvPr id="41" name="TextBox 40">
            <a:extLst>
              <a:ext uri="{FF2B5EF4-FFF2-40B4-BE49-F238E27FC236}">
                <a16:creationId xmlns:a16="http://schemas.microsoft.com/office/drawing/2014/main" id="{4BEB1387-5011-BABE-7666-126FAB5E3F74}"/>
              </a:ext>
              <a:ext uri="{C183D7F6-B498-43B3-948B-1728B52AA6E4}">
                <adec:decorative xmlns:adec="http://schemas.microsoft.com/office/drawing/2017/decorative" val="1"/>
              </a:ext>
            </a:extLst>
          </p:cNvPr>
          <p:cNvSpPr txBox="1"/>
          <p:nvPr/>
        </p:nvSpPr>
        <p:spPr>
          <a:xfrm>
            <a:off x="1617769" y="3730763"/>
            <a:ext cx="440018" cy="340519"/>
          </a:xfrm>
          <a:prstGeom prst="roundRect">
            <a:avLst/>
          </a:prstGeom>
          <a:ln w="28575">
            <a:solidFill>
              <a:schemeClr val="tx1"/>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GB" sz="1400" b="1"/>
              <a:t>A1</a:t>
            </a:r>
          </a:p>
        </p:txBody>
      </p:sp>
      <p:sp>
        <p:nvSpPr>
          <p:cNvPr id="4" name="TextBox 3">
            <a:extLst>
              <a:ext uri="{FF2B5EF4-FFF2-40B4-BE49-F238E27FC236}">
                <a16:creationId xmlns:a16="http://schemas.microsoft.com/office/drawing/2014/main" id="{08E8A3F0-B63D-2E9F-9088-B1F6CB3FBA14}"/>
              </a:ext>
              <a:ext uri="{C183D7F6-B498-43B3-948B-1728B52AA6E4}">
                <adec:decorative xmlns:adec="http://schemas.microsoft.com/office/drawing/2017/decorative" val="1"/>
              </a:ext>
            </a:extLst>
          </p:cNvPr>
          <p:cNvSpPr txBox="1"/>
          <p:nvPr/>
        </p:nvSpPr>
        <p:spPr>
          <a:xfrm>
            <a:off x="4732814" y="4526470"/>
            <a:ext cx="378678" cy="261610"/>
          </a:xfrm>
          <a:prstGeom prst="rect">
            <a:avLst/>
          </a:prstGeom>
          <a:noFill/>
        </p:spPr>
        <p:txBody>
          <a:bodyPr wrap="square" rtlCol="0">
            <a:spAutoFit/>
          </a:bodyPr>
          <a:lstStyle/>
          <a:p>
            <a:r>
              <a:rPr lang="en-GB" sz="1100" b="1">
                <a:solidFill>
                  <a:schemeClr val="bg1"/>
                </a:solidFill>
              </a:rPr>
              <a:t>2</a:t>
            </a:r>
          </a:p>
        </p:txBody>
      </p:sp>
      <p:sp>
        <p:nvSpPr>
          <p:cNvPr id="5" name="TextBox 4">
            <a:extLst>
              <a:ext uri="{FF2B5EF4-FFF2-40B4-BE49-F238E27FC236}">
                <a16:creationId xmlns:a16="http://schemas.microsoft.com/office/drawing/2014/main" id="{A224029D-D003-5E2E-A8E9-C50685F26169}"/>
              </a:ext>
              <a:ext uri="{C183D7F6-B498-43B3-948B-1728B52AA6E4}">
                <adec:decorative xmlns:adec="http://schemas.microsoft.com/office/drawing/2017/decorative" val="1"/>
              </a:ext>
            </a:extLst>
          </p:cNvPr>
          <p:cNvSpPr txBox="1"/>
          <p:nvPr/>
        </p:nvSpPr>
        <p:spPr>
          <a:xfrm>
            <a:off x="4914223" y="4329263"/>
            <a:ext cx="378678" cy="261610"/>
          </a:xfrm>
          <a:prstGeom prst="rect">
            <a:avLst/>
          </a:prstGeom>
          <a:noFill/>
        </p:spPr>
        <p:txBody>
          <a:bodyPr wrap="square" rtlCol="0">
            <a:spAutoFit/>
          </a:bodyPr>
          <a:lstStyle/>
          <a:p>
            <a:r>
              <a:rPr lang="en-GB" sz="1100" b="1">
                <a:solidFill>
                  <a:schemeClr val="bg1"/>
                </a:solidFill>
              </a:rPr>
              <a:t>2</a:t>
            </a:r>
          </a:p>
        </p:txBody>
      </p:sp>
      <p:sp>
        <p:nvSpPr>
          <p:cNvPr id="7" name="TextBox 6">
            <a:extLst>
              <a:ext uri="{FF2B5EF4-FFF2-40B4-BE49-F238E27FC236}">
                <a16:creationId xmlns:a16="http://schemas.microsoft.com/office/drawing/2014/main" id="{44E74891-3E69-43E3-0D59-B2E96FD7236C}"/>
              </a:ext>
              <a:ext uri="{C183D7F6-B498-43B3-948B-1728B52AA6E4}">
                <adec:decorative xmlns:adec="http://schemas.microsoft.com/office/drawing/2017/decorative" val="1"/>
              </a:ext>
            </a:extLst>
          </p:cNvPr>
          <p:cNvSpPr txBox="1"/>
          <p:nvPr/>
        </p:nvSpPr>
        <p:spPr>
          <a:xfrm>
            <a:off x="3191256" y="4942693"/>
            <a:ext cx="378678" cy="261610"/>
          </a:xfrm>
          <a:prstGeom prst="rect">
            <a:avLst/>
          </a:prstGeom>
          <a:noFill/>
        </p:spPr>
        <p:txBody>
          <a:bodyPr wrap="square" rtlCol="0">
            <a:spAutoFit/>
          </a:bodyPr>
          <a:lstStyle/>
          <a:p>
            <a:r>
              <a:rPr lang="en-GB" sz="1100" b="1">
                <a:solidFill>
                  <a:schemeClr val="bg1"/>
                </a:solidFill>
              </a:rPr>
              <a:t>2</a:t>
            </a:r>
          </a:p>
        </p:txBody>
      </p:sp>
      <p:sp>
        <p:nvSpPr>
          <p:cNvPr id="8" name="TextBox 7">
            <a:extLst>
              <a:ext uri="{FF2B5EF4-FFF2-40B4-BE49-F238E27FC236}">
                <a16:creationId xmlns:a16="http://schemas.microsoft.com/office/drawing/2014/main" id="{58042449-137E-D063-7B39-E775D8ADEDB7}"/>
              </a:ext>
              <a:ext uri="{C183D7F6-B498-43B3-948B-1728B52AA6E4}">
                <adec:decorative xmlns:adec="http://schemas.microsoft.com/office/drawing/2017/decorative" val="1"/>
              </a:ext>
            </a:extLst>
          </p:cNvPr>
          <p:cNvSpPr txBox="1"/>
          <p:nvPr/>
        </p:nvSpPr>
        <p:spPr>
          <a:xfrm>
            <a:off x="1953847" y="2135903"/>
            <a:ext cx="378678" cy="261610"/>
          </a:xfrm>
          <a:prstGeom prst="rect">
            <a:avLst/>
          </a:prstGeom>
          <a:noFill/>
        </p:spPr>
        <p:txBody>
          <a:bodyPr wrap="square" rtlCol="0">
            <a:spAutoFit/>
          </a:bodyPr>
          <a:lstStyle/>
          <a:p>
            <a:r>
              <a:rPr lang="en-GB" sz="1100" b="1">
                <a:solidFill>
                  <a:schemeClr val="bg1"/>
                </a:solidFill>
              </a:rPr>
              <a:t>2</a:t>
            </a:r>
          </a:p>
        </p:txBody>
      </p:sp>
      <p:sp>
        <p:nvSpPr>
          <p:cNvPr id="10" name="TextBox 9">
            <a:extLst>
              <a:ext uri="{FF2B5EF4-FFF2-40B4-BE49-F238E27FC236}">
                <a16:creationId xmlns:a16="http://schemas.microsoft.com/office/drawing/2014/main" id="{0698D175-536F-9BB2-B126-7CE9F114C9F3}"/>
              </a:ext>
              <a:ext uri="{C183D7F6-B498-43B3-948B-1728B52AA6E4}">
                <adec:decorative xmlns:adec="http://schemas.microsoft.com/office/drawing/2017/decorative" val="1"/>
              </a:ext>
            </a:extLst>
          </p:cNvPr>
          <p:cNvSpPr txBox="1"/>
          <p:nvPr/>
        </p:nvSpPr>
        <p:spPr>
          <a:xfrm>
            <a:off x="2914008" y="2111477"/>
            <a:ext cx="378678" cy="261610"/>
          </a:xfrm>
          <a:prstGeom prst="rect">
            <a:avLst/>
          </a:prstGeom>
          <a:noFill/>
        </p:spPr>
        <p:txBody>
          <a:bodyPr wrap="square" rtlCol="0">
            <a:spAutoFit/>
          </a:bodyPr>
          <a:lstStyle/>
          <a:p>
            <a:r>
              <a:rPr lang="en-GB" sz="1100" b="1"/>
              <a:t>2</a:t>
            </a:r>
          </a:p>
        </p:txBody>
      </p:sp>
    </p:spTree>
    <p:extLst>
      <p:ext uri="{BB962C8B-B14F-4D97-AF65-F5344CB8AC3E}">
        <p14:creationId xmlns:p14="http://schemas.microsoft.com/office/powerpoint/2010/main" val="39203937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lt1"/>
                </a:solidFill>
                <a:effectLst/>
                <a:uLnTx/>
                <a:uFillTx/>
                <a:latin typeface="Calibri" panose="020F0502020204030204"/>
                <a:ea typeface="+mn-ea"/>
                <a:cs typeface="+mn-cs"/>
              </a:rPr>
              <a:t>Strategic Road Network: Annual Average Daily Flow by Year</a:t>
            </a:r>
          </a:p>
        </p:txBody>
      </p:sp>
      <p:sp>
        <p:nvSpPr>
          <p:cNvPr id="10" name="TextBox 9">
            <a:extLst>
              <a:ext uri="{FF2B5EF4-FFF2-40B4-BE49-F238E27FC236}">
                <a16:creationId xmlns:a16="http://schemas.microsoft.com/office/drawing/2014/main" id="{A71BBD86-6CAB-D2E9-F0D6-7F9D01ED4106}"/>
              </a:ext>
            </a:extLst>
          </p:cNvPr>
          <p:cNvSpPr txBox="1"/>
          <p:nvPr/>
        </p:nvSpPr>
        <p:spPr>
          <a:xfrm>
            <a:off x="233680" y="609983"/>
            <a:ext cx="11725153" cy="307777"/>
          </a:xfrm>
          <a:prstGeom prst="rect">
            <a:avLst/>
          </a:prstGeom>
          <a:solidFill>
            <a:schemeClr val="accent4">
              <a:lumMod val="20000"/>
              <a:lumOff val="80000"/>
            </a:schemeClr>
          </a:solidFill>
          <a:ln>
            <a:solidFill>
              <a:srgbClr val="20386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400">
                <a:solidFill>
                  <a:srgbClr val="000000"/>
                </a:solidFill>
                <a:cs typeface="Calibri"/>
              </a:rPr>
              <a:t>In Cambridgeshire and Peterborough, traffic volumes on the Strategic Road Network in 2023 are back to pre-COVID 2019 volumes.</a:t>
            </a:r>
          </a:p>
        </p:txBody>
      </p:sp>
      <p:sp>
        <p:nvSpPr>
          <p:cNvPr id="4" name="TextBox 3">
            <a:extLst>
              <a:ext uri="{FF2B5EF4-FFF2-40B4-BE49-F238E27FC236}">
                <a16:creationId xmlns:a16="http://schemas.microsoft.com/office/drawing/2014/main" id="{36E52E72-D26E-8763-3C3C-4AF11ADACD89}"/>
              </a:ext>
            </a:extLst>
          </p:cNvPr>
          <p:cNvSpPr txBox="1"/>
          <p:nvPr/>
        </p:nvSpPr>
        <p:spPr>
          <a:xfrm>
            <a:off x="696387" y="1043596"/>
            <a:ext cx="10714607" cy="369332"/>
          </a:xfrm>
          <a:prstGeom prst="rect">
            <a:avLst/>
          </a:prstGeom>
          <a:noFill/>
        </p:spPr>
        <p:txBody>
          <a:bodyPr wrap="square" rtlCol="0">
            <a:spAutoFit/>
          </a:bodyPr>
          <a:lstStyle/>
          <a:p>
            <a:pPr algn="ctr"/>
            <a:r>
              <a:rPr lang="en-GB" b="1"/>
              <a:t>Annual Average Daily Flow across all 17 sensors</a:t>
            </a:r>
            <a:endParaRPr lang="en-GB" b="1">
              <a:solidFill>
                <a:srgbClr val="FF0000"/>
              </a:solidFill>
            </a:endParaRPr>
          </a:p>
        </p:txBody>
      </p:sp>
      <p:pic>
        <p:nvPicPr>
          <p:cNvPr id="17" name="Picture 16" descr="Chart showing the annual average daily flow 2017 - 2023. 2023 (January to December) average is the same as 2019 (0% change from 2019).">
            <a:extLst>
              <a:ext uri="{FF2B5EF4-FFF2-40B4-BE49-F238E27FC236}">
                <a16:creationId xmlns:a16="http://schemas.microsoft.com/office/drawing/2014/main" id="{B4EF37D5-5925-215B-AAC2-F79F2F1C47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902" y="1430808"/>
            <a:ext cx="11618308" cy="4740348"/>
          </a:xfrm>
          <a:prstGeom prst="rect">
            <a:avLst/>
          </a:prstGeom>
        </p:spPr>
      </p:pic>
      <p:pic>
        <p:nvPicPr>
          <p:cNvPr id="13" name="Picture 12">
            <a:extLst>
              <a:ext uri="{FF2B5EF4-FFF2-40B4-BE49-F238E27FC236}">
                <a16:creationId xmlns:a16="http://schemas.microsoft.com/office/drawing/2014/main" id="{10B5876D-A555-4694-9DD0-01F8D9F5CFA2}"/>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858931" y="-726641"/>
            <a:ext cx="545503" cy="2035730"/>
          </a:xfrm>
          <a:prstGeom prst="rect">
            <a:avLst/>
          </a:prstGeom>
        </p:spPr>
      </p:pic>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smtClean="0"/>
              <a:t>12</a:t>
            </a:fld>
            <a:endParaRPr lang="en-GB"/>
          </a:p>
        </p:txBody>
      </p:sp>
      <p:sp>
        <p:nvSpPr>
          <p:cNvPr id="14" name="TextBox 13">
            <a:extLst>
              <a:ext uri="{FF2B5EF4-FFF2-40B4-BE49-F238E27FC236}">
                <a16:creationId xmlns:a16="http://schemas.microsoft.com/office/drawing/2014/main" id="{38E3525C-0809-49E4-AE9F-12F75F91FFBF}"/>
              </a:ext>
            </a:extLst>
          </p:cNvPr>
          <p:cNvSpPr txBox="1"/>
          <p:nvPr/>
        </p:nvSpPr>
        <p:spPr>
          <a:xfrm>
            <a:off x="-7463" y="6604792"/>
            <a:ext cx="11725153" cy="253916"/>
          </a:xfrm>
          <a:prstGeom prst="rect">
            <a:avLst/>
          </a:prstGeom>
          <a:noFill/>
        </p:spPr>
        <p:txBody>
          <a:bodyPr wrap="square" lIns="91440" tIns="45720" rIns="91440" bIns="45720" anchor="t">
            <a:spAutoFit/>
          </a:bodyPr>
          <a:lstStyle/>
          <a:p>
            <a:r>
              <a:rPr lang="en-GB" sz="1000">
                <a:solidFill>
                  <a:schemeClr val="bg2">
                    <a:lumMod val="50000"/>
                  </a:schemeClr>
                </a:solidFill>
                <a:cs typeface="Calibri"/>
              </a:rPr>
              <a:t>Analysis based on 17 sensors - 3 sensors in Cambridge, 4 in East Cambridgeshire, 2 in Fenland, 4 in Huntingdonshire, 3 in Peterborough and 1 in South Cambridgeshire</a:t>
            </a:r>
            <a:endParaRPr lang="en-GB" sz="1000">
              <a:solidFill>
                <a:schemeClr val="bg2">
                  <a:lumMod val="50000"/>
                </a:schemeClr>
              </a:solidFill>
              <a:highlight>
                <a:srgbClr val="FFFF00"/>
              </a:highlight>
              <a:cs typeface="Calibri"/>
            </a:endParaRPr>
          </a:p>
        </p:txBody>
      </p:sp>
      <p:sp>
        <p:nvSpPr>
          <p:cNvPr id="5" name="TextBox 4">
            <a:extLst>
              <a:ext uri="{FF2B5EF4-FFF2-40B4-BE49-F238E27FC236}">
                <a16:creationId xmlns:a16="http://schemas.microsoft.com/office/drawing/2014/main" id="{5E4F4E95-DA73-E906-A7AF-4DF160553367}"/>
              </a:ext>
              <a:ext uri="{C183D7F6-B498-43B3-948B-1728B52AA6E4}">
                <adec:decorative xmlns:adec="http://schemas.microsoft.com/office/drawing/2017/decorative" val="1"/>
              </a:ext>
            </a:extLst>
          </p:cNvPr>
          <p:cNvSpPr txBox="1"/>
          <p:nvPr/>
        </p:nvSpPr>
        <p:spPr>
          <a:xfrm>
            <a:off x="5885817" y="3855463"/>
            <a:ext cx="1007119" cy="954107"/>
          </a:xfrm>
          <a:prstGeom prst="rect">
            <a:avLst/>
          </a:prstGeom>
          <a:solidFill>
            <a:schemeClr val="bg1"/>
          </a:solidFill>
        </p:spPr>
        <p:txBody>
          <a:bodyPr wrap="square" lIns="91440" tIns="45720" rIns="91440" bIns="45720" rtlCol="0" anchor="t">
            <a:spAutoFit/>
          </a:bodyPr>
          <a:lstStyle/>
          <a:p>
            <a:pPr algn="ctr"/>
            <a:endParaRPr lang="en-GB" sz="1400"/>
          </a:p>
          <a:p>
            <a:pPr algn="ctr"/>
            <a:endParaRPr lang="en-GB" sz="1400"/>
          </a:p>
          <a:p>
            <a:pPr algn="ctr"/>
            <a:r>
              <a:rPr lang="en-GB" sz="1400"/>
              <a:t>change from 2019</a:t>
            </a:r>
            <a:endParaRPr lang="en-GB">
              <a:cs typeface="Calibri"/>
            </a:endParaRPr>
          </a:p>
        </p:txBody>
      </p:sp>
      <p:sp>
        <p:nvSpPr>
          <p:cNvPr id="6" name="TextBox 5">
            <a:extLst>
              <a:ext uri="{FF2B5EF4-FFF2-40B4-BE49-F238E27FC236}">
                <a16:creationId xmlns:a16="http://schemas.microsoft.com/office/drawing/2014/main" id="{A7648F35-81C8-2956-6549-9FF71D4538BD}"/>
              </a:ext>
              <a:ext uri="{C183D7F6-B498-43B3-948B-1728B52AA6E4}">
                <adec:decorative xmlns:adec="http://schemas.microsoft.com/office/drawing/2017/decorative" val="1"/>
              </a:ext>
            </a:extLst>
          </p:cNvPr>
          <p:cNvSpPr txBox="1"/>
          <p:nvPr/>
        </p:nvSpPr>
        <p:spPr>
          <a:xfrm>
            <a:off x="7388190" y="3506226"/>
            <a:ext cx="1007119" cy="954107"/>
          </a:xfrm>
          <a:prstGeom prst="rect">
            <a:avLst/>
          </a:prstGeom>
          <a:solidFill>
            <a:schemeClr val="bg1"/>
          </a:solidFill>
        </p:spPr>
        <p:txBody>
          <a:bodyPr wrap="square" lIns="91440" tIns="45720" rIns="91440" bIns="45720" rtlCol="0" anchor="t">
            <a:spAutoFit/>
          </a:bodyPr>
          <a:lstStyle/>
          <a:p>
            <a:pPr algn="ctr"/>
            <a:endParaRPr lang="en-GB" sz="1400" b="1"/>
          </a:p>
          <a:p>
            <a:pPr algn="ctr"/>
            <a:endParaRPr lang="en-GB" sz="1400" b="1"/>
          </a:p>
          <a:p>
            <a:pPr algn="ctr"/>
            <a:r>
              <a:rPr lang="en-GB" sz="1400" b="1"/>
              <a:t> </a:t>
            </a:r>
            <a:r>
              <a:rPr lang="en-GB" sz="1400"/>
              <a:t>change from 2019</a:t>
            </a:r>
          </a:p>
        </p:txBody>
      </p:sp>
      <p:sp>
        <p:nvSpPr>
          <p:cNvPr id="7" name="TextBox 6">
            <a:extLst>
              <a:ext uri="{FF2B5EF4-FFF2-40B4-BE49-F238E27FC236}">
                <a16:creationId xmlns:a16="http://schemas.microsoft.com/office/drawing/2014/main" id="{B6FF097C-E59C-F79B-7F7E-1577208F7CA2}"/>
              </a:ext>
              <a:ext uri="{C183D7F6-B498-43B3-948B-1728B52AA6E4}">
                <adec:decorative xmlns:adec="http://schemas.microsoft.com/office/drawing/2017/decorative" val="1"/>
              </a:ext>
            </a:extLst>
          </p:cNvPr>
          <p:cNvSpPr txBox="1"/>
          <p:nvPr/>
        </p:nvSpPr>
        <p:spPr>
          <a:xfrm>
            <a:off x="8899283" y="3263752"/>
            <a:ext cx="1007119" cy="954107"/>
          </a:xfrm>
          <a:prstGeom prst="rect">
            <a:avLst/>
          </a:prstGeom>
          <a:solidFill>
            <a:schemeClr val="bg1"/>
          </a:solidFill>
        </p:spPr>
        <p:txBody>
          <a:bodyPr wrap="square" lIns="91440" tIns="45720" rIns="91440" bIns="45720" rtlCol="0" anchor="t">
            <a:spAutoFit/>
          </a:bodyPr>
          <a:lstStyle/>
          <a:p>
            <a:pPr algn="ctr"/>
            <a:endParaRPr lang="en-GB" sz="1400" b="1"/>
          </a:p>
          <a:p>
            <a:pPr algn="ctr"/>
            <a:endParaRPr lang="en-GB" sz="1400" b="1"/>
          </a:p>
          <a:p>
            <a:pPr algn="ctr"/>
            <a:r>
              <a:rPr lang="en-GB" sz="1400" b="1"/>
              <a:t> </a:t>
            </a:r>
            <a:r>
              <a:rPr lang="en-GB" sz="1400"/>
              <a:t>change from 2019</a:t>
            </a:r>
          </a:p>
        </p:txBody>
      </p:sp>
      <p:sp>
        <p:nvSpPr>
          <p:cNvPr id="8" name="TextBox 7">
            <a:extLst>
              <a:ext uri="{FF2B5EF4-FFF2-40B4-BE49-F238E27FC236}">
                <a16:creationId xmlns:a16="http://schemas.microsoft.com/office/drawing/2014/main" id="{E9CFF61F-207B-532C-5F91-F861F4A6A402}"/>
              </a:ext>
              <a:ext uri="{C183D7F6-B498-43B3-948B-1728B52AA6E4}">
                <adec:decorative xmlns:adec="http://schemas.microsoft.com/office/drawing/2017/decorative" val="1"/>
              </a:ext>
            </a:extLst>
          </p:cNvPr>
          <p:cNvSpPr txBox="1"/>
          <p:nvPr/>
        </p:nvSpPr>
        <p:spPr>
          <a:xfrm>
            <a:off x="6060884" y="3958985"/>
            <a:ext cx="656984" cy="340519"/>
          </a:xfrm>
          <a:prstGeom prst="roundRect">
            <a:avLst/>
          </a:prstGeom>
          <a:solidFill>
            <a:srgbClr val="5B9BD5"/>
          </a:solidFill>
        </p:spPr>
        <p:txBody>
          <a:bodyPr wrap="square" lIns="91440" tIns="45720" rIns="91440" bIns="45720" rtlCol="0" anchor="t">
            <a:spAutoFit/>
          </a:bodyPr>
          <a:lstStyle/>
          <a:p>
            <a:pPr algn="ctr"/>
            <a:r>
              <a:rPr lang="en-GB" sz="1400" b="1"/>
              <a:t>-26%</a:t>
            </a:r>
            <a:endParaRPr lang="en-GB" sz="1400">
              <a:cs typeface="Calibri"/>
            </a:endParaRPr>
          </a:p>
        </p:txBody>
      </p:sp>
      <p:sp>
        <p:nvSpPr>
          <p:cNvPr id="12" name="TextBox 11">
            <a:extLst>
              <a:ext uri="{FF2B5EF4-FFF2-40B4-BE49-F238E27FC236}">
                <a16:creationId xmlns:a16="http://schemas.microsoft.com/office/drawing/2014/main" id="{EB262A89-EFE6-8F35-63BB-0F6B55134DCF}"/>
              </a:ext>
              <a:ext uri="{C183D7F6-B498-43B3-948B-1728B52AA6E4}">
                <adec:decorative xmlns:adec="http://schemas.microsoft.com/office/drawing/2017/decorative" val="1"/>
              </a:ext>
            </a:extLst>
          </p:cNvPr>
          <p:cNvSpPr txBox="1"/>
          <p:nvPr/>
        </p:nvSpPr>
        <p:spPr>
          <a:xfrm>
            <a:off x="7582186" y="3609165"/>
            <a:ext cx="619125" cy="340519"/>
          </a:xfrm>
          <a:prstGeom prst="roundRect">
            <a:avLst/>
          </a:prstGeom>
          <a:solidFill>
            <a:srgbClr val="5B9BD5"/>
          </a:solidFill>
        </p:spPr>
        <p:txBody>
          <a:bodyPr wrap="square" lIns="91440" tIns="45720" rIns="91440" bIns="45720" rtlCol="0" anchor="t">
            <a:spAutoFit/>
          </a:bodyPr>
          <a:lstStyle/>
          <a:p>
            <a:pPr algn="ctr"/>
            <a:r>
              <a:rPr lang="en-GB" sz="1400" b="1"/>
              <a:t>-14%</a:t>
            </a:r>
            <a:endParaRPr lang="en-GB" sz="1400">
              <a:cs typeface="Calibri"/>
            </a:endParaRPr>
          </a:p>
        </p:txBody>
      </p:sp>
      <p:sp>
        <p:nvSpPr>
          <p:cNvPr id="16" name="TextBox 15">
            <a:extLst>
              <a:ext uri="{FF2B5EF4-FFF2-40B4-BE49-F238E27FC236}">
                <a16:creationId xmlns:a16="http://schemas.microsoft.com/office/drawing/2014/main" id="{44C30D38-67A5-1FA9-01CB-C485E38E2A02}"/>
              </a:ext>
              <a:ext uri="{C183D7F6-B498-43B3-948B-1728B52AA6E4}">
                <adec:decorative xmlns:adec="http://schemas.microsoft.com/office/drawing/2017/decorative" val="1"/>
              </a:ext>
            </a:extLst>
          </p:cNvPr>
          <p:cNvSpPr txBox="1"/>
          <p:nvPr/>
        </p:nvSpPr>
        <p:spPr>
          <a:xfrm>
            <a:off x="9079324" y="3356041"/>
            <a:ext cx="667820" cy="340519"/>
          </a:xfrm>
          <a:prstGeom prst="roundRect">
            <a:avLst/>
          </a:prstGeom>
          <a:solidFill>
            <a:srgbClr val="C4DFF7"/>
          </a:solidFill>
        </p:spPr>
        <p:txBody>
          <a:bodyPr wrap="square" lIns="91440" tIns="45720" rIns="91440" bIns="45720" rtlCol="0" anchor="t">
            <a:spAutoFit/>
          </a:bodyPr>
          <a:lstStyle/>
          <a:p>
            <a:pPr algn="ctr"/>
            <a:r>
              <a:rPr lang="en-GB" sz="1400" b="1"/>
              <a:t>-4%</a:t>
            </a:r>
            <a:endParaRPr lang="en-GB" sz="1400">
              <a:cs typeface="Calibri"/>
            </a:endParaRPr>
          </a:p>
        </p:txBody>
      </p:sp>
      <p:sp>
        <p:nvSpPr>
          <p:cNvPr id="18" name="TextBox 17">
            <a:extLst>
              <a:ext uri="{FF2B5EF4-FFF2-40B4-BE49-F238E27FC236}">
                <a16:creationId xmlns:a16="http://schemas.microsoft.com/office/drawing/2014/main" id="{ACEE0503-4645-1E67-81E2-6970C15F8B68}"/>
              </a:ext>
              <a:ext uri="{C183D7F6-B498-43B3-948B-1728B52AA6E4}">
                <adec:decorative xmlns:adec="http://schemas.microsoft.com/office/drawing/2017/decorative" val="1"/>
              </a:ext>
            </a:extLst>
          </p:cNvPr>
          <p:cNvSpPr txBox="1"/>
          <p:nvPr/>
        </p:nvSpPr>
        <p:spPr>
          <a:xfrm>
            <a:off x="10405245" y="3114331"/>
            <a:ext cx="1007119" cy="954107"/>
          </a:xfrm>
          <a:prstGeom prst="rect">
            <a:avLst/>
          </a:prstGeom>
          <a:solidFill>
            <a:schemeClr val="bg1"/>
          </a:solidFill>
        </p:spPr>
        <p:txBody>
          <a:bodyPr wrap="square" lIns="91440" tIns="45720" rIns="91440" bIns="45720" rtlCol="0" anchor="t">
            <a:spAutoFit/>
          </a:bodyPr>
          <a:lstStyle/>
          <a:p>
            <a:pPr algn="ctr"/>
            <a:endParaRPr lang="en-GB" sz="1400" b="1"/>
          </a:p>
          <a:p>
            <a:pPr algn="ctr"/>
            <a:endParaRPr lang="en-GB" sz="1400" b="1"/>
          </a:p>
          <a:p>
            <a:pPr algn="ctr"/>
            <a:r>
              <a:rPr lang="en-GB" sz="1400" b="1"/>
              <a:t>no change </a:t>
            </a:r>
            <a:r>
              <a:rPr lang="en-GB" sz="1400"/>
              <a:t>from 2019</a:t>
            </a:r>
          </a:p>
        </p:txBody>
      </p:sp>
      <p:sp>
        <p:nvSpPr>
          <p:cNvPr id="19" name="TextBox 18">
            <a:extLst>
              <a:ext uri="{FF2B5EF4-FFF2-40B4-BE49-F238E27FC236}">
                <a16:creationId xmlns:a16="http://schemas.microsoft.com/office/drawing/2014/main" id="{64AEBD0E-F303-4BD6-2E3E-101B49470083}"/>
              </a:ext>
              <a:ext uri="{C183D7F6-B498-43B3-948B-1728B52AA6E4}">
                <adec:decorative xmlns:adec="http://schemas.microsoft.com/office/drawing/2017/decorative" val="1"/>
              </a:ext>
            </a:extLst>
          </p:cNvPr>
          <p:cNvSpPr txBox="1"/>
          <p:nvPr/>
        </p:nvSpPr>
        <p:spPr>
          <a:xfrm>
            <a:off x="10600069" y="3217771"/>
            <a:ext cx="657356" cy="340519"/>
          </a:xfrm>
          <a:prstGeom prst="roundRect">
            <a:avLst/>
          </a:prstGeom>
          <a:solidFill>
            <a:srgbClr val="BFBFBF"/>
          </a:solidFill>
        </p:spPr>
        <p:txBody>
          <a:bodyPr wrap="square" lIns="91440" tIns="45720" rIns="91440" bIns="45720" rtlCol="0" anchor="t">
            <a:spAutoFit/>
          </a:bodyPr>
          <a:lstStyle/>
          <a:p>
            <a:pPr algn="ctr"/>
            <a:r>
              <a:rPr lang="en-GB" sz="1400" b="1"/>
              <a:t>0%</a:t>
            </a:r>
            <a:endParaRPr lang="en-GB" sz="1400">
              <a:cs typeface="Calibri"/>
            </a:endParaRPr>
          </a:p>
        </p:txBody>
      </p:sp>
    </p:spTree>
    <p:extLst>
      <p:ext uri="{BB962C8B-B14F-4D97-AF65-F5344CB8AC3E}">
        <p14:creationId xmlns:p14="http://schemas.microsoft.com/office/powerpoint/2010/main" val="11439083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lt1"/>
                </a:solidFill>
                <a:effectLst/>
                <a:uLnTx/>
                <a:uFillTx/>
                <a:latin typeface="Calibri" panose="020F0502020204030204"/>
                <a:ea typeface="+mn-ea"/>
                <a:cs typeface="+mn-cs"/>
              </a:rPr>
              <a:t>Strategic Road Network: Average Daily Flow by Month</a:t>
            </a:r>
          </a:p>
        </p:txBody>
      </p:sp>
      <p:pic>
        <p:nvPicPr>
          <p:cNvPr id="13" name="Picture 12">
            <a:extLst>
              <a:ext uri="{FF2B5EF4-FFF2-40B4-BE49-F238E27FC236}">
                <a16:creationId xmlns:a16="http://schemas.microsoft.com/office/drawing/2014/main" id="{10B5876D-A555-4694-9DD0-01F8D9F5CFA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0858931" y="-726641"/>
            <a:ext cx="545503" cy="2035730"/>
          </a:xfrm>
          <a:prstGeom prst="rect">
            <a:avLst/>
          </a:prstGeom>
        </p:spPr>
      </p:pic>
      <p:sp>
        <p:nvSpPr>
          <p:cNvPr id="10" name="TextBox 9">
            <a:extLst>
              <a:ext uri="{FF2B5EF4-FFF2-40B4-BE49-F238E27FC236}">
                <a16:creationId xmlns:a16="http://schemas.microsoft.com/office/drawing/2014/main" id="{A71BBD86-6CAB-D2E9-F0D6-7F9D01ED4106}"/>
              </a:ext>
            </a:extLst>
          </p:cNvPr>
          <p:cNvSpPr txBox="1"/>
          <p:nvPr/>
        </p:nvSpPr>
        <p:spPr>
          <a:xfrm>
            <a:off x="233680" y="609983"/>
            <a:ext cx="11725153" cy="523220"/>
          </a:xfrm>
          <a:prstGeom prst="rect">
            <a:avLst/>
          </a:prstGeom>
          <a:solidFill>
            <a:schemeClr val="accent4">
              <a:lumMod val="20000"/>
              <a:lumOff val="80000"/>
            </a:schemeClr>
          </a:solidFill>
          <a:ln>
            <a:solidFill>
              <a:srgbClr val="20386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400">
                <a:solidFill>
                  <a:srgbClr val="000000"/>
                </a:solidFill>
                <a:cs typeface="Calibri"/>
              </a:rPr>
              <a:t>In December 2023 all districts present as extremely close to, or beyond, the pre-Covid (December 2019) baseline. Cambridge and South Cambridgeshire are highest above the pre-COVID baseline.</a:t>
            </a:r>
          </a:p>
        </p:txBody>
      </p:sp>
      <p:sp>
        <p:nvSpPr>
          <p:cNvPr id="5" name="TextBox 4">
            <a:extLst>
              <a:ext uri="{FF2B5EF4-FFF2-40B4-BE49-F238E27FC236}">
                <a16:creationId xmlns:a16="http://schemas.microsoft.com/office/drawing/2014/main" id="{667A1366-63A2-CE42-F01E-B05745A9DA21}"/>
              </a:ext>
            </a:extLst>
          </p:cNvPr>
          <p:cNvSpPr txBox="1"/>
          <p:nvPr/>
        </p:nvSpPr>
        <p:spPr>
          <a:xfrm>
            <a:off x="649639" y="1307892"/>
            <a:ext cx="10714607" cy="369332"/>
          </a:xfrm>
          <a:prstGeom prst="rect">
            <a:avLst/>
          </a:prstGeom>
          <a:noFill/>
        </p:spPr>
        <p:txBody>
          <a:bodyPr wrap="square" rtlCol="0">
            <a:spAutoFit/>
          </a:bodyPr>
          <a:lstStyle/>
          <a:p>
            <a:pPr algn="ctr"/>
            <a:r>
              <a:rPr lang="en-GB" b="1"/>
              <a:t>Percentage change from the same month in 2019</a:t>
            </a:r>
            <a:endParaRPr lang="en-GB" b="1">
              <a:solidFill>
                <a:srgbClr val="FF0000"/>
              </a:solidFill>
            </a:endParaRPr>
          </a:p>
        </p:txBody>
      </p:sp>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smtClean="0"/>
              <a:t>13</a:t>
            </a:fld>
            <a:endParaRPr lang="en-GB"/>
          </a:p>
        </p:txBody>
      </p:sp>
      <p:pic>
        <p:nvPicPr>
          <p:cNvPr id="8" name="Picture 7" descr="A line chart showing the % change from the same month in 2019 - with an individual line for each district. In December 2023, most districts are at or around December 2019 volumes. South Cambridgeshire is furthest above 2019 at +15%.">
            <a:extLst>
              <a:ext uri="{FF2B5EF4-FFF2-40B4-BE49-F238E27FC236}">
                <a16:creationId xmlns:a16="http://schemas.microsoft.com/office/drawing/2014/main" id="{087222AE-BD03-2384-FE7A-B077B1355B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0722" y="1733093"/>
            <a:ext cx="10170555" cy="3575988"/>
          </a:xfrm>
          <a:prstGeom prst="rect">
            <a:avLst/>
          </a:prstGeom>
        </p:spPr>
      </p:pic>
      <p:graphicFrame>
        <p:nvGraphicFramePr>
          <p:cNvPr id="15" name="Table 14">
            <a:extLst>
              <a:ext uri="{FF2B5EF4-FFF2-40B4-BE49-F238E27FC236}">
                <a16:creationId xmlns:a16="http://schemas.microsoft.com/office/drawing/2014/main" id="{FD9D546F-9EB3-85D4-8CA1-7AED9764F727}"/>
              </a:ext>
            </a:extLst>
          </p:cNvPr>
          <p:cNvGraphicFramePr>
            <a:graphicFrameLocks noGrp="1"/>
          </p:cNvGraphicFramePr>
          <p:nvPr>
            <p:extLst>
              <p:ext uri="{D42A27DB-BD31-4B8C-83A1-F6EECF244321}">
                <p14:modId xmlns:p14="http://schemas.microsoft.com/office/powerpoint/2010/main" val="4086907835"/>
              </p:ext>
            </p:extLst>
          </p:nvPr>
        </p:nvGraphicFramePr>
        <p:xfrm>
          <a:off x="1361574" y="5433243"/>
          <a:ext cx="9468851" cy="1059632"/>
        </p:xfrm>
        <a:graphic>
          <a:graphicData uri="http://schemas.openxmlformats.org/drawingml/2006/table">
            <a:tbl>
              <a:tblPr/>
              <a:tblGrid>
                <a:gridCol w="1352693">
                  <a:extLst>
                    <a:ext uri="{9D8B030D-6E8A-4147-A177-3AD203B41FA5}">
                      <a16:colId xmlns:a16="http://schemas.microsoft.com/office/drawing/2014/main" val="1875736956"/>
                    </a:ext>
                  </a:extLst>
                </a:gridCol>
                <a:gridCol w="1352693">
                  <a:extLst>
                    <a:ext uri="{9D8B030D-6E8A-4147-A177-3AD203B41FA5}">
                      <a16:colId xmlns:a16="http://schemas.microsoft.com/office/drawing/2014/main" val="3477699446"/>
                    </a:ext>
                  </a:extLst>
                </a:gridCol>
                <a:gridCol w="1352693">
                  <a:extLst>
                    <a:ext uri="{9D8B030D-6E8A-4147-A177-3AD203B41FA5}">
                      <a16:colId xmlns:a16="http://schemas.microsoft.com/office/drawing/2014/main" val="2275843837"/>
                    </a:ext>
                  </a:extLst>
                </a:gridCol>
                <a:gridCol w="1352693">
                  <a:extLst>
                    <a:ext uri="{9D8B030D-6E8A-4147-A177-3AD203B41FA5}">
                      <a16:colId xmlns:a16="http://schemas.microsoft.com/office/drawing/2014/main" val="1658224619"/>
                    </a:ext>
                  </a:extLst>
                </a:gridCol>
                <a:gridCol w="1352693">
                  <a:extLst>
                    <a:ext uri="{9D8B030D-6E8A-4147-A177-3AD203B41FA5}">
                      <a16:colId xmlns:a16="http://schemas.microsoft.com/office/drawing/2014/main" val="39415258"/>
                    </a:ext>
                  </a:extLst>
                </a:gridCol>
                <a:gridCol w="1352693">
                  <a:extLst>
                    <a:ext uri="{9D8B030D-6E8A-4147-A177-3AD203B41FA5}">
                      <a16:colId xmlns:a16="http://schemas.microsoft.com/office/drawing/2014/main" val="1940354970"/>
                    </a:ext>
                  </a:extLst>
                </a:gridCol>
                <a:gridCol w="1352693">
                  <a:extLst>
                    <a:ext uri="{9D8B030D-6E8A-4147-A177-3AD203B41FA5}">
                      <a16:colId xmlns:a16="http://schemas.microsoft.com/office/drawing/2014/main" val="2671555799"/>
                    </a:ext>
                  </a:extLst>
                </a:gridCol>
              </a:tblGrid>
              <a:tr h="389770">
                <a:tc gridSpan="7">
                  <a:txBody>
                    <a:bodyPr/>
                    <a:lstStyle/>
                    <a:p>
                      <a:pPr algn="ctr" rtl="0" fontAlgn="b"/>
                      <a:r>
                        <a:rPr lang="en-GB" sz="1200" b="1" i="0" u="none" strike="noStrike" kern="1200">
                          <a:solidFill>
                            <a:srgbClr val="0070C0"/>
                          </a:solidFill>
                          <a:effectLst/>
                          <a:latin typeface="Calibri" panose="020F0502020204030204" pitchFamily="34" charset="0"/>
                          <a:ea typeface="+mn-ea"/>
                          <a:cs typeface="+mn-cs"/>
                        </a:rPr>
                        <a:t>Pre-COVID to Now:</a:t>
                      </a:r>
                      <a:br>
                        <a:rPr lang="en-GB" sz="1200" b="1" i="0" u="none" strike="noStrike" kern="1200">
                          <a:solidFill>
                            <a:srgbClr val="0070C0"/>
                          </a:solidFill>
                          <a:effectLst/>
                          <a:latin typeface="Calibri" panose="020F0502020204030204" pitchFamily="34" charset="0"/>
                          <a:ea typeface="+mn-ea"/>
                          <a:cs typeface="+mn-cs"/>
                        </a:rPr>
                      </a:br>
                      <a:r>
                        <a:rPr lang="en-GB" sz="1200" b="1" i="0" u="none" strike="noStrike" kern="1200">
                          <a:solidFill>
                            <a:srgbClr val="0070C0"/>
                          </a:solidFill>
                          <a:effectLst/>
                          <a:latin typeface="Calibri" panose="020F0502020204030204" pitchFamily="34" charset="0"/>
                          <a:ea typeface="+mn-ea"/>
                          <a:cs typeface="+mn-cs"/>
                        </a:rPr>
                        <a:t>Dec 2019 to Dec 2023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246010326"/>
                  </a:ext>
                </a:extLst>
              </a:tr>
              <a:tr h="463670">
                <a:tc>
                  <a:txBody>
                    <a:bodyPr/>
                    <a:lstStyle/>
                    <a:p>
                      <a:pPr algn="ctr" rtl="0" fontAlgn="ctr"/>
                      <a:r>
                        <a:rPr lang="en-GB" sz="1200" b="1" i="0" u="none" strike="noStrike">
                          <a:solidFill>
                            <a:srgbClr val="000000"/>
                          </a:solidFill>
                          <a:effectLst/>
                          <a:latin typeface="Arial" panose="020B0604020202020204" pitchFamily="34" charset="0"/>
                        </a:rPr>
                        <a:t>Cambridge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200" b="1" i="0" u="none" strike="noStrike">
                          <a:solidFill>
                            <a:srgbClr val="000000"/>
                          </a:solidFill>
                          <a:effectLst/>
                          <a:latin typeface="Arial" panose="020B0604020202020204" pitchFamily="34" charset="0"/>
                        </a:rPr>
                        <a:t>East Cambridgeshire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200" b="1" i="0" u="none" strike="noStrike">
                          <a:solidFill>
                            <a:srgbClr val="000000"/>
                          </a:solidFill>
                          <a:effectLst/>
                          <a:latin typeface="Arial" panose="020B0604020202020204" pitchFamily="34" charset="0"/>
                        </a:rPr>
                        <a:t>Fenland</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200" b="1" i="0" u="none" strike="noStrike">
                          <a:solidFill>
                            <a:srgbClr val="000000"/>
                          </a:solidFill>
                          <a:effectLst/>
                          <a:latin typeface="Arial" panose="020B0604020202020204" pitchFamily="34" charset="0"/>
                        </a:rPr>
                        <a:t>Huntingdonshire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200" b="1" i="0" u="none" strike="noStrike">
                          <a:solidFill>
                            <a:srgbClr val="000000"/>
                          </a:solidFill>
                          <a:effectLst/>
                          <a:latin typeface="Arial" panose="020B0604020202020204" pitchFamily="34" charset="0"/>
                        </a:rPr>
                        <a:t>Peterborough</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200" b="1" i="0" u="none" strike="noStrike">
                          <a:solidFill>
                            <a:srgbClr val="000000"/>
                          </a:solidFill>
                          <a:effectLst/>
                          <a:latin typeface="Arial" panose="020B0604020202020204" pitchFamily="34" charset="0"/>
                        </a:rPr>
                        <a:t>South Cambridgeshire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GB" sz="1200" b="1" i="0" u="none" strike="noStrike">
                          <a:solidFill>
                            <a:srgbClr val="000000"/>
                          </a:solidFill>
                          <a:effectLst/>
                          <a:latin typeface="Arial" panose="020B0604020202020204" pitchFamily="34" charset="0"/>
                        </a:rPr>
                        <a:t>All Districts</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2952588"/>
                  </a:ext>
                </a:extLst>
              </a:tr>
              <a:tr h="206192">
                <a:tc>
                  <a:txBody>
                    <a:bodyPr/>
                    <a:lstStyle/>
                    <a:p>
                      <a:pPr algn="ctr" rtl="0" fontAlgn="b"/>
                      <a:r>
                        <a:rPr lang="en-GB" sz="1200" b="1" i="0" u="none" strike="noStrike">
                          <a:solidFill>
                            <a:srgbClr val="000000"/>
                          </a:solidFill>
                          <a:effectLst/>
                          <a:latin typeface="Calibri" panose="020F0502020204030204" pitchFamily="34" charset="0"/>
                        </a:rPr>
                        <a:t>+11%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a:txBody>
                    <a:bodyPr/>
                    <a:lstStyle/>
                    <a:p>
                      <a:pPr algn="ctr" rtl="0" fontAlgn="b"/>
                      <a:r>
                        <a:rPr lang="en-GB" sz="1200" b="1" i="0" u="none" strike="noStrike">
                          <a:solidFill>
                            <a:srgbClr val="000000"/>
                          </a:solidFill>
                          <a:effectLst/>
                          <a:latin typeface="Calibri" panose="020F0502020204030204" pitchFamily="34" charset="0"/>
                        </a:rPr>
                        <a:t>+3%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rtl="0" fontAlgn="b"/>
                      <a:r>
                        <a:rPr lang="en-GB" sz="1200" b="1" i="0" u="none" strike="noStrike">
                          <a:solidFill>
                            <a:srgbClr val="000000"/>
                          </a:solidFill>
                          <a:effectLst/>
                          <a:latin typeface="Calibri" panose="020F0502020204030204" pitchFamily="34" charset="0"/>
                        </a:rPr>
                        <a:t>-1%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rtl="0" fontAlgn="b"/>
                      <a:r>
                        <a:rPr lang="en-GB" sz="1200" b="1" i="0" u="none" strike="noStrike">
                          <a:solidFill>
                            <a:srgbClr val="000000"/>
                          </a:solidFill>
                          <a:effectLst/>
                          <a:latin typeface="Calibri" panose="020F0502020204030204" pitchFamily="34" charset="0"/>
                        </a:rPr>
                        <a:t>+7%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a:txBody>
                    <a:bodyPr/>
                    <a:lstStyle/>
                    <a:p>
                      <a:pPr algn="ctr" rtl="0" fontAlgn="b"/>
                      <a:r>
                        <a:rPr lang="en-GB" sz="1200" b="1" i="0" u="none" strike="noStrike">
                          <a:solidFill>
                            <a:srgbClr val="000000"/>
                          </a:solidFill>
                          <a:effectLst/>
                          <a:latin typeface="Calibri" panose="020F0502020204030204" pitchFamily="34" charset="0"/>
                        </a:rPr>
                        <a:t>-1%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rtl="0" fontAlgn="b"/>
                      <a:r>
                        <a:rPr lang="en-GB" sz="1200" b="1" i="0" u="none" strike="noStrike">
                          <a:solidFill>
                            <a:srgbClr val="000000"/>
                          </a:solidFill>
                          <a:effectLst/>
                          <a:latin typeface="Calibri" panose="020F0502020204030204" pitchFamily="34" charset="0"/>
                        </a:rPr>
                        <a:t>+15%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a:txBody>
                    <a:bodyPr/>
                    <a:lstStyle/>
                    <a:p>
                      <a:pPr algn="ctr" rtl="0" fontAlgn="b"/>
                      <a:r>
                        <a:rPr lang="en-GB" sz="1200" b="1" i="0" u="none" strike="noStrike" dirty="0">
                          <a:solidFill>
                            <a:srgbClr val="000000"/>
                          </a:solidFill>
                          <a:effectLst/>
                          <a:latin typeface="Calibri" panose="020F0502020204030204" pitchFamily="34" charset="0"/>
                        </a:rPr>
                        <a:t>+6%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extLst>
                  <a:ext uri="{0D108BD9-81ED-4DB2-BD59-A6C34878D82A}">
                    <a16:rowId xmlns:a16="http://schemas.microsoft.com/office/drawing/2014/main" val="1623570446"/>
                  </a:ext>
                </a:extLst>
              </a:tr>
            </a:tbl>
          </a:graphicData>
        </a:graphic>
      </p:graphicFrame>
      <p:sp>
        <p:nvSpPr>
          <p:cNvPr id="4" name="TextBox 3">
            <a:extLst>
              <a:ext uri="{FF2B5EF4-FFF2-40B4-BE49-F238E27FC236}">
                <a16:creationId xmlns:a16="http://schemas.microsoft.com/office/drawing/2014/main" id="{4C11CCE8-EA52-E9C3-9733-104BFC9A1E3A}"/>
              </a:ext>
            </a:extLst>
          </p:cNvPr>
          <p:cNvSpPr txBox="1"/>
          <p:nvPr/>
        </p:nvSpPr>
        <p:spPr>
          <a:xfrm>
            <a:off x="-7463" y="6604792"/>
            <a:ext cx="11725153" cy="253916"/>
          </a:xfrm>
          <a:prstGeom prst="rect">
            <a:avLst/>
          </a:prstGeom>
          <a:noFill/>
        </p:spPr>
        <p:txBody>
          <a:bodyPr wrap="square" lIns="91440" tIns="45720" rIns="91440" bIns="45720" anchor="t">
            <a:spAutoFit/>
          </a:bodyPr>
          <a:lstStyle/>
          <a:p>
            <a:r>
              <a:rPr lang="en-GB" sz="1000">
                <a:solidFill>
                  <a:schemeClr val="bg2">
                    <a:lumMod val="50000"/>
                  </a:schemeClr>
                </a:solidFill>
                <a:cs typeface="Calibri"/>
              </a:rPr>
              <a:t>Analysis based on 17 sensors - 3 sensors in Cambridge, 4 in East Cambridgeshire, 2 in Fenland, 4 in Huntingdonshire, 3 in Peterborough and 1 in South Cambridgeshire. Includes bank holidays.</a:t>
            </a:r>
          </a:p>
        </p:txBody>
      </p:sp>
    </p:spTree>
    <p:extLst>
      <p:ext uri="{BB962C8B-B14F-4D97-AF65-F5344CB8AC3E}">
        <p14:creationId xmlns:p14="http://schemas.microsoft.com/office/powerpoint/2010/main" val="669251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lt1"/>
                </a:solidFill>
                <a:effectLst/>
                <a:uLnTx/>
                <a:uFillTx/>
                <a:latin typeface="Calibri" panose="020F0502020204030204"/>
                <a:ea typeface="+mn-ea"/>
                <a:cs typeface="+mn-cs"/>
              </a:rPr>
              <a:t>Strategic Road Network: Daily Flow by Day of the Week</a:t>
            </a:r>
          </a:p>
        </p:txBody>
      </p:sp>
      <p:sp>
        <p:nvSpPr>
          <p:cNvPr id="10" name="TextBox 9">
            <a:extLst>
              <a:ext uri="{FF2B5EF4-FFF2-40B4-BE49-F238E27FC236}">
                <a16:creationId xmlns:a16="http://schemas.microsoft.com/office/drawing/2014/main" id="{A71BBD86-6CAB-D2E9-F0D6-7F9D01ED4106}"/>
              </a:ext>
            </a:extLst>
          </p:cNvPr>
          <p:cNvSpPr txBox="1"/>
          <p:nvPr/>
        </p:nvSpPr>
        <p:spPr>
          <a:xfrm>
            <a:off x="609600" y="609983"/>
            <a:ext cx="10973313" cy="523220"/>
          </a:xfrm>
          <a:prstGeom prst="rect">
            <a:avLst/>
          </a:prstGeom>
          <a:solidFill>
            <a:schemeClr val="accent4">
              <a:lumMod val="20000"/>
              <a:lumOff val="80000"/>
            </a:schemeClr>
          </a:solidFill>
          <a:ln>
            <a:solidFill>
              <a:srgbClr val="20386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400">
                <a:solidFill>
                  <a:srgbClr val="000000"/>
                </a:solidFill>
                <a:cs typeface="Calibri"/>
              </a:rPr>
              <a:t>On the strategic road network in Cambridgeshire, Monday, Friday and Sunday show similar average flows to pre-COVID volumes in December 2023. However, Tuesday, Wednesday and Thursday are still below 2019, whilst Saturday (+17%) is much higher than pre-COVID.</a:t>
            </a:r>
          </a:p>
        </p:txBody>
      </p:sp>
      <p:pic>
        <p:nvPicPr>
          <p:cNvPr id="9" name="Picture 8" descr="A graph showing December 2019, December 2021 and December 2023 average daily flow by day of the week. Saturday is well above pre-COVID (+17%) whilst Thursday is furthest below pre-COVID (-21%).">
            <a:extLst>
              <a:ext uri="{FF2B5EF4-FFF2-40B4-BE49-F238E27FC236}">
                <a16:creationId xmlns:a16="http://schemas.microsoft.com/office/drawing/2014/main" id="{246DBB8A-0590-568D-7015-2697494868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91676" y="1266839"/>
            <a:ext cx="8332447" cy="4134756"/>
          </a:xfrm>
          <a:prstGeom prst="rect">
            <a:avLst/>
          </a:prstGeom>
        </p:spPr>
      </p:pic>
      <p:pic>
        <p:nvPicPr>
          <p:cNvPr id="13" name="Picture 12">
            <a:extLst>
              <a:ext uri="{FF2B5EF4-FFF2-40B4-BE49-F238E27FC236}">
                <a16:creationId xmlns:a16="http://schemas.microsoft.com/office/drawing/2014/main" id="{10B5876D-A555-4694-9DD0-01F8D9F5CFA2}"/>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858931" y="-726641"/>
            <a:ext cx="545503" cy="2035730"/>
          </a:xfrm>
          <a:prstGeom prst="rect">
            <a:avLst/>
          </a:prstGeom>
        </p:spPr>
      </p:pic>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smtClean="0"/>
              <a:t>14</a:t>
            </a:fld>
            <a:endParaRPr lang="en-GB"/>
          </a:p>
        </p:txBody>
      </p:sp>
      <p:sp>
        <p:nvSpPr>
          <p:cNvPr id="6" name="TextBox 5">
            <a:extLst>
              <a:ext uri="{FF2B5EF4-FFF2-40B4-BE49-F238E27FC236}">
                <a16:creationId xmlns:a16="http://schemas.microsoft.com/office/drawing/2014/main" id="{79D739E8-A780-778C-89A2-ADB518F04BBA}"/>
              </a:ext>
              <a:ext uri="{C183D7F6-B498-43B3-948B-1728B52AA6E4}">
                <adec:decorative xmlns:adec="http://schemas.microsoft.com/office/drawing/2017/decorative" val="1"/>
              </a:ext>
            </a:extLst>
          </p:cNvPr>
          <p:cNvSpPr txBox="1"/>
          <p:nvPr/>
        </p:nvSpPr>
        <p:spPr>
          <a:xfrm rot="16200000">
            <a:off x="2593372" y="2405134"/>
            <a:ext cx="804023" cy="276999"/>
          </a:xfrm>
          <a:prstGeom prst="rect">
            <a:avLst/>
          </a:prstGeom>
          <a:noFill/>
        </p:spPr>
        <p:txBody>
          <a:bodyPr wrap="square" rtlCol="0">
            <a:spAutoFit/>
          </a:bodyPr>
          <a:lstStyle/>
          <a:p>
            <a:r>
              <a:rPr lang="en-GB" sz="1200">
                <a:solidFill>
                  <a:schemeClr val="bg1"/>
                </a:solidFill>
              </a:rPr>
              <a:t>Dec 2019</a:t>
            </a:r>
          </a:p>
        </p:txBody>
      </p:sp>
      <p:sp>
        <p:nvSpPr>
          <p:cNvPr id="17" name="TextBox 16">
            <a:extLst>
              <a:ext uri="{FF2B5EF4-FFF2-40B4-BE49-F238E27FC236}">
                <a16:creationId xmlns:a16="http://schemas.microsoft.com/office/drawing/2014/main" id="{52B95F10-525A-FF2E-7A9F-D632A59E5DEC}"/>
              </a:ext>
              <a:ext uri="{C183D7F6-B498-43B3-948B-1728B52AA6E4}">
                <adec:decorative xmlns:adec="http://schemas.microsoft.com/office/drawing/2017/decorative" val="1"/>
              </a:ext>
            </a:extLst>
          </p:cNvPr>
          <p:cNvSpPr txBox="1"/>
          <p:nvPr/>
        </p:nvSpPr>
        <p:spPr>
          <a:xfrm rot="16200000">
            <a:off x="2859738" y="2715129"/>
            <a:ext cx="804023" cy="276999"/>
          </a:xfrm>
          <a:prstGeom prst="rect">
            <a:avLst/>
          </a:prstGeom>
          <a:noFill/>
        </p:spPr>
        <p:txBody>
          <a:bodyPr wrap="square" rtlCol="0">
            <a:spAutoFit/>
          </a:bodyPr>
          <a:lstStyle/>
          <a:p>
            <a:r>
              <a:rPr lang="en-GB" sz="1200">
                <a:solidFill>
                  <a:schemeClr val="bg2">
                    <a:lumMod val="25000"/>
                  </a:schemeClr>
                </a:solidFill>
              </a:rPr>
              <a:t>Dec 2021</a:t>
            </a:r>
          </a:p>
        </p:txBody>
      </p:sp>
      <p:sp>
        <p:nvSpPr>
          <p:cNvPr id="24" name="TextBox 23">
            <a:extLst>
              <a:ext uri="{FF2B5EF4-FFF2-40B4-BE49-F238E27FC236}">
                <a16:creationId xmlns:a16="http://schemas.microsoft.com/office/drawing/2014/main" id="{F2DE5605-4B7E-9B23-422D-D8DCB6EC605A}"/>
              </a:ext>
              <a:ext uri="{C183D7F6-B498-43B3-948B-1728B52AA6E4}">
                <adec:decorative xmlns:adec="http://schemas.microsoft.com/office/drawing/2017/decorative" val="1"/>
              </a:ext>
            </a:extLst>
          </p:cNvPr>
          <p:cNvSpPr txBox="1"/>
          <p:nvPr/>
        </p:nvSpPr>
        <p:spPr>
          <a:xfrm rot="16200000">
            <a:off x="3136737" y="2539124"/>
            <a:ext cx="804023" cy="276999"/>
          </a:xfrm>
          <a:prstGeom prst="rect">
            <a:avLst/>
          </a:prstGeom>
          <a:noFill/>
        </p:spPr>
        <p:txBody>
          <a:bodyPr wrap="square" rtlCol="0">
            <a:spAutoFit/>
          </a:bodyPr>
          <a:lstStyle/>
          <a:p>
            <a:r>
              <a:rPr lang="en-GB" sz="1200">
                <a:solidFill>
                  <a:schemeClr val="bg2">
                    <a:lumMod val="25000"/>
                  </a:schemeClr>
                </a:solidFill>
              </a:rPr>
              <a:t>Dec 2023</a:t>
            </a:r>
          </a:p>
        </p:txBody>
      </p:sp>
      <p:sp>
        <p:nvSpPr>
          <p:cNvPr id="23" name="TextBox 22">
            <a:extLst>
              <a:ext uri="{FF2B5EF4-FFF2-40B4-BE49-F238E27FC236}">
                <a16:creationId xmlns:a16="http://schemas.microsoft.com/office/drawing/2014/main" id="{75C58F82-F37C-498A-9CA1-3516EAE590ED}"/>
              </a:ext>
              <a:ext uri="{C183D7F6-B498-43B3-948B-1728B52AA6E4}">
                <adec:decorative xmlns:adec="http://schemas.microsoft.com/office/drawing/2017/decorative" val="1"/>
              </a:ext>
            </a:extLst>
          </p:cNvPr>
          <p:cNvSpPr txBox="1"/>
          <p:nvPr/>
        </p:nvSpPr>
        <p:spPr>
          <a:xfrm rot="16200000">
            <a:off x="3598743" y="2492915"/>
            <a:ext cx="804023" cy="276999"/>
          </a:xfrm>
          <a:prstGeom prst="rect">
            <a:avLst/>
          </a:prstGeom>
          <a:noFill/>
        </p:spPr>
        <p:txBody>
          <a:bodyPr wrap="square" rtlCol="0">
            <a:spAutoFit/>
          </a:bodyPr>
          <a:lstStyle/>
          <a:p>
            <a:r>
              <a:rPr lang="en-GB" sz="1200">
                <a:solidFill>
                  <a:schemeClr val="bg1"/>
                </a:solidFill>
              </a:rPr>
              <a:t>Dec 2019</a:t>
            </a:r>
          </a:p>
        </p:txBody>
      </p:sp>
      <p:sp>
        <p:nvSpPr>
          <p:cNvPr id="25" name="TextBox 24">
            <a:extLst>
              <a:ext uri="{FF2B5EF4-FFF2-40B4-BE49-F238E27FC236}">
                <a16:creationId xmlns:a16="http://schemas.microsoft.com/office/drawing/2014/main" id="{3BE8AE25-FE00-130C-AA67-D394500655CA}"/>
              </a:ext>
              <a:ext uri="{C183D7F6-B498-43B3-948B-1728B52AA6E4}">
                <adec:decorative xmlns:adec="http://schemas.microsoft.com/office/drawing/2017/decorative" val="1"/>
              </a:ext>
            </a:extLst>
          </p:cNvPr>
          <p:cNvSpPr txBox="1"/>
          <p:nvPr/>
        </p:nvSpPr>
        <p:spPr>
          <a:xfrm rot="16200000">
            <a:off x="3865109" y="2717847"/>
            <a:ext cx="804023" cy="276999"/>
          </a:xfrm>
          <a:prstGeom prst="rect">
            <a:avLst/>
          </a:prstGeom>
          <a:noFill/>
        </p:spPr>
        <p:txBody>
          <a:bodyPr wrap="square" rtlCol="0">
            <a:spAutoFit/>
          </a:bodyPr>
          <a:lstStyle/>
          <a:p>
            <a:r>
              <a:rPr lang="en-GB" sz="1200">
                <a:solidFill>
                  <a:schemeClr val="bg2">
                    <a:lumMod val="25000"/>
                  </a:schemeClr>
                </a:solidFill>
              </a:rPr>
              <a:t>Dec 2021</a:t>
            </a:r>
          </a:p>
        </p:txBody>
      </p:sp>
      <p:sp>
        <p:nvSpPr>
          <p:cNvPr id="26" name="TextBox 25">
            <a:extLst>
              <a:ext uri="{FF2B5EF4-FFF2-40B4-BE49-F238E27FC236}">
                <a16:creationId xmlns:a16="http://schemas.microsoft.com/office/drawing/2014/main" id="{D80E4EB7-B8AF-6042-C801-09E0DFF6EFD9}"/>
              </a:ext>
              <a:ext uri="{C183D7F6-B498-43B3-948B-1728B52AA6E4}">
                <adec:decorative xmlns:adec="http://schemas.microsoft.com/office/drawing/2017/decorative" val="1"/>
              </a:ext>
            </a:extLst>
          </p:cNvPr>
          <p:cNvSpPr txBox="1"/>
          <p:nvPr/>
        </p:nvSpPr>
        <p:spPr>
          <a:xfrm rot="16200000">
            <a:off x="4142108" y="2765130"/>
            <a:ext cx="804023" cy="276999"/>
          </a:xfrm>
          <a:prstGeom prst="rect">
            <a:avLst/>
          </a:prstGeom>
          <a:noFill/>
        </p:spPr>
        <p:txBody>
          <a:bodyPr wrap="square" rtlCol="0">
            <a:spAutoFit/>
          </a:bodyPr>
          <a:lstStyle/>
          <a:p>
            <a:r>
              <a:rPr lang="en-GB" sz="1200">
                <a:solidFill>
                  <a:schemeClr val="bg2">
                    <a:lumMod val="25000"/>
                  </a:schemeClr>
                </a:solidFill>
              </a:rPr>
              <a:t>Dec 2023</a:t>
            </a:r>
          </a:p>
        </p:txBody>
      </p:sp>
      <p:sp>
        <p:nvSpPr>
          <p:cNvPr id="32" name="TextBox 31">
            <a:extLst>
              <a:ext uri="{FF2B5EF4-FFF2-40B4-BE49-F238E27FC236}">
                <a16:creationId xmlns:a16="http://schemas.microsoft.com/office/drawing/2014/main" id="{5D7F7884-F34B-B433-D51E-5C693561224A}"/>
              </a:ext>
              <a:ext uri="{C183D7F6-B498-43B3-948B-1728B52AA6E4}">
                <adec:decorative xmlns:adec="http://schemas.microsoft.com/office/drawing/2017/decorative" val="1"/>
              </a:ext>
            </a:extLst>
          </p:cNvPr>
          <p:cNvSpPr txBox="1"/>
          <p:nvPr/>
        </p:nvSpPr>
        <p:spPr>
          <a:xfrm rot="16200000">
            <a:off x="4628110" y="2455749"/>
            <a:ext cx="804023" cy="276999"/>
          </a:xfrm>
          <a:prstGeom prst="rect">
            <a:avLst/>
          </a:prstGeom>
          <a:noFill/>
        </p:spPr>
        <p:txBody>
          <a:bodyPr wrap="square" rtlCol="0">
            <a:spAutoFit/>
          </a:bodyPr>
          <a:lstStyle/>
          <a:p>
            <a:r>
              <a:rPr lang="en-GB" sz="1200">
                <a:solidFill>
                  <a:schemeClr val="bg1"/>
                </a:solidFill>
              </a:rPr>
              <a:t>Dec 2019</a:t>
            </a:r>
          </a:p>
        </p:txBody>
      </p:sp>
      <p:sp>
        <p:nvSpPr>
          <p:cNvPr id="33" name="TextBox 32">
            <a:extLst>
              <a:ext uri="{FF2B5EF4-FFF2-40B4-BE49-F238E27FC236}">
                <a16:creationId xmlns:a16="http://schemas.microsoft.com/office/drawing/2014/main" id="{8E0BFCD0-B9AF-B563-6B98-9D5ECA724071}"/>
              </a:ext>
              <a:ext uri="{C183D7F6-B498-43B3-948B-1728B52AA6E4}">
                <adec:decorative xmlns:adec="http://schemas.microsoft.com/office/drawing/2017/decorative" val="1"/>
              </a:ext>
            </a:extLst>
          </p:cNvPr>
          <p:cNvSpPr txBox="1"/>
          <p:nvPr/>
        </p:nvSpPr>
        <p:spPr>
          <a:xfrm rot="16200000">
            <a:off x="4894476" y="2638154"/>
            <a:ext cx="804023" cy="276999"/>
          </a:xfrm>
          <a:prstGeom prst="rect">
            <a:avLst/>
          </a:prstGeom>
          <a:noFill/>
        </p:spPr>
        <p:txBody>
          <a:bodyPr wrap="square" rtlCol="0">
            <a:spAutoFit/>
          </a:bodyPr>
          <a:lstStyle/>
          <a:p>
            <a:r>
              <a:rPr lang="en-GB" sz="1200">
                <a:solidFill>
                  <a:schemeClr val="bg2">
                    <a:lumMod val="25000"/>
                  </a:schemeClr>
                </a:solidFill>
              </a:rPr>
              <a:t>Dec 2021</a:t>
            </a:r>
          </a:p>
        </p:txBody>
      </p:sp>
      <p:sp>
        <p:nvSpPr>
          <p:cNvPr id="34" name="TextBox 33">
            <a:extLst>
              <a:ext uri="{FF2B5EF4-FFF2-40B4-BE49-F238E27FC236}">
                <a16:creationId xmlns:a16="http://schemas.microsoft.com/office/drawing/2014/main" id="{8720994B-70A5-AEC6-4B44-27297DF75999}"/>
              </a:ext>
              <a:ext uri="{C183D7F6-B498-43B3-948B-1728B52AA6E4}">
                <adec:decorative xmlns:adec="http://schemas.microsoft.com/office/drawing/2017/decorative" val="1"/>
              </a:ext>
            </a:extLst>
          </p:cNvPr>
          <p:cNvSpPr txBox="1"/>
          <p:nvPr/>
        </p:nvSpPr>
        <p:spPr>
          <a:xfrm rot="16200000">
            <a:off x="5171475" y="2664170"/>
            <a:ext cx="804023" cy="276999"/>
          </a:xfrm>
          <a:prstGeom prst="rect">
            <a:avLst/>
          </a:prstGeom>
          <a:noFill/>
        </p:spPr>
        <p:txBody>
          <a:bodyPr wrap="square" rtlCol="0">
            <a:spAutoFit/>
          </a:bodyPr>
          <a:lstStyle/>
          <a:p>
            <a:r>
              <a:rPr lang="en-GB" sz="1200">
                <a:solidFill>
                  <a:schemeClr val="bg2">
                    <a:lumMod val="25000"/>
                  </a:schemeClr>
                </a:solidFill>
              </a:rPr>
              <a:t>Dec 2023</a:t>
            </a:r>
          </a:p>
        </p:txBody>
      </p:sp>
      <p:sp>
        <p:nvSpPr>
          <p:cNvPr id="35" name="TextBox 34">
            <a:extLst>
              <a:ext uri="{FF2B5EF4-FFF2-40B4-BE49-F238E27FC236}">
                <a16:creationId xmlns:a16="http://schemas.microsoft.com/office/drawing/2014/main" id="{CE68B453-6915-420E-6264-22D1768908F2}"/>
              </a:ext>
              <a:ext uri="{C183D7F6-B498-43B3-948B-1728B52AA6E4}">
                <adec:decorative xmlns:adec="http://schemas.microsoft.com/office/drawing/2017/decorative" val="1"/>
              </a:ext>
            </a:extLst>
          </p:cNvPr>
          <p:cNvSpPr txBox="1"/>
          <p:nvPr/>
        </p:nvSpPr>
        <p:spPr>
          <a:xfrm rot="16200000">
            <a:off x="5652577" y="2377745"/>
            <a:ext cx="804023" cy="276999"/>
          </a:xfrm>
          <a:prstGeom prst="rect">
            <a:avLst/>
          </a:prstGeom>
          <a:noFill/>
        </p:spPr>
        <p:txBody>
          <a:bodyPr wrap="square" rtlCol="0">
            <a:spAutoFit/>
          </a:bodyPr>
          <a:lstStyle/>
          <a:p>
            <a:r>
              <a:rPr lang="en-GB" sz="1200">
                <a:solidFill>
                  <a:schemeClr val="bg1"/>
                </a:solidFill>
              </a:rPr>
              <a:t>Dec 2019</a:t>
            </a:r>
          </a:p>
        </p:txBody>
      </p:sp>
      <p:sp>
        <p:nvSpPr>
          <p:cNvPr id="36" name="TextBox 35">
            <a:extLst>
              <a:ext uri="{FF2B5EF4-FFF2-40B4-BE49-F238E27FC236}">
                <a16:creationId xmlns:a16="http://schemas.microsoft.com/office/drawing/2014/main" id="{5B4292C1-575A-D078-CA88-26A6467AD72B}"/>
              </a:ext>
              <a:ext uri="{C183D7F6-B498-43B3-948B-1728B52AA6E4}">
                <adec:decorative xmlns:adec="http://schemas.microsoft.com/office/drawing/2017/decorative" val="1"/>
              </a:ext>
            </a:extLst>
          </p:cNvPr>
          <p:cNvSpPr txBox="1"/>
          <p:nvPr/>
        </p:nvSpPr>
        <p:spPr>
          <a:xfrm rot="16200000">
            <a:off x="5908310" y="2645215"/>
            <a:ext cx="804023" cy="276999"/>
          </a:xfrm>
          <a:prstGeom prst="rect">
            <a:avLst/>
          </a:prstGeom>
          <a:noFill/>
        </p:spPr>
        <p:txBody>
          <a:bodyPr wrap="square" rtlCol="0">
            <a:spAutoFit/>
          </a:bodyPr>
          <a:lstStyle/>
          <a:p>
            <a:r>
              <a:rPr lang="en-GB" sz="1200">
                <a:solidFill>
                  <a:schemeClr val="bg2">
                    <a:lumMod val="25000"/>
                  </a:schemeClr>
                </a:solidFill>
              </a:rPr>
              <a:t>Dec 2021</a:t>
            </a:r>
          </a:p>
        </p:txBody>
      </p:sp>
      <p:sp>
        <p:nvSpPr>
          <p:cNvPr id="37" name="TextBox 36">
            <a:extLst>
              <a:ext uri="{FF2B5EF4-FFF2-40B4-BE49-F238E27FC236}">
                <a16:creationId xmlns:a16="http://schemas.microsoft.com/office/drawing/2014/main" id="{C2677438-AFD8-E4C0-9C00-8387FBE20E4C}"/>
              </a:ext>
              <a:ext uri="{C183D7F6-B498-43B3-948B-1728B52AA6E4}">
                <adec:decorative xmlns:adec="http://schemas.microsoft.com/office/drawing/2017/decorative" val="1"/>
              </a:ext>
            </a:extLst>
          </p:cNvPr>
          <p:cNvSpPr txBox="1"/>
          <p:nvPr/>
        </p:nvSpPr>
        <p:spPr>
          <a:xfrm rot="16200000">
            <a:off x="6185309" y="2979577"/>
            <a:ext cx="804023" cy="276999"/>
          </a:xfrm>
          <a:prstGeom prst="rect">
            <a:avLst/>
          </a:prstGeom>
          <a:noFill/>
        </p:spPr>
        <p:txBody>
          <a:bodyPr wrap="square" rtlCol="0">
            <a:spAutoFit/>
          </a:bodyPr>
          <a:lstStyle/>
          <a:p>
            <a:r>
              <a:rPr lang="en-GB" sz="1200">
                <a:solidFill>
                  <a:schemeClr val="bg2">
                    <a:lumMod val="25000"/>
                  </a:schemeClr>
                </a:solidFill>
              </a:rPr>
              <a:t>Dec 2023</a:t>
            </a:r>
          </a:p>
        </p:txBody>
      </p:sp>
      <p:sp>
        <p:nvSpPr>
          <p:cNvPr id="41" name="TextBox 40">
            <a:extLst>
              <a:ext uri="{FF2B5EF4-FFF2-40B4-BE49-F238E27FC236}">
                <a16:creationId xmlns:a16="http://schemas.microsoft.com/office/drawing/2014/main" id="{D6523E94-61D9-C8E5-35C3-24DCDC722A01}"/>
              </a:ext>
              <a:ext uri="{C183D7F6-B498-43B3-948B-1728B52AA6E4}">
                <adec:decorative xmlns:adec="http://schemas.microsoft.com/office/drawing/2017/decorative" val="1"/>
              </a:ext>
            </a:extLst>
          </p:cNvPr>
          <p:cNvSpPr txBox="1"/>
          <p:nvPr/>
        </p:nvSpPr>
        <p:spPr>
          <a:xfrm rot="16200000">
            <a:off x="6678971" y="2255144"/>
            <a:ext cx="804023" cy="276999"/>
          </a:xfrm>
          <a:prstGeom prst="rect">
            <a:avLst/>
          </a:prstGeom>
          <a:noFill/>
        </p:spPr>
        <p:txBody>
          <a:bodyPr wrap="square" rtlCol="0">
            <a:spAutoFit/>
          </a:bodyPr>
          <a:lstStyle/>
          <a:p>
            <a:r>
              <a:rPr lang="en-GB" sz="1200">
                <a:solidFill>
                  <a:schemeClr val="bg1"/>
                </a:solidFill>
              </a:rPr>
              <a:t>Dec 2019</a:t>
            </a:r>
          </a:p>
        </p:txBody>
      </p:sp>
      <p:sp>
        <p:nvSpPr>
          <p:cNvPr id="42" name="TextBox 41">
            <a:extLst>
              <a:ext uri="{FF2B5EF4-FFF2-40B4-BE49-F238E27FC236}">
                <a16:creationId xmlns:a16="http://schemas.microsoft.com/office/drawing/2014/main" id="{3C936EFE-34E5-5790-E427-111BDF1795FE}"/>
              </a:ext>
              <a:ext uri="{C183D7F6-B498-43B3-948B-1728B52AA6E4}">
                <adec:decorative xmlns:adec="http://schemas.microsoft.com/office/drawing/2017/decorative" val="1"/>
              </a:ext>
            </a:extLst>
          </p:cNvPr>
          <p:cNvSpPr txBox="1"/>
          <p:nvPr/>
        </p:nvSpPr>
        <p:spPr>
          <a:xfrm rot="16200000">
            <a:off x="6945337" y="2363118"/>
            <a:ext cx="804023" cy="276999"/>
          </a:xfrm>
          <a:prstGeom prst="rect">
            <a:avLst/>
          </a:prstGeom>
          <a:noFill/>
        </p:spPr>
        <p:txBody>
          <a:bodyPr wrap="square" rtlCol="0">
            <a:spAutoFit/>
          </a:bodyPr>
          <a:lstStyle/>
          <a:p>
            <a:r>
              <a:rPr lang="en-GB" sz="1200">
                <a:solidFill>
                  <a:schemeClr val="bg2">
                    <a:lumMod val="25000"/>
                  </a:schemeClr>
                </a:solidFill>
              </a:rPr>
              <a:t>Dec 2021</a:t>
            </a:r>
          </a:p>
        </p:txBody>
      </p:sp>
      <p:sp>
        <p:nvSpPr>
          <p:cNvPr id="43" name="TextBox 42">
            <a:extLst>
              <a:ext uri="{FF2B5EF4-FFF2-40B4-BE49-F238E27FC236}">
                <a16:creationId xmlns:a16="http://schemas.microsoft.com/office/drawing/2014/main" id="{9CE8C13A-0711-9AF9-7862-948FE6E8F3B5}"/>
              </a:ext>
              <a:ext uri="{C183D7F6-B498-43B3-948B-1728B52AA6E4}">
                <adec:decorative xmlns:adec="http://schemas.microsoft.com/office/drawing/2017/decorative" val="1"/>
              </a:ext>
            </a:extLst>
          </p:cNvPr>
          <p:cNvSpPr txBox="1"/>
          <p:nvPr/>
        </p:nvSpPr>
        <p:spPr>
          <a:xfrm rot="16200000">
            <a:off x="7222336" y="2187113"/>
            <a:ext cx="804023" cy="276999"/>
          </a:xfrm>
          <a:prstGeom prst="rect">
            <a:avLst/>
          </a:prstGeom>
          <a:noFill/>
        </p:spPr>
        <p:txBody>
          <a:bodyPr wrap="square" rtlCol="0">
            <a:spAutoFit/>
          </a:bodyPr>
          <a:lstStyle/>
          <a:p>
            <a:r>
              <a:rPr lang="en-GB" sz="1200">
                <a:solidFill>
                  <a:schemeClr val="bg2">
                    <a:lumMod val="25000"/>
                  </a:schemeClr>
                </a:solidFill>
              </a:rPr>
              <a:t>Dec 2023</a:t>
            </a:r>
          </a:p>
        </p:txBody>
      </p:sp>
      <p:sp>
        <p:nvSpPr>
          <p:cNvPr id="44" name="TextBox 43">
            <a:extLst>
              <a:ext uri="{FF2B5EF4-FFF2-40B4-BE49-F238E27FC236}">
                <a16:creationId xmlns:a16="http://schemas.microsoft.com/office/drawing/2014/main" id="{04367927-6050-4F37-76F4-E37895DEF43F}"/>
              </a:ext>
              <a:ext uri="{C183D7F6-B498-43B3-948B-1728B52AA6E4}">
                <adec:decorative xmlns:adec="http://schemas.microsoft.com/office/drawing/2017/decorative" val="1"/>
              </a:ext>
            </a:extLst>
          </p:cNvPr>
          <p:cNvSpPr txBox="1"/>
          <p:nvPr/>
        </p:nvSpPr>
        <p:spPr>
          <a:xfrm rot="16200000">
            <a:off x="7715112" y="3255970"/>
            <a:ext cx="804023" cy="276999"/>
          </a:xfrm>
          <a:prstGeom prst="rect">
            <a:avLst/>
          </a:prstGeom>
          <a:noFill/>
        </p:spPr>
        <p:txBody>
          <a:bodyPr wrap="square" rtlCol="0">
            <a:spAutoFit/>
          </a:bodyPr>
          <a:lstStyle/>
          <a:p>
            <a:r>
              <a:rPr lang="en-GB" sz="1200">
                <a:solidFill>
                  <a:schemeClr val="bg1"/>
                </a:solidFill>
              </a:rPr>
              <a:t>Dec 2019</a:t>
            </a:r>
          </a:p>
        </p:txBody>
      </p:sp>
      <p:sp>
        <p:nvSpPr>
          <p:cNvPr id="45" name="TextBox 44">
            <a:extLst>
              <a:ext uri="{FF2B5EF4-FFF2-40B4-BE49-F238E27FC236}">
                <a16:creationId xmlns:a16="http://schemas.microsoft.com/office/drawing/2014/main" id="{D2D55763-51CC-5D30-C446-672577603BD6}"/>
              </a:ext>
              <a:ext uri="{C183D7F6-B498-43B3-948B-1728B52AA6E4}">
                <adec:decorative xmlns:adec="http://schemas.microsoft.com/office/drawing/2017/decorative" val="1"/>
              </a:ext>
            </a:extLst>
          </p:cNvPr>
          <p:cNvSpPr txBox="1"/>
          <p:nvPr/>
        </p:nvSpPr>
        <p:spPr>
          <a:xfrm rot="16200000">
            <a:off x="7971731" y="3042885"/>
            <a:ext cx="804023" cy="276999"/>
          </a:xfrm>
          <a:prstGeom prst="rect">
            <a:avLst/>
          </a:prstGeom>
          <a:noFill/>
        </p:spPr>
        <p:txBody>
          <a:bodyPr wrap="square" rtlCol="0">
            <a:spAutoFit/>
          </a:bodyPr>
          <a:lstStyle/>
          <a:p>
            <a:r>
              <a:rPr lang="en-GB" sz="1200">
                <a:solidFill>
                  <a:schemeClr val="bg2">
                    <a:lumMod val="25000"/>
                  </a:schemeClr>
                </a:solidFill>
              </a:rPr>
              <a:t>Dec 2021</a:t>
            </a:r>
          </a:p>
        </p:txBody>
      </p:sp>
      <p:sp>
        <p:nvSpPr>
          <p:cNvPr id="46" name="TextBox 45">
            <a:extLst>
              <a:ext uri="{FF2B5EF4-FFF2-40B4-BE49-F238E27FC236}">
                <a16:creationId xmlns:a16="http://schemas.microsoft.com/office/drawing/2014/main" id="{6FD5673A-D75D-A18B-2D8A-1B75B6A231DD}"/>
              </a:ext>
              <a:ext uri="{C183D7F6-B498-43B3-948B-1728B52AA6E4}">
                <adec:decorative xmlns:adec="http://schemas.microsoft.com/office/drawing/2017/decorative" val="1"/>
              </a:ext>
            </a:extLst>
          </p:cNvPr>
          <p:cNvSpPr txBox="1"/>
          <p:nvPr/>
        </p:nvSpPr>
        <p:spPr>
          <a:xfrm rot="16200000">
            <a:off x="8238097" y="2909406"/>
            <a:ext cx="804023" cy="276999"/>
          </a:xfrm>
          <a:prstGeom prst="rect">
            <a:avLst/>
          </a:prstGeom>
          <a:noFill/>
        </p:spPr>
        <p:txBody>
          <a:bodyPr wrap="square" rtlCol="0">
            <a:spAutoFit/>
          </a:bodyPr>
          <a:lstStyle/>
          <a:p>
            <a:r>
              <a:rPr lang="en-GB" sz="1200">
                <a:solidFill>
                  <a:schemeClr val="bg2">
                    <a:lumMod val="25000"/>
                  </a:schemeClr>
                </a:solidFill>
              </a:rPr>
              <a:t>Dec 2023</a:t>
            </a:r>
          </a:p>
        </p:txBody>
      </p:sp>
      <p:sp>
        <p:nvSpPr>
          <p:cNvPr id="47" name="TextBox 46">
            <a:extLst>
              <a:ext uri="{FF2B5EF4-FFF2-40B4-BE49-F238E27FC236}">
                <a16:creationId xmlns:a16="http://schemas.microsoft.com/office/drawing/2014/main" id="{875CEC03-4B90-828D-986F-CF05BBC98903}"/>
              </a:ext>
              <a:ext uri="{C183D7F6-B498-43B3-948B-1728B52AA6E4}">
                <adec:decorative xmlns:adec="http://schemas.microsoft.com/office/drawing/2017/decorative" val="1"/>
              </a:ext>
            </a:extLst>
          </p:cNvPr>
          <p:cNvSpPr txBox="1"/>
          <p:nvPr/>
        </p:nvSpPr>
        <p:spPr>
          <a:xfrm rot="16200000">
            <a:off x="8723641" y="3070957"/>
            <a:ext cx="804023" cy="276999"/>
          </a:xfrm>
          <a:prstGeom prst="rect">
            <a:avLst/>
          </a:prstGeom>
          <a:noFill/>
        </p:spPr>
        <p:txBody>
          <a:bodyPr wrap="square" rtlCol="0">
            <a:spAutoFit/>
          </a:bodyPr>
          <a:lstStyle/>
          <a:p>
            <a:r>
              <a:rPr lang="en-GB" sz="1200">
                <a:solidFill>
                  <a:schemeClr val="bg1"/>
                </a:solidFill>
              </a:rPr>
              <a:t>Dec 2019</a:t>
            </a:r>
          </a:p>
        </p:txBody>
      </p:sp>
      <p:sp>
        <p:nvSpPr>
          <p:cNvPr id="48" name="TextBox 47">
            <a:extLst>
              <a:ext uri="{FF2B5EF4-FFF2-40B4-BE49-F238E27FC236}">
                <a16:creationId xmlns:a16="http://schemas.microsoft.com/office/drawing/2014/main" id="{FA4DB907-29B2-547D-D753-40615F6CC4DF}"/>
              </a:ext>
              <a:ext uri="{C183D7F6-B498-43B3-948B-1728B52AA6E4}">
                <adec:decorative xmlns:adec="http://schemas.microsoft.com/office/drawing/2017/decorative" val="1"/>
              </a:ext>
            </a:extLst>
          </p:cNvPr>
          <p:cNvSpPr txBox="1"/>
          <p:nvPr/>
        </p:nvSpPr>
        <p:spPr>
          <a:xfrm rot="16200000">
            <a:off x="8990007" y="3210827"/>
            <a:ext cx="804023" cy="276999"/>
          </a:xfrm>
          <a:prstGeom prst="rect">
            <a:avLst/>
          </a:prstGeom>
          <a:noFill/>
        </p:spPr>
        <p:txBody>
          <a:bodyPr wrap="square" rtlCol="0">
            <a:spAutoFit/>
          </a:bodyPr>
          <a:lstStyle/>
          <a:p>
            <a:r>
              <a:rPr lang="en-GB" sz="1200">
                <a:solidFill>
                  <a:schemeClr val="bg2">
                    <a:lumMod val="25000"/>
                  </a:schemeClr>
                </a:solidFill>
              </a:rPr>
              <a:t>Dec 2021</a:t>
            </a:r>
          </a:p>
        </p:txBody>
      </p:sp>
      <p:sp>
        <p:nvSpPr>
          <p:cNvPr id="49" name="TextBox 48">
            <a:extLst>
              <a:ext uri="{FF2B5EF4-FFF2-40B4-BE49-F238E27FC236}">
                <a16:creationId xmlns:a16="http://schemas.microsoft.com/office/drawing/2014/main" id="{C1B1DBD2-A2D8-8A23-47D7-F36AC0B6D8F4}"/>
              </a:ext>
              <a:ext uri="{C183D7F6-B498-43B3-948B-1728B52AA6E4}">
                <adec:decorative xmlns:adec="http://schemas.microsoft.com/office/drawing/2017/decorative" val="1"/>
              </a:ext>
            </a:extLst>
          </p:cNvPr>
          <p:cNvSpPr txBox="1"/>
          <p:nvPr/>
        </p:nvSpPr>
        <p:spPr>
          <a:xfrm rot="16200000">
            <a:off x="9267006" y="3162418"/>
            <a:ext cx="804023" cy="276999"/>
          </a:xfrm>
          <a:prstGeom prst="rect">
            <a:avLst/>
          </a:prstGeom>
          <a:noFill/>
        </p:spPr>
        <p:txBody>
          <a:bodyPr wrap="square" rtlCol="0">
            <a:spAutoFit/>
          </a:bodyPr>
          <a:lstStyle/>
          <a:p>
            <a:r>
              <a:rPr lang="en-GB" sz="1200">
                <a:solidFill>
                  <a:schemeClr val="bg2">
                    <a:lumMod val="25000"/>
                  </a:schemeClr>
                </a:solidFill>
              </a:rPr>
              <a:t>Dec 2023</a:t>
            </a:r>
          </a:p>
        </p:txBody>
      </p:sp>
      <p:graphicFrame>
        <p:nvGraphicFramePr>
          <p:cNvPr id="58" name="Table 57">
            <a:extLst>
              <a:ext uri="{FF2B5EF4-FFF2-40B4-BE49-F238E27FC236}">
                <a16:creationId xmlns:a16="http://schemas.microsoft.com/office/drawing/2014/main" id="{CA68EED8-1ACA-8ABC-F9FE-4F4A1D8F2B84}"/>
              </a:ext>
            </a:extLst>
          </p:cNvPr>
          <p:cNvGraphicFramePr>
            <a:graphicFrameLocks noGrp="1"/>
          </p:cNvGraphicFramePr>
          <p:nvPr>
            <p:extLst>
              <p:ext uri="{D42A27DB-BD31-4B8C-83A1-F6EECF244321}">
                <p14:modId xmlns:p14="http://schemas.microsoft.com/office/powerpoint/2010/main" val="3359532308"/>
              </p:ext>
            </p:extLst>
          </p:nvPr>
        </p:nvGraphicFramePr>
        <p:xfrm>
          <a:off x="654463" y="5590463"/>
          <a:ext cx="10401300" cy="844550"/>
        </p:xfrm>
        <a:graphic>
          <a:graphicData uri="http://schemas.openxmlformats.org/drawingml/2006/table">
            <a:tbl>
              <a:tblPr/>
              <a:tblGrid>
                <a:gridCol w="1752190">
                  <a:extLst>
                    <a:ext uri="{9D8B030D-6E8A-4147-A177-3AD203B41FA5}">
                      <a16:colId xmlns:a16="http://schemas.microsoft.com/office/drawing/2014/main" val="1911705985"/>
                    </a:ext>
                  </a:extLst>
                </a:gridCol>
                <a:gridCol w="1205408">
                  <a:extLst>
                    <a:ext uri="{9D8B030D-6E8A-4147-A177-3AD203B41FA5}">
                      <a16:colId xmlns:a16="http://schemas.microsoft.com/office/drawing/2014/main" val="3739030116"/>
                    </a:ext>
                  </a:extLst>
                </a:gridCol>
                <a:gridCol w="1366957">
                  <a:extLst>
                    <a:ext uri="{9D8B030D-6E8A-4147-A177-3AD203B41FA5}">
                      <a16:colId xmlns:a16="http://schemas.microsoft.com/office/drawing/2014/main" val="2391571960"/>
                    </a:ext>
                  </a:extLst>
                </a:gridCol>
                <a:gridCol w="1366957">
                  <a:extLst>
                    <a:ext uri="{9D8B030D-6E8A-4147-A177-3AD203B41FA5}">
                      <a16:colId xmlns:a16="http://schemas.microsoft.com/office/drawing/2014/main" val="2740560188"/>
                    </a:ext>
                  </a:extLst>
                </a:gridCol>
                <a:gridCol w="1217834">
                  <a:extLst>
                    <a:ext uri="{9D8B030D-6E8A-4147-A177-3AD203B41FA5}">
                      <a16:colId xmlns:a16="http://schemas.microsoft.com/office/drawing/2014/main" val="1769209486"/>
                    </a:ext>
                  </a:extLst>
                </a:gridCol>
                <a:gridCol w="1217834">
                  <a:extLst>
                    <a:ext uri="{9D8B030D-6E8A-4147-A177-3AD203B41FA5}">
                      <a16:colId xmlns:a16="http://schemas.microsoft.com/office/drawing/2014/main" val="2353077308"/>
                    </a:ext>
                  </a:extLst>
                </a:gridCol>
                <a:gridCol w="1180554">
                  <a:extLst>
                    <a:ext uri="{9D8B030D-6E8A-4147-A177-3AD203B41FA5}">
                      <a16:colId xmlns:a16="http://schemas.microsoft.com/office/drawing/2014/main" val="1025584616"/>
                    </a:ext>
                  </a:extLst>
                </a:gridCol>
                <a:gridCol w="1093566">
                  <a:extLst>
                    <a:ext uri="{9D8B030D-6E8A-4147-A177-3AD203B41FA5}">
                      <a16:colId xmlns:a16="http://schemas.microsoft.com/office/drawing/2014/main" val="4045527091"/>
                    </a:ext>
                  </a:extLst>
                </a:gridCol>
              </a:tblGrid>
              <a:tr h="196850">
                <a:tc rowSpan="2">
                  <a:txBody>
                    <a:bodyPr/>
                    <a:lstStyle/>
                    <a:p>
                      <a:pPr algn="ctr" fontAlgn="ctr"/>
                      <a:r>
                        <a:rPr lang="en-GB" sz="1800" b="0" i="0" u="none" strike="noStrike">
                          <a:solidFill>
                            <a:srgbClr val="000000"/>
                          </a:solidFill>
                          <a:effectLst/>
                          <a:latin typeface="Arial" panose="020B0604020202020204" pitchFamily="34" charset="0"/>
                        </a:rPr>
                        <a:t> </a:t>
                      </a:r>
                    </a:p>
                  </a:txBody>
                  <a:tcPr marL="6350" marR="6350" marT="635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gridSpan="7">
                  <a:txBody>
                    <a:bodyPr/>
                    <a:lstStyle/>
                    <a:p>
                      <a:pPr algn="ctr" rtl="0" fontAlgn="b"/>
                      <a:r>
                        <a:rPr lang="en-GB" sz="1200" b="1" i="0" u="none" strike="noStrike">
                          <a:solidFill>
                            <a:srgbClr val="0070C0"/>
                          </a:solidFill>
                          <a:effectLst/>
                          <a:latin typeface="Calibri" panose="020F0502020204030204" pitchFamily="34" charset="0"/>
                        </a:rPr>
                        <a:t>Pre-COVID to Now:</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137810107"/>
                  </a:ext>
                </a:extLst>
              </a:tr>
              <a:tr h="203200">
                <a:tc vMerge="1">
                  <a:txBody>
                    <a:bodyPr/>
                    <a:lstStyle/>
                    <a:p>
                      <a:endParaRPr lang="en-GB"/>
                    </a:p>
                  </a:txBody>
                  <a:tcPr/>
                </a:tc>
                <a:tc gridSpan="7">
                  <a:txBody>
                    <a:bodyPr/>
                    <a:lstStyle/>
                    <a:p>
                      <a:pPr algn="ctr" rtl="0" fontAlgn="b"/>
                      <a:r>
                        <a:rPr lang="en-GB" sz="1200" b="1" i="0" u="none" strike="noStrike">
                          <a:solidFill>
                            <a:srgbClr val="000000"/>
                          </a:solidFill>
                          <a:effectLst/>
                          <a:latin typeface="Calibri" panose="020F0502020204030204" pitchFamily="34" charset="0"/>
                        </a:rPr>
                        <a:t>Dec 2019 to Dec 2023</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425374227"/>
                  </a:ext>
                </a:extLst>
              </a:tr>
              <a:tr h="203200">
                <a:tc rowSpan="2">
                  <a:txBody>
                    <a:bodyPr/>
                    <a:lstStyle/>
                    <a:p>
                      <a:pPr algn="ctr" rtl="0" fontAlgn="ctr"/>
                      <a:r>
                        <a:rPr lang="en-GB" sz="1200" b="1" i="0" u="none" strike="noStrike">
                          <a:solidFill>
                            <a:srgbClr val="000000"/>
                          </a:solidFill>
                          <a:effectLst/>
                          <a:latin typeface="Calibri" panose="020F0502020204030204" pitchFamily="34" charset="0"/>
                        </a:rPr>
                        <a:t>Average Daily Flow % change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ctr"/>
                      <a:r>
                        <a:rPr lang="en-GB" sz="1200" b="1" i="0" u="none" strike="noStrike">
                          <a:solidFill>
                            <a:srgbClr val="000000"/>
                          </a:solidFill>
                          <a:effectLst/>
                          <a:latin typeface="Calibri" panose="020F0502020204030204" pitchFamily="34" charset="0"/>
                        </a:rPr>
                        <a:t>First Working Day</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ctr"/>
                      <a:r>
                        <a:rPr lang="en-GB" sz="1200" b="1" i="0" u="none" strike="noStrike">
                          <a:solidFill>
                            <a:srgbClr val="000000"/>
                          </a:solidFill>
                          <a:effectLst/>
                          <a:latin typeface="Calibri" panose="020F0502020204030204" pitchFamily="34" charset="0"/>
                        </a:rPr>
                        <a:t>Normal Tuesday</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ctr"/>
                      <a:r>
                        <a:rPr lang="en-GB" sz="1200" b="1" i="0" u="none" strike="noStrike">
                          <a:solidFill>
                            <a:srgbClr val="000000"/>
                          </a:solidFill>
                          <a:effectLst/>
                          <a:latin typeface="Calibri" panose="020F0502020204030204" pitchFamily="34" charset="0"/>
                        </a:rPr>
                        <a:t>Normal Wednesday</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ctr"/>
                      <a:r>
                        <a:rPr lang="en-GB" sz="1200" b="1" i="0" u="none" strike="noStrike">
                          <a:solidFill>
                            <a:srgbClr val="000000"/>
                          </a:solidFill>
                          <a:effectLst/>
                          <a:latin typeface="Calibri" panose="020F0502020204030204" pitchFamily="34" charset="0"/>
                        </a:rPr>
                        <a:t>Normal Thursday</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ctr"/>
                      <a:r>
                        <a:rPr lang="en-GB" sz="1200" b="1" i="0" u="none" strike="noStrike">
                          <a:solidFill>
                            <a:srgbClr val="000000"/>
                          </a:solidFill>
                          <a:effectLst/>
                          <a:latin typeface="Calibri" panose="020F0502020204030204" pitchFamily="34" charset="0"/>
                        </a:rPr>
                        <a:t>Last Working Day</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ctr"/>
                      <a:r>
                        <a:rPr lang="en-GB" sz="1200" b="1" i="0" u="none" strike="noStrike">
                          <a:solidFill>
                            <a:srgbClr val="000000"/>
                          </a:solidFill>
                          <a:effectLst/>
                          <a:latin typeface="Calibri" panose="020F0502020204030204" pitchFamily="34" charset="0"/>
                        </a:rPr>
                        <a:t>Normal Saturday</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rtl="0" fontAlgn="ctr"/>
                      <a:r>
                        <a:rPr lang="en-GB" sz="1200" b="1" i="0" u="none" strike="noStrike">
                          <a:solidFill>
                            <a:srgbClr val="000000"/>
                          </a:solidFill>
                          <a:effectLst/>
                          <a:latin typeface="Calibri" panose="020F0502020204030204" pitchFamily="34" charset="0"/>
                        </a:rPr>
                        <a:t>Normal Sunday</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057109111"/>
                  </a:ext>
                </a:extLst>
              </a:tr>
              <a:tr h="241300">
                <a:tc vMerge="1">
                  <a:txBody>
                    <a:bodyPr/>
                    <a:lstStyle/>
                    <a:p>
                      <a:endParaRPr lang="en-GB"/>
                    </a:p>
                  </a:txBody>
                  <a:tcPr/>
                </a:tc>
                <a:tc>
                  <a:txBody>
                    <a:bodyPr/>
                    <a:lstStyle/>
                    <a:p>
                      <a:pPr algn="ctr" rtl="0" fontAlgn="ctr"/>
                      <a:r>
                        <a:rPr lang="en-GB" sz="1400" b="1" i="0" u="none" strike="noStrike">
                          <a:solidFill>
                            <a:srgbClr val="000000"/>
                          </a:solidFill>
                          <a:effectLst/>
                          <a:latin typeface="Calibri" panose="020F0502020204030204" pitchFamily="34" charset="0"/>
                        </a:rPr>
                        <a:t>-5%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FBFBF"/>
                    </a:solidFill>
                  </a:tcPr>
                </a:tc>
                <a:tc>
                  <a:txBody>
                    <a:bodyPr/>
                    <a:lstStyle/>
                    <a:p>
                      <a:pPr algn="ctr" rtl="0" fontAlgn="ctr"/>
                      <a:r>
                        <a:rPr lang="en-GB" sz="1400" b="1" i="0" u="none" strike="noStrike">
                          <a:solidFill>
                            <a:srgbClr val="000000"/>
                          </a:solidFill>
                          <a:effectLst/>
                          <a:latin typeface="Calibri" panose="020F0502020204030204" pitchFamily="34" charset="0"/>
                        </a:rPr>
                        <a:t>-13%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EE"/>
                    </a:solidFill>
                  </a:tcPr>
                </a:tc>
                <a:tc>
                  <a:txBody>
                    <a:bodyPr/>
                    <a:lstStyle/>
                    <a:p>
                      <a:pPr algn="ctr" rtl="0" fontAlgn="ctr"/>
                      <a:r>
                        <a:rPr lang="en-GB" sz="1400" b="1" i="0" u="none" strike="noStrike">
                          <a:solidFill>
                            <a:srgbClr val="000000"/>
                          </a:solidFill>
                          <a:effectLst/>
                          <a:latin typeface="Calibri" panose="020F0502020204030204" pitchFamily="34" charset="0"/>
                        </a:rPr>
                        <a:t>-10%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EE"/>
                    </a:solidFill>
                  </a:tcPr>
                </a:tc>
                <a:tc>
                  <a:txBody>
                    <a:bodyPr/>
                    <a:lstStyle/>
                    <a:p>
                      <a:pPr algn="ctr" rtl="0" fontAlgn="ctr"/>
                      <a:r>
                        <a:rPr lang="en-GB" sz="1400" b="1" i="0" u="none" strike="noStrike">
                          <a:solidFill>
                            <a:srgbClr val="000000"/>
                          </a:solidFill>
                          <a:effectLst/>
                          <a:latin typeface="Calibri" panose="020F0502020204030204" pitchFamily="34" charset="0"/>
                        </a:rPr>
                        <a:t>-21%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9BD5"/>
                    </a:solidFill>
                  </a:tcPr>
                </a:tc>
                <a:tc>
                  <a:txBody>
                    <a:bodyPr/>
                    <a:lstStyle/>
                    <a:p>
                      <a:pPr algn="ctr" rtl="0" fontAlgn="ctr"/>
                      <a:r>
                        <a:rPr lang="en-GB" sz="1400" b="1" i="0" u="none" strike="noStrike">
                          <a:solidFill>
                            <a:srgbClr val="000000"/>
                          </a:solidFill>
                          <a:effectLst/>
                          <a:latin typeface="Calibri" panose="020F0502020204030204" pitchFamily="34" charset="0"/>
                        </a:rPr>
                        <a:t>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FBFBF"/>
                    </a:solidFill>
                  </a:tcPr>
                </a:tc>
                <a:tc>
                  <a:txBody>
                    <a:bodyPr/>
                    <a:lstStyle/>
                    <a:p>
                      <a:pPr algn="ctr" rtl="0" fontAlgn="ctr"/>
                      <a:r>
                        <a:rPr lang="en-GB" sz="1400" b="1" i="0" u="none" strike="noStrike">
                          <a:solidFill>
                            <a:srgbClr val="000000"/>
                          </a:solidFill>
                          <a:effectLst/>
                          <a:latin typeface="Calibri" panose="020F0502020204030204" pitchFamily="34" charset="0"/>
                        </a:rPr>
                        <a:t>17%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101"/>
                    </a:solidFill>
                  </a:tcPr>
                </a:tc>
                <a:tc>
                  <a:txBody>
                    <a:bodyPr/>
                    <a:lstStyle/>
                    <a:p>
                      <a:pPr algn="ctr" rtl="0" fontAlgn="ctr"/>
                      <a:r>
                        <a:rPr lang="en-GB" sz="1400" b="1" i="0" u="none" strike="noStrike" dirty="0">
                          <a:solidFill>
                            <a:srgbClr val="000000"/>
                          </a:solidFill>
                          <a:effectLst/>
                          <a:latin typeface="Calibri" panose="020F0502020204030204" pitchFamily="34" charset="0"/>
                        </a:rPr>
                        <a:t>-5%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FBFBF"/>
                    </a:solidFill>
                  </a:tcPr>
                </a:tc>
                <a:extLst>
                  <a:ext uri="{0D108BD9-81ED-4DB2-BD59-A6C34878D82A}">
                    <a16:rowId xmlns:a16="http://schemas.microsoft.com/office/drawing/2014/main" val="4099185044"/>
                  </a:ext>
                </a:extLst>
              </a:tr>
            </a:tbl>
          </a:graphicData>
        </a:graphic>
      </p:graphicFrame>
      <p:sp>
        <p:nvSpPr>
          <p:cNvPr id="4" name="TextBox 3">
            <a:extLst>
              <a:ext uri="{FF2B5EF4-FFF2-40B4-BE49-F238E27FC236}">
                <a16:creationId xmlns:a16="http://schemas.microsoft.com/office/drawing/2014/main" id="{2EB40152-942C-55BF-B998-27B297E18209}"/>
              </a:ext>
            </a:extLst>
          </p:cNvPr>
          <p:cNvSpPr txBox="1"/>
          <p:nvPr/>
        </p:nvSpPr>
        <p:spPr>
          <a:xfrm>
            <a:off x="-7463" y="6604792"/>
            <a:ext cx="11725153" cy="253916"/>
          </a:xfrm>
          <a:prstGeom prst="rect">
            <a:avLst/>
          </a:prstGeom>
          <a:noFill/>
        </p:spPr>
        <p:txBody>
          <a:bodyPr wrap="square" lIns="91440" tIns="45720" rIns="91440" bIns="45720" anchor="t">
            <a:spAutoFit/>
          </a:bodyPr>
          <a:lstStyle/>
          <a:p>
            <a:r>
              <a:rPr lang="en-GB" sz="1000">
                <a:solidFill>
                  <a:schemeClr val="bg2">
                    <a:lumMod val="50000"/>
                  </a:schemeClr>
                </a:solidFill>
                <a:cs typeface="Calibri"/>
              </a:rPr>
              <a:t>Analysis based on 17 sensors - 3 sensors in Cambridge, 4 in East Cambridgeshire, 2 in Fenland, 4 in Huntingdonshire, 3 in Peterborough and 1 in South Cambridgeshire. Excludes bank holidays.</a:t>
            </a:r>
            <a:endParaRPr lang="en-GB" sz="1000">
              <a:solidFill>
                <a:schemeClr val="bg2">
                  <a:lumMod val="50000"/>
                </a:schemeClr>
              </a:solidFill>
              <a:highlight>
                <a:srgbClr val="FFFF00"/>
              </a:highlight>
              <a:cs typeface="Calibri"/>
            </a:endParaRPr>
          </a:p>
        </p:txBody>
      </p:sp>
    </p:spTree>
    <p:extLst>
      <p:ext uri="{BB962C8B-B14F-4D97-AF65-F5344CB8AC3E}">
        <p14:creationId xmlns:p14="http://schemas.microsoft.com/office/powerpoint/2010/main" val="34195884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lt1"/>
                </a:solidFill>
                <a:effectLst/>
                <a:uLnTx/>
                <a:uFillTx/>
                <a:latin typeface="Calibri" panose="020F0502020204030204"/>
                <a:ea typeface="+mn-ea"/>
                <a:cs typeface="+mn-cs"/>
              </a:rPr>
              <a:t>Strategic Road Network: Cambridge</a:t>
            </a:r>
          </a:p>
        </p:txBody>
      </p:sp>
      <p:pic>
        <p:nvPicPr>
          <p:cNvPr id="13" name="Picture 12">
            <a:extLst>
              <a:ext uri="{FF2B5EF4-FFF2-40B4-BE49-F238E27FC236}">
                <a16:creationId xmlns:a16="http://schemas.microsoft.com/office/drawing/2014/main" id="{10B5876D-A555-4694-9DD0-01F8D9F5CFA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0858931" y="-726641"/>
            <a:ext cx="545503" cy="2035730"/>
          </a:xfrm>
          <a:prstGeom prst="rect">
            <a:avLst/>
          </a:prstGeom>
        </p:spPr>
      </p:pic>
      <p:sp>
        <p:nvSpPr>
          <p:cNvPr id="10" name="TextBox 9">
            <a:extLst>
              <a:ext uri="{FF2B5EF4-FFF2-40B4-BE49-F238E27FC236}">
                <a16:creationId xmlns:a16="http://schemas.microsoft.com/office/drawing/2014/main" id="{A71BBD86-6CAB-D2E9-F0D6-7F9D01ED4106}"/>
              </a:ext>
            </a:extLst>
          </p:cNvPr>
          <p:cNvSpPr txBox="1"/>
          <p:nvPr/>
        </p:nvSpPr>
        <p:spPr>
          <a:xfrm>
            <a:off x="233680" y="609983"/>
            <a:ext cx="11725153" cy="523220"/>
          </a:xfrm>
          <a:prstGeom prst="rect">
            <a:avLst/>
          </a:prstGeom>
          <a:solidFill>
            <a:schemeClr val="accent4">
              <a:lumMod val="20000"/>
              <a:lumOff val="80000"/>
            </a:schemeClr>
          </a:solidFill>
          <a:ln>
            <a:solidFill>
              <a:srgbClr val="20386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400">
                <a:solidFill>
                  <a:srgbClr val="000000"/>
                </a:solidFill>
                <a:cs typeface="Calibri"/>
              </a:rPr>
              <a:t>Cambridge strategic road volumes continue to exceed pre-COVID volumes (+11% in December 2023) though have plateaued slightly after experiencing a peak over the summer months.</a:t>
            </a:r>
            <a:endParaRPr lang="en-US" sz="1400" b="1">
              <a:solidFill>
                <a:srgbClr val="000000"/>
              </a:solidFill>
              <a:cs typeface="Calibri"/>
            </a:endParaRPr>
          </a:p>
        </p:txBody>
      </p:sp>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smtClean="0"/>
              <a:t>15</a:t>
            </a:fld>
            <a:endParaRPr lang="en-GB"/>
          </a:p>
        </p:txBody>
      </p:sp>
      <p:pic>
        <p:nvPicPr>
          <p:cNvPr id="6" name="Picture 5" descr="A line chart showing traffic volume trends for Cambridge. In December 2023, traffic volumes are ahead of 2019.">
            <a:extLst>
              <a:ext uri="{FF2B5EF4-FFF2-40B4-BE49-F238E27FC236}">
                <a16:creationId xmlns:a16="http://schemas.microsoft.com/office/drawing/2014/main" id="{E245EE02-3B3C-8160-C2CB-0F0AB940A1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6418" y="1771926"/>
            <a:ext cx="10312607" cy="3342334"/>
          </a:xfrm>
          <a:prstGeom prst="rect">
            <a:avLst/>
          </a:prstGeom>
        </p:spPr>
      </p:pic>
      <p:graphicFrame>
        <p:nvGraphicFramePr>
          <p:cNvPr id="4" name="Table 3">
            <a:extLst>
              <a:ext uri="{FF2B5EF4-FFF2-40B4-BE49-F238E27FC236}">
                <a16:creationId xmlns:a16="http://schemas.microsoft.com/office/drawing/2014/main" id="{55E424BA-6433-7080-750C-7A0D66632A17}"/>
              </a:ex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1887547404"/>
              </p:ext>
            </p:extLst>
          </p:nvPr>
        </p:nvGraphicFramePr>
        <p:xfrm>
          <a:off x="3579244" y="5502540"/>
          <a:ext cx="5033511" cy="586856"/>
        </p:xfrm>
        <a:graphic>
          <a:graphicData uri="http://schemas.openxmlformats.org/drawingml/2006/table">
            <a:tbl>
              <a:tblPr firstRow="1"/>
              <a:tblGrid>
                <a:gridCol w="1677837">
                  <a:extLst>
                    <a:ext uri="{9D8B030D-6E8A-4147-A177-3AD203B41FA5}">
                      <a16:colId xmlns:a16="http://schemas.microsoft.com/office/drawing/2014/main" val="2573492267"/>
                    </a:ext>
                  </a:extLst>
                </a:gridCol>
                <a:gridCol w="1677837">
                  <a:extLst>
                    <a:ext uri="{9D8B030D-6E8A-4147-A177-3AD203B41FA5}">
                      <a16:colId xmlns:a16="http://schemas.microsoft.com/office/drawing/2014/main" val="1976750693"/>
                    </a:ext>
                  </a:extLst>
                </a:gridCol>
                <a:gridCol w="1677837">
                  <a:extLst>
                    <a:ext uri="{9D8B030D-6E8A-4147-A177-3AD203B41FA5}">
                      <a16:colId xmlns:a16="http://schemas.microsoft.com/office/drawing/2014/main" val="157875968"/>
                    </a:ext>
                  </a:extLst>
                </a:gridCol>
              </a:tblGrid>
              <a:tr h="397626">
                <a:tc>
                  <a:txBody>
                    <a:bodyPr/>
                    <a:lstStyle/>
                    <a:p>
                      <a:pPr algn="ctr" rtl="0" fontAlgn="b"/>
                      <a:r>
                        <a:rPr lang="en-GB" sz="1200" b="1" i="0" u="none" strike="noStrike">
                          <a:solidFill>
                            <a:srgbClr val="0070C0"/>
                          </a:solidFill>
                          <a:effectLst/>
                          <a:latin typeface="Calibri"/>
                        </a:rPr>
                        <a:t>Pre-COVID to Now:</a:t>
                      </a:r>
                    </a:p>
                    <a:p>
                      <a:pPr algn="ctr" rtl="0" fontAlgn="b"/>
                      <a:r>
                        <a:rPr lang="en-GB" sz="1200" b="1" i="0" u="none" strike="noStrike">
                          <a:solidFill>
                            <a:srgbClr val="000000"/>
                          </a:solidFill>
                          <a:effectLst/>
                          <a:latin typeface="Calibri"/>
                        </a:rPr>
                        <a:t>Dec</a:t>
                      </a:r>
                      <a:r>
                        <a:rPr lang="pl-PL" sz="1200" b="1" i="0" u="none" strike="noStrike">
                          <a:solidFill>
                            <a:srgbClr val="000000"/>
                          </a:solidFill>
                          <a:effectLst/>
                          <a:latin typeface="Calibri"/>
                        </a:rPr>
                        <a:t> 2019 to </a:t>
                      </a:r>
                      <a:r>
                        <a:rPr lang="en-GB" sz="1200" b="1" i="0" u="none" strike="noStrike">
                          <a:solidFill>
                            <a:srgbClr val="000000"/>
                          </a:solidFill>
                          <a:effectLst/>
                          <a:latin typeface="Calibri"/>
                        </a:rPr>
                        <a:t>Dec</a:t>
                      </a:r>
                      <a:r>
                        <a:rPr lang="pl-PL" sz="1200" b="1" i="0" u="none" strike="noStrike">
                          <a:solidFill>
                            <a:srgbClr val="000000"/>
                          </a:solidFill>
                          <a:effectLst/>
                          <a:latin typeface="Calibri"/>
                        </a:rPr>
                        <a:t> 202</a:t>
                      </a:r>
                      <a:r>
                        <a:rPr lang="en-GB" sz="1200" b="1" i="0" u="none" strike="noStrike">
                          <a:solidFill>
                            <a:srgbClr val="000000"/>
                          </a:solidFill>
                          <a:effectLst/>
                          <a:latin typeface="Calibri"/>
                        </a:rPr>
                        <a:t>3</a:t>
                      </a:r>
                      <a:endParaRPr lang="pl-PL" sz="1200" b="1" i="0" u="none" strike="noStrike">
                        <a:solidFill>
                          <a:srgbClr val="000000"/>
                        </a:solidFill>
                        <a:effectLst/>
                        <a:latin typeface="Calibri"/>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200" b="1" i="0" u="none" strike="noStrike">
                          <a:solidFill>
                            <a:srgbClr val="0070C0"/>
                          </a:solidFill>
                          <a:effectLst/>
                          <a:latin typeface="Calibri"/>
                        </a:rPr>
                        <a:t>Mid-COVID to Now:</a:t>
                      </a:r>
                    </a:p>
                    <a:p>
                      <a:pPr algn="ctr" rtl="0" fontAlgn="b"/>
                      <a:r>
                        <a:rPr lang="en-GB" sz="1200" b="1" i="0" u="none" strike="noStrike">
                          <a:solidFill>
                            <a:srgbClr val="000000"/>
                          </a:solidFill>
                          <a:effectLst/>
                          <a:latin typeface="Calibri"/>
                        </a:rPr>
                        <a:t>Dec 2021 to Dec 2023</a:t>
                      </a:r>
                      <a:endParaRPr lang="pl-PL" sz="1200" b="1" i="0" u="none" strike="noStrike">
                        <a:solidFill>
                          <a:srgbClr val="000000"/>
                        </a:solidFill>
                        <a:effectLst/>
                        <a:latin typeface="Calibri"/>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200" b="1" i="0" u="none" strike="noStrike">
                          <a:solidFill>
                            <a:srgbClr val="0070C0"/>
                          </a:solidFill>
                          <a:effectLst/>
                          <a:latin typeface="Calibri"/>
                        </a:rPr>
                        <a:t>Previous year to Now:</a:t>
                      </a:r>
                    </a:p>
                    <a:p>
                      <a:pPr algn="ctr" rtl="0" fontAlgn="b"/>
                      <a:r>
                        <a:rPr lang="en-GB" sz="1200" b="1" i="0" u="none" strike="noStrike">
                          <a:solidFill>
                            <a:srgbClr val="000000"/>
                          </a:solidFill>
                          <a:effectLst/>
                          <a:latin typeface="Calibri"/>
                        </a:rPr>
                        <a:t>Dec 2022 to Dec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00143339"/>
                  </a:ext>
                </a:extLst>
              </a:tr>
              <a:tr h="183399">
                <a:tc>
                  <a:txBody>
                    <a:bodyPr/>
                    <a:lstStyle/>
                    <a:p>
                      <a:pPr algn="ctr" rtl="0" fontAlgn="b"/>
                      <a:r>
                        <a:rPr lang="en-GB" sz="1200" b="1" i="0" u="none" strike="noStrike">
                          <a:solidFill>
                            <a:schemeClr val="tx1"/>
                          </a:solidFill>
                          <a:effectLst/>
                          <a:latin typeface="Calibri" panose="020F0502020204030204" pitchFamily="34" charset="0"/>
                        </a:rPr>
                        <a:t>+11%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a:txBody>
                    <a:bodyPr/>
                    <a:lstStyle/>
                    <a:p>
                      <a:pPr algn="ctr" rtl="0" fontAlgn="b"/>
                      <a:r>
                        <a:rPr lang="en-GB" sz="1200" b="1" i="0" u="none" strike="noStrike">
                          <a:solidFill>
                            <a:schemeClr val="tx1"/>
                          </a:solidFill>
                          <a:effectLst/>
                          <a:latin typeface="Calibri" panose="020F0502020204030204" pitchFamily="34" charset="0"/>
                        </a:rPr>
                        <a:t>+14%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200" b="1" i="0" u="none" strike="noStrike" dirty="0">
                          <a:solidFill>
                            <a:schemeClr val="tx1"/>
                          </a:solidFill>
                          <a:effectLst/>
                          <a:latin typeface="Calibri" panose="020F0502020204030204" pitchFamily="34" charset="0"/>
                        </a:rPr>
                        <a:t>+10%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22140410"/>
                  </a:ext>
                </a:extLst>
              </a:tr>
            </a:tbl>
          </a:graphicData>
        </a:graphic>
      </p:graphicFrame>
      <p:sp>
        <p:nvSpPr>
          <p:cNvPr id="14" name="TextBox 13">
            <a:extLst>
              <a:ext uri="{FF2B5EF4-FFF2-40B4-BE49-F238E27FC236}">
                <a16:creationId xmlns:a16="http://schemas.microsoft.com/office/drawing/2014/main" id="{38E3525C-0809-49E4-AE9F-12F75F91FFBF}"/>
              </a:ext>
            </a:extLst>
          </p:cNvPr>
          <p:cNvSpPr txBox="1"/>
          <p:nvPr/>
        </p:nvSpPr>
        <p:spPr>
          <a:xfrm>
            <a:off x="-7463" y="6604792"/>
            <a:ext cx="11725153" cy="253916"/>
          </a:xfrm>
          <a:prstGeom prst="rect">
            <a:avLst/>
          </a:prstGeom>
          <a:noFill/>
        </p:spPr>
        <p:txBody>
          <a:bodyPr wrap="square" lIns="91440" tIns="45720" rIns="91440" bIns="45720" anchor="t">
            <a:spAutoFit/>
          </a:bodyPr>
          <a:lstStyle/>
          <a:p>
            <a:r>
              <a:rPr lang="en-GB" sz="1000">
                <a:solidFill>
                  <a:schemeClr val="bg2">
                    <a:lumMod val="50000"/>
                  </a:schemeClr>
                </a:solidFill>
                <a:cs typeface="Calibri"/>
              </a:rPr>
              <a:t>Analysis based on 3 sensors - all on the main carriageway of the M11 (2 near Madingley Road and 1 near Trumpington).</a:t>
            </a:r>
          </a:p>
        </p:txBody>
      </p:sp>
    </p:spTree>
    <p:extLst>
      <p:ext uri="{BB962C8B-B14F-4D97-AF65-F5344CB8AC3E}">
        <p14:creationId xmlns:p14="http://schemas.microsoft.com/office/powerpoint/2010/main" val="40157926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lt1"/>
                </a:solidFill>
                <a:effectLst/>
                <a:uLnTx/>
                <a:uFillTx/>
                <a:latin typeface="Calibri" panose="020F0502020204030204"/>
                <a:ea typeface="+mn-ea"/>
                <a:cs typeface="+mn-cs"/>
              </a:rPr>
              <a:t>Strategic Road Network: East Cambridgeshire</a:t>
            </a:r>
          </a:p>
        </p:txBody>
      </p:sp>
      <p:pic>
        <p:nvPicPr>
          <p:cNvPr id="13" name="Picture 12">
            <a:extLst>
              <a:ext uri="{FF2B5EF4-FFF2-40B4-BE49-F238E27FC236}">
                <a16:creationId xmlns:a16="http://schemas.microsoft.com/office/drawing/2014/main" id="{10B5876D-A555-4694-9DD0-01F8D9F5CFA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0858931" y="-726641"/>
            <a:ext cx="545503" cy="2035730"/>
          </a:xfrm>
          <a:prstGeom prst="rect">
            <a:avLst/>
          </a:prstGeom>
        </p:spPr>
      </p:pic>
      <p:sp>
        <p:nvSpPr>
          <p:cNvPr id="10" name="TextBox 9">
            <a:extLst>
              <a:ext uri="{FF2B5EF4-FFF2-40B4-BE49-F238E27FC236}">
                <a16:creationId xmlns:a16="http://schemas.microsoft.com/office/drawing/2014/main" id="{A71BBD86-6CAB-D2E9-F0D6-7F9D01ED4106}"/>
              </a:ext>
            </a:extLst>
          </p:cNvPr>
          <p:cNvSpPr txBox="1"/>
          <p:nvPr/>
        </p:nvSpPr>
        <p:spPr>
          <a:xfrm>
            <a:off x="233680" y="609983"/>
            <a:ext cx="11725153" cy="307777"/>
          </a:xfrm>
          <a:prstGeom prst="rect">
            <a:avLst/>
          </a:prstGeom>
          <a:solidFill>
            <a:schemeClr val="accent4">
              <a:lumMod val="20000"/>
              <a:lumOff val="80000"/>
            </a:schemeClr>
          </a:solidFill>
          <a:ln>
            <a:solidFill>
              <a:srgbClr val="20386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400">
                <a:solidFill>
                  <a:srgbClr val="000000"/>
                </a:solidFill>
                <a:cs typeface="Calibri"/>
              </a:rPr>
              <a:t>East Cambridgeshire strategic road volumes are near pre-COVID volumes (+3%) and have also seen an increase from December 2022 (+11%).</a:t>
            </a:r>
          </a:p>
        </p:txBody>
      </p:sp>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smtClean="0"/>
              <a:t>16</a:t>
            </a:fld>
            <a:endParaRPr lang="en-GB"/>
          </a:p>
        </p:txBody>
      </p:sp>
      <p:pic>
        <p:nvPicPr>
          <p:cNvPr id="5" name="Picture 4" descr="A line chart showing traffic volume trends for East Cambridgeshire. 2023 volumes are just ahead of 2019 volumes in December 2023.">
            <a:extLst>
              <a:ext uri="{FF2B5EF4-FFF2-40B4-BE49-F238E27FC236}">
                <a16:creationId xmlns:a16="http://schemas.microsoft.com/office/drawing/2014/main" id="{2996590F-0CEB-442C-242F-5C44458995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6686" y="1556483"/>
            <a:ext cx="10538628" cy="3499710"/>
          </a:xfrm>
          <a:prstGeom prst="rect">
            <a:avLst/>
          </a:prstGeom>
        </p:spPr>
      </p:pic>
      <p:graphicFrame>
        <p:nvGraphicFramePr>
          <p:cNvPr id="6" name="Table 5">
            <a:extLst>
              <a:ext uri="{FF2B5EF4-FFF2-40B4-BE49-F238E27FC236}">
                <a16:creationId xmlns:a16="http://schemas.microsoft.com/office/drawing/2014/main" id="{4DAEA4F2-12B9-FFE1-4B1E-EF621ECA15F6}"/>
              </a:ex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4254124375"/>
              </p:ext>
            </p:extLst>
          </p:nvPr>
        </p:nvGraphicFramePr>
        <p:xfrm>
          <a:off x="3579244" y="5502540"/>
          <a:ext cx="5033511" cy="586856"/>
        </p:xfrm>
        <a:graphic>
          <a:graphicData uri="http://schemas.openxmlformats.org/drawingml/2006/table">
            <a:tbl>
              <a:tblPr firstRow="1"/>
              <a:tblGrid>
                <a:gridCol w="1677837">
                  <a:extLst>
                    <a:ext uri="{9D8B030D-6E8A-4147-A177-3AD203B41FA5}">
                      <a16:colId xmlns:a16="http://schemas.microsoft.com/office/drawing/2014/main" val="2573492267"/>
                    </a:ext>
                  </a:extLst>
                </a:gridCol>
                <a:gridCol w="1677837">
                  <a:extLst>
                    <a:ext uri="{9D8B030D-6E8A-4147-A177-3AD203B41FA5}">
                      <a16:colId xmlns:a16="http://schemas.microsoft.com/office/drawing/2014/main" val="1976750693"/>
                    </a:ext>
                  </a:extLst>
                </a:gridCol>
                <a:gridCol w="1677837">
                  <a:extLst>
                    <a:ext uri="{9D8B030D-6E8A-4147-A177-3AD203B41FA5}">
                      <a16:colId xmlns:a16="http://schemas.microsoft.com/office/drawing/2014/main" val="157875968"/>
                    </a:ext>
                  </a:extLst>
                </a:gridCol>
              </a:tblGrid>
              <a:tr h="397626">
                <a:tc>
                  <a:txBody>
                    <a:bodyPr/>
                    <a:lstStyle/>
                    <a:p>
                      <a:pPr algn="ctr" rtl="0" fontAlgn="b"/>
                      <a:r>
                        <a:rPr lang="en-GB" sz="1200" b="1" i="0" u="none" strike="noStrike">
                          <a:solidFill>
                            <a:srgbClr val="0070C0"/>
                          </a:solidFill>
                          <a:effectLst/>
                          <a:latin typeface="Calibri"/>
                        </a:rPr>
                        <a:t>Pre-COVID to Now:</a:t>
                      </a:r>
                    </a:p>
                    <a:p>
                      <a:pPr algn="ctr" rtl="0" fontAlgn="b"/>
                      <a:r>
                        <a:rPr lang="en-GB" sz="1200" b="1" i="0" u="none" strike="noStrike">
                          <a:solidFill>
                            <a:srgbClr val="000000"/>
                          </a:solidFill>
                          <a:effectLst/>
                          <a:latin typeface="Calibri"/>
                        </a:rPr>
                        <a:t>Dec</a:t>
                      </a:r>
                      <a:r>
                        <a:rPr lang="pl-PL" sz="1200" b="1" i="0" u="none" strike="noStrike">
                          <a:solidFill>
                            <a:srgbClr val="000000"/>
                          </a:solidFill>
                          <a:effectLst/>
                          <a:latin typeface="Calibri"/>
                        </a:rPr>
                        <a:t> 2019 to </a:t>
                      </a:r>
                      <a:r>
                        <a:rPr lang="en-GB" sz="1200" b="1" i="0" u="none" strike="noStrike">
                          <a:solidFill>
                            <a:srgbClr val="000000"/>
                          </a:solidFill>
                          <a:effectLst/>
                          <a:latin typeface="Calibri"/>
                        </a:rPr>
                        <a:t>Dec</a:t>
                      </a:r>
                      <a:r>
                        <a:rPr lang="pl-PL" sz="1200" b="1" i="0" u="none" strike="noStrike">
                          <a:solidFill>
                            <a:srgbClr val="000000"/>
                          </a:solidFill>
                          <a:effectLst/>
                          <a:latin typeface="Calibri"/>
                        </a:rPr>
                        <a:t> 202</a:t>
                      </a:r>
                      <a:r>
                        <a:rPr lang="en-GB" sz="1200" b="1" i="0" u="none" strike="noStrike">
                          <a:solidFill>
                            <a:srgbClr val="000000"/>
                          </a:solidFill>
                          <a:effectLst/>
                          <a:latin typeface="Calibri"/>
                        </a:rPr>
                        <a:t>3</a:t>
                      </a:r>
                      <a:endParaRPr lang="pl-PL" sz="1200" b="1" i="0" u="none" strike="noStrike">
                        <a:solidFill>
                          <a:srgbClr val="000000"/>
                        </a:solidFill>
                        <a:effectLst/>
                        <a:latin typeface="Calibri"/>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200" b="1" i="0" u="none" strike="noStrike">
                          <a:solidFill>
                            <a:srgbClr val="0070C0"/>
                          </a:solidFill>
                          <a:effectLst/>
                          <a:latin typeface="Calibri"/>
                        </a:rPr>
                        <a:t>Mid-COVID to Now:</a:t>
                      </a:r>
                    </a:p>
                    <a:p>
                      <a:pPr algn="ctr" rtl="0" fontAlgn="b"/>
                      <a:r>
                        <a:rPr lang="en-GB" sz="1200" b="1" i="0" u="none" strike="noStrike">
                          <a:solidFill>
                            <a:srgbClr val="000000"/>
                          </a:solidFill>
                          <a:effectLst/>
                          <a:latin typeface="Calibri"/>
                        </a:rPr>
                        <a:t>Dec 2021 to Dec 2023</a:t>
                      </a:r>
                      <a:endParaRPr lang="pl-PL" sz="1200" b="1" i="0" u="none" strike="noStrike">
                        <a:solidFill>
                          <a:srgbClr val="000000"/>
                        </a:solidFill>
                        <a:effectLst/>
                        <a:latin typeface="Calibri"/>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200" b="1" i="0" u="none" strike="noStrike">
                          <a:solidFill>
                            <a:srgbClr val="0070C0"/>
                          </a:solidFill>
                          <a:effectLst/>
                          <a:latin typeface="Calibri"/>
                        </a:rPr>
                        <a:t>Previous year to Now:</a:t>
                      </a:r>
                    </a:p>
                    <a:p>
                      <a:pPr algn="ctr" rtl="0" fontAlgn="b"/>
                      <a:r>
                        <a:rPr lang="en-GB" sz="1200" b="1" i="0" u="none" strike="noStrike">
                          <a:solidFill>
                            <a:srgbClr val="000000"/>
                          </a:solidFill>
                          <a:effectLst/>
                          <a:latin typeface="Calibri"/>
                        </a:rPr>
                        <a:t>Dec 2022 to Dec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00143339"/>
                  </a:ext>
                </a:extLst>
              </a:tr>
              <a:tr h="183399">
                <a:tc>
                  <a:txBody>
                    <a:bodyPr/>
                    <a:lstStyle/>
                    <a:p>
                      <a:pPr algn="ctr" rtl="0" fontAlgn="b"/>
                      <a:r>
                        <a:rPr lang="en-GB" sz="1200" b="1" i="0" u="none" strike="noStrike">
                          <a:solidFill>
                            <a:schemeClr val="tx1"/>
                          </a:solidFill>
                          <a:effectLst/>
                          <a:latin typeface="Calibri" panose="020F0502020204030204" pitchFamily="34" charset="0"/>
                        </a:rPr>
                        <a:t>+3%</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rtl="0" fontAlgn="b"/>
                      <a:r>
                        <a:rPr lang="en-GB" sz="1200" b="1" i="0" u="none" strike="noStrike">
                          <a:solidFill>
                            <a:schemeClr val="tx1"/>
                          </a:solidFill>
                          <a:effectLst/>
                          <a:latin typeface="Calibri" panose="020F0502020204030204" pitchFamily="34" charset="0"/>
                        </a:rPr>
                        <a:t>+14%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200" b="1" i="0" u="none" strike="noStrike">
                          <a:solidFill>
                            <a:schemeClr val="tx1"/>
                          </a:solidFill>
                          <a:effectLst/>
                          <a:latin typeface="Calibri" panose="020F0502020204030204" pitchFamily="34" charset="0"/>
                        </a:rPr>
                        <a:t>+11%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22140410"/>
                  </a:ext>
                </a:extLst>
              </a:tr>
            </a:tbl>
          </a:graphicData>
        </a:graphic>
      </p:graphicFrame>
      <p:sp>
        <p:nvSpPr>
          <p:cNvPr id="14" name="TextBox 13">
            <a:extLst>
              <a:ext uri="{FF2B5EF4-FFF2-40B4-BE49-F238E27FC236}">
                <a16:creationId xmlns:a16="http://schemas.microsoft.com/office/drawing/2014/main" id="{38E3525C-0809-49E4-AE9F-12F75F91FFBF}"/>
              </a:ext>
            </a:extLst>
          </p:cNvPr>
          <p:cNvSpPr txBox="1"/>
          <p:nvPr/>
        </p:nvSpPr>
        <p:spPr>
          <a:xfrm>
            <a:off x="-7463" y="6604792"/>
            <a:ext cx="11725153" cy="253916"/>
          </a:xfrm>
          <a:prstGeom prst="rect">
            <a:avLst/>
          </a:prstGeom>
          <a:noFill/>
        </p:spPr>
        <p:txBody>
          <a:bodyPr wrap="square" lIns="91440" tIns="45720" rIns="91440" bIns="45720" anchor="t">
            <a:spAutoFit/>
          </a:bodyPr>
          <a:lstStyle/>
          <a:p>
            <a:r>
              <a:rPr lang="en-GB" sz="1000">
                <a:solidFill>
                  <a:schemeClr val="bg2">
                    <a:lumMod val="50000"/>
                  </a:schemeClr>
                </a:solidFill>
                <a:cs typeface="Calibri"/>
              </a:rPr>
              <a:t>Analysis based on 4 sensors - 2 on the main carriageway of the A11 (close to Red Lodge) and 2 on the main carriageway of the A14 (2 north of Newmarket).</a:t>
            </a:r>
          </a:p>
        </p:txBody>
      </p:sp>
    </p:spTree>
    <p:extLst>
      <p:ext uri="{BB962C8B-B14F-4D97-AF65-F5344CB8AC3E}">
        <p14:creationId xmlns:p14="http://schemas.microsoft.com/office/powerpoint/2010/main" val="12707279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lt1"/>
                </a:solidFill>
                <a:effectLst/>
                <a:uLnTx/>
                <a:uFillTx/>
                <a:latin typeface="Calibri" panose="020F0502020204030204"/>
                <a:ea typeface="+mn-ea"/>
                <a:cs typeface="+mn-cs"/>
              </a:rPr>
              <a:t>Strategic Road Network: Fenland</a:t>
            </a:r>
          </a:p>
        </p:txBody>
      </p:sp>
      <p:pic>
        <p:nvPicPr>
          <p:cNvPr id="13" name="Picture 12">
            <a:extLst>
              <a:ext uri="{FF2B5EF4-FFF2-40B4-BE49-F238E27FC236}">
                <a16:creationId xmlns:a16="http://schemas.microsoft.com/office/drawing/2014/main" id="{10B5876D-A555-4694-9DD0-01F8D9F5CFA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0858931" y="-726641"/>
            <a:ext cx="545503" cy="2035730"/>
          </a:xfrm>
          <a:prstGeom prst="rect">
            <a:avLst/>
          </a:prstGeom>
        </p:spPr>
      </p:pic>
      <p:sp>
        <p:nvSpPr>
          <p:cNvPr id="10" name="TextBox 9">
            <a:extLst>
              <a:ext uri="{FF2B5EF4-FFF2-40B4-BE49-F238E27FC236}">
                <a16:creationId xmlns:a16="http://schemas.microsoft.com/office/drawing/2014/main" id="{A71BBD86-6CAB-D2E9-F0D6-7F9D01ED4106}"/>
              </a:ext>
            </a:extLst>
          </p:cNvPr>
          <p:cNvSpPr txBox="1"/>
          <p:nvPr/>
        </p:nvSpPr>
        <p:spPr>
          <a:xfrm>
            <a:off x="233680" y="609983"/>
            <a:ext cx="11725153" cy="523220"/>
          </a:xfrm>
          <a:prstGeom prst="rect">
            <a:avLst/>
          </a:prstGeom>
          <a:solidFill>
            <a:schemeClr val="accent4">
              <a:lumMod val="20000"/>
              <a:lumOff val="80000"/>
            </a:schemeClr>
          </a:solidFill>
          <a:ln>
            <a:solidFill>
              <a:srgbClr val="20386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400">
                <a:solidFill>
                  <a:srgbClr val="000000"/>
                </a:solidFill>
                <a:cs typeface="Calibri"/>
              </a:rPr>
              <a:t>Fenland strategic road volumes are around pre-COVID levels (-1%). Following a gradual increase during 2023, more recent months have experienced a drop in traffic volumes – albeit still ahead of December 2022 (+8%).</a:t>
            </a:r>
            <a:endParaRPr lang="en-US" sz="1400" b="1">
              <a:solidFill>
                <a:srgbClr val="000000"/>
              </a:solidFill>
              <a:cs typeface="Calibri"/>
            </a:endParaRPr>
          </a:p>
        </p:txBody>
      </p:sp>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smtClean="0"/>
              <a:t>17</a:t>
            </a:fld>
            <a:endParaRPr lang="en-GB"/>
          </a:p>
        </p:txBody>
      </p:sp>
      <p:pic>
        <p:nvPicPr>
          <p:cNvPr id="5" name="Picture 4" descr="A line chart showing traffic volume trends for Fenland. 2023 volumes are similar to 2019 volumes and 18% above December 2022 volumes.">
            <a:extLst>
              <a:ext uri="{FF2B5EF4-FFF2-40B4-BE49-F238E27FC236}">
                <a16:creationId xmlns:a16="http://schemas.microsoft.com/office/drawing/2014/main" id="{D6D7B484-F3AF-F196-669C-36DF721A98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745" y="1476375"/>
            <a:ext cx="10756164" cy="3590767"/>
          </a:xfrm>
          <a:prstGeom prst="rect">
            <a:avLst/>
          </a:prstGeom>
        </p:spPr>
      </p:pic>
      <p:graphicFrame>
        <p:nvGraphicFramePr>
          <p:cNvPr id="7" name="Table 6">
            <a:extLst>
              <a:ext uri="{FF2B5EF4-FFF2-40B4-BE49-F238E27FC236}">
                <a16:creationId xmlns:a16="http://schemas.microsoft.com/office/drawing/2014/main" id="{91622CF9-79E6-9017-2CEE-B1A1E0582B15}"/>
              </a:ex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3411636069"/>
              </p:ext>
            </p:extLst>
          </p:nvPr>
        </p:nvGraphicFramePr>
        <p:xfrm>
          <a:off x="3338357" y="5498467"/>
          <a:ext cx="5033511" cy="586856"/>
        </p:xfrm>
        <a:graphic>
          <a:graphicData uri="http://schemas.openxmlformats.org/drawingml/2006/table">
            <a:tbl>
              <a:tblPr firstRow="1"/>
              <a:tblGrid>
                <a:gridCol w="1677837">
                  <a:extLst>
                    <a:ext uri="{9D8B030D-6E8A-4147-A177-3AD203B41FA5}">
                      <a16:colId xmlns:a16="http://schemas.microsoft.com/office/drawing/2014/main" val="2573492267"/>
                    </a:ext>
                  </a:extLst>
                </a:gridCol>
                <a:gridCol w="1677837">
                  <a:extLst>
                    <a:ext uri="{9D8B030D-6E8A-4147-A177-3AD203B41FA5}">
                      <a16:colId xmlns:a16="http://schemas.microsoft.com/office/drawing/2014/main" val="1976750693"/>
                    </a:ext>
                  </a:extLst>
                </a:gridCol>
                <a:gridCol w="1677837">
                  <a:extLst>
                    <a:ext uri="{9D8B030D-6E8A-4147-A177-3AD203B41FA5}">
                      <a16:colId xmlns:a16="http://schemas.microsoft.com/office/drawing/2014/main" val="157875968"/>
                    </a:ext>
                  </a:extLst>
                </a:gridCol>
              </a:tblGrid>
              <a:tr h="397626">
                <a:tc>
                  <a:txBody>
                    <a:bodyPr/>
                    <a:lstStyle/>
                    <a:p>
                      <a:pPr algn="ctr" rtl="0" fontAlgn="b"/>
                      <a:r>
                        <a:rPr lang="en-GB" sz="1200" b="1" i="0" u="none" strike="noStrike">
                          <a:solidFill>
                            <a:srgbClr val="0070C0"/>
                          </a:solidFill>
                          <a:effectLst/>
                          <a:latin typeface="Calibri"/>
                        </a:rPr>
                        <a:t>Pre-COVID to Now:</a:t>
                      </a:r>
                    </a:p>
                    <a:p>
                      <a:pPr algn="ctr" rtl="0" fontAlgn="b"/>
                      <a:r>
                        <a:rPr lang="en-GB" sz="1200" b="1" i="0" u="none" strike="noStrike">
                          <a:solidFill>
                            <a:srgbClr val="000000"/>
                          </a:solidFill>
                          <a:effectLst/>
                          <a:latin typeface="Calibri"/>
                        </a:rPr>
                        <a:t>Dec</a:t>
                      </a:r>
                      <a:r>
                        <a:rPr lang="pl-PL" sz="1200" b="1" i="0" u="none" strike="noStrike">
                          <a:solidFill>
                            <a:srgbClr val="000000"/>
                          </a:solidFill>
                          <a:effectLst/>
                          <a:latin typeface="Calibri"/>
                        </a:rPr>
                        <a:t> 2019 to </a:t>
                      </a:r>
                      <a:r>
                        <a:rPr lang="en-GB" sz="1200" b="1" i="0" u="none" strike="noStrike">
                          <a:solidFill>
                            <a:srgbClr val="000000"/>
                          </a:solidFill>
                          <a:effectLst/>
                          <a:latin typeface="Calibri"/>
                        </a:rPr>
                        <a:t>Dec</a:t>
                      </a:r>
                      <a:r>
                        <a:rPr lang="pl-PL" sz="1200" b="1" i="0" u="none" strike="noStrike">
                          <a:solidFill>
                            <a:srgbClr val="000000"/>
                          </a:solidFill>
                          <a:effectLst/>
                          <a:latin typeface="Calibri"/>
                        </a:rPr>
                        <a:t> 202</a:t>
                      </a:r>
                      <a:r>
                        <a:rPr lang="en-GB" sz="1200" b="1" i="0" u="none" strike="noStrike">
                          <a:solidFill>
                            <a:srgbClr val="000000"/>
                          </a:solidFill>
                          <a:effectLst/>
                          <a:latin typeface="Calibri"/>
                        </a:rPr>
                        <a:t>3</a:t>
                      </a:r>
                      <a:endParaRPr lang="pl-PL" sz="1200" b="1" i="0" u="none" strike="noStrike">
                        <a:solidFill>
                          <a:srgbClr val="000000"/>
                        </a:solidFill>
                        <a:effectLst/>
                        <a:latin typeface="Calibri"/>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200" b="1" i="0" u="none" strike="noStrike">
                          <a:solidFill>
                            <a:srgbClr val="0070C0"/>
                          </a:solidFill>
                          <a:effectLst/>
                          <a:latin typeface="Calibri"/>
                        </a:rPr>
                        <a:t>Mid-COVID to Now:</a:t>
                      </a:r>
                    </a:p>
                    <a:p>
                      <a:pPr algn="ctr" rtl="0" fontAlgn="b"/>
                      <a:r>
                        <a:rPr lang="en-GB" sz="1200" b="1" i="0" u="none" strike="noStrike">
                          <a:solidFill>
                            <a:srgbClr val="000000"/>
                          </a:solidFill>
                          <a:effectLst/>
                          <a:latin typeface="Calibri"/>
                        </a:rPr>
                        <a:t>Dec 2021 to Dec 2023</a:t>
                      </a:r>
                      <a:endParaRPr lang="pl-PL" sz="1200" b="1" i="0" u="none" strike="noStrike">
                        <a:solidFill>
                          <a:srgbClr val="000000"/>
                        </a:solidFill>
                        <a:effectLst/>
                        <a:latin typeface="Calibri"/>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200" b="1" i="0" u="none" strike="noStrike">
                          <a:solidFill>
                            <a:srgbClr val="0070C0"/>
                          </a:solidFill>
                          <a:effectLst/>
                          <a:latin typeface="Calibri"/>
                        </a:rPr>
                        <a:t>Previous year to Now:</a:t>
                      </a:r>
                    </a:p>
                    <a:p>
                      <a:pPr algn="ctr" rtl="0" fontAlgn="b"/>
                      <a:r>
                        <a:rPr lang="en-GB" sz="1200" b="1" i="0" u="none" strike="noStrike">
                          <a:solidFill>
                            <a:srgbClr val="000000"/>
                          </a:solidFill>
                          <a:effectLst/>
                          <a:latin typeface="Calibri"/>
                        </a:rPr>
                        <a:t>Dec 2022 to Dec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00143339"/>
                  </a:ext>
                </a:extLst>
              </a:tr>
              <a:tr h="183399">
                <a:tc>
                  <a:txBody>
                    <a:bodyPr/>
                    <a:lstStyle/>
                    <a:p>
                      <a:pPr algn="ctr" rtl="0" fontAlgn="b"/>
                      <a:r>
                        <a:rPr lang="en-GB" sz="1200" b="1" i="0" u="none" strike="noStrike">
                          <a:solidFill>
                            <a:schemeClr val="tx1"/>
                          </a:solidFill>
                          <a:effectLst/>
                          <a:latin typeface="Calibri" panose="020F0502020204030204" pitchFamily="34" charset="0"/>
                        </a:rPr>
                        <a:t>-1%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rtl="0" fontAlgn="b"/>
                      <a:r>
                        <a:rPr lang="en-GB" sz="1200" b="1" i="0" u="none" strike="noStrike">
                          <a:solidFill>
                            <a:schemeClr val="tx1"/>
                          </a:solidFill>
                          <a:effectLst/>
                          <a:latin typeface="Calibri" panose="020F0502020204030204" pitchFamily="34" charset="0"/>
                        </a:rPr>
                        <a:t>+14%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200" b="1" i="0" u="none" strike="noStrike">
                          <a:solidFill>
                            <a:schemeClr val="tx1"/>
                          </a:solidFill>
                          <a:effectLst/>
                          <a:latin typeface="Calibri" panose="020F0502020204030204" pitchFamily="34" charset="0"/>
                        </a:rPr>
                        <a:t>+8%</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22140410"/>
                  </a:ext>
                </a:extLst>
              </a:tr>
            </a:tbl>
          </a:graphicData>
        </a:graphic>
      </p:graphicFrame>
      <p:sp>
        <p:nvSpPr>
          <p:cNvPr id="14" name="TextBox 13">
            <a:extLst>
              <a:ext uri="{FF2B5EF4-FFF2-40B4-BE49-F238E27FC236}">
                <a16:creationId xmlns:a16="http://schemas.microsoft.com/office/drawing/2014/main" id="{38E3525C-0809-49E4-AE9F-12F75F91FFBF}"/>
              </a:ext>
            </a:extLst>
          </p:cNvPr>
          <p:cNvSpPr txBox="1"/>
          <p:nvPr/>
        </p:nvSpPr>
        <p:spPr>
          <a:xfrm>
            <a:off x="-7463" y="6604792"/>
            <a:ext cx="11725153" cy="253916"/>
          </a:xfrm>
          <a:prstGeom prst="rect">
            <a:avLst/>
          </a:prstGeom>
          <a:noFill/>
        </p:spPr>
        <p:txBody>
          <a:bodyPr wrap="square" lIns="91440" tIns="45720" rIns="91440" bIns="45720" anchor="t">
            <a:spAutoFit/>
          </a:bodyPr>
          <a:lstStyle/>
          <a:p>
            <a:r>
              <a:rPr lang="en-GB" sz="1000">
                <a:solidFill>
                  <a:schemeClr val="bg2">
                    <a:lumMod val="50000"/>
                  </a:schemeClr>
                </a:solidFill>
                <a:cs typeface="Calibri"/>
              </a:rPr>
              <a:t>Analysis based on 2 sensors on the main carriageway of the A47 (both close to </a:t>
            </a:r>
            <a:r>
              <a:rPr lang="en-GB" sz="1000" err="1">
                <a:solidFill>
                  <a:schemeClr val="bg2">
                    <a:lumMod val="50000"/>
                  </a:schemeClr>
                </a:solidFill>
                <a:cs typeface="Calibri"/>
              </a:rPr>
              <a:t>Guyhirn</a:t>
            </a:r>
            <a:r>
              <a:rPr lang="en-GB" sz="1000">
                <a:solidFill>
                  <a:schemeClr val="bg2">
                    <a:lumMod val="50000"/>
                  </a:schemeClr>
                </a:solidFill>
                <a:cs typeface="Calibri"/>
              </a:rPr>
              <a:t>).</a:t>
            </a:r>
          </a:p>
        </p:txBody>
      </p:sp>
    </p:spTree>
    <p:extLst>
      <p:ext uri="{BB962C8B-B14F-4D97-AF65-F5344CB8AC3E}">
        <p14:creationId xmlns:p14="http://schemas.microsoft.com/office/powerpoint/2010/main" val="41728271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lt1"/>
                </a:solidFill>
                <a:effectLst/>
                <a:uLnTx/>
                <a:uFillTx/>
                <a:latin typeface="Calibri" panose="020F0502020204030204"/>
                <a:ea typeface="+mn-ea"/>
                <a:cs typeface="+mn-cs"/>
              </a:rPr>
              <a:t>Strategic Road Network: Huntingdonshire</a:t>
            </a:r>
          </a:p>
        </p:txBody>
      </p:sp>
      <p:pic>
        <p:nvPicPr>
          <p:cNvPr id="13" name="Picture 12">
            <a:extLst>
              <a:ext uri="{FF2B5EF4-FFF2-40B4-BE49-F238E27FC236}">
                <a16:creationId xmlns:a16="http://schemas.microsoft.com/office/drawing/2014/main" id="{10B5876D-A555-4694-9DD0-01F8D9F5CFA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0858931" y="-726641"/>
            <a:ext cx="545503" cy="2035730"/>
          </a:xfrm>
          <a:prstGeom prst="rect">
            <a:avLst/>
          </a:prstGeom>
        </p:spPr>
      </p:pic>
      <p:sp>
        <p:nvSpPr>
          <p:cNvPr id="10" name="TextBox 9">
            <a:extLst>
              <a:ext uri="{FF2B5EF4-FFF2-40B4-BE49-F238E27FC236}">
                <a16:creationId xmlns:a16="http://schemas.microsoft.com/office/drawing/2014/main" id="{A71BBD86-6CAB-D2E9-F0D6-7F9D01ED4106}"/>
              </a:ext>
            </a:extLst>
          </p:cNvPr>
          <p:cNvSpPr txBox="1"/>
          <p:nvPr/>
        </p:nvSpPr>
        <p:spPr>
          <a:xfrm>
            <a:off x="233680" y="609983"/>
            <a:ext cx="11725153" cy="307777"/>
          </a:xfrm>
          <a:prstGeom prst="rect">
            <a:avLst/>
          </a:prstGeom>
          <a:solidFill>
            <a:schemeClr val="accent4">
              <a:lumMod val="20000"/>
              <a:lumOff val="80000"/>
            </a:schemeClr>
          </a:solidFill>
          <a:ln>
            <a:solidFill>
              <a:srgbClr val="20386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400">
                <a:solidFill>
                  <a:srgbClr val="000000"/>
                </a:solidFill>
                <a:cs typeface="Calibri"/>
              </a:rPr>
              <a:t>Huntingdonshire strategic road volumes have climbed above 2019 volumes in December 2023 (+7%).</a:t>
            </a:r>
          </a:p>
        </p:txBody>
      </p:sp>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smtClean="0"/>
              <a:t>18</a:t>
            </a:fld>
            <a:endParaRPr lang="en-GB"/>
          </a:p>
        </p:txBody>
      </p:sp>
      <p:pic>
        <p:nvPicPr>
          <p:cNvPr id="5" name="Picture 4" descr="A line chart showing traffic volume trends for Huntingdonshire. December 2023 volumes are 7% above 2019 volumes.">
            <a:extLst>
              <a:ext uri="{FF2B5EF4-FFF2-40B4-BE49-F238E27FC236}">
                <a16:creationId xmlns:a16="http://schemas.microsoft.com/office/drawing/2014/main" id="{75BB1187-E3F2-EBEE-5131-EDAB212889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808" y="1568534"/>
            <a:ext cx="10490610" cy="3525726"/>
          </a:xfrm>
          <a:prstGeom prst="rect">
            <a:avLst/>
          </a:prstGeom>
        </p:spPr>
      </p:pic>
      <p:graphicFrame>
        <p:nvGraphicFramePr>
          <p:cNvPr id="6" name="Table 5">
            <a:extLst>
              <a:ext uri="{FF2B5EF4-FFF2-40B4-BE49-F238E27FC236}">
                <a16:creationId xmlns:a16="http://schemas.microsoft.com/office/drawing/2014/main" id="{1CB903A1-0AFF-6F6F-041B-7CB54209D7CC}"/>
              </a:ex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2836420739"/>
              </p:ext>
            </p:extLst>
          </p:nvPr>
        </p:nvGraphicFramePr>
        <p:xfrm>
          <a:off x="3338357" y="5509100"/>
          <a:ext cx="5033511" cy="586856"/>
        </p:xfrm>
        <a:graphic>
          <a:graphicData uri="http://schemas.openxmlformats.org/drawingml/2006/table">
            <a:tbl>
              <a:tblPr firstRow="1"/>
              <a:tblGrid>
                <a:gridCol w="1677837">
                  <a:extLst>
                    <a:ext uri="{9D8B030D-6E8A-4147-A177-3AD203B41FA5}">
                      <a16:colId xmlns:a16="http://schemas.microsoft.com/office/drawing/2014/main" val="2573492267"/>
                    </a:ext>
                  </a:extLst>
                </a:gridCol>
                <a:gridCol w="1677837">
                  <a:extLst>
                    <a:ext uri="{9D8B030D-6E8A-4147-A177-3AD203B41FA5}">
                      <a16:colId xmlns:a16="http://schemas.microsoft.com/office/drawing/2014/main" val="1976750693"/>
                    </a:ext>
                  </a:extLst>
                </a:gridCol>
                <a:gridCol w="1677837">
                  <a:extLst>
                    <a:ext uri="{9D8B030D-6E8A-4147-A177-3AD203B41FA5}">
                      <a16:colId xmlns:a16="http://schemas.microsoft.com/office/drawing/2014/main" val="157875968"/>
                    </a:ext>
                  </a:extLst>
                </a:gridCol>
              </a:tblGrid>
              <a:tr h="397626">
                <a:tc>
                  <a:txBody>
                    <a:bodyPr/>
                    <a:lstStyle/>
                    <a:p>
                      <a:pPr algn="ctr" rtl="0" fontAlgn="b"/>
                      <a:r>
                        <a:rPr lang="en-GB" sz="1200" b="1" i="0" u="none" strike="noStrike">
                          <a:solidFill>
                            <a:srgbClr val="0070C0"/>
                          </a:solidFill>
                          <a:effectLst/>
                          <a:latin typeface="Calibri"/>
                        </a:rPr>
                        <a:t>Pre-COVID to Now:</a:t>
                      </a:r>
                    </a:p>
                    <a:p>
                      <a:pPr algn="ctr" rtl="0" fontAlgn="b"/>
                      <a:r>
                        <a:rPr lang="en-GB" sz="1200" b="1" i="0" u="none" strike="noStrike">
                          <a:solidFill>
                            <a:srgbClr val="000000"/>
                          </a:solidFill>
                          <a:effectLst/>
                          <a:latin typeface="Calibri"/>
                        </a:rPr>
                        <a:t>Dec</a:t>
                      </a:r>
                      <a:r>
                        <a:rPr lang="pl-PL" sz="1200" b="1" i="0" u="none" strike="noStrike">
                          <a:solidFill>
                            <a:srgbClr val="000000"/>
                          </a:solidFill>
                          <a:effectLst/>
                          <a:latin typeface="Calibri"/>
                        </a:rPr>
                        <a:t> 2019 to </a:t>
                      </a:r>
                      <a:r>
                        <a:rPr lang="en-GB" sz="1200" b="1" i="0" u="none" strike="noStrike">
                          <a:solidFill>
                            <a:srgbClr val="000000"/>
                          </a:solidFill>
                          <a:effectLst/>
                          <a:latin typeface="Calibri"/>
                        </a:rPr>
                        <a:t>Dec</a:t>
                      </a:r>
                      <a:r>
                        <a:rPr lang="pl-PL" sz="1200" b="1" i="0" u="none" strike="noStrike">
                          <a:solidFill>
                            <a:srgbClr val="000000"/>
                          </a:solidFill>
                          <a:effectLst/>
                          <a:latin typeface="Calibri"/>
                        </a:rPr>
                        <a:t> 202</a:t>
                      </a:r>
                      <a:r>
                        <a:rPr lang="en-GB" sz="1200" b="1" i="0" u="none" strike="noStrike">
                          <a:solidFill>
                            <a:srgbClr val="000000"/>
                          </a:solidFill>
                          <a:effectLst/>
                          <a:latin typeface="Calibri"/>
                        </a:rPr>
                        <a:t>3</a:t>
                      </a:r>
                      <a:endParaRPr lang="pl-PL" sz="1200" b="1" i="0" u="none" strike="noStrike">
                        <a:solidFill>
                          <a:srgbClr val="000000"/>
                        </a:solidFill>
                        <a:effectLst/>
                        <a:latin typeface="Calibri"/>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200" b="1" i="0" u="none" strike="noStrike">
                          <a:solidFill>
                            <a:srgbClr val="0070C0"/>
                          </a:solidFill>
                          <a:effectLst/>
                          <a:latin typeface="Calibri"/>
                        </a:rPr>
                        <a:t>Mid-COVID to Now:</a:t>
                      </a:r>
                    </a:p>
                    <a:p>
                      <a:pPr algn="ctr" rtl="0" fontAlgn="b"/>
                      <a:r>
                        <a:rPr lang="en-GB" sz="1200" b="1" i="0" u="none" strike="noStrike">
                          <a:solidFill>
                            <a:srgbClr val="000000"/>
                          </a:solidFill>
                          <a:effectLst/>
                          <a:latin typeface="Calibri"/>
                        </a:rPr>
                        <a:t>Dec 2021 to Dec 2023</a:t>
                      </a:r>
                      <a:endParaRPr lang="pl-PL" sz="1200" b="1" i="0" u="none" strike="noStrike">
                        <a:solidFill>
                          <a:srgbClr val="000000"/>
                        </a:solidFill>
                        <a:effectLst/>
                        <a:latin typeface="Calibri"/>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200" b="1" i="0" u="none" strike="noStrike">
                          <a:solidFill>
                            <a:srgbClr val="0070C0"/>
                          </a:solidFill>
                          <a:effectLst/>
                          <a:latin typeface="Calibri"/>
                        </a:rPr>
                        <a:t>Previous year to Now:</a:t>
                      </a:r>
                    </a:p>
                    <a:p>
                      <a:pPr algn="ctr" rtl="0" fontAlgn="b"/>
                      <a:r>
                        <a:rPr lang="en-GB" sz="1200" b="1" i="0" u="none" strike="noStrike">
                          <a:solidFill>
                            <a:srgbClr val="000000"/>
                          </a:solidFill>
                          <a:effectLst/>
                          <a:latin typeface="Calibri"/>
                        </a:rPr>
                        <a:t>Dec 2022 to Dec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00143339"/>
                  </a:ext>
                </a:extLst>
              </a:tr>
              <a:tr h="183399">
                <a:tc>
                  <a:txBody>
                    <a:bodyPr/>
                    <a:lstStyle/>
                    <a:p>
                      <a:pPr algn="ctr" rtl="0" fontAlgn="b"/>
                      <a:r>
                        <a:rPr lang="en-GB" sz="1200" b="1" i="0" u="none" strike="noStrike">
                          <a:solidFill>
                            <a:schemeClr val="tx1"/>
                          </a:solidFill>
                          <a:effectLst/>
                          <a:latin typeface="Calibri" panose="020F0502020204030204" pitchFamily="34" charset="0"/>
                        </a:rPr>
                        <a:t>+7%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a:txBody>
                    <a:bodyPr/>
                    <a:lstStyle/>
                    <a:p>
                      <a:pPr algn="ctr" rtl="0" fontAlgn="b"/>
                      <a:r>
                        <a:rPr lang="en-GB" sz="1200" b="1" i="0" u="none" strike="noStrike">
                          <a:solidFill>
                            <a:schemeClr val="tx1"/>
                          </a:solidFill>
                          <a:effectLst/>
                          <a:latin typeface="Calibri" panose="020F0502020204030204" pitchFamily="34" charset="0"/>
                        </a:rPr>
                        <a:t>+10%</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200" b="1" i="0" u="none" strike="noStrike">
                          <a:solidFill>
                            <a:schemeClr val="tx1"/>
                          </a:solidFill>
                          <a:effectLst/>
                          <a:latin typeface="Calibri" panose="020F0502020204030204" pitchFamily="34" charset="0"/>
                        </a:rPr>
                        <a:t>+9%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22140410"/>
                  </a:ext>
                </a:extLst>
              </a:tr>
            </a:tbl>
          </a:graphicData>
        </a:graphic>
      </p:graphicFrame>
      <p:sp>
        <p:nvSpPr>
          <p:cNvPr id="14" name="TextBox 13">
            <a:extLst>
              <a:ext uri="{FF2B5EF4-FFF2-40B4-BE49-F238E27FC236}">
                <a16:creationId xmlns:a16="http://schemas.microsoft.com/office/drawing/2014/main" id="{38E3525C-0809-49E4-AE9F-12F75F91FFBF}"/>
              </a:ext>
            </a:extLst>
          </p:cNvPr>
          <p:cNvSpPr txBox="1"/>
          <p:nvPr/>
        </p:nvSpPr>
        <p:spPr>
          <a:xfrm>
            <a:off x="-7463" y="6604792"/>
            <a:ext cx="11725153" cy="253916"/>
          </a:xfrm>
          <a:prstGeom prst="rect">
            <a:avLst/>
          </a:prstGeom>
          <a:noFill/>
        </p:spPr>
        <p:txBody>
          <a:bodyPr wrap="square" lIns="91440" tIns="45720" rIns="91440" bIns="45720" anchor="t">
            <a:spAutoFit/>
          </a:bodyPr>
          <a:lstStyle/>
          <a:p>
            <a:r>
              <a:rPr lang="en-GB" sz="1000">
                <a:solidFill>
                  <a:schemeClr val="bg2">
                    <a:lumMod val="50000"/>
                  </a:schemeClr>
                </a:solidFill>
                <a:cs typeface="Calibri"/>
              </a:rPr>
              <a:t>Analysis based on 4 sensors - 4 on the A1(M) (2 east of Sawtry, 1 west of Yaxley, 1 near </a:t>
            </a:r>
            <a:r>
              <a:rPr lang="en-GB" sz="1000" err="1">
                <a:solidFill>
                  <a:schemeClr val="bg2">
                    <a:lumMod val="50000"/>
                  </a:schemeClr>
                </a:solidFill>
                <a:cs typeface="Calibri"/>
              </a:rPr>
              <a:t>Alwalton</a:t>
            </a:r>
            <a:r>
              <a:rPr lang="en-GB" sz="1000">
                <a:solidFill>
                  <a:schemeClr val="bg2">
                    <a:lumMod val="50000"/>
                  </a:schemeClr>
                </a:solidFill>
                <a:cs typeface="Calibri"/>
              </a:rPr>
              <a:t>). A428 sensors excluded to avoid data bias due to the A14 roadworks.  </a:t>
            </a:r>
          </a:p>
        </p:txBody>
      </p:sp>
    </p:spTree>
    <p:extLst>
      <p:ext uri="{BB962C8B-B14F-4D97-AF65-F5344CB8AC3E}">
        <p14:creationId xmlns:p14="http://schemas.microsoft.com/office/powerpoint/2010/main" val="14405480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lt1"/>
                </a:solidFill>
                <a:effectLst/>
                <a:uLnTx/>
                <a:uFillTx/>
                <a:latin typeface="Calibri" panose="020F0502020204030204"/>
                <a:ea typeface="+mn-ea"/>
                <a:cs typeface="+mn-cs"/>
              </a:rPr>
              <a:t>Strategic Road Network: Peterborough</a:t>
            </a:r>
          </a:p>
        </p:txBody>
      </p:sp>
      <p:pic>
        <p:nvPicPr>
          <p:cNvPr id="13" name="Picture 12">
            <a:extLst>
              <a:ext uri="{FF2B5EF4-FFF2-40B4-BE49-F238E27FC236}">
                <a16:creationId xmlns:a16="http://schemas.microsoft.com/office/drawing/2014/main" id="{10B5876D-A555-4694-9DD0-01F8D9F5CFA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0858931" y="-726641"/>
            <a:ext cx="545503" cy="2035730"/>
          </a:xfrm>
          <a:prstGeom prst="rect">
            <a:avLst/>
          </a:prstGeom>
        </p:spPr>
      </p:pic>
      <p:sp>
        <p:nvSpPr>
          <p:cNvPr id="10" name="TextBox 9">
            <a:extLst>
              <a:ext uri="{FF2B5EF4-FFF2-40B4-BE49-F238E27FC236}">
                <a16:creationId xmlns:a16="http://schemas.microsoft.com/office/drawing/2014/main" id="{A71BBD86-6CAB-D2E9-F0D6-7F9D01ED4106}"/>
              </a:ext>
            </a:extLst>
          </p:cNvPr>
          <p:cNvSpPr txBox="1"/>
          <p:nvPr/>
        </p:nvSpPr>
        <p:spPr>
          <a:xfrm>
            <a:off x="233680" y="609983"/>
            <a:ext cx="11725153" cy="307777"/>
          </a:xfrm>
          <a:prstGeom prst="rect">
            <a:avLst/>
          </a:prstGeom>
          <a:solidFill>
            <a:schemeClr val="accent4">
              <a:lumMod val="20000"/>
              <a:lumOff val="80000"/>
            </a:schemeClr>
          </a:solidFill>
          <a:ln>
            <a:solidFill>
              <a:srgbClr val="20386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defRPr/>
            </a:pPr>
            <a:r>
              <a:rPr kumimoji="0" lang="en-GB" sz="1400" i="0" u="none" strike="noStrike" kern="1200" cap="none" spc="0" normalizeH="0" baseline="0" noProof="0">
                <a:ln>
                  <a:noFill/>
                </a:ln>
                <a:effectLst/>
                <a:uLnTx/>
                <a:uFillTx/>
                <a:latin typeface="Calibri" panose="020F0502020204030204"/>
                <a:ea typeface="+mn-ea"/>
                <a:cs typeface="+mn-cs"/>
              </a:rPr>
              <a:t>Peterborough strategic road volumes are around pre-COVID volumes (-1%) and </a:t>
            </a:r>
            <a:r>
              <a:rPr lang="en-GB" sz="1400">
                <a:latin typeface="Calibri" panose="020F0502020204030204"/>
              </a:rPr>
              <a:t>have seen a jump from December 2022 (+9%).</a:t>
            </a:r>
            <a:endParaRPr kumimoji="0" lang="en-GB" sz="1400" i="0" u="none" strike="noStrike" kern="1200" cap="none" spc="0" normalizeH="0" baseline="0" noProof="0">
              <a:ln>
                <a:noFill/>
              </a:ln>
              <a:effectLst/>
              <a:uLnTx/>
              <a:uFillTx/>
              <a:latin typeface="Calibri" panose="020F0502020204030204"/>
              <a:ea typeface="+mn-ea"/>
              <a:cs typeface="+mn-cs"/>
            </a:endParaRPr>
          </a:p>
        </p:txBody>
      </p:sp>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smtClean="0"/>
              <a:t>19</a:t>
            </a:fld>
            <a:endParaRPr lang="en-GB"/>
          </a:p>
        </p:txBody>
      </p:sp>
      <p:pic>
        <p:nvPicPr>
          <p:cNvPr id="5" name="Picture 4" descr="A line chart showing traffic volume trends for Peterborough. December 2023 volumes are around 2019 volumes (-1%).">
            <a:extLst>
              <a:ext uri="{FF2B5EF4-FFF2-40B4-BE49-F238E27FC236}">
                <a16:creationId xmlns:a16="http://schemas.microsoft.com/office/drawing/2014/main" id="{DC88FE4F-BC3B-FDE8-E27E-6B73ABCAEB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3906" y="1622508"/>
            <a:ext cx="10384188" cy="3471752"/>
          </a:xfrm>
          <a:prstGeom prst="rect">
            <a:avLst/>
          </a:prstGeom>
        </p:spPr>
      </p:pic>
      <p:graphicFrame>
        <p:nvGraphicFramePr>
          <p:cNvPr id="6" name="Table 5">
            <a:extLst>
              <a:ext uri="{FF2B5EF4-FFF2-40B4-BE49-F238E27FC236}">
                <a16:creationId xmlns:a16="http://schemas.microsoft.com/office/drawing/2014/main" id="{37CED2A6-653B-51E7-FAC7-86C80F1F66B4}"/>
              </a:ex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640743712"/>
              </p:ext>
            </p:extLst>
          </p:nvPr>
        </p:nvGraphicFramePr>
        <p:xfrm>
          <a:off x="3338357" y="5498467"/>
          <a:ext cx="5033511" cy="586856"/>
        </p:xfrm>
        <a:graphic>
          <a:graphicData uri="http://schemas.openxmlformats.org/drawingml/2006/table">
            <a:tbl>
              <a:tblPr firstRow="1"/>
              <a:tblGrid>
                <a:gridCol w="1677837">
                  <a:extLst>
                    <a:ext uri="{9D8B030D-6E8A-4147-A177-3AD203B41FA5}">
                      <a16:colId xmlns:a16="http://schemas.microsoft.com/office/drawing/2014/main" val="2573492267"/>
                    </a:ext>
                  </a:extLst>
                </a:gridCol>
                <a:gridCol w="1677837">
                  <a:extLst>
                    <a:ext uri="{9D8B030D-6E8A-4147-A177-3AD203B41FA5}">
                      <a16:colId xmlns:a16="http://schemas.microsoft.com/office/drawing/2014/main" val="1976750693"/>
                    </a:ext>
                  </a:extLst>
                </a:gridCol>
                <a:gridCol w="1677837">
                  <a:extLst>
                    <a:ext uri="{9D8B030D-6E8A-4147-A177-3AD203B41FA5}">
                      <a16:colId xmlns:a16="http://schemas.microsoft.com/office/drawing/2014/main" val="157875968"/>
                    </a:ext>
                  </a:extLst>
                </a:gridCol>
              </a:tblGrid>
              <a:tr h="397626">
                <a:tc>
                  <a:txBody>
                    <a:bodyPr/>
                    <a:lstStyle/>
                    <a:p>
                      <a:pPr algn="ctr" rtl="0" fontAlgn="b"/>
                      <a:r>
                        <a:rPr lang="en-GB" sz="1200" b="1" i="0" u="none" strike="noStrike">
                          <a:solidFill>
                            <a:srgbClr val="0070C0"/>
                          </a:solidFill>
                          <a:effectLst/>
                          <a:latin typeface="Calibri"/>
                        </a:rPr>
                        <a:t>Pre-COVID to Now:</a:t>
                      </a:r>
                    </a:p>
                    <a:p>
                      <a:pPr algn="ctr" rtl="0" fontAlgn="b"/>
                      <a:r>
                        <a:rPr lang="en-GB" sz="1200" b="1" i="0" u="none" strike="noStrike">
                          <a:solidFill>
                            <a:srgbClr val="000000"/>
                          </a:solidFill>
                          <a:effectLst/>
                          <a:latin typeface="Calibri"/>
                        </a:rPr>
                        <a:t>Dec</a:t>
                      </a:r>
                      <a:r>
                        <a:rPr lang="pl-PL" sz="1200" b="1" i="0" u="none" strike="noStrike">
                          <a:solidFill>
                            <a:srgbClr val="000000"/>
                          </a:solidFill>
                          <a:effectLst/>
                          <a:latin typeface="Calibri"/>
                        </a:rPr>
                        <a:t> 2019 to </a:t>
                      </a:r>
                      <a:r>
                        <a:rPr lang="en-GB" sz="1200" b="1" i="0" u="none" strike="noStrike">
                          <a:solidFill>
                            <a:srgbClr val="000000"/>
                          </a:solidFill>
                          <a:effectLst/>
                          <a:latin typeface="Calibri"/>
                        </a:rPr>
                        <a:t>Dec</a:t>
                      </a:r>
                      <a:r>
                        <a:rPr lang="pl-PL" sz="1200" b="1" i="0" u="none" strike="noStrike">
                          <a:solidFill>
                            <a:srgbClr val="000000"/>
                          </a:solidFill>
                          <a:effectLst/>
                          <a:latin typeface="Calibri"/>
                        </a:rPr>
                        <a:t> 202</a:t>
                      </a:r>
                      <a:r>
                        <a:rPr lang="en-GB" sz="1200" b="1" i="0" u="none" strike="noStrike">
                          <a:solidFill>
                            <a:srgbClr val="000000"/>
                          </a:solidFill>
                          <a:effectLst/>
                          <a:latin typeface="Calibri"/>
                        </a:rPr>
                        <a:t>3</a:t>
                      </a:r>
                      <a:endParaRPr lang="pl-PL" sz="1200" b="1" i="0" u="none" strike="noStrike">
                        <a:solidFill>
                          <a:srgbClr val="000000"/>
                        </a:solidFill>
                        <a:effectLst/>
                        <a:latin typeface="Calibri"/>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200" b="1" i="0" u="none" strike="noStrike">
                          <a:solidFill>
                            <a:srgbClr val="0070C0"/>
                          </a:solidFill>
                          <a:effectLst/>
                          <a:latin typeface="Calibri"/>
                        </a:rPr>
                        <a:t>Mid-COVID to Now:</a:t>
                      </a:r>
                    </a:p>
                    <a:p>
                      <a:pPr algn="ctr" rtl="0" fontAlgn="b"/>
                      <a:r>
                        <a:rPr lang="en-GB" sz="1200" b="1" i="0" u="none" strike="noStrike">
                          <a:solidFill>
                            <a:srgbClr val="000000"/>
                          </a:solidFill>
                          <a:effectLst/>
                          <a:latin typeface="Calibri"/>
                        </a:rPr>
                        <a:t>Dec 2021 to Dec 2023</a:t>
                      </a:r>
                      <a:endParaRPr lang="pl-PL" sz="1200" b="1" i="0" u="none" strike="noStrike">
                        <a:solidFill>
                          <a:srgbClr val="000000"/>
                        </a:solidFill>
                        <a:effectLst/>
                        <a:latin typeface="Calibri"/>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200" b="1" i="0" u="none" strike="noStrike">
                          <a:solidFill>
                            <a:srgbClr val="0070C0"/>
                          </a:solidFill>
                          <a:effectLst/>
                          <a:latin typeface="Calibri"/>
                        </a:rPr>
                        <a:t>Previous year to Now:</a:t>
                      </a:r>
                    </a:p>
                    <a:p>
                      <a:pPr algn="ctr" rtl="0" fontAlgn="b"/>
                      <a:r>
                        <a:rPr lang="en-GB" sz="1200" b="1" i="0" u="none" strike="noStrike">
                          <a:solidFill>
                            <a:srgbClr val="000000"/>
                          </a:solidFill>
                          <a:effectLst/>
                          <a:latin typeface="Calibri"/>
                        </a:rPr>
                        <a:t>Dec 2022 to Dec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00143339"/>
                  </a:ext>
                </a:extLst>
              </a:tr>
              <a:tr h="183399">
                <a:tc>
                  <a:txBody>
                    <a:bodyPr/>
                    <a:lstStyle/>
                    <a:p>
                      <a:pPr algn="ctr" rtl="0" fontAlgn="b"/>
                      <a:r>
                        <a:rPr lang="en-GB" sz="1200" b="1" i="0" u="none" strike="noStrike">
                          <a:solidFill>
                            <a:schemeClr val="tx1"/>
                          </a:solidFill>
                          <a:effectLst/>
                          <a:latin typeface="Calibri" panose="020F0502020204030204" pitchFamily="34" charset="0"/>
                        </a:rPr>
                        <a:t>-1%</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rtl="0" fontAlgn="b"/>
                      <a:r>
                        <a:rPr lang="en-GB" sz="1200" b="1" i="0" u="none" strike="noStrike">
                          <a:solidFill>
                            <a:schemeClr val="tx1"/>
                          </a:solidFill>
                          <a:effectLst/>
                          <a:latin typeface="Calibri" panose="020F0502020204030204" pitchFamily="34" charset="0"/>
                        </a:rPr>
                        <a:t>+7%</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200" b="1" i="0" u="none" strike="noStrike">
                          <a:solidFill>
                            <a:schemeClr val="tx1"/>
                          </a:solidFill>
                          <a:effectLst/>
                          <a:latin typeface="Calibri" panose="020F0502020204030204" pitchFamily="34" charset="0"/>
                        </a:rPr>
                        <a:t>+9%</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22140410"/>
                  </a:ext>
                </a:extLst>
              </a:tr>
            </a:tbl>
          </a:graphicData>
        </a:graphic>
      </p:graphicFrame>
      <p:sp>
        <p:nvSpPr>
          <p:cNvPr id="14" name="TextBox 13">
            <a:extLst>
              <a:ext uri="{FF2B5EF4-FFF2-40B4-BE49-F238E27FC236}">
                <a16:creationId xmlns:a16="http://schemas.microsoft.com/office/drawing/2014/main" id="{38E3525C-0809-49E4-AE9F-12F75F91FFBF}"/>
              </a:ext>
            </a:extLst>
          </p:cNvPr>
          <p:cNvSpPr txBox="1"/>
          <p:nvPr/>
        </p:nvSpPr>
        <p:spPr>
          <a:xfrm>
            <a:off x="-7463" y="6604792"/>
            <a:ext cx="11725153" cy="253916"/>
          </a:xfrm>
          <a:prstGeom prst="rect">
            <a:avLst/>
          </a:prstGeom>
          <a:noFill/>
        </p:spPr>
        <p:txBody>
          <a:bodyPr wrap="square" lIns="91440" tIns="45720" rIns="91440" bIns="45720" anchor="t">
            <a:spAutoFit/>
          </a:bodyPr>
          <a:lstStyle/>
          <a:p>
            <a:r>
              <a:rPr lang="en-GB" sz="1000">
                <a:solidFill>
                  <a:schemeClr val="bg2">
                    <a:lumMod val="50000"/>
                  </a:schemeClr>
                </a:solidFill>
                <a:cs typeface="Calibri"/>
              </a:rPr>
              <a:t>Analysis based on 3 sensors – 2 on the A47 (2 east of Dogsthorpe) and 1 on the A1 (1 north of Wansford).</a:t>
            </a:r>
          </a:p>
        </p:txBody>
      </p:sp>
    </p:spTree>
    <p:extLst>
      <p:ext uri="{BB962C8B-B14F-4D97-AF65-F5344CB8AC3E}">
        <p14:creationId xmlns:p14="http://schemas.microsoft.com/office/powerpoint/2010/main" val="22465106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lt1"/>
                </a:solidFill>
                <a:effectLst/>
                <a:uLnTx/>
                <a:uFillTx/>
                <a:latin typeface="Calibri" panose="020F0502020204030204"/>
                <a:ea typeface="+mn-ea"/>
                <a:cs typeface="+mn-cs"/>
              </a:rPr>
              <a:t>Transport Update Aims</a:t>
            </a:r>
          </a:p>
        </p:txBody>
      </p:sp>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smtClean="0"/>
              <a:t>2</a:t>
            </a:fld>
            <a:endParaRPr lang="en-GB"/>
          </a:p>
        </p:txBody>
      </p:sp>
      <p:sp>
        <p:nvSpPr>
          <p:cNvPr id="2" name="Subtitle 2">
            <a:extLst>
              <a:ext uri="{FF2B5EF4-FFF2-40B4-BE49-F238E27FC236}">
                <a16:creationId xmlns:a16="http://schemas.microsoft.com/office/drawing/2014/main" id="{121C3316-B6F8-39CF-4C00-973EA50EC16B}"/>
              </a:ext>
            </a:extLst>
          </p:cNvPr>
          <p:cNvSpPr txBox="1">
            <a:spLocks/>
          </p:cNvSpPr>
          <p:nvPr/>
        </p:nvSpPr>
        <p:spPr>
          <a:xfrm>
            <a:off x="373934" y="984683"/>
            <a:ext cx="11444132" cy="5280384"/>
          </a:xfrm>
          <a:prstGeom prst="rect">
            <a:avLst/>
          </a:prstGeom>
          <a:ln>
            <a:no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u="sng"/>
              <a:t>This report is intended to:</a:t>
            </a:r>
          </a:p>
          <a:p>
            <a:r>
              <a:rPr lang="en-GB" sz="1800"/>
              <a:t>Summarise the on-going </a:t>
            </a:r>
            <a:r>
              <a:rPr lang="en-GB" sz="1800" b="1"/>
              <a:t>impacts of COVID-19 </a:t>
            </a:r>
            <a:r>
              <a:rPr lang="en-GB" sz="1800"/>
              <a:t>on trends in transport and mobility up to 31st December 2023.</a:t>
            </a:r>
            <a:endParaRPr lang="en-GB" sz="1800">
              <a:cs typeface="Calibri"/>
            </a:endParaRPr>
          </a:p>
          <a:p>
            <a:r>
              <a:rPr lang="en-GB" sz="1800"/>
              <a:t>Highlight </a:t>
            </a:r>
            <a:r>
              <a:rPr lang="en-GB" sz="1800" b="1"/>
              <a:t>changes in key indicators </a:t>
            </a:r>
            <a:r>
              <a:rPr lang="en-GB" sz="1800"/>
              <a:t>by comparing December 2023 data to a pre-pandemic baseline (December 2019 or closest possible equivalent), mid-COVID (December 2021) and to last year (December 2022).</a:t>
            </a:r>
            <a:endParaRPr lang="en-GB" sz="1800">
              <a:cs typeface="Calibri"/>
            </a:endParaRPr>
          </a:p>
          <a:p>
            <a:r>
              <a:rPr lang="en-GB" sz="1800"/>
              <a:t>Provide a </a:t>
            </a:r>
            <a:r>
              <a:rPr lang="en-GB" sz="1800" b="1"/>
              <a:t>basis for discussion for the Greater Cambridge Partnership </a:t>
            </a:r>
            <a:r>
              <a:rPr lang="en-GB" sz="1800"/>
              <a:t>(GCP) to understand and identify existing challenges and future data needs.</a:t>
            </a:r>
            <a:endParaRPr lang="en-GB" sz="1800">
              <a:cs typeface="Calibri"/>
            </a:endParaRPr>
          </a:p>
          <a:p>
            <a:endParaRPr lang="en-GB" sz="1800" b="1"/>
          </a:p>
          <a:p>
            <a:pPr marL="0" indent="0">
              <a:buNone/>
            </a:pPr>
            <a:r>
              <a:rPr lang="en-GB" sz="1800" u="sng"/>
              <a:t>Notes:</a:t>
            </a:r>
            <a:endParaRPr lang="en-GB" sz="1800" u="sng">
              <a:cs typeface="Calibri"/>
            </a:endParaRPr>
          </a:p>
          <a:p>
            <a:r>
              <a:rPr lang="en-GB" sz="1800" b="1"/>
              <a:t>Comparison periods may vary </a:t>
            </a:r>
            <a:r>
              <a:rPr lang="en-GB" sz="1800"/>
              <a:t>across the different datasets based on the availability of historic data – comparison periods are clearly noted for each dataset.</a:t>
            </a:r>
            <a:endParaRPr lang="en-GB" sz="1800">
              <a:cs typeface="Calibri"/>
            </a:endParaRPr>
          </a:p>
          <a:p>
            <a:pPr marL="228600" lvl="1">
              <a:spcBef>
                <a:spcPts val="1000"/>
              </a:spcBef>
            </a:pPr>
            <a:r>
              <a:rPr lang="en-GB" sz="1800">
                <a:cs typeface="Calibri"/>
              </a:rPr>
              <a:t>Where reference is made to ‘Weekdays’ this only includes Monday, Tuesday, Wednesday and Thursday, as per DfT guidance.</a:t>
            </a:r>
          </a:p>
        </p:txBody>
      </p:sp>
    </p:spTree>
    <p:extLst>
      <p:ext uri="{BB962C8B-B14F-4D97-AF65-F5344CB8AC3E}">
        <p14:creationId xmlns:p14="http://schemas.microsoft.com/office/powerpoint/2010/main" val="17064801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lt1"/>
                </a:solidFill>
                <a:effectLst/>
                <a:uLnTx/>
                <a:uFillTx/>
                <a:latin typeface="Calibri" panose="020F0502020204030204"/>
                <a:ea typeface="+mn-ea"/>
                <a:cs typeface="+mn-cs"/>
              </a:rPr>
              <a:t>Strategic Road Network: South Cambridgeshire</a:t>
            </a:r>
          </a:p>
        </p:txBody>
      </p:sp>
      <p:pic>
        <p:nvPicPr>
          <p:cNvPr id="13" name="Picture 12">
            <a:extLst>
              <a:ext uri="{FF2B5EF4-FFF2-40B4-BE49-F238E27FC236}">
                <a16:creationId xmlns:a16="http://schemas.microsoft.com/office/drawing/2014/main" id="{10B5876D-A555-4694-9DD0-01F8D9F5CFA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0858931" y="-726641"/>
            <a:ext cx="545503" cy="2035730"/>
          </a:xfrm>
          <a:prstGeom prst="rect">
            <a:avLst/>
          </a:prstGeom>
        </p:spPr>
      </p:pic>
      <p:sp>
        <p:nvSpPr>
          <p:cNvPr id="10" name="TextBox 9">
            <a:extLst>
              <a:ext uri="{FF2B5EF4-FFF2-40B4-BE49-F238E27FC236}">
                <a16:creationId xmlns:a16="http://schemas.microsoft.com/office/drawing/2014/main" id="{A71BBD86-6CAB-D2E9-F0D6-7F9D01ED4106}"/>
              </a:ext>
            </a:extLst>
          </p:cNvPr>
          <p:cNvSpPr txBox="1"/>
          <p:nvPr/>
        </p:nvSpPr>
        <p:spPr>
          <a:xfrm>
            <a:off x="233680" y="609983"/>
            <a:ext cx="11725153" cy="523220"/>
          </a:xfrm>
          <a:prstGeom prst="rect">
            <a:avLst/>
          </a:prstGeom>
          <a:solidFill>
            <a:schemeClr val="accent4">
              <a:lumMod val="20000"/>
              <a:lumOff val="80000"/>
            </a:schemeClr>
          </a:solidFill>
          <a:ln>
            <a:solidFill>
              <a:srgbClr val="20386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400">
                <a:solidFill>
                  <a:srgbClr val="000000"/>
                </a:solidFill>
                <a:cs typeface="Calibri"/>
              </a:rPr>
              <a:t>South Cambridgeshire strategic road volumes are some way ahead of pre-COVID volumes +15%) and show an increase on both December 2021 (+14%) </a:t>
            </a:r>
          </a:p>
          <a:p>
            <a:pPr algn="ctr"/>
            <a:r>
              <a:rPr lang="en-GB" sz="1400">
                <a:solidFill>
                  <a:srgbClr val="000000"/>
                </a:solidFill>
                <a:cs typeface="Calibri"/>
              </a:rPr>
              <a:t>and December 2022 (+6%).</a:t>
            </a:r>
            <a:endParaRPr lang="en-US" sz="1400" b="1">
              <a:solidFill>
                <a:srgbClr val="000000"/>
              </a:solidFill>
              <a:cs typeface="Calibri"/>
            </a:endParaRPr>
          </a:p>
        </p:txBody>
      </p:sp>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smtClean="0"/>
              <a:t>20</a:t>
            </a:fld>
            <a:endParaRPr lang="en-GB"/>
          </a:p>
        </p:txBody>
      </p:sp>
      <p:pic>
        <p:nvPicPr>
          <p:cNvPr id="6" name="Picture 5" descr="A line chart showing traffic volume trends for South Cambridgeshire. December 2023 volumes are above 2019 volumes by 15%.">
            <a:extLst>
              <a:ext uri="{FF2B5EF4-FFF2-40B4-BE49-F238E27FC236}">
                <a16:creationId xmlns:a16="http://schemas.microsoft.com/office/drawing/2014/main" id="{E1C0D56B-34E6-295A-944F-B924D87D43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7222" y="1888884"/>
            <a:ext cx="9973998" cy="3257274"/>
          </a:xfrm>
          <a:prstGeom prst="rect">
            <a:avLst/>
          </a:prstGeom>
        </p:spPr>
      </p:pic>
      <p:graphicFrame>
        <p:nvGraphicFramePr>
          <p:cNvPr id="7" name="Table 6">
            <a:extLst>
              <a:ext uri="{FF2B5EF4-FFF2-40B4-BE49-F238E27FC236}">
                <a16:creationId xmlns:a16="http://schemas.microsoft.com/office/drawing/2014/main" id="{B8EB8A90-6A70-DAF3-AF4F-A2880912930A}"/>
              </a:ex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4104700639"/>
              </p:ext>
            </p:extLst>
          </p:nvPr>
        </p:nvGraphicFramePr>
        <p:xfrm>
          <a:off x="3338357" y="5498467"/>
          <a:ext cx="5033511" cy="586856"/>
        </p:xfrm>
        <a:graphic>
          <a:graphicData uri="http://schemas.openxmlformats.org/drawingml/2006/table">
            <a:tbl>
              <a:tblPr firstRow="1"/>
              <a:tblGrid>
                <a:gridCol w="1677837">
                  <a:extLst>
                    <a:ext uri="{9D8B030D-6E8A-4147-A177-3AD203B41FA5}">
                      <a16:colId xmlns:a16="http://schemas.microsoft.com/office/drawing/2014/main" val="2573492267"/>
                    </a:ext>
                  </a:extLst>
                </a:gridCol>
                <a:gridCol w="1677837">
                  <a:extLst>
                    <a:ext uri="{9D8B030D-6E8A-4147-A177-3AD203B41FA5}">
                      <a16:colId xmlns:a16="http://schemas.microsoft.com/office/drawing/2014/main" val="1976750693"/>
                    </a:ext>
                  </a:extLst>
                </a:gridCol>
                <a:gridCol w="1677837">
                  <a:extLst>
                    <a:ext uri="{9D8B030D-6E8A-4147-A177-3AD203B41FA5}">
                      <a16:colId xmlns:a16="http://schemas.microsoft.com/office/drawing/2014/main" val="157875968"/>
                    </a:ext>
                  </a:extLst>
                </a:gridCol>
              </a:tblGrid>
              <a:tr h="397626">
                <a:tc>
                  <a:txBody>
                    <a:bodyPr/>
                    <a:lstStyle/>
                    <a:p>
                      <a:pPr algn="ctr" rtl="0" fontAlgn="b"/>
                      <a:r>
                        <a:rPr lang="en-GB" sz="1200" b="1" i="0" u="none" strike="noStrike">
                          <a:solidFill>
                            <a:srgbClr val="0070C0"/>
                          </a:solidFill>
                          <a:effectLst/>
                          <a:latin typeface="Calibri"/>
                        </a:rPr>
                        <a:t>Pre-COVID to Now:</a:t>
                      </a:r>
                    </a:p>
                    <a:p>
                      <a:pPr algn="ctr" rtl="0" fontAlgn="b"/>
                      <a:r>
                        <a:rPr lang="en-GB" sz="1200" b="1" i="0" u="none" strike="noStrike">
                          <a:solidFill>
                            <a:srgbClr val="000000"/>
                          </a:solidFill>
                          <a:effectLst/>
                          <a:latin typeface="Calibri"/>
                        </a:rPr>
                        <a:t>Dec</a:t>
                      </a:r>
                      <a:r>
                        <a:rPr lang="pl-PL" sz="1200" b="1" i="0" u="none" strike="noStrike">
                          <a:solidFill>
                            <a:srgbClr val="000000"/>
                          </a:solidFill>
                          <a:effectLst/>
                          <a:latin typeface="Calibri"/>
                        </a:rPr>
                        <a:t> 2019 to </a:t>
                      </a:r>
                      <a:r>
                        <a:rPr lang="en-GB" sz="1200" b="1" i="0" u="none" strike="noStrike">
                          <a:solidFill>
                            <a:srgbClr val="000000"/>
                          </a:solidFill>
                          <a:effectLst/>
                          <a:latin typeface="Calibri"/>
                        </a:rPr>
                        <a:t>Dec</a:t>
                      </a:r>
                      <a:r>
                        <a:rPr lang="pl-PL" sz="1200" b="1" i="0" u="none" strike="noStrike">
                          <a:solidFill>
                            <a:srgbClr val="000000"/>
                          </a:solidFill>
                          <a:effectLst/>
                          <a:latin typeface="Calibri"/>
                        </a:rPr>
                        <a:t> 202</a:t>
                      </a:r>
                      <a:r>
                        <a:rPr lang="en-GB" sz="1200" b="1" i="0" u="none" strike="noStrike">
                          <a:solidFill>
                            <a:srgbClr val="000000"/>
                          </a:solidFill>
                          <a:effectLst/>
                          <a:latin typeface="Calibri"/>
                        </a:rPr>
                        <a:t>3</a:t>
                      </a:r>
                      <a:endParaRPr lang="pl-PL" sz="1200" b="1" i="0" u="none" strike="noStrike">
                        <a:solidFill>
                          <a:srgbClr val="000000"/>
                        </a:solidFill>
                        <a:effectLst/>
                        <a:latin typeface="Calibri"/>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200" b="1" i="0" u="none" strike="noStrike">
                          <a:solidFill>
                            <a:srgbClr val="0070C0"/>
                          </a:solidFill>
                          <a:effectLst/>
                          <a:latin typeface="Calibri"/>
                        </a:rPr>
                        <a:t>Mid-COVID to Now:</a:t>
                      </a:r>
                    </a:p>
                    <a:p>
                      <a:pPr algn="ctr" rtl="0" fontAlgn="b"/>
                      <a:r>
                        <a:rPr lang="en-GB" sz="1200" b="1" i="0" u="none" strike="noStrike">
                          <a:solidFill>
                            <a:srgbClr val="000000"/>
                          </a:solidFill>
                          <a:effectLst/>
                          <a:latin typeface="Calibri"/>
                        </a:rPr>
                        <a:t>Dec 2021 to Dec 2023</a:t>
                      </a:r>
                      <a:endParaRPr lang="pl-PL" sz="1200" b="1" i="0" u="none" strike="noStrike">
                        <a:solidFill>
                          <a:srgbClr val="000000"/>
                        </a:solidFill>
                        <a:effectLst/>
                        <a:latin typeface="Calibri"/>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200" b="1" i="0" u="none" strike="noStrike">
                          <a:solidFill>
                            <a:srgbClr val="0070C0"/>
                          </a:solidFill>
                          <a:effectLst/>
                          <a:latin typeface="Calibri"/>
                        </a:rPr>
                        <a:t>Previous year to Now:</a:t>
                      </a:r>
                    </a:p>
                    <a:p>
                      <a:pPr algn="ctr" rtl="0" fontAlgn="b"/>
                      <a:r>
                        <a:rPr lang="en-GB" sz="1200" b="1" i="0" u="none" strike="noStrike">
                          <a:solidFill>
                            <a:srgbClr val="000000"/>
                          </a:solidFill>
                          <a:effectLst/>
                          <a:latin typeface="Calibri"/>
                        </a:rPr>
                        <a:t>Dec 2022 to Dec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00143339"/>
                  </a:ext>
                </a:extLst>
              </a:tr>
              <a:tr h="183399">
                <a:tc>
                  <a:txBody>
                    <a:bodyPr/>
                    <a:lstStyle/>
                    <a:p>
                      <a:pPr algn="ctr" rtl="0" fontAlgn="b"/>
                      <a:r>
                        <a:rPr lang="en-GB" sz="1200" b="1" i="0" u="none" strike="noStrike">
                          <a:solidFill>
                            <a:schemeClr val="tx1"/>
                          </a:solidFill>
                          <a:effectLst/>
                          <a:latin typeface="Calibri" panose="020F0502020204030204" pitchFamily="34" charset="0"/>
                        </a:rPr>
                        <a:t>+15%</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CC"/>
                    </a:solidFill>
                  </a:tcPr>
                </a:tc>
                <a:tc>
                  <a:txBody>
                    <a:bodyPr/>
                    <a:lstStyle/>
                    <a:p>
                      <a:pPr algn="ctr" rtl="0" fontAlgn="b"/>
                      <a:r>
                        <a:rPr lang="en-GB" sz="1200" b="1" i="0" u="none" strike="noStrike">
                          <a:solidFill>
                            <a:schemeClr val="tx1"/>
                          </a:solidFill>
                          <a:effectLst/>
                          <a:latin typeface="Calibri" panose="020F0502020204030204" pitchFamily="34" charset="0"/>
                        </a:rPr>
                        <a:t>+14%</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n-GB" sz="1200" b="1" i="0" u="none" strike="noStrike">
                          <a:solidFill>
                            <a:schemeClr val="tx1"/>
                          </a:solidFill>
                          <a:effectLst/>
                          <a:latin typeface="Calibri" panose="020F0502020204030204" pitchFamily="34" charset="0"/>
                        </a:rPr>
                        <a:t>+6%</a:t>
                      </a:r>
                    </a:p>
                  </a:txBody>
                  <a:tcPr marL="6350" marR="6350" marT="635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22140410"/>
                  </a:ext>
                </a:extLst>
              </a:tr>
            </a:tbl>
          </a:graphicData>
        </a:graphic>
      </p:graphicFrame>
      <p:sp>
        <p:nvSpPr>
          <p:cNvPr id="14" name="TextBox 13">
            <a:extLst>
              <a:ext uri="{FF2B5EF4-FFF2-40B4-BE49-F238E27FC236}">
                <a16:creationId xmlns:a16="http://schemas.microsoft.com/office/drawing/2014/main" id="{38E3525C-0809-49E4-AE9F-12F75F91FFBF}"/>
              </a:ext>
            </a:extLst>
          </p:cNvPr>
          <p:cNvSpPr txBox="1"/>
          <p:nvPr/>
        </p:nvSpPr>
        <p:spPr>
          <a:xfrm>
            <a:off x="-7463" y="6604792"/>
            <a:ext cx="11725153" cy="253916"/>
          </a:xfrm>
          <a:prstGeom prst="rect">
            <a:avLst/>
          </a:prstGeom>
          <a:noFill/>
        </p:spPr>
        <p:txBody>
          <a:bodyPr wrap="square" lIns="91440" tIns="45720" rIns="91440" bIns="45720" anchor="t">
            <a:spAutoFit/>
          </a:bodyPr>
          <a:lstStyle/>
          <a:p>
            <a:r>
              <a:rPr lang="en-GB" sz="1000">
                <a:solidFill>
                  <a:schemeClr val="bg2">
                    <a:lumMod val="50000"/>
                  </a:schemeClr>
                </a:solidFill>
                <a:cs typeface="Calibri"/>
              </a:rPr>
              <a:t>Analysis based on 1 sensors - 1 on the M11 (near Duxford)  A428 sensors excluded to avoid data bias due to the A14 roadworks.</a:t>
            </a:r>
          </a:p>
        </p:txBody>
      </p:sp>
    </p:spTree>
    <p:extLst>
      <p:ext uri="{BB962C8B-B14F-4D97-AF65-F5344CB8AC3E}">
        <p14:creationId xmlns:p14="http://schemas.microsoft.com/office/powerpoint/2010/main" val="16917560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0386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B284E-CD81-449F-A838-EA547E0E7E59}"/>
              </a:ext>
            </a:extLst>
          </p:cNvPr>
          <p:cNvSpPr>
            <a:spLocks noGrp="1"/>
          </p:cNvSpPr>
          <p:nvPr>
            <p:ph type="title"/>
          </p:nvPr>
        </p:nvSpPr>
        <p:spPr>
          <a:xfrm>
            <a:off x="0" y="2543729"/>
            <a:ext cx="12192000" cy="1325563"/>
          </a:xfrm>
        </p:spPr>
        <p:txBody>
          <a:bodyPr>
            <a:normAutofit fontScale="90000"/>
          </a:bodyPr>
          <a:lstStyle/>
          <a:p>
            <a:pPr algn="ctr"/>
            <a:r>
              <a:rPr lang="en-GB" sz="5400" b="1">
                <a:solidFill>
                  <a:schemeClr val="bg1"/>
                </a:solidFill>
                <a:latin typeface="+mn-lt"/>
                <a:cs typeface="Calibri"/>
              </a:rPr>
              <a:t>Local Road Network:</a:t>
            </a:r>
            <a:br>
              <a:rPr lang="en-GB" sz="5400" b="1">
                <a:solidFill>
                  <a:schemeClr val="bg1"/>
                </a:solidFill>
                <a:latin typeface="+mn-lt"/>
                <a:cs typeface="Calibri"/>
              </a:rPr>
            </a:br>
            <a:r>
              <a:rPr lang="en-GB" sz="5400" b="1">
                <a:solidFill>
                  <a:schemeClr val="bg1"/>
                </a:solidFill>
                <a:latin typeface="+mn-lt"/>
                <a:cs typeface="Calibri"/>
              </a:rPr>
              <a:t>Motorised Vehicles</a:t>
            </a:r>
          </a:p>
        </p:txBody>
      </p:sp>
      <p:sp>
        <p:nvSpPr>
          <p:cNvPr id="3" name="Slide Number Placeholder 2">
            <a:extLst>
              <a:ext uri="{FF2B5EF4-FFF2-40B4-BE49-F238E27FC236}">
                <a16:creationId xmlns:a16="http://schemas.microsoft.com/office/drawing/2014/main" id="{F7983E4E-2D33-4D0F-B583-AC524E189091}"/>
              </a:ext>
              <a:ext uri="{C183D7F6-B498-43B3-948B-1728B52AA6E4}">
                <adec:decorative xmlns:adec="http://schemas.microsoft.com/office/drawing/2017/decorative" val="1"/>
              </a:ext>
            </a:extLst>
          </p:cNvPr>
          <p:cNvSpPr>
            <a:spLocks noGrp="1"/>
          </p:cNvSpPr>
          <p:nvPr>
            <p:ph type="sldNum" sz="quarter" idx="12"/>
          </p:nvPr>
        </p:nvSpPr>
        <p:spPr>
          <a:xfrm>
            <a:off x="11726944" y="6492875"/>
            <a:ext cx="46505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56028F-813B-4E02-837E-17CD63D81F9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12785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lt1"/>
                </a:solidFill>
                <a:effectLst/>
                <a:uLnTx/>
                <a:uFillTx/>
                <a:latin typeface="Calibri" panose="020F0502020204030204"/>
                <a:ea typeface="+mn-ea"/>
                <a:cs typeface="+mn-cs"/>
              </a:rPr>
              <a:t>Local Road Network Monitoring Sites: Motorised Vehicles</a:t>
            </a:r>
          </a:p>
        </p:txBody>
      </p:sp>
      <p:pic>
        <p:nvPicPr>
          <p:cNvPr id="2" name="Picture 4" descr="A map showing Vivacity sensor locations, and the comparable availability of data from when the network was installed in May 2019 through to December 2023. Individual slides within the next section will outline which sensors have been used to produce the figures stated.">
            <a:extLst>
              <a:ext uri="{FF2B5EF4-FFF2-40B4-BE49-F238E27FC236}">
                <a16:creationId xmlns:a16="http://schemas.microsoft.com/office/drawing/2014/main" id="{315B5DC3-C19F-43D3-5FAC-94EA5083FA20}"/>
              </a:ext>
            </a:extLst>
          </p:cNvPr>
          <p:cNvPicPr>
            <a:picLocks noChangeAspect="1"/>
          </p:cNvPicPr>
          <p:nvPr/>
        </p:nvPicPr>
        <p:blipFill>
          <a:blip r:embed="rId3"/>
          <a:stretch>
            <a:fillRect/>
          </a:stretch>
        </p:blipFill>
        <p:spPr>
          <a:xfrm>
            <a:off x="201880" y="659890"/>
            <a:ext cx="6572992" cy="5983544"/>
          </a:xfrm>
          <a:prstGeom prst="rect">
            <a:avLst/>
          </a:prstGeom>
          <a:ln>
            <a:solidFill>
              <a:schemeClr val="tx1"/>
            </a:solidFill>
          </a:ln>
        </p:spPr>
      </p:pic>
      <p:sp>
        <p:nvSpPr>
          <p:cNvPr id="23" name="TextBox 22">
            <a:extLst>
              <a:ext uri="{FF2B5EF4-FFF2-40B4-BE49-F238E27FC236}">
                <a16:creationId xmlns:a16="http://schemas.microsoft.com/office/drawing/2014/main" id="{48598E34-9C7D-A416-3399-CA67881167A8}"/>
              </a:ext>
              <a:ext uri="{C183D7F6-B498-43B3-948B-1728B52AA6E4}">
                <adec:decorative xmlns:adec="http://schemas.microsoft.com/office/drawing/2017/decorative" val="1"/>
              </a:ext>
            </a:extLst>
          </p:cNvPr>
          <p:cNvSpPr txBox="1"/>
          <p:nvPr/>
        </p:nvSpPr>
        <p:spPr>
          <a:xfrm>
            <a:off x="194145" y="645383"/>
            <a:ext cx="4481853" cy="307777"/>
          </a:xfrm>
          <a:prstGeom prst="rect">
            <a:avLst/>
          </a:prstGeom>
          <a:solidFill>
            <a:schemeClr val="bg1"/>
          </a:solidFill>
          <a:ln>
            <a:solidFill>
              <a:schemeClr val="tx1"/>
            </a:solidFill>
          </a:ln>
        </p:spPr>
        <p:txBody>
          <a:bodyPr wrap="square" rtlCol="0">
            <a:spAutoFit/>
          </a:bodyPr>
          <a:lstStyle/>
          <a:p>
            <a:pPr algn="ctr"/>
            <a:r>
              <a:rPr lang="en-GB" sz="1400" b="1"/>
              <a:t>Long Term Vivacity Monitoring Sites – Motorised Vehicles</a:t>
            </a:r>
          </a:p>
        </p:txBody>
      </p:sp>
      <p:sp>
        <p:nvSpPr>
          <p:cNvPr id="25" name="TextBox 24">
            <a:extLst>
              <a:ext uri="{FF2B5EF4-FFF2-40B4-BE49-F238E27FC236}">
                <a16:creationId xmlns:a16="http://schemas.microsoft.com/office/drawing/2014/main" id="{5DB330E8-8581-A91B-E02E-77CBD129D557}"/>
              </a:ext>
            </a:extLst>
          </p:cNvPr>
          <p:cNvSpPr txBox="1"/>
          <p:nvPr/>
        </p:nvSpPr>
        <p:spPr>
          <a:xfrm>
            <a:off x="5052446" y="651459"/>
            <a:ext cx="1716888" cy="2192908"/>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i="1">
                <a:cs typeface="Calibri"/>
              </a:rPr>
              <a:t>The </a:t>
            </a:r>
            <a:r>
              <a:rPr lang="en-US" sz="1050" b="1" i="1">
                <a:cs typeface="Calibri"/>
              </a:rPr>
              <a:t>Mill Road </a:t>
            </a:r>
            <a:r>
              <a:rPr lang="en-US" sz="1050" i="1">
                <a:cs typeface="Calibri"/>
              </a:rPr>
              <a:t>and </a:t>
            </a:r>
            <a:r>
              <a:rPr lang="en-US" sz="1050" b="1" i="1">
                <a:cs typeface="Calibri"/>
              </a:rPr>
              <a:t>East Road </a:t>
            </a:r>
            <a:r>
              <a:rPr lang="en-US" sz="1050" i="1">
                <a:cs typeface="Calibri"/>
              </a:rPr>
              <a:t>sensors were upgraded in Sept 2022 and are now detecting significantly more cycles and pedestrians. As a result, the active travel flows at these locations are no longer comparable pre/post Sept 2022. </a:t>
            </a:r>
            <a:endParaRPr lang="en-US" sz="1050" i="1">
              <a:solidFill>
                <a:sysClr val="windowText" lastClr="000000"/>
              </a:solidFill>
              <a:cs typeface="Calibri"/>
            </a:endParaRPr>
          </a:p>
          <a:p>
            <a:endParaRPr lang="en-US" sz="1050" i="1">
              <a:solidFill>
                <a:sysClr val="windowText" lastClr="000000"/>
              </a:solidFill>
              <a:cs typeface="Calibri"/>
            </a:endParaRPr>
          </a:p>
          <a:p>
            <a:r>
              <a:rPr lang="en-US" sz="1050" i="1">
                <a:cs typeface="Calibri"/>
              </a:rPr>
              <a:t>The </a:t>
            </a:r>
            <a:r>
              <a:rPr lang="en-US" sz="1050" b="1" i="1">
                <a:cs typeface="Calibri"/>
              </a:rPr>
              <a:t>Milton Road (Mid)</a:t>
            </a:r>
            <a:r>
              <a:rPr lang="en-US" sz="1050" i="1">
                <a:cs typeface="Calibri"/>
              </a:rPr>
              <a:t> sensor is currently inactive.</a:t>
            </a:r>
          </a:p>
        </p:txBody>
      </p:sp>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smtClean="0"/>
              <a:t>22</a:t>
            </a:fld>
            <a:endParaRPr lang="en-GB"/>
          </a:p>
        </p:txBody>
      </p:sp>
      <p:graphicFrame>
        <p:nvGraphicFramePr>
          <p:cNvPr id="4" name="Table 3">
            <a:extLst>
              <a:ext uri="{FF2B5EF4-FFF2-40B4-BE49-F238E27FC236}">
                <a16:creationId xmlns:a16="http://schemas.microsoft.com/office/drawing/2014/main" id="{745B07B3-757A-F924-B797-DF7BEA369EA9}"/>
              </a:ext>
            </a:extLst>
          </p:cNvPr>
          <p:cNvGraphicFramePr>
            <a:graphicFrameLocks noGrp="1"/>
          </p:cNvGraphicFramePr>
          <p:nvPr>
            <p:extLst>
              <p:ext uri="{D42A27DB-BD31-4B8C-83A1-F6EECF244321}">
                <p14:modId xmlns:p14="http://schemas.microsoft.com/office/powerpoint/2010/main" val="3616394102"/>
              </p:ext>
            </p:extLst>
          </p:nvPr>
        </p:nvGraphicFramePr>
        <p:xfrm>
          <a:off x="6861789" y="661161"/>
          <a:ext cx="5124023" cy="4214088"/>
        </p:xfrm>
        <a:graphic>
          <a:graphicData uri="http://schemas.openxmlformats.org/drawingml/2006/table">
            <a:tbl>
              <a:tblPr firstRow="1" bandRow="1">
                <a:tableStyleId>{5940675A-B579-460E-94D1-54222C63F5DA}</a:tableStyleId>
              </a:tblPr>
              <a:tblGrid>
                <a:gridCol w="1771823">
                  <a:extLst>
                    <a:ext uri="{9D8B030D-6E8A-4147-A177-3AD203B41FA5}">
                      <a16:colId xmlns:a16="http://schemas.microsoft.com/office/drawing/2014/main" val="1191812419"/>
                    </a:ext>
                  </a:extLst>
                </a:gridCol>
                <a:gridCol w="2372185">
                  <a:extLst>
                    <a:ext uri="{9D8B030D-6E8A-4147-A177-3AD203B41FA5}">
                      <a16:colId xmlns:a16="http://schemas.microsoft.com/office/drawing/2014/main" val="481079558"/>
                    </a:ext>
                  </a:extLst>
                </a:gridCol>
                <a:gridCol w="980015">
                  <a:extLst>
                    <a:ext uri="{9D8B030D-6E8A-4147-A177-3AD203B41FA5}">
                      <a16:colId xmlns:a16="http://schemas.microsoft.com/office/drawing/2014/main" val="1547344765"/>
                    </a:ext>
                  </a:extLst>
                </a:gridCol>
              </a:tblGrid>
              <a:tr h="234116">
                <a:tc>
                  <a:txBody>
                    <a:bodyPr/>
                    <a:lstStyle/>
                    <a:p>
                      <a:r>
                        <a:rPr lang="en-GB" sz="1200" b="1">
                          <a:effectLst/>
                        </a:rPr>
                        <a:t> Sensor Location​​</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GB" sz="1200" b="1">
                          <a:effectLst/>
                        </a:rPr>
                        <a:t>Location description​​</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r>
                        <a:rPr lang="en-GB" sz="1200" b="1">
                          <a:effectLst/>
                        </a:rPr>
                        <a:t>Installed​</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extLst>
                  <a:ext uri="{0D108BD9-81ED-4DB2-BD59-A6C34878D82A}">
                    <a16:rowId xmlns:a16="http://schemas.microsoft.com/office/drawing/2014/main" val="2654137971"/>
                  </a:ext>
                </a:extLst>
              </a:tr>
              <a:tr h="234116">
                <a:tc>
                  <a:txBody>
                    <a:bodyPr/>
                    <a:lstStyle/>
                    <a:p>
                      <a:r>
                        <a:rPr lang="en-GB" sz="1200" b="0">
                          <a:solidFill>
                            <a:schemeClr val="tx1"/>
                          </a:solidFill>
                          <a:effectLst/>
                        </a:rPr>
                        <a:t>Cherry Hinton Road ​​</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a:solidFill>
                            <a:schemeClr val="tx1"/>
                          </a:solidFill>
                          <a:effectLst/>
                        </a:rPr>
                        <a:t>Near Rock Road​​</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a:solidFill>
                            <a:schemeClr val="tx1"/>
                          </a:solidFill>
                          <a:effectLst/>
                        </a:rPr>
                        <a:t>May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391169372"/>
                  </a:ext>
                </a:extLst>
              </a:tr>
              <a:tr h="234116">
                <a:tc>
                  <a:txBody>
                    <a:bodyPr/>
                    <a:lstStyle/>
                    <a:p>
                      <a:r>
                        <a:rPr lang="en-GB" sz="1200" b="0">
                          <a:solidFill>
                            <a:schemeClr val="tx1"/>
                          </a:solidFill>
                          <a:effectLst/>
                        </a:rPr>
                        <a:t>Coldham’s Lane​​</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a:solidFill>
                            <a:schemeClr val="tx1"/>
                          </a:solidFill>
                          <a:effectLst/>
                        </a:rPr>
                        <a:t>Near Coldham’s Common​​</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a:solidFill>
                            <a:schemeClr val="tx1"/>
                          </a:solidFill>
                          <a:effectLst/>
                        </a:rPr>
                        <a:t>May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2435322488"/>
                  </a:ext>
                </a:extLst>
              </a:tr>
              <a:tr h="234116">
                <a:tc>
                  <a:txBody>
                    <a:bodyPr/>
                    <a:lstStyle/>
                    <a:p>
                      <a:r>
                        <a:rPr lang="en-GB" sz="1200" b="0">
                          <a:solidFill>
                            <a:schemeClr val="tx1"/>
                          </a:solidFill>
                          <a:effectLst/>
                        </a:rPr>
                        <a:t>Coleridge Road ​​</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a:solidFill>
                            <a:schemeClr val="tx1"/>
                          </a:solidFill>
                          <a:effectLst/>
                        </a:rPr>
                        <a:t>Near Coleridge recreation ground​​</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a:solidFill>
                            <a:schemeClr val="tx1"/>
                          </a:solidFill>
                          <a:effectLst/>
                        </a:rPr>
                        <a:t>May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906056800"/>
                  </a:ext>
                </a:extLst>
              </a:tr>
              <a:tr h="234116">
                <a:tc>
                  <a:txBody>
                    <a:bodyPr/>
                    <a:lstStyle/>
                    <a:p>
                      <a:r>
                        <a:rPr lang="en-GB" sz="1200" b="0">
                          <a:solidFill>
                            <a:schemeClr val="tx1"/>
                          </a:solidFill>
                          <a:effectLst/>
                        </a:rPr>
                        <a:t>East Road​​</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a:solidFill>
                            <a:schemeClr val="tx1"/>
                          </a:solidFill>
                          <a:effectLst/>
                        </a:rPr>
                        <a:t>Close to ARU site​​</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a:solidFill>
                            <a:schemeClr val="tx1"/>
                          </a:solidFill>
                          <a:effectLst/>
                        </a:rPr>
                        <a:t>May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201192294"/>
                  </a:ext>
                </a:extLst>
              </a:tr>
              <a:tr h="234116">
                <a:tc>
                  <a:txBody>
                    <a:bodyPr/>
                    <a:lstStyle/>
                    <a:p>
                      <a:r>
                        <a:rPr lang="en-GB" sz="1200" b="0">
                          <a:solidFill>
                            <a:schemeClr val="tx1"/>
                          </a:solidFill>
                          <a:effectLst/>
                        </a:rPr>
                        <a:t>Hills Road Bridge​​</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a:solidFill>
                            <a:schemeClr val="tx1"/>
                          </a:solidFill>
                          <a:effectLst/>
                        </a:rPr>
                        <a:t>Near Cherry Hinton Road​​</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a:solidFill>
                            <a:schemeClr val="tx1"/>
                          </a:solidFill>
                          <a:effectLst/>
                        </a:rPr>
                        <a:t>May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921578486"/>
                  </a:ext>
                </a:extLst>
              </a:tr>
              <a:tr h="234116">
                <a:tc>
                  <a:txBody>
                    <a:bodyPr/>
                    <a:lstStyle/>
                    <a:p>
                      <a:r>
                        <a:rPr lang="en-GB" sz="1200" b="0">
                          <a:solidFill>
                            <a:schemeClr val="tx1"/>
                          </a:solidFill>
                          <a:effectLst/>
                        </a:rPr>
                        <a:t>Histon Road (North)​​</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a:solidFill>
                            <a:schemeClr val="tx1"/>
                          </a:solidFill>
                          <a:effectLst/>
                        </a:rPr>
                        <a:t>Just south of A14​</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a:solidFill>
                            <a:schemeClr val="tx1"/>
                          </a:solidFill>
                          <a:effectLst/>
                        </a:rPr>
                        <a:t>Sep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371920672"/>
                  </a:ext>
                </a:extLst>
              </a:tr>
              <a:tr h="234116">
                <a:tc>
                  <a:txBody>
                    <a:bodyPr/>
                    <a:lstStyle/>
                    <a:p>
                      <a:r>
                        <a:rPr lang="en-GB" sz="1200" b="0">
                          <a:solidFill>
                            <a:schemeClr val="tx1"/>
                          </a:solidFill>
                          <a:effectLst/>
                        </a:rPr>
                        <a:t>Histon Road (South) ​​</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a:solidFill>
                            <a:schemeClr val="tx1"/>
                          </a:solidFill>
                          <a:effectLst/>
                        </a:rPr>
                        <a:t>Near Victoria Road​</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a:solidFill>
                            <a:schemeClr val="tx1"/>
                          </a:solidFill>
                          <a:effectLst/>
                        </a:rPr>
                        <a:t>Sep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2337692815"/>
                  </a:ext>
                </a:extLst>
              </a:tr>
              <a:tr h="234116">
                <a:tc>
                  <a:txBody>
                    <a:bodyPr/>
                    <a:lstStyle/>
                    <a:p>
                      <a:r>
                        <a:rPr lang="en-GB" sz="1200" b="0">
                          <a:solidFill>
                            <a:schemeClr val="tx1"/>
                          </a:solidFill>
                          <a:effectLst/>
                        </a:rPr>
                        <a:t>Mill Road (East)​​</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a:solidFill>
                            <a:schemeClr val="tx1"/>
                          </a:solidFill>
                          <a:effectLst/>
                        </a:rPr>
                        <a:t>Close to Brookfield’s hospital​​</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a:solidFill>
                            <a:schemeClr val="tx1"/>
                          </a:solidFill>
                          <a:effectLst/>
                        </a:rPr>
                        <a:t>May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4159478729"/>
                  </a:ext>
                </a:extLst>
              </a:tr>
              <a:tr h="234116">
                <a:tc>
                  <a:txBody>
                    <a:bodyPr/>
                    <a:lstStyle/>
                    <a:p>
                      <a:r>
                        <a:rPr lang="en-GB" sz="1200" b="0">
                          <a:solidFill>
                            <a:schemeClr val="tx1"/>
                          </a:solidFill>
                          <a:effectLst/>
                        </a:rPr>
                        <a:t>Mill Road (West)​​</a:t>
                      </a: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b="0">
                          <a:solidFill>
                            <a:schemeClr val="tx1"/>
                          </a:solidFill>
                          <a:effectLst/>
                        </a:rPr>
                        <a:t>Close to Parker’s Piece​​</a:t>
                      </a: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solidFill>
                      <a:schemeClr val="bg1"/>
                    </a:solidFill>
                  </a:tcPr>
                </a:tc>
                <a:tc>
                  <a:txBody>
                    <a:bodyPr/>
                    <a:lstStyle/>
                    <a:p>
                      <a:r>
                        <a:rPr lang="en-GB" sz="1200" b="0">
                          <a:solidFill>
                            <a:schemeClr val="tx1"/>
                          </a:solidFill>
                          <a:effectLst/>
                        </a:rPr>
                        <a:t>May 2019​</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a:solidFill>
                        <a:schemeClr val="tx1"/>
                      </a:solidFill>
                    </a:lnB>
                    <a:solidFill>
                      <a:schemeClr val="bg1"/>
                    </a:solidFill>
                  </a:tcPr>
                </a:tc>
                <a:extLst>
                  <a:ext uri="{0D108BD9-81ED-4DB2-BD59-A6C34878D82A}">
                    <a16:rowId xmlns:a16="http://schemas.microsoft.com/office/drawing/2014/main" val="2515974204"/>
                  </a:ext>
                </a:extLst>
              </a:tr>
              <a:tr h="234116">
                <a:tc>
                  <a:txBody>
                    <a:bodyPr/>
                    <a:lstStyle/>
                    <a:p>
                      <a:r>
                        <a:rPr lang="en-GB" sz="1200" b="0">
                          <a:solidFill>
                            <a:schemeClr val="tx1"/>
                          </a:solidFill>
                          <a:effectLst/>
                        </a:rPr>
                        <a:t>Milton Road (Mid)​​</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a:solidFill>
                            <a:schemeClr val="tx1"/>
                          </a:solidFill>
                          <a:effectLst/>
                        </a:rPr>
                        <a:t>Near Union Lane​​</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a:solidFill>
                            <a:schemeClr val="tx1"/>
                          </a:solidFill>
                          <a:effectLst/>
                        </a:rPr>
                        <a:t>May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4102981906"/>
                  </a:ext>
                </a:extLst>
              </a:tr>
              <a:tr h="234116">
                <a:tc>
                  <a:txBody>
                    <a:bodyPr/>
                    <a:lstStyle/>
                    <a:p>
                      <a:r>
                        <a:rPr lang="en-GB" sz="1200" b="0">
                          <a:solidFill>
                            <a:schemeClr val="tx1"/>
                          </a:solidFill>
                          <a:effectLst/>
                        </a:rPr>
                        <a:t>Milton Road (North)​​</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a:solidFill>
                            <a:schemeClr val="tx1"/>
                          </a:solidFill>
                          <a:effectLst/>
                        </a:rPr>
                        <a:t>Near King’s Hedges Road​</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a:solidFill>
                            <a:schemeClr val="tx1"/>
                          </a:solidFill>
                          <a:effectLst/>
                        </a:rPr>
                        <a:t>Sep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2480872126"/>
                  </a:ext>
                </a:extLst>
              </a:tr>
              <a:tr h="234116">
                <a:tc>
                  <a:txBody>
                    <a:bodyPr/>
                    <a:lstStyle/>
                    <a:p>
                      <a:r>
                        <a:rPr lang="en-GB" sz="1200" b="0">
                          <a:solidFill>
                            <a:schemeClr val="tx1"/>
                          </a:solidFill>
                          <a:effectLst/>
                        </a:rPr>
                        <a:t>Milton Road (South)​</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b="0">
                          <a:solidFill>
                            <a:schemeClr val="tx1"/>
                          </a:solidFill>
                          <a:effectLst/>
                        </a:rPr>
                        <a:t>Near Gilbert Road​</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a:solidFill>
                            <a:schemeClr val="tx1"/>
                          </a:solidFill>
                          <a:effectLst/>
                        </a:rPr>
                        <a:t>Sep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609502090"/>
                  </a:ext>
                </a:extLst>
              </a:tr>
              <a:tr h="234116">
                <a:tc>
                  <a:txBody>
                    <a:bodyPr/>
                    <a:lstStyle/>
                    <a:p>
                      <a:pPr lvl="0">
                        <a:buNone/>
                      </a:pPr>
                      <a:r>
                        <a:rPr lang="en-GB" sz="1200" b="0">
                          <a:solidFill>
                            <a:schemeClr val="tx1"/>
                          </a:solidFill>
                          <a:effectLst/>
                        </a:rPr>
                        <a:t>Newmarket Road</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a:buNone/>
                      </a:pPr>
                      <a:r>
                        <a:rPr lang="en-GB" sz="1200" b="0">
                          <a:solidFill>
                            <a:schemeClr val="tx1"/>
                          </a:solidFill>
                          <a:effectLst/>
                        </a:rPr>
                        <a:t>Near Ditton Fields</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a:buNone/>
                      </a:pPr>
                      <a:r>
                        <a:rPr lang="en-GB" sz="1200" b="0">
                          <a:solidFill>
                            <a:schemeClr val="tx1"/>
                          </a:solidFill>
                          <a:effectLst/>
                        </a:rPr>
                        <a:t>May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465075487"/>
                  </a:ext>
                </a:extLst>
              </a:tr>
              <a:tr h="234116">
                <a:tc>
                  <a:txBody>
                    <a:bodyPr/>
                    <a:lstStyle/>
                    <a:p>
                      <a:pPr lvl="0">
                        <a:buNone/>
                      </a:pPr>
                      <a:r>
                        <a:rPr lang="en-GB" sz="1200" b="0">
                          <a:solidFill>
                            <a:schemeClr val="tx1"/>
                          </a:solidFill>
                          <a:effectLst/>
                        </a:rPr>
                        <a:t>Perne Road</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a:buNone/>
                      </a:pPr>
                      <a:r>
                        <a:rPr lang="en-GB" sz="1200" b="0">
                          <a:solidFill>
                            <a:schemeClr val="tx1"/>
                          </a:solidFill>
                          <a:effectLst/>
                        </a:rPr>
                        <a:t>Near Birdwood Road roundabout</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a:buNone/>
                      </a:pPr>
                      <a:r>
                        <a:rPr lang="en-GB" sz="1200" b="0">
                          <a:solidFill>
                            <a:schemeClr val="tx1"/>
                          </a:solidFill>
                          <a:effectLst/>
                        </a:rPr>
                        <a:t>May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260087975"/>
                  </a:ext>
                </a:extLst>
              </a:tr>
              <a:tr h="234116">
                <a:tc>
                  <a:txBody>
                    <a:bodyPr/>
                    <a:lstStyle/>
                    <a:p>
                      <a:pPr lvl="0">
                        <a:buNone/>
                      </a:pPr>
                      <a:r>
                        <a:rPr lang="en-GB" sz="1200" b="0">
                          <a:solidFill>
                            <a:schemeClr val="tx1"/>
                          </a:solidFill>
                          <a:effectLst/>
                        </a:rPr>
                        <a:t>Station Road</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a:buNone/>
                      </a:pPr>
                      <a:r>
                        <a:rPr lang="en-GB" sz="1200" b="0">
                          <a:solidFill>
                            <a:schemeClr val="tx1"/>
                          </a:solidFill>
                          <a:effectLst/>
                        </a:rPr>
                        <a:t>Near Kett House</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a:buNone/>
                      </a:pPr>
                      <a:r>
                        <a:rPr lang="en-GB" sz="1200" b="0">
                          <a:solidFill>
                            <a:schemeClr val="tx1"/>
                          </a:solidFill>
                          <a:effectLst/>
                        </a:rPr>
                        <a:t>May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3348178155"/>
                  </a:ext>
                </a:extLst>
              </a:tr>
              <a:tr h="234116">
                <a:tc>
                  <a:txBody>
                    <a:bodyPr/>
                    <a:lstStyle/>
                    <a:p>
                      <a:r>
                        <a:rPr lang="en-GB" sz="1200" b="0">
                          <a:solidFill>
                            <a:schemeClr val="tx1"/>
                          </a:solidFill>
                          <a:effectLst/>
                        </a:rPr>
                        <a:t>Tenison Road​​</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a:solidFill>
                            <a:schemeClr val="tx1"/>
                          </a:solidFill>
                          <a:effectLst/>
                        </a:rPr>
                        <a:t>Near Mill Road​​</a:t>
                      </a:r>
                    </a:p>
                  </a:txBody>
                  <a:tcPr marR="0" marT="0" marB="0" anchor="ctr">
                    <a:lnL w="12700">
                      <a:solidFill>
                        <a:schemeClr val="tx1"/>
                      </a:solidFill>
                    </a:lnL>
                    <a:lnR w="12700">
                      <a:solidFill>
                        <a:schemeClr val="tx1"/>
                      </a:solidFill>
                    </a:lnR>
                    <a:lnT w="12700" cap="flat" cmpd="sng" algn="ctr">
                      <a:solidFill>
                        <a:schemeClr val="tx1"/>
                      </a:solidFill>
                      <a:prstDash val="solid"/>
                      <a:round/>
                      <a:headEnd type="none" w="med" len="med"/>
                      <a:tailEnd type="none" w="med" len="med"/>
                    </a:lnT>
                    <a:lnB w="12700">
                      <a:solidFill>
                        <a:schemeClr val="tx1"/>
                      </a:solidFill>
                    </a:lnB>
                    <a:solidFill>
                      <a:schemeClr val="bg1"/>
                    </a:solidFill>
                  </a:tcPr>
                </a:tc>
                <a:tc>
                  <a:txBody>
                    <a:bodyPr/>
                    <a:lstStyle/>
                    <a:p>
                      <a:r>
                        <a:rPr lang="en-GB" sz="1200" b="0">
                          <a:solidFill>
                            <a:schemeClr val="tx1"/>
                          </a:solidFill>
                          <a:effectLst/>
                        </a:rPr>
                        <a:t>May 2019​</a:t>
                      </a:r>
                    </a:p>
                  </a:txBody>
                  <a:tcPr marR="0" marT="0" marB="0" anchor="ctr">
                    <a:lnL w="12700">
                      <a:solidFill>
                        <a:schemeClr val="tx1"/>
                      </a:solidFill>
                    </a:lnL>
                    <a:lnR w="12700">
                      <a:solidFill>
                        <a:schemeClr val="tx1"/>
                      </a:solidFill>
                    </a:lnR>
                    <a:lnT w="12700" cap="flat" cmpd="sng" algn="ctr">
                      <a:solidFill>
                        <a:schemeClr val="tx1"/>
                      </a:solidFill>
                      <a:prstDash val="solid"/>
                      <a:round/>
                      <a:headEnd type="none" w="med" len="med"/>
                      <a:tailEnd type="none" w="med" len="med"/>
                    </a:lnT>
                    <a:lnB w="12700">
                      <a:solidFill>
                        <a:schemeClr val="tx1"/>
                      </a:solidFill>
                    </a:lnB>
                    <a:solidFill>
                      <a:schemeClr val="bg1"/>
                    </a:solidFill>
                  </a:tcPr>
                </a:tc>
                <a:extLst>
                  <a:ext uri="{0D108BD9-81ED-4DB2-BD59-A6C34878D82A}">
                    <a16:rowId xmlns:a16="http://schemas.microsoft.com/office/drawing/2014/main" val="3413523308"/>
                  </a:ext>
                </a:extLst>
              </a:tr>
              <a:tr h="234116">
                <a:tc>
                  <a:txBody>
                    <a:bodyPr/>
                    <a:lstStyle/>
                    <a:p>
                      <a:r>
                        <a:rPr lang="en-GB" sz="1200" b="0">
                          <a:solidFill>
                            <a:schemeClr val="tx1"/>
                          </a:solidFill>
                          <a:effectLst/>
                        </a:rPr>
                        <a:t>Vinery Road ​​</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a:solidFill>
                        <a:schemeClr val="tx1"/>
                      </a:solidFill>
                    </a:lnB>
                    <a:solidFill>
                      <a:schemeClr val="bg1"/>
                    </a:solidFill>
                  </a:tcPr>
                </a:tc>
                <a:tc>
                  <a:txBody>
                    <a:bodyPr/>
                    <a:lstStyle/>
                    <a:p>
                      <a:r>
                        <a:rPr lang="en-GB" sz="1200" b="0">
                          <a:solidFill>
                            <a:schemeClr val="tx1"/>
                          </a:solidFill>
                          <a:effectLst/>
                        </a:rPr>
                        <a:t>Near Romsey recreation ground​​</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a:solidFill>
                            <a:schemeClr val="tx1"/>
                          </a:solidFill>
                          <a:effectLst/>
                        </a:rPr>
                        <a:t>May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2134402491"/>
                  </a:ext>
                </a:extLst>
              </a:tr>
            </a:tbl>
          </a:graphicData>
        </a:graphic>
      </p:graphicFrame>
      <p:sp>
        <p:nvSpPr>
          <p:cNvPr id="6" name="TextBox 5">
            <a:extLst>
              <a:ext uri="{FF2B5EF4-FFF2-40B4-BE49-F238E27FC236}">
                <a16:creationId xmlns:a16="http://schemas.microsoft.com/office/drawing/2014/main" id="{B3C20750-6375-899B-674D-29BDB7E80BE3}"/>
              </a:ext>
              <a:ext uri="{C183D7F6-B498-43B3-948B-1728B52AA6E4}">
                <adec:decorative xmlns:adec="http://schemas.microsoft.com/office/drawing/2017/decorative" val="1"/>
              </a:ext>
            </a:extLst>
          </p:cNvPr>
          <p:cNvSpPr txBox="1"/>
          <p:nvPr/>
        </p:nvSpPr>
        <p:spPr>
          <a:xfrm>
            <a:off x="198692" y="6366792"/>
            <a:ext cx="2154621" cy="276999"/>
          </a:xfrm>
          <a:prstGeom prst="rect">
            <a:avLst/>
          </a:prstGeom>
          <a:solidFill>
            <a:schemeClr val="bg1"/>
          </a:solidFill>
          <a:ln>
            <a:solidFill>
              <a:schemeClr val="tx1"/>
            </a:solidFill>
          </a:ln>
        </p:spPr>
        <p:txBody>
          <a:bodyPr wrap="square" rtlCol="0">
            <a:spAutoFit/>
          </a:bodyPr>
          <a:lstStyle/>
          <a:p>
            <a:r>
              <a:rPr lang="en-GB" sz="1200"/>
              <a:t>© OpenStreetMap Contributors</a:t>
            </a:r>
          </a:p>
        </p:txBody>
      </p:sp>
      <p:sp>
        <p:nvSpPr>
          <p:cNvPr id="13" name="Oval 12">
            <a:extLst>
              <a:ext uri="{FF2B5EF4-FFF2-40B4-BE49-F238E27FC236}">
                <a16:creationId xmlns:a16="http://schemas.microsoft.com/office/drawing/2014/main" id="{72283157-BF49-AEC1-56E9-5726A750A8AE}"/>
              </a:ext>
              <a:ext uri="{C183D7F6-B498-43B3-948B-1728B52AA6E4}">
                <adec:decorative xmlns:adec="http://schemas.microsoft.com/office/drawing/2017/decorative" val="1"/>
              </a:ext>
            </a:extLst>
          </p:cNvPr>
          <p:cNvSpPr/>
          <p:nvPr/>
        </p:nvSpPr>
        <p:spPr>
          <a:xfrm>
            <a:off x="3341771" y="5747099"/>
            <a:ext cx="179119" cy="171227"/>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14" name="Oval 13">
            <a:extLst>
              <a:ext uri="{FF2B5EF4-FFF2-40B4-BE49-F238E27FC236}">
                <a16:creationId xmlns:a16="http://schemas.microsoft.com/office/drawing/2014/main" id="{FA528CC9-94C7-4A2D-B47A-2804C4E24F18}"/>
              </a:ext>
              <a:ext uri="{C183D7F6-B498-43B3-948B-1728B52AA6E4}">
                <adec:decorative xmlns:adec="http://schemas.microsoft.com/office/drawing/2017/decorative" val="1"/>
              </a:ext>
            </a:extLst>
          </p:cNvPr>
          <p:cNvSpPr/>
          <p:nvPr/>
        </p:nvSpPr>
        <p:spPr>
          <a:xfrm>
            <a:off x="3419924" y="4623637"/>
            <a:ext cx="179119" cy="171227"/>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22" name="Oval 21">
            <a:extLst>
              <a:ext uri="{FF2B5EF4-FFF2-40B4-BE49-F238E27FC236}">
                <a16:creationId xmlns:a16="http://schemas.microsoft.com/office/drawing/2014/main" id="{581C93EB-D3D2-89C0-6D24-48601F4E06FA}"/>
              </a:ext>
              <a:ext uri="{C183D7F6-B498-43B3-948B-1728B52AA6E4}">
                <adec:decorative xmlns:adec="http://schemas.microsoft.com/office/drawing/2017/decorative" val="1"/>
              </a:ext>
            </a:extLst>
          </p:cNvPr>
          <p:cNvSpPr/>
          <p:nvPr/>
        </p:nvSpPr>
        <p:spPr>
          <a:xfrm>
            <a:off x="4113539" y="5629867"/>
            <a:ext cx="179119" cy="171227"/>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28" name="Cross 27">
            <a:extLst>
              <a:ext uri="{FF2B5EF4-FFF2-40B4-BE49-F238E27FC236}">
                <a16:creationId xmlns:a16="http://schemas.microsoft.com/office/drawing/2014/main" id="{D4954E4A-C6F9-4CF2-22EB-3092F533004B}"/>
              </a:ext>
              <a:ext uri="{C183D7F6-B498-43B3-948B-1728B52AA6E4}">
                <adec:decorative xmlns:adec="http://schemas.microsoft.com/office/drawing/2017/decorative" val="1"/>
              </a:ext>
            </a:extLst>
          </p:cNvPr>
          <p:cNvSpPr/>
          <p:nvPr/>
        </p:nvSpPr>
        <p:spPr>
          <a:xfrm rot="2703070">
            <a:off x="4552661" y="4568570"/>
            <a:ext cx="179119" cy="181124"/>
          </a:xfrm>
          <a:prstGeom prst="plus">
            <a:avLst>
              <a:gd name="adj" fmla="val 3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29" name="Cross 28">
            <a:extLst>
              <a:ext uri="{FF2B5EF4-FFF2-40B4-BE49-F238E27FC236}">
                <a16:creationId xmlns:a16="http://schemas.microsoft.com/office/drawing/2014/main" id="{CAE1FD2A-069D-748D-0C88-A38684F966DC}"/>
              </a:ext>
              <a:ext uri="{C183D7F6-B498-43B3-948B-1728B52AA6E4}">
                <adec:decorative xmlns:adec="http://schemas.microsoft.com/office/drawing/2017/decorative" val="1"/>
              </a:ext>
            </a:extLst>
          </p:cNvPr>
          <p:cNvSpPr/>
          <p:nvPr/>
        </p:nvSpPr>
        <p:spPr>
          <a:xfrm rot="2703070">
            <a:off x="3145892" y="4138723"/>
            <a:ext cx="179119" cy="181124"/>
          </a:xfrm>
          <a:prstGeom prst="plus">
            <a:avLst>
              <a:gd name="adj" fmla="val 3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30" name="Cross 29">
            <a:extLst>
              <a:ext uri="{FF2B5EF4-FFF2-40B4-BE49-F238E27FC236}">
                <a16:creationId xmlns:a16="http://schemas.microsoft.com/office/drawing/2014/main" id="{9998E2A8-0E57-490F-DAA0-E4BAB187F789}"/>
              </a:ext>
              <a:ext uri="{C183D7F6-B498-43B3-948B-1728B52AA6E4}">
                <adec:decorative xmlns:adec="http://schemas.microsoft.com/office/drawing/2017/decorative" val="1"/>
              </a:ext>
            </a:extLst>
          </p:cNvPr>
          <p:cNvSpPr/>
          <p:nvPr/>
        </p:nvSpPr>
        <p:spPr>
          <a:xfrm rot="2703070">
            <a:off x="3150139" y="2214184"/>
            <a:ext cx="179119" cy="181124"/>
          </a:xfrm>
          <a:prstGeom prst="plus">
            <a:avLst>
              <a:gd name="adj" fmla="val 3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31" name="Cross 30">
            <a:extLst>
              <a:ext uri="{FF2B5EF4-FFF2-40B4-BE49-F238E27FC236}">
                <a16:creationId xmlns:a16="http://schemas.microsoft.com/office/drawing/2014/main" id="{95125492-5F54-844E-AFB7-81AD148ECD6A}"/>
              </a:ext>
              <a:ext uri="{C183D7F6-B498-43B3-948B-1728B52AA6E4}">
                <adec:decorative xmlns:adec="http://schemas.microsoft.com/office/drawing/2017/decorative" val="1"/>
              </a:ext>
            </a:extLst>
          </p:cNvPr>
          <p:cNvSpPr/>
          <p:nvPr/>
        </p:nvSpPr>
        <p:spPr>
          <a:xfrm rot="2703070">
            <a:off x="2667198" y="2663569"/>
            <a:ext cx="179119" cy="181124"/>
          </a:xfrm>
          <a:prstGeom prst="plus">
            <a:avLst>
              <a:gd name="adj" fmla="val 3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33" name="Cross 32">
            <a:extLst>
              <a:ext uri="{FF2B5EF4-FFF2-40B4-BE49-F238E27FC236}">
                <a16:creationId xmlns:a16="http://schemas.microsoft.com/office/drawing/2014/main" id="{B1C59756-E732-89B1-13E8-FE89DE6A7F9D}"/>
              </a:ext>
              <a:ext uri="{C183D7F6-B498-43B3-948B-1728B52AA6E4}">
                <adec:decorative xmlns:adec="http://schemas.microsoft.com/office/drawing/2017/decorative" val="1"/>
              </a:ext>
            </a:extLst>
          </p:cNvPr>
          <p:cNvSpPr/>
          <p:nvPr/>
        </p:nvSpPr>
        <p:spPr>
          <a:xfrm rot="2703070">
            <a:off x="3898120" y="1461953"/>
            <a:ext cx="179119" cy="181124"/>
          </a:xfrm>
          <a:prstGeom prst="plus">
            <a:avLst>
              <a:gd name="adj" fmla="val 3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40" name="Oval 39">
            <a:extLst>
              <a:ext uri="{FF2B5EF4-FFF2-40B4-BE49-F238E27FC236}">
                <a16:creationId xmlns:a16="http://schemas.microsoft.com/office/drawing/2014/main" id="{5B01F473-7F52-F1E7-DDAD-7DAFE7EB7A8D}"/>
              </a:ext>
              <a:ext uri="{C183D7F6-B498-43B3-948B-1728B52AA6E4}">
                <adec:decorative xmlns:adec="http://schemas.microsoft.com/office/drawing/2017/decorative" val="1"/>
              </a:ext>
            </a:extLst>
          </p:cNvPr>
          <p:cNvSpPr/>
          <p:nvPr/>
        </p:nvSpPr>
        <p:spPr>
          <a:xfrm>
            <a:off x="3110361" y="4385512"/>
            <a:ext cx="179119" cy="171227"/>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grpSp>
        <p:nvGrpSpPr>
          <p:cNvPr id="7" name="Group 6">
            <a:extLst>
              <a:ext uri="{FF2B5EF4-FFF2-40B4-BE49-F238E27FC236}">
                <a16:creationId xmlns:a16="http://schemas.microsoft.com/office/drawing/2014/main" id="{5E3E0CD7-E6E5-5C8A-8A1D-C973A570A89D}"/>
              </a:ext>
              <a:ext uri="{C183D7F6-B498-43B3-948B-1728B52AA6E4}">
                <adec:decorative xmlns:adec="http://schemas.microsoft.com/office/drawing/2017/decorative" val="1"/>
              </a:ext>
            </a:extLst>
          </p:cNvPr>
          <p:cNvGrpSpPr/>
          <p:nvPr/>
        </p:nvGrpSpPr>
        <p:grpSpPr>
          <a:xfrm>
            <a:off x="6849597" y="4937348"/>
            <a:ext cx="5370929" cy="1706085"/>
            <a:chOff x="6861789" y="4937348"/>
            <a:chExt cx="5370929" cy="1706085"/>
          </a:xfrm>
        </p:grpSpPr>
        <p:sp>
          <p:nvSpPr>
            <p:cNvPr id="43" name="TextBox 42">
              <a:extLst>
                <a:ext uri="{FF2B5EF4-FFF2-40B4-BE49-F238E27FC236}">
                  <a16:creationId xmlns:a16="http://schemas.microsoft.com/office/drawing/2014/main" id="{39DB8317-C6A6-E0E4-4A67-AB906EB74506}"/>
                </a:ext>
                <a:ext uri="{C183D7F6-B498-43B3-948B-1728B52AA6E4}">
                  <adec:decorative xmlns:adec="http://schemas.microsoft.com/office/drawing/2017/decorative" val="1"/>
                </a:ext>
              </a:extLst>
            </p:cNvPr>
            <p:cNvSpPr txBox="1"/>
            <p:nvPr/>
          </p:nvSpPr>
          <p:spPr>
            <a:xfrm>
              <a:off x="6920132" y="4978240"/>
              <a:ext cx="1283398" cy="338554"/>
            </a:xfrm>
            <a:prstGeom prst="rect">
              <a:avLst/>
            </a:prstGeom>
            <a:noFill/>
          </p:spPr>
          <p:txBody>
            <a:bodyPr wrap="square" lIns="91440" tIns="45720" rIns="91440" bIns="45720" rtlCol="0" anchor="t">
              <a:spAutoFit/>
            </a:bodyPr>
            <a:lstStyle/>
            <a:p>
              <a:r>
                <a:rPr lang="en-GB" sz="1600" b="1">
                  <a:solidFill>
                    <a:srgbClr val="000000"/>
                  </a:solidFill>
                </a:rPr>
                <a:t>Legend</a:t>
              </a:r>
            </a:p>
          </p:txBody>
        </p:sp>
        <p:sp>
          <p:nvSpPr>
            <p:cNvPr id="45" name="Oval 44">
              <a:extLst>
                <a:ext uri="{FF2B5EF4-FFF2-40B4-BE49-F238E27FC236}">
                  <a16:creationId xmlns:a16="http://schemas.microsoft.com/office/drawing/2014/main" id="{ED142063-2599-66AE-98D8-04C17C5FAD63}"/>
                </a:ext>
                <a:ext uri="{C183D7F6-B498-43B3-948B-1728B52AA6E4}">
                  <adec:decorative xmlns:adec="http://schemas.microsoft.com/office/drawing/2017/decorative" val="1"/>
                </a:ext>
              </a:extLst>
            </p:cNvPr>
            <p:cNvSpPr/>
            <p:nvPr/>
          </p:nvSpPr>
          <p:spPr>
            <a:xfrm>
              <a:off x="7024093" y="5350146"/>
              <a:ext cx="179119" cy="171227"/>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47" name="Oval 46">
              <a:extLst>
                <a:ext uri="{FF2B5EF4-FFF2-40B4-BE49-F238E27FC236}">
                  <a16:creationId xmlns:a16="http://schemas.microsoft.com/office/drawing/2014/main" id="{FB0AAFFF-4974-C409-DAD5-933E3DD24FDE}"/>
                </a:ext>
                <a:ext uri="{C183D7F6-B498-43B3-948B-1728B52AA6E4}">
                  <adec:decorative xmlns:adec="http://schemas.microsoft.com/office/drawing/2017/decorative" val="1"/>
                </a:ext>
              </a:extLst>
            </p:cNvPr>
            <p:cNvSpPr/>
            <p:nvPr/>
          </p:nvSpPr>
          <p:spPr>
            <a:xfrm>
              <a:off x="7022171" y="5686030"/>
              <a:ext cx="179119" cy="181124"/>
            </a:xfrm>
            <a:prstGeom prst="ellipse">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49" name="TextBox 48">
              <a:extLst>
                <a:ext uri="{FF2B5EF4-FFF2-40B4-BE49-F238E27FC236}">
                  <a16:creationId xmlns:a16="http://schemas.microsoft.com/office/drawing/2014/main" id="{2BCB657A-7A2A-40AB-8A81-828004A03304}"/>
                </a:ext>
                <a:ext uri="{C183D7F6-B498-43B3-948B-1728B52AA6E4}">
                  <adec:decorative xmlns:adec="http://schemas.microsoft.com/office/drawing/2017/decorative" val="1"/>
                </a:ext>
              </a:extLst>
            </p:cNvPr>
            <p:cNvSpPr txBox="1"/>
            <p:nvPr/>
          </p:nvSpPr>
          <p:spPr>
            <a:xfrm>
              <a:off x="7254944" y="5271477"/>
              <a:ext cx="481155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cs typeface="Calibri"/>
                </a:rPr>
                <a:t>Comparable motorised vehicle data available for most months and years.</a:t>
              </a:r>
            </a:p>
          </p:txBody>
        </p:sp>
        <p:sp>
          <p:nvSpPr>
            <p:cNvPr id="51" name="TextBox 50">
              <a:extLst>
                <a:ext uri="{FF2B5EF4-FFF2-40B4-BE49-F238E27FC236}">
                  <a16:creationId xmlns:a16="http://schemas.microsoft.com/office/drawing/2014/main" id="{4521525A-5BCE-BEBA-F2EE-3123D1308A60}"/>
                </a:ext>
                <a:ext uri="{C183D7F6-B498-43B3-948B-1728B52AA6E4}">
                  <adec:decorative xmlns:adec="http://schemas.microsoft.com/office/drawing/2017/decorative" val="1"/>
                </a:ext>
              </a:extLst>
            </p:cNvPr>
            <p:cNvSpPr txBox="1"/>
            <p:nvPr/>
          </p:nvSpPr>
          <p:spPr>
            <a:xfrm>
              <a:off x="7254944" y="5547344"/>
              <a:ext cx="474306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cs typeface="Calibri"/>
                </a:rPr>
                <a:t>Comparable motorised vehicle data available for Dec 2019, Dec 2021, Dec 2022 &amp; Dec 2023.</a:t>
              </a:r>
            </a:p>
          </p:txBody>
        </p:sp>
        <p:sp>
          <p:nvSpPr>
            <p:cNvPr id="53" name="Rectangle 52">
              <a:extLst>
                <a:ext uri="{FF2B5EF4-FFF2-40B4-BE49-F238E27FC236}">
                  <a16:creationId xmlns:a16="http://schemas.microsoft.com/office/drawing/2014/main" id="{B975A6DF-AC21-7195-7A7B-897772B09F90}"/>
                </a:ext>
                <a:ext uri="{C183D7F6-B498-43B3-948B-1728B52AA6E4}">
                  <adec:decorative xmlns:adec="http://schemas.microsoft.com/office/drawing/2017/decorative" val="1"/>
                </a:ext>
              </a:extLst>
            </p:cNvPr>
            <p:cNvSpPr/>
            <p:nvPr/>
          </p:nvSpPr>
          <p:spPr>
            <a:xfrm>
              <a:off x="6861789" y="4937348"/>
              <a:ext cx="5140397" cy="1706085"/>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GB" sz="1600"/>
            </a:p>
          </p:txBody>
        </p:sp>
        <p:sp>
          <p:nvSpPr>
            <p:cNvPr id="55" name="Oval 54">
              <a:extLst>
                <a:ext uri="{FF2B5EF4-FFF2-40B4-BE49-F238E27FC236}">
                  <a16:creationId xmlns:a16="http://schemas.microsoft.com/office/drawing/2014/main" id="{F13C6579-655D-F66B-A3C3-18A667742445}"/>
                </a:ext>
                <a:ext uri="{C183D7F6-B498-43B3-948B-1728B52AA6E4}">
                  <adec:decorative xmlns:adec="http://schemas.microsoft.com/office/drawing/2017/decorative" val="1"/>
                </a:ext>
              </a:extLst>
            </p:cNvPr>
            <p:cNvSpPr/>
            <p:nvPr/>
          </p:nvSpPr>
          <p:spPr>
            <a:xfrm>
              <a:off x="7022171" y="6034773"/>
              <a:ext cx="179119" cy="181124"/>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57" name="TextBox 56">
              <a:extLst>
                <a:ext uri="{FF2B5EF4-FFF2-40B4-BE49-F238E27FC236}">
                  <a16:creationId xmlns:a16="http://schemas.microsoft.com/office/drawing/2014/main" id="{FEA428DE-5117-EEDE-2DEE-8309440E69D3}"/>
                </a:ext>
                <a:ext uri="{C183D7F6-B498-43B3-948B-1728B52AA6E4}">
                  <adec:decorative xmlns:adec="http://schemas.microsoft.com/office/drawing/2017/decorative" val="1"/>
                </a:ext>
              </a:extLst>
            </p:cNvPr>
            <p:cNvSpPr txBox="1"/>
            <p:nvPr/>
          </p:nvSpPr>
          <p:spPr>
            <a:xfrm>
              <a:off x="7254944" y="5991020"/>
              <a:ext cx="481155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cs typeface="Calibri"/>
                </a:rPr>
                <a:t>Comparable motorised vehicle data available for Dec 2019 and Dec 2023.</a:t>
              </a:r>
            </a:p>
          </p:txBody>
        </p:sp>
        <p:sp>
          <p:nvSpPr>
            <p:cNvPr id="59" name="Cross 58">
              <a:extLst>
                <a:ext uri="{FF2B5EF4-FFF2-40B4-BE49-F238E27FC236}">
                  <a16:creationId xmlns:a16="http://schemas.microsoft.com/office/drawing/2014/main" id="{F4939CAF-AC74-62C5-F537-CCB35512B9DE}"/>
                </a:ext>
                <a:ext uri="{C183D7F6-B498-43B3-948B-1728B52AA6E4}">
                  <adec:decorative xmlns:adec="http://schemas.microsoft.com/office/drawing/2017/decorative" val="1"/>
                </a:ext>
              </a:extLst>
            </p:cNvPr>
            <p:cNvSpPr/>
            <p:nvPr/>
          </p:nvSpPr>
          <p:spPr>
            <a:xfrm rot="2703070">
              <a:off x="7023045" y="6347981"/>
              <a:ext cx="179119" cy="181124"/>
            </a:xfrm>
            <a:prstGeom prst="plus">
              <a:avLst>
                <a:gd name="adj" fmla="val 3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61" name="TextBox 60">
              <a:extLst>
                <a:ext uri="{FF2B5EF4-FFF2-40B4-BE49-F238E27FC236}">
                  <a16:creationId xmlns:a16="http://schemas.microsoft.com/office/drawing/2014/main" id="{0727ACCB-63A9-D7B1-C055-40D0F52D7704}"/>
                </a:ext>
                <a:ext uri="{C183D7F6-B498-43B3-948B-1728B52AA6E4}">
                  <adec:decorative xmlns:adec="http://schemas.microsoft.com/office/drawing/2017/decorative" val="1"/>
                </a:ext>
              </a:extLst>
            </p:cNvPr>
            <p:cNvSpPr txBox="1"/>
            <p:nvPr/>
          </p:nvSpPr>
          <p:spPr>
            <a:xfrm>
              <a:off x="7254944" y="6296432"/>
              <a:ext cx="497777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cs typeface="Calibri"/>
                </a:rPr>
                <a:t>Comparable data not available for Dec 2019 and / or Dec 2023.</a:t>
              </a:r>
            </a:p>
          </p:txBody>
        </p:sp>
      </p:grpSp>
      <p:sp>
        <p:nvSpPr>
          <p:cNvPr id="5" name="Cross 4">
            <a:extLst>
              <a:ext uri="{FF2B5EF4-FFF2-40B4-BE49-F238E27FC236}">
                <a16:creationId xmlns:a16="http://schemas.microsoft.com/office/drawing/2014/main" id="{C9073107-363D-151B-BFB9-7337C01E369A}"/>
              </a:ext>
              <a:ext uri="{C183D7F6-B498-43B3-948B-1728B52AA6E4}">
                <adec:decorative xmlns:adec="http://schemas.microsoft.com/office/drawing/2017/decorative" val="1"/>
              </a:ext>
            </a:extLst>
          </p:cNvPr>
          <p:cNvSpPr/>
          <p:nvPr/>
        </p:nvSpPr>
        <p:spPr>
          <a:xfrm rot="2703070">
            <a:off x="4834844" y="3075545"/>
            <a:ext cx="179119" cy="181124"/>
          </a:xfrm>
          <a:prstGeom prst="plus">
            <a:avLst>
              <a:gd name="adj" fmla="val 3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12" name="Cross 11">
            <a:extLst>
              <a:ext uri="{FF2B5EF4-FFF2-40B4-BE49-F238E27FC236}">
                <a16:creationId xmlns:a16="http://schemas.microsoft.com/office/drawing/2014/main" id="{9B5CB84F-451A-4DB6-87FE-28152DDA2F8C}"/>
              </a:ext>
              <a:ext uri="{C183D7F6-B498-43B3-948B-1728B52AA6E4}">
                <adec:decorative xmlns:adec="http://schemas.microsoft.com/office/drawing/2017/decorative" val="1"/>
              </a:ext>
            </a:extLst>
          </p:cNvPr>
          <p:cNvSpPr/>
          <p:nvPr/>
        </p:nvSpPr>
        <p:spPr>
          <a:xfrm rot="2703070">
            <a:off x="1517282" y="1062966"/>
            <a:ext cx="179119" cy="181124"/>
          </a:xfrm>
          <a:prstGeom prst="plus">
            <a:avLst>
              <a:gd name="adj" fmla="val 3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8" name="Oval 7">
            <a:extLst>
              <a:ext uri="{FF2B5EF4-FFF2-40B4-BE49-F238E27FC236}">
                <a16:creationId xmlns:a16="http://schemas.microsoft.com/office/drawing/2014/main" id="{E4F6125C-51D9-C04D-AE58-C4AFFC28D0D7}"/>
              </a:ext>
              <a:ext uri="{C183D7F6-B498-43B3-948B-1728B52AA6E4}">
                <adec:decorative xmlns:adec="http://schemas.microsoft.com/office/drawing/2017/decorative" val="1"/>
              </a:ext>
            </a:extLst>
          </p:cNvPr>
          <p:cNvSpPr/>
          <p:nvPr/>
        </p:nvSpPr>
        <p:spPr>
          <a:xfrm>
            <a:off x="4699088" y="5428366"/>
            <a:ext cx="179119" cy="181124"/>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16" name="Oval 15">
            <a:extLst>
              <a:ext uri="{FF2B5EF4-FFF2-40B4-BE49-F238E27FC236}">
                <a16:creationId xmlns:a16="http://schemas.microsoft.com/office/drawing/2014/main" id="{0AC44ED0-EA98-38F2-5FBA-F04A91118116}"/>
              </a:ext>
              <a:ext uri="{C183D7F6-B498-43B3-948B-1728B52AA6E4}">
                <adec:decorative xmlns:adec="http://schemas.microsoft.com/office/drawing/2017/decorative" val="1"/>
              </a:ext>
            </a:extLst>
          </p:cNvPr>
          <p:cNvSpPr/>
          <p:nvPr/>
        </p:nvSpPr>
        <p:spPr>
          <a:xfrm>
            <a:off x="4501725" y="4135282"/>
            <a:ext cx="179119" cy="171227"/>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15" name="Cross 14">
            <a:extLst>
              <a:ext uri="{FF2B5EF4-FFF2-40B4-BE49-F238E27FC236}">
                <a16:creationId xmlns:a16="http://schemas.microsoft.com/office/drawing/2014/main" id="{D3BACC13-1138-7A11-D650-2003077F2F16}"/>
              </a:ext>
              <a:ext uri="{C183D7F6-B498-43B3-948B-1728B52AA6E4}">
                <adec:decorative xmlns:adec="http://schemas.microsoft.com/office/drawing/2017/decorative" val="1"/>
              </a:ext>
            </a:extLst>
          </p:cNvPr>
          <p:cNvSpPr/>
          <p:nvPr/>
        </p:nvSpPr>
        <p:spPr>
          <a:xfrm rot="2703070">
            <a:off x="4602449" y="4963881"/>
            <a:ext cx="179119" cy="181124"/>
          </a:xfrm>
          <a:prstGeom prst="plus">
            <a:avLst>
              <a:gd name="adj" fmla="val 3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18" name="Cross 17">
            <a:extLst>
              <a:ext uri="{FF2B5EF4-FFF2-40B4-BE49-F238E27FC236}">
                <a16:creationId xmlns:a16="http://schemas.microsoft.com/office/drawing/2014/main" id="{51EC180C-7199-E5E9-1EA1-6FC1D780FB37}"/>
              </a:ext>
              <a:ext uri="{C183D7F6-B498-43B3-948B-1728B52AA6E4}">
                <adec:decorative xmlns:adec="http://schemas.microsoft.com/office/drawing/2017/decorative" val="1"/>
              </a:ext>
            </a:extLst>
          </p:cNvPr>
          <p:cNvSpPr/>
          <p:nvPr/>
        </p:nvSpPr>
        <p:spPr>
          <a:xfrm rot="2703070">
            <a:off x="3184096" y="5220867"/>
            <a:ext cx="179119" cy="181124"/>
          </a:xfrm>
          <a:prstGeom prst="plus">
            <a:avLst>
              <a:gd name="adj" fmla="val 3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19" name="Cross 18">
            <a:extLst>
              <a:ext uri="{FF2B5EF4-FFF2-40B4-BE49-F238E27FC236}">
                <a16:creationId xmlns:a16="http://schemas.microsoft.com/office/drawing/2014/main" id="{6657795C-A1B8-B44D-094B-BFB95F872BB2}"/>
              </a:ext>
              <a:ext uri="{C183D7F6-B498-43B3-948B-1728B52AA6E4}">
                <adec:decorative xmlns:adec="http://schemas.microsoft.com/office/drawing/2017/decorative" val="1"/>
              </a:ext>
            </a:extLst>
          </p:cNvPr>
          <p:cNvSpPr/>
          <p:nvPr/>
        </p:nvSpPr>
        <p:spPr>
          <a:xfrm rot="2703070">
            <a:off x="1529755" y="2950100"/>
            <a:ext cx="179119" cy="181124"/>
          </a:xfrm>
          <a:prstGeom prst="plus">
            <a:avLst>
              <a:gd name="adj" fmla="val 3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20" name="Oval 19">
            <a:extLst>
              <a:ext uri="{FF2B5EF4-FFF2-40B4-BE49-F238E27FC236}">
                <a16:creationId xmlns:a16="http://schemas.microsoft.com/office/drawing/2014/main" id="{34C92028-64AE-DA4F-CF11-399CA9898A6C}"/>
              </a:ext>
              <a:ext uri="{C183D7F6-B498-43B3-948B-1728B52AA6E4}">
                <adec:decorative xmlns:adec="http://schemas.microsoft.com/office/drawing/2017/decorative" val="1"/>
              </a:ext>
            </a:extLst>
          </p:cNvPr>
          <p:cNvSpPr/>
          <p:nvPr/>
        </p:nvSpPr>
        <p:spPr>
          <a:xfrm>
            <a:off x="3850585" y="5952108"/>
            <a:ext cx="179119" cy="171227"/>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Tree>
    <p:extLst>
      <p:ext uri="{BB962C8B-B14F-4D97-AF65-F5344CB8AC3E}">
        <p14:creationId xmlns:p14="http://schemas.microsoft.com/office/powerpoint/2010/main" val="7395594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lt1"/>
                </a:solidFill>
                <a:effectLst/>
                <a:uLnTx/>
                <a:uFillTx/>
                <a:latin typeface="Calibri" panose="020F0502020204030204"/>
                <a:ea typeface="+mn-ea"/>
                <a:cs typeface="+mn-cs"/>
              </a:rPr>
              <a:t>Local Road Network: Motorised Vehicle – Trends</a:t>
            </a:r>
          </a:p>
        </p:txBody>
      </p:sp>
      <p:pic>
        <p:nvPicPr>
          <p:cNvPr id="13" name="Picture 12">
            <a:extLst>
              <a:ext uri="{FF2B5EF4-FFF2-40B4-BE49-F238E27FC236}">
                <a16:creationId xmlns:a16="http://schemas.microsoft.com/office/drawing/2014/main" id="{10B5876D-A555-4694-9DD0-01F8D9F5CFA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0858931" y="-726641"/>
            <a:ext cx="545503" cy="2035730"/>
          </a:xfrm>
          <a:prstGeom prst="rect">
            <a:avLst/>
          </a:prstGeom>
        </p:spPr>
      </p:pic>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smtClean="0"/>
              <a:t>23</a:t>
            </a:fld>
            <a:endParaRPr lang="en-GB"/>
          </a:p>
        </p:txBody>
      </p:sp>
      <p:sp>
        <p:nvSpPr>
          <p:cNvPr id="4" name="TextBox 3">
            <a:extLst>
              <a:ext uri="{FF2B5EF4-FFF2-40B4-BE49-F238E27FC236}">
                <a16:creationId xmlns:a16="http://schemas.microsoft.com/office/drawing/2014/main" id="{6D41F29E-9580-8A91-8233-774900C8540A}"/>
              </a:ext>
            </a:extLst>
          </p:cNvPr>
          <p:cNvSpPr txBox="1"/>
          <p:nvPr/>
        </p:nvSpPr>
        <p:spPr>
          <a:xfrm>
            <a:off x="233680" y="609983"/>
            <a:ext cx="11725153" cy="307777"/>
          </a:xfrm>
          <a:prstGeom prst="rect">
            <a:avLst/>
          </a:prstGeom>
          <a:solidFill>
            <a:schemeClr val="accent4">
              <a:lumMod val="20000"/>
              <a:lumOff val="80000"/>
            </a:schemeClr>
          </a:solidFill>
          <a:ln>
            <a:solidFill>
              <a:srgbClr val="20386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000000"/>
                </a:solidFill>
                <a:cs typeface="Calibri"/>
              </a:rPr>
              <a:t>In December 2023, local road vehicle flows were just ahead of December 2022 (+3%). However, volumes are below pre-Covid, December 2019 (-10%).</a:t>
            </a:r>
            <a:endParaRPr lang="en-US" sz="1400">
              <a:cs typeface="Calibri"/>
            </a:endParaRPr>
          </a:p>
        </p:txBody>
      </p:sp>
      <p:sp>
        <p:nvSpPr>
          <p:cNvPr id="2" name="TextBox 1">
            <a:extLst>
              <a:ext uri="{FF2B5EF4-FFF2-40B4-BE49-F238E27FC236}">
                <a16:creationId xmlns:a16="http://schemas.microsoft.com/office/drawing/2014/main" id="{A5348DC2-3D00-7232-00CF-41910911E503}"/>
              </a:ext>
            </a:extLst>
          </p:cNvPr>
          <p:cNvSpPr txBox="1"/>
          <p:nvPr/>
        </p:nvSpPr>
        <p:spPr>
          <a:xfrm>
            <a:off x="3166204" y="996775"/>
            <a:ext cx="5540883" cy="369332"/>
          </a:xfrm>
          <a:prstGeom prst="rect">
            <a:avLst/>
          </a:prstGeom>
          <a:noFill/>
        </p:spPr>
        <p:txBody>
          <a:bodyPr wrap="square" lIns="91440" tIns="45720" rIns="91440" bIns="45720" rtlCol="0" anchor="t">
            <a:spAutoFit/>
          </a:bodyPr>
          <a:lstStyle/>
          <a:p>
            <a:r>
              <a:rPr lang="en-GB">
                <a:solidFill>
                  <a:schemeClr val="tx2">
                    <a:lumMod val="75000"/>
                  </a:schemeClr>
                </a:solidFill>
              </a:rPr>
              <a:t>Average weekday vehicular flow by month, 2019-2023.</a:t>
            </a:r>
          </a:p>
        </p:txBody>
      </p:sp>
      <p:pic>
        <p:nvPicPr>
          <p:cNvPr id="10" name="Picture 9" descr="A line chart showing average weekday motorised traffic flows, with months of the year horizontally &#10;along the x-axis, and a line for each year from 2019 through to 2023. &#10;&#10;The line for 2023 falls below the line for 2019 but has been ahead of 2022 for most of the year.&#10;December volumes for weekdays in 2023 are very slightly below December 2022.">
            <a:extLst>
              <a:ext uri="{FF2B5EF4-FFF2-40B4-BE49-F238E27FC236}">
                <a16:creationId xmlns:a16="http://schemas.microsoft.com/office/drawing/2014/main" id="{5A9F40E7-CFD3-8683-F390-363AC68CF046}"/>
              </a:ext>
            </a:extLst>
          </p:cNvPr>
          <p:cNvPicPr>
            <a:picLocks noChangeAspect="1"/>
          </p:cNvPicPr>
          <p:nvPr/>
        </p:nvPicPr>
        <p:blipFill>
          <a:blip r:embed="rId4"/>
          <a:stretch>
            <a:fillRect/>
          </a:stretch>
        </p:blipFill>
        <p:spPr>
          <a:xfrm>
            <a:off x="586313" y="1416424"/>
            <a:ext cx="10671596" cy="3922239"/>
          </a:xfrm>
          <a:prstGeom prst="rect">
            <a:avLst/>
          </a:prstGeom>
        </p:spPr>
      </p:pic>
      <p:graphicFrame>
        <p:nvGraphicFramePr>
          <p:cNvPr id="5" name="Table 4">
            <a:extLst>
              <a:ext uri="{FF2B5EF4-FFF2-40B4-BE49-F238E27FC236}">
                <a16:creationId xmlns:a16="http://schemas.microsoft.com/office/drawing/2014/main" id="{F083A3C5-68BC-79E5-CF6E-1B0CD921589E}"/>
              </a:ext>
            </a:extLst>
          </p:cNvPr>
          <p:cNvGraphicFramePr>
            <a:graphicFrameLocks noGrp="1"/>
          </p:cNvGraphicFramePr>
          <p:nvPr>
            <p:extLst>
              <p:ext uri="{D42A27DB-BD31-4B8C-83A1-F6EECF244321}">
                <p14:modId xmlns:p14="http://schemas.microsoft.com/office/powerpoint/2010/main" val="3288875671"/>
              </p:ext>
            </p:extLst>
          </p:nvPr>
        </p:nvGraphicFramePr>
        <p:xfrm>
          <a:off x="1624572" y="5469358"/>
          <a:ext cx="3064602" cy="1021490"/>
        </p:xfrm>
        <a:graphic>
          <a:graphicData uri="http://schemas.openxmlformats.org/drawingml/2006/table">
            <a:tbl>
              <a:tblPr firstRow="1"/>
              <a:tblGrid>
                <a:gridCol w="1021534">
                  <a:extLst>
                    <a:ext uri="{9D8B030D-6E8A-4147-A177-3AD203B41FA5}">
                      <a16:colId xmlns:a16="http://schemas.microsoft.com/office/drawing/2014/main" val="4168432786"/>
                    </a:ext>
                  </a:extLst>
                </a:gridCol>
                <a:gridCol w="1021534">
                  <a:extLst>
                    <a:ext uri="{9D8B030D-6E8A-4147-A177-3AD203B41FA5}">
                      <a16:colId xmlns:a16="http://schemas.microsoft.com/office/drawing/2014/main" val="1032806987"/>
                    </a:ext>
                  </a:extLst>
                </a:gridCol>
                <a:gridCol w="1021534">
                  <a:extLst>
                    <a:ext uri="{9D8B030D-6E8A-4147-A177-3AD203B41FA5}">
                      <a16:colId xmlns:a16="http://schemas.microsoft.com/office/drawing/2014/main" val="1141213759"/>
                    </a:ext>
                  </a:extLst>
                </a:gridCol>
              </a:tblGrid>
              <a:tr h="81007">
                <a:tc gridSpan="3">
                  <a:txBody>
                    <a:bodyPr/>
                    <a:lstStyle/>
                    <a:p>
                      <a:pPr lvl="0" algn="ctr" rtl="0">
                        <a:buNone/>
                      </a:pPr>
                      <a:r>
                        <a:rPr lang="en-GB" sz="1200" b="1" i="0" u="none" strike="noStrike">
                          <a:solidFill>
                            <a:srgbClr val="0070C0"/>
                          </a:solidFill>
                          <a:effectLst/>
                          <a:latin typeface="Calibri"/>
                        </a:rPr>
                        <a:t>Pre-COVID to Now:</a:t>
                      </a:r>
                    </a:p>
                  </a:txBody>
                  <a:tcPr marL="9300" marR="9300" marT="93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14355102"/>
                  </a:ext>
                </a:extLst>
              </a:tr>
              <a:tr h="0">
                <a:tc gridSpan="3">
                  <a:txBody>
                    <a:bodyPr/>
                    <a:lstStyle/>
                    <a:p>
                      <a:pPr lvl="0" algn="ctr">
                        <a:buNone/>
                      </a:pPr>
                      <a:r>
                        <a:rPr lang="en-GB" sz="1200" b="1" u="none" strike="noStrike">
                          <a:solidFill>
                            <a:schemeClr val="tx1"/>
                          </a:solidFill>
                          <a:effectLst/>
                        </a:rPr>
                        <a:t>December 2019 to December 2023</a:t>
                      </a:r>
                      <a:endParaRPr lang="en-GB" sz="1200" b="1" i="0" u="none" strike="noStrike">
                        <a:solidFill>
                          <a:schemeClr val="tx1"/>
                        </a:solidFill>
                        <a:effectLst/>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15823245"/>
                  </a:ext>
                </a:extLst>
              </a:tr>
              <a:tr h="0">
                <a:tc>
                  <a:txBody>
                    <a:bodyPr/>
                    <a:lstStyle/>
                    <a:p>
                      <a:pPr lvl="0" algn="ctr" rtl="0">
                        <a:buNone/>
                      </a:pPr>
                      <a:r>
                        <a:rPr lang="en-GB" sz="1200" b="1" i="0" u="none" strike="noStrike">
                          <a:solidFill>
                            <a:srgbClr val="000000"/>
                          </a:solidFill>
                          <a:effectLst/>
                          <a:latin typeface="Calibri"/>
                        </a:rPr>
                        <a:t>Mon-Sun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ctr" rtl="0">
                        <a:buNone/>
                      </a:pPr>
                      <a:r>
                        <a:rPr lang="en-GB" sz="1200" b="1" i="0" u="none" strike="noStrike">
                          <a:solidFill>
                            <a:srgbClr val="000000"/>
                          </a:solidFill>
                          <a:effectLst/>
                          <a:latin typeface="Calibri"/>
                        </a:rPr>
                        <a:t>Weekdays (Mon-Thu)</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ctr" rtl="0">
                        <a:buNone/>
                      </a:pPr>
                      <a:r>
                        <a:rPr lang="en-GB" sz="1200" b="1" i="0" u="none" strike="noStrike">
                          <a:solidFill>
                            <a:srgbClr val="000000"/>
                          </a:solidFill>
                          <a:effectLst/>
                          <a:latin typeface="Calibri"/>
                        </a:rPr>
                        <a:t>Weekends </a:t>
                      </a:r>
                    </a:p>
                    <a:p>
                      <a:pPr lvl="0" algn="ctr">
                        <a:buNone/>
                      </a:pPr>
                      <a:r>
                        <a:rPr lang="en-GB" sz="1200" b="1" i="0" u="none" strike="noStrike">
                          <a:solidFill>
                            <a:srgbClr val="000000"/>
                          </a:solidFill>
                          <a:effectLst/>
                          <a:latin typeface="Calibri"/>
                        </a:rPr>
                        <a:t>(Sat-Sun)</a:t>
                      </a:r>
                      <a:endParaRPr lang="en-GB"/>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76111418"/>
                  </a:ext>
                </a:extLst>
              </a:tr>
              <a:tr h="0">
                <a:tc>
                  <a:txBody>
                    <a:bodyPr/>
                    <a:lstStyle/>
                    <a:p>
                      <a:pPr lvl="0" algn="ctr" rtl="0">
                        <a:buNone/>
                      </a:pPr>
                      <a:r>
                        <a:rPr lang="en-GB" sz="1200" b="1" i="0" u="none" strike="noStrike">
                          <a:solidFill>
                            <a:schemeClr val="tx1"/>
                          </a:solidFill>
                          <a:effectLst/>
                          <a:latin typeface="Calibri"/>
                        </a:rPr>
                        <a:t>-10%</a:t>
                      </a:r>
                      <a:endParaRPr lang="en-US">
                        <a:solidFill>
                          <a:schemeClr val="tx1"/>
                        </a:solidFill>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EE"/>
                    </a:solidFill>
                  </a:tcPr>
                </a:tc>
                <a:tc>
                  <a:txBody>
                    <a:bodyPr/>
                    <a:lstStyle/>
                    <a:p>
                      <a:pPr lvl="0" algn="ctr">
                        <a:buNone/>
                      </a:pPr>
                      <a:r>
                        <a:rPr lang="en-GB" sz="1200" b="1" i="0" u="none" strike="noStrike">
                          <a:solidFill>
                            <a:schemeClr val="tx1"/>
                          </a:solidFill>
                          <a:effectLst/>
                          <a:latin typeface="Calibri"/>
                        </a:rPr>
                        <a:t>-12%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EE"/>
                    </a:solidFill>
                  </a:tcPr>
                </a:tc>
                <a:tc>
                  <a:txBody>
                    <a:bodyPr/>
                    <a:lstStyle/>
                    <a:p>
                      <a:pPr lvl="0" algn="ctr" rtl="0">
                        <a:buNone/>
                      </a:pPr>
                      <a:r>
                        <a:rPr lang="en-GB" sz="1200" b="1" i="0" u="none" strike="noStrike">
                          <a:solidFill>
                            <a:schemeClr val="tx1"/>
                          </a:solidFill>
                          <a:effectLst/>
                          <a:latin typeface="Calibri"/>
                        </a:rPr>
                        <a:t>-9%</a:t>
                      </a:r>
                      <a:endParaRPr lang="en-US"/>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EE"/>
                    </a:solidFill>
                  </a:tcPr>
                </a:tc>
                <a:extLst>
                  <a:ext uri="{0D108BD9-81ED-4DB2-BD59-A6C34878D82A}">
                    <a16:rowId xmlns:a16="http://schemas.microsoft.com/office/drawing/2014/main" val="176730031"/>
                  </a:ext>
                </a:extLst>
              </a:tr>
            </a:tbl>
          </a:graphicData>
        </a:graphic>
      </p:graphicFrame>
      <p:graphicFrame>
        <p:nvGraphicFramePr>
          <p:cNvPr id="7" name="Table 6">
            <a:extLst>
              <a:ext uri="{FF2B5EF4-FFF2-40B4-BE49-F238E27FC236}">
                <a16:creationId xmlns:a16="http://schemas.microsoft.com/office/drawing/2014/main" id="{1900585D-1AA2-AD75-994D-BF629E392851}"/>
              </a:ex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3326971415"/>
              </p:ext>
            </p:extLst>
          </p:nvPr>
        </p:nvGraphicFramePr>
        <p:xfrm>
          <a:off x="4689174" y="5469358"/>
          <a:ext cx="3064602" cy="1021490"/>
        </p:xfrm>
        <a:graphic>
          <a:graphicData uri="http://schemas.openxmlformats.org/drawingml/2006/table">
            <a:tbl>
              <a:tblPr firstRow="1"/>
              <a:tblGrid>
                <a:gridCol w="1021534">
                  <a:extLst>
                    <a:ext uri="{9D8B030D-6E8A-4147-A177-3AD203B41FA5}">
                      <a16:colId xmlns:a16="http://schemas.microsoft.com/office/drawing/2014/main" val="237791955"/>
                    </a:ext>
                  </a:extLst>
                </a:gridCol>
                <a:gridCol w="1021534">
                  <a:extLst>
                    <a:ext uri="{9D8B030D-6E8A-4147-A177-3AD203B41FA5}">
                      <a16:colId xmlns:a16="http://schemas.microsoft.com/office/drawing/2014/main" val="2790483596"/>
                    </a:ext>
                  </a:extLst>
                </a:gridCol>
                <a:gridCol w="1021534">
                  <a:extLst>
                    <a:ext uri="{9D8B030D-6E8A-4147-A177-3AD203B41FA5}">
                      <a16:colId xmlns:a16="http://schemas.microsoft.com/office/drawing/2014/main" val="1953113605"/>
                    </a:ext>
                  </a:extLst>
                </a:gridCol>
              </a:tblGrid>
              <a:tr h="81007">
                <a:tc gridSpan="3">
                  <a:txBody>
                    <a:bodyPr/>
                    <a:lstStyle/>
                    <a:p>
                      <a:pPr algn="ctr" rtl="0" fontAlgn="b"/>
                      <a:r>
                        <a:rPr lang="en-GB" sz="1200" b="1" i="0" u="none" strike="noStrike" kern="1200">
                          <a:solidFill>
                            <a:srgbClr val="0070C0"/>
                          </a:solidFill>
                          <a:effectLst/>
                          <a:latin typeface="Calibri"/>
                          <a:ea typeface="+mn-ea"/>
                          <a:cs typeface="+mn-cs"/>
                        </a:rPr>
                        <a:t>Mid-COVID to Now:</a:t>
                      </a:r>
                    </a:p>
                  </a:txBody>
                  <a:tcPr marL="9300" marR="9300" marT="93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rtl="0" fontAlgn="b"/>
                      <a:endParaRPr lang="en-GB" sz="1200" b="1" i="0" u="none" strike="noStrike" kern="1200">
                        <a:solidFill>
                          <a:srgbClr val="0070C0"/>
                        </a:solidFill>
                        <a:effectLst/>
                        <a:latin typeface="Calibri"/>
                        <a:ea typeface="+mn-ea"/>
                        <a:cs typeface="+mn-cs"/>
                      </a:endParaRPr>
                    </a:p>
                  </a:txBody>
                  <a:tcPr marL="9300" marR="9300" marT="9300" marB="0" anchor="b">
                    <a:lnL w="12700">
                      <a:solidFill>
                        <a:schemeClr val="tx1"/>
                      </a:solidFill>
                    </a:lnL>
                    <a:lnR w="12700">
                      <a:solidFill>
                        <a:schemeClr val="tx1"/>
                      </a:solidFill>
                    </a:lnR>
                    <a:lnT w="12700">
                      <a:solidFill>
                        <a:schemeClr val="tx1"/>
                      </a:solidFill>
                    </a:lnT>
                    <a:lnB w="0">
                      <a:noFill/>
                    </a:lnB>
                    <a:lnTlToBr w="0">
                      <a:noFill/>
                    </a:lnTlToBr>
                    <a:lnBlToTr w="0">
                      <a:noFill/>
                    </a:lnBlToTr>
                    <a:solidFill>
                      <a:srgbClr val="D9D9D9"/>
                    </a:solidFill>
                  </a:tcPr>
                </a:tc>
                <a:tc hMerge="1">
                  <a:txBody>
                    <a:bodyPr/>
                    <a:lstStyle/>
                    <a:p>
                      <a:pPr algn="ctr" rtl="0" fontAlgn="b"/>
                      <a:endParaRPr lang="en-GB" sz="1200" b="1" i="0" u="none" strike="noStrike" kern="1200">
                        <a:solidFill>
                          <a:srgbClr val="0070C0"/>
                        </a:solidFill>
                        <a:effectLst/>
                        <a:latin typeface="Calibri"/>
                        <a:ea typeface="+mn-ea"/>
                        <a:cs typeface="+mn-cs"/>
                      </a:endParaRPr>
                    </a:p>
                  </a:txBody>
                  <a:tcPr marL="9300" marR="9300" marT="9300" marB="0" anchor="b">
                    <a:lnL w="12700">
                      <a:solidFill>
                        <a:schemeClr val="tx1"/>
                      </a:solidFill>
                    </a:lnL>
                    <a:lnR w="12700">
                      <a:solidFill>
                        <a:schemeClr val="tx1"/>
                      </a:solidFill>
                    </a:lnR>
                    <a:lnT w="12700">
                      <a:solidFill>
                        <a:schemeClr val="tx1"/>
                      </a:solidFill>
                    </a:lnT>
                    <a:lnB w="0">
                      <a:noFill/>
                    </a:lnB>
                    <a:lnTlToBr w="0">
                      <a:noFill/>
                    </a:lnTlToBr>
                    <a:lnBlToTr w="0">
                      <a:noFill/>
                    </a:lnBlToTr>
                    <a:solidFill>
                      <a:srgbClr val="D9D9D9"/>
                    </a:solidFill>
                  </a:tcPr>
                </a:tc>
                <a:extLst>
                  <a:ext uri="{0D108BD9-81ED-4DB2-BD59-A6C34878D82A}">
                    <a16:rowId xmlns:a16="http://schemas.microsoft.com/office/drawing/2014/main" val="2613423464"/>
                  </a:ext>
                </a:extLst>
              </a:tr>
              <a:tr h="0">
                <a:tc gridSpan="3">
                  <a:txBody>
                    <a:bodyPr/>
                    <a:lstStyle/>
                    <a:p>
                      <a:pPr algn="ctr" fontAlgn="b"/>
                      <a:r>
                        <a:rPr lang="en-GB" sz="1200" b="1" u="none" strike="noStrike">
                          <a:effectLst/>
                        </a:rPr>
                        <a:t>December 2021 to December</a:t>
                      </a:r>
                      <a:r>
                        <a:rPr lang="en-GB" sz="1200" b="1" i="0" u="none" strike="noStrike" noProof="0">
                          <a:effectLst/>
                          <a:latin typeface="Calibri"/>
                        </a:rPr>
                        <a:t> </a:t>
                      </a:r>
                      <a:r>
                        <a:rPr lang="en-GB" sz="1200" b="1" u="none" strike="noStrike">
                          <a:effectLst/>
                        </a:rPr>
                        <a:t>2023</a:t>
                      </a:r>
                      <a:endParaRPr lang="en-GB" sz="1200" b="1" i="0" u="none" strike="noStrike">
                        <a:solidFill>
                          <a:srgbClr val="000000"/>
                        </a:solidFill>
                        <a:effectLst/>
                        <a:latin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endParaRPr lang="en-GB" sz="1200" b="1" i="0" u="none" strike="noStrike">
                        <a:solidFill>
                          <a:srgbClr val="000000"/>
                        </a:solidFill>
                        <a:effectLst/>
                        <a:latin typeface="Arial" panose="020B0604020202020204" pitchFamily="34" charset="0"/>
                      </a:endParaRPr>
                    </a:p>
                  </a:txBody>
                  <a:tcPr>
                    <a:lnL w="12700">
                      <a:solidFill>
                        <a:schemeClr val="tx1"/>
                      </a:solidFill>
                    </a:lnL>
                    <a:lnR w="12700">
                      <a:solidFill>
                        <a:schemeClr val="tx1"/>
                      </a:solidFill>
                    </a:lnR>
                    <a:lnT w="0">
                      <a:noFill/>
                    </a:lnT>
                    <a:lnB w="12700">
                      <a:solidFill>
                        <a:schemeClr val="tx1"/>
                      </a:solidFill>
                    </a:lnB>
                    <a:lnTlToBr w="0">
                      <a:noFill/>
                    </a:lnTlToBr>
                    <a:lnBlToTr w="0">
                      <a:noFill/>
                    </a:lnBlToTr>
                    <a:solidFill>
                      <a:srgbClr val="D9D9D9"/>
                    </a:solidFill>
                  </a:tcPr>
                </a:tc>
                <a:tc hMerge="1">
                  <a:txBody>
                    <a:bodyPr/>
                    <a:lstStyle/>
                    <a:p>
                      <a:pPr algn="ctr" fontAlgn="b"/>
                      <a:endParaRPr lang="en-GB" sz="1200" b="1" i="0" u="none" strike="noStrike">
                        <a:solidFill>
                          <a:srgbClr val="000000"/>
                        </a:solidFill>
                        <a:effectLst/>
                        <a:latin typeface="Arial" panose="020B0604020202020204" pitchFamily="34" charset="0"/>
                      </a:endParaRPr>
                    </a:p>
                  </a:txBody>
                  <a:tcPr>
                    <a:lnL w="12700">
                      <a:solidFill>
                        <a:schemeClr val="tx1"/>
                      </a:solidFill>
                    </a:lnL>
                    <a:lnR w="12700">
                      <a:solidFill>
                        <a:schemeClr val="tx1"/>
                      </a:solidFill>
                    </a:lnR>
                    <a:lnT w="0">
                      <a:noFill/>
                    </a:lnT>
                    <a:lnB w="12700">
                      <a:solidFill>
                        <a:schemeClr val="tx1"/>
                      </a:solidFill>
                    </a:lnB>
                    <a:lnTlToBr w="0">
                      <a:noFill/>
                    </a:lnTlToBr>
                    <a:lnBlToTr w="0">
                      <a:noFill/>
                    </a:lnBlToTr>
                    <a:solidFill>
                      <a:srgbClr val="D9D9D9"/>
                    </a:solidFill>
                  </a:tcPr>
                </a:tc>
                <a:extLst>
                  <a:ext uri="{0D108BD9-81ED-4DB2-BD59-A6C34878D82A}">
                    <a16:rowId xmlns:a16="http://schemas.microsoft.com/office/drawing/2014/main" val="3774679814"/>
                  </a:ext>
                </a:extLst>
              </a:tr>
              <a:tr h="0">
                <a:tc>
                  <a:txBody>
                    <a:bodyPr/>
                    <a:lstStyle/>
                    <a:p>
                      <a:pPr algn="ctr" rtl="0" fontAlgn="ctr"/>
                      <a:r>
                        <a:rPr lang="en-GB" sz="1200" b="1" i="0" u="none" strike="noStrike">
                          <a:solidFill>
                            <a:srgbClr val="000000"/>
                          </a:solidFill>
                          <a:effectLst/>
                          <a:latin typeface="Calibri"/>
                        </a:rPr>
                        <a:t>Mon-Sun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ctr" rtl="0">
                        <a:buNone/>
                      </a:pPr>
                      <a:r>
                        <a:rPr lang="en-GB" sz="1200" b="1" i="0" u="none" strike="noStrike">
                          <a:solidFill>
                            <a:srgbClr val="000000"/>
                          </a:solidFill>
                          <a:effectLst/>
                          <a:latin typeface="Calibri"/>
                        </a:rPr>
                        <a:t>Weekdays (Mon-Thu)</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ctr" rtl="0">
                        <a:buNone/>
                      </a:pPr>
                      <a:r>
                        <a:rPr lang="en-GB" sz="1200" b="1" i="0" u="none" strike="noStrike">
                          <a:solidFill>
                            <a:srgbClr val="000000"/>
                          </a:solidFill>
                          <a:effectLst/>
                          <a:latin typeface="Calibri"/>
                        </a:rPr>
                        <a:t>Weekends </a:t>
                      </a:r>
                      <a:endParaRPr lang="en-US"/>
                    </a:p>
                    <a:p>
                      <a:pPr lvl="0" algn="ctr">
                        <a:buNone/>
                      </a:pPr>
                      <a:r>
                        <a:rPr lang="en-GB" sz="1200" b="1" i="0" u="none" strike="noStrike">
                          <a:solidFill>
                            <a:srgbClr val="000000"/>
                          </a:solidFill>
                          <a:effectLst/>
                          <a:latin typeface="Calibri"/>
                        </a:rPr>
                        <a:t>(Sat-Sun)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73737821"/>
                  </a:ext>
                </a:extLst>
              </a:tr>
              <a:tr h="73837">
                <a:tc>
                  <a:txBody>
                    <a:bodyPr/>
                    <a:lstStyle/>
                    <a:p>
                      <a:pPr algn="ctr" rtl="0" fontAlgn="ctr"/>
                      <a:r>
                        <a:rPr lang="en-GB" sz="1200" b="1" i="0" u="none" strike="noStrike">
                          <a:effectLst/>
                          <a:latin typeface="Calibri"/>
                        </a:rPr>
                        <a:t>+7%</a:t>
                      </a:r>
                      <a:endParaRPr lang="en-US"/>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lgn="ctr">
                        <a:buNone/>
                      </a:pPr>
                      <a:r>
                        <a:rPr lang="en-GB" sz="1200" b="1" i="0" u="none" strike="noStrike">
                          <a:effectLst/>
                          <a:latin typeface="Calibri"/>
                        </a:rPr>
                        <a:t>+8%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lgn="ctr">
                        <a:buNone/>
                      </a:pPr>
                      <a:r>
                        <a:rPr lang="en-GB" sz="1200" b="1" i="0" u="none" strike="noStrike">
                          <a:effectLst/>
                          <a:latin typeface="Calibri"/>
                        </a:rPr>
                        <a:t>+4%</a:t>
                      </a:r>
                      <a:endParaRPr lang="en-US"/>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43793985"/>
                  </a:ext>
                </a:extLst>
              </a:tr>
            </a:tbl>
          </a:graphicData>
        </a:graphic>
      </p:graphicFrame>
      <p:graphicFrame>
        <p:nvGraphicFramePr>
          <p:cNvPr id="9" name="Table 8">
            <a:extLst>
              <a:ext uri="{FF2B5EF4-FFF2-40B4-BE49-F238E27FC236}">
                <a16:creationId xmlns:a16="http://schemas.microsoft.com/office/drawing/2014/main" id="{7A6C456C-ED91-592E-03ED-FBE3D40C4CDB}"/>
              </a:ext>
            </a:extLst>
          </p:cNvPr>
          <p:cNvGraphicFramePr>
            <a:graphicFrameLocks noGrp="1"/>
          </p:cNvGraphicFramePr>
          <p:nvPr>
            <p:extLst>
              <p:ext uri="{D42A27DB-BD31-4B8C-83A1-F6EECF244321}">
                <p14:modId xmlns:p14="http://schemas.microsoft.com/office/powerpoint/2010/main" val="2780521886"/>
              </p:ext>
            </p:extLst>
          </p:nvPr>
        </p:nvGraphicFramePr>
        <p:xfrm>
          <a:off x="7753776" y="5469358"/>
          <a:ext cx="3064602" cy="1021490"/>
        </p:xfrm>
        <a:graphic>
          <a:graphicData uri="http://schemas.openxmlformats.org/drawingml/2006/table">
            <a:tbl>
              <a:tblPr firstRow="1"/>
              <a:tblGrid>
                <a:gridCol w="1021534">
                  <a:extLst>
                    <a:ext uri="{9D8B030D-6E8A-4147-A177-3AD203B41FA5}">
                      <a16:colId xmlns:a16="http://schemas.microsoft.com/office/drawing/2014/main" val="2980363944"/>
                    </a:ext>
                  </a:extLst>
                </a:gridCol>
                <a:gridCol w="1021534">
                  <a:extLst>
                    <a:ext uri="{9D8B030D-6E8A-4147-A177-3AD203B41FA5}">
                      <a16:colId xmlns:a16="http://schemas.microsoft.com/office/drawing/2014/main" val="4191881843"/>
                    </a:ext>
                  </a:extLst>
                </a:gridCol>
                <a:gridCol w="1021534">
                  <a:extLst>
                    <a:ext uri="{9D8B030D-6E8A-4147-A177-3AD203B41FA5}">
                      <a16:colId xmlns:a16="http://schemas.microsoft.com/office/drawing/2014/main" val="617820300"/>
                    </a:ext>
                  </a:extLst>
                </a:gridCol>
              </a:tblGrid>
              <a:tr h="81007">
                <a:tc gridSpan="3">
                  <a:txBody>
                    <a:bodyPr/>
                    <a:lstStyle/>
                    <a:p>
                      <a:pPr algn="ctr" rtl="0" fontAlgn="b"/>
                      <a:r>
                        <a:rPr lang="en-GB" sz="1200" b="1" i="0" u="none" strike="noStrike">
                          <a:solidFill>
                            <a:srgbClr val="0070C0"/>
                          </a:solidFill>
                          <a:effectLst/>
                          <a:latin typeface="Calibri"/>
                        </a:rPr>
                        <a:t>Previous year to Now:</a:t>
                      </a:r>
                    </a:p>
                  </a:txBody>
                  <a:tcPr marL="9300" marR="9300" marT="93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95235723"/>
                  </a:ext>
                </a:extLst>
              </a:tr>
              <a:tr h="0">
                <a:tc gridSpan="3">
                  <a:txBody>
                    <a:bodyPr/>
                    <a:lstStyle/>
                    <a:p>
                      <a:pPr algn="ctr" fontAlgn="b"/>
                      <a:r>
                        <a:rPr lang="en-GB" sz="1200" b="1" u="none" strike="noStrike">
                          <a:effectLst/>
                        </a:rPr>
                        <a:t>December 2022 to December 2023</a:t>
                      </a:r>
                      <a:endParaRPr lang="en-GB" sz="1200" b="1" i="0" u="none" strike="noStrike">
                        <a:solidFill>
                          <a:srgbClr val="000000"/>
                        </a:solidFill>
                        <a:effectLst/>
                        <a:latin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088291528"/>
                  </a:ext>
                </a:extLst>
              </a:tr>
              <a:tr h="0">
                <a:tc>
                  <a:txBody>
                    <a:bodyPr/>
                    <a:lstStyle/>
                    <a:p>
                      <a:pPr algn="ctr" rtl="0" fontAlgn="ctr"/>
                      <a:r>
                        <a:rPr lang="en-GB" sz="1200" b="1" i="0" u="none" strike="noStrike">
                          <a:solidFill>
                            <a:srgbClr val="000000"/>
                          </a:solidFill>
                          <a:effectLst/>
                          <a:latin typeface="Calibri"/>
                        </a:rPr>
                        <a:t>Mon-Sun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ctr" rtl="0">
                        <a:buNone/>
                      </a:pPr>
                      <a:r>
                        <a:rPr lang="en-GB" sz="1200" b="1" i="0" u="none" strike="noStrike">
                          <a:solidFill>
                            <a:srgbClr val="000000"/>
                          </a:solidFill>
                          <a:effectLst/>
                          <a:latin typeface="Calibri"/>
                        </a:rPr>
                        <a:t>Weekdays (Mon-Thu)</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ctr" rtl="0">
                        <a:buNone/>
                      </a:pPr>
                      <a:r>
                        <a:rPr lang="en-GB" sz="1200" b="1" i="0" u="none" strike="noStrike">
                          <a:solidFill>
                            <a:srgbClr val="000000"/>
                          </a:solidFill>
                          <a:effectLst/>
                          <a:latin typeface="Calibri"/>
                        </a:rPr>
                        <a:t>Weekends </a:t>
                      </a:r>
                      <a:endParaRPr lang="en-US"/>
                    </a:p>
                    <a:p>
                      <a:pPr lvl="0" algn="ctr">
                        <a:buNone/>
                      </a:pPr>
                      <a:r>
                        <a:rPr lang="en-GB" sz="1200" b="1" i="0" u="none" strike="noStrike">
                          <a:solidFill>
                            <a:srgbClr val="000000"/>
                          </a:solidFill>
                          <a:effectLst/>
                          <a:latin typeface="Calibri"/>
                        </a:rPr>
                        <a:t>(Sat-Sun)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40304266"/>
                  </a:ext>
                </a:extLst>
              </a:tr>
              <a:tr h="73837">
                <a:tc>
                  <a:txBody>
                    <a:bodyPr/>
                    <a:lstStyle/>
                    <a:p>
                      <a:pPr lvl="0" algn="ctr">
                        <a:buNone/>
                      </a:pPr>
                      <a:r>
                        <a:rPr lang="en-GB" sz="1200" b="1" i="0" u="none" strike="noStrike">
                          <a:effectLst/>
                          <a:latin typeface="Calibri"/>
                        </a:rPr>
                        <a:t>+3%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algn="ctr" defTabSz="914400" rtl="0" eaLnBrk="1" latinLnBrk="0" hangingPunct="1">
                        <a:buNone/>
                      </a:pPr>
                      <a:r>
                        <a:rPr lang="en-GB" sz="1200" b="1" i="0" u="none" strike="noStrike" kern="1200">
                          <a:effectLst/>
                          <a:latin typeface="Calibri"/>
                          <a:ea typeface="+mn-ea"/>
                          <a:cs typeface="+mn-cs"/>
                        </a:rPr>
                        <a:t>-1%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lgn="ctr">
                        <a:buNone/>
                      </a:pPr>
                      <a:r>
                        <a:rPr lang="en-GB" sz="1200" b="1" i="0" u="none" strike="noStrike">
                          <a:effectLst/>
                          <a:latin typeface="Calibri"/>
                        </a:rPr>
                        <a:t>+7%</a:t>
                      </a:r>
                      <a:endParaRPr lang="en-GB" sz="1200" b="1" i="0" u="none" strike="noStrike">
                        <a:solidFill>
                          <a:sysClr val="windowText" lastClr="000000"/>
                        </a:solidFill>
                        <a:effectLst/>
                        <a:latin typeface="Calibri"/>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21770492"/>
                  </a:ext>
                </a:extLst>
              </a:tr>
            </a:tbl>
          </a:graphicData>
        </a:graphic>
      </p:graphicFrame>
      <p:sp>
        <p:nvSpPr>
          <p:cNvPr id="14" name="TextBox 13">
            <a:extLst>
              <a:ext uri="{FF2B5EF4-FFF2-40B4-BE49-F238E27FC236}">
                <a16:creationId xmlns:a16="http://schemas.microsoft.com/office/drawing/2014/main" id="{38E3525C-0809-49E4-AE9F-12F75F91FFBF}"/>
              </a:ext>
            </a:extLst>
          </p:cNvPr>
          <p:cNvSpPr txBox="1"/>
          <p:nvPr/>
        </p:nvSpPr>
        <p:spPr>
          <a:xfrm>
            <a:off x="0" y="6639473"/>
            <a:ext cx="11725153" cy="400110"/>
          </a:xfrm>
          <a:prstGeom prst="rect">
            <a:avLst/>
          </a:prstGeom>
          <a:noFill/>
        </p:spPr>
        <p:txBody>
          <a:bodyPr wrap="square" lIns="91440" tIns="45720" rIns="91440" bIns="45720" anchor="t">
            <a:spAutoFit/>
          </a:bodyPr>
          <a:lstStyle/>
          <a:p>
            <a:r>
              <a:rPr lang="en-GB" sz="1000">
                <a:solidFill>
                  <a:schemeClr val="bg2">
                    <a:lumMod val="50000"/>
                  </a:schemeClr>
                </a:solidFill>
                <a:cs typeface="Calibri"/>
              </a:rPr>
              <a:t>Sensors used for the analysis on this slide: Coleridge Road, Hills Road, Mill Road (West), and Tenison Road.</a:t>
            </a:r>
          </a:p>
          <a:p>
            <a:endParaRPr lang="en-GB" sz="1000">
              <a:solidFill>
                <a:schemeClr val="bg2">
                  <a:lumMod val="50000"/>
                </a:schemeClr>
              </a:solidFill>
              <a:cs typeface="Calibri"/>
            </a:endParaRPr>
          </a:p>
        </p:txBody>
      </p:sp>
    </p:spTree>
    <p:extLst>
      <p:ext uri="{BB962C8B-B14F-4D97-AF65-F5344CB8AC3E}">
        <p14:creationId xmlns:p14="http://schemas.microsoft.com/office/powerpoint/2010/main" val="42329131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100000"/>
              </a:lnSpc>
              <a:spcBef>
                <a:spcPts val="0"/>
              </a:spcBef>
              <a:defRPr/>
            </a:pPr>
            <a:r>
              <a:rPr kumimoji="0" lang="en-GB" sz="2800" b="1" i="0" u="none" strike="noStrike" kern="1200" cap="none" spc="0" normalizeH="0" baseline="0" noProof="0">
                <a:ln>
                  <a:noFill/>
                </a:ln>
                <a:effectLst/>
                <a:uLnTx/>
                <a:uFillTx/>
                <a:latin typeface="Calibri" panose="020F0502020204030204"/>
                <a:ea typeface="+mn-ea"/>
                <a:cs typeface="+mn-cs"/>
              </a:rPr>
              <a:t>Local Road Network:</a:t>
            </a:r>
            <a:r>
              <a:rPr lang="en-GB" sz="2800" b="1">
                <a:latin typeface="Calibri" panose="020F0502020204030204"/>
              </a:rPr>
              <a:t> Motorised Vehicle - Annual Survey Sites</a:t>
            </a:r>
            <a:endParaRPr lang="en-GB" sz="2800" b="1" i="0" u="none" strike="noStrike" kern="1200" cap="none" spc="0" normalizeH="0" baseline="0" noProof="0">
              <a:ln>
                <a:noFill/>
              </a:ln>
              <a:effectLst/>
              <a:uLnTx/>
              <a:uFillTx/>
              <a:latin typeface="Calibri" panose="020F0502020204030204"/>
              <a:cs typeface="Calibri"/>
            </a:endParaRPr>
          </a:p>
        </p:txBody>
      </p:sp>
      <p:pic>
        <p:nvPicPr>
          <p:cNvPr id="7" name="Picture 6" descr="Map showing locations of motorised vehicle annual traffic survey sites in both central and outer Cambridge.">
            <a:extLst>
              <a:ext uri="{FF2B5EF4-FFF2-40B4-BE49-F238E27FC236}">
                <a16:creationId xmlns:a16="http://schemas.microsoft.com/office/drawing/2014/main" id="{B5652202-DFA7-A88E-2702-D17DA65C80F0}"/>
              </a:ext>
            </a:extLst>
          </p:cNvPr>
          <p:cNvPicPr>
            <a:picLocks noChangeAspect="1"/>
          </p:cNvPicPr>
          <p:nvPr/>
        </p:nvPicPr>
        <p:blipFill>
          <a:blip r:embed="rId3"/>
          <a:stretch>
            <a:fillRect/>
          </a:stretch>
        </p:blipFill>
        <p:spPr>
          <a:xfrm>
            <a:off x="270696" y="670778"/>
            <a:ext cx="6396804" cy="6082088"/>
          </a:xfrm>
          <a:prstGeom prst="rect">
            <a:avLst/>
          </a:prstGeom>
          <a:ln>
            <a:solidFill>
              <a:schemeClr val="tx1"/>
            </a:solidFill>
          </a:ln>
        </p:spPr>
      </p:pic>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smtClean="0"/>
              <a:t>24</a:t>
            </a:fld>
            <a:endParaRPr lang="en-GB"/>
          </a:p>
        </p:txBody>
      </p:sp>
      <p:sp>
        <p:nvSpPr>
          <p:cNvPr id="8" name="TextBox 7">
            <a:extLst>
              <a:ext uri="{FF2B5EF4-FFF2-40B4-BE49-F238E27FC236}">
                <a16:creationId xmlns:a16="http://schemas.microsoft.com/office/drawing/2014/main" id="{8188327B-6EF2-F083-AEBB-25DD00902DA5}"/>
              </a:ext>
              <a:ext uri="{C183D7F6-B498-43B3-948B-1728B52AA6E4}">
                <adec:decorative xmlns:adec="http://schemas.microsoft.com/office/drawing/2017/decorative" val="1"/>
              </a:ext>
            </a:extLst>
          </p:cNvPr>
          <p:cNvSpPr txBox="1"/>
          <p:nvPr/>
        </p:nvSpPr>
        <p:spPr>
          <a:xfrm>
            <a:off x="262432" y="658868"/>
            <a:ext cx="3426378" cy="307777"/>
          </a:xfrm>
          <a:prstGeom prst="rect">
            <a:avLst/>
          </a:prstGeom>
          <a:solidFill>
            <a:schemeClr val="bg1"/>
          </a:solidFill>
          <a:ln>
            <a:solidFill>
              <a:schemeClr val="tx1"/>
            </a:solidFill>
          </a:ln>
        </p:spPr>
        <p:txBody>
          <a:bodyPr wrap="square" lIns="91440" tIns="45720" rIns="91440" bIns="45720" rtlCol="0" anchor="t">
            <a:spAutoFit/>
          </a:bodyPr>
          <a:lstStyle/>
          <a:p>
            <a:pPr algn="ctr"/>
            <a:r>
              <a:rPr lang="en-GB" sz="1400" b="1"/>
              <a:t>Cambridgeshire Annual Traffic Survey Sites</a:t>
            </a:r>
            <a:endParaRPr lang="en-US"/>
          </a:p>
        </p:txBody>
      </p:sp>
      <p:sp>
        <p:nvSpPr>
          <p:cNvPr id="9" name="TextBox 8">
            <a:extLst>
              <a:ext uri="{FF2B5EF4-FFF2-40B4-BE49-F238E27FC236}">
                <a16:creationId xmlns:a16="http://schemas.microsoft.com/office/drawing/2014/main" id="{CBDE186C-B8DF-9882-242C-C9C28FD071C3}"/>
              </a:ext>
              <a:ext uri="{C183D7F6-B498-43B3-948B-1728B52AA6E4}">
                <adec:decorative xmlns:adec="http://schemas.microsoft.com/office/drawing/2017/decorative" val="1"/>
              </a:ext>
            </a:extLst>
          </p:cNvPr>
          <p:cNvSpPr txBox="1"/>
          <p:nvPr/>
        </p:nvSpPr>
        <p:spPr>
          <a:xfrm>
            <a:off x="260063" y="6475866"/>
            <a:ext cx="2363264" cy="276999"/>
          </a:xfrm>
          <a:prstGeom prst="rect">
            <a:avLst/>
          </a:prstGeom>
          <a:solidFill>
            <a:schemeClr val="bg1"/>
          </a:solidFill>
          <a:ln>
            <a:solidFill>
              <a:schemeClr val="tx1"/>
            </a:solidFill>
          </a:ln>
        </p:spPr>
        <p:txBody>
          <a:bodyPr wrap="square" lIns="91440" tIns="45720" rIns="91440" bIns="45720" rtlCol="0" anchor="t">
            <a:spAutoFit/>
          </a:bodyPr>
          <a:lstStyle/>
          <a:p>
            <a:pPr algn="ctr"/>
            <a:r>
              <a:rPr lang="en-GB" sz="1200"/>
              <a:t>© OpenStreetMap Contributors</a:t>
            </a:r>
          </a:p>
        </p:txBody>
      </p:sp>
      <p:graphicFrame>
        <p:nvGraphicFramePr>
          <p:cNvPr id="2" name="Table 1">
            <a:extLst>
              <a:ext uri="{FF2B5EF4-FFF2-40B4-BE49-F238E27FC236}">
                <a16:creationId xmlns:a16="http://schemas.microsoft.com/office/drawing/2014/main" id="{3BFD2EAB-EF6B-0C24-F508-8D96772931D9}"/>
              </a:ex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3153661923"/>
              </p:ext>
            </p:extLst>
          </p:nvPr>
        </p:nvGraphicFramePr>
        <p:xfrm>
          <a:off x="8149765" y="1046013"/>
          <a:ext cx="2432219" cy="3024000"/>
        </p:xfrm>
        <a:graphic>
          <a:graphicData uri="http://schemas.openxmlformats.org/drawingml/2006/table">
            <a:tbl>
              <a:tblPr firstRow="1" bandRow="1">
                <a:tableStyleId>{5940675A-B579-460E-94D1-54222C63F5DA}</a:tableStyleId>
              </a:tblPr>
              <a:tblGrid>
                <a:gridCol w="2432219">
                  <a:extLst>
                    <a:ext uri="{9D8B030D-6E8A-4147-A177-3AD203B41FA5}">
                      <a16:colId xmlns:a16="http://schemas.microsoft.com/office/drawing/2014/main" val="1191812419"/>
                    </a:ext>
                  </a:extLst>
                </a:gridCol>
              </a:tblGrid>
              <a:tr h="252000">
                <a:tc>
                  <a:txBody>
                    <a:bodyPr/>
                    <a:lstStyle/>
                    <a:p>
                      <a:r>
                        <a:rPr lang="en-GB" sz="1300" b="1">
                          <a:effectLst/>
                        </a:rPr>
                        <a:t> Traffic Survey Site Name</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654137971"/>
                  </a:ext>
                </a:extLst>
              </a:tr>
              <a:tr h="252000">
                <a:tc>
                  <a:txBody>
                    <a:bodyPr/>
                    <a:lstStyle/>
                    <a:p>
                      <a:r>
                        <a:rPr lang="en-GB" sz="1300" b="0">
                          <a:solidFill>
                            <a:schemeClr val="tx1"/>
                          </a:solidFill>
                          <a:effectLst/>
                        </a:rPr>
                        <a:t>Elizabeth Way</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91169372"/>
                  </a:ext>
                </a:extLst>
              </a:tr>
              <a:tr h="252000">
                <a:tc>
                  <a:txBody>
                    <a:bodyPr/>
                    <a:lstStyle/>
                    <a:p>
                      <a:r>
                        <a:rPr lang="en-GB" sz="1300" b="0">
                          <a:solidFill>
                            <a:schemeClr val="tx1"/>
                          </a:solidFill>
                          <a:effectLst/>
                        </a:rPr>
                        <a:t>Victoria Avenue​​</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35322488"/>
                  </a:ext>
                </a:extLst>
              </a:tr>
              <a:tr h="252000">
                <a:tc>
                  <a:txBody>
                    <a:bodyPr/>
                    <a:lstStyle/>
                    <a:p>
                      <a:r>
                        <a:rPr lang="en-GB" sz="1300" b="0">
                          <a:solidFill>
                            <a:schemeClr val="tx1"/>
                          </a:solidFill>
                          <a:effectLst/>
                        </a:rPr>
                        <a:t>Bridge Street</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06056800"/>
                  </a:ext>
                </a:extLst>
              </a:tr>
              <a:tr h="252000">
                <a:tc>
                  <a:txBody>
                    <a:bodyPr/>
                    <a:lstStyle/>
                    <a:p>
                      <a:r>
                        <a:rPr lang="en-GB" sz="1300" b="0">
                          <a:solidFill>
                            <a:schemeClr val="tx1"/>
                          </a:solidFill>
                          <a:effectLst/>
                        </a:rPr>
                        <a:t>Silver Street</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1192294"/>
                  </a:ext>
                </a:extLst>
              </a:tr>
              <a:tr h="252000">
                <a:tc>
                  <a:txBody>
                    <a:bodyPr/>
                    <a:lstStyle/>
                    <a:p>
                      <a:r>
                        <a:rPr lang="en-GB" sz="1300" b="0">
                          <a:solidFill>
                            <a:schemeClr val="tx1"/>
                          </a:solidFill>
                          <a:effectLst/>
                        </a:rPr>
                        <a:t>Fen Causeway​​</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21578486"/>
                  </a:ext>
                </a:extLst>
              </a:tr>
              <a:tr h="252000">
                <a:tc>
                  <a:txBody>
                    <a:bodyPr/>
                    <a:lstStyle/>
                    <a:p>
                      <a:r>
                        <a:rPr lang="en-GB" sz="1300" b="0">
                          <a:solidFill>
                            <a:schemeClr val="tx1"/>
                          </a:solidFill>
                          <a:effectLst/>
                        </a:rPr>
                        <a:t>High Street, Teversham</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71920672"/>
                  </a:ext>
                </a:extLst>
              </a:tr>
              <a:tr h="252000">
                <a:tc>
                  <a:txBody>
                    <a:bodyPr/>
                    <a:lstStyle/>
                    <a:p>
                      <a:r>
                        <a:rPr lang="en-GB" sz="1300" b="0">
                          <a:solidFill>
                            <a:schemeClr val="tx1"/>
                          </a:solidFill>
                          <a:effectLst/>
                        </a:rPr>
                        <a:t>Babraham Road</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37692815"/>
                  </a:ext>
                </a:extLst>
              </a:tr>
              <a:tr h="252000">
                <a:tc>
                  <a:txBody>
                    <a:bodyPr/>
                    <a:lstStyle/>
                    <a:p>
                      <a:r>
                        <a:rPr lang="en-GB" sz="1300" b="0">
                          <a:solidFill>
                            <a:schemeClr val="tx1"/>
                          </a:solidFill>
                          <a:effectLst/>
                        </a:rPr>
                        <a:t>Granhams Road</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59478729"/>
                  </a:ext>
                </a:extLst>
              </a:tr>
              <a:tr h="252000">
                <a:tc>
                  <a:txBody>
                    <a:bodyPr/>
                    <a:lstStyle/>
                    <a:p>
                      <a:r>
                        <a:rPr lang="en-GB" sz="1300" b="0">
                          <a:solidFill>
                            <a:schemeClr val="tx1"/>
                          </a:solidFill>
                          <a:effectLst/>
                        </a:rPr>
                        <a:t>Madingley Road</a:t>
                      </a: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15974204"/>
                  </a:ext>
                </a:extLst>
              </a:tr>
              <a:tr h="252000">
                <a:tc>
                  <a:txBody>
                    <a:bodyPr/>
                    <a:lstStyle/>
                    <a:p>
                      <a:r>
                        <a:rPr lang="en-GB" sz="1300" b="0">
                          <a:solidFill>
                            <a:schemeClr val="tx1"/>
                          </a:solidFill>
                          <a:effectLst/>
                        </a:rPr>
                        <a:t>Guided Busway (North)</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02981906"/>
                  </a:ext>
                </a:extLst>
              </a:tr>
              <a:tr h="252000">
                <a:tc>
                  <a:txBody>
                    <a:bodyPr/>
                    <a:lstStyle/>
                    <a:p>
                      <a:r>
                        <a:rPr lang="en-GB" sz="1300" b="0">
                          <a:solidFill>
                            <a:schemeClr val="tx1"/>
                          </a:solidFill>
                          <a:effectLst/>
                        </a:rPr>
                        <a:t>Guided Busway (South)</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80872126"/>
                  </a:ext>
                </a:extLst>
              </a:tr>
            </a:tbl>
          </a:graphicData>
        </a:graphic>
      </p:graphicFrame>
      <p:sp>
        <p:nvSpPr>
          <p:cNvPr id="5" name="TextBox 4">
            <a:extLst>
              <a:ext uri="{FF2B5EF4-FFF2-40B4-BE49-F238E27FC236}">
                <a16:creationId xmlns:a16="http://schemas.microsoft.com/office/drawing/2014/main" id="{0DEEAE20-998E-E65D-BEE9-02E5140F0A6A}"/>
              </a:ext>
            </a:extLst>
          </p:cNvPr>
          <p:cNvSpPr txBox="1"/>
          <p:nvPr/>
        </p:nvSpPr>
        <p:spPr>
          <a:xfrm>
            <a:off x="6981825" y="4498435"/>
            <a:ext cx="4939354" cy="16927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300">
                <a:cs typeface="Calibri"/>
              </a:rPr>
              <a:t>Cambridgeshire County Council commissions annual traffic surveys to determine traffic levels around the county on a “typical” weekday. </a:t>
            </a:r>
          </a:p>
          <a:p>
            <a:pPr algn="ctr"/>
            <a:endParaRPr lang="en-GB" sz="1300">
              <a:cs typeface="Calibri"/>
            </a:endParaRPr>
          </a:p>
          <a:p>
            <a:pPr algn="ctr"/>
            <a:r>
              <a:rPr lang="en-GB" sz="1300">
                <a:cs typeface="Calibri"/>
              </a:rPr>
              <a:t>The sites shown in this map are those in and around Cambridge at which CCC has collected motorised traffic flows over several years.</a:t>
            </a:r>
            <a:endParaRPr lang="en-US" sz="1300">
              <a:cs typeface="Calibri"/>
            </a:endParaRPr>
          </a:p>
          <a:p>
            <a:pPr algn="ctr"/>
            <a:endParaRPr lang="en-GB" sz="1300">
              <a:cs typeface="Calibri"/>
            </a:endParaRPr>
          </a:p>
          <a:p>
            <a:pPr algn="ctr"/>
            <a:r>
              <a:rPr lang="en-GB" sz="1300">
                <a:cs typeface="Calibri"/>
              </a:rPr>
              <a:t>Analysis of motorised traffic counts from these sites is presented on the following slide.</a:t>
            </a:r>
            <a:endParaRPr lang="en-US" sz="1300">
              <a:cs typeface="Calibri"/>
            </a:endParaRPr>
          </a:p>
        </p:txBody>
      </p:sp>
      <p:sp>
        <p:nvSpPr>
          <p:cNvPr id="10" name="TextBox 9">
            <a:extLst>
              <a:ext uri="{FF2B5EF4-FFF2-40B4-BE49-F238E27FC236}">
                <a16:creationId xmlns:a16="http://schemas.microsoft.com/office/drawing/2014/main" id="{0D160C76-9A24-4372-87C3-C940E45836DC}"/>
              </a:ext>
            </a:extLst>
          </p:cNvPr>
          <p:cNvSpPr txBox="1"/>
          <p:nvPr/>
        </p:nvSpPr>
        <p:spPr>
          <a:xfrm>
            <a:off x="7326889" y="6515722"/>
            <a:ext cx="4594290" cy="246221"/>
          </a:xfrm>
          <a:prstGeom prst="rect">
            <a:avLst/>
          </a:prstGeom>
          <a:noFill/>
        </p:spPr>
        <p:txBody>
          <a:bodyPr wrap="square" rtlCol="0">
            <a:spAutoFit/>
          </a:bodyPr>
          <a:lstStyle/>
          <a:p>
            <a:pPr algn="r"/>
            <a:r>
              <a:rPr lang="en-GB" sz="1000"/>
              <a:t>*2023 data is currently being analysed and not yet available.</a:t>
            </a:r>
          </a:p>
        </p:txBody>
      </p:sp>
    </p:spTree>
    <p:extLst>
      <p:ext uri="{BB962C8B-B14F-4D97-AF65-F5344CB8AC3E}">
        <p14:creationId xmlns:p14="http://schemas.microsoft.com/office/powerpoint/2010/main" val="18074271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100000"/>
              </a:lnSpc>
              <a:spcBef>
                <a:spcPts val="0"/>
              </a:spcBef>
              <a:defRPr/>
            </a:pPr>
            <a:r>
              <a:rPr kumimoji="0" lang="en-GB" sz="2800" b="1" i="0" u="none" strike="noStrike" kern="1200" cap="none" spc="0" normalizeH="0" baseline="0" noProof="0">
                <a:ln>
                  <a:noFill/>
                </a:ln>
                <a:effectLst/>
                <a:uLnTx/>
                <a:uFillTx/>
                <a:latin typeface="Calibri" panose="020F0502020204030204"/>
                <a:ea typeface="+mn-ea"/>
                <a:cs typeface="+mn-cs"/>
              </a:rPr>
              <a:t>Local Road Network:</a:t>
            </a:r>
            <a:r>
              <a:rPr lang="en-GB" sz="2800" b="1">
                <a:latin typeface="Calibri" panose="020F0502020204030204"/>
              </a:rPr>
              <a:t> Motorised Vehicle - Peak Spreading</a:t>
            </a:r>
            <a:endParaRPr lang="en-GB" sz="2800" b="1" i="0" u="none" strike="noStrike" kern="1200" cap="none" spc="0" normalizeH="0" baseline="0" noProof="0">
              <a:ln>
                <a:noFill/>
              </a:ln>
              <a:effectLst/>
              <a:uLnTx/>
              <a:uFillTx/>
              <a:latin typeface="Calibri" panose="020F0502020204030204"/>
              <a:cs typeface="Calibri"/>
            </a:endParaRPr>
          </a:p>
        </p:txBody>
      </p:sp>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smtClean="0"/>
              <a:t>25</a:t>
            </a:fld>
            <a:endParaRPr lang="en-GB"/>
          </a:p>
        </p:txBody>
      </p:sp>
      <p:sp>
        <p:nvSpPr>
          <p:cNvPr id="9" name="TextBox 8">
            <a:extLst>
              <a:ext uri="{FF2B5EF4-FFF2-40B4-BE49-F238E27FC236}">
                <a16:creationId xmlns:a16="http://schemas.microsoft.com/office/drawing/2014/main" id="{4DDB6F53-6BA3-5938-58CD-19499BFA3BFA}"/>
              </a:ext>
            </a:extLst>
          </p:cNvPr>
          <p:cNvSpPr txBox="1"/>
          <p:nvPr/>
        </p:nvSpPr>
        <p:spPr>
          <a:xfrm>
            <a:off x="233680" y="611368"/>
            <a:ext cx="11725153" cy="523220"/>
          </a:xfrm>
          <a:prstGeom prst="rect">
            <a:avLst/>
          </a:prstGeom>
          <a:solidFill>
            <a:schemeClr val="accent4">
              <a:lumMod val="20000"/>
              <a:lumOff val="80000"/>
            </a:schemeClr>
          </a:solidFill>
          <a:ln>
            <a:solidFill>
              <a:srgbClr val="20386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400">
                <a:solidFill>
                  <a:srgbClr val="000000"/>
                </a:solidFill>
                <a:cs typeface="Calibri"/>
              </a:rPr>
              <a:t>Motorised traffic is more evenly spread across the morning and afternoon than was observed pre-COVID (2017 – 2019). There is a gradual return of the evening peak in motorised traffic, though volumes are lower than in 2017, 2018 and 2019.</a:t>
            </a:r>
          </a:p>
        </p:txBody>
      </p:sp>
      <p:pic>
        <p:nvPicPr>
          <p:cNvPr id="5" name="Picture 4" descr="A table indicating half-hourly volumes of motorised traffic, beginning at 7am and finishing at 7pm. The years 2017 to 2022 inclusive are shown with individual columns for each year. The years before Covid (2017 to 2019) show a greater number of cells with high traffic volumes (above 4,000 per half hour period), with a particularly prominent morning peak between 7:30 and 9:00 am which is not replicated in 2022. Only 4pm to 5.30pm presents with more than 4,000 vehicles per half hour in 2022. While the pre-Covid morning peak is not yet visible, motorised flows have gradually increased each year since the pandemic (2020).">
            <a:extLst>
              <a:ext uri="{FF2B5EF4-FFF2-40B4-BE49-F238E27FC236}">
                <a16:creationId xmlns:a16="http://schemas.microsoft.com/office/drawing/2014/main" id="{640855D8-B4CF-8907-367F-A06F1D4EE7A8}"/>
              </a:ext>
            </a:extLst>
          </p:cNvPr>
          <p:cNvPicPr>
            <a:picLocks noChangeAspect="1"/>
          </p:cNvPicPr>
          <p:nvPr/>
        </p:nvPicPr>
        <p:blipFill>
          <a:blip r:embed="rId3"/>
          <a:stretch>
            <a:fillRect/>
          </a:stretch>
        </p:blipFill>
        <p:spPr>
          <a:xfrm>
            <a:off x="1618601" y="1183886"/>
            <a:ext cx="8716545" cy="5638013"/>
          </a:xfrm>
          <a:prstGeom prst="rect">
            <a:avLst/>
          </a:prstGeom>
        </p:spPr>
      </p:pic>
      <p:sp>
        <p:nvSpPr>
          <p:cNvPr id="2" name="TextBox 1">
            <a:extLst>
              <a:ext uri="{FF2B5EF4-FFF2-40B4-BE49-F238E27FC236}">
                <a16:creationId xmlns:a16="http://schemas.microsoft.com/office/drawing/2014/main" id="{6FDE5287-75EE-5605-50FB-8BC7D8494730}"/>
              </a:ext>
            </a:extLst>
          </p:cNvPr>
          <p:cNvSpPr txBox="1"/>
          <p:nvPr/>
        </p:nvSpPr>
        <p:spPr>
          <a:xfrm>
            <a:off x="7326889" y="6515722"/>
            <a:ext cx="4594290" cy="246221"/>
          </a:xfrm>
          <a:prstGeom prst="rect">
            <a:avLst/>
          </a:prstGeom>
          <a:noFill/>
        </p:spPr>
        <p:txBody>
          <a:bodyPr wrap="square" rtlCol="0">
            <a:spAutoFit/>
          </a:bodyPr>
          <a:lstStyle/>
          <a:p>
            <a:pPr algn="r"/>
            <a:r>
              <a:rPr lang="en-GB" sz="1000"/>
              <a:t>*2023 data is currently being analysed and not yet available.</a:t>
            </a:r>
          </a:p>
        </p:txBody>
      </p:sp>
    </p:spTree>
    <p:extLst>
      <p:ext uri="{BB962C8B-B14F-4D97-AF65-F5344CB8AC3E}">
        <p14:creationId xmlns:p14="http://schemas.microsoft.com/office/powerpoint/2010/main" val="8710541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20386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B284E-CD81-449F-A838-EA547E0E7E59}"/>
              </a:ext>
            </a:extLst>
          </p:cNvPr>
          <p:cNvSpPr>
            <a:spLocks noGrp="1"/>
          </p:cNvSpPr>
          <p:nvPr>
            <p:ph type="title"/>
          </p:nvPr>
        </p:nvSpPr>
        <p:spPr>
          <a:xfrm>
            <a:off x="0" y="2543729"/>
            <a:ext cx="12192000" cy="1325563"/>
          </a:xfrm>
        </p:spPr>
        <p:txBody>
          <a:bodyPr>
            <a:normAutofit fontScale="90000"/>
          </a:bodyPr>
          <a:lstStyle/>
          <a:p>
            <a:pPr algn="ctr"/>
            <a:r>
              <a:rPr lang="en-GB" sz="5400" b="1">
                <a:solidFill>
                  <a:schemeClr val="bg1"/>
                </a:solidFill>
                <a:latin typeface="+mn-lt"/>
                <a:cs typeface="Calibri"/>
              </a:rPr>
              <a:t>Local Road Network:</a:t>
            </a:r>
            <a:br>
              <a:rPr lang="en-GB" sz="5400" b="1">
                <a:solidFill>
                  <a:schemeClr val="bg1"/>
                </a:solidFill>
                <a:latin typeface="+mn-lt"/>
                <a:cs typeface="Calibri"/>
              </a:rPr>
            </a:br>
            <a:r>
              <a:rPr lang="en-GB" sz="5400" b="1">
                <a:solidFill>
                  <a:schemeClr val="bg1"/>
                </a:solidFill>
                <a:latin typeface="+mn-lt"/>
                <a:cs typeface="Calibri"/>
              </a:rPr>
              <a:t>Vehicle Split</a:t>
            </a:r>
          </a:p>
        </p:txBody>
      </p:sp>
      <p:sp>
        <p:nvSpPr>
          <p:cNvPr id="3" name="Slide Number Placeholder 2">
            <a:extLst>
              <a:ext uri="{FF2B5EF4-FFF2-40B4-BE49-F238E27FC236}">
                <a16:creationId xmlns:a16="http://schemas.microsoft.com/office/drawing/2014/main" id="{F7983E4E-2D33-4D0F-B583-AC524E189091}"/>
              </a:ext>
              <a:ext uri="{C183D7F6-B498-43B3-948B-1728B52AA6E4}">
                <adec:decorative xmlns:adec="http://schemas.microsoft.com/office/drawing/2017/decorative" val="1"/>
              </a:ext>
            </a:extLst>
          </p:cNvPr>
          <p:cNvSpPr>
            <a:spLocks noGrp="1"/>
          </p:cNvSpPr>
          <p:nvPr>
            <p:ph type="sldNum" sz="quarter" idx="12"/>
          </p:nvPr>
        </p:nvSpPr>
        <p:spPr>
          <a:xfrm>
            <a:off x="11726944" y="6492875"/>
            <a:ext cx="46505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56028F-813B-4E02-837E-17CD63D81F9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00819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lt1"/>
                </a:solidFill>
                <a:effectLst/>
                <a:uLnTx/>
                <a:uFillTx/>
                <a:latin typeface="Calibri" panose="020F0502020204030204"/>
                <a:ea typeface="+mn-ea"/>
                <a:cs typeface="+mn-cs"/>
              </a:rPr>
              <a:t>Local Road Network Monitoring Sites: Vehicle Split</a:t>
            </a:r>
          </a:p>
        </p:txBody>
      </p:sp>
      <p:pic>
        <p:nvPicPr>
          <p:cNvPr id="2" name="Picture 4" descr="A map showing Vivacity sensor locations, and the comparable availability of active travel data from when the network was installed in May 2019 through to December 2023. Individual slides within the next section will outline which sensors have been used to produce the figures stated.">
            <a:extLst>
              <a:ext uri="{FF2B5EF4-FFF2-40B4-BE49-F238E27FC236}">
                <a16:creationId xmlns:a16="http://schemas.microsoft.com/office/drawing/2014/main" id="{315B5DC3-C19F-43D3-5FAC-94EA5083FA20}"/>
              </a:ext>
            </a:extLst>
          </p:cNvPr>
          <p:cNvPicPr>
            <a:picLocks noChangeAspect="1"/>
          </p:cNvPicPr>
          <p:nvPr/>
        </p:nvPicPr>
        <p:blipFill>
          <a:blip r:embed="rId3"/>
          <a:stretch>
            <a:fillRect/>
          </a:stretch>
        </p:blipFill>
        <p:spPr>
          <a:xfrm>
            <a:off x="201880" y="659890"/>
            <a:ext cx="6572992" cy="5983544"/>
          </a:xfrm>
          <a:prstGeom prst="rect">
            <a:avLst/>
          </a:prstGeom>
          <a:ln>
            <a:solidFill>
              <a:schemeClr val="tx1"/>
            </a:solidFill>
          </a:ln>
        </p:spPr>
      </p:pic>
      <p:sp>
        <p:nvSpPr>
          <p:cNvPr id="23" name="TextBox 22">
            <a:extLst>
              <a:ext uri="{FF2B5EF4-FFF2-40B4-BE49-F238E27FC236}">
                <a16:creationId xmlns:a16="http://schemas.microsoft.com/office/drawing/2014/main" id="{48598E34-9C7D-A416-3399-CA67881167A8}"/>
              </a:ext>
              <a:ext uri="{C183D7F6-B498-43B3-948B-1728B52AA6E4}">
                <adec:decorative xmlns:adec="http://schemas.microsoft.com/office/drawing/2017/decorative" val="1"/>
              </a:ext>
            </a:extLst>
          </p:cNvPr>
          <p:cNvSpPr txBox="1"/>
          <p:nvPr/>
        </p:nvSpPr>
        <p:spPr>
          <a:xfrm>
            <a:off x="192953" y="644383"/>
            <a:ext cx="4383904" cy="307777"/>
          </a:xfrm>
          <a:prstGeom prst="rect">
            <a:avLst/>
          </a:prstGeom>
          <a:solidFill>
            <a:schemeClr val="bg1"/>
          </a:solidFill>
          <a:ln>
            <a:solidFill>
              <a:schemeClr val="tx1"/>
            </a:solidFill>
          </a:ln>
        </p:spPr>
        <p:txBody>
          <a:bodyPr wrap="square" rtlCol="0">
            <a:spAutoFit/>
          </a:bodyPr>
          <a:lstStyle/>
          <a:p>
            <a:pPr algn="ctr"/>
            <a:r>
              <a:rPr lang="en-GB" sz="1400" b="1"/>
              <a:t>Long Term Vivacity Monitoring Sites – Vehicle Split</a:t>
            </a:r>
          </a:p>
        </p:txBody>
      </p:sp>
      <p:sp>
        <p:nvSpPr>
          <p:cNvPr id="25" name="TextBox 24">
            <a:extLst>
              <a:ext uri="{FF2B5EF4-FFF2-40B4-BE49-F238E27FC236}">
                <a16:creationId xmlns:a16="http://schemas.microsoft.com/office/drawing/2014/main" id="{5DB330E8-8581-A91B-E02E-77CBD129D557}"/>
              </a:ext>
              <a:ext uri="{C183D7F6-B498-43B3-948B-1728B52AA6E4}">
                <adec:decorative xmlns:adec="http://schemas.microsoft.com/office/drawing/2017/decorative" val="0"/>
              </a:ext>
            </a:extLst>
          </p:cNvPr>
          <p:cNvSpPr txBox="1"/>
          <p:nvPr/>
        </p:nvSpPr>
        <p:spPr>
          <a:xfrm>
            <a:off x="5061324" y="646794"/>
            <a:ext cx="1716888" cy="2192908"/>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i="1">
                <a:solidFill>
                  <a:sysClr val="windowText" lastClr="000000"/>
                </a:solidFill>
                <a:cs typeface="Calibri"/>
              </a:rPr>
              <a:t>The </a:t>
            </a:r>
            <a:r>
              <a:rPr lang="en-US" sz="1050" b="1" i="1">
                <a:solidFill>
                  <a:sysClr val="windowText" lastClr="000000"/>
                </a:solidFill>
                <a:cs typeface="Calibri"/>
              </a:rPr>
              <a:t>Mill Road </a:t>
            </a:r>
            <a:r>
              <a:rPr lang="en-US" sz="1050" i="1">
                <a:solidFill>
                  <a:sysClr val="windowText" lastClr="000000"/>
                </a:solidFill>
                <a:cs typeface="Calibri"/>
              </a:rPr>
              <a:t>and </a:t>
            </a:r>
            <a:r>
              <a:rPr lang="en-US" sz="1050" b="1" i="1">
                <a:solidFill>
                  <a:sysClr val="windowText" lastClr="000000"/>
                </a:solidFill>
                <a:cs typeface="Calibri"/>
              </a:rPr>
              <a:t>East Road </a:t>
            </a:r>
            <a:r>
              <a:rPr lang="en-US" sz="1050" i="1">
                <a:solidFill>
                  <a:sysClr val="windowText" lastClr="000000"/>
                </a:solidFill>
                <a:cs typeface="Calibri"/>
              </a:rPr>
              <a:t>sensors were upgraded in Sept 2022 and are now detecting significantly more cycles and pedestrians. As a result, the active travel flows at these locations are no longer comparable pre/post Sept 2022. </a:t>
            </a:r>
          </a:p>
          <a:p>
            <a:endParaRPr lang="en-US" sz="1050" i="1">
              <a:solidFill>
                <a:sysClr val="windowText" lastClr="000000"/>
              </a:solidFill>
              <a:cs typeface="Calibri"/>
            </a:endParaRPr>
          </a:p>
          <a:p>
            <a:r>
              <a:rPr lang="en-US" sz="1050" i="1">
                <a:solidFill>
                  <a:sysClr val="windowText" lastClr="000000"/>
                </a:solidFill>
                <a:cs typeface="Calibri"/>
              </a:rPr>
              <a:t>The </a:t>
            </a:r>
            <a:r>
              <a:rPr lang="en-US" sz="1050" b="1" i="1">
                <a:solidFill>
                  <a:sysClr val="windowText" lastClr="000000"/>
                </a:solidFill>
                <a:cs typeface="Calibri"/>
              </a:rPr>
              <a:t>Milton Road (Mid)</a:t>
            </a:r>
            <a:r>
              <a:rPr lang="en-US" sz="1050" i="1">
                <a:solidFill>
                  <a:sysClr val="windowText" lastClr="000000"/>
                </a:solidFill>
                <a:cs typeface="Calibri"/>
              </a:rPr>
              <a:t> sensor is currently inactive.</a:t>
            </a:r>
          </a:p>
        </p:txBody>
      </p:sp>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smtClean="0"/>
              <a:t>27</a:t>
            </a:fld>
            <a:endParaRPr lang="en-GB"/>
          </a:p>
        </p:txBody>
      </p:sp>
      <p:graphicFrame>
        <p:nvGraphicFramePr>
          <p:cNvPr id="4" name="Table 3">
            <a:extLst>
              <a:ext uri="{FF2B5EF4-FFF2-40B4-BE49-F238E27FC236}">
                <a16:creationId xmlns:a16="http://schemas.microsoft.com/office/drawing/2014/main" id="{745B07B3-757A-F924-B797-DF7BEA369EA9}"/>
              </a:ex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1398630787"/>
              </p:ext>
            </p:extLst>
          </p:nvPr>
        </p:nvGraphicFramePr>
        <p:xfrm>
          <a:off x="6864928" y="655336"/>
          <a:ext cx="5125193" cy="4214088"/>
        </p:xfrm>
        <a:graphic>
          <a:graphicData uri="http://schemas.openxmlformats.org/drawingml/2006/table">
            <a:tbl>
              <a:tblPr firstRow="1" bandRow="1">
                <a:tableStyleId>{5940675A-B579-460E-94D1-54222C63F5DA}</a:tableStyleId>
              </a:tblPr>
              <a:tblGrid>
                <a:gridCol w="1668209">
                  <a:extLst>
                    <a:ext uri="{9D8B030D-6E8A-4147-A177-3AD203B41FA5}">
                      <a16:colId xmlns:a16="http://schemas.microsoft.com/office/drawing/2014/main" val="1191812419"/>
                    </a:ext>
                  </a:extLst>
                </a:gridCol>
                <a:gridCol w="2573676">
                  <a:extLst>
                    <a:ext uri="{9D8B030D-6E8A-4147-A177-3AD203B41FA5}">
                      <a16:colId xmlns:a16="http://schemas.microsoft.com/office/drawing/2014/main" val="481079558"/>
                    </a:ext>
                  </a:extLst>
                </a:gridCol>
                <a:gridCol w="883308">
                  <a:extLst>
                    <a:ext uri="{9D8B030D-6E8A-4147-A177-3AD203B41FA5}">
                      <a16:colId xmlns:a16="http://schemas.microsoft.com/office/drawing/2014/main" val="1547344765"/>
                    </a:ext>
                  </a:extLst>
                </a:gridCol>
              </a:tblGrid>
              <a:tr h="234116">
                <a:tc>
                  <a:txBody>
                    <a:bodyPr/>
                    <a:lstStyle/>
                    <a:p>
                      <a:r>
                        <a:rPr lang="en-GB" sz="1200" b="1">
                          <a:effectLst/>
                        </a:rPr>
                        <a:t> Sensor Location​​</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GB" sz="1200" b="1">
                          <a:effectLst/>
                        </a:rPr>
                        <a:t>Location description​​</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r>
                        <a:rPr lang="en-GB" sz="1200" b="1">
                          <a:effectLst/>
                        </a:rPr>
                        <a:t>Installed​</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extLst>
                  <a:ext uri="{0D108BD9-81ED-4DB2-BD59-A6C34878D82A}">
                    <a16:rowId xmlns:a16="http://schemas.microsoft.com/office/drawing/2014/main" val="2654137971"/>
                  </a:ext>
                </a:extLst>
              </a:tr>
              <a:tr h="234116">
                <a:tc>
                  <a:txBody>
                    <a:bodyPr/>
                    <a:lstStyle/>
                    <a:p>
                      <a:r>
                        <a:rPr lang="en-GB" sz="1200" b="0">
                          <a:solidFill>
                            <a:schemeClr val="tx1"/>
                          </a:solidFill>
                          <a:effectLst/>
                        </a:rPr>
                        <a:t>Cherry Hinton Road ​​</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a:solidFill>
                            <a:schemeClr val="tx1"/>
                          </a:solidFill>
                          <a:effectLst/>
                        </a:rPr>
                        <a:t>Near Rock Road​​</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a:solidFill>
                            <a:schemeClr val="tx1"/>
                          </a:solidFill>
                          <a:effectLst/>
                        </a:rPr>
                        <a:t>May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391169372"/>
                  </a:ext>
                </a:extLst>
              </a:tr>
              <a:tr h="234116">
                <a:tc>
                  <a:txBody>
                    <a:bodyPr/>
                    <a:lstStyle/>
                    <a:p>
                      <a:r>
                        <a:rPr lang="en-GB" sz="1200" b="0">
                          <a:solidFill>
                            <a:schemeClr val="tx1"/>
                          </a:solidFill>
                          <a:effectLst/>
                        </a:rPr>
                        <a:t>Coldham’s Lane​​</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a:solidFill>
                            <a:schemeClr val="tx1"/>
                          </a:solidFill>
                          <a:effectLst/>
                        </a:rPr>
                        <a:t>Near Coldham’s Common​​</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a:solidFill>
                            <a:schemeClr val="tx1"/>
                          </a:solidFill>
                          <a:effectLst/>
                        </a:rPr>
                        <a:t>May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2435322488"/>
                  </a:ext>
                </a:extLst>
              </a:tr>
              <a:tr h="234116">
                <a:tc>
                  <a:txBody>
                    <a:bodyPr/>
                    <a:lstStyle/>
                    <a:p>
                      <a:r>
                        <a:rPr lang="en-GB" sz="1200" b="0">
                          <a:solidFill>
                            <a:schemeClr val="tx1"/>
                          </a:solidFill>
                          <a:effectLst/>
                        </a:rPr>
                        <a:t>Coleridge Road ​​</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a:solidFill>
                            <a:schemeClr val="tx1"/>
                          </a:solidFill>
                          <a:effectLst/>
                        </a:rPr>
                        <a:t>Near Coleridge recreation ground​​</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a:solidFill>
                            <a:schemeClr val="tx1"/>
                          </a:solidFill>
                          <a:effectLst/>
                        </a:rPr>
                        <a:t>May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906056800"/>
                  </a:ext>
                </a:extLst>
              </a:tr>
              <a:tr h="234116">
                <a:tc>
                  <a:txBody>
                    <a:bodyPr/>
                    <a:lstStyle/>
                    <a:p>
                      <a:r>
                        <a:rPr lang="en-GB" sz="1200" b="0">
                          <a:solidFill>
                            <a:schemeClr val="tx1"/>
                          </a:solidFill>
                          <a:effectLst/>
                        </a:rPr>
                        <a:t>East Road​​</a:t>
                      </a: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a:solidFill>
                            <a:schemeClr val="tx1"/>
                          </a:solidFill>
                          <a:effectLst/>
                        </a:rPr>
                        <a:t>Close to ARU site​​</a:t>
                      </a: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solidFill>
                      <a:schemeClr val="bg1"/>
                    </a:solidFill>
                  </a:tcPr>
                </a:tc>
                <a:tc>
                  <a:txBody>
                    <a:bodyPr/>
                    <a:lstStyle/>
                    <a:p>
                      <a:r>
                        <a:rPr lang="en-GB" sz="1200" b="0">
                          <a:solidFill>
                            <a:schemeClr val="tx1"/>
                          </a:solidFill>
                          <a:effectLst/>
                        </a:rPr>
                        <a:t>May 2019​</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a:solidFill>
                        <a:schemeClr val="tx1"/>
                      </a:solidFill>
                    </a:lnB>
                    <a:solidFill>
                      <a:schemeClr val="bg1"/>
                    </a:solidFill>
                  </a:tcPr>
                </a:tc>
                <a:extLst>
                  <a:ext uri="{0D108BD9-81ED-4DB2-BD59-A6C34878D82A}">
                    <a16:rowId xmlns:a16="http://schemas.microsoft.com/office/drawing/2014/main" val="201192294"/>
                  </a:ext>
                </a:extLst>
              </a:tr>
              <a:tr h="234116">
                <a:tc>
                  <a:txBody>
                    <a:bodyPr/>
                    <a:lstStyle/>
                    <a:p>
                      <a:r>
                        <a:rPr lang="en-GB" sz="1200" b="0">
                          <a:solidFill>
                            <a:schemeClr val="tx1"/>
                          </a:solidFill>
                          <a:effectLst/>
                        </a:rPr>
                        <a:t>Hills Road Bridge​​</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a:solidFill>
                            <a:schemeClr val="tx1"/>
                          </a:solidFill>
                          <a:effectLst/>
                        </a:rPr>
                        <a:t>Near Cherry Hinton Road​​</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a:solidFill>
                            <a:schemeClr val="tx1"/>
                          </a:solidFill>
                          <a:effectLst/>
                        </a:rPr>
                        <a:t>May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921578486"/>
                  </a:ext>
                </a:extLst>
              </a:tr>
              <a:tr h="234116">
                <a:tc>
                  <a:txBody>
                    <a:bodyPr/>
                    <a:lstStyle/>
                    <a:p>
                      <a:r>
                        <a:rPr lang="en-GB" sz="1200" b="0">
                          <a:solidFill>
                            <a:schemeClr val="tx1"/>
                          </a:solidFill>
                          <a:effectLst/>
                        </a:rPr>
                        <a:t>Histon Road (North)​​</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a:solidFill>
                            <a:schemeClr val="tx1"/>
                          </a:solidFill>
                          <a:effectLst/>
                        </a:rPr>
                        <a:t>Just south of A14​</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a:solidFill>
                            <a:schemeClr val="tx1"/>
                          </a:solidFill>
                          <a:effectLst/>
                        </a:rPr>
                        <a:t>Sept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371920672"/>
                  </a:ext>
                </a:extLst>
              </a:tr>
              <a:tr h="234116">
                <a:tc>
                  <a:txBody>
                    <a:bodyPr/>
                    <a:lstStyle/>
                    <a:p>
                      <a:r>
                        <a:rPr lang="en-GB" sz="1200" b="0">
                          <a:solidFill>
                            <a:schemeClr val="tx1"/>
                          </a:solidFill>
                          <a:effectLst/>
                        </a:rPr>
                        <a:t>Histon Road (South) ​​</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a:solidFill>
                            <a:schemeClr val="tx1"/>
                          </a:solidFill>
                          <a:effectLst/>
                        </a:rPr>
                        <a:t>Near Victoria Road​</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a:solidFill>
                            <a:schemeClr val="tx1"/>
                          </a:solidFill>
                          <a:effectLst/>
                        </a:rPr>
                        <a:t>Sept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2337692815"/>
                  </a:ext>
                </a:extLst>
              </a:tr>
              <a:tr h="234116">
                <a:tc>
                  <a:txBody>
                    <a:bodyPr/>
                    <a:lstStyle/>
                    <a:p>
                      <a:r>
                        <a:rPr lang="en-GB" sz="1200" b="0">
                          <a:solidFill>
                            <a:schemeClr val="tx1"/>
                          </a:solidFill>
                          <a:effectLst/>
                        </a:rPr>
                        <a:t>Mill Road (East)​​</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a:solidFill>
                            <a:schemeClr val="tx1"/>
                          </a:solidFill>
                          <a:effectLst/>
                        </a:rPr>
                        <a:t>Close to Brookfield’s hospital​​</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a:solidFill>
                            <a:schemeClr val="tx1"/>
                          </a:solidFill>
                          <a:effectLst/>
                        </a:rPr>
                        <a:t>May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4159478729"/>
                  </a:ext>
                </a:extLst>
              </a:tr>
              <a:tr h="234116">
                <a:tc>
                  <a:txBody>
                    <a:bodyPr/>
                    <a:lstStyle/>
                    <a:p>
                      <a:r>
                        <a:rPr lang="en-GB" sz="1200" b="0">
                          <a:solidFill>
                            <a:schemeClr val="tx1"/>
                          </a:solidFill>
                          <a:effectLst/>
                        </a:rPr>
                        <a:t>Mill Road (West)​​</a:t>
                      </a: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b="0">
                          <a:solidFill>
                            <a:schemeClr val="tx1"/>
                          </a:solidFill>
                          <a:effectLst/>
                        </a:rPr>
                        <a:t>Close to Parker’s Piece​​</a:t>
                      </a: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solidFill>
                      <a:schemeClr val="bg1"/>
                    </a:solidFill>
                  </a:tcPr>
                </a:tc>
                <a:tc>
                  <a:txBody>
                    <a:bodyPr/>
                    <a:lstStyle/>
                    <a:p>
                      <a:r>
                        <a:rPr lang="en-GB" sz="1200" b="0">
                          <a:solidFill>
                            <a:schemeClr val="tx1"/>
                          </a:solidFill>
                          <a:effectLst/>
                        </a:rPr>
                        <a:t>May 2019​</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a:solidFill>
                        <a:schemeClr val="tx1"/>
                      </a:solidFill>
                    </a:lnB>
                    <a:solidFill>
                      <a:schemeClr val="bg1"/>
                    </a:solidFill>
                  </a:tcPr>
                </a:tc>
                <a:extLst>
                  <a:ext uri="{0D108BD9-81ED-4DB2-BD59-A6C34878D82A}">
                    <a16:rowId xmlns:a16="http://schemas.microsoft.com/office/drawing/2014/main" val="2515974204"/>
                  </a:ext>
                </a:extLst>
              </a:tr>
              <a:tr h="234116">
                <a:tc>
                  <a:txBody>
                    <a:bodyPr/>
                    <a:lstStyle/>
                    <a:p>
                      <a:r>
                        <a:rPr lang="en-GB" sz="1200" b="0">
                          <a:solidFill>
                            <a:schemeClr val="tx1"/>
                          </a:solidFill>
                          <a:effectLst/>
                        </a:rPr>
                        <a:t>Milton Road (Mid)​​</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a:solidFill>
                            <a:schemeClr val="tx1"/>
                          </a:solidFill>
                          <a:effectLst/>
                        </a:rPr>
                        <a:t>Near Union Lane​​</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a:solidFill>
                            <a:schemeClr val="tx1"/>
                          </a:solidFill>
                          <a:effectLst/>
                        </a:rPr>
                        <a:t>May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4102981906"/>
                  </a:ext>
                </a:extLst>
              </a:tr>
              <a:tr h="234116">
                <a:tc>
                  <a:txBody>
                    <a:bodyPr/>
                    <a:lstStyle/>
                    <a:p>
                      <a:r>
                        <a:rPr lang="en-GB" sz="1200" b="0">
                          <a:solidFill>
                            <a:schemeClr val="tx1"/>
                          </a:solidFill>
                          <a:effectLst/>
                        </a:rPr>
                        <a:t>Milton Road (North)​​</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a:solidFill>
                            <a:schemeClr val="tx1"/>
                          </a:solidFill>
                          <a:effectLst/>
                        </a:rPr>
                        <a:t>Near King’s Hedges Road​</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a:solidFill>
                            <a:schemeClr val="tx1"/>
                          </a:solidFill>
                          <a:effectLst/>
                        </a:rPr>
                        <a:t>Sept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2480872126"/>
                  </a:ext>
                </a:extLst>
              </a:tr>
              <a:tr h="234116">
                <a:tc>
                  <a:txBody>
                    <a:bodyPr/>
                    <a:lstStyle/>
                    <a:p>
                      <a:r>
                        <a:rPr lang="en-GB" sz="1200" b="0">
                          <a:solidFill>
                            <a:schemeClr val="tx1"/>
                          </a:solidFill>
                          <a:effectLst/>
                        </a:rPr>
                        <a:t>Milton Road (South)​</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b="0">
                          <a:solidFill>
                            <a:schemeClr val="tx1"/>
                          </a:solidFill>
                          <a:effectLst/>
                        </a:rPr>
                        <a:t>Near Gilbert Road​</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a:solidFill>
                            <a:schemeClr val="tx1"/>
                          </a:solidFill>
                          <a:effectLst/>
                        </a:rPr>
                        <a:t>Sept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609502090"/>
                  </a:ext>
                </a:extLst>
              </a:tr>
              <a:tr h="234116">
                <a:tc>
                  <a:txBody>
                    <a:bodyPr/>
                    <a:lstStyle/>
                    <a:p>
                      <a:pPr lvl="0">
                        <a:buNone/>
                      </a:pPr>
                      <a:r>
                        <a:rPr lang="en-GB" sz="1200" b="0">
                          <a:solidFill>
                            <a:schemeClr val="tx1"/>
                          </a:solidFill>
                          <a:effectLst/>
                        </a:rPr>
                        <a:t>Newmarket Road</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a:buNone/>
                      </a:pPr>
                      <a:r>
                        <a:rPr lang="en-GB" sz="1200" b="0">
                          <a:solidFill>
                            <a:schemeClr val="tx1"/>
                          </a:solidFill>
                          <a:effectLst/>
                        </a:rPr>
                        <a:t>Near Ditton Fields</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a:buNone/>
                      </a:pPr>
                      <a:r>
                        <a:rPr lang="en-GB" sz="1200" b="0">
                          <a:solidFill>
                            <a:schemeClr val="tx1"/>
                          </a:solidFill>
                          <a:effectLst/>
                        </a:rPr>
                        <a:t>May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465075487"/>
                  </a:ext>
                </a:extLst>
              </a:tr>
              <a:tr h="234116">
                <a:tc>
                  <a:txBody>
                    <a:bodyPr/>
                    <a:lstStyle/>
                    <a:p>
                      <a:pPr lvl="0">
                        <a:buNone/>
                      </a:pPr>
                      <a:r>
                        <a:rPr lang="en-GB" sz="1200" b="0">
                          <a:solidFill>
                            <a:schemeClr val="tx1"/>
                          </a:solidFill>
                          <a:effectLst/>
                        </a:rPr>
                        <a:t>Perne Road</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a:buNone/>
                      </a:pPr>
                      <a:r>
                        <a:rPr lang="en-GB" sz="1200" b="0">
                          <a:solidFill>
                            <a:schemeClr val="tx1"/>
                          </a:solidFill>
                          <a:effectLst/>
                        </a:rPr>
                        <a:t>Near Birdwood Road roundabout</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a:buNone/>
                      </a:pPr>
                      <a:r>
                        <a:rPr lang="en-GB" sz="1200" b="0">
                          <a:solidFill>
                            <a:schemeClr val="tx1"/>
                          </a:solidFill>
                          <a:effectLst/>
                        </a:rPr>
                        <a:t>May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260087975"/>
                  </a:ext>
                </a:extLst>
              </a:tr>
              <a:tr h="234116">
                <a:tc>
                  <a:txBody>
                    <a:bodyPr/>
                    <a:lstStyle/>
                    <a:p>
                      <a:pPr lvl="0">
                        <a:buNone/>
                      </a:pPr>
                      <a:r>
                        <a:rPr lang="en-GB" sz="1200" b="0">
                          <a:solidFill>
                            <a:schemeClr val="tx1"/>
                          </a:solidFill>
                          <a:effectLst/>
                        </a:rPr>
                        <a:t>Station Road</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a:buNone/>
                      </a:pPr>
                      <a:r>
                        <a:rPr lang="en-GB" sz="1200" b="0">
                          <a:solidFill>
                            <a:schemeClr val="tx1"/>
                          </a:solidFill>
                          <a:effectLst/>
                        </a:rPr>
                        <a:t>Near Kett House</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a:buNone/>
                      </a:pPr>
                      <a:r>
                        <a:rPr lang="en-GB" sz="1200" b="0">
                          <a:solidFill>
                            <a:schemeClr val="tx1"/>
                          </a:solidFill>
                          <a:effectLst/>
                        </a:rPr>
                        <a:t>May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3348178155"/>
                  </a:ext>
                </a:extLst>
              </a:tr>
              <a:tr h="234116">
                <a:tc>
                  <a:txBody>
                    <a:bodyPr/>
                    <a:lstStyle/>
                    <a:p>
                      <a:r>
                        <a:rPr lang="en-GB" sz="1200" b="0">
                          <a:solidFill>
                            <a:schemeClr val="tx1"/>
                          </a:solidFill>
                          <a:effectLst/>
                        </a:rPr>
                        <a:t>Tenison Road​​</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a:solidFill>
                            <a:schemeClr val="tx1"/>
                          </a:solidFill>
                          <a:effectLst/>
                        </a:rPr>
                        <a:t>Near Mill Road​​</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a:solidFill>
                            <a:schemeClr val="tx1"/>
                          </a:solidFill>
                          <a:effectLst/>
                        </a:rPr>
                        <a:t>May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3413523308"/>
                  </a:ext>
                </a:extLst>
              </a:tr>
              <a:tr h="234116">
                <a:tc>
                  <a:txBody>
                    <a:bodyPr/>
                    <a:lstStyle/>
                    <a:p>
                      <a:r>
                        <a:rPr lang="en-GB" sz="1200" b="0">
                          <a:solidFill>
                            <a:schemeClr val="tx1"/>
                          </a:solidFill>
                          <a:effectLst/>
                        </a:rPr>
                        <a:t>Vinery Road ​​</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a:solidFill>
                        <a:schemeClr val="tx1"/>
                      </a:solidFill>
                    </a:lnB>
                    <a:solidFill>
                      <a:schemeClr val="bg1"/>
                    </a:solidFill>
                  </a:tcPr>
                </a:tc>
                <a:tc>
                  <a:txBody>
                    <a:bodyPr/>
                    <a:lstStyle/>
                    <a:p>
                      <a:r>
                        <a:rPr lang="en-GB" sz="1200" b="0">
                          <a:solidFill>
                            <a:schemeClr val="tx1"/>
                          </a:solidFill>
                          <a:effectLst/>
                        </a:rPr>
                        <a:t>Near Romsey recreation ground​​</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a:solidFill>
                            <a:schemeClr val="tx1"/>
                          </a:solidFill>
                          <a:effectLst/>
                        </a:rPr>
                        <a:t>May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2134402491"/>
                  </a:ext>
                </a:extLst>
              </a:tr>
            </a:tbl>
          </a:graphicData>
        </a:graphic>
      </p:graphicFrame>
      <p:sp>
        <p:nvSpPr>
          <p:cNvPr id="6" name="TextBox 5">
            <a:extLst>
              <a:ext uri="{FF2B5EF4-FFF2-40B4-BE49-F238E27FC236}">
                <a16:creationId xmlns:a16="http://schemas.microsoft.com/office/drawing/2014/main" id="{B3C20750-6375-899B-674D-29BDB7E80BE3}"/>
              </a:ext>
              <a:ext uri="{C183D7F6-B498-43B3-948B-1728B52AA6E4}">
                <adec:decorative xmlns:adec="http://schemas.microsoft.com/office/drawing/2017/decorative" val="1"/>
              </a:ext>
            </a:extLst>
          </p:cNvPr>
          <p:cNvSpPr txBox="1"/>
          <p:nvPr/>
        </p:nvSpPr>
        <p:spPr>
          <a:xfrm>
            <a:off x="192953" y="6366435"/>
            <a:ext cx="2154621" cy="276999"/>
          </a:xfrm>
          <a:prstGeom prst="rect">
            <a:avLst/>
          </a:prstGeom>
          <a:solidFill>
            <a:schemeClr val="bg1"/>
          </a:solidFill>
          <a:ln>
            <a:solidFill>
              <a:schemeClr val="tx1"/>
            </a:solidFill>
          </a:ln>
        </p:spPr>
        <p:txBody>
          <a:bodyPr wrap="square" rtlCol="0">
            <a:spAutoFit/>
          </a:bodyPr>
          <a:lstStyle/>
          <a:p>
            <a:r>
              <a:rPr lang="en-GB" sz="1200"/>
              <a:t>© OpenStreetMap Contributors</a:t>
            </a:r>
          </a:p>
        </p:txBody>
      </p:sp>
      <p:sp>
        <p:nvSpPr>
          <p:cNvPr id="7" name="Oval 6">
            <a:extLst>
              <a:ext uri="{FF2B5EF4-FFF2-40B4-BE49-F238E27FC236}">
                <a16:creationId xmlns:a16="http://schemas.microsoft.com/office/drawing/2014/main" id="{A4F6977B-A371-C1C9-3404-2F31CF111B48}"/>
              </a:ext>
              <a:ext uri="{C183D7F6-B498-43B3-948B-1728B52AA6E4}">
                <adec:decorative xmlns:adec="http://schemas.microsoft.com/office/drawing/2017/decorative" val="1"/>
              </a:ext>
            </a:extLst>
          </p:cNvPr>
          <p:cNvSpPr/>
          <p:nvPr/>
        </p:nvSpPr>
        <p:spPr>
          <a:xfrm>
            <a:off x="3341771" y="5747098"/>
            <a:ext cx="179119" cy="180000"/>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14" name="Oval 13">
            <a:extLst>
              <a:ext uri="{FF2B5EF4-FFF2-40B4-BE49-F238E27FC236}">
                <a16:creationId xmlns:a16="http://schemas.microsoft.com/office/drawing/2014/main" id="{F753DCDD-B051-DA50-E68F-5FFF5512BF43}"/>
              </a:ext>
              <a:ext uri="{C183D7F6-B498-43B3-948B-1728B52AA6E4}">
                <adec:decorative xmlns:adec="http://schemas.microsoft.com/office/drawing/2017/decorative" val="1"/>
              </a:ext>
            </a:extLst>
          </p:cNvPr>
          <p:cNvSpPr/>
          <p:nvPr/>
        </p:nvSpPr>
        <p:spPr>
          <a:xfrm>
            <a:off x="3419924" y="4623636"/>
            <a:ext cx="179119" cy="180000"/>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24" name="Oval 23">
            <a:extLst>
              <a:ext uri="{FF2B5EF4-FFF2-40B4-BE49-F238E27FC236}">
                <a16:creationId xmlns:a16="http://schemas.microsoft.com/office/drawing/2014/main" id="{78813CFA-7ECB-FA48-96B2-CB0E70CD54C3}"/>
              </a:ext>
              <a:ext uri="{C183D7F6-B498-43B3-948B-1728B52AA6E4}">
                <adec:decorative xmlns:adec="http://schemas.microsoft.com/office/drawing/2017/decorative" val="1"/>
              </a:ext>
            </a:extLst>
          </p:cNvPr>
          <p:cNvSpPr/>
          <p:nvPr/>
        </p:nvSpPr>
        <p:spPr>
          <a:xfrm>
            <a:off x="4113539" y="5629866"/>
            <a:ext cx="179119" cy="180000"/>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33" name="Cross 32">
            <a:extLst>
              <a:ext uri="{FF2B5EF4-FFF2-40B4-BE49-F238E27FC236}">
                <a16:creationId xmlns:a16="http://schemas.microsoft.com/office/drawing/2014/main" id="{153D244C-0FA7-128B-5468-D29AA6AF99B9}"/>
              </a:ext>
              <a:ext uri="{C183D7F6-B498-43B3-948B-1728B52AA6E4}">
                <adec:decorative xmlns:adec="http://schemas.microsoft.com/office/drawing/2017/decorative" val="1"/>
              </a:ext>
            </a:extLst>
          </p:cNvPr>
          <p:cNvSpPr/>
          <p:nvPr/>
        </p:nvSpPr>
        <p:spPr>
          <a:xfrm rot="2703070">
            <a:off x="3148780" y="2214184"/>
            <a:ext cx="179119" cy="181124"/>
          </a:xfrm>
          <a:prstGeom prst="plus">
            <a:avLst>
              <a:gd name="adj" fmla="val 3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35" name="Cross 34">
            <a:extLst>
              <a:ext uri="{FF2B5EF4-FFF2-40B4-BE49-F238E27FC236}">
                <a16:creationId xmlns:a16="http://schemas.microsoft.com/office/drawing/2014/main" id="{715521BA-072B-FD66-A26C-A0DA6DE82622}"/>
              </a:ext>
              <a:ext uri="{C183D7F6-B498-43B3-948B-1728B52AA6E4}">
                <adec:decorative xmlns:adec="http://schemas.microsoft.com/office/drawing/2017/decorative" val="1"/>
              </a:ext>
            </a:extLst>
          </p:cNvPr>
          <p:cNvSpPr/>
          <p:nvPr/>
        </p:nvSpPr>
        <p:spPr>
          <a:xfrm rot="2703070">
            <a:off x="2667198" y="2663569"/>
            <a:ext cx="179119" cy="181124"/>
          </a:xfrm>
          <a:prstGeom prst="plus">
            <a:avLst>
              <a:gd name="adj" fmla="val 3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39" name="Cross 38">
            <a:extLst>
              <a:ext uri="{FF2B5EF4-FFF2-40B4-BE49-F238E27FC236}">
                <a16:creationId xmlns:a16="http://schemas.microsoft.com/office/drawing/2014/main" id="{614232E3-8916-C2B1-B19E-BD9AE5DC6384}"/>
              </a:ext>
              <a:ext uri="{C183D7F6-B498-43B3-948B-1728B52AA6E4}">
                <adec:decorative xmlns:adec="http://schemas.microsoft.com/office/drawing/2017/decorative" val="1"/>
              </a:ext>
            </a:extLst>
          </p:cNvPr>
          <p:cNvSpPr/>
          <p:nvPr/>
        </p:nvSpPr>
        <p:spPr>
          <a:xfrm rot="2703070">
            <a:off x="3898120" y="1461953"/>
            <a:ext cx="179119" cy="181124"/>
          </a:xfrm>
          <a:prstGeom prst="plus">
            <a:avLst>
              <a:gd name="adj" fmla="val 3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41" name="Oval 40">
            <a:extLst>
              <a:ext uri="{FF2B5EF4-FFF2-40B4-BE49-F238E27FC236}">
                <a16:creationId xmlns:a16="http://schemas.microsoft.com/office/drawing/2014/main" id="{C7814A36-8A95-0881-661C-165640329331}"/>
              </a:ext>
              <a:ext uri="{C183D7F6-B498-43B3-948B-1728B52AA6E4}">
                <adec:decorative xmlns:adec="http://schemas.microsoft.com/office/drawing/2017/decorative" val="1"/>
              </a:ext>
            </a:extLst>
          </p:cNvPr>
          <p:cNvSpPr/>
          <p:nvPr/>
        </p:nvSpPr>
        <p:spPr>
          <a:xfrm>
            <a:off x="4719234" y="5433233"/>
            <a:ext cx="179119" cy="181124"/>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46" name="Cross 45">
            <a:extLst>
              <a:ext uri="{FF2B5EF4-FFF2-40B4-BE49-F238E27FC236}">
                <a16:creationId xmlns:a16="http://schemas.microsoft.com/office/drawing/2014/main" id="{FE2E09A7-B7F5-71FF-2BBB-EAABB48C8E74}"/>
              </a:ext>
              <a:ext uri="{C183D7F6-B498-43B3-948B-1728B52AA6E4}">
                <adec:decorative xmlns:adec="http://schemas.microsoft.com/office/drawing/2017/decorative" val="1"/>
              </a:ext>
            </a:extLst>
          </p:cNvPr>
          <p:cNvSpPr/>
          <p:nvPr/>
        </p:nvSpPr>
        <p:spPr>
          <a:xfrm rot="2703070">
            <a:off x="3139424" y="4144639"/>
            <a:ext cx="179119" cy="181124"/>
          </a:xfrm>
          <a:prstGeom prst="plus">
            <a:avLst>
              <a:gd name="adj" fmla="val 3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47" name="Cross 46">
            <a:extLst>
              <a:ext uri="{FF2B5EF4-FFF2-40B4-BE49-F238E27FC236}">
                <a16:creationId xmlns:a16="http://schemas.microsoft.com/office/drawing/2014/main" id="{B4E0D433-BEFB-0DC7-C5DC-BA592D7F364A}"/>
              </a:ext>
              <a:ext uri="{C183D7F6-B498-43B3-948B-1728B52AA6E4}">
                <adec:decorative xmlns:adec="http://schemas.microsoft.com/office/drawing/2017/decorative" val="1"/>
              </a:ext>
            </a:extLst>
          </p:cNvPr>
          <p:cNvSpPr/>
          <p:nvPr/>
        </p:nvSpPr>
        <p:spPr>
          <a:xfrm rot="2703070">
            <a:off x="3128691" y="4391484"/>
            <a:ext cx="179119" cy="181124"/>
          </a:xfrm>
          <a:prstGeom prst="plus">
            <a:avLst>
              <a:gd name="adj" fmla="val 3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48" name="Cross 47">
            <a:extLst>
              <a:ext uri="{FF2B5EF4-FFF2-40B4-BE49-F238E27FC236}">
                <a16:creationId xmlns:a16="http://schemas.microsoft.com/office/drawing/2014/main" id="{A9497C82-E451-E8BD-7729-635ED9D6F8A2}"/>
              </a:ext>
              <a:ext uri="{C183D7F6-B498-43B3-948B-1728B52AA6E4}">
                <adec:decorative xmlns:adec="http://schemas.microsoft.com/office/drawing/2017/decorative" val="1"/>
              </a:ext>
            </a:extLst>
          </p:cNvPr>
          <p:cNvSpPr/>
          <p:nvPr/>
        </p:nvSpPr>
        <p:spPr>
          <a:xfrm rot="2703070">
            <a:off x="4556100" y="4573935"/>
            <a:ext cx="179119" cy="181124"/>
          </a:xfrm>
          <a:prstGeom prst="plus">
            <a:avLst>
              <a:gd name="adj" fmla="val 3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49" name="Cross 48">
            <a:extLst>
              <a:ext uri="{FF2B5EF4-FFF2-40B4-BE49-F238E27FC236}">
                <a16:creationId xmlns:a16="http://schemas.microsoft.com/office/drawing/2014/main" id="{4B3BF690-CF16-4739-9A58-C56183111C3E}"/>
              </a:ext>
              <a:ext uri="{C183D7F6-B498-43B3-948B-1728B52AA6E4}">
                <adec:decorative xmlns:adec="http://schemas.microsoft.com/office/drawing/2017/decorative" val="1"/>
              </a:ext>
            </a:extLst>
          </p:cNvPr>
          <p:cNvSpPr/>
          <p:nvPr/>
        </p:nvSpPr>
        <p:spPr>
          <a:xfrm rot="2703070">
            <a:off x="4620494" y="4981766"/>
            <a:ext cx="179119" cy="181124"/>
          </a:xfrm>
          <a:prstGeom prst="plus">
            <a:avLst>
              <a:gd name="adj" fmla="val 3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5" name="Cross 4">
            <a:extLst>
              <a:ext uri="{FF2B5EF4-FFF2-40B4-BE49-F238E27FC236}">
                <a16:creationId xmlns:a16="http://schemas.microsoft.com/office/drawing/2014/main" id="{3808C500-0D06-9404-DE6A-57BA245F3D9E}"/>
              </a:ext>
              <a:ext uri="{C183D7F6-B498-43B3-948B-1728B52AA6E4}">
                <adec:decorative xmlns:adec="http://schemas.microsoft.com/office/drawing/2017/decorative" val="1"/>
              </a:ext>
            </a:extLst>
          </p:cNvPr>
          <p:cNvSpPr/>
          <p:nvPr/>
        </p:nvSpPr>
        <p:spPr>
          <a:xfrm rot="2703070">
            <a:off x="4833215" y="3074455"/>
            <a:ext cx="179119" cy="181124"/>
          </a:xfrm>
          <a:prstGeom prst="plus">
            <a:avLst>
              <a:gd name="adj" fmla="val 3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8" name="Cross 7">
            <a:extLst>
              <a:ext uri="{FF2B5EF4-FFF2-40B4-BE49-F238E27FC236}">
                <a16:creationId xmlns:a16="http://schemas.microsoft.com/office/drawing/2014/main" id="{80A2E580-00BF-FCBC-4722-AE31D4603F41}"/>
              </a:ext>
              <a:ext uri="{C183D7F6-B498-43B3-948B-1728B52AA6E4}">
                <adec:decorative xmlns:adec="http://schemas.microsoft.com/office/drawing/2017/decorative" val="1"/>
              </a:ext>
            </a:extLst>
          </p:cNvPr>
          <p:cNvSpPr/>
          <p:nvPr/>
        </p:nvSpPr>
        <p:spPr>
          <a:xfrm rot="2703070">
            <a:off x="1516660" y="1063467"/>
            <a:ext cx="179119" cy="181124"/>
          </a:xfrm>
          <a:prstGeom prst="plus">
            <a:avLst>
              <a:gd name="adj" fmla="val 3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12" name="Oval 11">
            <a:extLst>
              <a:ext uri="{FF2B5EF4-FFF2-40B4-BE49-F238E27FC236}">
                <a16:creationId xmlns:a16="http://schemas.microsoft.com/office/drawing/2014/main" id="{8899687E-BE5D-D137-8AA6-9C0C8192EFC2}"/>
              </a:ext>
              <a:ext uri="{C183D7F6-B498-43B3-948B-1728B52AA6E4}">
                <adec:decorative xmlns:adec="http://schemas.microsoft.com/office/drawing/2017/decorative" val="1"/>
              </a:ext>
            </a:extLst>
          </p:cNvPr>
          <p:cNvSpPr/>
          <p:nvPr/>
        </p:nvSpPr>
        <p:spPr>
          <a:xfrm>
            <a:off x="4497352" y="4131962"/>
            <a:ext cx="179119" cy="181124"/>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10" name="Oval 9">
            <a:extLst>
              <a:ext uri="{FF2B5EF4-FFF2-40B4-BE49-F238E27FC236}">
                <a16:creationId xmlns:a16="http://schemas.microsoft.com/office/drawing/2014/main" id="{B0761733-1E6B-CA77-8DFC-43239D274111}"/>
              </a:ext>
              <a:ext uri="{C183D7F6-B498-43B3-948B-1728B52AA6E4}">
                <adec:decorative xmlns:adec="http://schemas.microsoft.com/office/drawing/2017/decorative" val="1"/>
              </a:ext>
            </a:extLst>
          </p:cNvPr>
          <p:cNvSpPr/>
          <p:nvPr/>
        </p:nvSpPr>
        <p:spPr>
          <a:xfrm>
            <a:off x="3842177" y="5947777"/>
            <a:ext cx="179119" cy="181124"/>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grpSp>
        <p:nvGrpSpPr>
          <p:cNvPr id="16" name="Group 15">
            <a:extLst>
              <a:ext uri="{FF2B5EF4-FFF2-40B4-BE49-F238E27FC236}">
                <a16:creationId xmlns:a16="http://schemas.microsoft.com/office/drawing/2014/main" id="{3F87A1A9-A514-2EFF-E642-77AD9A4E7B9A}"/>
              </a:ext>
              <a:ext uri="{C183D7F6-B498-43B3-948B-1728B52AA6E4}">
                <adec:decorative xmlns:adec="http://schemas.microsoft.com/office/drawing/2017/decorative" val="1"/>
              </a:ext>
            </a:extLst>
          </p:cNvPr>
          <p:cNvGrpSpPr/>
          <p:nvPr/>
        </p:nvGrpSpPr>
        <p:grpSpPr>
          <a:xfrm>
            <a:off x="6849597" y="4937348"/>
            <a:ext cx="5370929" cy="1706085"/>
            <a:chOff x="6861789" y="4937348"/>
            <a:chExt cx="5370929" cy="1706085"/>
          </a:xfrm>
        </p:grpSpPr>
        <p:sp>
          <p:nvSpPr>
            <p:cNvPr id="17" name="TextBox 16">
              <a:extLst>
                <a:ext uri="{FF2B5EF4-FFF2-40B4-BE49-F238E27FC236}">
                  <a16:creationId xmlns:a16="http://schemas.microsoft.com/office/drawing/2014/main" id="{31D5252A-4F61-23AD-59E0-1A314EA7B55F}"/>
                </a:ext>
                <a:ext uri="{C183D7F6-B498-43B3-948B-1728B52AA6E4}">
                  <adec:decorative xmlns:adec="http://schemas.microsoft.com/office/drawing/2017/decorative" val="1"/>
                </a:ext>
              </a:extLst>
            </p:cNvPr>
            <p:cNvSpPr txBox="1"/>
            <p:nvPr/>
          </p:nvSpPr>
          <p:spPr>
            <a:xfrm>
              <a:off x="6920132" y="4978240"/>
              <a:ext cx="1283398" cy="338554"/>
            </a:xfrm>
            <a:prstGeom prst="rect">
              <a:avLst/>
            </a:prstGeom>
            <a:noFill/>
          </p:spPr>
          <p:txBody>
            <a:bodyPr wrap="square" lIns="91440" tIns="45720" rIns="91440" bIns="45720" rtlCol="0" anchor="t">
              <a:spAutoFit/>
            </a:bodyPr>
            <a:lstStyle/>
            <a:p>
              <a:r>
                <a:rPr lang="en-GB" sz="1600" b="1">
                  <a:solidFill>
                    <a:srgbClr val="000000"/>
                  </a:solidFill>
                </a:rPr>
                <a:t>Legend</a:t>
              </a:r>
            </a:p>
          </p:txBody>
        </p:sp>
        <p:sp>
          <p:nvSpPr>
            <p:cNvPr id="18" name="Oval 17">
              <a:extLst>
                <a:ext uri="{FF2B5EF4-FFF2-40B4-BE49-F238E27FC236}">
                  <a16:creationId xmlns:a16="http://schemas.microsoft.com/office/drawing/2014/main" id="{8A1372D6-5DD9-AE5A-AE30-65A0EA03D158}"/>
                </a:ext>
                <a:ext uri="{C183D7F6-B498-43B3-948B-1728B52AA6E4}">
                  <adec:decorative xmlns:adec="http://schemas.microsoft.com/office/drawing/2017/decorative" val="1"/>
                </a:ext>
              </a:extLst>
            </p:cNvPr>
            <p:cNvSpPr/>
            <p:nvPr/>
          </p:nvSpPr>
          <p:spPr>
            <a:xfrm>
              <a:off x="7024093" y="5350146"/>
              <a:ext cx="179119" cy="171227"/>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19" name="Oval 18">
              <a:extLst>
                <a:ext uri="{FF2B5EF4-FFF2-40B4-BE49-F238E27FC236}">
                  <a16:creationId xmlns:a16="http://schemas.microsoft.com/office/drawing/2014/main" id="{78EE2D1B-44F8-0C6B-716D-126523B0458A}"/>
                </a:ext>
                <a:ext uri="{C183D7F6-B498-43B3-948B-1728B52AA6E4}">
                  <adec:decorative xmlns:adec="http://schemas.microsoft.com/office/drawing/2017/decorative" val="1"/>
                </a:ext>
              </a:extLst>
            </p:cNvPr>
            <p:cNvSpPr/>
            <p:nvPr/>
          </p:nvSpPr>
          <p:spPr>
            <a:xfrm>
              <a:off x="7022171" y="5686030"/>
              <a:ext cx="179119" cy="181124"/>
            </a:xfrm>
            <a:prstGeom prst="ellipse">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20" name="TextBox 19">
              <a:extLst>
                <a:ext uri="{FF2B5EF4-FFF2-40B4-BE49-F238E27FC236}">
                  <a16:creationId xmlns:a16="http://schemas.microsoft.com/office/drawing/2014/main" id="{4A998525-7AB4-46DC-A855-5F6C406B034E}"/>
                </a:ext>
                <a:ext uri="{C183D7F6-B498-43B3-948B-1728B52AA6E4}">
                  <adec:decorative xmlns:adec="http://schemas.microsoft.com/office/drawing/2017/decorative" val="1"/>
                </a:ext>
              </a:extLst>
            </p:cNvPr>
            <p:cNvSpPr txBox="1"/>
            <p:nvPr/>
          </p:nvSpPr>
          <p:spPr>
            <a:xfrm>
              <a:off x="7254944" y="5271477"/>
              <a:ext cx="481155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cs typeface="Calibri"/>
                </a:rPr>
                <a:t>Comparable motorised vehicle data available for most months and years.</a:t>
              </a:r>
            </a:p>
          </p:txBody>
        </p:sp>
        <p:sp>
          <p:nvSpPr>
            <p:cNvPr id="21" name="TextBox 20">
              <a:extLst>
                <a:ext uri="{FF2B5EF4-FFF2-40B4-BE49-F238E27FC236}">
                  <a16:creationId xmlns:a16="http://schemas.microsoft.com/office/drawing/2014/main" id="{A3BFE917-F060-6398-9A12-439448CE1C0E}"/>
                </a:ext>
                <a:ext uri="{C183D7F6-B498-43B3-948B-1728B52AA6E4}">
                  <adec:decorative xmlns:adec="http://schemas.microsoft.com/office/drawing/2017/decorative" val="1"/>
                </a:ext>
              </a:extLst>
            </p:cNvPr>
            <p:cNvSpPr txBox="1"/>
            <p:nvPr/>
          </p:nvSpPr>
          <p:spPr>
            <a:xfrm>
              <a:off x="7254944" y="5547344"/>
              <a:ext cx="474306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cs typeface="Calibri"/>
                </a:rPr>
                <a:t>Comparable motorised vehicle data available for Dec 2019, Dec 2021, Dec 2022 &amp; Dec 2023.</a:t>
              </a:r>
            </a:p>
          </p:txBody>
        </p:sp>
        <p:sp>
          <p:nvSpPr>
            <p:cNvPr id="37" name="Rectangle 36">
              <a:extLst>
                <a:ext uri="{FF2B5EF4-FFF2-40B4-BE49-F238E27FC236}">
                  <a16:creationId xmlns:a16="http://schemas.microsoft.com/office/drawing/2014/main" id="{51594029-FF90-81C5-6FD1-EB9F3A3A4F63}"/>
                </a:ext>
                <a:ext uri="{C183D7F6-B498-43B3-948B-1728B52AA6E4}">
                  <adec:decorative xmlns:adec="http://schemas.microsoft.com/office/drawing/2017/decorative" val="1"/>
                </a:ext>
              </a:extLst>
            </p:cNvPr>
            <p:cNvSpPr/>
            <p:nvPr/>
          </p:nvSpPr>
          <p:spPr>
            <a:xfrm>
              <a:off x="6861789" y="4937348"/>
              <a:ext cx="5140397" cy="1706085"/>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GB" sz="1600"/>
            </a:p>
          </p:txBody>
        </p:sp>
        <p:sp>
          <p:nvSpPr>
            <p:cNvPr id="40" name="Oval 39">
              <a:extLst>
                <a:ext uri="{FF2B5EF4-FFF2-40B4-BE49-F238E27FC236}">
                  <a16:creationId xmlns:a16="http://schemas.microsoft.com/office/drawing/2014/main" id="{640B2A1A-A11D-5628-B4D3-6BDF2148560D}"/>
                </a:ext>
                <a:ext uri="{C183D7F6-B498-43B3-948B-1728B52AA6E4}">
                  <adec:decorative xmlns:adec="http://schemas.microsoft.com/office/drawing/2017/decorative" val="1"/>
                </a:ext>
              </a:extLst>
            </p:cNvPr>
            <p:cNvSpPr/>
            <p:nvPr/>
          </p:nvSpPr>
          <p:spPr>
            <a:xfrm>
              <a:off x="7022171" y="6034773"/>
              <a:ext cx="179119" cy="181124"/>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42" name="TextBox 41">
              <a:extLst>
                <a:ext uri="{FF2B5EF4-FFF2-40B4-BE49-F238E27FC236}">
                  <a16:creationId xmlns:a16="http://schemas.microsoft.com/office/drawing/2014/main" id="{3936C62B-3F6C-28DA-F54F-FD43DF9B2DD6}"/>
                </a:ext>
                <a:ext uri="{C183D7F6-B498-43B3-948B-1728B52AA6E4}">
                  <adec:decorative xmlns:adec="http://schemas.microsoft.com/office/drawing/2017/decorative" val="1"/>
                </a:ext>
              </a:extLst>
            </p:cNvPr>
            <p:cNvSpPr txBox="1"/>
            <p:nvPr/>
          </p:nvSpPr>
          <p:spPr>
            <a:xfrm>
              <a:off x="7254944" y="5991020"/>
              <a:ext cx="481155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cs typeface="Calibri"/>
                </a:rPr>
                <a:t>Comparable motorised vehicle data available for Dec 2019 and Dec 2023.</a:t>
              </a:r>
            </a:p>
          </p:txBody>
        </p:sp>
        <p:sp>
          <p:nvSpPr>
            <p:cNvPr id="44" name="Cross 43">
              <a:extLst>
                <a:ext uri="{FF2B5EF4-FFF2-40B4-BE49-F238E27FC236}">
                  <a16:creationId xmlns:a16="http://schemas.microsoft.com/office/drawing/2014/main" id="{DC6E739E-04FF-80F0-AD7A-BCCE428D962B}"/>
                </a:ext>
                <a:ext uri="{C183D7F6-B498-43B3-948B-1728B52AA6E4}">
                  <adec:decorative xmlns:adec="http://schemas.microsoft.com/office/drawing/2017/decorative" val="1"/>
                </a:ext>
              </a:extLst>
            </p:cNvPr>
            <p:cNvSpPr/>
            <p:nvPr/>
          </p:nvSpPr>
          <p:spPr>
            <a:xfrm rot="2703070">
              <a:off x="7023045" y="6347981"/>
              <a:ext cx="179119" cy="181124"/>
            </a:xfrm>
            <a:prstGeom prst="plus">
              <a:avLst>
                <a:gd name="adj" fmla="val 3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45" name="TextBox 44">
              <a:extLst>
                <a:ext uri="{FF2B5EF4-FFF2-40B4-BE49-F238E27FC236}">
                  <a16:creationId xmlns:a16="http://schemas.microsoft.com/office/drawing/2014/main" id="{EF40F3A5-A0D7-7C96-3DD6-D994235560C6}"/>
                </a:ext>
                <a:ext uri="{C183D7F6-B498-43B3-948B-1728B52AA6E4}">
                  <adec:decorative xmlns:adec="http://schemas.microsoft.com/office/drawing/2017/decorative" val="1"/>
                </a:ext>
              </a:extLst>
            </p:cNvPr>
            <p:cNvSpPr txBox="1"/>
            <p:nvPr/>
          </p:nvSpPr>
          <p:spPr>
            <a:xfrm>
              <a:off x="7254944" y="6296432"/>
              <a:ext cx="497777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cs typeface="Calibri"/>
                </a:rPr>
                <a:t>Comparable data not available for Dec 2019 and / or Dec 2023.</a:t>
              </a:r>
            </a:p>
          </p:txBody>
        </p:sp>
      </p:grpSp>
      <p:sp>
        <p:nvSpPr>
          <p:cNvPr id="50" name="Cross 49">
            <a:extLst>
              <a:ext uri="{FF2B5EF4-FFF2-40B4-BE49-F238E27FC236}">
                <a16:creationId xmlns:a16="http://schemas.microsoft.com/office/drawing/2014/main" id="{A483AECB-22AF-FFFA-E5FA-C21952249794}"/>
              </a:ext>
              <a:ext uri="{C183D7F6-B498-43B3-948B-1728B52AA6E4}">
                <adec:decorative xmlns:adec="http://schemas.microsoft.com/office/drawing/2017/decorative" val="1"/>
              </a:ext>
            </a:extLst>
          </p:cNvPr>
          <p:cNvSpPr/>
          <p:nvPr/>
        </p:nvSpPr>
        <p:spPr>
          <a:xfrm rot="2703070">
            <a:off x="3164023" y="5226767"/>
            <a:ext cx="179119" cy="181124"/>
          </a:xfrm>
          <a:prstGeom prst="plus">
            <a:avLst>
              <a:gd name="adj" fmla="val 3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51" name="Cross 50">
            <a:extLst>
              <a:ext uri="{FF2B5EF4-FFF2-40B4-BE49-F238E27FC236}">
                <a16:creationId xmlns:a16="http://schemas.microsoft.com/office/drawing/2014/main" id="{2EFE8E4D-018D-710D-4F63-A1B214DBB674}"/>
              </a:ext>
              <a:ext uri="{C183D7F6-B498-43B3-948B-1728B52AA6E4}">
                <adec:decorative xmlns:adec="http://schemas.microsoft.com/office/drawing/2017/decorative" val="1"/>
              </a:ext>
            </a:extLst>
          </p:cNvPr>
          <p:cNvSpPr/>
          <p:nvPr/>
        </p:nvSpPr>
        <p:spPr>
          <a:xfrm rot="2703070">
            <a:off x="1521398" y="2942636"/>
            <a:ext cx="179119" cy="181124"/>
          </a:xfrm>
          <a:prstGeom prst="plus">
            <a:avLst>
              <a:gd name="adj" fmla="val 3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Tree>
    <p:extLst>
      <p:ext uri="{BB962C8B-B14F-4D97-AF65-F5344CB8AC3E}">
        <p14:creationId xmlns:p14="http://schemas.microsoft.com/office/powerpoint/2010/main" val="41252193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0">
            <a:extLst>
              <a:ext uri="{FF2B5EF4-FFF2-40B4-BE49-F238E27FC236}">
                <a16:creationId xmlns:a16="http://schemas.microsoft.com/office/drawing/2014/main" id="{EF15D9A7-16E1-181D-E74E-B938409497A4}"/>
              </a:ext>
            </a:extLst>
          </p:cNvPr>
          <p:cNvSpPr txBox="1">
            <a:spLocks noGrp="1"/>
          </p:cNvSpPr>
          <p:nvPr>
            <p:ph type="title" idx="4294967295"/>
          </p:nvPr>
        </p:nvSpPr>
        <p:spPr>
          <a:xfrm>
            <a:off x="0" y="13791"/>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lt1"/>
                </a:solidFill>
                <a:effectLst/>
                <a:uLnTx/>
                <a:uFillTx/>
                <a:latin typeface="Calibri" panose="020F0502020204030204"/>
                <a:ea typeface="+mn-ea"/>
                <a:cs typeface="+mn-cs"/>
              </a:rPr>
              <a:t>Local Road Vehicle Split: Overall</a:t>
            </a:r>
          </a:p>
        </p:txBody>
      </p:sp>
      <p:sp>
        <p:nvSpPr>
          <p:cNvPr id="4" name="TextBox 3">
            <a:extLst>
              <a:ext uri="{FF2B5EF4-FFF2-40B4-BE49-F238E27FC236}">
                <a16:creationId xmlns:a16="http://schemas.microsoft.com/office/drawing/2014/main" id="{0164D5B4-1289-2A51-96FF-B9659BE97898}"/>
              </a:ext>
            </a:extLst>
          </p:cNvPr>
          <p:cNvSpPr txBox="1"/>
          <p:nvPr/>
        </p:nvSpPr>
        <p:spPr>
          <a:xfrm>
            <a:off x="233680" y="648294"/>
            <a:ext cx="11725153" cy="523220"/>
          </a:xfrm>
          <a:prstGeom prst="rect">
            <a:avLst/>
          </a:prstGeom>
          <a:solidFill>
            <a:schemeClr val="accent4">
              <a:lumMod val="20000"/>
              <a:lumOff val="80000"/>
            </a:schemeClr>
          </a:solidFill>
          <a:ln>
            <a:solidFill>
              <a:srgbClr val="20386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cs typeface="Calibri"/>
              </a:rPr>
              <a:t>December 2023 weekday flows are similar to December 2022 and some way below pre-COVID levels in December 2019. The proportion of active compared to motorised travel has held fairly steady since 2019, at approx. 20%.</a:t>
            </a:r>
            <a:endParaRPr lang="en-US" sz="1400">
              <a:highlight>
                <a:srgbClr val="FFFF00"/>
              </a:highlight>
              <a:cs typeface="Calibri"/>
            </a:endParaRPr>
          </a:p>
        </p:txBody>
      </p:sp>
      <p:sp>
        <p:nvSpPr>
          <p:cNvPr id="16" name="TextBox 15">
            <a:extLst>
              <a:ext uri="{FF2B5EF4-FFF2-40B4-BE49-F238E27FC236}">
                <a16:creationId xmlns:a16="http://schemas.microsoft.com/office/drawing/2014/main" id="{0987C3EE-FE78-45C9-B641-5CC7A88B89E9}"/>
              </a:ext>
            </a:extLst>
          </p:cNvPr>
          <p:cNvSpPr txBox="1"/>
          <p:nvPr/>
        </p:nvSpPr>
        <p:spPr>
          <a:xfrm>
            <a:off x="519013" y="1283537"/>
            <a:ext cx="8819910" cy="369332"/>
          </a:xfrm>
          <a:prstGeom prst="rect">
            <a:avLst/>
          </a:prstGeom>
          <a:noFill/>
        </p:spPr>
        <p:txBody>
          <a:bodyPr wrap="square" lIns="91440" tIns="45720" rIns="91440" bIns="45720" rtlCol="0" anchor="t">
            <a:spAutoFit/>
          </a:bodyPr>
          <a:lstStyle/>
          <a:p>
            <a:pPr algn="ctr"/>
            <a:r>
              <a:rPr lang="en-GB" b="1"/>
              <a:t>Vehicle type split – sum of 5 sensors in Cambridge</a:t>
            </a:r>
            <a:endParaRPr lang="en-GB" b="1">
              <a:cs typeface="Calibri"/>
            </a:endParaRPr>
          </a:p>
        </p:txBody>
      </p:sp>
      <p:pic>
        <p:nvPicPr>
          <p:cNvPr id="12" name="Picture 11" descr="Horizontal bar chart showing average weekday traffic flows for December in 2019, 2021, 2022 and 2023 split by mode of transport. &#10;&#10;December 2023 data presents with a typical weekday flow of just over 67,000 - which is marginally lower than December 2022 (68,000).&#10;&#10;Pre-Covid (December 2019) typical weekday flows in central Cambridge were significantly higher than in subsequent years, reaching almost 78,000.&#10;&#10;Overall, the proportionate split in travel modes has not changed a huge amount between the four years in December - cars are the dominant mode of transport in all four years.&#10;&#10;Active modes' share of traffic flow has decreased in December 2023 (18%) in comparison to last year (20%).">
            <a:extLst>
              <a:ext uri="{FF2B5EF4-FFF2-40B4-BE49-F238E27FC236}">
                <a16:creationId xmlns:a16="http://schemas.microsoft.com/office/drawing/2014/main" id="{7965C489-C05C-027C-6998-4E5E9716BECA}"/>
              </a:ext>
            </a:extLst>
          </p:cNvPr>
          <p:cNvPicPr>
            <a:picLocks noChangeAspect="1"/>
          </p:cNvPicPr>
          <p:nvPr/>
        </p:nvPicPr>
        <p:blipFill>
          <a:blip r:embed="rId3"/>
          <a:stretch>
            <a:fillRect/>
          </a:stretch>
        </p:blipFill>
        <p:spPr>
          <a:xfrm>
            <a:off x="174273" y="1698032"/>
            <a:ext cx="9196298" cy="4741528"/>
          </a:xfrm>
          <a:prstGeom prst="rect">
            <a:avLst/>
          </a:prstGeom>
        </p:spPr>
      </p:pic>
      <p:graphicFrame>
        <p:nvGraphicFramePr>
          <p:cNvPr id="5" name="Table 5">
            <a:extLst>
              <a:ext uri="{FF2B5EF4-FFF2-40B4-BE49-F238E27FC236}">
                <a16:creationId xmlns:a16="http://schemas.microsoft.com/office/drawing/2014/main" id="{0FA7F2D6-C1C5-471A-9733-ACD374B72E44}"/>
              </a:ext>
            </a:extLst>
          </p:cNvPr>
          <p:cNvGraphicFramePr>
            <a:graphicFrameLocks noGrp="1"/>
          </p:cNvGraphicFramePr>
          <p:nvPr>
            <p:extLst>
              <p:ext uri="{D42A27DB-BD31-4B8C-83A1-F6EECF244321}">
                <p14:modId xmlns:p14="http://schemas.microsoft.com/office/powerpoint/2010/main" val="854405209"/>
              </p:ext>
            </p:extLst>
          </p:nvPr>
        </p:nvGraphicFramePr>
        <p:xfrm>
          <a:off x="9587726" y="1351258"/>
          <a:ext cx="2430000" cy="1645920"/>
        </p:xfrm>
        <a:graphic>
          <a:graphicData uri="http://schemas.openxmlformats.org/drawingml/2006/table">
            <a:tbl>
              <a:tblPr firstRow="1" bandRow="1">
                <a:tableStyleId>{5C22544A-7EE6-4342-B048-85BDC9FD1C3A}</a:tableStyleId>
              </a:tblPr>
              <a:tblGrid>
                <a:gridCol w="1586147">
                  <a:extLst>
                    <a:ext uri="{9D8B030D-6E8A-4147-A177-3AD203B41FA5}">
                      <a16:colId xmlns:a16="http://schemas.microsoft.com/office/drawing/2014/main" val="224627856"/>
                    </a:ext>
                  </a:extLst>
                </a:gridCol>
                <a:gridCol w="843853">
                  <a:extLst>
                    <a:ext uri="{9D8B030D-6E8A-4147-A177-3AD203B41FA5}">
                      <a16:colId xmlns:a16="http://schemas.microsoft.com/office/drawing/2014/main" val="69069862"/>
                    </a:ext>
                  </a:extLst>
                </a:gridCol>
              </a:tblGrid>
              <a:tr h="189229">
                <a:tc gridSpan="2">
                  <a:txBody>
                    <a:bodyPr/>
                    <a:lstStyle/>
                    <a:p>
                      <a:pPr algn="ctr"/>
                      <a:r>
                        <a:rPr lang="en-GB" sz="1200">
                          <a:solidFill>
                            <a:schemeClr val="tx1"/>
                          </a:solidFill>
                        </a:rPr>
                        <a:t>Active Travel* proportion by year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hMerge="1">
                  <a:txBody>
                    <a:bodyPr/>
                    <a:lstStyle/>
                    <a:p>
                      <a:pPr algn="ctr"/>
                      <a:endParaRPr lang="en-GB" sz="120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805340273"/>
                  </a:ext>
                </a:extLst>
              </a:tr>
              <a:tr h="206624">
                <a:tc>
                  <a:txBody>
                    <a:bodyPr/>
                    <a:lstStyle/>
                    <a:p>
                      <a:pPr algn="ctr"/>
                      <a:r>
                        <a:rPr lang="en-GB" sz="1200">
                          <a:solidFill>
                            <a:schemeClr val="tx1"/>
                          </a:solidFill>
                        </a:rPr>
                        <a:t>Year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GB" sz="1200">
                          <a:solidFill>
                            <a:schemeClr val="tx1"/>
                          </a:solidFill>
                        </a:rPr>
                        <a:t>Active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975740684"/>
                  </a:ext>
                </a:extLst>
              </a:tr>
              <a:tr h="206624">
                <a:tc>
                  <a:txBody>
                    <a:bodyPr/>
                    <a:lstStyle/>
                    <a:p>
                      <a:pPr algn="l"/>
                      <a:r>
                        <a:rPr lang="en-GB" sz="1200">
                          <a:solidFill>
                            <a:schemeClr val="tx1"/>
                          </a:solidFill>
                        </a:rPr>
                        <a:t>December 2019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200" b="0" i="0" u="none" strike="noStrike">
                          <a:solidFill>
                            <a:srgbClr val="000000"/>
                          </a:solidFill>
                          <a:effectLst/>
                          <a:latin typeface="Calibri"/>
                        </a:rPr>
                        <a:t>21%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17391317"/>
                  </a:ext>
                </a:extLst>
              </a:tr>
              <a:tr h="206624">
                <a:tc>
                  <a:txBody>
                    <a:bodyPr/>
                    <a:lstStyle/>
                    <a:p>
                      <a:pPr algn="l"/>
                      <a:r>
                        <a:rPr lang="en-GB" sz="1200">
                          <a:solidFill>
                            <a:schemeClr val="tx1"/>
                          </a:solidFill>
                        </a:rPr>
                        <a:t>December 2021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200" b="0" i="0" u="none" strike="noStrike">
                          <a:solidFill>
                            <a:srgbClr val="000000"/>
                          </a:solidFill>
                          <a:effectLst/>
                          <a:latin typeface="Calibri"/>
                        </a:rPr>
                        <a:t>17%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23325792"/>
                  </a:ext>
                </a:extLst>
              </a:tr>
              <a:tr h="206624">
                <a:tc>
                  <a:txBody>
                    <a:bodyPr/>
                    <a:lstStyle/>
                    <a:p>
                      <a:pPr algn="l"/>
                      <a:r>
                        <a:rPr lang="en-GB" sz="1200">
                          <a:solidFill>
                            <a:schemeClr val="tx1"/>
                          </a:solidFill>
                        </a:rPr>
                        <a:t>December 2022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200" b="0" i="0" u="none" strike="noStrike">
                          <a:solidFill>
                            <a:srgbClr val="000000"/>
                          </a:solidFill>
                          <a:effectLst/>
                          <a:latin typeface="Calibri"/>
                        </a:rPr>
                        <a:t>20%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32006868"/>
                  </a:ext>
                </a:extLst>
              </a:tr>
              <a:tr h="206624">
                <a:tc>
                  <a:txBody>
                    <a:bodyPr/>
                    <a:lstStyle/>
                    <a:p>
                      <a:pPr algn="l"/>
                      <a:r>
                        <a:rPr lang="en-GB" sz="1200">
                          <a:solidFill>
                            <a:schemeClr val="tx1"/>
                          </a:solidFill>
                        </a:rPr>
                        <a:t>December 2023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GB" sz="1200" b="0" i="0" u="none" strike="noStrike">
                          <a:solidFill>
                            <a:srgbClr val="000000"/>
                          </a:solidFill>
                          <a:effectLst/>
                          <a:latin typeface="Calibri"/>
                        </a:rPr>
                        <a:t>18%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67622328"/>
                  </a:ext>
                </a:extLst>
              </a:tr>
            </a:tbl>
          </a:graphicData>
        </a:graphic>
      </p:graphicFrame>
      <p:graphicFrame>
        <p:nvGraphicFramePr>
          <p:cNvPr id="15" name="Table 14">
            <a:extLst>
              <a:ext uri="{FF2B5EF4-FFF2-40B4-BE49-F238E27FC236}">
                <a16:creationId xmlns:a16="http://schemas.microsoft.com/office/drawing/2014/main" id="{6749360A-95AB-49B0-BBA7-A3D324255DA5}"/>
              </a:ext>
            </a:extLst>
          </p:cNvPr>
          <p:cNvGraphicFramePr>
            <a:graphicFrameLocks noGrp="1"/>
          </p:cNvGraphicFramePr>
          <p:nvPr>
            <p:extLst>
              <p:ext uri="{D42A27DB-BD31-4B8C-83A1-F6EECF244321}">
                <p14:modId xmlns:p14="http://schemas.microsoft.com/office/powerpoint/2010/main" val="763075144"/>
              </p:ext>
            </p:extLst>
          </p:nvPr>
        </p:nvGraphicFramePr>
        <p:xfrm>
          <a:off x="9589250" y="3334356"/>
          <a:ext cx="2428476" cy="2780701"/>
        </p:xfrm>
        <a:graphic>
          <a:graphicData uri="http://schemas.openxmlformats.org/drawingml/2006/table">
            <a:tbl>
              <a:tblPr firstRow="1"/>
              <a:tblGrid>
                <a:gridCol w="1646748">
                  <a:extLst>
                    <a:ext uri="{9D8B030D-6E8A-4147-A177-3AD203B41FA5}">
                      <a16:colId xmlns:a16="http://schemas.microsoft.com/office/drawing/2014/main" val="2909968136"/>
                    </a:ext>
                  </a:extLst>
                </a:gridCol>
                <a:gridCol w="781728">
                  <a:extLst>
                    <a:ext uri="{9D8B030D-6E8A-4147-A177-3AD203B41FA5}">
                      <a16:colId xmlns:a16="http://schemas.microsoft.com/office/drawing/2014/main" val="3474933118"/>
                    </a:ext>
                  </a:extLst>
                </a:gridCol>
              </a:tblGrid>
              <a:tr h="378891">
                <a:tc gridSpan="2">
                  <a:txBody>
                    <a:bodyPr/>
                    <a:lstStyle/>
                    <a:p>
                      <a:pPr algn="ctr" fontAlgn="ctr"/>
                      <a:r>
                        <a:rPr lang="en-GB" sz="1200" b="1" i="0" u="none" strike="noStrike">
                          <a:solidFill>
                            <a:srgbClr val="000000"/>
                          </a:solidFill>
                          <a:effectLst/>
                          <a:latin typeface="Calibri"/>
                        </a:rPr>
                        <a:t>Dec 2023 Active Travel*</a:t>
                      </a:r>
                    </a:p>
                    <a:p>
                      <a:pPr algn="ctr" fontAlgn="ctr"/>
                      <a:r>
                        <a:rPr lang="en-GB" sz="1200" b="1" i="0" u="none" strike="noStrike">
                          <a:solidFill>
                            <a:srgbClr val="000000"/>
                          </a:solidFill>
                          <a:effectLst/>
                          <a:latin typeface="Calibri"/>
                        </a:rPr>
                        <a:t>proportion by location</a:t>
                      </a:r>
                      <a:endParaRPr lang="en-US" sz="2400"/>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pPr algn="ctr" fontAlgn="ctr"/>
                      <a:endParaRPr lang="en-GB" sz="1050" b="1" i="0" u="none" strike="noStrike">
                        <a:solidFill>
                          <a:srgbClr val="000000"/>
                        </a:solidFill>
                        <a:effectLst/>
                        <a:latin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886300934"/>
                  </a:ext>
                </a:extLst>
              </a:tr>
              <a:tr h="202292">
                <a:tc>
                  <a:txBody>
                    <a:bodyPr/>
                    <a:lstStyle/>
                    <a:p>
                      <a:pPr algn="l" fontAlgn="ctr"/>
                      <a:r>
                        <a:rPr lang="en-GB" sz="1200" b="1" i="0" u="none" strike="noStrike">
                          <a:solidFill>
                            <a:srgbClr val="000000"/>
                          </a:solidFill>
                          <a:effectLst/>
                          <a:latin typeface="Calibri"/>
                        </a:rPr>
                        <a:t> Location</a:t>
                      </a:r>
                      <a:r>
                        <a:rPr lang="en-GB" sz="1200" b="0" i="0" u="none" strike="noStrike">
                          <a:solidFill>
                            <a:srgbClr val="000000"/>
                          </a:solidFill>
                          <a:effectLst/>
                          <a:latin typeface="Calibri"/>
                        </a:rPr>
                        <a:t>​</a:t>
                      </a:r>
                      <a:endParaRPr lang="en-GB" sz="1200" b="1" i="0" u="none" strike="noStrike">
                        <a:solidFill>
                          <a:srgbClr val="000000"/>
                        </a:solidFill>
                        <a:effectLst/>
                        <a:latin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GB" sz="1200" b="1" i="0" u="none" strike="noStrike">
                          <a:solidFill>
                            <a:srgbClr val="000000"/>
                          </a:solidFill>
                          <a:effectLst/>
                          <a:latin typeface="Calibri"/>
                        </a:rPr>
                        <a:t>Active %</a:t>
                      </a:r>
                      <a:r>
                        <a:rPr lang="en-GB" sz="1200" b="0" i="0" u="none" strike="noStrike">
                          <a:solidFill>
                            <a:srgbClr val="000000"/>
                          </a:solidFill>
                          <a:effectLst/>
                          <a:latin typeface="Calibri"/>
                        </a:rPr>
                        <a:t>​ </a:t>
                      </a:r>
                      <a:endParaRPr lang="en-GB" sz="1200" b="1" i="0" u="none" strike="noStrike">
                        <a:solidFill>
                          <a:srgbClr val="000000"/>
                        </a:solidFill>
                        <a:effectLst/>
                        <a:latin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978727824"/>
                  </a:ext>
                </a:extLst>
              </a:tr>
              <a:tr h="202292">
                <a:tc>
                  <a:txBody>
                    <a:bodyPr/>
                    <a:lstStyle/>
                    <a:p>
                      <a:pPr algn="l" fontAlgn="ctr"/>
                      <a:r>
                        <a:rPr lang="en-GB" sz="1200" b="0" i="0" u="none" strike="noStrike">
                          <a:solidFill>
                            <a:srgbClr val="000000"/>
                          </a:solidFill>
                          <a:effectLst/>
                          <a:latin typeface="Calibri"/>
                        </a:rPr>
                        <a:t> Mill Road (West)</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1200" b="0" i="0" u="none" strike="noStrike">
                          <a:solidFill>
                            <a:srgbClr val="000000"/>
                          </a:solidFill>
                          <a:effectLst/>
                          <a:latin typeface="Calibri"/>
                        </a:rPr>
                        <a:t>46%</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57744971"/>
                  </a:ext>
                </a:extLst>
              </a:tr>
              <a:tr h="202292">
                <a:tc>
                  <a:txBody>
                    <a:bodyPr/>
                    <a:lstStyle/>
                    <a:p>
                      <a:pPr algn="l" fontAlgn="ctr"/>
                      <a:r>
                        <a:rPr lang="en-GB" sz="1200" b="0" i="0" u="none" strike="noStrike">
                          <a:solidFill>
                            <a:srgbClr val="000000"/>
                          </a:solidFill>
                          <a:effectLst/>
                          <a:latin typeface="Calibri"/>
                        </a:rPr>
                        <a:t> Station Road</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1200" b="0" i="0" u="none" strike="noStrike">
                          <a:solidFill>
                            <a:srgbClr val="000000"/>
                          </a:solidFill>
                          <a:effectLst/>
                          <a:latin typeface="Calibri"/>
                        </a:rPr>
                        <a:t>42%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2805219"/>
                  </a:ext>
                </a:extLst>
              </a:tr>
              <a:tr h="202292">
                <a:tc>
                  <a:txBody>
                    <a:bodyPr/>
                    <a:lstStyle/>
                    <a:p>
                      <a:pPr algn="l" fontAlgn="ctr"/>
                      <a:r>
                        <a:rPr lang="en-GB" sz="1200" b="0" i="0" u="none" strike="noStrike">
                          <a:solidFill>
                            <a:srgbClr val="000000"/>
                          </a:solidFill>
                          <a:effectLst/>
                          <a:latin typeface="Calibri"/>
                        </a:rPr>
                        <a:t> Tenison Road</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1200" b="0" i="0" u="none" strike="noStrike">
                          <a:solidFill>
                            <a:srgbClr val="000000"/>
                          </a:solidFill>
                          <a:effectLst/>
                          <a:latin typeface="Calibri"/>
                        </a:rPr>
                        <a:t>35%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02050846"/>
                  </a:ext>
                </a:extLst>
              </a:tr>
              <a:tr h="202292">
                <a:tc>
                  <a:txBody>
                    <a:bodyPr/>
                    <a:lstStyle/>
                    <a:p>
                      <a:pPr lvl="0" algn="l">
                        <a:buNone/>
                      </a:pPr>
                      <a:r>
                        <a:rPr lang="en-GB" sz="1200" b="0" i="0" u="none" strike="noStrike">
                          <a:solidFill>
                            <a:srgbClr val="000000"/>
                          </a:solidFill>
                          <a:effectLst/>
                          <a:latin typeface="Calibri"/>
                        </a:rPr>
                        <a:t> East Road</a:t>
                      </a:r>
                    </a:p>
                  </a:txBody>
                  <a:tcPr marL="0" marR="0" marT="0" marB="0" anchor="ctr">
                    <a:lnL w="12700">
                      <a:solidFill>
                        <a:srgbClr val="000000"/>
                      </a:solid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lvl="0" algn="ctr">
                        <a:buNone/>
                      </a:pPr>
                      <a:r>
                        <a:rPr lang="en-GB" sz="1200" b="0" i="0" u="none" strike="noStrike">
                          <a:solidFill>
                            <a:srgbClr val="000000"/>
                          </a:solidFill>
                          <a:effectLst/>
                          <a:latin typeface="Calibri"/>
                        </a:rPr>
                        <a:t>26%</a:t>
                      </a:r>
                    </a:p>
                  </a:txBody>
                  <a:tcPr marL="0" marR="0" marT="0" marB="0" anchor="ctr">
                    <a:lnL w="12700" cap="flat" cmpd="sng" algn="ctr">
                      <a:solidFill>
                        <a:srgbClr val="000000"/>
                      </a:solidFill>
                      <a:prstDash val="solid"/>
                      <a:round/>
                      <a:headEnd type="none" w="med" len="med"/>
                      <a:tailEnd type="none" w="med" len="med"/>
                    </a:lnL>
                    <a:lnR w="12700">
                      <a:solidFill>
                        <a:srgbClr val="000000"/>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4934445"/>
                  </a:ext>
                </a:extLst>
              </a:tr>
              <a:tr h="202292">
                <a:tc>
                  <a:txBody>
                    <a:bodyPr/>
                    <a:lstStyle/>
                    <a:p>
                      <a:pPr lvl="0" algn="l">
                        <a:buNone/>
                      </a:pPr>
                      <a:r>
                        <a:rPr lang="en-GB" sz="1200" b="0" i="0" u="none" strike="noStrike">
                          <a:solidFill>
                            <a:srgbClr val="000000"/>
                          </a:solidFill>
                          <a:effectLst/>
                          <a:latin typeface="Calibri"/>
                        </a:rPr>
                        <a:t> Cherry Hinton Road</a:t>
                      </a:r>
                    </a:p>
                  </a:txBody>
                  <a:tcPr marL="0" marR="0" marT="0" marB="0" anchor="ctr">
                    <a:lnL w="12700">
                      <a:solidFill>
                        <a:srgbClr val="000000"/>
                      </a:solidFill>
                    </a:lnL>
                    <a:lnR w="12700">
                      <a:solidFill>
                        <a:srgbClr val="000000"/>
                      </a:solidFill>
                    </a:lnR>
                    <a:lnT w="12700">
                      <a:solidFill>
                        <a:srgbClr val="000000"/>
                      </a:solidFill>
                    </a:lnT>
                    <a:lnB w="12700">
                      <a:solidFill>
                        <a:srgbClr val="000000"/>
                      </a:solidFill>
                    </a:lnB>
                  </a:tcPr>
                </a:tc>
                <a:tc>
                  <a:txBody>
                    <a:bodyPr/>
                    <a:lstStyle/>
                    <a:p>
                      <a:pPr lvl="0" algn="ctr">
                        <a:buNone/>
                      </a:pPr>
                      <a:r>
                        <a:rPr lang="en-GB" sz="1200" b="0" i="0" u="none" strike="noStrike">
                          <a:solidFill>
                            <a:srgbClr val="000000"/>
                          </a:solidFill>
                          <a:effectLst/>
                          <a:latin typeface="Calibri"/>
                        </a:rPr>
                        <a:t>21%</a:t>
                      </a:r>
                    </a:p>
                  </a:txBody>
                  <a:tcPr marL="0" marR="0" marT="0" marB="0" anchor="ctr">
                    <a:lnL w="12700">
                      <a:solidFill>
                        <a:srgbClr val="000000"/>
                      </a:solidFill>
                    </a:lnL>
                    <a:lnR w="12700">
                      <a:solidFill>
                        <a:srgbClr val="000000"/>
                      </a:solidFill>
                    </a:lnR>
                    <a:lnT w="12700">
                      <a:solidFill>
                        <a:srgbClr val="000000"/>
                      </a:solidFill>
                    </a:lnT>
                    <a:lnB w="12700">
                      <a:solidFill>
                        <a:srgbClr val="000000"/>
                      </a:solidFill>
                    </a:lnB>
                  </a:tcPr>
                </a:tc>
                <a:extLst>
                  <a:ext uri="{0D108BD9-81ED-4DB2-BD59-A6C34878D82A}">
                    <a16:rowId xmlns:a16="http://schemas.microsoft.com/office/drawing/2014/main" val="1656032753"/>
                  </a:ext>
                </a:extLst>
              </a:tr>
              <a:tr h="202292">
                <a:tc>
                  <a:txBody>
                    <a:bodyPr/>
                    <a:lstStyle/>
                    <a:p>
                      <a:pPr lvl="0" algn="l">
                        <a:buNone/>
                      </a:pPr>
                      <a:r>
                        <a:rPr lang="en-GB" sz="1200" b="0" i="0" u="none" strike="noStrike" noProof="0">
                          <a:solidFill>
                            <a:srgbClr val="000000"/>
                          </a:solidFill>
                          <a:effectLst/>
                          <a:latin typeface="Calibri"/>
                        </a:rPr>
                        <a:t> Hills Road</a:t>
                      </a:r>
                      <a:endParaRPr lang="en-US"/>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1200" b="0" i="0" u="none" strike="noStrike">
                          <a:solidFill>
                            <a:srgbClr val="000000"/>
                          </a:solidFill>
                          <a:effectLst/>
                          <a:latin typeface="Calibri"/>
                        </a:rPr>
                        <a:t>21%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37786439"/>
                  </a:ext>
                </a:extLst>
              </a:tr>
              <a:tr h="202292">
                <a:tc>
                  <a:txBody>
                    <a:bodyPr/>
                    <a:lstStyle/>
                    <a:p>
                      <a:pPr algn="l" fontAlgn="ctr"/>
                      <a:r>
                        <a:rPr lang="en-GB" sz="1200" b="0" i="0" u="none" strike="noStrike">
                          <a:solidFill>
                            <a:srgbClr val="000000"/>
                          </a:solidFill>
                          <a:effectLst/>
                          <a:latin typeface="Calibri"/>
                        </a:rPr>
                        <a:t> Coleridge Road</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1200" b="0" i="0" u="none" strike="noStrike">
                          <a:solidFill>
                            <a:srgbClr val="000000"/>
                          </a:solidFill>
                          <a:effectLst/>
                          <a:latin typeface="Calibri"/>
                        </a:rPr>
                        <a:t>14%</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41438275"/>
                  </a:ext>
                </a:extLst>
              </a:tr>
              <a:tr h="189445">
                <a:tc>
                  <a:txBody>
                    <a:bodyPr/>
                    <a:lstStyle/>
                    <a:p>
                      <a:pPr lvl="0" algn="l">
                        <a:buNone/>
                      </a:pPr>
                      <a:r>
                        <a:rPr lang="en-GB" sz="1200" b="0" i="0" u="none" strike="noStrike">
                          <a:solidFill>
                            <a:srgbClr val="000000"/>
                          </a:solidFill>
                          <a:effectLst/>
                          <a:latin typeface="Calibri"/>
                        </a:rPr>
                        <a:t> Perne Road</a:t>
                      </a:r>
                      <a:endParaRPr lang="en-US"/>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1200" b="0" i="0" u="none" strike="noStrike">
                          <a:solidFill>
                            <a:srgbClr val="000000"/>
                          </a:solidFill>
                          <a:effectLst/>
                          <a:latin typeface="Calibri"/>
                        </a:rPr>
                        <a:t>11%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02366043"/>
                  </a:ext>
                </a:extLst>
              </a:tr>
              <a:tr h="189445">
                <a:tc>
                  <a:txBody>
                    <a:bodyPr/>
                    <a:lstStyle/>
                    <a:p>
                      <a:pPr lvl="0" algn="l">
                        <a:buNone/>
                      </a:pPr>
                      <a:r>
                        <a:rPr lang="en-GB" sz="1200" b="0" i="0" u="none" strike="noStrike">
                          <a:solidFill>
                            <a:srgbClr val="000000"/>
                          </a:solidFill>
                          <a:effectLst/>
                          <a:latin typeface="Calibri"/>
                        </a:rPr>
                        <a:t> Histon Road (North)</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lvl="0" algn="ctr">
                        <a:buNone/>
                      </a:pPr>
                      <a:r>
                        <a:rPr lang="en-GB" sz="1200" b="0" i="0" u="none" strike="noStrike">
                          <a:solidFill>
                            <a:srgbClr val="000000"/>
                          </a:solidFill>
                          <a:effectLst/>
                          <a:latin typeface="Calibri"/>
                        </a:rPr>
                        <a:t>8%</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72335733"/>
                  </a:ext>
                </a:extLst>
              </a:tr>
              <a:tr h="202292">
                <a:tc>
                  <a:txBody>
                    <a:bodyPr/>
                    <a:lstStyle/>
                    <a:p>
                      <a:pPr algn="l" fontAlgn="ctr"/>
                      <a:r>
                        <a:rPr lang="en-GB" sz="1200" b="0" i="0" u="none" strike="noStrike">
                          <a:solidFill>
                            <a:srgbClr val="000000"/>
                          </a:solidFill>
                          <a:effectLst/>
                          <a:latin typeface="Calibri"/>
                        </a:rPr>
                        <a:t> Coldham's Lane</a:t>
                      </a:r>
                    </a:p>
                  </a:txBody>
                  <a:tcPr marL="0" marR="0" marT="0" marB="0" anchor="ctr">
                    <a:lnL w="12700">
                      <a:solidFill>
                        <a:srgbClr val="000000"/>
                      </a:solid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lnB>
                  </a:tcPr>
                </a:tc>
                <a:tc>
                  <a:txBody>
                    <a:bodyPr/>
                    <a:lstStyle/>
                    <a:p>
                      <a:pPr algn="ctr" fontAlgn="ctr"/>
                      <a:r>
                        <a:rPr lang="en-GB" sz="1200" b="0" i="0" u="none" strike="noStrike">
                          <a:solidFill>
                            <a:srgbClr val="000000"/>
                          </a:solidFill>
                          <a:effectLst/>
                          <a:latin typeface="Calibri"/>
                        </a:rPr>
                        <a:t>6%</a:t>
                      </a:r>
                    </a:p>
                  </a:txBody>
                  <a:tcPr marL="0" marR="0" marT="0" marB="0" anchor="ctr">
                    <a:lnL w="12700" cap="flat" cmpd="sng" algn="ctr">
                      <a:solidFill>
                        <a:srgbClr val="000000"/>
                      </a:solidFill>
                      <a:prstDash val="solid"/>
                      <a:round/>
                      <a:headEnd type="none" w="med" len="med"/>
                      <a:tailEnd type="none" w="med" len="med"/>
                    </a:lnL>
                    <a:lnR w="12700">
                      <a:solidFill>
                        <a:srgbClr val="000000"/>
                      </a:solidFill>
                    </a:lnR>
                    <a:lnT w="12700" cap="flat" cmpd="sng" algn="ctr">
                      <a:solidFill>
                        <a:srgbClr val="000000"/>
                      </a:solidFill>
                      <a:prstDash val="solid"/>
                      <a:round/>
                      <a:headEnd type="none" w="med" len="med"/>
                      <a:tailEnd type="none" w="med" len="med"/>
                    </a:lnT>
                    <a:lnB w="12700">
                      <a:solidFill>
                        <a:srgbClr val="000000"/>
                      </a:solidFill>
                    </a:lnB>
                  </a:tcPr>
                </a:tc>
                <a:extLst>
                  <a:ext uri="{0D108BD9-81ED-4DB2-BD59-A6C34878D82A}">
                    <a16:rowId xmlns:a16="http://schemas.microsoft.com/office/drawing/2014/main" val="512978128"/>
                  </a:ext>
                </a:extLst>
              </a:tr>
              <a:tr h="202292">
                <a:tc>
                  <a:txBody>
                    <a:bodyPr/>
                    <a:lstStyle/>
                    <a:p>
                      <a:pPr algn="l" fontAlgn="ctr"/>
                      <a:r>
                        <a:rPr lang="en-GB" sz="1200" b="0" i="0" u="none" strike="noStrike">
                          <a:solidFill>
                            <a:srgbClr val="000000"/>
                          </a:solidFill>
                          <a:effectLst/>
                          <a:latin typeface="Calibri"/>
                        </a:rPr>
                        <a:t> Newmarket Road</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GB" sz="1200" b="0" i="0" u="none" strike="noStrike">
                          <a:solidFill>
                            <a:srgbClr val="000000"/>
                          </a:solidFill>
                          <a:effectLst/>
                          <a:latin typeface="Calibri"/>
                        </a:rPr>
                        <a:t>5%</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54099408"/>
                  </a:ext>
                </a:extLst>
              </a:tr>
            </a:tbl>
          </a:graphicData>
        </a:graphic>
      </p:graphicFrame>
      <p:sp>
        <p:nvSpPr>
          <p:cNvPr id="13" name="TextBox 12">
            <a:extLst>
              <a:ext uri="{FF2B5EF4-FFF2-40B4-BE49-F238E27FC236}">
                <a16:creationId xmlns:a16="http://schemas.microsoft.com/office/drawing/2014/main" id="{128167BD-8964-4CD4-8A83-85EAFCF0A941}"/>
              </a:ext>
              <a:ext uri="{C183D7F6-B498-43B3-948B-1728B52AA6E4}">
                <adec:decorative xmlns:adec="http://schemas.microsoft.com/office/drawing/2017/decorative" val="0"/>
              </a:ext>
            </a:extLst>
          </p:cNvPr>
          <p:cNvSpPr txBox="1"/>
          <p:nvPr/>
        </p:nvSpPr>
        <p:spPr>
          <a:xfrm>
            <a:off x="9370571" y="6115057"/>
            <a:ext cx="2743200" cy="230832"/>
          </a:xfrm>
          <a:prstGeom prst="rect">
            <a:avLst/>
          </a:prstGeom>
          <a:noFill/>
        </p:spPr>
        <p:txBody>
          <a:bodyPr wrap="square" lIns="91440" tIns="45720" rIns="91440" bIns="45720" rtlCol="0" anchor="t">
            <a:spAutoFit/>
          </a:bodyPr>
          <a:lstStyle/>
          <a:p>
            <a:pPr algn="ctr"/>
            <a:r>
              <a:rPr lang="en-GB" sz="900"/>
              <a:t>*Active Travel includes cyclists and pedestrians</a:t>
            </a:r>
          </a:p>
        </p:txBody>
      </p:sp>
      <p:sp>
        <p:nvSpPr>
          <p:cNvPr id="7" name="TextBox 6">
            <a:extLst>
              <a:ext uri="{FF2B5EF4-FFF2-40B4-BE49-F238E27FC236}">
                <a16:creationId xmlns:a16="http://schemas.microsoft.com/office/drawing/2014/main" id="{5F46BCD1-FFB5-F780-B87B-D0FD4B4B0C48}"/>
              </a:ext>
            </a:extLst>
          </p:cNvPr>
          <p:cNvSpPr txBox="1"/>
          <p:nvPr/>
        </p:nvSpPr>
        <p:spPr>
          <a:xfrm>
            <a:off x="2433" y="6585000"/>
            <a:ext cx="9302848" cy="246221"/>
          </a:xfrm>
          <a:prstGeom prst="rect">
            <a:avLst/>
          </a:prstGeom>
          <a:noFill/>
        </p:spPr>
        <p:txBody>
          <a:bodyPr wrap="square" lIns="91440" tIns="45720" rIns="91440" bIns="45720" anchor="t">
            <a:spAutoFit/>
          </a:bodyPr>
          <a:lstStyle/>
          <a:p>
            <a:r>
              <a:rPr lang="en-GB" sz="1000">
                <a:solidFill>
                  <a:schemeClr val="bg2">
                    <a:lumMod val="50000"/>
                  </a:schemeClr>
                </a:solidFill>
                <a:cs typeface="Calibri"/>
              </a:rPr>
              <a:t>Sensors used for the analysis on this slide: Cherry Hinton Road, Coldham’s Lane, Coleridge Road, Hills Road, and Tenison Road.</a:t>
            </a:r>
          </a:p>
        </p:txBody>
      </p:sp>
      <p:sp>
        <p:nvSpPr>
          <p:cNvPr id="8" name="Slide Number Placeholder 7">
            <a:extLst>
              <a:ext uri="{FF2B5EF4-FFF2-40B4-BE49-F238E27FC236}">
                <a16:creationId xmlns:a16="http://schemas.microsoft.com/office/drawing/2014/main" id="{D17FEF82-48B4-41AC-91CD-4088F2119B59}"/>
              </a:ext>
              <a:ext uri="{C183D7F6-B498-43B3-948B-1728B52AA6E4}">
                <adec:decorative xmlns:adec="http://schemas.microsoft.com/office/drawing/2017/decorative" val="1"/>
              </a:ext>
            </a:extLst>
          </p:cNvPr>
          <p:cNvSpPr>
            <a:spLocks noGrp="1"/>
          </p:cNvSpPr>
          <p:nvPr>
            <p:ph type="sldNum" sz="quarter" idx="12"/>
          </p:nvPr>
        </p:nvSpPr>
        <p:spPr>
          <a:xfrm>
            <a:off x="9501195" y="6584160"/>
            <a:ext cx="2743200" cy="365125"/>
          </a:xfrm>
        </p:spPr>
        <p:txBody>
          <a:bodyPr/>
          <a:lstStyle/>
          <a:p>
            <a:fld id="{AE56028F-813B-4E02-837E-17CD63D81F9F}" type="slidenum">
              <a:rPr lang="en-GB" smtClean="0"/>
              <a:t>28</a:t>
            </a:fld>
            <a:endParaRPr lang="en-GB"/>
          </a:p>
        </p:txBody>
      </p:sp>
    </p:spTree>
    <p:extLst>
      <p:ext uri="{BB962C8B-B14F-4D97-AF65-F5344CB8AC3E}">
        <p14:creationId xmlns:p14="http://schemas.microsoft.com/office/powerpoint/2010/main" val="10121154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100000"/>
              </a:lnSpc>
              <a:spcBef>
                <a:spcPts val="0"/>
              </a:spcBef>
              <a:defRPr/>
            </a:pPr>
            <a:r>
              <a:rPr kumimoji="0" lang="en-GB" sz="2800" b="1" i="0" u="none" strike="noStrike" kern="1200" cap="none" spc="0" normalizeH="0" baseline="0" noProof="0">
                <a:ln>
                  <a:noFill/>
                </a:ln>
                <a:effectLst/>
                <a:uLnTx/>
                <a:uFillTx/>
                <a:latin typeface="Calibri" panose="020F0502020204030204"/>
                <a:ea typeface="+mn-ea"/>
                <a:cs typeface="+mn-cs"/>
              </a:rPr>
              <a:t>Local Road </a:t>
            </a:r>
            <a:r>
              <a:rPr lang="en-GB" sz="2800" b="1">
                <a:latin typeface="Calibri" panose="020F0502020204030204"/>
              </a:rPr>
              <a:t>Vehicle</a:t>
            </a:r>
            <a:r>
              <a:rPr kumimoji="0" lang="en-GB" sz="2800" b="1" i="0" u="none" strike="noStrike" kern="1200" cap="none" spc="0" normalizeH="0" baseline="0" noProof="0">
                <a:ln>
                  <a:noFill/>
                </a:ln>
                <a:effectLst/>
                <a:uLnTx/>
                <a:uFillTx/>
                <a:latin typeface="Calibri" panose="020F0502020204030204"/>
                <a:ea typeface="+mn-ea"/>
                <a:cs typeface="+mn-cs"/>
              </a:rPr>
              <a:t> </a:t>
            </a:r>
            <a:r>
              <a:rPr lang="en-GB" sz="2800" b="1">
                <a:latin typeface="Calibri" panose="020F0502020204030204"/>
              </a:rPr>
              <a:t>Split: By</a:t>
            </a:r>
            <a:r>
              <a:rPr kumimoji="0" lang="en-GB" sz="2800" b="1" i="0" u="none" strike="noStrike" kern="1200" cap="none" spc="0" normalizeH="0" baseline="0" noProof="0">
                <a:ln>
                  <a:noFill/>
                </a:ln>
                <a:effectLst/>
                <a:uLnTx/>
                <a:uFillTx/>
                <a:latin typeface="Calibri" panose="020F0502020204030204"/>
                <a:ea typeface="+mn-ea"/>
                <a:cs typeface="+mn-cs"/>
              </a:rPr>
              <a:t> Location</a:t>
            </a:r>
          </a:p>
        </p:txBody>
      </p:sp>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smtClean="0"/>
              <a:t>29</a:t>
            </a:fld>
            <a:endParaRPr lang="en-GB"/>
          </a:p>
        </p:txBody>
      </p:sp>
      <p:sp>
        <p:nvSpPr>
          <p:cNvPr id="6" name="TextBox 1">
            <a:extLst>
              <a:ext uri="{FF2B5EF4-FFF2-40B4-BE49-F238E27FC236}">
                <a16:creationId xmlns:a16="http://schemas.microsoft.com/office/drawing/2014/main" id="{9A3DC17E-D494-B1BB-4DDF-46577129B802}"/>
              </a:ext>
            </a:extLst>
          </p:cNvPr>
          <p:cNvSpPr txBox="1"/>
          <p:nvPr/>
        </p:nvSpPr>
        <p:spPr>
          <a:xfrm>
            <a:off x="807245" y="599574"/>
            <a:ext cx="10324437" cy="33855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600" b="1"/>
              <a:t>Average two-way weekday flow by mode for Dec 2019, Dec 2021, Dec 2022, Dec 2023.</a:t>
            </a:r>
            <a:endParaRPr lang="en-GB" sz="1600" b="1" u="sng">
              <a:solidFill>
                <a:srgbClr val="00B050"/>
              </a:solidFill>
            </a:endParaRPr>
          </a:p>
        </p:txBody>
      </p:sp>
      <p:pic>
        <p:nvPicPr>
          <p:cNvPr id="5" name="Picture 4" descr="A grid displaying 18 individual horizontal bar charts for Vivacity traffic count sites in central Cambridge. &#10;All 18 charts have four horizontal bars, showing average weekday traffic flows for December in 2019, 2021, 2022 and 2023.&#10;&#10;Each bar is also split by mode of transport. &#10;&#10;Cars are the largest individual mode in all locations across all years. &#10;Overall, there has not been a significant impact on modal split at most locations - &#10;with the exceptions being sites which have had a sensor upgrade that enables vastly &#10;improved active mode counts (these are East Road, Mill Road West and Mill Road East).">
            <a:extLst>
              <a:ext uri="{FF2B5EF4-FFF2-40B4-BE49-F238E27FC236}">
                <a16:creationId xmlns:a16="http://schemas.microsoft.com/office/drawing/2014/main" id="{F90A6196-3DEB-3C88-D0E4-BB37FE2C8260}"/>
              </a:ext>
            </a:extLst>
          </p:cNvPr>
          <p:cNvPicPr>
            <a:picLocks noChangeAspect="1"/>
          </p:cNvPicPr>
          <p:nvPr/>
        </p:nvPicPr>
        <p:blipFill>
          <a:blip r:embed="rId3"/>
          <a:stretch>
            <a:fillRect/>
          </a:stretch>
        </p:blipFill>
        <p:spPr>
          <a:xfrm>
            <a:off x="308218" y="966224"/>
            <a:ext cx="11550791" cy="5853275"/>
          </a:xfrm>
          <a:prstGeom prst="rect">
            <a:avLst/>
          </a:prstGeom>
        </p:spPr>
      </p:pic>
    </p:spTree>
    <p:extLst>
      <p:ext uri="{BB962C8B-B14F-4D97-AF65-F5344CB8AC3E}">
        <p14:creationId xmlns:p14="http://schemas.microsoft.com/office/powerpoint/2010/main" val="16342510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96EBA33-16CF-427C-8429-08BB456C79A3}"/>
              </a:ext>
            </a:extLst>
          </p:cNvPr>
          <p:cNvSpPr>
            <a:spLocks noGrp="1"/>
          </p:cNvSpPr>
          <p:nvPr>
            <p:ph type="title" idx="4294967295"/>
          </p:nvPr>
        </p:nvSpPr>
        <p:spPr>
          <a:xfrm>
            <a:off x="0" y="-3367"/>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lt1"/>
                </a:solidFill>
                <a:effectLst/>
                <a:uLnTx/>
                <a:uFillTx/>
                <a:latin typeface="Calibri" panose="020F0502020204030204"/>
                <a:ea typeface="+mn-ea"/>
                <a:cs typeface="+mn-cs"/>
              </a:rPr>
              <a:t>Colour scale</a:t>
            </a:r>
          </a:p>
        </p:txBody>
      </p:sp>
      <p:sp>
        <p:nvSpPr>
          <p:cNvPr id="44" name="Subtitle 2">
            <a:extLst>
              <a:ext uri="{FF2B5EF4-FFF2-40B4-BE49-F238E27FC236}">
                <a16:creationId xmlns:a16="http://schemas.microsoft.com/office/drawing/2014/main" id="{2F027869-76B7-4497-B801-247763AC6A3E}"/>
              </a:ext>
            </a:extLst>
          </p:cNvPr>
          <p:cNvSpPr txBox="1">
            <a:spLocks/>
          </p:cNvSpPr>
          <p:nvPr/>
        </p:nvSpPr>
        <p:spPr>
          <a:xfrm>
            <a:off x="1209481" y="1338104"/>
            <a:ext cx="3213312" cy="4831788"/>
          </a:xfrm>
          <a:prstGeom prst="rect">
            <a:avLst/>
          </a:prstGeom>
          <a:ln>
            <a:no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a:t>The statistics in this pack have been </a:t>
            </a:r>
            <a:r>
              <a:rPr lang="en-GB" sz="2000" b="1"/>
              <a:t>colour-coded using a heat scale </a:t>
            </a:r>
            <a:r>
              <a:rPr lang="en-GB" sz="2000"/>
              <a:t>to reflect the level of recovery being experienced (pre-COVID compared to now).</a:t>
            </a:r>
          </a:p>
          <a:p>
            <a:pPr marL="0" indent="0">
              <a:buNone/>
            </a:pPr>
            <a:endParaRPr lang="en-GB" sz="2000"/>
          </a:p>
          <a:p>
            <a:pPr marL="0" indent="0">
              <a:buNone/>
            </a:pPr>
            <a:r>
              <a:rPr lang="en-GB" sz="2000"/>
              <a:t>A positive (</a:t>
            </a:r>
            <a:r>
              <a:rPr lang="en-GB" sz="2000">
                <a:solidFill>
                  <a:srgbClr val="FF0000"/>
                </a:solidFill>
              </a:rPr>
              <a:t>red</a:t>
            </a:r>
            <a:r>
              <a:rPr lang="en-GB" sz="2000"/>
              <a:t>) value indicates that levels have increased </a:t>
            </a:r>
            <a:r>
              <a:rPr lang="en-GB" sz="2000" b="1"/>
              <a:t>above </a:t>
            </a:r>
            <a:r>
              <a:rPr lang="en-GB" sz="2000"/>
              <a:t>those experienced pre-COVID.</a:t>
            </a:r>
          </a:p>
          <a:p>
            <a:pPr marL="0" indent="0">
              <a:buNone/>
            </a:pPr>
            <a:endParaRPr lang="en-GB" sz="2000"/>
          </a:p>
          <a:p>
            <a:pPr marL="0" indent="0">
              <a:buNone/>
            </a:pPr>
            <a:r>
              <a:rPr lang="en-GB" sz="2000"/>
              <a:t>A negative (</a:t>
            </a:r>
            <a:r>
              <a:rPr lang="en-GB" sz="2000">
                <a:solidFill>
                  <a:schemeClr val="accent1"/>
                </a:solidFill>
              </a:rPr>
              <a:t>blue</a:t>
            </a:r>
            <a:r>
              <a:rPr lang="en-GB" sz="2000"/>
              <a:t>) value indicates that levels remain </a:t>
            </a:r>
            <a:r>
              <a:rPr lang="en-GB" sz="2000" b="1"/>
              <a:t>below </a:t>
            </a:r>
            <a:r>
              <a:rPr lang="en-GB" sz="2000"/>
              <a:t>pre-COVID.</a:t>
            </a:r>
          </a:p>
        </p:txBody>
      </p:sp>
      <p:pic>
        <p:nvPicPr>
          <p:cNvPr id="4" name="Picture 3" descr="Thermometer gauge showing red to blue colouration from top to bottom. &#10;This gauge is used visually throughout the presentation to represent transport stats relative to pre-Covid levels. For example, if a metric is 16% ahead of where it was pre-Covid, the slide deck will show it in bright red. If a metric is 16% below pre-Covid levels, the slide will show it as blue. The middle of the gauge is grey which is used for any metrics which are around pre-COVID (up to 5% ahead of pre-Covid levels or to 5% below pre-Covid levels).">
            <a:extLst>
              <a:ext uri="{FF2B5EF4-FFF2-40B4-BE49-F238E27FC236}">
                <a16:creationId xmlns:a16="http://schemas.microsoft.com/office/drawing/2014/main" id="{CFD06DB1-9425-4E19-A5F3-D0897855DC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2595" y="858675"/>
            <a:ext cx="3731750" cy="5790646"/>
          </a:xfrm>
          <a:prstGeom prst="rect">
            <a:avLst/>
          </a:prstGeom>
        </p:spPr>
      </p:pic>
      <p:sp>
        <p:nvSpPr>
          <p:cNvPr id="106" name="Subtitle 2">
            <a:extLst>
              <a:ext uri="{FF2B5EF4-FFF2-40B4-BE49-F238E27FC236}">
                <a16:creationId xmlns:a16="http://schemas.microsoft.com/office/drawing/2014/main" id="{AD077E56-004B-4DF2-94CA-054BA0A3A9B1}"/>
              </a:ext>
            </a:extLst>
          </p:cNvPr>
          <p:cNvSpPr txBox="1">
            <a:spLocks/>
          </p:cNvSpPr>
          <p:nvPr/>
        </p:nvSpPr>
        <p:spPr>
          <a:xfrm>
            <a:off x="9355996" y="1499454"/>
            <a:ext cx="2634633" cy="1583868"/>
          </a:xfrm>
          <a:prstGeom prst="rect">
            <a:avLst/>
          </a:prstGeom>
          <a:solidFill>
            <a:schemeClr val="accent4">
              <a:lumMod val="20000"/>
              <a:lumOff val="80000"/>
            </a:schemeClr>
          </a:solidFill>
          <a:ln w="19050">
            <a:solidFill>
              <a:srgbClr val="002060"/>
            </a:solidFill>
          </a:ln>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600" b="1"/>
              <a:t>Top tip:</a:t>
            </a:r>
          </a:p>
          <a:p>
            <a:pPr marL="0" indent="0" algn="ctr">
              <a:buNone/>
            </a:pPr>
            <a:r>
              <a:rPr lang="en-GB" sz="1600"/>
              <a:t>Lookout for the colour scale bar in the </a:t>
            </a:r>
            <a:r>
              <a:rPr lang="en-GB" sz="1600" b="1"/>
              <a:t>top right-hand corner</a:t>
            </a:r>
            <a:r>
              <a:rPr lang="en-GB" sz="1600"/>
              <a:t> of each page for a reminder of the heat scale used to indicate the level of recovery throughout the pack.</a:t>
            </a:r>
            <a:endParaRPr lang="en-GB" sz="1400" b="1">
              <a:cs typeface="Calibri"/>
            </a:endParaRPr>
          </a:p>
        </p:txBody>
      </p:sp>
      <p:pic>
        <p:nvPicPr>
          <p:cNvPr id="158" name="Picture 157" descr="The heat scale from blue (below pre-COVID) to red (above pre-COVID) in the top right hand corner of the slide.">
            <a:extLst>
              <a:ext uri="{FF2B5EF4-FFF2-40B4-BE49-F238E27FC236}">
                <a16:creationId xmlns:a16="http://schemas.microsoft.com/office/drawing/2014/main" id="{E2F928F8-CBE9-46D2-B804-DC0ED14ADF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770172" y="-778447"/>
            <a:ext cx="590827" cy="2204871"/>
          </a:xfrm>
          <a:prstGeom prst="rect">
            <a:avLst/>
          </a:prstGeom>
        </p:spPr>
      </p:pic>
      <p:sp>
        <p:nvSpPr>
          <p:cNvPr id="2" name="Slide Number Placeholder 1">
            <a:extLst>
              <a:ext uri="{FF2B5EF4-FFF2-40B4-BE49-F238E27FC236}">
                <a16:creationId xmlns:a16="http://schemas.microsoft.com/office/drawing/2014/main" id="{06145535-1F7B-44C1-80FA-5724D14368F7}"/>
              </a:ext>
              <a:ext uri="{C183D7F6-B498-43B3-948B-1728B52AA6E4}">
                <adec:decorative xmlns:adec="http://schemas.microsoft.com/office/drawing/2017/decorative" val="1"/>
              </a:ext>
            </a:extLst>
          </p:cNvPr>
          <p:cNvSpPr>
            <a:spLocks noGrp="1"/>
          </p:cNvSpPr>
          <p:nvPr>
            <p:ph type="sldNum" sz="quarter" idx="12"/>
          </p:nvPr>
        </p:nvSpPr>
        <p:spPr>
          <a:xfrm>
            <a:off x="11887200" y="6492875"/>
            <a:ext cx="304800" cy="365125"/>
          </a:xfrm>
        </p:spPr>
        <p:txBody>
          <a:bodyPr/>
          <a:lstStyle/>
          <a:p>
            <a:fld id="{AE56028F-813B-4E02-837E-17CD63D81F9F}" type="slidenum">
              <a:rPr lang="en-GB" smtClean="0"/>
              <a:t>3</a:t>
            </a:fld>
            <a:endParaRPr lang="en-GB"/>
          </a:p>
        </p:txBody>
      </p:sp>
      <p:cxnSp>
        <p:nvCxnSpPr>
          <p:cNvPr id="108" name="Straight Arrow Connector 107">
            <a:extLst>
              <a:ext uri="{FF2B5EF4-FFF2-40B4-BE49-F238E27FC236}">
                <a16:creationId xmlns:a16="http://schemas.microsoft.com/office/drawing/2014/main" id="{4704D162-A96B-41FF-9699-049A10E1613D}"/>
              </a:ext>
              <a:ext uri="{C183D7F6-B498-43B3-948B-1728B52AA6E4}">
                <adec:decorative xmlns:adec="http://schemas.microsoft.com/office/drawing/2017/decorative" val="1"/>
              </a:ext>
            </a:extLst>
          </p:cNvPr>
          <p:cNvCxnSpPr>
            <a:cxnSpLocks/>
          </p:cNvCxnSpPr>
          <p:nvPr/>
        </p:nvCxnSpPr>
        <p:spPr>
          <a:xfrm flipV="1">
            <a:off x="10673313" y="651654"/>
            <a:ext cx="72404" cy="838274"/>
          </a:xfrm>
          <a:prstGeom prst="straightConnector1">
            <a:avLst/>
          </a:prstGeom>
          <a:ln w="28575">
            <a:solidFill>
              <a:srgbClr val="00206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73750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100000"/>
              </a:lnSpc>
              <a:spcBef>
                <a:spcPts val="0"/>
              </a:spcBef>
              <a:defRPr/>
            </a:pPr>
            <a:r>
              <a:rPr kumimoji="0" lang="en-GB" sz="2800" b="1" i="0" u="none" strike="noStrike" kern="1200" cap="none" spc="0" normalizeH="0" baseline="0" noProof="0" dirty="0">
                <a:ln>
                  <a:noFill/>
                </a:ln>
                <a:effectLst/>
                <a:uLnTx/>
                <a:uFillTx/>
                <a:latin typeface="Calibri" panose="020F0502020204030204"/>
                <a:ea typeface="+mn-ea"/>
                <a:cs typeface="+mn-cs"/>
              </a:rPr>
              <a:t>Local Road Network: Recovery Map</a:t>
            </a:r>
          </a:p>
        </p:txBody>
      </p:sp>
      <p:sp>
        <p:nvSpPr>
          <p:cNvPr id="2" name="TextBox 1">
            <a:extLst>
              <a:ext uri="{FF2B5EF4-FFF2-40B4-BE49-F238E27FC236}">
                <a16:creationId xmlns:a16="http://schemas.microsoft.com/office/drawing/2014/main" id="{13AED0EE-615D-FF53-1FDE-9EE26D1B6F89}"/>
              </a:ext>
            </a:extLst>
          </p:cNvPr>
          <p:cNvSpPr txBox="1"/>
          <p:nvPr/>
        </p:nvSpPr>
        <p:spPr>
          <a:xfrm>
            <a:off x="233680" y="609983"/>
            <a:ext cx="11725153" cy="523220"/>
          </a:xfrm>
          <a:prstGeom prst="rect">
            <a:avLst/>
          </a:prstGeom>
          <a:solidFill>
            <a:schemeClr val="accent4">
              <a:lumMod val="20000"/>
              <a:lumOff val="80000"/>
            </a:schemeClr>
          </a:solidFill>
          <a:ln>
            <a:solidFill>
              <a:srgbClr val="20386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000000"/>
                </a:solidFill>
                <a:cs typeface="Calibri"/>
              </a:rPr>
              <a:t>The motorised flow across 6 Cambridge sensors in December 2023 is 11% below pre-COVID levels (December 2019). Some sites have seen large increases in active travel volumes in comparison to December 2019 – however, the combined overall figure for these 6 sites is a 16% drop against pre-COVID volumes.</a:t>
            </a:r>
            <a:endParaRPr lang="en-US"/>
          </a:p>
        </p:txBody>
      </p:sp>
      <p:pic>
        <p:nvPicPr>
          <p:cNvPr id="14" name="Picture 13" descr="Picture of a map with individual sites placed pointed out on it. What follows is a description of the statistics on December 2023 vs December 2019 for active and motorised travel volumes. Firstly with all sites combined, and then each site individually">
            <a:extLst>
              <a:ext uri="{FF2B5EF4-FFF2-40B4-BE49-F238E27FC236}">
                <a16:creationId xmlns:a16="http://schemas.microsoft.com/office/drawing/2014/main" id="{44FA5DAE-9BBF-0173-5E61-36AD0CCDCB32}"/>
              </a:ext>
            </a:extLst>
          </p:cNvPr>
          <p:cNvPicPr>
            <a:picLocks noChangeAspect="1"/>
          </p:cNvPicPr>
          <p:nvPr/>
        </p:nvPicPr>
        <p:blipFill>
          <a:blip r:embed="rId3"/>
          <a:stretch>
            <a:fillRect/>
          </a:stretch>
        </p:blipFill>
        <p:spPr>
          <a:xfrm>
            <a:off x="2775050" y="1192186"/>
            <a:ext cx="6641899" cy="5601686"/>
          </a:xfrm>
          <a:prstGeom prst="rect">
            <a:avLst/>
          </a:prstGeom>
          <a:ln>
            <a:solidFill>
              <a:schemeClr val="tx1"/>
            </a:solidFill>
          </a:ln>
        </p:spPr>
      </p:pic>
      <p:grpSp>
        <p:nvGrpSpPr>
          <p:cNvPr id="20" name="Group 19" descr="All sites combined: September 2019 to September 2023: Active travel +2%; Motorised travel -8%.">
            <a:extLst>
              <a:ext uri="{FF2B5EF4-FFF2-40B4-BE49-F238E27FC236}">
                <a16:creationId xmlns:a16="http://schemas.microsoft.com/office/drawing/2014/main" id="{0694C870-2D7F-7F98-97D1-FA3BF4F66A60}"/>
              </a:ext>
            </a:extLst>
          </p:cNvPr>
          <p:cNvGrpSpPr/>
          <p:nvPr/>
        </p:nvGrpSpPr>
        <p:grpSpPr>
          <a:xfrm>
            <a:off x="311518" y="1228059"/>
            <a:ext cx="2111946" cy="1028423"/>
            <a:chOff x="311518" y="1228059"/>
            <a:chExt cx="2111946" cy="1028423"/>
          </a:xfrm>
        </p:grpSpPr>
        <p:sp>
          <p:nvSpPr>
            <p:cNvPr id="16" name="TextBox 10">
              <a:extLst>
                <a:ext uri="{FF2B5EF4-FFF2-40B4-BE49-F238E27FC236}">
                  <a16:creationId xmlns:a16="http://schemas.microsoft.com/office/drawing/2014/main" id="{C275BCCF-3B3A-3EF4-0563-8F2F7CB542C5}"/>
                </a:ext>
                <a:ext uri="{C183D7F6-B498-43B3-948B-1728B52AA6E4}">
                  <adec:decorative xmlns:adec="http://schemas.microsoft.com/office/drawing/2017/decorative" val="1"/>
                </a:ext>
              </a:extLst>
            </p:cNvPr>
            <p:cNvSpPr txBox="1"/>
            <p:nvPr/>
          </p:nvSpPr>
          <p:spPr>
            <a:xfrm>
              <a:off x="311518" y="1228059"/>
              <a:ext cx="2111946" cy="1028423"/>
            </a:xfrm>
            <a:prstGeom prst="rect">
              <a:avLst/>
            </a:prstGeom>
            <a:solidFill>
              <a:schemeClr val="bg1"/>
            </a:solidFill>
            <a:ln w="38100">
              <a:solidFill>
                <a:schemeClr val="tx1"/>
              </a:solidFill>
            </a:ln>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sz="1400" b="1">
                  <a:cs typeface="Calibri" panose="020F0502020204030204"/>
                </a:rPr>
                <a:t>All 6 Sites Combined</a:t>
              </a:r>
            </a:p>
            <a:p>
              <a:pPr>
                <a:lnSpc>
                  <a:spcPct val="150000"/>
                </a:lnSpc>
              </a:pPr>
              <a:r>
                <a:rPr lang="en-US" sz="1400">
                  <a:cs typeface="Calibri" panose="020F0502020204030204"/>
                </a:rPr>
                <a:t>Active Travel: </a:t>
              </a:r>
              <a:r>
                <a:rPr lang="en-US" sz="1400" b="1">
                  <a:solidFill>
                    <a:srgbClr val="00B050"/>
                  </a:solidFill>
                  <a:cs typeface="Calibri" panose="020F0502020204030204"/>
                </a:rPr>
                <a:t>+1%</a:t>
              </a:r>
            </a:p>
            <a:p>
              <a:pPr>
                <a:lnSpc>
                  <a:spcPct val="150000"/>
                </a:lnSpc>
              </a:pPr>
              <a:r>
                <a:rPr lang="en-GB" sz="1400">
                  <a:cs typeface="Calibri" panose="020F0502020204030204"/>
                </a:rPr>
                <a:t>Motorised</a:t>
              </a:r>
              <a:r>
                <a:rPr lang="en-US" sz="1400">
                  <a:cs typeface="Calibri" panose="020F0502020204030204"/>
                </a:rPr>
                <a:t> Travel: </a:t>
              </a:r>
              <a:r>
                <a:rPr lang="en-US" sz="1400" b="1">
                  <a:solidFill>
                    <a:srgbClr val="FF0000"/>
                  </a:solidFill>
                  <a:cs typeface="Calibri" panose="020F0502020204030204"/>
                </a:rPr>
                <a:t>-17%</a:t>
              </a:r>
            </a:p>
          </p:txBody>
        </p:sp>
        <p:sp>
          <p:nvSpPr>
            <p:cNvPr id="26" name="TextBox 20">
              <a:extLst>
                <a:ext uri="{FF2B5EF4-FFF2-40B4-BE49-F238E27FC236}">
                  <a16:creationId xmlns:a16="http://schemas.microsoft.com/office/drawing/2014/main" id="{329E5BA0-05F3-5513-1F88-CEAD6FD984C0}"/>
                </a:ext>
                <a:ext uri="{C183D7F6-B498-43B3-948B-1728B52AA6E4}">
                  <adec:decorative xmlns:adec="http://schemas.microsoft.com/office/drawing/2017/decorative" val="1"/>
                </a:ext>
              </a:extLst>
            </p:cNvPr>
            <p:cNvSpPr txBox="1"/>
            <p:nvPr/>
          </p:nvSpPr>
          <p:spPr>
            <a:xfrm>
              <a:off x="1398561" y="1656785"/>
              <a:ext cx="496437" cy="272415"/>
            </a:xfrm>
            <a:prstGeom prst="roundRect">
              <a:avLst/>
            </a:prstGeom>
            <a:solidFill>
              <a:srgbClr val="5799D4"/>
            </a:solidFill>
          </p:spPr>
          <p:txBody>
            <a:bodyPr wrap="square" lIns="91440" tIns="45720" rIns="91440" bIns="45720" rtlCol="0" anchor="t">
              <a:spAutoFit/>
            </a:bodyPr>
            <a:lstStyle>
              <a:defPPr>
                <a:defRPr lang="en-US"/>
              </a:defPPr>
              <a:lvl1pPr algn="ctr">
                <a:defRPr sz="1000" b="1"/>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-16%</a:t>
              </a:r>
            </a:p>
          </p:txBody>
        </p:sp>
        <p:sp>
          <p:nvSpPr>
            <p:cNvPr id="27" name="TextBox 21">
              <a:extLst>
                <a:ext uri="{FF2B5EF4-FFF2-40B4-BE49-F238E27FC236}">
                  <a16:creationId xmlns:a16="http://schemas.microsoft.com/office/drawing/2014/main" id="{7DC16A24-2ADE-BE1B-13AF-DEC99428E3AD}"/>
                </a:ext>
                <a:ext uri="{C183D7F6-B498-43B3-948B-1728B52AA6E4}">
                  <adec:decorative xmlns:adec="http://schemas.microsoft.com/office/drawing/2017/decorative" val="1"/>
                </a:ext>
              </a:extLst>
            </p:cNvPr>
            <p:cNvSpPr txBox="1"/>
            <p:nvPr/>
          </p:nvSpPr>
          <p:spPr>
            <a:xfrm>
              <a:off x="1693116" y="1947977"/>
              <a:ext cx="494801" cy="272415"/>
            </a:xfrm>
            <a:prstGeom prst="roundRect">
              <a:avLst/>
            </a:prstGeom>
            <a:solidFill>
              <a:srgbClr val="BDD7EE"/>
            </a:solidFill>
          </p:spPr>
          <p:txBody>
            <a:bodyPr wrap="square" lIns="91440" tIns="45720" rIns="91440" bIns="45720" rtlCol="0" anchor="t">
              <a:spAutoFit/>
            </a:bodyPr>
            <a:lstStyle>
              <a:defPPr>
                <a:defRPr lang="en-US"/>
              </a:defPPr>
              <a:lvl1pPr algn="ctr">
                <a:defRPr sz="1000" b="1"/>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-11%</a:t>
              </a:r>
            </a:p>
          </p:txBody>
        </p:sp>
      </p:grpSp>
      <p:grpSp>
        <p:nvGrpSpPr>
          <p:cNvPr id="47" name="Group 46" descr="Tenison Road, September 2019 to September 2023: Active travel +24%; Motorised travel +4%.">
            <a:extLst>
              <a:ext uri="{FF2B5EF4-FFF2-40B4-BE49-F238E27FC236}">
                <a16:creationId xmlns:a16="http://schemas.microsoft.com/office/drawing/2014/main" id="{04E0FC05-A6E7-75DA-7152-1532DE2837E2}"/>
              </a:ext>
            </a:extLst>
          </p:cNvPr>
          <p:cNvGrpSpPr/>
          <p:nvPr/>
        </p:nvGrpSpPr>
        <p:grpSpPr>
          <a:xfrm>
            <a:off x="307424" y="2701910"/>
            <a:ext cx="2111946" cy="1028423"/>
            <a:chOff x="308972" y="3439906"/>
            <a:chExt cx="2111946" cy="1028423"/>
          </a:xfrm>
        </p:grpSpPr>
        <p:sp>
          <p:nvSpPr>
            <p:cNvPr id="9" name="TextBox 6">
              <a:extLst>
                <a:ext uri="{FF2B5EF4-FFF2-40B4-BE49-F238E27FC236}">
                  <a16:creationId xmlns:a16="http://schemas.microsoft.com/office/drawing/2014/main" id="{8AE59575-C3ED-5C1A-1548-DE5BDE020A4B}"/>
                </a:ext>
                <a:ext uri="{C183D7F6-B498-43B3-948B-1728B52AA6E4}">
                  <adec:decorative xmlns:adec="http://schemas.microsoft.com/office/drawing/2017/decorative" val="1"/>
                </a:ext>
              </a:extLst>
            </p:cNvPr>
            <p:cNvSpPr txBox="1"/>
            <p:nvPr/>
          </p:nvSpPr>
          <p:spPr>
            <a:xfrm>
              <a:off x="308972" y="3439906"/>
              <a:ext cx="2111946" cy="1028423"/>
            </a:xfrm>
            <a:prstGeom prst="rect">
              <a:avLst/>
            </a:prstGeom>
            <a:noFill/>
            <a:ln w="28575">
              <a:solidFill>
                <a:schemeClr val="bg1">
                  <a:lumMod val="65000"/>
                </a:schemeClr>
              </a:solidFill>
            </a:ln>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sz="1400" b="1">
                  <a:cs typeface="Calibri"/>
                </a:rPr>
                <a:t>Tenison Road</a:t>
              </a:r>
            </a:p>
            <a:p>
              <a:pPr>
                <a:lnSpc>
                  <a:spcPct val="150000"/>
                </a:lnSpc>
              </a:pPr>
              <a:r>
                <a:rPr lang="en-US" sz="1400">
                  <a:cs typeface="Calibri" panose="020F0502020204030204"/>
                </a:rPr>
                <a:t>Active Travel: </a:t>
              </a:r>
              <a:r>
                <a:rPr lang="en-US" sz="1400" b="1">
                  <a:solidFill>
                    <a:srgbClr val="00B050"/>
                  </a:solidFill>
                  <a:cs typeface="Calibri" panose="020F0502020204030204"/>
                </a:rPr>
                <a:t>+36%</a:t>
              </a:r>
            </a:p>
            <a:p>
              <a:pPr>
                <a:lnSpc>
                  <a:spcPct val="150000"/>
                </a:lnSpc>
              </a:pPr>
              <a:r>
                <a:rPr lang="en-GB" sz="1400">
                  <a:cs typeface="Calibri" panose="020F0502020204030204"/>
                </a:rPr>
                <a:t>Motorised</a:t>
              </a:r>
              <a:r>
                <a:rPr lang="en-US" sz="1400">
                  <a:cs typeface="Calibri" panose="020F0502020204030204"/>
                </a:rPr>
                <a:t> Travel: </a:t>
              </a:r>
              <a:r>
                <a:rPr lang="en-US" sz="1400" b="1">
                  <a:solidFill>
                    <a:srgbClr val="FF0000"/>
                  </a:solidFill>
                  <a:cs typeface="Calibri" panose="020F0502020204030204"/>
                </a:rPr>
                <a:t>-17%</a:t>
              </a:r>
            </a:p>
          </p:txBody>
        </p:sp>
        <p:sp>
          <p:nvSpPr>
            <p:cNvPr id="30" name="TextBox 24">
              <a:extLst>
                <a:ext uri="{FF2B5EF4-FFF2-40B4-BE49-F238E27FC236}">
                  <a16:creationId xmlns:a16="http://schemas.microsoft.com/office/drawing/2014/main" id="{031A5AE7-D107-46C1-437E-93AF83BAD3CB}"/>
                </a:ext>
                <a:ext uri="{C183D7F6-B498-43B3-948B-1728B52AA6E4}">
                  <adec:decorative xmlns:adec="http://schemas.microsoft.com/office/drawing/2017/decorative" val="1"/>
                </a:ext>
              </a:extLst>
            </p:cNvPr>
            <p:cNvSpPr txBox="1"/>
            <p:nvPr/>
          </p:nvSpPr>
          <p:spPr>
            <a:xfrm>
              <a:off x="1387855" y="3855752"/>
              <a:ext cx="510452" cy="272415"/>
            </a:xfrm>
            <a:prstGeom prst="roundRect">
              <a:avLst/>
            </a:prstGeom>
            <a:solidFill>
              <a:srgbClr val="FFCCCC"/>
            </a:solidFill>
          </p:spPr>
          <p:txBody>
            <a:bodyPr wrap="square" lIns="91440" tIns="45720" rIns="91440" bIns="45720" rtlCol="0" anchor="t">
              <a:spAutoFit/>
            </a:bodyPr>
            <a:lstStyle>
              <a:defPPr>
                <a:defRPr lang="en-US"/>
              </a:defPPr>
              <a:lvl1pPr algn="ctr">
                <a:defRPr sz="1000" b="1"/>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+7%</a:t>
              </a:r>
            </a:p>
          </p:txBody>
        </p:sp>
        <p:sp>
          <p:nvSpPr>
            <p:cNvPr id="31" name="TextBox 25">
              <a:extLst>
                <a:ext uri="{FF2B5EF4-FFF2-40B4-BE49-F238E27FC236}">
                  <a16:creationId xmlns:a16="http://schemas.microsoft.com/office/drawing/2014/main" id="{EFA0C902-FDB4-E9AB-2E9D-686637A8B825}"/>
                </a:ext>
                <a:ext uri="{C183D7F6-B498-43B3-948B-1728B52AA6E4}">
                  <adec:decorative xmlns:adec="http://schemas.microsoft.com/office/drawing/2017/decorative" val="1"/>
                </a:ext>
              </a:extLst>
            </p:cNvPr>
            <p:cNvSpPr txBox="1"/>
            <p:nvPr/>
          </p:nvSpPr>
          <p:spPr>
            <a:xfrm>
              <a:off x="1685226" y="4152986"/>
              <a:ext cx="518663" cy="272415"/>
            </a:xfrm>
            <a:prstGeom prst="roundRect">
              <a:avLst/>
            </a:prstGeom>
            <a:solidFill>
              <a:srgbClr val="BDD7EE"/>
            </a:solidFill>
          </p:spPr>
          <p:txBody>
            <a:bodyPr wrap="square" lIns="91440" tIns="45720" rIns="91440" bIns="45720" rtlCol="0" anchor="t">
              <a:spAutoFit/>
            </a:bodyPr>
            <a:lstStyle>
              <a:defPPr>
                <a:defRPr lang="en-US"/>
              </a:defPPr>
              <a:lvl1pPr algn="ctr">
                <a:defRPr sz="1000" b="1"/>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-13%</a:t>
              </a:r>
            </a:p>
          </p:txBody>
        </p:sp>
      </p:grpSp>
      <p:grpSp>
        <p:nvGrpSpPr>
          <p:cNvPr id="48" name="Group 47" descr="Hills Road, September 2019 to September 2023: Active travel -15%; Motorised travel -9%.">
            <a:extLst>
              <a:ext uri="{FF2B5EF4-FFF2-40B4-BE49-F238E27FC236}">
                <a16:creationId xmlns:a16="http://schemas.microsoft.com/office/drawing/2014/main" id="{B1C91F6C-0F39-02E9-F749-A0A804892C58}"/>
              </a:ext>
            </a:extLst>
          </p:cNvPr>
          <p:cNvGrpSpPr/>
          <p:nvPr/>
        </p:nvGrpSpPr>
        <p:grpSpPr>
          <a:xfrm>
            <a:off x="311518" y="4175761"/>
            <a:ext cx="2111946" cy="1028423"/>
            <a:chOff x="307424" y="4560589"/>
            <a:chExt cx="2111946" cy="1028423"/>
          </a:xfrm>
        </p:grpSpPr>
        <p:sp>
          <p:nvSpPr>
            <p:cNvPr id="8" name="TextBox 5">
              <a:extLst>
                <a:ext uri="{FF2B5EF4-FFF2-40B4-BE49-F238E27FC236}">
                  <a16:creationId xmlns:a16="http://schemas.microsoft.com/office/drawing/2014/main" id="{BED8F7FE-0133-1F88-5886-021C3B0B2111}"/>
                </a:ext>
                <a:ext uri="{C183D7F6-B498-43B3-948B-1728B52AA6E4}">
                  <adec:decorative xmlns:adec="http://schemas.microsoft.com/office/drawing/2017/decorative" val="1"/>
                </a:ext>
              </a:extLst>
            </p:cNvPr>
            <p:cNvSpPr txBox="1"/>
            <p:nvPr/>
          </p:nvSpPr>
          <p:spPr>
            <a:xfrm>
              <a:off x="307424" y="4560589"/>
              <a:ext cx="2111946" cy="1028423"/>
            </a:xfrm>
            <a:prstGeom prst="rect">
              <a:avLst/>
            </a:prstGeom>
            <a:noFill/>
            <a:ln w="28575">
              <a:solidFill>
                <a:schemeClr val="bg1">
                  <a:lumMod val="65000"/>
                </a:schemeClr>
              </a:solidFill>
            </a:ln>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sz="1400" b="1">
                  <a:cs typeface="Calibri" panose="020F0502020204030204"/>
                </a:rPr>
                <a:t>Hills Road</a:t>
              </a:r>
            </a:p>
            <a:p>
              <a:pPr>
                <a:lnSpc>
                  <a:spcPct val="150000"/>
                </a:lnSpc>
              </a:pPr>
              <a:r>
                <a:rPr lang="en-US" sz="1400">
                  <a:cs typeface="Calibri" panose="020F0502020204030204"/>
                </a:rPr>
                <a:t>Active Travel: </a:t>
              </a:r>
              <a:r>
                <a:rPr lang="en-US" sz="1400" b="1">
                  <a:solidFill>
                    <a:srgbClr val="FF0000"/>
                  </a:solidFill>
                  <a:cs typeface="Calibri" panose="020F0502020204030204"/>
                </a:rPr>
                <a:t>-36%</a:t>
              </a:r>
            </a:p>
            <a:p>
              <a:pPr>
                <a:lnSpc>
                  <a:spcPct val="150000"/>
                </a:lnSpc>
              </a:pPr>
              <a:r>
                <a:rPr lang="en-GB" sz="1400">
                  <a:cs typeface="Calibri" panose="020F0502020204030204"/>
                </a:rPr>
                <a:t>Motorised</a:t>
              </a:r>
              <a:r>
                <a:rPr lang="en-US" sz="1400">
                  <a:cs typeface="Calibri" panose="020F0502020204030204"/>
                </a:rPr>
                <a:t> Travel: </a:t>
              </a:r>
              <a:r>
                <a:rPr lang="en-US" sz="1400" b="1">
                  <a:solidFill>
                    <a:srgbClr val="FF0000"/>
                  </a:solidFill>
                  <a:cs typeface="Calibri" panose="020F0502020204030204"/>
                </a:rPr>
                <a:t>-7%</a:t>
              </a:r>
            </a:p>
          </p:txBody>
        </p:sp>
        <p:sp>
          <p:nvSpPr>
            <p:cNvPr id="32" name="TextBox 26">
              <a:extLst>
                <a:ext uri="{FF2B5EF4-FFF2-40B4-BE49-F238E27FC236}">
                  <a16:creationId xmlns:a16="http://schemas.microsoft.com/office/drawing/2014/main" id="{03E8488F-66C4-1BF6-559B-8D92FFF6A29F}"/>
                </a:ext>
                <a:ext uri="{C183D7F6-B498-43B3-948B-1728B52AA6E4}">
                  <adec:decorative xmlns:adec="http://schemas.microsoft.com/office/drawing/2017/decorative" val="1"/>
                </a:ext>
              </a:extLst>
            </p:cNvPr>
            <p:cNvSpPr txBox="1"/>
            <p:nvPr/>
          </p:nvSpPr>
          <p:spPr>
            <a:xfrm>
              <a:off x="1399329" y="4974636"/>
              <a:ext cx="510452" cy="272415"/>
            </a:xfrm>
            <a:prstGeom prst="roundRect">
              <a:avLst/>
            </a:prstGeom>
            <a:solidFill>
              <a:srgbClr val="002060"/>
            </a:solid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000" b="1">
                  <a:solidFill>
                    <a:schemeClr val="bg1"/>
                  </a:solidFill>
                </a:rPr>
                <a:t>-40%</a:t>
              </a:r>
            </a:p>
          </p:txBody>
        </p:sp>
        <p:sp>
          <p:nvSpPr>
            <p:cNvPr id="33" name="TextBox 27">
              <a:extLst>
                <a:ext uri="{FF2B5EF4-FFF2-40B4-BE49-F238E27FC236}">
                  <a16:creationId xmlns:a16="http://schemas.microsoft.com/office/drawing/2014/main" id="{39EE5318-301B-6039-3EDC-E21AB2D77E23}"/>
                </a:ext>
                <a:ext uri="{C183D7F6-B498-43B3-948B-1728B52AA6E4}">
                  <adec:decorative xmlns:adec="http://schemas.microsoft.com/office/drawing/2017/decorative" val="1"/>
                </a:ext>
              </a:extLst>
            </p:cNvPr>
            <p:cNvSpPr txBox="1"/>
            <p:nvPr/>
          </p:nvSpPr>
          <p:spPr>
            <a:xfrm>
              <a:off x="1675575" y="5283629"/>
              <a:ext cx="518825" cy="272415"/>
            </a:xfrm>
            <a:prstGeom prst="roundRect">
              <a:avLst/>
            </a:prstGeom>
            <a:solidFill>
              <a:srgbClr val="BDD7EE"/>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000" b="1"/>
                <a:t>-6%</a:t>
              </a:r>
            </a:p>
          </p:txBody>
        </p:sp>
      </p:grpSp>
      <p:grpSp>
        <p:nvGrpSpPr>
          <p:cNvPr id="51" name="Group 50" descr="Cherry Hinton Road, September 2019 to September 2023: Active travel +42%; Motorised travel -12%.">
            <a:extLst>
              <a:ext uri="{FF2B5EF4-FFF2-40B4-BE49-F238E27FC236}">
                <a16:creationId xmlns:a16="http://schemas.microsoft.com/office/drawing/2014/main" id="{B0071FD1-1488-66F8-EAB5-69293A407CEB}"/>
              </a:ext>
            </a:extLst>
          </p:cNvPr>
          <p:cNvGrpSpPr/>
          <p:nvPr/>
        </p:nvGrpSpPr>
        <p:grpSpPr>
          <a:xfrm>
            <a:off x="307424" y="5649613"/>
            <a:ext cx="2111946" cy="1028423"/>
            <a:chOff x="307424" y="5649613"/>
            <a:chExt cx="2111946" cy="1028423"/>
          </a:xfrm>
        </p:grpSpPr>
        <p:sp>
          <p:nvSpPr>
            <p:cNvPr id="4" name="TextBox 2">
              <a:extLst>
                <a:ext uri="{FF2B5EF4-FFF2-40B4-BE49-F238E27FC236}">
                  <a16:creationId xmlns:a16="http://schemas.microsoft.com/office/drawing/2014/main" id="{763BA011-B8BF-517E-D38B-6F17DDA0B102}"/>
                </a:ext>
                <a:ext uri="{C183D7F6-B498-43B3-948B-1728B52AA6E4}">
                  <adec:decorative xmlns:adec="http://schemas.microsoft.com/office/drawing/2017/decorative" val="1"/>
                </a:ext>
              </a:extLst>
            </p:cNvPr>
            <p:cNvSpPr txBox="1"/>
            <p:nvPr/>
          </p:nvSpPr>
          <p:spPr>
            <a:xfrm>
              <a:off x="307424" y="5649613"/>
              <a:ext cx="2111946" cy="1028423"/>
            </a:xfrm>
            <a:prstGeom prst="rect">
              <a:avLst/>
            </a:prstGeom>
            <a:noFill/>
            <a:ln w="28575">
              <a:solidFill>
                <a:schemeClr val="bg1">
                  <a:lumMod val="65000"/>
                </a:schemeClr>
              </a:solidFill>
            </a:ln>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sz="1400" b="1">
                  <a:cs typeface="Calibri" panose="020F0502020204030204"/>
                </a:rPr>
                <a:t>Cherry Hinton Road</a:t>
              </a:r>
            </a:p>
            <a:p>
              <a:pPr>
                <a:lnSpc>
                  <a:spcPct val="150000"/>
                </a:lnSpc>
              </a:pPr>
              <a:r>
                <a:rPr lang="en-US" sz="1400">
                  <a:cs typeface="Calibri" panose="020F0502020204030204"/>
                </a:rPr>
                <a:t>Active Travel: </a:t>
              </a:r>
              <a:r>
                <a:rPr lang="en-US" sz="1400" b="1">
                  <a:solidFill>
                    <a:srgbClr val="00B050"/>
                  </a:solidFill>
                  <a:cs typeface="Calibri" panose="020F0502020204030204"/>
                </a:rPr>
                <a:t>+43%</a:t>
              </a:r>
            </a:p>
            <a:p>
              <a:pPr>
                <a:lnSpc>
                  <a:spcPct val="150000"/>
                </a:lnSpc>
              </a:pPr>
              <a:r>
                <a:rPr lang="en-GB" sz="1400">
                  <a:cs typeface="Calibri" panose="020F0502020204030204"/>
                </a:rPr>
                <a:t>Motorised</a:t>
              </a:r>
              <a:r>
                <a:rPr lang="en-US" sz="1400">
                  <a:cs typeface="Calibri" panose="020F0502020204030204"/>
                </a:rPr>
                <a:t> Travel: </a:t>
              </a:r>
              <a:r>
                <a:rPr lang="en-US" sz="1400" b="1">
                  <a:solidFill>
                    <a:srgbClr val="FF0000"/>
                  </a:solidFill>
                  <a:cs typeface="Calibri" panose="020F0502020204030204"/>
                </a:rPr>
                <a:t>-17%</a:t>
              </a:r>
            </a:p>
          </p:txBody>
        </p:sp>
        <p:sp>
          <p:nvSpPr>
            <p:cNvPr id="34" name="TextBox 28">
              <a:extLst>
                <a:ext uri="{FF2B5EF4-FFF2-40B4-BE49-F238E27FC236}">
                  <a16:creationId xmlns:a16="http://schemas.microsoft.com/office/drawing/2014/main" id="{812D72E1-0554-077E-30C7-2F8E0F5BC7E7}"/>
                </a:ext>
                <a:ext uri="{C183D7F6-B498-43B3-948B-1728B52AA6E4}">
                  <adec:decorative xmlns:adec="http://schemas.microsoft.com/office/drawing/2017/decorative" val="1"/>
                </a:ext>
              </a:extLst>
            </p:cNvPr>
            <p:cNvSpPr txBox="1"/>
            <p:nvPr/>
          </p:nvSpPr>
          <p:spPr>
            <a:xfrm>
              <a:off x="1395024" y="6064186"/>
              <a:ext cx="510452" cy="272415"/>
            </a:xfrm>
            <a:prstGeom prst="roundRect">
              <a:avLst/>
            </a:prstGeom>
            <a:solidFill>
              <a:srgbClr val="FF0101"/>
            </a:solidFill>
          </p:spPr>
          <p:txBody>
            <a:bodyPr wrap="square" lIns="72000" tIns="45720" rIns="91440" bIns="45720" rtlCol="0" anchor="t">
              <a:spAutoFit/>
            </a:bodyPr>
            <a:lstStyle>
              <a:defPPr>
                <a:defRPr lang="en-US"/>
              </a:defPPr>
              <a:lvl1pPr algn="ctr">
                <a:defRPr sz="1000" b="1">
                  <a:solidFill>
                    <a:schemeClr val="bg1"/>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+18%</a:t>
              </a:r>
            </a:p>
          </p:txBody>
        </p:sp>
        <p:sp>
          <p:nvSpPr>
            <p:cNvPr id="35" name="TextBox 29">
              <a:extLst>
                <a:ext uri="{FF2B5EF4-FFF2-40B4-BE49-F238E27FC236}">
                  <a16:creationId xmlns:a16="http://schemas.microsoft.com/office/drawing/2014/main" id="{3294B9B0-62FB-6A04-41D5-9419B801B058}"/>
                </a:ext>
                <a:ext uri="{C183D7F6-B498-43B3-948B-1728B52AA6E4}">
                  <adec:decorative xmlns:adec="http://schemas.microsoft.com/office/drawing/2017/decorative" val="1"/>
                </a:ext>
              </a:extLst>
            </p:cNvPr>
            <p:cNvSpPr txBox="1"/>
            <p:nvPr/>
          </p:nvSpPr>
          <p:spPr>
            <a:xfrm>
              <a:off x="1703160" y="6369043"/>
              <a:ext cx="510452" cy="272415"/>
            </a:xfrm>
            <a:prstGeom prst="roundRect">
              <a:avLst/>
            </a:prstGeom>
            <a:solidFill>
              <a:srgbClr val="5799D4"/>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000" b="1"/>
                <a:t>-15%</a:t>
              </a:r>
            </a:p>
          </p:txBody>
        </p:sp>
      </p:grpSp>
      <p:grpSp>
        <p:nvGrpSpPr>
          <p:cNvPr id="52" name="Group 51" descr="Coldham's Lane, September 2019 to September 2023: Active travel -15%; Motorised travel -19%.">
            <a:extLst>
              <a:ext uri="{FF2B5EF4-FFF2-40B4-BE49-F238E27FC236}">
                <a16:creationId xmlns:a16="http://schemas.microsoft.com/office/drawing/2014/main" id="{9DEF6B2F-E845-C1D0-F46E-F45DCD169888}"/>
              </a:ext>
            </a:extLst>
          </p:cNvPr>
          <p:cNvGrpSpPr/>
          <p:nvPr/>
        </p:nvGrpSpPr>
        <p:grpSpPr>
          <a:xfrm>
            <a:off x="9695675" y="1753664"/>
            <a:ext cx="2111946" cy="1028423"/>
            <a:chOff x="9612174" y="2351083"/>
            <a:chExt cx="2111946" cy="1028423"/>
          </a:xfrm>
        </p:grpSpPr>
        <p:sp>
          <p:nvSpPr>
            <p:cNvPr id="10" name="TextBox 7">
              <a:extLst>
                <a:ext uri="{FF2B5EF4-FFF2-40B4-BE49-F238E27FC236}">
                  <a16:creationId xmlns:a16="http://schemas.microsoft.com/office/drawing/2014/main" id="{9B8657DD-CF1A-3E7C-8769-52C4A5CCAB2D}"/>
                </a:ext>
                <a:ext uri="{C183D7F6-B498-43B3-948B-1728B52AA6E4}">
                  <adec:decorative xmlns:adec="http://schemas.microsoft.com/office/drawing/2017/decorative" val="1"/>
                </a:ext>
              </a:extLst>
            </p:cNvPr>
            <p:cNvSpPr txBox="1"/>
            <p:nvPr/>
          </p:nvSpPr>
          <p:spPr>
            <a:xfrm>
              <a:off x="9612174" y="2351083"/>
              <a:ext cx="2111946" cy="1028423"/>
            </a:xfrm>
            <a:prstGeom prst="rect">
              <a:avLst/>
            </a:prstGeom>
            <a:noFill/>
            <a:ln w="28575">
              <a:solidFill>
                <a:schemeClr val="bg1">
                  <a:lumMod val="65000"/>
                </a:schemeClr>
              </a:solidFill>
            </a:ln>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sz="1400" b="1">
                  <a:cs typeface="Calibri" panose="020F0502020204030204"/>
                </a:rPr>
                <a:t>Coldham's Lane</a:t>
              </a:r>
            </a:p>
            <a:p>
              <a:pPr>
                <a:lnSpc>
                  <a:spcPct val="150000"/>
                </a:lnSpc>
              </a:pPr>
              <a:r>
                <a:rPr lang="en-US" sz="1400">
                  <a:cs typeface="Calibri" panose="020F0502020204030204"/>
                </a:rPr>
                <a:t>Active Travel: </a:t>
              </a:r>
              <a:r>
                <a:rPr lang="en-US" sz="1400" b="1">
                  <a:solidFill>
                    <a:srgbClr val="00B050"/>
                  </a:solidFill>
                  <a:cs typeface="Calibri" panose="020F0502020204030204"/>
                </a:rPr>
                <a:t>+21%</a:t>
              </a:r>
            </a:p>
            <a:p>
              <a:pPr>
                <a:lnSpc>
                  <a:spcPct val="150000"/>
                </a:lnSpc>
              </a:pPr>
              <a:r>
                <a:rPr lang="en-GB" sz="1400">
                  <a:cs typeface="Calibri" panose="020F0502020204030204"/>
                </a:rPr>
                <a:t>Motorised</a:t>
              </a:r>
              <a:r>
                <a:rPr lang="en-US" sz="1400">
                  <a:cs typeface="Calibri" panose="020F0502020204030204"/>
                </a:rPr>
                <a:t> Travel: </a:t>
              </a:r>
              <a:r>
                <a:rPr lang="en-US" sz="1400" b="1">
                  <a:solidFill>
                    <a:srgbClr val="FF0000"/>
                  </a:solidFill>
                  <a:cs typeface="Calibri" panose="020F0502020204030204"/>
                </a:rPr>
                <a:t>-44%</a:t>
              </a:r>
            </a:p>
          </p:txBody>
        </p:sp>
        <p:sp>
          <p:nvSpPr>
            <p:cNvPr id="38" name="TextBox 32">
              <a:extLst>
                <a:ext uri="{FF2B5EF4-FFF2-40B4-BE49-F238E27FC236}">
                  <a16:creationId xmlns:a16="http://schemas.microsoft.com/office/drawing/2014/main" id="{3D82BAAE-A78C-2200-B4DA-E38A7663CD06}"/>
                </a:ext>
                <a:ext uri="{C183D7F6-B498-43B3-948B-1728B52AA6E4}">
                  <adec:decorative xmlns:adec="http://schemas.microsoft.com/office/drawing/2017/decorative" val="1"/>
                </a:ext>
              </a:extLst>
            </p:cNvPr>
            <p:cNvSpPr txBox="1"/>
            <p:nvPr/>
          </p:nvSpPr>
          <p:spPr>
            <a:xfrm>
              <a:off x="10699445" y="2731874"/>
              <a:ext cx="510452" cy="272415"/>
            </a:xfrm>
            <a:prstGeom prst="roundRect">
              <a:avLst/>
            </a:prstGeom>
            <a:solidFill>
              <a:srgbClr val="BDD7EE"/>
            </a:solidFill>
          </p:spPr>
          <p:txBody>
            <a:bodyPr wrap="square" lIns="91440" tIns="45720" rIns="91440" bIns="45720" rtlCol="0" anchor="t">
              <a:spAutoFit/>
            </a:bodyPr>
            <a:lstStyle>
              <a:defPPr>
                <a:defRPr lang="en-US"/>
              </a:defPPr>
              <a:lvl1pPr algn="ctr">
                <a:defRPr sz="1000" b="1"/>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-7%</a:t>
              </a:r>
            </a:p>
          </p:txBody>
        </p:sp>
        <p:sp>
          <p:nvSpPr>
            <p:cNvPr id="39" name="TextBox 33">
              <a:extLst>
                <a:ext uri="{FF2B5EF4-FFF2-40B4-BE49-F238E27FC236}">
                  <a16:creationId xmlns:a16="http://schemas.microsoft.com/office/drawing/2014/main" id="{F9477720-1A63-AA89-CD5E-89219EEEA5A2}"/>
                </a:ext>
                <a:ext uri="{C183D7F6-B498-43B3-948B-1728B52AA6E4}">
                  <adec:decorative xmlns:adec="http://schemas.microsoft.com/office/drawing/2017/decorative" val="1"/>
                </a:ext>
              </a:extLst>
            </p:cNvPr>
            <p:cNvSpPr txBox="1"/>
            <p:nvPr/>
          </p:nvSpPr>
          <p:spPr>
            <a:xfrm>
              <a:off x="10991746" y="3049177"/>
              <a:ext cx="501085" cy="272415"/>
            </a:xfrm>
            <a:prstGeom prst="roundRect">
              <a:avLst/>
            </a:prstGeom>
            <a:solidFill>
              <a:srgbClr val="BDD7EE"/>
            </a:solidFill>
          </p:spPr>
          <p:txBody>
            <a:bodyPr wrap="square" lIns="91440" tIns="45720" rIns="91440" bIns="45720" rtlCol="0" anchor="t">
              <a:spAutoFit/>
            </a:bodyPr>
            <a:lstStyle>
              <a:defPPr>
                <a:defRPr lang="en-US"/>
              </a:defPPr>
              <a:lvl1pPr algn="ctr">
                <a:defRPr sz="1000" b="1"/>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-13%</a:t>
              </a:r>
            </a:p>
          </p:txBody>
        </p:sp>
      </p:grpSp>
      <p:grpSp>
        <p:nvGrpSpPr>
          <p:cNvPr id="55" name="Group 54" descr="Perne Road, September 2019 to September 2023: Active travel +64%; Motorised travel +7%.">
            <a:extLst>
              <a:ext uri="{FF2B5EF4-FFF2-40B4-BE49-F238E27FC236}">
                <a16:creationId xmlns:a16="http://schemas.microsoft.com/office/drawing/2014/main" id="{C219BEDA-F028-0F4E-833E-903FFB51352D}"/>
              </a:ext>
            </a:extLst>
          </p:cNvPr>
          <p:cNvGrpSpPr/>
          <p:nvPr/>
        </p:nvGrpSpPr>
        <p:grpSpPr>
          <a:xfrm>
            <a:off x="9705150" y="3439342"/>
            <a:ext cx="2111946" cy="1028423"/>
            <a:chOff x="9609506" y="5662528"/>
            <a:chExt cx="2111946" cy="1028423"/>
          </a:xfrm>
        </p:grpSpPr>
        <p:sp>
          <p:nvSpPr>
            <p:cNvPr id="7" name="TextBox 4">
              <a:extLst>
                <a:ext uri="{FF2B5EF4-FFF2-40B4-BE49-F238E27FC236}">
                  <a16:creationId xmlns:a16="http://schemas.microsoft.com/office/drawing/2014/main" id="{2A6E7DE6-70A1-9A51-40AC-E831E05C9677}"/>
                </a:ext>
                <a:ext uri="{C183D7F6-B498-43B3-948B-1728B52AA6E4}">
                  <adec:decorative xmlns:adec="http://schemas.microsoft.com/office/drawing/2017/decorative" val="1"/>
                </a:ext>
              </a:extLst>
            </p:cNvPr>
            <p:cNvSpPr txBox="1"/>
            <p:nvPr/>
          </p:nvSpPr>
          <p:spPr>
            <a:xfrm>
              <a:off x="9609506" y="5662528"/>
              <a:ext cx="2111946" cy="1028423"/>
            </a:xfrm>
            <a:prstGeom prst="rect">
              <a:avLst/>
            </a:prstGeom>
            <a:noFill/>
            <a:ln w="28575">
              <a:solidFill>
                <a:schemeClr val="bg1">
                  <a:lumMod val="65000"/>
                </a:schemeClr>
              </a:solidFill>
            </a:ln>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sz="1400" b="1">
                  <a:cs typeface="Calibri" panose="020F0502020204030204"/>
                </a:rPr>
                <a:t>Perne Road</a:t>
              </a:r>
            </a:p>
            <a:p>
              <a:pPr>
                <a:lnSpc>
                  <a:spcPct val="150000"/>
                </a:lnSpc>
              </a:pPr>
              <a:r>
                <a:rPr lang="en-US" sz="1400">
                  <a:cs typeface="Calibri" panose="020F0502020204030204"/>
                </a:rPr>
                <a:t>Active Travel: </a:t>
              </a:r>
              <a:r>
                <a:rPr lang="en-US" sz="1400" b="1">
                  <a:solidFill>
                    <a:srgbClr val="FF0000"/>
                  </a:solidFill>
                  <a:cs typeface="Calibri" panose="020F0502020204030204"/>
                </a:rPr>
                <a:t>-31%</a:t>
              </a:r>
            </a:p>
            <a:p>
              <a:pPr>
                <a:lnSpc>
                  <a:spcPct val="150000"/>
                </a:lnSpc>
              </a:pPr>
              <a:r>
                <a:rPr lang="en-GB" sz="1400">
                  <a:cs typeface="Calibri" panose="020F0502020204030204"/>
                </a:rPr>
                <a:t>Motorised</a:t>
              </a:r>
              <a:r>
                <a:rPr lang="en-US" sz="1400">
                  <a:cs typeface="Calibri" panose="020F0502020204030204"/>
                </a:rPr>
                <a:t> Travel: </a:t>
              </a:r>
              <a:r>
                <a:rPr lang="en-US" sz="1400" b="1">
                  <a:solidFill>
                    <a:srgbClr val="FF0000"/>
                  </a:solidFill>
                  <a:cs typeface="Calibri" panose="020F0502020204030204"/>
                </a:rPr>
                <a:t>-19%</a:t>
              </a:r>
            </a:p>
          </p:txBody>
        </p:sp>
        <p:sp>
          <p:nvSpPr>
            <p:cNvPr id="44" name="TextBox 38">
              <a:extLst>
                <a:ext uri="{FF2B5EF4-FFF2-40B4-BE49-F238E27FC236}">
                  <a16:creationId xmlns:a16="http://schemas.microsoft.com/office/drawing/2014/main" id="{0F69F854-15D9-BE3F-A99A-CA3C3361F585}"/>
                </a:ext>
                <a:ext uri="{C183D7F6-B498-43B3-948B-1728B52AA6E4}">
                  <adec:decorative xmlns:adec="http://schemas.microsoft.com/office/drawing/2017/decorative" val="1"/>
                </a:ext>
              </a:extLst>
            </p:cNvPr>
            <p:cNvSpPr txBox="1"/>
            <p:nvPr/>
          </p:nvSpPr>
          <p:spPr>
            <a:xfrm>
              <a:off x="10700343" y="6056191"/>
              <a:ext cx="510452" cy="272415"/>
            </a:xfrm>
            <a:prstGeom prst="roundRect">
              <a:avLst/>
            </a:prstGeom>
            <a:solidFill>
              <a:srgbClr val="8A0000"/>
            </a:solid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000" b="1">
                  <a:solidFill>
                    <a:schemeClr val="bg1"/>
                  </a:solidFill>
                </a:rPr>
                <a:t>+50%</a:t>
              </a:r>
            </a:p>
          </p:txBody>
        </p:sp>
        <p:sp>
          <p:nvSpPr>
            <p:cNvPr id="45" name="TextBox 39">
              <a:extLst>
                <a:ext uri="{FF2B5EF4-FFF2-40B4-BE49-F238E27FC236}">
                  <a16:creationId xmlns:a16="http://schemas.microsoft.com/office/drawing/2014/main" id="{91A39C82-0A52-022E-2655-2EC7CA77DECA}"/>
                </a:ext>
                <a:ext uri="{C183D7F6-B498-43B3-948B-1728B52AA6E4}">
                  <adec:decorative xmlns:adec="http://schemas.microsoft.com/office/drawing/2017/decorative" val="1"/>
                </a:ext>
              </a:extLst>
            </p:cNvPr>
            <p:cNvSpPr txBox="1"/>
            <p:nvPr/>
          </p:nvSpPr>
          <p:spPr>
            <a:xfrm>
              <a:off x="10979722" y="6387533"/>
              <a:ext cx="500302" cy="272415"/>
            </a:xfrm>
            <a:prstGeom prst="roundRect">
              <a:avLst/>
            </a:prstGeom>
            <a:solidFill>
              <a:srgbClr val="BDD7EE"/>
            </a:solid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000" b="1"/>
                <a:t>-10%</a:t>
              </a:r>
            </a:p>
          </p:txBody>
        </p:sp>
      </p:grpSp>
      <p:grpSp>
        <p:nvGrpSpPr>
          <p:cNvPr id="5" name="Group 4" descr="Coleridge Road, September 2019 to September 2023: Active travel -25%; Motorised travel -10%.">
            <a:extLst>
              <a:ext uri="{FF2B5EF4-FFF2-40B4-BE49-F238E27FC236}">
                <a16:creationId xmlns:a16="http://schemas.microsoft.com/office/drawing/2014/main" id="{B7D17532-0CD8-E9C5-16CE-212137469C4D}"/>
              </a:ext>
            </a:extLst>
          </p:cNvPr>
          <p:cNvGrpSpPr/>
          <p:nvPr/>
        </p:nvGrpSpPr>
        <p:grpSpPr>
          <a:xfrm>
            <a:off x="9697685" y="5125020"/>
            <a:ext cx="2111946" cy="1028423"/>
            <a:chOff x="9609506" y="5662528"/>
            <a:chExt cx="2111946" cy="1028423"/>
          </a:xfrm>
        </p:grpSpPr>
        <p:sp>
          <p:nvSpPr>
            <p:cNvPr id="23" name="TextBox 4">
              <a:extLst>
                <a:ext uri="{FF2B5EF4-FFF2-40B4-BE49-F238E27FC236}">
                  <a16:creationId xmlns:a16="http://schemas.microsoft.com/office/drawing/2014/main" id="{6CAAD67C-2146-F00B-E819-3D2AC9AF5637}"/>
                </a:ext>
                <a:ext uri="{C183D7F6-B498-43B3-948B-1728B52AA6E4}">
                  <adec:decorative xmlns:adec="http://schemas.microsoft.com/office/drawing/2017/decorative" val="1"/>
                </a:ext>
              </a:extLst>
            </p:cNvPr>
            <p:cNvSpPr txBox="1"/>
            <p:nvPr/>
          </p:nvSpPr>
          <p:spPr>
            <a:xfrm>
              <a:off x="9609506" y="5662528"/>
              <a:ext cx="2111946" cy="1028423"/>
            </a:xfrm>
            <a:prstGeom prst="rect">
              <a:avLst/>
            </a:prstGeom>
            <a:noFill/>
            <a:ln w="28575">
              <a:solidFill>
                <a:schemeClr val="bg1">
                  <a:lumMod val="65000"/>
                </a:schemeClr>
              </a:solidFill>
            </a:ln>
          </p:spPr>
          <p:txBody>
            <a:bodyPr rot="0" spcFirstLastPara="0" vert="horz" wrap="square" lIns="91440" tIns="45720" rIns="91440" bIns="45720" numCol="1" spcCol="0" rtlCol="0" fromWordArt="0" anchor="ctr"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sz="1400" b="1">
                  <a:cs typeface="Calibri" panose="020F0502020204030204"/>
                </a:rPr>
                <a:t>Coleridge Road</a:t>
              </a:r>
            </a:p>
            <a:p>
              <a:pPr>
                <a:lnSpc>
                  <a:spcPct val="150000"/>
                </a:lnSpc>
              </a:pPr>
              <a:r>
                <a:rPr lang="en-US" sz="1400">
                  <a:cs typeface="Calibri" panose="020F0502020204030204"/>
                </a:rPr>
                <a:t>Active Travel: </a:t>
              </a:r>
              <a:r>
                <a:rPr lang="en-US" sz="1400" b="1">
                  <a:solidFill>
                    <a:srgbClr val="FF0000"/>
                  </a:solidFill>
                  <a:cs typeface="Calibri" panose="020F0502020204030204"/>
                </a:rPr>
                <a:t>-31%</a:t>
              </a:r>
            </a:p>
            <a:p>
              <a:pPr>
                <a:lnSpc>
                  <a:spcPct val="150000"/>
                </a:lnSpc>
              </a:pPr>
              <a:r>
                <a:rPr lang="en-GB" sz="1400">
                  <a:cs typeface="Calibri" panose="020F0502020204030204"/>
                </a:rPr>
                <a:t>Motorised</a:t>
              </a:r>
              <a:r>
                <a:rPr lang="en-US" sz="1400">
                  <a:cs typeface="Calibri" panose="020F0502020204030204"/>
                </a:rPr>
                <a:t> Travel: </a:t>
              </a:r>
              <a:r>
                <a:rPr lang="en-US" sz="1400" b="1">
                  <a:solidFill>
                    <a:srgbClr val="FF0000"/>
                  </a:solidFill>
                  <a:cs typeface="Calibri" panose="020F0502020204030204"/>
                </a:rPr>
                <a:t>-19%</a:t>
              </a:r>
            </a:p>
          </p:txBody>
        </p:sp>
        <p:sp>
          <p:nvSpPr>
            <p:cNvPr id="36" name="TextBox 38">
              <a:extLst>
                <a:ext uri="{FF2B5EF4-FFF2-40B4-BE49-F238E27FC236}">
                  <a16:creationId xmlns:a16="http://schemas.microsoft.com/office/drawing/2014/main" id="{DD7E0F97-9E52-51D9-CC94-D00B46CF0161}"/>
                </a:ext>
                <a:ext uri="{C183D7F6-B498-43B3-948B-1728B52AA6E4}">
                  <adec:decorative xmlns:adec="http://schemas.microsoft.com/office/drawing/2017/decorative" val="1"/>
                </a:ext>
              </a:extLst>
            </p:cNvPr>
            <p:cNvSpPr txBox="1"/>
            <p:nvPr/>
          </p:nvSpPr>
          <p:spPr>
            <a:xfrm>
              <a:off x="10700343" y="6056191"/>
              <a:ext cx="510452" cy="272415"/>
            </a:xfrm>
            <a:prstGeom prst="roundRect">
              <a:avLst/>
            </a:prstGeom>
            <a:solidFill>
              <a:srgbClr val="002060"/>
            </a:solid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000" b="1">
                  <a:solidFill>
                    <a:schemeClr val="bg1"/>
                  </a:solidFill>
                </a:rPr>
                <a:t>-38%</a:t>
              </a:r>
            </a:p>
          </p:txBody>
        </p:sp>
        <p:sp>
          <p:nvSpPr>
            <p:cNvPr id="37" name="TextBox 39">
              <a:extLst>
                <a:ext uri="{FF2B5EF4-FFF2-40B4-BE49-F238E27FC236}">
                  <a16:creationId xmlns:a16="http://schemas.microsoft.com/office/drawing/2014/main" id="{11E7AF0A-1D54-D99E-8A4E-F5B05FF2B7A1}"/>
                </a:ext>
                <a:ext uri="{C183D7F6-B498-43B3-948B-1728B52AA6E4}">
                  <adec:decorative xmlns:adec="http://schemas.microsoft.com/office/drawing/2017/decorative" val="1"/>
                </a:ext>
              </a:extLst>
            </p:cNvPr>
            <p:cNvSpPr txBox="1"/>
            <p:nvPr/>
          </p:nvSpPr>
          <p:spPr>
            <a:xfrm>
              <a:off x="10979722" y="6387533"/>
              <a:ext cx="500302" cy="272415"/>
            </a:xfrm>
            <a:prstGeom prst="roundRect">
              <a:avLst/>
            </a:prstGeom>
            <a:solidFill>
              <a:srgbClr val="BDD7EE"/>
            </a:solid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000" b="1"/>
                <a:t>-14%</a:t>
              </a:r>
            </a:p>
          </p:txBody>
        </p:sp>
      </p:grpSp>
      <p:pic>
        <p:nvPicPr>
          <p:cNvPr id="13" name="Picture 12">
            <a:extLst>
              <a:ext uri="{FF2B5EF4-FFF2-40B4-BE49-F238E27FC236}">
                <a16:creationId xmlns:a16="http://schemas.microsoft.com/office/drawing/2014/main" id="{10B5876D-A555-4694-9DD0-01F8D9F5CFA2}"/>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858931" y="-726641"/>
            <a:ext cx="545503" cy="2035730"/>
          </a:xfrm>
          <a:prstGeom prst="rect">
            <a:avLst/>
          </a:prstGeom>
        </p:spPr>
      </p:pic>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smtClean="0"/>
              <a:t>30</a:t>
            </a:fld>
            <a:endParaRPr lang="en-GB"/>
          </a:p>
        </p:txBody>
      </p:sp>
      <p:cxnSp>
        <p:nvCxnSpPr>
          <p:cNvPr id="18" name="Connector: Elbow 17">
            <a:extLst>
              <a:ext uri="{FF2B5EF4-FFF2-40B4-BE49-F238E27FC236}">
                <a16:creationId xmlns:a16="http://schemas.microsoft.com/office/drawing/2014/main" id="{5996914D-D63D-9C5D-61BD-A8B0509449D8}"/>
              </a:ext>
              <a:ext uri="{C183D7F6-B498-43B3-948B-1728B52AA6E4}">
                <adec:decorative xmlns:adec="http://schemas.microsoft.com/office/drawing/2017/decorative" val="1"/>
              </a:ext>
            </a:extLst>
          </p:cNvPr>
          <p:cNvCxnSpPr>
            <a:cxnSpLocks/>
            <a:stCxn id="9" idx="3"/>
          </p:cNvCxnSpPr>
          <p:nvPr/>
        </p:nvCxnSpPr>
        <p:spPr>
          <a:xfrm>
            <a:off x="2419370" y="3216122"/>
            <a:ext cx="3676630" cy="889298"/>
          </a:xfrm>
          <a:prstGeom prst="bentConnector3">
            <a:avLst>
              <a:gd name="adj1" fmla="val 50000"/>
            </a:avLst>
          </a:prstGeom>
          <a:ln w="19050">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19" name="Connector: Elbow 18">
            <a:extLst>
              <a:ext uri="{FF2B5EF4-FFF2-40B4-BE49-F238E27FC236}">
                <a16:creationId xmlns:a16="http://schemas.microsoft.com/office/drawing/2014/main" id="{479CB7C6-ADC1-47E5-A70B-DC934D1EF90D}"/>
              </a:ext>
              <a:ext uri="{C183D7F6-B498-43B3-948B-1728B52AA6E4}">
                <adec:decorative xmlns:adec="http://schemas.microsoft.com/office/drawing/2017/decorative" val="1"/>
              </a:ext>
            </a:extLst>
          </p:cNvPr>
          <p:cNvCxnSpPr>
            <a:cxnSpLocks/>
            <a:stCxn id="8" idx="3"/>
          </p:cNvCxnSpPr>
          <p:nvPr/>
        </p:nvCxnSpPr>
        <p:spPr>
          <a:xfrm flipV="1">
            <a:off x="2423464" y="4685265"/>
            <a:ext cx="3672536" cy="4708"/>
          </a:xfrm>
          <a:prstGeom prst="bentConnector3">
            <a:avLst>
              <a:gd name="adj1" fmla="val 50000"/>
            </a:avLst>
          </a:prstGeom>
          <a:ln w="19050">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25" name="Connector: Elbow 24">
            <a:extLst>
              <a:ext uri="{FF2B5EF4-FFF2-40B4-BE49-F238E27FC236}">
                <a16:creationId xmlns:a16="http://schemas.microsoft.com/office/drawing/2014/main" id="{FBDE93EB-FD3C-432C-8FC8-369649F76583}"/>
              </a:ext>
              <a:ext uri="{C183D7F6-B498-43B3-948B-1728B52AA6E4}">
                <adec:decorative xmlns:adec="http://schemas.microsoft.com/office/drawing/2017/decorative" val="1"/>
              </a:ext>
            </a:extLst>
          </p:cNvPr>
          <p:cNvCxnSpPr>
            <a:cxnSpLocks/>
            <a:endCxn id="23" idx="1"/>
          </p:cNvCxnSpPr>
          <p:nvPr/>
        </p:nvCxnSpPr>
        <p:spPr>
          <a:xfrm>
            <a:off x="6560191" y="4685265"/>
            <a:ext cx="3137494" cy="953967"/>
          </a:xfrm>
          <a:prstGeom prst="bentConnector3">
            <a:avLst>
              <a:gd name="adj1" fmla="val 50000"/>
            </a:avLst>
          </a:prstGeom>
          <a:ln w="19050">
            <a:solidFill>
              <a:schemeClr val="tx1"/>
            </a:solidFill>
            <a:headEnd type="oval"/>
          </a:ln>
        </p:spPr>
        <p:style>
          <a:lnRef idx="1">
            <a:schemeClr val="accent1"/>
          </a:lnRef>
          <a:fillRef idx="0">
            <a:schemeClr val="accent1"/>
          </a:fillRef>
          <a:effectRef idx="0">
            <a:schemeClr val="accent1"/>
          </a:effectRef>
          <a:fontRef idx="minor">
            <a:schemeClr val="tx1"/>
          </a:fontRef>
        </p:style>
      </p:cxnSp>
      <p:cxnSp>
        <p:nvCxnSpPr>
          <p:cNvPr id="56" name="Connector: Elbow 55">
            <a:extLst>
              <a:ext uri="{FF2B5EF4-FFF2-40B4-BE49-F238E27FC236}">
                <a16:creationId xmlns:a16="http://schemas.microsoft.com/office/drawing/2014/main" id="{9EA5C5E9-5BA0-34E4-DB33-F1E2BA0DEEDB}"/>
              </a:ext>
              <a:ext uri="{C183D7F6-B498-43B3-948B-1728B52AA6E4}">
                <adec:decorative xmlns:adec="http://schemas.microsoft.com/office/drawing/2017/decorative" val="1"/>
              </a:ext>
            </a:extLst>
          </p:cNvPr>
          <p:cNvCxnSpPr>
            <a:cxnSpLocks/>
            <a:stCxn id="4" idx="3"/>
          </p:cNvCxnSpPr>
          <p:nvPr/>
        </p:nvCxnSpPr>
        <p:spPr>
          <a:xfrm flipV="1">
            <a:off x="2419370" y="4829175"/>
            <a:ext cx="3971905" cy="1334650"/>
          </a:xfrm>
          <a:prstGeom prst="bentConnector3">
            <a:avLst>
              <a:gd name="adj1" fmla="val 50000"/>
            </a:avLst>
          </a:prstGeom>
          <a:ln w="19050">
            <a:solidFill>
              <a:schemeClr val="tx1"/>
            </a:solidFill>
            <a:tailEnd type="oval"/>
          </a:ln>
        </p:spPr>
        <p:style>
          <a:lnRef idx="1">
            <a:schemeClr val="accent1"/>
          </a:lnRef>
          <a:fillRef idx="0">
            <a:schemeClr val="accent1"/>
          </a:fillRef>
          <a:effectRef idx="0">
            <a:schemeClr val="accent1"/>
          </a:effectRef>
          <a:fontRef idx="minor">
            <a:schemeClr val="tx1"/>
          </a:fontRef>
        </p:style>
      </p:cxnSp>
      <p:cxnSp>
        <p:nvCxnSpPr>
          <p:cNvPr id="267" name="Connector: Elbow 266">
            <a:extLst>
              <a:ext uri="{FF2B5EF4-FFF2-40B4-BE49-F238E27FC236}">
                <a16:creationId xmlns:a16="http://schemas.microsoft.com/office/drawing/2014/main" id="{AB695E86-AFF6-CCFE-27AA-E5E89B4C889A}"/>
              </a:ext>
              <a:ext uri="{C183D7F6-B498-43B3-948B-1728B52AA6E4}">
                <adec:decorative xmlns:adec="http://schemas.microsoft.com/office/drawing/2017/decorative" val="1"/>
              </a:ext>
            </a:extLst>
          </p:cNvPr>
          <p:cNvCxnSpPr>
            <a:cxnSpLocks/>
            <a:endCxn id="10" idx="1"/>
          </p:cNvCxnSpPr>
          <p:nvPr/>
        </p:nvCxnSpPr>
        <p:spPr>
          <a:xfrm flipV="1">
            <a:off x="6814686" y="2267876"/>
            <a:ext cx="2880989" cy="1565129"/>
          </a:xfrm>
          <a:prstGeom prst="bentConnector3">
            <a:avLst>
              <a:gd name="adj1" fmla="val 50000"/>
            </a:avLst>
          </a:prstGeom>
          <a:ln w="19050">
            <a:solidFill>
              <a:schemeClr val="tx1"/>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269" name="Connector: Elbow 268">
            <a:extLst>
              <a:ext uri="{FF2B5EF4-FFF2-40B4-BE49-F238E27FC236}">
                <a16:creationId xmlns:a16="http://schemas.microsoft.com/office/drawing/2014/main" id="{6B5B4BAC-3B5A-B62F-7C51-BAC85E159F11}"/>
              </a:ext>
              <a:ext uri="{C183D7F6-B498-43B3-948B-1728B52AA6E4}">
                <adec:decorative xmlns:adec="http://schemas.microsoft.com/office/drawing/2017/decorative" val="1"/>
              </a:ext>
            </a:extLst>
          </p:cNvPr>
          <p:cNvCxnSpPr>
            <a:cxnSpLocks/>
            <a:endCxn id="7" idx="1"/>
          </p:cNvCxnSpPr>
          <p:nvPr/>
        </p:nvCxnSpPr>
        <p:spPr>
          <a:xfrm flipV="1">
            <a:off x="6924675" y="3953554"/>
            <a:ext cx="2780475" cy="610927"/>
          </a:xfrm>
          <a:prstGeom prst="bentConnector3">
            <a:avLst>
              <a:gd name="adj1" fmla="val 50000"/>
            </a:avLst>
          </a:prstGeom>
          <a:ln w="19050">
            <a:solidFill>
              <a:schemeClr val="tx1"/>
            </a:solidFill>
            <a:headEnd type="ova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EBD723D-FA4A-D9BE-F0E1-BE58615B2A67}"/>
              </a:ext>
              <a:ext uri="{C183D7F6-B498-43B3-948B-1728B52AA6E4}">
                <adec:decorative xmlns:adec="http://schemas.microsoft.com/office/drawing/2017/decorative" val="1"/>
              </a:ext>
            </a:extLst>
          </p:cNvPr>
          <p:cNvSpPr txBox="1"/>
          <p:nvPr/>
        </p:nvSpPr>
        <p:spPr>
          <a:xfrm>
            <a:off x="2765525" y="1183514"/>
            <a:ext cx="6651424" cy="369332"/>
          </a:xfrm>
          <a:prstGeom prst="rect">
            <a:avLst/>
          </a:prstGeom>
          <a:solidFill>
            <a:schemeClr val="bg1"/>
          </a:solidFill>
          <a:ln>
            <a:solidFill>
              <a:schemeClr val="tx1"/>
            </a:solidFill>
          </a:ln>
        </p:spPr>
        <p:txBody>
          <a:bodyPr wrap="square" lIns="91440" tIns="45720" rIns="91440" bIns="45720" rtlCol="0" anchor="t">
            <a:spAutoFit/>
          </a:bodyPr>
          <a:lstStyle/>
          <a:p>
            <a:pPr algn="ctr"/>
            <a:r>
              <a:rPr lang="en-GB" b="1" dirty="0"/>
              <a:t>% change in traffic flows, Dec 2019 to Dec 2023</a:t>
            </a:r>
          </a:p>
        </p:txBody>
      </p:sp>
    </p:spTree>
    <p:extLst>
      <p:ext uri="{BB962C8B-B14F-4D97-AF65-F5344CB8AC3E}">
        <p14:creationId xmlns:p14="http://schemas.microsoft.com/office/powerpoint/2010/main" val="22967480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lt1"/>
                </a:solidFill>
                <a:effectLst/>
                <a:uLnTx/>
                <a:uFillTx/>
                <a:latin typeface="Calibri" panose="020F0502020204030204"/>
                <a:ea typeface="+mn-ea"/>
                <a:cs typeface="+mn-cs"/>
              </a:rPr>
              <a:t>Local Road Network: Recovery by Location and Mode</a:t>
            </a:r>
          </a:p>
        </p:txBody>
      </p:sp>
      <p:pic>
        <p:nvPicPr>
          <p:cNvPr id="13" name="Picture 12">
            <a:extLst>
              <a:ext uri="{FF2B5EF4-FFF2-40B4-BE49-F238E27FC236}">
                <a16:creationId xmlns:a16="http://schemas.microsoft.com/office/drawing/2014/main" id="{10B5876D-A555-4694-9DD0-01F8D9F5CFA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0858931" y="-726641"/>
            <a:ext cx="545503" cy="2035730"/>
          </a:xfrm>
          <a:prstGeom prst="rect">
            <a:avLst/>
          </a:prstGeom>
        </p:spPr>
      </p:pic>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smtClean="0"/>
              <a:t>31</a:t>
            </a:fld>
            <a:endParaRPr lang="en-GB"/>
          </a:p>
        </p:txBody>
      </p:sp>
      <p:sp>
        <p:nvSpPr>
          <p:cNvPr id="5" name="TextBox 4">
            <a:extLst>
              <a:ext uri="{FF2B5EF4-FFF2-40B4-BE49-F238E27FC236}">
                <a16:creationId xmlns:a16="http://schemas.microsoft.com/office/drawing/2014/main" id="{7DEC665C-3FDB-F3F7-C1F1-43E1394465A7}"/>
              </a:ext>
            </a:extLst>
          </p:cNvPr>
          <p:cNvSpPr txBox="1"/>
          <p:nvPr/>
        </p:nvSpPr>
        <p:spPr>
          <a:xfrm>
            <a:off x="233680" y="609465"/>
            <a:ext cx="11725153" cy="523220"/>
          </a:xfrm>
          <a:prstGeom prst="rect">
            <a:avLst/>
          </a:prstGeom>
          <a:solidFill>
            <a:schemeClr val="accent4">
              <a:lumMod val="20000"/>
              <a:lumOff val="80000"/>
            </a:schemeClr>
          </a:solidFill>
          <a:ln>
            <a:solidFill>
              <a:srgbClr val="20386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000000"/>
                </a:solidFill>
                <a:cs typeface="Calibri"/>
              </a:rPr>
              <a:t>Motorcycle volumes are higher than pre-Covid (December 2019) at all sites. Some sites show a large increase in active travel volumes – most notably Perne Road (+50%) and Cherry Hinton Road (+18%). Motorised volumes have fallen at all sites in comparison to pre-Covid.</a:t>
            </a:r>
          </a:p>
        </p:txBody>
      </p:sp>
      <p:sp>
        <p:nvSpPr>
          <p:cNvPr id="7" name="TextBox 6">
            <a:extLst>
              <a:ext uri="{FF2B5EF4-FFF2-40B4-BE49-F238E27FC236}">
                <a16:creationId xmlns:a16="http://schemas.microsoft.com/office/drawing/2014/main" id="{652113B1-5075-3C8E-2CCB-A55BEAFECBF7}"/>
              </a:ext>
              <a:ext uri="{C183D7F6-B498-43B3-948B-1728B52AA6E4}">
                <adec:decorative xmlns:adec="http://schemas.microsoft.com/office/drawing/2017/decorative" val="1"/>
              </a:ext>
            </a:extLst>
          </p:cNvPr>
          <p:cNvSpPr txBox="1"/>
          <p:nvPr/>
        </p:nvSpPr>
        <p:spPr>
          <a:xfrm>
            <a:off x="1666341" y="1254265"/>
            <a:ext cx="8848121" cy="1015663"/>
          </a:xfrm>
          <a:prstGeom prst="rect">
            <a:avLst/>
          </a:prstGeom>
          <a:noFill/>
        </p:spPr>
        <p:txBody>
          <a:bodyPr wrap="square" lIns="91440" tIns="45720" rIns="91440" bIns="45720" rtlCol="0" anchor="t">
            <a:spAutoFit/>
          </a:bodyPr>
          <a:lstStyle/>
          <a:p>
            <a:pPr algn="ctr"/>
            <a:r>
              <a:rPr lang="en-GB" sz="2800" b="1"/>
              <a:t>% change in weekday volumes</a:t>
            </a:r>
            <a:endParaRPr lang="en-GB" sz="2000" b="1"/>
          </a:p>
          <a:p>
            <a:pPr algn="ctr"/>
            <a:r>
              <a:rPr lang="en-GB" sz="1600" b="1" i="0" u="none" strike="noStrike">
                <a:solidFill>
                  <a:srgbClr val="0070C0"/>
                </a:solidFill>
                <a:effectLst/>
                <a:latin typeface="Calibri"/>
              </a:rPr>
              <a:t>Pre-COVID to Now:</a:t>
            </a:r>
            <a:endParaRPr lang="en-GB" sz="1600" b="1" i="0" u="none" strike="noStrike">
              <a:solidFill>
                <a:srgbClr val="0070C0"/>
              </a:solidFill>
              <a:effectLst/>
              <a:latin typeface="Calibri"/>
              <a:cs typeface="Calibri"/>
            </a:endParaRPr>
          </a:p>
          <a:p>
            <a:pPr algn="ctr"/>
            <a:r>
              <a:rPr lang="en-GB" sz="1600" b="1"/>
              <a:t>December 2019 to December 2023</a:t>
            </a:r>
          </a:p>
        </p:txBody>
      </p:sp>
      <p:pic>
        <p:nvPicPr>
          <p:cNvPr id="12" name="Picture 11" descr="A grid displaying the percentage change in typical weekday traffic flows at various sites around Cambridge by mode-of-transport. &#10;Most modes of transport across the six sites have fallen in comparison to December 2019 levels - &#10;with some exceptions. Pedal Cycles are up at Cherry Hinton Road, Coldham's Lane and Perne Road. &#10;Heavy goods vehicles are 72% up at Coleridge Road. Motorcycles are up at every location, and pedestrian traffic is up on pre-Covid levels at Cherry Hinton Road, Perne Road and Tenison Road.">
            <a:extLst>
              <a:ext uri="{FF2B5EF4-FFF2-40B4-BE49-F238E27FC236}">
                <a16:creationId xmlns:a16="http://schemas.microsoft.com/office/drawing/2014/main" id="{3A0E1452-8FF7-3881-CBCC-BA4B1D2386BD}"/>
              </a:ext>
            </a:extLst>
          </p:cNvPr>
          <p:cNvPicPr>
            <a:picLocks noChangeAspect="1"/>
          </p:cNvPicPr>
          <p:nvPr/>
        </p:nvPicPr>
        <p:blipFill>
          <a:blip r:embed="rId4"/>
          <a:stretch>
            <a:fillRect/>
          </a:stretch>
        </p:blipFill>
        <p:spPr>
          <a:xfrm>
            <a:off x="83890" y="2391508"/>
            <a:ext cx="11996257" cy="3140333"/>
          </a:xfrm>
          <a:prstGeom prst="rect">
            <a:avLst/>
          </a:prstGeom>
        </p:spPr>
      </p:pic>
      <p:sp>
        <p:nvSpPr>
          <p:cNvPr id="14" name="TextBox 13">
            <a:extLst>
              <a:ext uri="{FF2B5EF4-FFF2-40B4-BE49-F238E27FC236}">
                <a16:creationId xmlns:a16="http://schemas.microsoft.com/office/drawing/2014/main" id="{38E3525C-0809-49E4-AE9F-12F75F91FFBF}"/>
              </a:ext>
            </a:extLst>
          </p:cNvPr>
          <p:cNvSpPr txBox="1"/>
          <p:nvPr/>
        </p:nvSpPr>
        <p:spPr>
          <a:xfrm>
            <a:off x="-7463" y="6604792"/>
            <a:ext cx="11725153" cy="253916"/>
          </a:xfrm>
          <a:prstGeom prst="rect">
            <a:avLst/>
          </a:prstGeom>
          <a:noFill/>
        </p:spPr>
        <p:txBody>
          <a:bodyPr wrap="square" lIns="91440" tIns="45720" rIns="91440" bIns="45720" anchor="t">
            <a:spAutoFit/>
          </a:bodyPr>
          <a:lstStyle/>
          <a:p>
            <a:r>
              <a:rPr lang="en-GB" sz="1000">
                <a:solidFill>
                  <a:schemeClr val="bg2">
                    <a:lumMod val="50000"/>
                  </a:schemeClr>
                </a:solidFill>
                <a:cs typeface="Calibri"/>
              </a:rPr>
              <a:t>Data shown only for the sensors with comparable data for December 2019 and December 2023.</a:t>
            </a:r>
            <a:endParaRPr lang="en-US" sz="1000">
              <a:solidFill>
                <a:schemeClr val="bg2">
                  <a:lumMod val="50000"/>
                </a:schemeClr>
              </a:solidFill>
            </a:endParaRPr>
          </a:p>
        </p:txBody>
      </p:sp>
      <p:sp>
        <p:nvSpPr>
          <p:cNvPr id="2" name="Rectangle 1">
            <a:extLst>
              <a:ext uri="{FF2B5EF4-FFF2-40B4-BE49-F238E27FC236}">
                <a16:creationId xmlns:a16="http://schemas.microsoft.com/office/drawing/2014/main" id="{71B05FB6-ABED-0BEB-6667-EC1291E723E6}"/>
              </a:ext>
              <a:ext uri="{C183D7F6-B498-43B3-948B-1728B52AA6E4}">
                <adec:decorative xmlns:adec="http://schemas.microsoft.com/office/drawing/2017/decorative" val="1"/>
              </a:ext>
            </a:extLst>
          </p:cNvPr>
          <p:cNvSpPr/>
          <p:nvPr/>
        </p:nvSpPr>
        <p:spPr>
          <a:xfrm>
            <a:off x="233680" y="2514793"/>
            <a:ext cx="1396574" cy="5232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02812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20386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B284E-CD81-449F-A838-EA547E0E7E59}"/>
              </a:ext>
            </a:extLst>
          </p:cNvPr>
          <p:cNvSpPr>
            <a:spLocks noGrp="1"/>
          </p:cNvSpPr>
          <p:nvPr>
            <p:ph type="title"/>
          </p:nvPr>
        </p:nvSpPr>
        <p:spPr>
          <a:xfrm>
            <a:off x="0" y="2543729"/>
            <a:ext cx="12192000" cy="1325563"/>
          </a:xfrm>
        </p:spPr>
        <p:txBody>
          <a:bodyPr>
            <a:normAutofit fontScale="90000"/>
          </a:bodyPr>
          <a:lstStyle/>
          <a:p>
            <a:pPr algn="ctr"/>
            <a:r>
              <a:rPr lang="en-GB" sz="5400" b="1">
                <a:solidFill>
                  <a:schemeClr val="bg1"/>
                </a:solidFill>
                <a:latin typeface="+mn-lt"/>
                <a:cs typeface="Calibri"/>
              </a:rPr>
              <a:t>Local Road Network:</a:t>
            </a:r>
            <a:br>
              <a:rPr lang="en-GB" sz="5400" b="1">
                <a:solidFill>
                  <a:schemeClr val="bg1"/>
                </a:solidFill>
                <a:latin typeface="+mn-lt"/>
                <a:cs typeface="Calibri"/>
              </a:rPr>
            </a:br>
            <a:r>
              <a:rPr lang="en-GB" sz="5400" b="1">
                <a:solidFill>
                  <a:schemeClr val="bg1"/>
                </a:solidFill>
                <a:latin typeface="+mn-lt"/>
                <a:cs typeface="Calibri"/>
              </a:rPr>
              <a:t>Active Travel</a:t>
            </a:r>
          </a:p>
        </p:txBody>
      </p:sp>
      <p:sp>
        <p:nvSpPr>
          <p:cNvPr id="3" name="Slide Number Placeholder 2">
            <a:extLst>
              <a:ext uri="{FF2B5EF4-FFF2-40B4-BE49-F238E27FC236}">
                <a16:creationId xmlns:a16="http://schemas.microsoft.com/office/drawing/2014/main" id="{F7983E4E-2D33-4D0F-B583-AC524E189091}"/>
              </a:ext>
              <a:ext uri="{C183D7F6-B498-43B3-948B-1728B52AA6E4}">
                <adec:decorative xmlns:adec="http://schemas.microsoft.com/office/drawing/2017/decorative" val="1"/>
              </a:ext>
            </a:extLst>
          </p:cNvPr>
          <p:cNvSpPr>
            <a:spLocks noGrp="1"/>
          </p:cNvSpPr>
          <p:nvPr>
            <p:ph type="sldNum" sz="quarter" idx="12"/>
          </p:nvPr>
        </p:nvSpPr>
        <p:spPr>
          <a:xfrm>
            <a:off x="11726944" y="6492875"/>
            <a:ext cx="46505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56028F-813B-4E02-837E-17CD63D81F9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01108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lt1"/>
                </a:solidFill>
                <a:effectLst/>
                <a:uLnTx/>
                <a:uFillTx/>
                <a:latin typeface="Calibri" panose="020F0502020204030204"/>
                <a:ea typeface="+mn-ea"/>
                <a:cs typeface="+mn-cs"/>
              </a:rPr>
              <a:t>Local Road Network Monitoring Sites: Active Travel</a:t>
            </a:r>
          </a:p>
        </p:txBody>
      </p:sp>
      <p:pic>
        <p:nvPicPr>
          <p:cNvPr id="12" name="Picture 11" descr="A map showing Vivacity sensor locations, and the comparable availability of data from when the network was installed in May 2019 through to December 2023. Individual slides within the next section will outline which sensors have been used to produce the figures stated.">
            <a:extLst>
              <a:ext uri="{FF2B5EF4-FFF2-40B4-BE49-F238E27FC236}">
                <a16:creationId xmlns:a16="http://schemas.microsoft.com/office/drawing/2014/main" id="{036906E4-F547-7899-BA8A-81DE8501B96E}"/>
              </a:ext>
            </a:extLst>
          </p:cNvPr>
          <p:cNvPicPr>
            <a:picLocks noChangeAspect="1"/>
          </p:cNvPicPr>
          <p:nvPr/>
        </p:nvPicPr>
        <p:blipFill>
          <a:blip r:embed="rId3"/>
          <a:stretch>
            <a:fillRect/>
          </a:stretch>
        </p:blipFill>
        <p:spPr>
          <a:xfrm>
            <a:off x="293072" y="693994"/>
            <a:ext cx="6215156" cy="6035871"/>
          </a:xfrm>
          <a:prstGeom prst="rect">
            <a:avLst/>
          </a:prstGeom>
          <a:ln>
            <a:solidFill>
              <a:schemeClr val="tx1"/>
            </a:solidFill>
          </a:ln>
        </p:spPr>
      </p:pic>
      <p:sp>
        <p:nvSpPr>
          <p:cNvPr id="23" name="TextBox 22">
            <a:extLst>
              <a:ext uri="{FF2B5EF4-FFF2-40B4-BE49-F238E27FC236}">
                <a16:creationId xmlns:a16="http://schemas.microsoft.com/office/drawing/2014/main" id="{48598E34-9C7D-A416-3399-CA67881167A8}"/>
              </a:ext>
              <a:ext uri="{C183D7F6-B498-43B3-948B-1728B52AA6E4}">
                <adec:decorative xmlns:adec="http://schemas.microsoft.com/office/drawing/2017/decorative" val="1"/>
              </a:ext>
            </a:extLst>
          </p:cNvPr>
          <p:cNvSpPr txBox="1"/>
          <p:nvPr/>
        </p:nvSpPr>
        <p:spPr>
          <a:xfrm>
            <a:off x="283369" y="681906"/>
            <a:ext cx="4383904" cy="307777"/>
          </a:xfrm>
          <a:prstGeom prst="rect">
            <a:avLst/>
          </a:prstGeom>
          <a:solidFill>
            <a:schemeClr val="bg1"/>
          </a:solidFill>
          <a:ln>
            <a:solidFill>
              <a:schemeClr val="tx1"/>
            </a:solidFill>
          </a:ln>
        </p:spPr>
        <p:txBody>
          <a:bodyPr wrap="square" rtlCol="0">
            <a:spAutoFit/>
          </a:bodyPr>
          <a:lstStyle/>
          <a:p>
            <a:pPr algn="ctr"/>
            <a:r>
              <a:rPr lang="en-GB" sz="1400" b="1"/>
              <a:t>Long Term Vivacity Monitoring Sites – Active Travel</a:t>
            </a:r>
          </a:p>
        </p:txBody>
      </p:sp>
      <p:sp>
        <p:nvSpPr>
          <p:cNvPr id="25" name="TextBox 24">
            <a:extLst>
              <a:ext uri="{FF2B5EF4-FFF2-40B4-BE49-F238E27FC236}">
                <a16:creationId xmlns:a16="http://schemas.microsoft.com/office/drawing/2014/main" id="{5DB330E8-8581-A91B-E02E-77CBD129D557}"/>
              </a:ext>
              <a:ext uri="{C183D7F6-B498-43B3-948B-1728B52AA6E4}">
                <adec:decorative xmlns:adec="http://schemas.microsoft.com/office/drawing/2017/decorative" val="0"/>
              </a:ext>
            </a:extLst>
          </p:cNvPr>
          <p:cNvSpPr txBox="1"/>
          <p:nvPr/>
        </p:nvSpPr>
        <p:spPr>
          <a:xfrm>
            <a:off x="4794797" y="685544"/>
            <a:ext cx="1716888" cy="2192908"/>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i="1">
                <a:solidFill>
                  <a:sysClr val="windowText" lastClr="000000"/>
                </a:solidFill>
                <a:cs typeface="Calibri"/>
              </a:rPr>
              <a:t>The </a:t>
            </a:r>
            <a:r>
              <a:rPr lang="en-US" sz="1050" b="1" i="1">
                <a:solidFill>
                  <a:sysClr val="windowText" lastClr="000000"/>
                </a:solidFill>
                <a:cs typeface="Calibri"/>
              </a:rPr>
              <a:t>Mill Road </a:t>
            </a:r>
            <a:r>
              <a:rPr lang="en-US" sz="1050" i="1">
                <a:solidFill>
                  <a:sysClr val="windowText" lastClr="000000"/>
                </a:solidFill>
                <a:cs typeface="Calibri"/>
              </a:rPr>
              <a:t>and </a:t>
            </a:r>
            <a:r>
              <a:rPr lang="en-US" sz="1050" b="1" i="1">
                <a:solidFill>
                  <a:sysClr val="windowText" lastClr="000000"/>
                </a:solidFill>
                <a:cs typeface="Calibri"/>
              </a:rPr>
              <a:t>East Road </a:t>
            </a:r>
            <a:r>
              <a:rPr lang="en-US" sz="1050" i="1">
                <a:solidFill>
                  <a:sysClr val="windowText" lastClr="000000"/>
                </a:solidFill>
                <a:cs typeface="Calibri"/>
              </a:rPr>
              <a:t>sensors were upgraded in Sept 2022 and are now detecting significantly more cycles and pedestrians. As a result, the active travel flows at these locations are no longer comparable pre/post Sept 2022. </a:t>
            </a:r>
          </a:p>
          <a:p>
            <a:endParaRPr lang="en-US" sz="1050" i="1">
              <a:solidFill>
                <a:sysClr val="windowText" lastClr="000000"/>
              </a:solidFill>
              <a:cs typeface="Calibri"/>
            </a:endParaRPr>
          </a:p>
          <a:p>
            <a:r>
              <a:rPr lang="en-US" sz="1050" i="1">
                <a:solidFill>
                  <a:sysClr val="windowText" lastClr="000000"/>
                </a:solidFill>
                <a:cs typeface="Calibri"/>
              </a:rPr>
              <a:t>The </a:t>
            </a:r>
            <a:r>
              <a:rPr lang="en-US" sz="1050" b="1" i="1">
                <a:solidFill>
                  <a:sysClr val="windowText" lastClr="000000"/>
                </a:solidFill>
                <a:cs typeface="Calibri"/>
              </a:rPr>
              <a:t>Milton Road (Mid)</a:t>
            </a:r>
            <a:r>
              <a:rPr lang="en-US" sz="1050" i="1">
                <a:solidFill>
                  <a:sysClr val="windowText" lastClr="000000"/>
                </a:solidFill>
                <a:cs typeface="Calibri"/>
              </a:rPr>
              <a:t> sensor is currently inactive.</a:t>
            </a:r>
          </a:p>
        </p:txBody>
      </p:sp>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smtClean="0"/>
              <a:t>33</a:t>
            </a:fld>
            <a:endParaRPr lang="en-GB"/>
          </a:p>
        </p:txBody>
      </p:sp>
      <p:graphicFrame>
        <p:nvGraphicFramePr>
          <p:cNvPr id="4" name="Table 3">
            <a:extLst>
              <a:ext uri="{FF2B5EF4-FFF2-40B4-BE49-F238E27FC236}">
                <a16:creationId xmlns:a16="http://schemas.microsoft.com/office/drawing/2014/main" id="{745B07B3-757A-F924-B797-DF7BEA369EA9}"/>
              </a:ex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3612108400"/>
              </p:ext>
            </p:extLst>
          </p:nvPr>
        </p:nvGraphicFramePr>
        <p:xfrm>
          <a:off x="6750628" y="638558"/>
          <a:ext cx="5125193" cy="4448204"/>
        </p:xfrm>
        <a:graphic>
          <a:graphicData uri="http://schemas.openxmlformats.org/drawingml/2006/table">
            <a:tbl>
              <a:tblPr firstRow="1" bandRow="1">
                <a:tableStyleId>{5940675A-B579-460E-94D1-54222C63F5DA}</a:tableStyleId>
              </a:tblPr>
              <a:tblGrid>
                <a:gridCol w="1717010">
                  <a:extLst>
                    <a:ext uri="{9D8B030D-6E8A-4147-A177-3AD203B41FA5}">
                      <a16:colId xmlns:a16="http://schemas.microsoft.com/office/drawing/2014/main" val="1191812419"/>
                    </a:ext>
                  </a:extLst>
                </a:gridCol>
                <a:gridCol w="2524875">
                  <a:extLst>
                    <a:ext uri="{9D8B030D-6E8A-4147-A177-3AD203B41FA5}">
                      <a16:colId xmlns:a16="http://schemas.microsoft.com/office/drawing/2014/main" val="481079558"/>
                    </a:ext>
                  </a:extLst>
                </a:gridCol>
                <a:gridCol w="883308">
                  <a:extLst>
                    <a:ext uri="{9D8B030D-6E8A-4147-A177-3AD203B41FA5}">
                      <a16:colId xmlns:a16="http://schemas.microsoft.com/office/drawing/2014/main" val="1547344765"/>
                    </a:ext>
                  </a:extLst>
                </a:gridCol>
              </a:tblGrid>
              <a:tr h="234116">
                <a:tc>
                  <a:txBody>
                    <a:bodyPr/>
                    <a:lstStyle/>
                    <a:p>
                      <a:r>
                        <a:rPr lang="en-GB" sz="1200" b="1">
                          <a:effectLst/>
                        </a:rPr>
                        <a:t> Sensor Location​​</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GB" sz="1200" b="1">
                          <a:effectLst/>
                        </a:rPr>
                        <a:t>Location description​​</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tc>
                  <a:txBody>
                    <a:bodyPr/>
                    <a:lstStyle/>
                    <a:p>
                      <a:r>
                        <a:rPr lang="en-GB" sz="1200" b="1">
                          <a:effectLst/>
                        </a:rPr>
                        <a:t>Installed​</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lumMod val="85000"/>
                      </a:schemeClr>
                    </a:solidFill>
                  </a:tcPr>
                </a:tc>
                <a:extLst>
                  <a:ext uri="{0D108BD9-81ED-4DB2-BD59-A6C34878D82A}">
                    <a16:rowId xmlns:a16="http://schemas.microsoft.com/office/drawing/2014/main" val="2654137971"/>
                  </a:ext>
                </a:extLst>
              </a:tr>
              <a:tr h="234116">
                <a:tc>
                  <a:txBody>
                    <a:bodyPr/>
                    <a:lstStyle/>
                    <a:p>
                      <a:r>
                        <a:rPr lang="en-GB" sz="1200" b="0">
                          <a:solidFill>
                            <a:schemeClr val="tx1"/>
                          </a:solidFill>
                          <a:effectLst/>
                        </a:rPr>
                        <a:t>Cherry Hinton Road ​​</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a:solidFill>
                            <a:schemeClr val="tx1"/>
                          </a:solidFill>
                          <a:effectLst/>
                        </a:rPr>
                        <a:t>Near Rock Road​​</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a:solidFill>
                            <a:schemeClr val="tx1"/>
                          </a:solidFill>
                          <a:effectLst/>
                        </a:rPr>
                        <a:t>May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391169372"/>
                  </a:ext>
                </a:extLst>
              </a:tr>
              <a:tr h="234116">
                <a:tc>
                  <a:txBody>
                    <a:bodyPr/>
                    <a:lstStyle/>
                    <a:p>
                      <a:r>
                        <a:rPr lang="en-GB" sz="1200" b="0">
                          <a:solidFill>
                            <a:schemeClr val="tx1"/>
                          </a:solidFill>
                          <a:effectLst/>
                        </a:rPr>
                        <a:t>Coldham’s Lane​​</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a:solidFill>
                            <a:schemeClr val="tx1"/>
                          </a:solidFill>
                          <a:effectLst/>
                        </a:rPr>
                        <a:t>Near Coldham’s Common​​</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a:solidFill>
                            <a:schemeClr val="tx1"/>
                          </a:solidFill>
                          <a:effectLst/>
                        </a:rPr>
                        <a:t>May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2435322488"/>
                  </a:ext>
                </a:extLst>
              </a:tr>
              <a:tr h="234116">
                <a:tc>
                  <a:txBody>
                    <a:bodyPr/>
                    <a:lstStyle/>
                    <a:p>
                      <a:r>
                        <a:rPr lang="en-GB" sz="1200" b="0">
                          <a:solidFill>
                            <a:schemeClr val="tx1"/>
                          </a:solidFill>
                          <a:effectLst/>
                        </a:rPr>
                        <a:t>Coleridge Road ​​</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a:solidFill>
                            <a:schemeClr val="tx1"/>
                          </a:solidFill>
                          <a:effectLst/>
                        </a:rPr>
                        <a:t>Near Coleridge recreation ground​​</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a:solidFill>
                            <a:schemeClr val="tx1"/>
                          </a:solidFill>
                          <a:effectLst/>
                        </a:rPr>
                        <a:t>May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906056800"/>
                  </a:ext>
                </a:extLst>
              </a:tr>
              <a:tr h="234116">
                <a:tc>
                  <a:txBody>
                    <a:bodyPr/>
                    <a:lstStyle/>
                    <a:p>
                      <a:r>
                        <a:rPr lang="en-GB" sz="1200" b="0">
                          <a:solidFill>
                            <a:schemeClr val="tx1"/>
                          </a:solidFill>
                          <a:effectLst/>
                        </a:rPr>
                        <a:t>Devonshire Rd Cycle Path</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a:solidFill>
                            <a:schemeClr val="tx1"/>
                          </a:solidFill>
                          <a:effectLst/>
                        </a:rPr>
                        <a:t>Opposite 55-57 Devonshire Road</a:t>
                      </a:r>
                    </a:p>
                  </a:txBody>
                  <a:tcPr marR="0" marT="0" marB="0"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a:solidFill>
                            <a:schemeClr val="tx1"/>
                          </a:solidFill>
                          <a:effectLst/>
                        </a:rPr>
                        <a:t>May 2019​</a:t>
                      </a:r>
                    </a:p>
                  </a:txBody>
                  <a:tcPr marR="0" marT="0" marB="0"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1192294"/>
                  </a:ext>
                </a:extLst>
              </a:tr>
              <a:tr h="234116">
                <a:tc>
                  <a:txBody>
                    <a:bodyPr/>
                    <a:lstStyle/>
                    <a:p>
                      <a:r>
                        <a:rPr lang="en-GB" sz="1200" b="0">
                          <a:solidFill>
                            <a:schemeClr val="tx1"/>
                          </a:solidFill>
                          <a:effectLst/>
                        </a:rPr>
                        <a:t>East Road​​</a:t>
                      </a: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a:solidFill>
                            <a:schemeClr val="tx1"/>
                          </a:solidFill>
                          <a:effectLst/>
                        </a:rPr>
                        <a:t>Close to ARU site​​</a:t>
                      </a: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solidFill>
                      <a:schemeClr val="bg1"/>
                    </a:solidFill>
                  </a:tcPr>
                </a:tc>
                <a:tc>
                  <a:txBody>
                    <a:bodyPr/>
                    <a:lstStyle/>
                    <a:p>
                      <a:r>
                        <a:rPr lang="en-GB" sz="1200" b="0">
                          <a:solidFill>
                            <a:schemeClr val="tx1"/>
                          </a:solidFill>
                          <a:effectLst/>
                        </a:rPr>
                        <a:t>May 2019​</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a:solidFill>
                        <a:schemeClr val="tx1"/>
                      </a:solidFill>
                    </a:lnB>
                    <a:solidFill>
                      <a:schemeClr val="bg1"/>
                    </a:solidFill>
                  </a:tcPr>
                </a:tc>
                <a:extLst>
                  <a:ext uri="{0D108BD9-81ED-4DB2-BD59-A6C34878D82A}">
                    <a16:rowId xmlns:a16="http://schemas.microsoft.com/office/drawing/2014/main" val="4294397623"/>
                  </a:ext>
                </a:extLst>
              </a:tr>
              <a:tr h="234116">
                <a:tc>
                  <a:txBody>
                    <a:bodyPr/>
                    <a:lstStyle/>
                    <a:p>
                      <a:r>
                        <a:rPr lang="en-GB" sz="1200" b="0">
                          <a:solidFill>
                            <a:schemeClr val="tx1"/>
                          </a:solidFill>
                          <a:effectLst/>
                        </a:rPr>
                        <a:t>Hills Road Bridge​​</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a:solidFill>
                            <a:schemeClr val="tx1"/>
                          </a:solidFill>
                          <a:effectLst/>
                        </a:rPr>
                        <a:t>Near Cherry Hinton Road​​</a:t>
                      </a:r>
                    </a:p>
                  </a:txBody>
                  <a:tcPr marR="0" marT="0" marB="0" anchor="ctr">
                    <a:lnL w="12700">
                      <a:solidFill>
                        <a:schemeClr val="tx1"/>
                      </a:solidFill>
                    </a:lnL>
                    <a:lnR w="12700">
                      <a:solidFill>
                        <a:schemeClr val="tx1"/>
                      </a:solidFill>
                    </a:lnR>
                    <a:lnT w="12700" cap="flat" cmpd="sng" algn="ctr">
                      <a:solidFill>
                        <a:schemeClr val="tx1"/>
                      </a:solidFill>
                      <a:prstDash val="solid"/>
                      <a:round/>
                      <a:headEnd type="none" w="med" len="med"/>
                      <a:tailEnd type="none" w="med" len="med"/>
                    </a:lnT>
                    <a:lnB w="12700">
                      <a:solidFill>
                        <a:schemeClr val="tx1"/>
                      </a:solidFill>
                    </a:lnB>
                    <a:solidFill>
                      <a:schemeClr val="bg1"/>
                    </a:solidFill>
                  </a:tcPr>
                </a:tc>
                <a:tc>
                  <a:txBody>
                    <a:bodyPr/>
                    <a:lstStyle/>
                    <a:p>
                      <a:r>
                        <a:rPr lang="en-GB" sz="1200" b="0">
                          <a:solidFill>
                            <a:schemeClr val="tx1"/>
                          </a:solidFill>
                          <a:effectLst/>
                        </a:rPr>
                        <a:t>May 2019​</a:t>
                      </a:r>
                    </a:p>
                  </a:txBody>
                  <a:tcPr marR="0" marT="0" marB="0" anchor="ctr">
                    <a:lnL w="12700">
                      <a:solidFill>
                        <a:schemeClr val="tx1"/>
                      </a:solidFill>
                    </a:lnL>
                    <a:lnR w="12700">
                      <a:solidFill>
                        <a:schemeClr val="tx1"/>
                      </a:solidFill>
                    </a:lnR>
                    <a:lnT w="12700" cap="flat" cmpd="sng" algn="ctr">
                      <a:solidFill>
                        <a:schemeClr val="tx1"/>
                      </a:solidFill>
                      <a:prstDash val="solid"/>
                      <a:round/>
                      <a:headEnd type="none" w="med" len="med"/>
                      <a:tailEnd type="none" w="med" len="med"/>
                    </a:lnT>
                    <a:lnB w="12700">
                      <a:solidFill>
                        <a:schemeClr val="tx1"/>
                      </a:solidFill>
                    </a:lnB>
                    <a:solidFill>
                      <a:schemeClr val="bg1"/>
                    </a:solidFill>
                  </a:tcPr>
                </a:tc>
                <a:extLst>
                  <a:ext uri="{0D108BD9-81ED-4DB2-BD59-A6C34878D82A}">
                    <a16:rowId xmlns:a16="http://schemas.microsoft.com/office/drawing/2014/main" val="1921578486"/>
                  </a:ext>
                </a:extLst>
              </a:tr>
              <a:tr h="234116">
                <a:tc>
                  <a:txBody>
                    <a:bodyPr/>
                    <a:lstStyle/>
                    <a:p>
                      <a:r>
                        <a:rPr lang="en-GB" sz="1200" b="0">
                          <a:solidFill>
                            <a:schemeClr val="tx1"/>
                          </a:solidFill>
                          <a:effectLst/>
                        </a:rPr>
                        <a:t>Histon Road (North)​​</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a:solidFill>
                            <a:schemeClr val="tx1"/>
                          </a:solidFill>
                          <a:effectLst/>
                        </a:rPr>
                        <a:t>Just south of A14​</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a:solidFill>
                            <a:schemeClr val="tx1"/>
                          </a:solidFill>
                          <a:effectLst/>
                        </a:rPr>
                        <a:t>Sept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371920672"/>
                  </a:ext>
                </a:extLst>
              </a:tr>
              <a:tr h="234116">
                <a:tc>
                  <a:txBody>
                    <a:bodyPr/>
                    <a:lstStyle/>
                    <a:p>
                      <a:r>
                        <a:rPr lang="en-GB" sz="1200" b="0">
                          <a:solidFill>
                            <a:schemeClr val="tx1"/>
                          </a:solidFill>
                          <a:effectLst/>
                        </a:rPr>
                        <a:t>Histon Road (South) ​​</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a:solidFill>
                            <a:schemeClr val="tx1"/>
                          </a:solidFill>
                          <a:effectLst/>
                        </a:rPr>
                        <a:t>Near Victoria Road​</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a:solidFill>
                            <a:schemeClr val="tx1"/>
                          </a:solidFill>
                          <a:effectLst/>
                        </a:rPr>
                        <a:t>Sept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2337692815"/>
                  </a:ext>
                </a:extLst>
              </a:tr>
              <a:tr h="234116">
                <a:tc>
                  <a:txBody>
                    <a:bodyPr/>
                    <a:lstStyle/>
                    <a:p>
                      <a:r>
                        <a:rPr lang="en-GB" sz="1200" b="0">
                          <a:solidFill>
                            <a:schemeClr val="tx1"/>
                          </a:solidFill>
                          <a:effectLst/>
                        </a:rPr>
                        <a:t>Mill Road (East)​​</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a:solidFill>
                            <a:schemeClr val="tx1"/>
                          </a:solidFill>
                          <a:effectLst/>
                        </a:rPr>
                        <a:t>Close to Brookfield’s hospital​​</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a:solidFill>
                            <a:schemeClr val="tx1"/>
                          </a:solidFill>
                          <a:effectLst/>
                        </a:rPr>
                        <a:t>May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4159478729"/>
                  </a:ext>
                </a:extLst>
              </a:tr>
              <a:tr h="234116">
                <a:tc>
                  <a:txBody>
                    <a:bodyPr/>
                    <a:lstStyle/>
                    <a:p>
                      <a:r>
                        <a:rPr lang="en-GB" sz="1200" b="0">
                          <a:solidFill>
                            <a:schemeClr val="tx1"/>
                          </a:solidFill>
                          <a:effectLst/>
                        </a:rPr>
                        <a:t>Mill Road (West)​​</a:t>
                      </a: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b="0">
                          <a:solidFill>
                            <a:schemeClr val="tx1"/>
                          </a:solidFill>
                          <a:effectLst/>
                        </a:rPr>
                        <a:t>Close to Parker’s Piece​​</a:t>
                      </a: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solidFill>
                      <a:schemeClr val="bg1"/>
                    </a:solidFill>
                  </a:tcPr>
                </a:tc>
                <a:tc>
                  <a:txBody>
                    <a:bodyPr/>
                    <a:lstStyle/>
                    <a:p>
                      <a:r>
                        <a:rPr lang="en-GB" sz="1200" b="0">
                          <a:solidFill>
                            <a:schemeClr val="tx1"/>
                          </a:solidFill>
                          <a:effectLst/>
                        </a:rPr>
                        <a:t>May 2019​</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a:solidFill>
                        <a:schemeClr val="tx1"/>
                      </a:solidFill>
                    </a:lnB>
                    <a:solidFill>
                      <a:schemeClr val="bg1"/>
                    </a:solidFill>
                  </a:tcPr>
                </a:tc>
                <a:extLst>
                  <a:ext uri="{0D108BD9-81ED-4DB2-BD59-A6C34878D82A}">
                    <a16:rowId xmlns:a16="http://schemas.microsoft.com/office/drawing/2014/main" val="2515974204"/>
                  </a:ext>
                </a:extLst>
              </a:tr>
              <a:tr h="234116">
                <a:tc>
                  <a:txBody>
                    <a:bodyPr/>
                    <a:lstStyle/>
                    <a:p>
                      <a:r>
                        <a:rPr lang="en-GB" sz="1200" b="0">
                          <a:solidFill>
                            <a:schemeClr val="tx1"/>
                          </a:solidFill>
                          <a:effectLst/>
                        </a:rPr>
                        <a:t>Milton Road (Mid)​​</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a:solidFill>
                            <a:schemeClr val="tx1"/>
                          </a:solidFill>
                          <a:effectLst/>
                        </a:rPr>
                        <a:t>Near Union Lane​​</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a:solidFill>
                            <a:schemeClr val="tx1"/>
                          </a:solidFill>
                          <a:effectLst/>
                        </a:rPr>
                        <a:t>May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4102981906"/>
                  </a:ext>
                </a:extLst>
              </a:tr>
              <a:tr h="234116">
                <a:tc>
                  <a:txBody>
                    <a:bodyPr/>
                    <a:lstStyle/>
                    <a:p>
                      <a:r>
                        <a:rPr lang="en-GB" sz="1200" b="0">
                          <a:solidFill>
                            <a:schemeClr val="tx1"/>
                          </a:solidFill>
                          <a:effectLst/>
                        </a:rPr>
                        <a:t>Milton Road (North)​​</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a:solidFill>
                            <a:schemeClr val="tx1"/>
                          </a:solidFill>
                          <a:effectLst/>
                        </a:rPr>
                        <a:t>Near King’s Hedges Road​</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a:solidFill>
                            <a:schemeClr val="tx1"/>
                          </a:solidFill>
                          <a:effectLst/>
                        </a:rPr>
                        <a:t>Sept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2480872126"/>
                  </a:ext>
                </a:extLst>
              </a:tr>
              <a:tr h="234116">
                <a:tc>
                  <a:txBody>
                    <a:bodyPr/>
                    <a:lstStyle/>
                    <a:p>
                      <a:r>
                        <a:rPr lang="en-GB" sz="1200" b="0">
                          <a:solidFill>
                            <a:schemeClr val="tx1"/>
                          </a:solidFill>
                          <a:effectLst/>
                        </a:rPr>
                        <a:t>Milton Road (South)​</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b="0">
                          <a:solidFill>
                            <a:schemeClr val="tx1"/>
                          </a:solidFill>
                          <a:effectLst/>
                        </a:rPr>
                        <a:t>Near Gilbert Road​</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a:solidFill>
                            <a:schemeClr val="tx1"/>
                          </a:solidFill>
                          <a:effectLst/>
                        </a:rPr>
                        <a:t>Sept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609502090"/>
                  </a:ext>
                </a:extLst>
              </a:tr>
              <a:tr h="234116">
                <a:tc>
                  <a:txBody>
                    <a:bodyPr/>
                    <a:lstStyle/>
                    <a:p>
                      <a:pPr lvl="0">
                        <a:buNone/>
                      </a:pPr>
                      <a:r>
                        <a:rPr lang="en-GB" sz="1200" b="0">
                          <a:solidFill>
                            <a:schemeClr val="tx1"/>
                          </a:solidFill>
                          <a:effectLst/>
                        </a:rPr>
                        <a:t>Newmarket Road</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a:buNone/>
                      </a:pPr>
                      <a:r>
                        <a:rPr lang="en-GB" sz="1200" b="0">
                          <a:solidFill>
                            <a:schemeClr val="tx1"/>
                          </a:solidFill>
                          <a:effectLst/>
                        </a:rPr>
                        <a:t>Near Ditton Fields</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a:buNone/>
                      </a:pPr>
                      <a:r>
                        <a:rPr lang="en-GB" sz="1200" b="0">
                          <a:solidFill>
                            <a:schemeClr val="tx1"/>
                          </a:solidFill>
                          <a:effectLst/>
                        </a:rPr>
                        <a:t>May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465075487"/>
                  </a:ext>
                </a:extLst>
              </a:tr>
              <a:tr h="234116">
                <a:tc>
                  <a:txBody>
                    <a:bodyPr/>
                    <a:lstStyle/>
                    <a:p>
                      <a:pPr lvl="0">
                        <a:buNone/>
                      </a:pPr>
                      <a:r>
                        <a:rPr lang="en-GB" sz="1200" b="0">
                          <a:solidFill>
                            <a:schemeClr val="tx1"/>
                          </a:solidFill>
                          <a:effectLst/>
                        </a:rPr>
                        <a:t>Perne Road</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a:buNone/>
                      </a:pPr>
                      <a:r>
                        <a:rPr lang="en-GB" sz="1200" b="0">
                          <a:solidFill>
                            <a:schemeClr val="tx1"/>
                          </a:solidFill>
                          <a:effectLst/>
                        </a:rPr>
                        <a:t>Near Birdwood Road roundabout</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a:buNone/>
                      </a:pPr>
                      <a:r>
                        <a:rPr lang="en-GB" sz="1200" b="0">
                          <a:solidFill>
                            <a:schemeClr val="tx1"/>
                          </a:solidFill>
                          <a:effectLst/>
                        </a:rPr>
                        <a:t>May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260087975"/>
                  </a:ext>
                </a:extLst>
              </a:tr>
              <a:tr h="234116">
                <a:tc>
                  <a:txBody>
                    <a:bodyPr/>
                    <a:lstStyle/>
                    <a:p>
                      <a:pPr lvl="0">
                        <a:buNone/>
                      </a:pPr>
                      <a:r>
                        <a:rPr lang="en-GB" sz="1200" b="0">
                          <a:solidFill>
                            <a:schemeClr val="tx1"/>
                          </a:solidFill>
                          <a:effectLst/>
                        </a:rPr>
                        <a:t>Station Road</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a:buNone/>
                      </a:pPr>
                      <a:r>
                        <a:rPr lang="en-GB" sz="1200" b="0">
                          <a:solidFill>
                            <a:schemeClr val="tx1"/>
                          </a:solidFill>
                          <a:effectLst/>
                        </a:rPr>
                        <a:t>Near </a:t>
                      </a:r>
                      <a:r>
                        <a:rPr lang="en-GB" sz="1200" b="0" err="1">
                          <a:solidFill>
                            <a:schemeClr val="tx1"/>
                          </a:solidFill>
                          <a:effectLst/>
                        </a:rPr>
                        <a:t>Kett</a:t>
                      </a:r>
                      <a:r>
                        <a:rPr lang="en-GB" sz="1200" b="0">
                          <a:solidFill>
                            <a:schemeClr val="tx1"/>
                          </a:solidFill>
                          <a:effectLst/>
                        </a:rPr>
                        <a:t> House</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lvl="0">
                        <a:buNone/>
                      </a:pPr>
                      <a:r>
                        <a:rPr lang="en-GB" sz="1200" b="0">
                          <a:solidFill>
                            <a:schemeClr val="tx1"/>
                          </a:solidFill>
                          <a:effectLst/>
                        </a:rPr>
                        <a:t>May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3348178155"/>
                  </a:ext>
                </a:extLst>
              </a:tr>
              <a:tr h="234116">
                <a:tc>
                  <a:txBody>
                    <a:bodyPr/>
                    <a:lstStyle/>
                    <a:p>
                      <a:r>
                        <a:rPr lang="en-GB" sz="1200" b="0">
                          <a:solidFill>
                            <a:schemeClr val="tx1"/>
                          </a:solidFill>
                          <a:effectLst/>
                        </a:rPr>
                        <a:t>Tenison Road​​</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200" b="0">
                          <a:solidFill>
                            <a:schemeClr val="tx1"/>
                          </a:solidFill>
                          <a:effectLst/>
                        </a:rPr>
                        <a:t>Near Mill Road​​</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a:solidFill>
                            <a:schemeClr val="tx1"/>
                          </a:solidFill>
                          <a:effectLst/>
                        </a:rPr>
                        <a:t>May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3413523308"/>
                  </a:ext>
                </a:extLst>
              </a:tr>
              <a:tr h="234116">
                <a:tc>
                  <a:txBody>
                    <a:bodyPr/>
                    <a:lstStyle/>
                    <a:p>
                      <a:r>
                        <a:rPr lang="en-GB" sz="1200" b="0">
                          <a:solidFill>
                            <a:schemeClr val="tx1"/>
                          </a:solidFill>
                          <a:effectLst/>
                        </a:rPr>
                        <a:t>Vinery Road ​​</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a:solidFill>
                        <a:schemeClr val="tx1"/>
                      </a:solidFill>
                    </a:lnB>
                    <a:solidFill>
                      <a:schemeClr val="bg1"/>
                    </a:solidFill>
                  </a:tcPr>
                </a:tc>
                <a:tc>
                  <a:txBody>
                    <a:bodyPr/>
                    <a:lstStyle/>
                    <a:p>
                      <a:r>
                        <a:rPr lang="en-GB" sz="1200" b="0">
                          <a:solidFill>
                            <a:schemeClr val="tx1"/>
                          </a:solidFill>
                          <a:effectLst/>
                        </a:rPr>
                        <a:t>Near Romsey recreation ground​​</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GB" sz="1200" b="0" dirty="0">
                          <a:solidFill>
                            <a:schemeClr val="tx1"/>
                          </a:solidFill>
                          <a:effectLst/>
                        </a:rPr>
                        <a:t>May 2019​</a:t>
                      </a:r>
                    </a:p>
                  </a:txBody>
                  <a:tcPr marR="0" marT="0"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2134402491"/>
                  </a:ext>
                </a:extLst>
              </a:tr>
            </a:tbl>
          </a:graphicData>
        </a:graphic>
      </p:graphicFrame>
      <p:sp>
        <p:nvSpPr>
          <p:cNvPr id="6" name="TextBox 5">
            <a:extLst>
              <a:ext uri="{FF2B5EF4-FFF2-40B4-BE49-F238E27FC236}">
                <a16:creationId xmlns:a16="http://schemas.microsoft.com/office/drawing/2014/main" id="{B3C20750-6375-899B-674D-29BDB7E80BE3}"/>
              </a:ext>
              <a:ext uri="{C183D7F6-B498-43B3-948B-1728B52AA6E4}">
                <adec:decorative xmlns:adec="http://schemas.microsoft.com/office/drawing/2017/decorative" val="1"/>
              </a:ext>
            </a:extLst>
          </p:cNvPr>
          <p:cNvSpPr txBox="1"/>
          <p:nvPr/>
        </p:nvSpPr>
        <p:spPr>
          <a:xfrm>
            <a:off x="283369" y="6452438"/>
            <a:ext cx="2154621" cy="276999"/>
          </a:xfrm>
          <a:prstGeom prst="rect">
            <a:avLst/>
          </a:prstGeom>
          <a:solidFill>
            <a:schemeClr val="bg1"/>
          </a:solidFill>
          <a:ln>
            <a:solidFill>
              <a:schemeClr val="tx1"/>
            </a:solidFill>
          </a:ln>
        </p:spPr>
        <p:txBody>
          <a:bodyPr wrap="square" rtlCol="0">
            <a:spAutoFit/>
          </a:bodyPr>
          <a:lstStyle/>
          <a:p>
            <a:r>
              <a:rPr lang="en-GB" sz="1200"/>
              <a:t>© OpenStreetMap Contributors</a:t>
            </a:r>
          </a:p>
        </p:txBody>
      </p:sp>
      <p:sp>
        <p:nvSpPr>
          <p:cNvPr id="7" name="Oval 6">
            <a:extLst>
              <a:ext uri="{FF2B5EF4-FFF2-40B4-BE49-F238E27FC236}">
                <a16:creationId xmlns:a16="http://schemas.microsoft.com/office/drawing/2014/main" id="{A4F6977B-A371-C1C9-3404-2F31CF111B48}"/>
              </a:ext>
              <a:ext uri="{C183D7F6-B498-43B3-948B-1728B52AA6E4}">
                <adec:decorative xmlns:adec="http://schemas.microsoft.com/office/drawing/2017/decorative" val="1"/>
              </a:ext>
            </a:extLst>
          </p:cNvPr>
          <p:cNvSpPr/>
          <p:nvPr/>
        </p:nvSpPr>
        <p:spPr>
          <a:xfrm>
            <a:off x="2618320" y="5734912"/>
            <a:ext cx="144000" cy="144000"/>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14" name="Oval 13">
            <a:extLst>
              <a:ext uri="{FF2B5EF4-FFF2-40B4-BE49-F238E27FC236}">
                <a16:creationId xmlns:a16="http://schemas.microsoft.com/office/drawing/2014/main" id="{F753DCDD-B051-DA50-E68F-5FFF5512BF43}"/>
              </a:ext>
              <a:ext uri="{C183D7F6-B498-43B3-948B-1728B52AA6E4}">
                <adec:decorative xmlns:adec="http://schemas.microsoft.com/office/drawing/2017/decorative" val="1"/>
              </a:ext>
            </a:extLst>
          </p:cNvPr>
          <p:cNvSpPr/>
          <p:nvPr/>
        </p:nvSpPr>
        <p:spPr>
          <a:xfrm>
            <a:off x="2672613" y="4685122"/>
            <a:ext cx="144000" cy="144000"/>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24" name="Oval 23">
            <a:extLst>
              <a:ext uri="{FF2B5EF4-FFF2-40B4-BE49-F238E27FC236}">
                <a16:creationId xmlns:a16="http://schemas.microsoft.com/office/drawing/2014/main" id="{78813CFA-7ECB-FA48-96B2-CB0E70CD54C3}"/>
              </a:ext>
              <a:ext uri="{C183D7F6-B498-43B3-948B-1728B52AA6E4}">
                <adec:decorative xmlns:adec="http://schemas.microsoft.com/office/drawing/2017/decorative" val="1"/>
              </a:ext>
            </a:extLst>
          </p:cNvPr>
          <p:cNvSpPr/>
          <p:nvPr/>
        </p:nvSpPr>
        <p:spPr>
          <a:xfrm>
            <a:off x="3371814" y="5645284"/>
            <a:ext cx="144000" cy="144000"/>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33" name="Cross 32">
            <a:extLst>
              <a:ext uri="{FF2B5EF4-FFF2-40B4-BE49-F238E27FC236}">
                <a16:creationId xmlns:a16="http://schemas.microsoft.com/office/drawing/2014/main" id="{153D244C-0FA7-128B-5468-D29AA6AF99B9}"/>
              </a:ext>
              <a:ext uri="{C183D7F6-B498-43B3-948B-1728B52AA6E4}">
                <adec:decorative xmlns:adec="http://schemas.microsoft.com/office/drawing/2017/decorative" val="1"/>
              </a:ext>
            </a:extLst>
          </p:cNvPr>
          <p:cNvSpPr/>
          <p:nvPr/>
        </p:nvSpPr>
        <p:spPr>
          <a:xfrm rot="2703070">
            <a:off x="2422955" y="2363101"/>
            <a:ext cx="179119" cy="181124"/>
          </a:xfrm>
          <a:prstGeom prst="plus">
            <a:avLst>
              <a:gd name="adj" fmla="val 3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35" name="Cross 34">
            <a:extLst>
              <a:ext uri="{FF2B5EF4-FFF2-40B4-BE49-F238E27FC236}">
                <a16:creationId xmlns:a16="http://schemas.microsoft.com/office/drawing/2014/main" id="{715521BA-072B-FD66-A26C-A0DA6DE82622}"/>
              </a:ext>
              <a:ext uri="{C183D7F6-B498-43B3-948B-1728B52AA6E4}">
                <adec:decorative xmlns:adec="http://schemas.microsoft.com/office/drawing/2017/decorative" val="1"/>
              </a:ext>
            </a:extLst>
          </p:cNvPr>
          <p:cNvSpPr/>
          <p:nvPr/>
        </p:nvSpPr>
        <p:spPr>
          <a:xfrm rot="2703070">
            <a:off x="1935213" y="2778362"/>
            <a:ext cx="179119" cy="181124"/>
          </a:xfrm>
          <a:prstGeom prst="plus">
            <a:avLst>
              <a:gd name="adj" fmla="val 3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39" name="Cross 38">
            <a:extLst>
              <a:ext uri="{FF2B5EF4-FFF2-40B4-BE49-F238E27FC236}">
                <a16:creationId xmlns:a16="http://schemas.microsoft.com/office/drawing/2014/main" id="{614232E3-8916-C2B1-B19E-BD9AE5DC6384}"/>
              </a:ext>
              <a:ext uri="{C183D7F6-B498-43B3-948B-1728B52AA6E4}">
                <adec:decorative xmlns:adec="http://schemas.microsoft.com/office/drawing/2017/decorative" val="1"/>
              </a:ext>
            </a:extLst>
          </p:cNvPr>
          <p:cNvSpPr/>
          <p:nvPr/>
        </p:nvSpPr>
        <p:spPr>
          <a:xfrm rot="2703070">
            <a:off x="3122519" y="1668168"/>
            <a:ext cx="179119" cy="181124"/>
          </a:xfrm>
          <a:prstGeom prst="plus">
            <a:avLst>
              <a:gd name="adj" fmla="val 3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41" name="Oval 40">
            <a:extLst>
              <a:ext uri="{FF2B5EF4-FFF2-40B4-BE49-F238E27FC236}">
                <a16:creationId xmlns:a16="http://schemas.microsoft.com/office/drawing/2014/main" id="{C7814A36-8A95-0881-661C-165640329331}"/>
              </a:ext>
              <a:ext uri="{C183D7F6-B498-43B3-948B-1728B52AA6E4}">
                <adec:decorative xmlns:adec="http://schemas.microsoft.com/office/drawing/2017/decorative" val="1"/>
              </a:ext>
            </a:extLst>
          </p:cNvPr>
          <p:cNvSpPr/>
          <p:nvPr/>
        </p:nvSpPr>
        <p:spPr>
          <a:xfrm>
            <a:off x="3974481" y="5438993"/>
            <a:ext cx="144000" cy="1440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46" name="Cross 45">
            <a:extLst>
              <a:ext uri="{FF2B5EF4-FFF2-40B4-BE49-F238E27FC236}">
                <a16:creationId xmlns:a16="http://schemas.microsoft.com/office/drawing/2014/main" id="{FE2E09A7-B7F5-71FF-2BBB-EAABB48C8E74}"/>
              </a:ext>
              <a:ext uri="{C183D7F6-B498-43B3-948B-1728B52AA6E4}">
                <adec:decorative xmlns:adec="http://schemas.microsoft.com/office/drawing/2017/decorative" val="1"/>
              </a:ext>
            </a:extLst>
          </p:cNvPr>
          <p:cNvSpPr/>
          <p:nvPr/>
        </p:nvSpPr>
        <p:spPr>
          <a:xfrm rot="2703070">
            <a:off x="2376229" y="4148030"/>
            <a:ext cx="179119" cy="181124"/>
          </a:xfrm>
          <a:prstGeom prst="plus">
            <a:avLst>
              <a:gd name="adj" fmla="val 3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47" name="Cross 46">
            <a:extLst>
              <a:ext uri="{FF2B5EF4-FFF2-40B4-BE49-F238E27FC236}">
                <a16:creationId xmlns:a16="http://schemas.microsoft.com/office/drawing/2014/main" id="{B4E0D433-BEFB-0DC7-C5DC-BA592D7F364A}"/>
              </a:ext>
              <a:ext uri="{C183D7F6-B498-43B3-948B-1728B52AA6E4}">
                <adec:decorative xmlns:adec="http://schemas.microsoft.com/office/drawing/2017/decorative" val="1"/>
              </a:ext>
            </a:extLst>
          </p:cNvPr>
          <p:cNvSpPr/>
          <p:nvPr/>
        </p:nvSpPr>
        <p:spPr>
          <a:xfrm rot="2703070">
            <a:off x="2324474" y="4428966"/>
            <a:ext cx="179119" cy="181124"/>
          </a:xfrm>
          <a:prstGeom prst="plus">
            <a:avLst>
              <a:gd name="adj" fmla="val 3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48" name="Cross 47">
            <a:extLst>
              <a:ext uri="{FF2B5EF4-FFF2-40B4-BE49-F238E27FC236}">
                <a16:creationId xmlns:a16="http://schemas.microsoft.com/office/drawing/2014/main" id="{A9497C82-E451-E8BD-7729-635ED9D6F8A2}"/>
              </a:ext>
              <a:ext uri="{C183D7F6-B498-43B3-948B-1728B52AA6E4}">
                <adec:decorative xmlns:adec="http://schemas.microsoft.com/office/drawing/2017/decorative" val="1"/>
              </a:ext>
            </a:extLst>
          </p:cNvPr>
          <p:cNvSpPr/>
          <p:nvPr/>
        </p:nvSpPr>
        <p:spPr>
          <a:xfrm rot="2703070">
            <a:off x="3794796" y="4590686"/>
            <a:ext cx="179119" cy="181124"/>
          </a:xfrm>
          <a:prstGeom prst="plus">
            <a:avLst>
              <a:gd name="adj" fmla="val 3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49" name="Cross 48">
            <a:extLst>
              <a:ext uri="{FF2B5EF4-FFF2-40B4-BE49-F238E27FC236}">
                <a16:creationId xmlns:a16="http://schemas.microsoft.com/office/drawing/2014/main" id="{4B3BF690-CF16-4739-9A58-C56183111C3E}"/>
              </a:ext>
              <a:ext uri="{C183D7F6-B498-43B3-948B-1728B52AA6E4}">
                <adec:decorative xmlns:adec="http://schemas.microsoft.com/office/drawing/2017/decorative" val="1"/>
              </a:ext>
            </a:extLst>
          </p:cNvPr>
          <p:cNvSpPr/>
          <p:nvPr/>
        </p:nvSpPr>
        <p:spPr>
          <a:xfrm rot="2703070">
            <a:off x="3859212" y="4959279"/>
            <a:ext cx="179119" cy="181124"/>
          </a:xfrm>
          <a:prstGeom prst="plus">
            <a:avLst>
              <a:gd name="adj" fmla="val 3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5" name="Cross 4">
            <a:extLst>
              <a:ext uri="{FF2B5EF4-FFF2-40B4-BE49-F238E27FC236}">
                <a16:creationId xmlns:a16="http://schemas.microsoft.com/office/drawing/2014/main" id="{3808C500-0D06-9404-DE6A-57BA245F3D9E}"/>
              </a:ext>
              <a:ext uri="{C183D7F6-B498-43B3-948B-1728B52AA6E4}">
                <adec:decorative xmlns:adec="http://schemas.microsoft.com/office/drawing/2017/decorative" val="1"/>
              </a:ext>
            </a:extLst>
          </p:cNvPr>
          <p:cNvSpPr/>
          <p:nvPr/>
        </p:nvSpPr>
        <p:spPr>
          <a:xfrm rot="2703070">
            <a:off x="4011720" y="3123271"/>
            <a:ext cx="179119" cy="181124"/>
          </a:xfrm>
          <a:prstGeom prst="plus">
            <a:avLst>
              <a:gd name="adj" fmla="val 3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8" name="Cross 7">
            <a:extLst>
              <a:ext uri="{FF2B5EF4-FFF2-40B4-BE49-F238E27FC236}">
                <a16:creationId xmlns:a16="http://schemas.microsoft.com/office/drawing/2014/main" id="{80A2E580-00BF-FCBC-4722-AE31D4603F41}"/>
              </a:ext>
              <a:ext uri="{C183D7F6-B498-43B3-948B-1728B52AA6E4}">
                <adec:decorative xmlns:adec="http://schemas.microsoft.com/office/drawing/2017/decorative" val="1"/>
              </a:ext>
            </a:extLst>
          </p:cNvPr>
          <p:cNvSpPr/>
          <p:nvPr/>
        </p:nvSpPr>
        <p:spPr>
          <a:xfrm rot="2703070">
            <a:off x="802582" y="1230713"/>
            <a:ext cx="179119" cy="181124"/>
          </a:xfrm>
          <a:prstGeom prst="plus">
            <a:avLst>
              <a:gd name="adj" fmla="val 3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18" name="Oval 17">
            <a:extLst>
              <a:ext uri="{FF2B5EF4-FFF2-40B4-BE49-F238E27FC236}">
                <a16:creationId xmlns:a16="http://schemas.microsoft.com/office/drawing/2014/main" id="{AE1DCC86-8BB4-BEC1-B5D9-A7F705E6F7B7}"/>
              </a:ext>
              <a:ext uri="{C183D7F6-B498-43B3-948B-1728B52AA6E4}">
                <adec:decorative xmlns:adec="http://schemas.microsoft.com/office/drawing/2017/decorative" val="1"/>
              </a:ext>
            </a:extLst>
          </p:cNvPr>
          <p:cNvSpPr/>
          <p:nvPr/>
        </p:nvSpPr>
        <p:spPr>
          <a:xfrm>
            <a:off x="3741200" y="4183167"/>
            <a:ext cx="144000" cy="1440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9" name="Cross 8">
            <a:extLst>
              <a:ext uri="{FF2B5EF4-FFF2-40B4-BE49-F238E27FC236}">
                <a16:creationId xmlns:a16="http://schemas.microsoft.com/office/drawing/2014/main" id="{EE5F4E2F-3882-34DE-327C-CEC9862BFAA3}"/>
              </a:ext>
              <a:ext uri="{C183D7F6-B498-43B3-948B-1728B52AA6E4}">
                <adec:decorative xmlns:adec="http://schemas.microsoft.com/office/drawing/2017/decorative" val="1"/>
              </a:ext>
            </a:extLst>
          </p:cNvPr>
          <p:cNvSpPr/>
          <p:nvPr/>
        </p:nvSpPr>
        <p:spPr>
          <a:xfrm rot="2703070">
            <a:off x="781035" y="3059438"/>
            <a:ext cx="179119" cy="181124"/>
          </a:xfrm>
          <a:prstGeom prst="plus">
            <a:avLst>
              <a:gd name="adj" fmla="val 3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10" name="Cross 9">
            <a:extLst>
              <a:ext uri="{FF2B5EF4-FFF2-40B4-BE49-F238E27FC236}">
                <a16:creationId xmlns:a16="http://schemas.microsoft.com/office/drawing/2014/main" id="{957F8D6B-94FB-8D6B-C508-8DCB53308EE7}"/>
              </a:ext>
              <a:ext uri="{C183D7F6-B498-43B3-948B-1728B52AA6E4}">
                <adec:decorative xmlns:adec="http://schemas.microsoft.com/office/drawing/2017/decorative" val="1"/>
              </a:ext>
            </a:extLst>
          </p:cNvPr>
          <p:cNvSpPr/>
          <p:nvPr/>
        </p:nvSpPr>
        <p:spPr>
          <a:xfrm rot="2703070">
            <a:off x="2428961" y="5318277"/>
            <a:ext cx="179119" cy="181124"/>
          </a:xfrm>
          <a:prstGeom prst="plus">
            <a:avLst>
              <a:gd name="adj" fmla="val 3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15" name="Cross 14">
            <a:extLst>
              <a:ext uri="{FF2B5EF4-FFF2-40B4-BE49-F238E27FC236}">
                <a16:creationId xmlns:a16="http://schemas.microsoft.com/office/drawing/2014/main" id="{B32C7FF0-4C21-87B6-E959-A25AFE11E902}"/>
              </a:ext>
              <a:ext uri="{C183D7F6-B498-43B3-948B-1728B52AA6E4}">
                <adec:decorative xmlns:adec="http://schemas.microsoft.com/office/drawing/2017/decorative" val="1"/>
              </a:ext>
            </a:extLst>
          </p:cNvPr>
          <p:cNvSpPr/>
          <p:nvPr/>
        </p:nvSpPr>
        <p:spPr>
          <a:xfrm rot="2703070">
            <a:off x="2683693" y="5119569"/>
            <a:ext cx="179119" cy="181124"/>
          </a:xfrm>
          <a:prstGeom prst="plus">
            <a:avLst>
              <a:gd name="adj" fmla="val 3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19" name="Oval 18">
            <a:extLst>
              <a:ext uri="{FF2B5EF4-FFF2-40B4-BE49-F238E27FC236}">
                <a16:creationId xmlns:a16="http://schemas.microsoft.com/office/drawing/2014/main" id="{4C3B1D9F-AE0B-8A7E-B096-F45A3EC5AC98}"/>
              </a:ext>
              <a:ext uri="{C183D7F6-B498-43B3-948B-1728B52AA6E4}">
                <adec:decorative xmlns:adec="http://schemas.microsoft.com/office/drawing/2017/decorative" val="1"/>
              </a:ext>
            </a:extLst>
          </p:cNvPr>
          <p:cNvSpPr/>
          <p:nvPr/>
        </p:nvSpPr>
        <p:spPr>
          <a:xfrm>
            <a:off x="3144569" y="5979537"/>
            <a:ext cx="144000" cy="14400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grpSp>
        <p:nvGrpSpPr>
          <p:cNvPr id="20" name="Group 19">
            <a:extLst>
              <a:ext uri="{FF2B5EF4-FFF2-40B4-BE49-F238E27FC236}">
                <a16:creationId xmlns:a16="http://schemas.microsoft.com/office/drawing/2014/main" id="{5B3F63F2-BA89-7A5D-918D-F84D427D6D40}"/>
              </a:ext>
              <a:ext uri="{C183D7F6-B498-43B3-948B-1728B52AA6E4}">
                <adec:decorative xmlns:adec="http://schemas.microsoft.com/office/drawing/2017/decorative" val="1"/>
              </a:ext>
            </a:extLst>
          </p:cNvPr>
          <p:cNvGrpSpPr/>
          <p:nvPr/>
        </p:nvGrpSpPr>
        <p:grpSpPr>
          <a:xfrm>
            <a:off x="6750626" y="5083599"/>
            <a:ext cx="5357056" cy="1706085"/>
            <a:chOff x="6861789" y="4937348"/>
            <a:chExt cx="5370929" cy="1706085"/>
          </a:xfrm>
        </p:grpSpPr>
        <p:sp>
          <p:nvSpPr>
            <p:cNvPr id="21" name="TextBox 20">
              <a:extLst>
                <a:ext uri="{FF2B5EF4-FFF2-40B4-BE49-F238E27FC236}">
                  <a16:creationId xmlns:a16="http://schemas.microsoft.com/office/drawing/2014/main" id="{8FEB88D6-90AC-E16E-0C3E-526BDD39B16C}"/>
                </a:ext>
                <a:ext uri="{C183D7F6-B498-43B3-948B-1728B52AA6E4}">
                  <adec:decorative xmlns:adec="http://schemas.microsoft.com/office/drawing/2017/decorative" val="1"/>
                </a:ext>
              </a:extLst>
            </p:cNvPr>
            <p:cNvSpPr txBox="1"/>
            <p:nvPr/>
          </p:nvSpPr>
          <p:spPr>
            <a:xfrm>
              <a:off x="6920132" y="4978240"/>
              <a:ext cx="1283398" cy="338554"/>
            </a:xfrm>
            <a:prstGeom prst="rect">
              <a:avLst/>
            </a:prstGeom>
            <a:noFill/>
          </p:spPr>
          <p:txBody>
            <a:bodyPr wrap="square" lIns="91440" tIns="45720" rIns="91440" bIns="45720" rtlCol="0" anchor="t">
              <a:spAutoFit/>
            </a:bodyPr>
            <a:lstStyle/>
            <a:p>
              <a:r>
                <a:rPr lang="en-GB" sz="1600" b="1">
                  <a:solidFill>
                    <a:srgbClr val="000000"/>
                  </a:solidFill>
                </a:rPr>
                <a:t>Legend</a:t>
              </a:r>
            </a:p>
          </p:txBody>
        </p:sp>
        <p:sp>
          <p:nvSpPr>
            <p:cNvPr id="37" name="Oval 36">
              <a:extLst>
                <a:ext uri="{FF2B5EF4-FFF2-40B4-BE49-F238E27FC236}">
                  <a16:creationId xmlns:a16="http://schemas.microsoft.com/office/drawing/2014/main" id="{4908D71E-CE86-FD77-1901-C22D72D910A6}"/>
                </a:ext>
                <a:ext uri="{C183D7F6-B498-43B3-948B-1728B52AA6E4}">
                  <adec:decorative xmlns:adec="http://schemas.microsoft.com/office/drawing/2017/decorative" val="1"/>
                </a:ext>
              </a:extLst>
            </p:cNvPr>
            <p:cNvSpPr/>
            <p:nvPr/>
          </p:nvSpPr>
          <p:spPr>
            <a:xfrm>
              <a:off x="7024093" y="5350146"/>
              <a:ext cx="179119" cy="171227"/>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40" name="Oval 39">
              <a:extLst>
                <a:ext uri="{FF2B5EF4-FFF2-40B4-BE49-F238E27FC236}">
                  <a16:creationId xmlns:a16="http://schemas.microsoft.com/office/drawing/2014/main" id="{EF903658-46A5-6E67-0D26-791391C0C1C6}"/>
                </a:ext>
                <a:ext uri="{C183D7F6-B498-43B3-948B-1728B52AA6E4}">
                  <adec:decorative xmlns:adec="http://schemas.microsoft.com/office/drawing/2017/decorative" val="1"/>
                </a:ext>
              </a:extLst>
            </p:cNvPr>
            <p:cNvSpPr/>
            <p:nvPr/>
          </p:nvSpPr>
          <p:spPr>
            <a:xfrm>
              <a:off x="7022171" y="5686030"/>
              <a:ext cx="179119" cy="181124"/>
            </a:xfrm>
            <a:prstGeom prst="ellipse">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42" name="TextBox 41">
              <a:extLst>
                <a:ext uri="{FF2B5EF4-FFF2-40B4-BE49-F238E27FC236}">
                  <a16:creationId xmlns:a16="http://schemas.microsoft.com/office/drawing/2014/main" id="{7107167A-82AC-1A43-3DDA-656E870C982E}"/>
                </a:ext>
                <a:ext uri="{C183D7F6-B498-43B3-948B-1728B52AA6E4}">
                  <adec:decorative xmlns:adec="http://schemas.microsoft.com/office/drawing/2017/decorative" val="1"/>
                </a:ext>
              </a:extLst>
            </p:cNvPr>
            <p:cNvSpPr txBox="1"/>
            <p:nvPr/>
          </p:nvSpPr>
          <p:spPr>
            <a:xfrm>
              <a:off x="7254944" y="5271477"/>
              <a:ext cx="481155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cs typeface="Calibri"/>
                </a:rPr>
                <a:t>Comparable motorised vehicle data available for most months and years.</a:t>
              </a:r>
            </a:p>
          </p:txBody>
        </p:sp>
        <p:sp>
          <p:nvSpPr>
            <p:cNvPr id="44" name="TextBox 43">
              <a:extLst>
                <a:ext uri="{FF2B5EF4-FFF2-40B4-BE49-F238E27FC236}">
                  <a16:creationId xmlns:a16="http://schemas.microsoft.com/office/drawing/2014/main" id="{51A0FFB5-C868-FD2B-77E6-C971616BC8FD}"/>
                </a:ext>
                <a:ext uri="{C183D7F6-B498-43B3-948B-1728B52AA6E4}">
                  <adec:decorative xmlns:adec="http://schemas.microsoft.com/office/drawing/2017/decorative" val="1"/>
                </a:ext>
              </a:extLst>
            </p:cNvPr>
            <p:cNvSpPr txBox="1"/>
            <p:nvPr/>
          </p:nvSpPr>
          <p:spPr>
            <a:xfrm>
              <a:off x="7254944" y="5547344"/>
              <a:ext cx="474306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cs typeface="Calibri"/>
                </a:rPr>
                <a:t>Comparable motorised vehicle data available for Dec 2019, Dec 2021, Dec 2022 &amp; Dec 2023.</a:t>
              </a:r>
            </a:p>
          </p:txBody>
        </p:sp>
        <p:sp>
          <p:nvSpPr>
            <p:cNvPr id="45" name="Rectangle 44">
              <a:extLst>
                <a:ext uri="{FF2B5EF4-FFF2-40B4-BE49-F238E27FC236}">
                  <a16:creationId xmlns:a16="http://schemas.microsoft.com/office/drawing/2014/main" id="{6D76FDF9-747E-E60D-5759-3A2B7EDA0A7C}"/>
                </a:ext>
                <a:ext uri="{C183D7F6-B498-43B3-948B-1728B52AA6E4}">
                  <adec:decorative xmlns:adec="http://schemas.microsoft.com/office/drawing/2017/decorative" val="1"/>
                </a:ext>
              </a:extLst>
            </p:cNvPr>
            <p:cNvSpPr/>
            <p:nvPr/>
          </p:nvSpPr>
          <p:spPr>
            <a:xfrm>
              <a:off x="6861789" y="4937348"/>
              <a:ext cx="5140397" cy="1706085"/>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GB" sz="1600"/>
            </a:p>
          </p:txBody>
        </p:sp>
        <p:sp>
          <p:nvSpPr>
            <p:cNvPr id="50" name="Oval 49">
              <a:extLst>
                <a:ext uri="{FF2B5EF4-FFF2-40B4-BE49-F238E27FC236}">
                  <a16:creationId xmlns:a16="http://schemas.microsoft.com/office/drawing/2014/main" id="{F3674EB7-1A70-98AA-B773-FE4A2883E974}"/>
                </a:ext>
                <a:ext uri="{C183D7F6-B498-43B3-948B-1728B52AA6E4}">
                  <adec:decorative xmlns:adec="http://schemas.microsoft.com/office/drawing/2017/decorative" val="1"/>
                </a:ext>
              </a:extLst>
            </p:cNvPr>
            <p:cNvSpPr/>
            <p:nvPr/>
          </p:nvSpPr>
          <p:spPr>
            <a:xfrm>
              <a:off x="7022171" y="6034773"/>
              <a:ext cx="179119" cy="181124"/>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51" name="TextBox 50">
              <a:extLst>
                <a:ext uri="{FF2B5EF4-FFF2-40B4-BE49-F238E27FC236}">
                  <a16:creationId xmlns:a16="http://schemas.microsoft.com/office/drawing/2014/main" id="{17297BF0-A46B-40E8-9D35-3E3E89062578}"/>
                </a:ext>
                <a:ext uri="{C183D7F6-B498-43B3-948B-1728B52AA6E4}">
                  <adec:decorative xmlns:adec="http://schemas.microsoft.com/office/drawing/2017/decorative" val="1"/>
                </a:ext>
              </a:extLst>
            </p:cNvPr>
            <p:cNvSpPr txBox="1"/>
            <p:nvPr/>
          </p:nvSpPr>
          <p:spPr>
            <a:xfrm>
              <a:off x="7254944" y="5991020"/>
              <a:ext cx="481155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cs typeface="Calibri"/>
                </a:rPr>
                <a:t>Comparable motorised vehicle data available for Dec 2019 and Dec 2023.</a:t>
              </a:r>
            </a:p>
          </p:txBody>
        </p:sp>
        <p:sp>
          <p:nvSpPr>
            <p:cNvPr id="52" name="Cross 51">
              <a:extLst>
                <a:ext uri="{FF2B5EF4-FFF2-40B4-BE49-F238E27FC236}">
                  <a16:creationId xmlns:a16="http://schemas.microsoft.com/office/drawing/2014/main" id="{E98CA07A-43B9-0DAB-100E-0D34A862F407}"/>
                </a:ext>
                <a:ext uri="{C183D7F6-B498-43B3-948B-1728B52AA6E4}">
                  <adec:decorative xmlns:adec="http://schemas.microsoft.com/office/drawing/2017/decorative" val="1"/>
                </a:ext>
              </a:extLst>
            </p:cNvPr>
            <p:cNvSpPr/>
            <p:nvPr/>
          </p:nvSpPr>
          <p:spPr>
            <a:xfrm rot="2703070">
              <a:off x="7023045" y="6347981"/>
              <a:ext cx="179119" cy="181124"/>
            </a:xfrm>
            <a:prstGeom prst="plus">
              <a:avLst>
                <a:gd name="adj" fmla="val 3750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sp>
          <p:nvSpPr>
            <p:cNvPr id="53" name="TextBox 52">
              <a:extLst>
                <a:ext uri="{FF2B5EF4-FFF2-40B4-BE49-F238E27FC236}">
                  <a16:creationId xmlns:a16="http://schemas.microsoft.com/office/drawing/2014/main" id="{D35DEF8F-BFBA-410F-7FD0-9E23AE4CCF2E}"/>
                </a:ext>
                <a:ext uri="{C183D7F6-B498-43B3-948B-1728B52AA6E4}">
                  <adec:decorative xmlns:adec="http://schemas.microsoft.com/office/drawing/2017/decorative" val="1"/>
                </a:ext>
              </a:extLst>
            </p:cNvPr>
            <p:cNvSpPr txBox="1"/>
            <p:nvPr/>
          </p:nvSpPr>
          <p:spPr>
            <a:xfrm>
              <a:off x="7254944" y="6296432"/>
              <a:ext cx="497777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cs typeface="Calibri"/>
                </a:rPr>
                <a:t>Comparable data not available for Dec 2019 and / or Dec 2023.</a:t>
              </a:r>
            </a:p>
          </p:txBody>
        </p:sp>
      </p:grpSp>
    </p:spTree>
    <p:extLst>
      <p:ext uri="{BB962C8B-B14F-4D97-AF65-F5344CB8AC3E}">
        <p14:creationId xmlns:p14="http://schemas.microsoft.com/office/powerpoint/2010/main" val="1333433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lt1"/>
                </a:solidFill>
                <a:effectLst/>
                <a:uLnTx/>
                <a:uFillTx/>
                <a:latin typeface="Calibri" panose="020F0502020204030204"/>
                <a:ea typeface="+mn-ea"/>
                <a:cs typeface="+mn-cs"/>
              </a:rPr>
              <a:t>Local Road Network: Cyclists</a:t>
            </a:r>
          </a:p>
        </p:txBody>
      </p:sp>
      <p:pic>
        <p:nvPicPr>
          <p:cNvPr id="13" name="Picture 12">
            <a:extLst>
              <a:ext uri="{FF2B5EF4-FFF2-40B4-BE49-F238E27FC236}">
                <a16:creationId xmlns:a16="http://schemas.microsoft.com/office/drawing/2014/main" id="{10B5876D-A555-4694-9DD0-01F8D9F5CFA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0858931" y="-726641"/>
            <a:ext cx="545503" cy="2035730"/>
          </a:xfrm>
          <a:prstGeom prst="rect">
            <a:avLst/>
          </a:prstGeom>
        </p:spPr>
      </p:pic>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smtClean="0"/>
              <a:t>34</a:t>
            </a:fld>
            <a:endParaRPr lang="en-GB"/>
          </a:p>
        </p:txBody>
      </p:sp>
      <p:sp>
        <p:nvSpPr>
          <p:cNvPr id="5" name="TextBox 4">
            <a:extLst>
              <a:ext uri="{FF2B5EF4-FFF2-40B4-BE49-F238E27FC236}">
                <a16:creationId xmlns:a16="http://schemas.microsoft.com/office/drawing/2014/main" id="{2B8111DD-5D7A-2AA9-409A-498F9719459C}"/>
              </a:ext>
            </a:extLst>
          </p:cNvPr>
          <p:cNvSpPr txBox="1"/>
          <p:nvPr/>
        </p:nvSpPr>
        <p:spPr>
          <a:xfrm>
            <a:off x="233680" y="609983"/>
            <a:ext cx="11725153" cy="523220"/>
          </a:xfrm>
          <a:prstGeom prst="rect">
            <a:avLst/>
          </a:prstGeom>
          <a:solidFill>
            <a:schemeClr val="accent4">
              <a:lumMod val="20000"/>
              <a:lumOff val="80000"/>
            </a:schemeClr>
          </a:solidFill>
          <a:ln>
            <a:solidFill>
              <a:srgbClr val="20386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000000"/>
                </a:solidFill>
                <a:cs typeface="Calibri"/>
              </a:rPr>
              <a:t>December 2023 weekday cycling volumes are 37% below pre-COVID levels (December 2019) but are much closer to the volumes seen in Dec 2021 (-11%) and in Dec 2022 (-3%).</a:t>
            </a:r>
          </a:p>
        </p:txBody>
      </p:sp>
      <p:pic>
        <p:nvPicPr>
          <p:cNvPr id="10" name="Picture 9" descr="A line chart showing all months of the year along the x-axis. &#10;Chart has four lines representing individual years, showing average weekday cycle flows for each month. &#10;The line for 2023 is very similar to the line for 2022.&#10;&#10;The line for 2021 is closer to 2022 and 2023 from September onwards after having tracked a long way below both in previous months.&#10;&#10;2019 weekday cycling volumes are consistently above the levels seen in all subsequent years.">
            <a:extLst>
              <a:ext uri="{FF2B5EF4-FFF2-40B4-BE49-F238E27FC236}">
                <a16:creationId xmlns:a16="http://schemas.microsoft.com/office/drawing/2014/main" id="{67BF544B-622A-04E1-34A1-7A3CD3826DD6}"/>
              </a:ext>
            </a:extLst>
          </p:cNvPr>
          <p:cNvPicPr>
            <a:picLocks noChangeAspect="1"/>
          </p:cNvPicPr>
          <p:nvPr/>
        </p:nvPicPr>
        <p:blipFill>
          <a:blip r:embed="rId4"/>
          <a:stretch>
            <a:fillRect/>
          </a:stretch>
        </p:blipFill>
        <p:spPr>
          <a:xfrm>
            <a:off x="859440" y="1524442"/>
            <a:ext cx="10473120" cy="4043253"/>
          </a:xfrm>
          <a:prstGeom prst="rect">
            <a:avLst/>
          </a:prstGeom>
        </p:spPr>
      </p:pic>
      <p:graphicFrame>
        <p:nvGraphicFramePr>
          <p:cNvPr id="4" name="Table 3">
            <a:extLst>
              <a:ext uri="{FF2B5EF4-FFF2-40B4-BE49-F238E27FC236}">
                <a16:creationId xmlns:a16="http://schemas.microsoft.com/office/drawing/2014/main" id="{747AF314-F3BE-2B3F-B99A-57E612A8D55B}"/>
              </a:ext>
            </a:extLst>
          </p:cNvPr>
          <p:cNvGraphicFramePr>
            <a:graphicFrameLocks noGrp="1"/>
          </p:cNvGraphicFramePr>
          <p:nvPr>
            <p:extLst>
              <p:ext uri="{D42A27DB-BD31-4B8C-83A1-F6EECF244321}">
                <p14:modId xmlns:p14="http://schemas.microsoft.com/office/powerpoint/2010/main" val="1563462694"/>
              </p:ext>
            </p:extLst>
          </p:nvPr>
        </p:nvGraphicFramePr>
        <p:xfrm>
          <a:off x="1340092" y="5573103"/>
          <a:ext cx="3064602" cy="1021490"/>
        </p:xfrm>
        <a:graphic>
          <a:graphicData uri="http://schemas.openxmlformats.org/drawingml/2006/table">
            <a:tbl>
              <a:tblPr firstRow="1"/>
              <a:tblGrid>
                <a:gridCol w="1021534">
                  <a:extLst>
                    <a:ext uri="{9D8B030D-6E8A-4147-A177-3AD203B41FA5}">
                      <a16:colId xmlns:a16="http://schemas.microsoft.com/office/drawing/2014/main" val="4168432786"/>
                    </a:ext>
                  </a:extLst>
                </a:gridCol>
                <a:gridCol w="1021534">
                  <a:extLst>
                    <a:ext uri="{9D8B030D-6E8A-4147-A177-3AD203B41FA5}">
                      <a16:colId xmlns:a16="http://schemas.microsoft.com/office/drawing/2014/main" val="1032806987"/>
                    </a:ext>
                  </a:extLst>
                </a:gridCol>
                <a:gridCol w="1021534">
                  <a:extLst>
                    <a:ext uri="{9D8B030D-6E8A-4147-A177-3AD203B41FA5}">
                      <a16:colId xmlns:a16="http://schemas.microsoft.com/office/drawing/2014/main" val="1141213759"/>
                    </a:ext>
                  </a:extLst>
                </a:gridCol>
              </a:tblGrid>
              <a:tr h="81007">
                <a:tc gridSpan="3">
                  <a:txBody>
                    <a:bodyPr/>
                    <a:lstStyle/>
                    <a:p>
                      <a:pPr lvl="0" algn="ctr" rtl="0">
                        <a:buNone/>
                      </a:pPr>
                      <a:r>
                        <a:rPr lang="en-GB" sz="1200" b="1" i="0" u="none" strike="noStrike">
                          <a:solidFill>
                            <a:srgbClr val="0070C0"/>
                          </a:solidFill>
                          <a:effectLst/>
                          <a:latin typeface="Calibri"/>
                        </a:rPr>
                        <a:t>Pre-COVID to Now:</a:t>
                      </a:r>
                    </a:p>
                  </a:txBody>
                  <a:tcPr marL="9300" marR="9300" marT="93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14355102"/>
                  </a:ext>
                </a:extLst>
              </a:tr>
              <a:tr h="0">
                <a:tc gridSpan="3">
                  <a:txBody>
                    <a:bodyPr/>
                    <a:lstStyle/>
                    <a:p>
                      <a:pPr lvl="0" algn="ctr">
                        <a:buNone/>
                      </a:pPr>
                      <a:r>
                        <a:rPr lang="en-GB" sz="1200" b="1" u="none" strike="noStrike">
                          <a:solidFill>
                            <a:schemeClr val="tx1"/>
                          </a:solidFill>
                          <a:effectLst/>
                        </a:rPr>
                        <a:t>December 2019 to December 2023</a:t>
                      </a:r>
                      <a:endParaRPr lang="en-GB" sz="1200" b="1" i="0" u="none" strike="noStrike">
                        <a:solidFill>
                          <a:schemeClr val="tx1"/>
                        </a:solidFill>
                        <a:effectLst/>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15823245"/>
                  </a:ext>
                </a:extLst>
              </a:tr>
              <a:tr h="0">
                <a:tc>
                  <a:txBody>
                    <a:bodyPr/>
                    <a:lstStyle/>
                    <a:p>
                      <a:pPr lvl="0" algn="ctr" rtl="0">
                        <a:buNone/>
                      </a:pPr>
                      <a:r>
                        <a:rPr lang="en-GB" sz="1200" b="1" i="0" u="none" strike="noStrike">
                          <a:solidFill>
                            <a:srgbClr val="000000"/>
                          </a:solidFill>
                          <a:effectLst/>
                          <a:latin typeface="Calibri"/>
                        </a:rPr>
                        <a:t>Mon-Sun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ctr" rtl="0">
                        <a:buNone/>
                      </a:pPr>
                      <a:r>
                        <a:rPr lang="en-GB" sz="1200" b="1" i="0" u="none" strike="noStrike">
                          <a:solidFill>
                            <a:srgbClr val="000000"/>
                          </a:solidFill>
                          <a:effectLst/>
                          <a:latin typeface="Calibri"/>
                        </a:rPr>
                        <a:t>Weekdays (Mon-Thu)</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ctr" rtl="0">
                        <a:buNone/>
                      </a:pPr>
                      <a:r>
                        <a:rPr lang="en-GB" sz="1200" b="1" i="0" u="none" strike="noStrike">
                          <a:solidFill>
                            <a:srgbClr val="000000"/>
                          </a:solidFill>
                          <a:effectLst/>
                          <a:latin typeface="Calibri"/>
                        </a:rPr>
                        <a:t>Weekends </a:t>
                      </a:r>
                    </a:p>
                    <a:p>
                      <a:pPr lvl="0" algn="ctr">
                        <a:buNone/>
                      </a:pPr>
                      <a:r>
                        <a:rPr lang="en-GB" sz="1200" b="1" i="0" u="none" strike="noStrike">
                          <a:solidFill>
                            <a:srgbClr val="000000"/>
                          </a:solidFill>
                          <a:effectLst/>
                          <a:latin typeface="Calibri"/>
                        </a:rPr>
                        <a:t>(Sat-Sun)</a:t>
                      </a:r>
                      <a:endParaRPr lang="en-GB"/>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76111418"/>
                  </a:ext>
                </a:extLst>
              </a:tr>
              <a:tr h="73837">
                <a:tc>
                  <a:txBody>
                    <a:bodyPr/>
                    <a:lstStyle/>
                    <a:p>
                      <a:pPr lvl="0" algn="ctr" rtl="0">
                        <a:buNone/>
                      </a:pPr>
                      <a:r>
                        <a:rPr lang="en-GB" sz="1200" b="1" i="0" u="none" strike="noStrike">
                          <a:solidFill>
                            <a:schemeClr val="bg1"/>
                          </a:solidFill>
                          <a:effectLst/>
                          <a:latin typeface="Calibri"/>
                        </a:rPr>
                        <a:t>-37%</a:t>
                      </a:r>
                      <a:endParaRPr lang="en-US">
                        <a:solidFill>
                          <a:schemeClr val="bg1"/>
                        </a:solidFill>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lvl="0" algn="ctr">
                        <a:buNone/>
                      </a:pPr>
                      <a:r>
                        <a:rPr lang="en-GB" sz="1200" b="1" i="0" u="none" strike="noStrike">
                          <a:solidFill>
                            <a:schemeClr val="bg1"/>
                          </a:solidFill>
                          <a:effectLst/>
                          <a:latin typeface="Calibri"/>
                        </a:rPr>
                        <a:t>-37%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lvl="0" algn="ctr" rtl="0">
                        <a:buNone/>
                      </a:pPr>
                      <a:r>
                        <a:rPr lang="en-GB" sz="1200" b="1" i="0" u="none" strike="noStrike" dirty="0">
                          <a:solidFill>
                            <a:schemeClr val="bg1"/>
                          </a:solidFill>
                          <a:effectLst/>
                          <a:latin typeface="Calibri"/>
                        </a:rPr>
                        <a:t>-33%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176730031"/>
                  </a:ext>
                </a:extLst>
              </a:tr>
            </a:tbl>
          </a:graphicData>
        </a:graphic>
      </p:graphicFrame>
      <p:graphicFrame>
        <p:nvGraphicFramePr>
          <p:cNvPr id="7" name="Table 6">
            <a:extLst>
              <a:ext uri="{FF2B5EF4-FFF2-40B4-BE49-F238E27FC236}">
                <a16:creationId xmlns:a16="http://schemas.microsoft.com/office/drawing/2014/main" id="{46D8525A-AB9E-E861-1EEC-ACA62998866B}"/>
              </a:ex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1916723667"/>
              </p:ext>
            </p:extLst>
          </p:nvPr>
        </p:nvGraphicFramePr>
        <p:xfrm>
          <a:off x="4404694" y="5573103"/>
          <a:ext cx="3064602" cy="1021490"/>
        </p:xfrm>
        <a:graphic>
          <a:graphicData uri="http://schemas.openxmlformats.org/drawingml/2006/table">
            <a:tbl>
              <a:tblPr firstRow="1"/>
              <a:tblGrid>
                <a:gridCol w="1021534">
                  <a:extLst>
                    <a:ext uri="{9D8B030D-6E8A-4147-A177-3AD203B41FA5}">
                      <a16:colId xmlns:a16="http://schemas.microsoft.com/office/drawing/2014/main" val="237791955"/>
                    </a:ext>
                  </a:extLst>
                </a:gridCol>
                <a:gridCol w="1021534">
                  <a:extLst>
                    <a:ext uri="{9D8B030D-6E8A-4147-A177-3AD203B41FA5}">
                      <a16:colId xmlns:a16="http://schemas.microsoft.com/office/drawing/2014/main" val="2790483596"/>
                    </a:ext>
                  </a:extLst>
                </a:gridCol>
                <a:gridCol w="1021534">
                  <a:extLst>
                    <a:ext uri="{9D8B030D-6E8A-4147-A177-3AD203B41FA5}">
                      <a16:colId xmlns:a16="http://schemas.microsoft.com/office/drawing/2014/main" val="1953113605"/>
                    </a:ext>
                  </a:extLst>
                </a:gridCol>
              </a:tblGrid>
              <a:tr h="81007">
                <a:tc gridSpan="3">
                  <a:txBody>
                    <a:bodyPr/>
                    <a:lstStyle/>
                    <a:p>
                      <a:pPr algn="ctr" rtl="0" fontAlgn="b"/>
                      <a:r>
                        <a:rPr lang="en-GB" sz="1200" b="1" i="0" u="none" strike="noStrike" kern="1200">
                          <a:solidFill>
                            <a:srgbClr val="0070C0"/>
                          </a:solidFill>
                          <a:effectLst/>
                          <a:latin typeface="Calibri"/>
                          <a:ea typeface="+mn-ea"/>
                          <a:cs typeface="+mn-cs"/>
                        </a:rPr>
                        <a:t>Mid-COVID to Now:</a:t>
                      </a:r>
                    </a:p>
                  </a:txBody>
                  <a:tcPr marL="9300" marR="9300" marT="93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rtl="0" fontAlgn="b"/>
                      <a:endParaRPr lang="en-GB" sz="1200" b="1" i="0" u="none" strike="noStrike" kern="1200">
                        <a:solidFill>
                          <a:srgbClr val="0070C0"/>
                        </a:solidFill>
                        <a:effectLst/>
                        <a:latin typeface="Calibri"/>
                        <a:ea typeface="+mn-ea"/>
                        <a:cs typeface="+mn-cs"/>
                      </a:endParaRPr>
                    </a:p>
                  </a:txBody>
                  <a:tcPr marL="9300" marR="9300" marT="9300" marB="0" anchor="b">
                    <a:lnL w="12700">
                      <a:solidFill>
                        <a:schemeClr val="tx1"/>
                      </a:solidFill>
                    </a:lnL>
                    <a:lnR w="12700">
                      <a:solidFill>
                        <a:schemeClr val="tx1"/>
                      </a:solidFill>
                    </a:lnR>
                    <a:lnT w="12700">
                      <a:solidFill>
                        <a:schemeClr val="tx1"/>
                      </a:solidFill>
                    </a:lnT>
                    <a:lnB w="0">
                      <a:noFill/>
                    </a:lnB>
                    <a:lnTlToBr w="0">
                      <a:noFill/>
                    </a:lnTlToBr>
                    <a:lnBlToTr w="0">
                      <a:noFill/>
                    </a:lnBlToTr>
                    <a:solidFill>
                      <a:srgbClr val="D9D9D9"/>
                    </a:solidFill>
                  </a:tcPr>
                </a:tc>
                <a:tc hMerge="1">
                  <a:txBody>
                    <a:bodyPr/>
                    <a:lstStyle/>
                    <a:p>
                      <a:pPr algn="ctr" rtl="0" fontAlgn="b"/>
                      <a:endParaRPr lang="en-GB" sz="1200" b="1" i="0" u="none" strike="noStrike" kern="1200">
                        <a:solidFill>
                          <a:srgbClr val="0070C0"/>
                        </a:solidFill>
                        <a:effectLst/>
                        <a:latin typeface="Calibri"/>
                        <a:ea typeface="+mn-ea"/>
                        <a:cs typeface="+mn-cs"/>
                      </a:endParaRPr>
                    </a:p>
                  </a:txBody>
                  <a:tcPr marL="9300" marR="9300" marT="9300" marB="0" anchor="b">
                    <a:lnL w="12700">
                      <a:solidFill>
                        <a:schemeClr val="tx1"/>
                      </a:solidFill>
                    </a:lnL>
                    <a:lnR w="12700">
                      <a:solidFill>
                        <a:schemeClr val="tx1"/>
                      </a:solidFill>
                    </a:lnR>
                    <a:lnT w="12700">
                      <a:solidFill>
                        <a:schemeClr val="tx1"/>
                      </a:solidFill>
                    </a:lnT>
                    <a:lnB w="0">
                      <a:noFill/>
                    </a:lnB>
                    <a:lnTlToBr w="0">
                      <a:noFill/>
                    </a:lnTlToBr>
                    <a:lnBlToTr w="0">
                      <a:noFill/>
                    </a:lnBlToTr>
                    <a:solidFill>
                      <a:srgbClr val="D9D9D9"/>
                    </a:solidFill>
                  </a:tcPr>
                </a:tc>
                <a:extLst>
                  <a:ext uri="{0D108BD9-81ED-4DB2-BD59-A6C34878D82A}">
                    <a16:rowId xmlns:a16="http://schemas.microsoft.com/office/drawing/2014/main" val="2613423464"/>
                  </a:ext>
                </a:extLst>
              </a:tr>
              <a:tr h="0">
                <a:tc gridSpan="3">
                  <a:txBody>
                    <a:bodyPr/>
                    <a:lstStyle/>
                    <a:p>
                      <a:pPr lvl="0" algn="ctr">
                        <a:buNone/>
                      </a:pPr>
                      <a:r>
                        <a:rPr lang="en-GB" sz="1200" b="1" u="none" strike="noStrike">
                          <a:solidFill>
                            <a:schemeClr val="tx1"/>
                          </a:solidFill>
                          <a:effectLst/>
                        </a:rPr>
                        <a:t>December 2021 to December 2023</a:t>
                      </a:r>
                      <a:endParaRPr lang="en-GB" sz="1200" b="1" i="0" u="none" strike="noStrike">
                        <a:solidFill>
                          <a:schemeClr val="tx1"/>
                        </a:solidFill>
                        <a:effectLst/>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endParaRPr lang="en-GB" sz="1200" b="1" i="0" u="none" strike="noStrike">
                        <a:solidFill>
                          <a:srgbClr val="000000"/>
                        </a:solidFill>
                        <a:effectLst/>
                        <a:latin typeface="Arial" panose="020B0604020202020204" pitchFamily="34" charset="0"/>
                      </a:endParaRPr>
                    </a:p>
                  </a:txBody>
                  <a:tcPr>
                    <a:lnL w="12700">
                      <a:solidFill>
                        <a:schemeClr val="tx1"/>
                      </a:solidFill>
                    </a:lnL>
                    <a:lnR w="12700">
                      <a:solidFill>
                        <a:schemeClr val="tx1"/>
                      </a:solidFill>
                    </a:lnR>
                    <a:lnT w="0">
                      <a:noFill/>
                    </a:lnT>
                    <a:lnB w="12700">
                      <a:solidFill>
                        <a:schemeClr val="tx1"/>
                      </a:solidFill>
                    </a:lnB>
                    <a:lnTlToBr w="0">
                      <a:noFill/>
                    </a:lnTlToBr>
                    <a:lnBlToTr w="0">
                      <a:noFill/>
                    </a:lnBlToTr>
                    <a:solidFill>
                      <a:srgbClr val="D9D9D9"/>
                    </a:solidFill>
                  </a:tcPr>
                </a:tc>
                <a:tc hMerge="1">
                  <a:txBody>
                    <a:bodyPr/>
                    <a:lstStyle/>
                    <a:p>
                      <a:pPr algn="ctr" fontAlgn="b"/>
                      <a:endParaRPr lang="en-GB" sz="1200" b="1" i="0" u="none" strike="noStrike">
                        <a:solidFill>
                          <a:srgbClr val="000000"/>
                        </a:solidFill>
                        <a:effectLst/>
                        <a:latin typeface="Arial" panose="020B0604020202020204" pitchFamily="34" charset="0"/>
                      </a:endParaRPr>
                    </a:p>
                  </a:txBody>
                  <a:tcPr>
                    <a:lnL w="12700">
                      <a:solidFill>
                        <a:schemeClr val="tx1"/>
                      </a:solidFill>
                    </a:lnL>
                    <a:lnR w="12700">
                      <a:solidFill>
                        <a:schemeClr val="tx1"/>
                      </a:solidFill>
                    </a:lnR>
                    <a:lnT w="0">
                      <a:noFill/>
                    </a:lnT>
                    <a:lnB w="12700">
                      <a:solidFill>
                        <a:schemeClr val="tx1"/>
                      </a:solidFill>
                    </a:lnB>
                    <a:lnTlToBr w="0">
                      <a:noFill/>
                    </a:lnTlToBr>
                    <a:lnBlToTr w="0">
                      <a:noFill/>
                    </a:lnBlToTr>
                    <a:solidFill>
                      <a:srgbClr val="D9D9D9"/>
                    </a:solidFill>
                  </a:tcPr>
                </a:tc>
                <a:extLst>
                  <a:ext uri="{0D108BD9-81ED-4DB2-BD59-A6C34878D82A}">
                    <a16:rowId xmlns:a16="http://schemas.microsoft.com/office/drawing/2014/main" val="3774679814"/>
                  </a:ext>
                </a:extLst>
              </a:tr>
              <a:tr h="0">
                <a:tc>
                  <a:txBody>
                    <a:bodyPr/>
                    <a:lstStyle/>
                    <a:p>
                      <a:pPr algn="ctr" rtl="0" fontAlgn="ctr"/>
                      <a:r>
                        <a:rPr lang="en-GB" sz="1200" b="1" i="0" u="none" strike="noStrike">
                          <a:solidFill>
                            <a:srgbClr val="000000"/>
                          </a:solidFill>
                          <a:effectLst/>
                          <a:latin typeface="Calibri"/>
                        </a:rPr>
                        <a:t>Mon-Sun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ctr" rtl="0">
                        <a:buNone/>
                      </a:pPr>
                      <a:r>
                        <a:rPr lang="en-GB" sz="1200" b="1" i="0" u="none" strike="noStrike">
                          <a:solidFill>
                            <a:srgbClr val="000000"/>
                          </a:solidFill>
                          <a:effectLst/>
                          <a:latin typeface="Calibri"/>
                        </a:rPr>
                        <a:t>Weekdays (Mon-Thu)</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ctr" rtl="0">
                        <a:buNone/>
                      </a:pPr>
                      <a:r>
                        <a:rPr lang="en-GB" sz="1200" b="1" i="0" u="none" strike="noStrike">
                          <a:solidFill>
                            <a:srgbClr val="000000"/>
                          </a:solidFill>
                          <a:effectLst/>
                          <a:latin typeface="Calibri"/>
                        </a:rPr>
                        <a:t>Weekends </a:t>
                      </a:r>
                      <a:endParaRPr lang="en-US"/>
                    </a:p>
                    <a:p>
                      <a:pPr lvl="0" algn="ctr">
                        <a:buNone/>
                      </a:pPr>
                      <a:r>
                        <a:rPr lang="en-GB" sz="1200" b="1" i="0" u="none" strike="noStrike">
                          <a:solidFill>
                            <a:srgbClr val="000000"/>
                          </a:solidFill>
                          <a:effectLst/>
                          <a:latin typeface="Calibri"/>
                        </a:rPr>
                        <a:t>(Sat-Sun)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73737821"/>
                  </a:ext>
                </a:extLst>
              </a:tr>
              <a:tr h="73837">
                <a:tc>
                  <a:txBody>
                    <a:bodyPr/>
                    <a:lstStyle/>
                    <a:p>
                      <a:pPr algn="ctr" rtl="0" fontAlgn="ctr"/>
                      <a:r>
                        <a:rPr lang="en-GB" sz="1200" b="1" i="0" u="none" strike="noStrike">
                          <a:effectLst/>
                          <a:latin typeface="Calibri"/>
                        </a:rPr>
                        <a:t>-11%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lgn="ctr">
                        <a:buNone/>
                      </a:pPr>
                      <a:r>
                        <a:rPr lang="en-GB" sz="1200" b="1" i="0" u="none" strike="noStrike">
                          <a:effectLst/>
                          <a:latin typeface="Calibri"/>
                        </a:rPr>
                        <a:t>-4%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lgn="ctr">
                        <a:buNone/>
                      </a:pPr>
                      <a:r>
                        <a:rPr lang="en-GB" sz="1200" b="1" i="0" u="none" strike="noStrike" dirty="0">
                          <a:effectLst/>
                          <a:latin typeface="Calibri"/>
                        </a:rPr>
                        <a:t>-19%</a:t>
                      </a:r>
                      <a:endParaRPr lang="en-US" dirty="0"/>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43793985"/>
                  </a:ext>
                </a:extLst>
              </a:tr>
            </a:tbl>
          </a:graphicData>
        </a:graphic>
      </p:graphicFrame>
      <p:graphicFrame>
        <p:nvGraphicFramePr>
          <p:cNvPr id="9" name="Table 8">
            <a:extLst>
              <a:ext uri="{FF2B5EF4-FFF2-40B4-BE49-F238E27FC236}">
                <a16:creationId xmlns:a16="http://schemas.microsoft.com/office/drawing/2014/main" id="{065F87BC-B707-D7BC-95CB-F7CAD094225C}"/>
              </a:ext>
            </a:extLst>
          </p:cNvPr>
          <p:cNvGraphicFramePr>
            <a:graphicFrameLocks noGrp="1"/>
          </p:cNvGraphicFramePr>
          <p:nvPr>
            <p:extLst>
              <p:ext uri="{D42A27DB-BD31-4B8C-83A1-F6EECF244321}">
                <p14:modId xmlns:p14="http://schemas.microsoft.com/office/powerpoint/2010/main" val="3670168490"/>
              </p:ext>
            </p:extLst>
          </p:nvPr>
        </p:nvGraphicFramePr>
        <p:xfrm>
          <a:off x="7469296" y="5573103"/>
          <a:ext cx="3064602" cy="1021490"/>
        </p:xfrm>
        <a:graphic>
          <a:graphicData uri="http://schemas.openxmlformats.org/drawingml/2006/table">
            <a:tbl>
              <a:tblPr firstRow="1"/>
              <a:tblGrid>
                <a:gridCol w="1021534">
                  <a:extLst>
                    <a:ext uri="{9D8B030D-6E8A-4147-A177-3AD203B41FA5}">
                      <a16:colId xmlns:a16="http://schemas.microsoft.com/office/drawing/2014/main" val="2980363944"/>
                    </a:ext>
                  </a:extLst>
                </a:gridCol>
                <a:gridCol w="1021534">
                  <a:extLst>
                    <a:ext uri="{9D8B030D-6E8A-4147-A177-3AD203B41FA5}">
                      <a16:colId xmlns:a16="http://schemas.microsoft.com/office/drawing/2014/main" val="4191881843"/>
                    </a:ext>
                  </a:extLst>
                </a:gridCol>
                <a:gridCol w="1021534">
                  <a:extLst>
                    <a:ext uri="{9D8B030D-6E8A-4147-A177-3AD203B41FA5}">
                      <a16:colId xmlns:a16="http://schemas.microsoft.com/office/drawing/2014/main" val="617820300"/>
                    </a:ext>
                  </a:extLst>
                </a:gridCol>
              </a:tblGrid>
              <a:tr h="81007">
                <a:tc gridSpan="3">
                  <a:txBody>
                    <a:bodyPr/>
                    <a:lstStyle/>
                    <a:p>
                      <a:pPr algn="ctr" rtl="0" fontAlgn="b"/>
                      <a:r>
                        <a:rPr lang="en-GB" sz="1200" b="1" i="0" u="none" strike="noStrike">
                          <a:solidFill>
                            <a:srgbClr val="0070C0"/>
                          </a:solidFill>
                          <a:effectLst/>
                          <a:latin typeface="Calibri"/>
                        </a:rPr>
                        <a:t>Previous year to Now:</a:t>
                      </a:r>
                    </a:p>
                  </a:txBody>
                  <a:tcPr marL="9300" marR="9300" marT="93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95235723"/>
                  </a:ext>
                </a:extLst>
              </a:tr>
              <a:tr h="0">
                <a:tc gridSpan="3">
                  <a:txBody>
                    <a:bodyPr/>
                    <a:lstStyle/>
                    <a:p>
                      <a:pPr lvl="0" algn="ctr">
                        <a:buNone/>
                      </a:pPr>
                      <a:r>
                        <a:rPr lang="en-GB" sz="1200" b="1" u="none" strike="noStrike">
                          <a:solidFill>
                            <a:schemeClr val="tx1"/>
                          </a:solidFill>
                          <a:effectLst/>
                        </a:rPr>
                        <a:t>December 2022 to December 2023</a:t>
                      </a:r>
                      <a:endParaRPr lang="en-GB" sz="1200" b="1" i="0" u="none" strike="noStrike">
                        <a:solidFill>
                          <a:schemeClr val="tx1"/>
                        </a:solidFill>
                        <a:effectLst/>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088291528"/>
                  </a:ext>
                </a:extLst>
              </a:tr>
              <a:tr h="0">
                <a:tc>
                  <a:txBody>
                    <a:bodyPr/>
                    <a:lstStyle/>
                    <a:p>
                      <a:pPr algn="ctr" rtl="0" fontAlgn="ctr"/>
                      <a:r>
                        <a:rPr lang="en-GB" sz="1200" b="1" i="0" u="none" strike="noStrike">
                          <a:solidFill>
                            <a:srgbClr val="000000"/>
                          </a:solidFill>
                          <a:effectLst/>
                          <a:latin typeface="Calibri"/>
                        </a:rPr>
                        <a:t>Mon-Sun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ctr" rtl="0">
                        <a:buNone/>
                      </a:pPr>
                      <a:r>
                        <a:rPr lang="en-GB" sz="1200" b="1" i="0" u="none" strike="noStrike">
                          <a:solidFill>
                            <a:srgbClr val="000000"/>
                          </a:solidFill>
                          <a:effectLst/>
                          <a:latin typeface="Calibri"/>
                        </a:rPr>
                        <a:t>Weekdays (Mon-Thu)</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ctr" rtl="0">
                        <a:buNone/>
                      </a:pPr>
                      <a:r>
                        <a:rPr lang="en-GB" sz="1200" b="1" i="0" u="none" strike="noStrike">
                          <a:solidFill>
                            <a:srgbClr val="000000"/>
                          </a:solidFill>
                          <a:effectLst/>
                          <a:latin typeface="Calibri"/>
                        </a:rPr>
                        <a:t>Weekends </a:t>
                      </a:r>
                      <a:endParaRPr lang="en-US"/>
                    </a:p>
                    <a:p>
                      <a:pPr lvl="0" algn="ctr">
                        <a:buNone/>
                      </a:pPr>
                      <a:r>
                        <a:rPr lang="en-GB" sz="1200" b="1" i="0" u="none" strike="noStrike">
                          <a:solidFill>
                            <a:srgbClr val="000000"/>
                          </a:solidFill>
                          <a:effectLst/>
                          <a:latin typeface="Calibri"/>
                        </a:rPr>
                        <a:t>(Sat-Sun)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40304266"/>
                  </a:ext>
                </a:extLst>
              </a:tr>
              <a:tr h="73837">
                <a:tc>
                  <a:txBody>
                    <a:bodyPr/>
                    <a:lstStyle/>
                    <a:p>
                      <a:pPr lvl="0" algn="ctr">
                        <a:buNone/>
                      </a:pPr>
                      <a:r>
                        <a:rPr lang="en-GB" sz="1200" b="1" i="0" u="none" strike="noStrike">
                          <a:effectLst/>
                          <a:latin typeface="Calibri"/>
                        </a:rPr>
                        <a:t>-3%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algn="ctr" defTabSz="914400" rtl="0" eaLnBrk="1" latinLnBrk="0" hangingPunct="1">
                        <a:buNone/>
                      </a:pPr>
                      <a:r>
                        <a:rPr lang="en-GB" sz="1200" b="1" i="0" u="none" strike="noStrike" kern="1200">
                          <a:effectLst/>
                          <a:latin typeface="Calibri"/>
                          <a:ea typeface="+mn-ea"/>
                          <a:cs typeface="+mn-cs"/>
                        </a:rPr>
                        <a:t>-11%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lgn="ctr">
                        <a:buNone/>
                      </a:pPr>
                      <a:r>
                        <a:rPr lang="en-GB" sz="1200" b="1" i="0" u="none" strike="noStrike" dirty="0">
                          <a:effectLst/>
                          <a:latin typeface="Calibri"/>
                        </a:rPr>
                        <a:t>+30%</a:t>
                      </a:r>
                      <a:endParaRPr lang="en-GB" sz="1200" b="1" i="0" u="none" strike="noStrike" dirty="0">
                        <a:solidFill>
                          <a:sysClr val="windowText" lastClr="000000"/>
                        </a:solidFill>
                        <a:effectLst/>
                        <a:latin typeface="Calibri"/>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21770492"/>
                  </a:ext>
                </a:extLst>
              </a:tr>
            </a:tbl>
          </a:graphicData>
        </a:graphic>
      </p:graphicFrame>
      <p:sp>
        <p:nvSpPr>
          <p:cNvPr id="6" name="TextBox 5">
            <a:extLst>
              <a:ext uri="{FF2B5EF4-FFF2-40B4-BE49-F238E27FC236}">
                <a16:creationId xmlns:a16="http://schemas.microsoft.com/office/drawing/2014/main" id="{9A1BFBCE-3249-7F3E-598B-67AAFC6502A3}"/>
              </a:ext>
            </a:extLst>
          </p:cNvPr>
          <p:cNvSpPr txBox="1"/>
          <p:nvPr/>
        </p:nvSpPr>
        <p:spPr>
          <a:xfrm>
            <a:off x="-36014" y="6631627"/>
            <a:ext cx="9302848" cy="246221"/>
          </a:xfrm>
          <a:prstGeom prst="rect">
            <a:avLst/>
          </a:prstGeom>
          <a:noFill/>
        </p:spPr>
        <p:txBody>
          <a:bodyPr wrap="square" lIns="91440" tIns="45720" rIns="91440" bIns="45720" anchor="t">
            <a:spAutoFit/>
          </a:bodyPr>
          <a:lstStyle/>
          <a:p>
            <a:r>
              <a:rPr lang="en-GB" sz="1000">
                <a:solidFill>
                  <a:schemeClr val="bg2">
                    <a:lumMod val="50000"/>
                  </a:schemeClr>
                </a:solidFill>
                <a:cs typeface="Calibri"/>
              </a:rPr>
              <a:t>Sensors used for this analysis: Coleridge Road, Hills Road, and Tenison Road.</a:t>
            </a:r>
          </a:p>
        </p:txBody>
      </p:sp>
      <p:sp>
        <p:nvSpPr>
          <p:cNvPr id="8" name="TextBox 7">
            <a:extLst>
              <a:ext uri="{FF2B5EF4-FFF2-40B4-BE49-F238E27FC236}">
                <a16:creationId xmlns:a16="http://schemas.microsoft.com/office/drawing/2014/main" id="{71FC6D90-A0BB-C614-E149-07DAE25E8823}"/>
              </a:ext>
              <a:ext uri="{C183D7F6-B498-43B3-948B-1728B52AA6E4}">
                <adec:decorative xmlns:adec="http://schemas.microsoft.com/office/drawing/2017/decorative" val="1"/>
              </a:ext>
            </a:extLst>
          </p:cNvPr>
          <p:cNvSpPr txBox="1"/>
          <p:nvPr/>
        </p:nvSpPr>
        <p:spPr>
          <a:xfrm>
            <a:off x="3325558" y="1184464"/>
            <a:ext cx="5540883" cy="369332"/>
          </a:xfrm>
          <a:prstGeom prst="rect">
            <a:avLst/>
          </a:prstGeom>
          <a:noFill/>
        </p:spPr>
        <p:txBody>
          <a:bodyPr wrap="square" lIns="91440" tIns="45720" rIns="91440" bIns="45720" rtlCol="0" anchor="t">
            <a:spAutoFit/>
          </a:bodyPr>
          <a:lstStyle/>
          <a:p>
            <a:r>
              <a:rPr lang="en-GB" b="1">
                <a:solidFill>
                  <a:schemeClr val="tx2">
                    <a:lumMod val="75000"/>
                  </a:schemeClr>
                </a:solidFill>
              </a:rPr>
              <a:t>Average weekday cycle flow by month, 2019-2023.</a:t>
            </a:r>
          </a:p>
        </p:txBody>
      </p:sp>
    </p:spTree>
    <p:extLst>
      <p:ext uri="{BB962C8B-B14F-4D97-AF65-F5344CB8AC3E}">
        <p14:creationId xmlns:p14="http://schemas.microsoft.com/office/powerpoint/2010/main" val="42452642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lt1"/>
                </a:solidFill>
                <a:effectLst/>
                <a:uLnTx/>
                <a:uFillTx/>
                <a:latin typeface="Calibri" panose="020F0502020204030204"/>
                <a:ea typeface="+mn-ea"/>
                <a:cs typeface="+mn-cs"/>
              </a:rPr>
              <a:t>Local Road Network: Pedestrians</a:t>
            </a:r>
          </a:p>
        </p:txBody>
      </p:sp>
      <p:pic>
        <p:nvPicPr>
          <p:cNvPr id="13" name="Picture 12">
            <a:extLst>
              <a:ext uri="{FF2B5EF4-FFF2-40B4-BE49-F238E27FC236}">
                <a16:creationId xmlns:a16="http://schemas.microsoft.com/office/drawing/2014/main" id="{10B5876D-A555-4694-9DD0-01F8D9F5CFA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0858931" y="-726641"/>
            <a:ext cx="545503" cy="2035730"/>
          </a:xfrm>
          <a:prstGeom prst="rect">
            <a:avLst/>
          </a:prstGeom>
        </p:spPr>
      </p:pic>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smtClean="0"/>
              <a:t>35</a:t>
            </a:fld>
            <a:endParaRPr lang="en-GB"/>
          </a:p>
        </p:txBody>
      </p:sp>
      <p:sp>
        <p:nvSpPr>
          <p:cNvPr id="5" name="TextBox 4">
            <a:extLst>
              <a:ext uri="{FF2B5EF4-FFF2-40B4-BE49-F238E27FC236}">
                <a16:creationId xmlns:a16="http://schemas.microsoft.com/office/drawing/2014/main" id="{695D376A-BCCE-27B0-3998-15F14C26CCDB}"/>
              </a:ext>
            </a:extLst>
          </p:cNvPr>
          <p:cNvSpPr txBox="1"/>
          <p:nvPr/>
        </p:nvSpPr>
        <p:spPr>
          <a:xfrm>
            <a:off x="233680" y="609983"/>
            <a:ext cx="11725153" cy="307777"/>
          </a:xfrm>
          <a:prstGeom prst="rect">
            <a:avLst/>
          </a:prstGeom>
          <a:solidFill>
            <a:schemeClr val="accent4">
              <a:lumMod val="20000"/>
              <a:lumOff val="80000"/>
            </a:schemeClr>
          </a:solidFill>
          <a:ln>
            <a:solidFill>
              <a:srgbClr val="20386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000000"/>
                </a:solidFill>
                <a:cs typeface="Calibri"/>
              </a:rPr>
              <a:t>Pedestrian volumes in December 2023 were 22% below pre-Covid (December 2019) but 13% ahead of last year (December 2022).</a:t>
            </a:r>
          </a:p>
        </p:txBody>
      </p:sp>
      <p:sp>
        <p:nvSpPr>
          <p:cNvPr id="6" name="TextBox 5">
            <a:extLst>
              <a:ext uri="{FF2B5EF4-FFF2-40B4-BE49-F238E27FC236}">
                <a16:creationId xmlns:a16="http://schemas.microsoft.com/office/drawing/2014/main" id="{BE00C226-BF2E-E3CD-AEF7-12D1BCE88210}"/>
              </a:ext>
              <a:ext uri="{C183D7F6-B498-43B3-948B-1728B52AA6E4}">
                <adec:decorative xmlns:adec="http://schemas.microsoft.com/office/drawing/2017/decorative" val="1"/>
              </a:ext>
            </a:extLst>
          </p:cNvPr>
          <p:cNvSpPr txBox="1"/>
          <p:nvPr/>
        </p:nvSpPr>
        <p:spPr>
          <a:xfrm>
            <a:off x="3325558" y="1081873"/>
            <a:ext cx="5540883" cy="369332"/>
          </a:xfrm>
          <a:prstGeom prst="rect">
            <a:avLst/>
          </a:prstGeom>
          <a:noFill/>
        </p:spPr>
        <p:txBody>
          <a:bodyPr wrap="square" lIns="91440" tIns="45720" rIns="91440" bIns="45720" rtlCol="0" anchor="t">
            <a:spAutoFit/>
          </a:bodyPr>
          <a:lstStyle/>
          <a:p>
            <a:r>
              <a:rPr lang="en-GB" b="1">
                <a:solidFill>
                  <a:schemeClr val="tx2">
                    <a:lumMod val="75000"/>
                  </a:schemeClr>
                </a:solidFill>
              </a:rPr>
              <a:t>Average weekday pedestrian flow by month, 2019-2023.</a:t>
            </a:r>
          </a:p>
        </p:txBody>
      </p:sp>
      <p:pic>
        <p:nvPicPr>
          <p:cNvPr id="10" name="Picture 9" descr="A line chart showing all months of the year along the x-axis. &#10;Chart has five lines representing individual years, showing average weekday pedestrian flows for each month. &#10;The line for 2023 was tracking similarly to pre-Covid (2019) at times during the year, but in December the average pedestrian flows dipped some way below 2023.">
            <a:extLst>
              <a:ext uri="{FF2B5EF4-FFF2-40B4-BE49-F238E27FC236}">
                <a16:creationId xmlns:a16="http://schemas.microsoft.com/office/drawing/2014/main" id="{CC5F77DC-5F76-8101-03BC-542A18644312}"/>
              </a:ext>
            </a:extLst>
          </p:cNvPr>
          <p:cNvPicPr>
            <a:picLocks noChangeAspect="1"/>
          </p:cNvPicPr>
          <p:nvPr/>
        </p:nvPicPr>
        <p:blipFill>
          <a:blip r:embed="rId4"/>
          <a:stretch>
            <a:fillRect/>
          </a:stretch>
        </p:blipFill>
        <p:spPr>
          <a:xfrm>
            <a:off x="1052429" y="1556483"/>
            <a:ext cx="10338091" cy="3918767"/>
          </a:xfrm>
          <a:prstGeom prst="rect">
            <a:avLst/>
          </a:prstGeom>
        </p:spPr>
      </p:pic>
      <p:graphicFrame>
        <p:nvGraphicFramePr>
          <p:cNvPr id="4" name="Table 3">
            <a:extLst>
              <a:ext uri="{FF2B5EF4-FFF2-40B4-BE49-F238E27FC236}">
                <a16:creationId xmlns:a16="http://schemas.microsoft.com/office/drawing/2014/main" id="{323FE048-E192-C1E7-FAE8-E021DE7EBF4A}"/>
              </a:ext>
            </a:extLst>
          </p:cNvPr>
          <p:cNvGraphicFramePr>
            <a:graphicFrameLocks noGrp="1"/>
          </p:cNvGraphicFramePr>
          <p:nvPr>
            <p:extLst>
              <p:ext uri="{D42A27DB-BD31-4B8C-83A1-F6EECF244321}">
                <p14:modId xmlns:p14="http://schemas.microsoft.com/office/powerpoint/2010/main" val="3562448464"/>
              </p:ext>
            </p:extLst>
          </p:nvPr>
        </p:nvGraphicFramePr>
        <p:xfrm>
          <a:off x="1624572" y="5580528"/>
          <a:ext cx="3064602" cy="1021490"/>
        </p:xfrm>
        <a:graphic>
          <a:graphicData uri="http://schemas.openxmlformats.org/drawingml/2006/table">
            <a:tbl>
              <a:tblPr firstRow="1"/>
              <a:tblGrid>
                <a:gridCol w="1021534">
                  <a:extLst>
                    <a:ext uri="{9D8B030D-6E8A-4147-A177-3AD203B41FA5}">
                      <a16:colId xmlns:a16="http://schemas.microsoft.com/office/drawing/2014/main" val="4168432786"/>
                    </a:ext>
                  </a:extLst>
                </a:gridCol>
                <a:gridCol w="1021534">
                  <a:extLst>
                    <a:ext uri="{9D8B030D-6E8A-4147-A177-3AD203B41FA5}">
                      <a16:colId xmlns:a16="http://schemas.microsoft.com/office/drawing/2014/main" val="1032806987"/>
                    </a:ext>
                  </a:extLst>
                </a:gridCol>
                <a:gridCol w="1021534">
                  <a:extLst>
                    <a:ext uri="{9D8B030D-6E8A-4147-A177-3AD203B41FA5}">
                      <a16:colId xmlns:a16="http://schemas.microsoft.com/office/drawing/2014/main" val="1141213759"/>
                    </a:ext>
                  </a:extLst>
                </a:gridCol>
              </a:tblGrid>
              <a:tr h="81007">
                <a:tc gridSpan="3">
                  <a:txBody>
                    <a:bodyPr/>
                    <a:lstStyle/>
                    <a:p>
                      <a:pPr lvl="0" algn="ctr" rtl="0">
                        <a:buNone/>
                      </a:pPr>
                      <a:r>
                        <a:rPr lang="en-GB" sz="1200" b="1" i="0" u="none" strike="noStrike">
                          <a:solidFill>
                            <a:srgbClr val="0070C0"/>
                          </a:solidFill>
                          <a:effectLst/>
                          <a:latin typeface="Calibri"/>
                        </a:rPr>
                        <a:t>Pre-COVID to Now:</a:t>
                      </a:r>
                    </a:p>
                  </a:txBody>
                  <a:tcPr marL="9300" marR="9300" marT="93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14355102"/>
                  </a:ext>
                </a:extLst>
              </a:tr>
              <a:tr h="0">
                <a:tc gridSpan="3">
                  <a:txBody>
                    <a:bodyPr/>
                    <a:lstStyle/>
                    <a:p>
                      <a:pPr lvl="0" algn="ctr">
                        <a:buNone/>
                      </a:pPr>
                      <a:r>
                        <a:rPr lang="en-GB" sz="1200" b="1" u="none" strike="noStrike">
                          <a:solidFill>
                            <a:schemeClr val="tx1"/>
                          </a:solidFill>
                          <a:effectLst/>
                        </a:rPr>
                        <a:t>December 2019 to December 2023</a:t>
                      </a:r>
                      <a:endParaRPr lang="en-GB" sz="1200" b="1" i="0" u="none" strike="noStrike">
                        <a:solidFill>
                          <a:schemeClr val="tx1"/>
                        </a:solidFill>
                        <a:effectLst/>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15823245"/>
                  </a:ext>
                </a:extLst>
              </a:tr>
              <a:tr h="0">
                <a:tc>
                  <a:txBody>
                    <a:bodyPr/>
                    <a:lstStyle/>
                    <a:p>
                      <a:pPr lvl="0" algn="ctr" rtl="0">
                        <a:buNone/>
                      </a:pPr>
                      <a:r>
                        <a:rPr lang="en-GB" sz="1200" b="1" i="0" u="none" strike="noStrike">
                          <a:solidFill>
                            <a:srgbClr val="000000"/>
                          </a:solidFill>
                          <a:effectLst/>
                          <a:latin typeface="Calibri"/>
                        </a:rPr>
                        <a:t>Mon-Sun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ctr" rtl="0">
                        <a:buNone/>
                      </a:pPr>
                      <a:r>
                        <a:rPr lang="en-GB" sz="1200" b="1" i="0" u="none" strike="noStrike">
                          <a:solidFill>
                            <a:srgbClr val="000000"/>
                          </a:solidFill>
                          <a:effectLst/>
                          <a:latin typeface="Calibri"/>
                        </a:rPr>
                        <a:t>Weekdays (Mon-Thu)</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ctr" rtl="0">
                        <a:buNone/>
                      </a:pPr>
                      <a:r>
                        <a:rPr lang="en-GB" sz="1200" b="1" i="0" u="none" strike="noStrike">
                          <a:solidFill>
                            <a:srgbClr val="000000"/>
                          </a:solidFill>
                          <a:effectLst/>
                          <a:latin typeface="Calibri"/>
                        </a:rPr>
                        <a:t>Weekends </a:t>
                      </a:r>
                    </a:p>
                    <a:p>
                      <a:pPr lvl="0" algn="ctr">
                        <a:buNone/>
                      </a:pPr>
                      <a:r>
                        <a:rPr lang="en-GB" sz="1200" b="1" i="0" u="none" strike="noStrike">
                          <a:solidFill>
                            <a:srgbClr val="000000"/>
                          </a:solidFill>
                          <a:effectLst/>
                          <a:latin typeface="Calibri"/>
                        </a:rPr>
                        <a:t>(Sat-Sun)</a:t>
                      </a:r>
                      <a:endParaRPr lang="en-GB"/>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76111418"/>
                  </a:ext>
                </a:extLst>
              </a:tr>
              <a:tr h="81147">
                <a:tc>
                  <a:txBody>
                    <a:bodyPr/>
                    <a:lstStyle/>
                    <a:p>
                      <a:pPr lvl="0" algn="ctr" rtl="0">
                        <a:buNone/>
                      </a:pPr>
                      <a:r>
                        <a:rPr lang="en-GB" sz="1200" b="1" i="0" u="none" strike="noStrike">
                          <a:solidFill>
                            <a:schemeClr val="tx1"/>
                          </a:solidFill>
                          <a:effectLst/>
                          <a:latin typeface="Calibri"/>
                        </a:rPr>
                        <a:t>-22%</a:t>
                      </a:r>
                      <a:endParaRPr lang="en-US">
                        <a:solidFill>
                          <a:schemeClr val="tx1"/>
                        </a:solidFill>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799D4"/>
                    </a:solidFill>
                  </a:tcPr>
                </a:tc>
                <a:tc>
                  <a:txBody>
                    <a:bodyPr/>
                    <a:lstStyle/>
                    <a:p>
                      <a:pPr lvl="0" algn="ctr">
                        <a:buNone/>
                      </a:pPr>
                      <a:r>
                        <a:rPr lang="en-GB" sz="1200" b="1" i="0" u="none" strike="noStrike">
                          <a:solidFill>
                            <a:schemeClr val="tx1"/>
                          </a:solidFill>
                          <a:effectLst/>
                          <a:latin typeface="Calibri"/>
                        </a:rPr>
                        <a:t>-23%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799D4"/>
                    </a:solidFill>
                  </a:tcPr>
                </a:tc>
                <a:tc>
                  <a:txBody>
                    <a:bodyPr/>
                    <a:lstStyle/>
                    <a:p>
                      <a:pPr marL="0" lvl="0" algn="ctr" defTabSz="914400" rtl="0" eaLnBrk="1" latinLnBrk="0" hangingPunct="1">
                        <a:buNone/>
                      </a:pPr>
                      <a:r>
                        <a:rPr lang="en-GB" sz="1200" b="1" i="0" u="none" strike="noStrike" kern="1200">
                          <a:solidFill>
                            <a:schemeClr val="tx1"/>
                          </a:solidFill>
                          <a:effectLst/>
                          <a:latin typeface="Calibri"/>
                          <a:ea typeface="+mn-ea"/>
                          <a:cs typeface="+mn-cs"/>
                        </a:rPr>
                        <a:t>-18%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799D4"/>
                    </a:solidFill>
                  </a:tcPr>
                </a:tc>
                <a:extLst>
                  <a:ext uri="{0D108BD9-81ED-4DB2-BD59-A6C34878D82A}">
                    <a16:rowId xmlns:a16="http://schemas.microsoft.com/office/drawing/2014/main" val="176730031"/>
                  </a:ext>
                </a:extLst>
              </a:tr>
            </a:tbl>
          </a:graphicData>
        </a:graphic>
      </p:graphicFrame>
      <p:graphicFrame>
        <p:nvGraphicFramePr>
          <p:cNvPr id="7" name="Table 6">
            <a:extLst>
              <a:ext uri="{FF2B5EF4-FFF2-40B4-BE49-F238E27FC236}">
                <a16:creationId xmlns:a16="http://schemas.microsoft.com/office/drawing/2014/main" id="{76802DF6-EB0F-3706-52FE-614DC8E9DE32}"/>
              </a:ex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1496811726"/>
              </p:ext>
            </p:extLst>
          </p:nvPr>
        </p:nvGraphicFramePr>
        <p:xfrm>
          <a:off x="4689174" y="5580528"/>
          <a:ext cx="3064602" cy="1021490"/>
        </p:xfrm>
        <a:graphic>
          <a:graphicData uri="http://schemas.openxmlformats.org/drawingml/2006/table">
            <a:tbl>
              <a:tblPr firstRow="1"/>
              <a:tblGrid>
                <a:gridCol w="1021534">
                  <a:extLst>
                    <a:ext uri="{9D8B030D-6E8A-4147-A177-3AD203B41FA5}">
                      <a16:colId xmlns:a16="http://schemas.microsoft.com/office/drawing/2014/main" val="237791955"/>
                    </a:ext>
                  </a:extLst>
                </a:gridCol>
                <a:gridCol w="1021534">
                  <a:extLst>
                    <a:ext uri="{9D8B030D-6E8A-4147-A177-3AD203B41FA5}">
                      <a16:colId xmlns:a16="http://schemas.microsoft.com/office/drawing/2014/main" val="2790483596"/>
                    </a:ext>
                  </a:extLst>
                </a:gridCol>
                <a:gridCol w="1021534">
                  <a:extLst>
                    <a:ext uri="{9D8B030D-6E8A-4147-A177-3AD203B41FA5}">
                      <a16:colId xmlns:a16="http://schemas.microsoft.com/office/drawing/2014/main" val="1953113605"/>
                    </a:ext>
                  </a:extLst>
                </a:gridCol>
              </a:tblGrid>
              <a:tr h="81007">
                <a:tc gridSpan="3">
                  <a:txBody>
                    <a:bodyPr/>
                    <a:lstStyle/>
                    <a:p>
                      <a:pPr algn="ctr" rtl="0" fontAlgn="b"/>
                      <a:r>
                        <a:rPr lang="en-GB" sz="1200" b="1" i="0" u="none" strike="noStrike" kern="1200">
                          <a:solidFill>
                            <a:srgbClr val="0070C0"/>
                          </a:solidFill>
                          <a:effectLst/>
                          <a:latin typeface="Calibri"/>
                          <a:ea typeface="+mn-ea"/>
                          <a:cs typeface="+mn-cs"/>
                        </a:rPr>
                        <a:t>Mid-COVID to Now:</a:t>
                      </a:r>
                    </a:p>
                  </a:txBody>
                  <a:tcPr marL="9300" marR="9300" marT="93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rtl="0" fontAlgn="b"/>
                      <a:endParaRPr lang="en-GB" sz="1200" b="1" i="0" u="none" strike="noStrike" kern="1200">
                        <a:solidFill>
                          <a:srgbClr val="0070C0"/>
                        </a:solidFill>
                        <a:effectLst/>
                        <a:latin typeface="Calibri"/>
                        <a:ea typeface="+mn-ea"/>
                        <a:cs typeface="+mn-cs"/>
                      </a:endParaRPr>
                    </a:p>
                  </a:txBody>
                  <a:tcPr marL="9300" marR="9300" marT="9300" marB="0" anchor="b">
                    <a:lnL w="12700">
                      <a:solidFill>
                        <a:schemeClr val="tx1"/>
                      </a:solidFill>
                    </a:lnL>
                    <a:lnR w="12700">
                      <a:solidFill>
                        <a:schemeClr val="tx1"/>
                      </a:solidFill>
                    </a:lnR>
                    <a:lnT w="12700">
                      <a:solidFill>
                        <a:schemeClr val="tx1"/>
                      </a:solidFill>
                    </a:lnT>
                    <a:lnB w="0">
                      <a:noFill/>
                    </a:lnB>
                    <a:lnTlToBr w="0">
                      <a:noFill/>
                    </a:lnTlToBr>
                    <a:lnBlToTr w="0">
                      <a:noFill/>
                    </a:lnBlToTr>
                    <a:solidFill>
                      <a:srgbClr val="D9D9D9"/>
                    </a:solidFill>
                  </a:tcPr>
                </a:tc>
                <a:tc hMerge="1">
                  <a:txBody>
                    <a:bodyPr/>
                    <a:lstStyle/>
                    <a:p>
                      <a:pPr algn="ctr" rtl="0" fontAlgn="b"/>
                      <a:endParaRPr lang="en-GB" sz="1200" b="1" i="0" u="none" strike="noStrike" kern="1200">
                        <a:solidFill>
                          <a:srgbClr val="0070C0"/>
                        </a:solidFill>
                        <a:effectLst/>
                        <a:latin typeface="Calibri"/>
                        <a:ea typeface="+mn-ea"/>
                        <a:cs typeface="+mn-cs"/>
                      </a:endParaRPr>
                    </a:p>
                  </a:txBody>
                  <a:tcPr marL="9300" marR="9300" marT="9300" marB="0" anchor="b">
                    <a:lnL w="12700">
                      <a:solidFill>
                        <a:schemeClr val="tx1"/>
                      </a:solidFill>
                    </a:lnL>
                    <a:lnR w="12700">
                      <a:solidFill>
                        <a:schemeClr val="tx1"/>
                      </a:solidFill>
                    </a:lnR>
                    <a:lnT w="12700">
                      <a:solidFill>
                        <a:schemeClr val="tx1"/>
                      </a:solidFill>
                    </a:lnT>
                    <a:lnB w="0">
                      <a:noFill/>
                    </a:lnB>
                    <a:lnTlToBr w="0">
                      <a:noFill/>
                    </a:lnTlToBr>
                    <a:lnBlToTr w="0">
                      <a:noFill/>
                    </a:lnBlToTr>
                    <a:solidFill>
                      <a:srgbClr val="D9D9D9"/>
                    </a:solidFill>
                  </a:tcPr>
                </a:tc>
                <a:extLst>
                  <a:ext uri="{0D108BD9-81ED-4DB2-BD59-A6C34878D82A}">
                    <a16:rowId xmlns:a16="http://schemas.microsoft.com/office/drawing/2014/main" val="2613423464"/>
                  </a:ext>
                </a:extLst>
              </a:tr>
              <a:tr h="0">
                <a:tc gridSpan="3">
                  <a:txBody>
                    <a:bodyPr/>
                    <a:lstStyle/>
                    <a:p>
                      <a:pPr lvl="0" algn="ctr">
                        <a:buNone/>
                      </a:pPr>
                      <a:r>
                        <a:rPr lang="en-GB" sz="1200" b="1" u="none" strike="noStrike">
                          <a:solidFill>
                            <a:schemeClr val="tx1"/>
                          </a:solidFill>
                          <a:effectLst/>
                        </a:rPr>
                        <a:t>December 2021 to December 2023</a:t>
                      </a:r>
                      <a:endParaRPr lang="en-GB" sz="1200" b="1" i="0" u="none" strike="noStrike">
                        <a:solidFill>
                          <a:schemeClr val="tx1"/>
                        </a:solidFill>
                        <a:effectLst/>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endParaRPr lang="en-GB" sz="1200" b="1" i="0" u="none" strike="noStrike">
                        <a:solidFill>
                          <a:srgbClr val="000000"/>
                        </a:solidFill>
                        <a:effectLst/>
                        <a:latin typeface="Arial" panose="020B0604020202020204" pitchFamily="34" charset="0"/>
                      </a:endParaRPr>
                    </a:p>
                  </a:txBody>
                  <a:tcPr>
                    <a:lnL w="12700">
                      <a:solidFill>
                        <a:schemeClr val="tx1"/>
                      </a:solidFill>
                    </a:lnL>
                    <a:lnR w="12700">
                      <a:solidFill>
                        <a:schemeClr val="tx1"/>
                      </a:solidFill>
                    </a:lnR>
                    <a:lnT w="0">
                      <a:noFill/>
                    </a:lnT>
                    <a:lnB w="12700">
                      <a:solidFill>
                        <a:schemeClr val="tx1"/>
                      </a:solidFill>
                    </a:lnB>
                    <a:lnTlToBr w="0">
                      <a:noFill/>
                    </a:lnTlToBr>
                    <a:lnBlToTr w="0">
                      <a:noFill/>
                    </a:lnBlToTr>
                    <a:solidFill>
                      <a:srgbClr val="D9D9D9"/>
                    </a:solidFill>
                  </a:tcPr>
                </a:tc>
                <a:tc hMerge="1">
                  <a:txBody>
                    <a:bodyPr/>
                    <a:lstStyle/>
                    <a:p>
                      <a:pPr algn="ctr" fontAlgn="b"/>
                      <a:endParaRPr lang="en-GB" sz="1200" b="1" i="0" u="none" strike="noStrike">
                        <a:solidFill>
                          <a:srgbClr val="000000"/>
                        </a:solidFill>
                        <a:effectLst/>
                        <a:latin typeface="Arial" panose="020B0604020202020204" pitchFamily="34" charset="0"/>
                      </a:endParaRPr>
                    </a:p>
                  </a:txBody>
                  <a:tcPr>
                    <a:lnL w="12700">
                      <a:solidFill>
                        <a:schemeClr val="tx1"/>
                      </a:solidFill>
                    </a:lnL>
                    <a:lnR w="12700">
                      <a:solidFill>
                        <a:schemeClr val="tx1"/>
                      </a:solidFill>
                    </a:lnR>
                    <a:lnT w="0">
                      <a:noFill/>
                    </a:lnT>
                    <a:lnB w="12700">
                      <a:solidFill>
                        <a:schemeClr val="tx1"/>
                      </a:solidFill>
                    </a:lnB>
                    <a:lnTlToBr w="0">
                      <a:noFill/>
                    </a:lnTlToBr>
                    <a:lnBlToTr w="0">
                      <a:noFill/>
                    </a:lnBlToTr>
                    <a:solidFill>
                      <a:srgbClr val="D9D9D9"/>
                    </a:solidFill>
                  </a:tcPr>
                </a:tc>
                <a:extLst>
                  <a:ext uri="{0D108BD9-81ED-4DB2-BD59-A6C34878D82A}">
                    <a16:rowId xmlns:a16="http://schemas.microsoft.com/office/drawing/2014/main" val="3774679814"/>
                  </a:ext>
                </a:extLst>
              </a:tr>
              <a:tr h="0">
                <a:tc>
                  <a:txBody>
                    <a:bodyPr/>
                    <a:lstStyle/>
                    <a:p>
                      <a:pPr algn="ctr" rtl="0" fontAlgn="ctr"/>
                      <a:r>
                        <a:rPr lang="en-GB" sz="1200" b="1" i="0" u="none" strike="noStrike">
                          <a:solidFill>
                            <a:srgbClr val="000000"/>
                          </a:solidFill>
                          <a:effectLst/>
                          <a:latin typeface="Calibri"/>
                        </a:rPr>
                        <a:t>Mon-Sun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ctr" rtl="0">
                        <a:buNone/>
                      </a:pPr>
                      <a:r>
                        <a:rPr lang="en-GB" sz="1200" b="1" i="0" u="none" strike="noStrike">
                          <a:solidFill>
                            <a:srgbClr val="000000"/>
                          </a:solidFill>
                          <a:effectLst/>
                          <a:latin typeface="Calibri"/>
                        </a:rPr>
                        <a:t>Weekdays (Mon-Thu)</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ctr" rtl="0">
                        <a:buNone/>
                      </a:pPr>
                      <a:r>
                        <a:rPr lang="en-GB" sz="1200" b="1" i="0" u="none" strike="noStrike">
                          <a:solidFill>
                            <a:srgbClr val="000000"/>
                          </a:solidFill>
                          <a:effectLst/>
                          <a:latin typeface="Calibri"/>
                        </a:rPr>
                        <a:t>Weekends </a:t>
                      </a:r>
                      <a:endParaRPr lang="en-US"/>
                    </a:p>
                    <a:p>
                      <a:pPr lvl="0" algn="ctr">
                        <a:buNone/>
                      </a:pPr>
                      <a:r>
                        <a:rPr lang="en-GB" sz="1200" b="1" i="0" u="none" strike="noStrike">
                          <a:solidFill>
                            <a:srgbClr val="000000"/>
                          </a:solidFill>
                          <a:effectLst/>
                          <a:latin typeface="Calibri"/>
                        </a:rPr>
                        <a:t>(Sat-Sun)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73737821"/>
                  </a:ext>
                </a:extLst>
              </a:tr>
              <a:tr h="73837">
                <a:tc>
                  <a:txBody>
                    <a:bodyPr/>
                    <a:lstStyle/>
                    <a:p>
                      <a:pPr algn="ctr" rtl="0" fontAlgn="ctr"/>
                      <a:r>
                        <a:rPr lang="en-GB" sz="1200" b="1" i="0" u="none" strike="noStrike">
                          <a:effectLst/>
                          <a:latin typeface="Calibri"/>
                        </a:rPr>
                        <a:t>No change</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lgn="ctr">
                        <a:buNone/>
                      </a:pPr>
                      <a:r>
                        <a:rPr lang="en-GB" sz="1200" b="1" i="0" u="none" strike="noStrike">
                          <a:effectLst/>
                          <a:latin typeface="Calibri"/>
                        </a:rPr>
                        <a:t>+2%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lgn="ctr">
                        <a:buNone/>
                      </a:pPr>
                      <a:r>
                        <a:rPr lang="en-GB" sz="1200" b="1" i="0" u="none" strike="noStrike">
                          <a:effectLst/>
                          <a:latin typeface="Calibri"/>
                        </a:rPr>
                        <a:t>-4%</a:t>
                      </a:r>
                      <a:endParaRPr lang="en-US"/>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43793985"/>
                  </a:ext>
                </a:extLst>
              </a:tr>
            </a:tbl>
          </a:graphicData>
        </a:graphic>
      </p:graphicFrame>
      <p:graphicFrame>
        <p:nvGraphicFramePr>
          <p:cNvPr id="9" name="Table 8">
            <a:extLst>
              <a:ext uri="{FF2B5EF4-FFF2-40B4-BE49-F238E27FC236}">
                <a16:creationId xmlns:a16="http://schemas.microsoft.com/office/drawing/2014/main" id="{DDBA219A-EF9A-6EBE-A872-4B46212EC7F2}"/>
              </a:ext>
            </a:extLst>
          </p:cNvPr>
          <p:cNvGraphicFramePr>
            <a:graphicFrameLocks noGrp="1"/>
          </p:cNvGraphicFramePr>
          <p:nvPr>
            <p:extLst>
              <p:ext uri="{D42A27DB-BD31-4B8C-83A1-F6EECF244321}">
                <p14:modId xmlns:p14="http://schemas.microsoft.com/office/powerpoint/2010/main" val="63732011"/>
              </p:ext>
            </p:extLst>
          </p:nvPr>
        </p:nvGraphicFramePr>
        <p:xfrm>
          <a:off x="7753776" y="5580528"/>
          <a:ext cx="3064602" cy="1021490"/>
        </p:xfrm>
        <a:graphic>
          <a:graphicData uri="http://schemas.openxmlformats.org/drawingml/2006/table">
            <a:tbl>
              <a:tblPr firstRow="1"/>
              <a:tblGrid>
                <a:gridCol w="1021534">
                  <a:extLst>
                    <a:ext uri="{9D8B030D-6E8A-4147-A177-3AD203B41FA5}">
                      <a16:colId xmlns:a16="http://schemas.microsoft.com/office/drawing/2014/main" val="2980363944"/>
                    </a:ext>
                  </a:extLst>
                </a:gridCol>
                <a:gridCol w="1021534">
                  <a:extLst>
                    <a:ext uri="{9D8B030D-6E8A-4147-A177-3AD203B41FA5}">
                      <a16:colId xmlns:a16="http://schemas.microsoft.com/office/drawing/2014/main" val="4191881843"/>
                    </a:ext>
                  </a:extLst>
                </a:gridCol>
                <a:gridCol w="1021534">
                  <a:extLst>
                    <a:ext uri="{9D8B030D-6E8A-4147-A177-3AD203B41FA5}">
                      <a16:colId xmlns:a16="http://schemas.microsoft.com/office/drawing/2014/main" val="617820300"/>
                    </a:ext>
                  </a:extLst>
                </a:gridCol>
              </a:tblGrid>
              <a:tr h="81007">
                <a:tc gridSpan="3">
                  <a:txBody>
                    <a:bodyPr/>
                    <a:lstStyle/>
                    <a:p>
                      <a:pPr algn="ctr" rtl="0" fontAlgn="b"/>
                      <a:r>
                        <a:rPr lang="en-GB" sz="1200" b="1" i="0" u="none" strike="noStrike">
                          <a:solidFill>
                            <a:srgbClr val="0070C0"/>
                          </a:solidFill>
                          <a:effectLst/>
                          <a:latin typeface="Calibri"/>
                        </a:rPr>
                        <a:t>Previous year to Now:</a:t>
                      </a:r>
                    </a:p>
                  </a:txBody>
                  <a:tcPr marL="9300" marR="9300" marT="93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95235723"/>
                  </a:ext>
                </a:extLst>
              </a:tr>
              <a:tr h="0">
                <a:tc gridSpan="3">
                  <a:txBody>
                    <a:bodyPr/>
                    <a:lstStyle/>
                    <a:p>
                      <a:pPr lvl="0" algn="ctr">
                        <a:buNone/>
                      </a:pPr>
                      <a:r>
                        <a:rPr lang="en-GB" sz="1200" b="1" u="none" strike="noStrike">
                          <a:solidFill>
                            <a:schemeClr val="tx1"/>
                          </a:solidFill>
                          <a:effectLst/>
                        </a:rPr>
                        <a:t>December 2022 to December 2023</a:t>
                      </a:r>
                      <a:endParaRPr lang="en-GB" sz="1200" b="1" i="0" u="none" strike="noStrike">
                        <a:solidFill>
                          <a:schemeClr val="tx1"/>
                        </a:solidFill>
                        <a:effectLst/>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088291528"/>
                  </a:ext>
                </a:extLst>
              </a:tr>
              <a:tr h="0">
                <a:tc>
                  <a:txBody>
                    <a:bodyPr/>
                    <a:lstStyle/>
                    <a:p>
                      <a:pPr algn="ctr" rtl="0" fontAlgn="ctr"/>
                      <a:r>
                        <a:rPr lang="en-GB" sz="1200" b="1" i="0" u="none" strike="noStrike">
                          <a:solidFill>
                            <a:srgbClr val="000000"/>
                          </a:solidFill>
                          <a:effectLst/>
                          <a:latin typeface="Calibri"/>
                        </a:rPr>
                        <a:t>Mon-Sun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ctr" rtl="0">
                        <a:buNone/>
                      </a:pPr>
                      <a:r>
                        <a:rPr lang="en-GB" sz="1200" b="1" i="0" u="none" strike="noStrike">
                          <a:solidFill>
                            <a:srgbClr val="000000"/>
                          </a:solidFill>
                          <a:effectLst/>
                          <a:latin typeface="Calibri"/>
                        </a:rPr>
                        <a:t>Weekdays (Mon-Thu)</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ctr" rtl="0">
                        <a:buNone/>
                      </a:pPr>
                      <a:r>
                        <a:rPr lang="en-GB" sz="1200" b="1" i="0" u="none" strike="noStrike">
                          <a:solidFill>
                            <a:srgbClr val="000000"/>
                          </a:solidFill>
                          <a:effectLst/>
                          <a:latin typeface="Calibri"/>
                        </a:rPr>
                        <a:t>Weekends </a:t>
                      </a:r>
                      <a:endParaRPr lang="en-US"/>
                    </a:p>
                    <a:p>
                      <a:pPr lvl="0" algn="ctr">
                        <a:buNone/>
                      </a:pPr>
                      <a:r>
                        <a:rPr lang="en-GB" sz="1200" b="1" i="0" u="none" strike="noStrike">
                          <a:solidFill>
                            <a:srgbClr val="000000"/>
                          </a:solidFill>
                          <a:effectLst/>
                          <a:latin typeface="Calibri"/>
                        </a:rPr>
                        <a:t>(Sat-Sun)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40304266"/>
                  </a:ext>
                </a:extLst>
              </a:tr>
              <a:tr h="73837">
                <a:tc>
                  <a:txBody>
                    <a:bodyPr/>
                    <a:lstStyle/>
                    <a:p>
                      <a:pPr lvl="0" algn="ctr">
                        <a:buNone/>
                      </a:pPr>
                      <a:r>
                        <a:rPr lang="en-GB" sz="1200" b="1" i="0" u="none" strike="noStrike">
                          <a:effectLst/>
                          <a:latin typeface="Calibri"/>
                        </a:rPr>
                        <a:t>+13%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algn="ctr" defTabSz="914400" rtl="0" eaLnBrk="1" latinLnBrk="0" hangingPunct="1">
                        <a:buNone/>
                      </a:pPr>
                      <a:r>
                        <a:rPr lang="en-GB" sz="1200" b="1" i="0" u="none" strike="noStrike" kern="1200">
                          <a:effectLst/>
                          <a:latin typeface="Calibri"/>
                          <a:ea typeface="+mn-ea"/>
                          <a:cs typeface="+mn-cs"/>
                        </a:rPr>
                        <a:t>+6%</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lgn="ctr">
                        <a:buNone/>
                      </a:pPr>
                      <a:r>
                        <a:rPr lang="en-GB" sz="1200" b="1" i="0" u="none" strike="noStrike">
                          <a:effectLst/>
                          <a:latin typeface="Calibri"/>
                        </a:rPr>
                        <a:t>+36%</a:t>
                      </a:r>
                      <a:endParaRPr lang="en-GB" sz="1200" b="1" i="0" u="none" strike="noStrike">
                        <a:solidFill>
                          <a:sysClr val="windowText" lastClr="000000"/>
                        </a:solidFill>
                        <a:effectLst/>
                        <a:latin typeface="Calibri"/>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21770492"/>
                  </a:ext>
                </a:extLst>
              </a:tr>
            </a:tbl>
          </a:graphicData>
        </a:graphic>
      </p:graphicFrame>
      <p:sp>
        <p:nvSpPr>
          <p:cNvPr id="2" name="TextBox 1">
            <a:extLst>
              <a:ext uri="{FF2B5EF4-FFF2-40B4-BE49-F238E27FC236}">
                <a16:creationId xmlns:a16="http://schemas.microsoft.com/office/drawing/2014/main" id="{5AE7D5D4-20E5-7D2C-097E-8DBBF7F678D6}"/>
              </a:ext>
            </a:extLst>
          </p:cNvPr>
          <p:cNvSpPr txBox="1"/>
          <p:nvPr/>
        </p:nvSpPr>
        <p:spPr>
          <a:xfrm>
            <a:off x="-36014" y="6631627"/>
            <a:ext cx="9302848" cy="246221"/>
          </a:xfrm>
          <a:prstGeom prst="rect">
            <a:avLst/>
          </a:prstGeom>
          <a:noFill/>
        </p:spPr>
        <p:txBody>
          <a:bodyPr wrap="square" lIns="91440" tIns="45720" rIns="91440" bIns="45720" anchor="t">
            <a:spAutoFit/>
          </a:bodyPr>
          <a:lstStyle/>
          <a:p>
            <a:r>
              <a:rPr lang="en-GB" sz="1000">
                <a:solidFill>
                  <a:schemeClr val="bg2">
                    <a:lumMod val="50000"/>
                  </a:schemeClr>
                </a:solidFill>
                <a:cs typeface="Calibri"/>
              </a:rPr>
              <a:t>Sensors used for this analysis: Coleridge Road, Hills Road, and Tenison Road.</a:t>
            </a:r>
          </a:p>
        </p:txBody>
      </p:sp>
    </p:spTree>
    <p:extLst>
      <p:ext uri="{BB962C8B-B14F-4D97-AF65-F5344CB8AC3E}">
        <p14:creationId xmlns:p14="http://schemas.microsoft.com/office/powerpoint/2010/main" val="5274188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2BDD8F3-BFB8-804D-F4CD-6C2395E4D3D4}"/>
              </a:ext>
              <a:ext uri="{C183D7F6-B498-43B3-948B-1728B52AA6E4}">
                <adec:decorative xmlns:adec="http://schemas.microsoft.com/office/drawing/2017/decorative" val="1"/>
              </a:ext>
            </a:extLst>
          </p:cNvPr>
          <p:cNvSpPr txBox="1"/>
          <p:nvPr/>
        </p:nvSpPr>
        <p:spPr>
          <a:xfrm>
            <a:off x="277071" y="6432146"/>
            <a:ext cx="2154621" cy="276999"/>
          </a:xfrm>
          <a:prstGeom prst="rect">
            <a:avLst/>
          </a:prstGeom>
          <a:solidFill>
            <a:schemeClr val="bg1"/>
          </a:solidFill>
          <a:ln>
            <a:solidFill>
              <a:schemeClr val="tx1"/>
            </a:solidFill>
          </a:ln>
        </p:spPr>
        <p:txBody>
          <a:bodyPr wrap="square" rtlCol="0">
            <a:spAutoFit/>
          </a:bodyPr>
          <a:lstStyle/>
          <a:p>
            <a:r>
              <a:rPr lang="en-GB" sz="1200"/>
              <a:t>© OpenStreetMap Contributors</a:t>
            </a:r>
          </a:p>
        </p:txBody>
      </p:sp>
      <p:sp>
        <p:nvSpPr>
          <p:cNvPr id="6" name="TextBox 5">
            <a:extLst>
              <a:ext uri="{FF2B5EF4-FFF2-40B4-BE49-F238E27FC236}">
                <a16:creationId xmlns:a16="http://schemas.microsoft.com/office/drawing/2014/main" id="{44F61E7C-F991-8552-9614-BACBE16CEEDB}"/>
              </a:ext>
              <a:ext uri="{C183D7F6-B498-43B3-948B-1728B52AA6E4}">
                <adec:decorative xmlns:adec="http://schemas.microsoft.com/office/drawing/2017/decorative" val="1"/>
              </a:ext>
            </a:extLst>
          </p:cNvPr>
          <p:cNvSpPr txBox="1"/>
          <p:nvPr/>
        </p:nvSpPr>
        <p:spPr>
          <a:xfrm>
            <a:off x="277070" y="744066"/>
            <a:ext cx="6134367" cy="307777"/>
          </a:xfrm>
          <a:prstGeom prst="rect">
            <a:avLst/>
          </a:prstGeom>
          <a:solidFill>
            <a:schemeClr val="bg1"/>
          </a:solidFill>
          <a:ln>
            <a:solidFill>
              <a:schemeClr val="tx1"/>
            </a:solidFill>
          </a:ln>
        </p:spPr>
        <p:txBody>
          <a:bodyPr wrap="square" lIns="91440" tIns="45720" rIns="91440" bIns="45720" rtlCol="0" anchor="t">
            <a:spAutoFit/>
          </a:bodyPr>
          <a:lstStyle/>
          <a:p>
            <a:pPr algn="ctr"/>
            <a:r>
              <a:rPr lang="en-GB" sz="1400" b="1"/>
              <a:t>Cambridgeshire Annual Traffic Survey Sites – River Screenline and Cycle Routes</a:t>
            </a:r>
            <a:endParaRPr lang="en-US"/>
          </a:p>
        </p:txBody>
      </p:sp>
      <p:sp>
        <p:nvSpPr>
          <p:cNvPr id="4" name="Title 10">
            <a:extLst>
              <a:ext uri="{FF2B5EF4-FFF2-40B4-BE49-F238E27FC236}">
                <a16:creationId xmlns:a16="http://schemas.microsoft.com/office/drawing/2014/main" id="{BED2A261-2E4D-DCCB-61A9-049BF019F5DC}"/>
              </a:ext>
            </a:extLst>
          </p:cNvPr>
          <p:cNvSpPr txBox="1">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lt1"/>
                </a:solidFill>
                <a:effectLst/>
                <a:uLnTx/>
                <a:uFillTx/>
                <a:latin typeface="Calibri" panose="020F0502020204030204"/>
                <a:ea typeface="+mn-ea"/>
                <a:cs typeface="+mn-cs"/>
              </a:rPr>
              <a:t>Local Road Network: Active Travel Census Sites</a:t>
            </a:r>
            <a:endParaRPr kumimoji="0" lang="en-GB" sz="2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9" name="Picture 8" descr="Map showing active mode annual traffic count sites along the River Cam and on popular cycle routes in nearby South Cambridgeshire villages.">
            <a:extLst>
              <a:ext uri="{FF2B5EF4-FFF2-40B4-BE49-F238E27FC236}">
                <a16:creationId xmlns:a16="http://schemas.microsoft.com/office/drawing/2014/main" id="{6660D5A1-CDB8-A4D6-1BFE-4D11C44D2AA6}"/>
              </a:ext>
            </a:extLst>
          </p:cNvPr>
          <p:cNvPicPr>
            <a:picLocks noChangeAspect="1"/>
          </p:cNvPicPr>
          <p:nvPr/>
        </p:nvPicPr>
        <p:blipFill>
          <a:blip r:embed="rId2"/>
          <a:stretch>
            <a:fillRect/>
          </a:stretch>
        </p:blipFill>
        <p:spPr>
          <a:xfrm>
            <a:off x="287704" y="754699"/>
            <a:ext cx="8099851" cy="5954446"/>
          </a:xfrm>
          <a:prstGeom prst="rect">
            <a:avLst/>
          </a:prstGeom>
          <a:ln>
            <a:solidFill>
              <a:schemeClr val="tx1"/>
            </a:solidFill>
          </a:ln>
        </p:spPr>
      </p:pic>
      <p:graphicFrame>
        <p:nvGraphicFramePr>
          <p:cNvPr id="7" name="Table 6">
            <a:extLst>
              <a:ext uri="{FF2B5EF4-FFF2-40B4-BE49-F238E27FC236}">
                <a16:creationId xmlns:a16="http://schemas.microsoft.com/office/drawing/2014/main" id="{C0E66B2C-ECB7-6D7F-F1A7-AB6B60ACF764}"/>
              </a:ex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2575048747"/>
              </p:ext>
            </p:extLst>
          </p:nvPr>
        </p:nvGraphicFramePr>
        <p:xfrm>
          <a:off x="8847132" y="683922"/>
          <a:ext cx="2950845" cy="6096000"/>
        </p:xfrm>
        <a:graphic>
          <a:graphicData uri="http://schemas.openxmlformats.org/drawingml/2006/table">
            <a:tbl>
              <a:tblPr firstRow="1" bandRow="1">
                <a:tableStyleId>{5940675A-B579-460E-94D1-54222C63F5DA}</a:tableStyleId>
              </a:tblPr>
              <a:tblGrid>
                <a:gridCol w="2950845">
                  <a:extLst>
                    <a:ext uri="{9D8B030D-6E8A-4147-A177-3AD203B41FA5}">
                      <a16:colId xmlns:a16="http://schemas.microsoft.com/office/drawing/2014/main" val="1191812419"/>
                    </a:ext>
                  </a:extLst>
                </a:gridCol>
              </a:tblGrid>
              <a:tr h="180000">
                <a:tc>
                  <a:txBody>
                    <a:bodyPr/>
                    <a:lstStyle/>
                    <a:p>
                      <a:r>
                        <a:rPr lang="en-GB" sz="1250" b="1">
                          <a:effectLst/>
                        </a:rPr>
                        <a:t>Sensor Location​​</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654137971"/>
                  </a:ext>
                </a:extLst>
              </a:tr>
              <a:tr h="180000">
                <a:tc>
                  <a:txBody>
                    <a:bodyPr/>
                    <a:lstStyle/>
                    <a:p>
                      <a:r>
                        <a:rPr lang="en-GB" sz="1250" b="0">
                          <a:solidFill>
                            <a:schemeClr val="tx1"/>
                          </a:solidFill>
                          <a:effectLst/>
                        </a:rPr>
                        <a:t>Elizabeth Way</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91169372"/>
                  </a:ext>
                </a:extLst>
              </a:tr>
              <a:tr h="180000">
                <a:tc>
                  <a:txBody>
                    <a:bodyPr/>
                    <a:lstStyle/>
                    <a:p>
                      <a:r>
                        <a:rPr lang="en-GB" sz="1250" b="0">
                          <a:solidFill>
                            <a:schemeClr val="tx1"/>
                          </a:solidFill>
                          <a:effectLst/>
                        </a:rPr>
                        <a:t>Victoria Avenue​​</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35322488"/>
                  </a:ext>
                </a:extLst>
              </a:tr>
              <a:tr h="180000">
                <a:tc>
                  <a:txBody>
                    <a:bodyPr/>
                    <a:lstStyle/>
                    <a:p>
                      <a:r>
                        <a:rPr lang="en-GB" sz="1250" b="0">
                          <a:solidFill>
                            <a:schemeClr val="tx1"/>
                          </a:solidFill>
                          <a:effectLst/>
                        </a:rPr>
                        <a:t>Bridge Street</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06056800"/>
                  </a:ext>
                </a:extLst>
              </a:tr>
              <a:tr h="180000">
                <a:tc>
                  <a:txBody>
                    <a:bodyPr/>
                    <a:lstStyle/>
                    <a:p>
                      <a:r>
                        <a:rPr lang="en-GB" sz="1250" b="0">
                          <a:solidFill>
                            <a:schemeClr val="tx1"/>
                          </a:solidFill>
                          <a:effectLst/>
                        </a:rPr>
                        <a:t>Silver Street</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1192294"/>
                  </a:ext>
                </a:extLst>
              </a:tr>
              <a:tr h="180000">
                <a:tc>
                  <a:txBody>
                    <a:bodyPr/>
                    <a:lstStyle/>
                    <a:p>
                      <a:r>
                        <a:rPr lang="en-GB" sz="1250" b="0">
                          <a:solidFill>
                            <a:schemeClr val="tx1"/>
                          </a:solidFill>
                          <a:effectLst/>
                        </a:rPr>
                        <a:t>Fen Causeway​​</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21578486"/>
                  </a:ext>
                </a:extLst>
              </a:tr>
              <a:tr h="180000">
                <a:tc>
                  <a:txBody>
                    <a:bodyPr/>
                    <a:lstStyle/>
                    <a:p>
                      <a:r>
                        <a:rPr lang="en-GB" sz="1250" b="0">
                          <a:solidFill>
                            <a:schemeClr val="tx1"/>
                          </a:solidFill>
                          <a:effectLst/>
                        </a:rPr>
                        <a:t>Green Dragon Bridge​​</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71920672"/>
                  </a:ext>
                </a:extLst>
              </a:tr>
              <a:tr h="180000">
                <a:tc>
                  <a:txBody>
                    <a:bodyPr/>
                    <a:lstStyle/>
                    <a:p>
                      <a:r>
                        <a:rPr lang="en-GB" sz="1250" b="0">
                          <a:solidFill>
                            <a:schemeClr val="tx1"/>
                          </a:solidFill>
                          <a:effectLst/>
                        </a:rPr>
                        <a:t>Pye’s Bridge</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37692815"/>
                  </a:ext>
                </a:extLst>
              </a:tr>
              <a:tr h="180000">
                <a:tc>
                  <a:txBody>
                    <a:bodyPr/>
                    <a:lstStyle/>
                    <a:p>
                      <a:r>
                        <a:rPr lang="en-GB" sz="1250" b="0">
                          <a:solidFill>
                            <a:schemeClr val="tx1"/>
                          </a:solidFill>
                          <a:effectLst/>
                        </a:rPr>
                        <a:t>Fort St George​​</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59478729"/>
                  </a:ext>
                </a:extLst>
              </a:tr>
              <a:tr h="180000">
                <a:tc>
                  <a:txBody>
                    <a:bodyPr/>
                    <a:lstStyle/>
                    <a:p>
                      <a:r>
                        <a:rPr lang="en-GB" sz="1250" b="0">
                          <a:solidFill>
                            <a:schemeClr val="tx1"/>
                          </a:solidFill>
                          <a:effectLst/>
                        </a:rPr>
                        <a:t>Jesus Lock​​</a:t>
                      </a: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15974204"/>
                  </a:ext>
                </a:extLst>
              </a:tr>
              <a:tr h="180000">
                <a:tc>
                  <a:txBody>
                    <a:bodyPr/>
                    <a:lstStyle/>
                    <a:p>
                      <a:r>
                        <a:rPr lang="en-GB" sz="1250" b="0">
                          <a:solidFill>
                            <a:schemeClr val="tx1"/>
                          </a:solidFill>
                          <a:effectLst/>
                        </a:rPr>
                        <a:t>Garrett Hostel Lane​​</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02981906"/>
                  </a:ext>
                </a:extLst>
              </a:tr>
              <a:tr h="180000">
                <a:tc>
                  <a:txBody>
                    <a:bodyPr/>
                    <a:lstStyle/>
                    <a:p>
                      <a:r>
                        <a:rPr lang="en-GB" sz="1250" b="0">
                          <a:solidFill>
                            <a:schemeClr val="tx1"/>
                          </a:solidFill>
                          <a:effectLst/>
                        </a:rPr>
                        <a:t>Mill Lane Weir</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80872126"/>
                  </a:ext>
                </a:extLst>
              </a:tr>
              <a:tr h="180000">
                <a:tc>
                  <a:txBody>
                    <a:bodyPr/>
                    <a:lstStyle/>
                    <a:p>
                      <a:r>
                        <a:rPr lang="en-GB" sz="1250" b="0">
                          <a:solidFill>
                            <a:schemeClr val="tx1"/>
                          </a:solidFill>
                          <a:effectLst/>
                        </a:rPr>
                        <a:t>Coe Fen​</a:t>
                      </a:r>
                    </a:p>
                  </a:txBody>
                  <a:tcPr marR="0" marT="0" marB="0" anchor="ctr">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09502090"/>
                  </a:ext>
                </a:extLst>
              </a:tr>
              <a:tr h="180000">
                <a:tc>
                  <a:txBody>
                    <a:bodyPr/>
                    <a:lstStyle/>
                    <a:p>
                      <a:pPr lvl="0">
                        <a:buNone/>
                      </a:pPr>
                      <a:r>
                        <a:rPr lang="en-GB" sz="1250" b="0">
                          <a:solidFill>
                            <a:schemeClr val="tx1"/>
                          </a:solidFill>
                          <a:effectLst/>
                        </a:rPr>
                        <a:t>Riverside</a:t>
                      </a:r>
                    </a:p>
                  </a:txBody>
                  <a:tcPr marR="0" marT="0" marB="0" anchor="ctr">
                    <a:lnL w="12700">
                      <a:solidFill>
                        <a:schemeClr val="tx1"/>
                      </a:solidFill>
                    </a:lnL>
                    <a:lnR w="12700">
                      <a:solidFill>
                        <a:schemeClr val="tx1"/>
                      </a:solidFill>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65075487"/>
                  </a:ext>
                </a:extLst>
              </a:tr>
              <a:tr h="180000">
                <a:tc>
                  <a:txBody>
                    <a:bodyPr/>
                    <a:lstStyle/>
                    <a:p>
                      <a:pPr lvl="0">
                        <a:buNone/>
                      </a:pPr>
                      <a:r>
                        <a:rPr lang="en-GB" sz="1250" b="0">
                          <a:solidFill>
                            <a:schemeClr val="tx1"/>
                          </a:solidFill>
                          <a:effectLst/>
                        </a:rPr>
                        <a:t>Abbey-Chesterton Bridge (new for 2022)</a:t>
                      </a:r>
                    </a:p>
                  </a:txBody>
                  <a:tcPr marR="0" marT="0" marB="0"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59061212"/>
                  </a:ext>
                </a:extLst>
              </a:tr>
              <a:tr h="180000">
                <a:tc>
                  <a:txBody>
                    <a:bodyPr/>
                    <a:lstStyle/>
                    <a:p>
                      <a:pPr lvl="0">
                        <a:buNone/>
                      </a:pPr>
                      <a:r>
                        <a:rPr lang="en-GB" sz="1250" b="0">
                          <a:solidFill>
                            <a:schemeClr val="tx1"/>
                          </a:solidFill>
                          <a:effectLst/>
                        </a:rPr>
                        <a:t>Barton Road, Newnham</a:t>
                      </a:r>
                    </a:p>
                  </a:txBody>
                  <a:tcPr marR="0" marT="0" marB="0"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28153963"/>
                  </a:ext>
                </a:extLst>
              </a:tr>
              <a:tr h="180000">
                <a:tc>
                  <a:txBody>
                    <a:bodyPr/>
                    <a:lstStyle/>
                    <a:p>
                      <a:pPr lvl="0">
                        <a:buNone/>
                      </a:pPr>
                      <a:r>
                        <a:rPr lang="en-GB" sz="1250" b="0">
                          <a:solidFill>
                            <a:schemeClr val="tx1"/>
                          </a:solidFill>
                          <a:effectLst/>
                        </a:rPr>
                        <a:t>Comberton Road</a:t>
                      </a:r>
                    </a:p>
                  </a:txBody>
                  <a:tcPr marR="0" marT="0" marB="0"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55937819"/>
                  </a:ext>
                </a:extLst>
              </a:tr>
              <a:tr h="180000">
                <a:tc>
                  <a:txBody>
                    <a:bodyPr/>
                    <a:lstStyle/>
                    <a:p>
                      <a:pPr lvl="0">
                        <a:buNone/>
                      </a:pPr>
                      <a:r>
                        <a:rPr lang="en-GB" sz="1250" b="0">
                          <a:solidFill>
                            <a:schemeClr val="tx1"/>
                          </a:solidFill>
                          <a:effectLst/>
                        </a:rPr>
                        <a:t>Toft Road</a:t>
                      </a:r>
                    </a:p>
                  </a:txBody>
                  <a:tcPr marR="0" marT="0" marB="0"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1194738"/>
                  </a:ext>
                </a:extLst>
              </a:tr>
              <a:tr h="180000">
                <a:tc>
                  <a:txBody>
                    <a:bodyPr/>
                    <a:lstStyle/>
                    <a:p>
                      <a:pPr lvl="0">
                        <a:buNone/>
                      </a:pPr>
                      <a:r>
                        <a:rPr lang="en-GB" sz="1250" b="0">
                          <a:solidFill>
                            <a:schemeClr val="tx1"/>
                          </a:solidFill>
                          <a:effectLst/>
                        </a:rPr>
                        <a:t>High Street, Dry Drayton</a:t>
                      </a:r>
                    </a:p>
                  </a:txBody>
                  <a:tcPr marR="0" marT="0" marB="0"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04891061"/>
                  </a:ext>
                </a:extLst>
              </a:tr>
              <a:tr h="180000">
                <a:tc>
                  <a:txBody>
                    <a:bodyPr/>
                    <a:lstStyle/>
                    <a:p>
                      <a:pPr lvl="0">
                        <a:buNone/>
                      </a:pPr>
                      <a:r>
                        <a:rPr lang="en-GB" sz="1250" b="0">
                          <a:solidFill>
                            <a:schemeClr val="tx1"/>
                          </a:solidFill>
                          <a:effectLst/>
                        </a:rPr>
                        <a:t>Oakington Road</a:t>
                      </a:r>
                    </a:p>
                  </a:txBody>
                  <a:tcPr marR="0" marT="0" marB="0"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92500794"/>
                  </a:ext>
                </a:extLst>
              </a:tr>
              <a:tr h="180000">
                <a:tc>
                  <a:txBody>
                    <a:bodyPr/>
                    <a:lstStyle/>
                    <a:p>
                      <a:pPr lvl="0">
                        <a:buNone/>
                      </a:pPr>
                      <a:r>
                        <a:rPr lang="en-GB" sz="1250" b="0">
                          <a:solidFill>
                            <a:schemeClr val="tx1"/>
                          </a:solidFill>
                          <a:effectLst/>
                        </a:rPr>
                        <a:t>Cambridge Road, Milton</a:t>
                      </a:r>
                    </a:p>
                  </a:txBody>
                  <a:tcPr marR="0" marT="0" marB="0"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83423446"/>
                  </a:ext>
                </a:extLst>
              </a:tr>
              <a:tr h="180000">
                <a:tc>
                  <a:txBody>
                    <a:bodyPr/>
                    <a:lstStyle/>
                    <a:p>
                      <a:pPr lvl="0">
                        <a:buNone/>
                      </a:pPr>
                      <a:r>
                        <a:rPr lang="en-GB" sz="1250" b="0">
                          <a:solidFill>
                            <a:schemeClr val="tx1"/>
                          </a:solidFill>
                          <a:effectLst/>
                        </a:rPr>
                        <a:t>Cambridge Road, Fulbourn</a:t>
                      </a:r>
                    </a:p>
                  </a:txBody>
                  <a:tcPr marR="0" marT="0" marB="0"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21751782"/>
                  </a:ext>
                </a:extLst>
              </a:tr>
              <a:tr h="180000">
                <a:tc>
                  <a:txBody>
                    <a:bodyPr/>
                    <a:lstStyle/>
                    <a:p>
                      <a:pPr lvl="0">
                        <a:buNone/>
                      </a:pPr>
                      <a:r>
                        <a:rPr lang="en-GB" sz="1250" b="0">
                          <a:solidFill>
                            <a:schemeClr val="tx1"/>
                          </a:solidFill>
                          <a:effectLst/>
                        </a:rPr>
                        <a:t>Newmarket Road, Teversham</a:t>
                      </a:r>
                    </a:p>
                  </a:txBody>
                  <a:tcPr marR="0" marT="0" marB="0"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91356234"/>
                  </a:ext>
                </a:extLst>
              </a:tr>
              <a:tr h="180000">
                <a:tc>
                  <a:txBody>
                    <a:bodyPr/>
                    <a:lstStyle/>
                    <a:p>
                      <a:pPr lvl="0">
                        <a:buNone/>
                      </a:pPr>
                      <a:r>
                        <a:rPr lang="en-GB" sz="1250" b="0">
                          <a:solidFill>
                            <a:schemeClr val="tx1"/>
                          </a:solidFill>
                          <a:effectLst/>
                        </a:rPr>
                        <a:t>Coldhams Lane</a:t>
                      </a:r>
                    </a:p>
                  </a:txBody>
                  <a:tcPr marR="0" marT="0" marB="0"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92414487"/>
                  </a:ext>
                </a:extLst>
              </a:tr>
              <a:tr h="180000">
                <a:tc>
                  <a:txBody>
                    <a:bodyPr/>
                    <a:lstStyle/>
                    <a:p>
                      <a:pPr lvl="0">
                        <a:buNone/>
                      </a:pPr>
                      <a:r>
                        <a:rPr lang="en-GB" sz="1250" b="0">
                          <a:solidFill>
                            <a:schemeClr val="tx1"/>
                          </a:solidFill>
                          <a:effectLst/>
                        </a:rPr>
                        <a:t>Carter Cycle Bridge</a:t>
                      </a:r>
                    </a:p>
                  </a:txBody>
                  <a:tcPr marR="0" marT="0" marB="0"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62094822"/>
                  </a:ext>
                </a:extLst>
              </a:tr>
              <a:tr h="180000">
                <a:tc>
                  <a:txBody>
                    <a:bodyPr/>
                    <a:lstStyle/>
                    <a:p>
                      <a:pPr lvl="0">
                        <a:buNone/>
                      </a:pPr>
                      <a:r>
                        <a:rPr lang="en-GB" sz="1250" b="0">
                          <a:solidFill>
                            <a:schemeClr val="tx1"/>
                          </a:solidFill>
                          <a:effectLst/>
                        </a:rPr>
                        <a:t>High Green, Great Shelford</a:t>
                      </a:r>
                    </a:p>
                  </a:txBody>
                  <a:tcPr marR="0" marT="0" marB="0"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63194895"/>
                  </a:ext>
                </a:extLst>
              </a:tr>
              <a:tr h="180000">
                <a:tc>
                  <a:txBody>
                    <a:bodyPr/>
                    <a:lstStyle/>
                    <a:p>
                      <a:pPr lvl="0">
                        <a:buNone/>
                      </a:pPr>
                      <a:r>
                        <a:rPr lang="en-GB" sz="1250" b="0">
                          <a:solidFill>
                            <a:schemeClr val="tx1"/>
                          </a:solidFill>
                          <a:effectLst/>
                        </a:rPr>
                        <a:t>Hills Road</a:t>
                      </a:r>
                    </a:p>
                  </a:txBody>
                  <a:tcPr marR="0" marT="0" marB="0"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65117668"/>
                  </a:ext>
                </a:extLst>
              </a:tr>
              <a:tr h="180000">
                <a:tc>
                  <a:txBody>
                    <a:bodyPr/>
                    <a:lstStyle/>
                    <a:p>
                      <a:pPr lvl="0">
                        <a:buNone/>
                      </a:pPr>
                      <a:r>
                        <a:rPr lang="en-GB" sz="1250" b="0">
                          <a:solidFill>
                            <a:schemeClr val="tx1"/>
                          </a:solidFill>
                          <a:effectLst/>
                        </a:rPr>
                        <a:t>Long Road</a:t>
                      </a:r>
                    </a:p>
                  </a:txBody>
                  <a:tcPr marR="0" marT="0" marB="0"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76119711"/>
                  </a:ext>
                </a:extLst>
              </a:tr>
              <a:tr h="180000">
                <a:tc>
                  <a:txBody>
                    <a:bodyPr/>
                    <a:lstStyle/>
                    <a:p>
                      <a:pPr lvl="0">
                        <a:buNone/>
                      </a:pPr>
                      <a:r>
                        <a:rPr lang="en-GB" sz="1250" b="0">
                          <a:solidFill>
                            <a:schemeClr val="tx1"/>
                          </a:solidFill>
                          <a:effectLst/>
                        </a:rPr>
                        <a:t>Jubilee Way</a:t>
                      </a:r>
                    </a:p>
                  </a:txBody>
                  <a:tcPr marR="0" marT="0" marB="0"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52956620"/>
                  </a:ext>
                </a:extLst>
              </a:tr>
              <a:tr h="180000">
                <a:tc>
                  <a:txBody>
                    <a:bodyPr/>
                    <a:lstStyle/>
                    <a:p>
                      <a:pPr lvl="0">
                        <a:buNone/>
                      </a:pPr>
                      <a:r>
                        <a:rPr lang="en-GB" sz="1250" b="0">
                          <a:solidFill>
                            <a:schemeClr val="tx1"/>
                          </a:solidFill>
                          <a:effectLst/>
                        </a:rPr>
                        <a:t>Cambridge Road, Sawston</a:t>
                      </a:r>
                    </a:p>
                  </a:txBody>
                  <a:tcPr marR="0" marT="0" marB="0"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73276123"/>
                  </a:ext>
                </a:extLst>
              </a:tr>
              <a:tr h="180000">
                <a:tc>
                  <a:txBody>
                    <a:bodyPr/>
                    <a:lstStyle/>
                    <a:p>
                      <a:pPr lvl="0">
                        <a:buNone/>
                      </a:pPr>
                      <a:r>
                        <a:rPr lang="en-GB" sz="1250" b="0">
                          <a:solidFill>
                            <a:schemeClr val="tx1"/>
                          </a:solidFill>
                          <a:effectLst/>
                        </a:rPr>
                        <a:t>Swaffham Bulbeck Footpath</a:t>
                      </a:r>
                    </a:p>
                  </a:txBody>
                  <a:tcPr marR="0" marT="0" marB="0"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18919688"/>
                  </a:ext>
                </a:extLst>
              </a:tr>
              <a:tr h="180000">
                <a:tc>
                  <a:txBody>
                    <a:bodyPr/>
                    <a:lstStyle/>
                    <a:p>
                      <a:pPr lvl="0">
                        <a:buNone/>
                      </a:pPr>
                      <a:r>
                        <a:rPr lang="en-GB" sz="1250" b="0">
                          <a:solidFill>
                            <a:schemeClr val="tx1"/>
                          </a:solidFill>
                          <a:effectLst/>
                        </a:rPr>
                        <a:t>Quy to Bottisham Footpath</a:t>
                      </a:r>
                    </a:p>
                  </a:txBody>
                  <a:tcPr marR="0" marT="0" marB="0" anchor="ctr">
                    <a:lnL w="12700">
                      <a:solidFill>
                        <a:schemeClr val="tx1"/>
                      </a:solidFill>
                    </a:lnL>
                    <a:lnR w="12700" cap="flat" cmpd="sng" algn="ctr">
                      <a:solidFill>
                        <a:schemeClr val="tx1"/>
                      </a:solidFill>
                      <a:prstDash val="solid"/>
                      <a:round/>
                      <a:headEnd type="none" w="med" len="med"/>
                      <a:tailEnd type="none" w="med" len="med"/>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35639537"/>
                  </a:ext>
                </a:extLst>
              </a:tr>
            </a:tbl>
          </a:graphicData>
        </a:graphic>
      </p:graphicFrame>
    </p:spTree>
    <p:extLst>
      <p:ext uri="{BB962C8B-B14F-4D97-AF65-F5344CB8AC3E}">
        <p14:creationId xmlns:p14="http://schemas.microsoft.com/office/powerpoint/2010/main" val="40500484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0">
            <a:extLst>
              <a:ext uri="{FF2B5EF4-FFF2-40B4-BE49-F238E27FC236}">
                <a16:creationId xmlns:a16="http://schemas.microsoft.com/office/drawing/2014/main" id="{FCDAC141-5A9B-2C0F-3476-35AB5317F4FB}"/>
              </a:ext>
            </a:extLst>
          </p:cNvPr>
          <p:cNvSpPr txBox="1">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lt1"/>
                </a:solidFill>
                <a:effectLst/>
                <a:uLnTx/>
                <a:uFillTx/>
                <a:latin typeface="Calibri" panose="020F0502020204030204"/>
                <a:ea typeface="+mn-ea"/>
                <a:cs typeface="+mn-cs"/>
              </a:rPr>
              <a:t>Local Road Network: Active Travel Peak Spreading</a:t>
            </a:r>
          </a:p>
        </p:txBody>
      </p:sp>
      <p:sp>
        <p:nvSpPr>
          <p:cNvPr id="6" name="TextBox 5">
            <a:extLst>
              <a:ext uri="{FF2B5EF4-FFF2-40B4-BE49-F238E27FC236}">
                <a16:creationId xmlns:a16="http://schemas.microsoft.com/office/drawing/2014/main" id="{2EFD5FCA-639F-26A6-6760-416ECFFC21EB}"/>
              </a:ext>
            </a:extLst>
          </p:cNvPr>
          <p:cNvSpPr txBox="1"/>
          <p:nvPr/>
        </p:nvSpPr>
        <p:spPr>
          <a:xfrm>
            <a:off x="233680" y="611368"/>
            <a:ext cx="11725153" cy="523220"/>
          </a:xfrm>
          <a:prstGeom prst="rect">
            <a:avLst/>
          </a:prstGeom>
          <a:solidFill>
            <a:schemeClr val="accent4">
              <a:lumMod val="20000"/>
              <a:lumOff val="80000"/>
            </a:schemeClr>
          </a:solidFill>
          <a:ln>
            <a:solidFill>
              <a:srgbClr val="20386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400">
                <a:solidFill>
                  <a:srgbClr val="000000"/>
                </a:solidFill>
                <a:cs typeface="Calibri"/>
              </a:rPr>
              <a:t>The pattern of active travel in 2023 more closely resembles that from 2017 to 2019, particularly the extent of peak spreading in the afternoon / evening – although volumes are still a little below pre-COVID levels. Morning peak volumes are still some way below pre-COVID levels.</a:t>
            </a:r>
          </a:p>
        </p:txBody>
      </p:sp>
      <p:pic>
        <p:nvPicPr>
          <p:cNvPr id="10" name="Picture 9" descr="A table indicating half-hourly volumes of traffic via active modes (largely cycling and walking), beginning at 7am and finishing at 7pm. The years 2017 to 2023 inclusive are shown with individual columns for each year. Prior to Covid (2017 - 2019), there was a morning peak of more than 6,000 at 8:30am. This has not been since since 2019 though the 8:30am morning peak is gradually returning (albeit at a lower volume of 5,475 in 2023). Evening peak volumes and spread are much closer to those seen pre-Covid, hitting between 4,000 and 5,500 trips between the hours of 4pm and 6.30pm.">
            <a:extLst>
              <a:ext uri="{FF2B5EF4-FFF2-40B4-BE49-F238E27FC236}">
                <a16:creationId xmlns:a16="http://schemas.microsoft.com/office/drawing/2014/main" id="{F72C3799-1488-4902-03DE-964FD1BB3CC2}"/>
              </a:ext>
            </a:extLst>
          </p:cNvPr>
          <p:cNvPicPr>
            <a:picLocks noChangeAspect="1"/>
          </p:cNvPicPr>
          <p:nvPr/>
        </p:nvPicPr>
        <p:blipFill>
          <a:blip r:embed="rId3"/>
          <a:stretch>
            <a:fillRect/>
          </a:stretch>
        </p:blipFill>
        <p:spPr>
          <a:xfrm>
            <a:off x="974036" y="1230586"/>
            <a:ext cx="9660834" cy="5627414"/>
          </a:xfrm>
          <a:prstGeom prst="rect">
            <a:avLst/>
          </a:prstGeom>
        </p:spPr>
      </p:pic>
      <p:sp>
        <p:nvSpPr>
          <p:cNvPr id="2" name="Slide Number Placeholder 1">
            <a:extLst>
              <a:ext uri="{FF2B5EF4-FFF2-40B4-BE49-F238E27FC236}">
                <a16:creationId xmlns:a16="http://schemas.microsoft.com/office/drawing/2014/main" id="{DA36651A-CC31-1C81-444F-2E37F0A1983D}"/>
              </a:ext>
              <a:ext uri="{C183D7F6-B498-43B3-948B-1728B52AA6E4}">
                <adec:decorative xmlns:adec="http://schemas.microsoft.com/office/drawing/2017/decorative" val="1"/>
              </a:ext>
            </a:extLst>
          </p:cNvPr>
          <p:cNvSpPr>
            <a:spLocks noGrp="1"/>
          </p:cNvSpPr>
          <p:nvPr>
            <p:ph type="sldNum" sz="quarter" idx="12"/>
          </p:nvPr>
        </p:nvSpPr>
        <p:spPr/>
        <p:txBody>
          <a:bodyPr/>
          <a:lstStyle/>
          <a:p>
            <a:fld id="{AE56028F-813B-4E02-837E-17CD63D81F9F}" type="slidenum">
              <a:rPr lang="en-GB" smtClean="0"/>
              <a:t>37</a:t>
            </a:fld>
            <a:endParaRPr lang="en-GB"/>
          </a:p>
        </p:txBody>
      </p:sp>
    </p:spTree>
    <p:extLst>
      <p:ext uri="{BB962C8B-B14F-4D97-AF65-F5344CB8AC3E}">
        <p14:creationId xmlns:p14="http://schemas.microsoft.com/office/powerpoint/2010/main" val="1262036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20386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B284E-CD81-449F-A838-EA547E0E7E59}"/>
              </a:ext>
            </a:extLst>
          </p:cNvPr>
          <p:cNvSpPr>
            <a:spLocks noGrp="1"/>
          </p:cNvSpPr>
          <p:nvPr>
            <p:ph type="title"/>
          </p:nvPr>
        </p:nvSpPr>
        <p:spPr>
          <a:xfrm>
            <a:off x="0" y="2543729"/>
            <a:ext cx="12192000" cy="1325563"/>
          </a:xfrm>
        </p:spPr>
        <p:txBody>
          <a:bodyPr>
            <a:normAutofit/>
          </a:bodyPr>
          <a:lstStyle/>
          <a:p>
            <a:pPr algn="ctr"/>
            <a:r>
              <a:rPr lang="en-GB" sz="5400" b="1" dirty="0">
                <a:solidFill>
                  <a:schemeClr val="bg1"/>
                </a:solidFill>
                <a:latin typeface="+mn-lt"/>
                <a:cs typeface="Calibri"/>
              </a:rPr>
              <a:t>Retail Footfall</a:t>
            </a:r>
          </a:p>
        </p:txBody>
      </p:sp>
      <p:sp>
        <p:nvSpPr>
          <p:cNvPr id="3" name="Slide Number Placeholder 2">
            <a:extLst>
              <a:ext uri="{FF2B5EF4-FFF2-40B4-BE49-F238E27FC236}">
                <a16:creationId xmlns:a16="http://schemas.microsoft.com/office/drawing/2014/main" id="{F7983E4E-2D33-4D0F-B583-AC524E189091}"/>
              </a:ext>
              <a:ext uri="{C183D7F6-B498-43B3-948B-1728B52AA6E4}">
                <adec:decorative xmlns:adec="http://schemas.microsoft.com/office/drawing/2017/decorative" val="1"/>
              </a:ext>
            </a:extLst>
          </p:cNvPr>
          <p:cNvSpPr>
            <a:spLocks noGrp="1"/>
          </p:cNvSpPr>
          <p:nvPr>
            <p:ph type="sldNum" sz="quarter" idx="12"/>
          </p:nvPr>
        </p:nvSpPr>
        <p:spPr>
          <a:xfrm>
            <a:off x="11726944" y="6492875"/>
            <a:ext cx="46505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56028F-813B-4E02-837E-17CD63D81F9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48991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lt1"/>
                </a:solidFill>
                <a:effectLst/>
                <a:uLnTx/>
                <a:uFillTx/>
                <a:latin typeface="Calibri" panose="020F0502020204030204"/>
                <a:ea typeface="+mn-ea"/>
                <a:cs typeface="+mn-cs"/>
              </a:rPr>
              <a:t>Retail Footfall: Central Cambridge</a:t>
            </a:r>
          </a:p>
        </p:txBody>
      </p:sp>
      <p:pic>
        <p:nvPicPr>
          <p:cNvPr id="13" name="Picture 12">
            <a:extLst>
              <a:ext uri="{FF2B5EF4-FFF2-40B4-BE49-F238E27FC236}">
                <a16:creationId xmlns:a16="http://schemas.microsoft.com/office/drawing/2014/main" id="{10B5876D-A555-4694-9DD0-01F8D9F5CFA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0858931" y="-726641"/>
            <a:ext cx="545503" cy="2035730"/>
          </a:xfrm>
          <a:prstGeom prst="rect">
            <a:avLst/>
          </a:prstGeom>
        </p:spPr>
      </p:pic>
      <p:sp>
        <p:nvSpPr>
          <p:cNvPr id="10" name="TextBox 9">
            <a:extLst>
              <a:ext uri="{FF2B5EF4-FFF2-40B4-BE49-F238E27FC236}">
                <a16:creationId xmlns:a16="http://schemas.microsoft.com/office/drawing/2014/main" id="{A71BBD86-6CAB-D2E9-F0D6-7F9D01ED4106}"/>
              </a:ext>
            </a:extLst>
          </p:cNvPr>
          <p:cNvSpPr txBox="1"/>
          <p:nvPr/>
        </p:nvSpPr>
        <p:spPr>
          <a:xfrm>
            <a:off x="233680" y="611368"/>
            <a:ext cx="11725153" cy="307777"/>
          </a:xfrm>
          <a:prstGeom prst="rect">
            <a:avLst/>
          </a:prstGeom>
          <a:solidFill>
            <a:schemeClr val="accent4">
              <a:lumMod val="20000"/>
              <a:lumOff val="80000"/>
            </a:schemeClr>
          </a:solidFill>
          <a:ln>
            <a:solidFill>
              <a:srgbClr val="20386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400">
                <a:solidFill>
                  <a:srgbClr val="000000"/>
                </a:solidFill>
                <a:cs typeface="Calibri"/>
              </a:rPr>
              <a:t>Retail footfall in Cambridge is 15% below pre-COVID (December 2019) levels – and is 4% below last year (December 2022).</a:t>
            </a:r>
          </a:p>
        </p:txBody>
      </p:sp>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smtClean="0"/>
              <a:t>39</a:t>
            </a:fld>
            <a:endParaRPr lang="en-GB"/>
          </a:p>
        </p:txBody>
      </p:sp>
      <p:pic>
        <p:nvPicPr>
          <p:cNvPr id="7" name="Picture 6" descr="Line graph showing retail footfall trends for central Cambridge by year. The line for 2023 tracks closely with those for 2022 - and is ahead of 2021 up until December.">
            <a:extLst>
              <a:ext uri="{FF2B5EF4-FFF2-40B4-BE49-F238E27FC236}">
                <a16:creationId xmlns:a16="http://schemas.microsoft.com/office/drawing/2014/main" id="{39B3E717-577A-758F-6F5E-7C2B02319F12}"/>
              </a:ext>
            </a:extLst>
          </p:cNvPr>
          <p:cNvPicPr>
            <a:picLocks noChangeAspect="1"/>
          </p:cNvPicPr>
          <p:nvPr/>
        </p:nvPicPr>
        <p:blipFill>
          <a:blip r:embed="rId4"/>
          <a:stretch>
            <a:fillRect/>
          </a:stretch>
        </p:blipFill>
        <p:spPr>
          <a:xfrm>
            <a:off x="2525038" y="966201"/>
            <a:ext cx="7713306" cy="4534830"/>
          </a:xfrm>
          <a:prstGeom prst="rect">
            <a:avLst/>
          </a:prstGeom>
        </p:spPr>
      </p:pic>
      <p:graphicFrame>
        <p:nvGraphicFramePr>
          <p:cNvPr id="2" name="Table 1">
            <a:extLst>
              <a:ext uri="{FF2B5EF4-FFF2-40B4-BE49-F238E27FC236}">
                <a16:creationId xmlns:a16="http://schemas.microsoft.com/office/drawing/2014/main" id="{FB6DAD6A-FA83-FF59-A841-13FE82668316}"/>
              </a:ext>
            </a:extLst>
          </p:cNvPr>
          <p:cNvGraphicFramePr>
            <a:graphicFrameLocks noGrp="1"/>
          </p:cNvGraphicFramePr>
          <p:nvPr>
            <p:extLst>
              <p:ext uri="{D42A27DB-BD31-4B8C-83A1-F6EECF244321}">
                <p14:modId xmlns:p14="http://schemas.microsoft.com/office/powerpoint/2010/main" val="2297122677"/>
              </p:ext>
            </p:extLst>
          </p:nvPr>
        </p:nvGraphicFramePr>
        <p:xfrm>
          <a:off x="1624572" y="5570531"/>
          <a:ext cx="3064602" cy="1021490"/>
        </p:xfrm>
        <a:graphic>
          <a:graphicData uri="http://schemas.openxmlformats.org/drawingml/2006/table">
            <a:tbl>
              <a:tblPr firstRow="1"/>
              <a:tblGrid>
                <a:gridCol w="1021534">
                  <a:extLst>
                    <a:ext uri="{9D8B030D-6E8A-4147-A177-3AD203B41FA5}">
                      <a16:colId xmlns:a16="http://schemas.microsoft.com/office/drawing/2014/main" val="4168432786"/>
                    </a:ext>
                  </a:extLst>
                </a:gridCol>
                <a:gridCol w="1021534">
                  <a:extLst>
                    <a:ext uri="{9D8B030D-6E8A-4147-A177-3AD203B41FA5}">
                      <a16:colId xmlns:a16="http://schemas.microsoft.com/office/drawing/2014/main" val="1032806987"/>
                    </a:ext>
                  </a:extLst>
                </a:gridCol>
                <a:gridCol w="1021534">
                  <a:extLst>
                    <a:ext uri="{9D8B030D-6E8A-4147-A177-3AD203B41FA5}">
                      <a16:colId xmlns:a16="http://schemas.microsoft.com/office/drawing/2014/main" val="1141213759"/>
                    </a:ext>
                  </a:extLst>
                </a:gridCol>
              </a:tblGrid>
              <a:tr h="81007">
                <a:tc gridSpan="3">
                  <a:txBody>
                    <a:bodyPr/>
                    <a:lstStyle/>
                    <a:p>
                      <a:pPr lvl="0" algn="ctr" rtl="0">
                        <a:buNone/>
                      </a:pPr>
                      <a:r>
                        <a:rPr lang="en-GB" sz="1200" b="1" i="0" u="none" strike="noStrike">
                          <a:solidFill>
                            <a:srgbClr val="0070C0"/>
                          </a:solidFill>
                          <a:effectLst/>
                          <a:latin typeface="Calibri"/>
                        </a:rPr>
                        <a:t>Pre-COVID to Now:</a:t>
                      </a:r>
                    </a:p>
                  </a:txBody>
                  <a:tcPr marL="9300" marR="9300" marT="93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14355102"/>
                  </a:ext>
                </a:extLst>
              </a:tr>
              <a:tr h="0">
                <a:tc gridSpan="3">
                  <a:txBody>
                    <a:bodyPr/>
                    <a:lstStyle/>
                    <a:p>
                      <a:pPr lvl="0" algn="ctr">
                        <a:buNone/>
                      </a:pPr>
                      <a:r>
                        <a:rPr lang="en-GB" sz="1200" b="1" u="none" strike="noStrike">
                          <a:solidFill>
                            <a:schemeClr val="tx1"/>
                          </a:solidFill>
                          <a:effectLst/>
                        </a:rPr>
                        <a:t>Dec 2019 to Dec 2023</a:t>
                      </a:r>
                      <a:endParaRPr lang="en-GB" sz="1200" b="1" i="0" u="none" strike="noStrike">
                        <a:solidFill>
                          <a:schemeClr val="tx1"/>
                        </a:solidFill>
                        <a:effectLst/>
                        <a:latin typeface="Aria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15823245"/>
                  </a:ext>
                </a:extLst>
              </a:tr>
              <a:tr h="0">
                <a:tc>
                  <a:txBody>
                    <a:bodyPr/>
                    <a:lstStyle/>
                    <a:p>
                      <a:pPr lvl="0" algn="ctr" rtl="0">
                        <a:buNone/>
                      </a:pPr>
                      <a:r>
                        <a:rPr lang="en-GB" sz="1200" b="1" i="0" u="none" strike="noStrike">
                          <a:solidFill>
                            <a:srgbClr val="000000"/>
                          </a:solidFill>
                          <a:effectLst/>
                          <a:latin typeface="Calibri"/>
                        </a:rPr>
                        <a:t>Mon-Sun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ctr" rtl="0">
                        <a:buNone/>
                      </a:pPr>
                      <a:r>
                        <a:rPr lang="en-GB" sz="1200" b="1" i="0" u="none" strike="noStrike">
                          <a:solidFill>
                            <a:srgbClr val="000000"/>
                          </a:solidFill>
                          <a:effectLst/>
                          <a:latin typeface="Calibri"/>
                        </a:rPr>
                        <a:t>Weekdays (Mon-Thu)</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ctr" rtl="0">
                        <a:buNone/>
                      </a:pPr>
                      <a:r>
                        <a:rPr lang="en-GB" sz="1200" b="1" i="0" u="none" strike="noStrike">
                          <a:solidFill>
                            <a:srgbClr val="000000"/>
                          </a:solidFill>
                          <a:effectLst/>
                          <a:latin typeface="Calibri"/>
                        </a:rPr>
                        <a:t>Weekends </a:t>
                      </a:r>
                    </a:p>
                    <a:p>
                      <a:pPr lvl="0" algn="ctr">
                        <a:buNone/>
                      </a:pPr>
                      <a:r>
                        <a:rPr lang="en-GB" sz="1200" b="1" i="0" u="none" strike="noStrike">
                          <a:solidFill>
                            <a:srgbClr val="000000"/>
                          </a:solidFill>
                          <a:effectLst/>
                          <a:latin typeface="Calibri"/>
                        </a:rPr>
                        <a:t>(Sat-Sun)</a:t>
                      </a:r>
                      <a:endParaRPr lang="en-GB"/>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76111418"/>
                  </a:ext>
                </a:extLst>
              </a:tr>
              <a:tr h="73837">
                <a:tc>
                  <a:txBody>
                    <a:bodyPr/>
                    <a:lstStyle/>
                    <a:p>
                      <a:pPr lvl="0" algn="ctr" rtl="0">
                        <a:buNone/>
                      </a:pPr>
                      <a:r>
                        <a:rPr lang="en-GB" sz="1200" b="1" i="0" u="none" strike="noStrike">
                          <a:solidFill>
                            <a:schemeClr val="tx1"/>
                          </a:solidFill>
                          <a:effectLst/>
                          <a:latin typeface="Calibri"/>
                        </a:rPr>
                        <a:t>-15%</a:t>
                      </a:r>
                      <a:endParaRPr lang="en-US">
                        <a:solidFill>
                          <a:schemeClr val="tx1"/>
                        </a:solidFill>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799D4"/>
                    </a:solidFill>
                  </a:tcPr>
                </a:tc>
                <a:tc>
                  <a:txBody>
                    <a:bodyPr/>
                    <a:lstStyle/>
                    <a:p>
                      <a:pPr lvl="0" algn="ctr">
                        <a:buNone/>
                      </a:pPr>
                      <a:r>
                        <a:rPr lang="en-GB" sz="1200" b="1" i="0" u="none" strike="noStrike">
                          <a:solidFill>
                            <a:schemeClr val="tx1"/>
                          </a:solidFill>
                          <a:effectLst/>
                          <a:latin typeface="Calibri"/>
                        </a:rPr>
                        <a:t>-25%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799D4"/>
                    </a:solidFill>
                  </a:tcPr>
                </a:tc>
                <a:tc>
                  <a:txBody>
                    <a:bodyPr/>
                    <a:lstStyle/>
                    <a:p>
                      <a:pPr lvl="0" algn="ctr" rtl="0">
                        <a:buNone/>
                      </a:pPr>
                      <a:r>
                        <a:rPr lang="en-GB" sz="1200" b="1" i="0" u="none" strike="noStrike" dirty="0">
                          <a:solidFill>
                            <a:schemeClr val="tx1"/>
                          </a:solidFill>
                          <a:effectLst/>
                          <a:latin typeface="Calibri"/>
                        </a:rPr>
                        <a:t>-8%</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EE"/>
                    </a:solidFill>
                  </a:tcPr>
                </a:tc>
                <a:extLst>
                  <a:ext uri="{0D108BD9-81ED-4DB2-BD59-A6C34878D82A}">
                    <a16:rowId xmlns:a16="http://schemas.microsoft.com/office/drawing/2014/main" val="176730031"/>
                  </a:ext>
                </a:extLst>
              </a:tr>
            </a:tbl>
          </a:graphicData>
        </a:graphic>
      </p:graphicFrame>
      <p:graphicFrame>
        <p:nvGraphicFramePr>
          <p:cNvPr id="5" name="Table 4">
            <a:extLst>
              <a:ext uri="{FF2B5EF4-FFF2-40B4-BE49-F238E27FC236}">
                <a16:creationId xmlns:a16="http://schemas.microsoft.com/office/drawing/2014/main" id="{31CE94B1-A80D-6315-0B48-3260ADD6C8FC}"/>
              </a:ext>
              <a:ext uri="{C183D7F6-B498-43B3-948B-1728B52AA6E4}">
                <adec:decorative xmlns:adec="http://schemas.microsoft.com/office/drawing/2017/decorative" val="0"/>
              </a:ext>
            </a:extLst>
          </p:cNvPr>
          <p:cNvGraphicFramePr>
            <a:graphicFrameLocks noGrp="1"/>
          </p:cNvGraphicFramePr>
          <p:nvPr>
            <p:extLst>
              <p:ext uri="{D42A27DB-BD31-4B8C-83A1-F6EECF244321}">
                <p14:modId xmlns:p14="http://schemas.microsoft.com/office/powerpoint/2010/main" val="1728142980"/>
              </p:ext>
            </p:extLst>
          </p:nvPr>
        </p:nvGraphicFramePr>
        <p:xfrm>
          <a:off x="4689174" y="5570531"/>
          <a:ext cx="3064602" cy="1021490"/>
        </p:xfrm>
        <a:graphic>
          <a:graphicData uri="http://schemas.openxmlformats.org/drawingml/2006/table">
            <a:tbl>
              <a:tblPr firstRow="1"/>
              <a:tblGrid>
                <a:gridCol w="1021534">
                  <a:extLst>
                    <a:ext uri="{9D8B030D-6E8A-4147-A177-3AD203B41FA5}">
                      <a16:colId xmlns:a16="http://schemas.microsoft.com/office/drawing/2014/main" val="237791955"/>
                    </a:ext>
                  </a:extLst>
                </a:gridCol>
                <a:gridCol w="1021534">
                  <a:extLst>
                    <a:ext uri="{9D8B030D-6E8A-4147-A177-3AD203B41FA5}">
                      <a16:colId xmlns:a16="http://schemas.microsoft.com/office/drawing/2014/main" val="2790483596"/>
                    </a:ext>
                  </a:extLst>
                </a:gridCol>
                <a:gridCol w="1021534">
                  <a:extLst>
                    <a:ext uri="{9D8B030D-6E8A-4147-A177-3AD203B41FA5}">
                      <a16:colId xmlns:a16="http://schemas.microsoft.com/office/drawing/2014/main" val="1953113605"/>
                    </a:ext>
                  </a:extLst>
                </a:gridCol>
              </a:tblGrid>
              <a:tr h="81007">
                <a:tc gridSpan="3">
                  <a:txBody>
                    <a:bodyPr/>
                    <a:lstStyle/>
                    <a:p>
                      <a:pPr algn="ctr" rtl="0" fontAlgn="b"/>
                      <a:r>
                        <a:rPr lang="en-GB" sz="1200" b="1" i="0" u="none" strike="noStrike" kern="1200">
                          <a:solidFill>
                            <a:srgbClr val="0070C0"/>
                          </a:solidFill>
                          <a:effectLst/>
                          <a:latin typeface="Calibri"/>
                          <a:ea typeface="+mn-ea"/>
                          <a:cs typeface="+mn-cs"/>
                        </a:rPr>
                        <a:t>Mid-COVID to Now:</a:t>
                      </a:r>
                    </a:p>
                  </a:txBody>
                  <a:tcPr marL="9300" marR="9300" marT="93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rtl="0" fontAlgn="b"/>
                      <a:endParaRPr lang="en-GB" sz="1200" b="1" i="0" u="none" strike="noStrike" kern="1200">
                        <a:solidFill>
                          <a:srgbClr val="0070C0"/>
                        </a:solidFill>
                        <a:effectLst/>
                        <a:latin typeface="Calibri"/>
                        <a:ea typeface="+mn-ea"/>
                        <a:cs typeface="+mn-cs"/>
                      </a:endParaRPr>
                    </a:p>
                  </a:txBody>
                  <a:tcPr marL="9300" marR="9300" marT="9300" marB="0" anchor="b">
                    <a:lnL w="12700">
                      <a:solidFill>
                        <a:schemeClr val="tx1"/>
                      </a:solidFill>
                    </a:lnL>
                    <a:lnR w="12700">
                      <a:solidFill>
                        <a:schemeClr val="tx1"/>
                      </a:solidFill>
                    </a:lnR>
                    <a:lnT w="12700">
                      <a:solidFill>
                        <a:schemeClr val="tx1"/>
                      </a:solidFill>
                    </a:lnT>
                    <a:lnB w="0">
                      <a:noFill/>
                    </a:lnB>
                    <a:lnTlToBr w="0">
                      <a:noFill/>
                    </a:lnTlToBr>
                    <a:lnBlToTr w="0">
                      <a:noFill/>
                    </a:lnBlToTr>
                    <a:solidFill>
                      <a:srgbClr val="D9D9D9"/>
                    </a:solidFill>
                  </a:tcPr>
                </a:tc>
                <a:tc hMerge="1">
                  <a:txBody>
                    <a:bodyPr/>
                    <a:lstStyle/>
                    <a:p>
                      <a:pPr algn="ctr" rtl="0" fontAlgn="b"/>
                      <a:endParaRPr lang="en-GB" sz="1200" b="1" i="0" u="none" strike="noStrike" kern="1200">
                        <a:solidFill>
                          <a:srgbClr val="0070C0"/>
                        </a:solidFill>
                        <a:effectLst/>
                        <a:latin typeface="Calibri"/>
                        <a:ea typeface="+mn-ea"/>
                        <a:cs typeface="+mn-cs"/>
                      </a:endParaRPr>
                    </a:p>
                  </a:txBody>
                  <a:tcPr marL="9300" marR="9300" marT="9300" marB="0" anchor="b">
                    <a:lnL w="12700">
                      <a:solidFill>
                        <a:schemeClr val="tx1"/>
                      </a:solidFill>
                    </a:lnL>
                    <a:lnR w="12700">
                      <a:solidFill>
                        <a:schemeClr val="tx1"/>
                      </a:solidFill>
                    </a:lnR>
                    <a:lnT w="12700">
                      <a:solidFill>
                        <a:schemeClr val="tx1"/>
                      </a:solidFill>
                    </a:lnT>
                    <a:lnB w="0">
                      <a:noFill/>
                    </a:lnB>
                    <a:lnTlToBr w="0">
                      <a:noFill/>
                    </a:lnTlToBr>
                    <a:lnBlToTr w="0">
                      <a:noFill/>
                    </a:lnBlToTr>
                    <a:solidFill>
                      <a:srgbClr val="D9D9D9"/>
                    </a:solidFill>
                  </a:tcPr>
                </a:tc>
                <a:extLst>
                  <a:ext uri="{0D108BD9-81ED-4DB2-BD59-A6C34878D82A}">
                    <a16:rowId xmlns:a16="http://schemas.microsoft.com/office/drawing/2014/main" val="2613423464"/>
                  </a:ext>
                </a:extLst>
              </a:tr>
              <a:tr h="0">
                <a:tc gridSpan="3">
                  <a:txBody>
                    <a:bodyPr/>
                    <a:lstStyle/>
                    <a:p>
                      <a:pPr algn="ctr" fontAlgn="b"/>
                      <a:r>
                        <a:rPr lang="en-GB" sz="1200" b="1" u="none" strike="noStrike">
                          <a:effectLst/>
                        </a:rPr>
                        <a:t>Dec 2021 to Dec 2023</a:t>
                      </a:r>
                      <a:endParaRPr lang="en-GB" sz="1200" b="1" i="0" u="none" strike="noStrike">
                        <a:solidFill>
                          <a:srgbClr val="000000"/>
                        </a:solidFill>
                        <a:effectLst/>
                        <a:latin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fontAlgn="b"/>
                      <a:endParaRPr lang="en-GB" sz="1200" b="1" i="0" u="none" strike="noStrike">
                        <a:solidFill>
                          <a:srgbClr val="000000"/>
                        </a:solidFill>
                        <a:effectLst/>
                        <a:latin typeface="Arial" panose="020B0604020202020204" pitchFamily="34" charset="0"/>
                      </a:endParaRPr>
                    </a:p>
                  </a:txBody>
                  <a:tcPr>
                    <a:lnL w="12700">
                      <a:solidFill>
                        <a:schemeClr val="tx1"/>
                      </a:solidFill>
                    </a:lnL>
                    <a:lnR w="12700">
                      <a:solidFill>
                        <a:schemeClr val="tx1"/>
                      </a:solidFill>
                    </a:lnR>
                    <a:lnT w="0">
                      <a:noFill/>
                    </a:lnT>
                    <a:lnB w="12700">
                      <a:solidFill>
                        <a:schemeClr val="tx1"/>
                      </a:solidFill>
                    </a:lnB>
                    <a:lnTlToBr w="0">
                      <a:noFill/>
                    </a:lnTlToBr>
                    <a:lnBlToTr w="0">
                      <a:noFill/>
                    </a:lnBlToTr>
                    <a:solidFill>
                      <a:srgbClr val="D9D9D9"/>
                    </a:solidFill>
                  </a:tcPr>
                </a:tc>
                <a:tc hMerge="1">
                  <a:txBody>
                    <a:bodyPr/>
                    <a:lstStyle/>
                    <a:p>
                      <a:pPr algn="ctr" fontAlgn="b"/>
                      <a:endParaRPr lang="en-GB" sz="1200" b="1" i="0" u="none" strike="noStrike">
                        <a:solidFill>
                          <a:srgbClr val="000000"/>
                        </a:solidFill>
                        <a:effectLst/>
                        <a:latin typeface="Arial" panose="020B0604020202020204" pitchFamily="34" charset="0"/>
                      </a:endParaRPr>
                    </a:p>
                  </a:txBody>
                  <a:tcPr>
                    <a:lnL w="12700">
                      <a:solidFill>
                        <a:schemeClr val="tx1"/>
                      </a:solidFill>
                    </a:lnL>
                    <a:lnR w="12700">
                      <a:solidFill>
                        <a:schemeClr val="tx1"/>
                      </a:solidFill>
                    </a:lnR>
                    <a:lnT w="0">
                      <a:noFill/>
                    </a:lnT>
                    <a:lnB w="12700">
                      <a:solidFill>
                        <a:schemeClr val="tx1"/>
                      </a:solidFill>
                    </a:lnB>
                    <a:lnTlToBr w="0">
                      <a:noFill/>
                    </a:lnTlToBr>
                    <a:lnBlToTr w="0">
                      <a:noFill/>
                    </a:lnBlToTr>
                    <a:solidFill>
                      <a:srgbClr val="D9D9D9"/>
                    </a:solidFill>
                  </a:tcPr>
                </a:tc>
                <a:extLst>
                  <a:ext uri="{0D108BD9-81ED-4DB2-BD59-A6C34878D82A}">
                    <a16:rowId xmlns:a16="http://schemas.microsoft.com/office/drawing/2014/main" val="3774679814"/>
                  </a:ext>
                </a:extLst>
              </a:tr>
              <a:tr h="0">
                <a:tc>
                  <a:txBody>
                    <a:bodyPr/>
                    <a:lstStyle/>
                    <a:p>
                      <a:pPr algn="ctr" rtl="0" fontAlgn="ctr"/>
                      <a:r>
                        <a:rPr lang="en-GB" sz="1200" b="1" i="0" u="none" strike="noStrike">
                          <a:solidFill>
                            <a:srgbClr val="000000"/>
                          </a:solidFill>
                          <a:effectLst/>
                          <a:latin typeface="Calibri"/>
                        </a:rPr>
                        <a:t>Mon-Sun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ctr" rtl="0">
                        <a:buNone/>
                      </a:pPr>
                      <a:r>
                        <a:rPr lang="en-GB" sz="1200" b="1" i="0" u="none" strike="noStrike">
                          <a:solidFill>
                            <a:srgbClr val="000000"/>
                          </a:solidFill>
                          <a:effectLst/>
                          <a:latin typeface="Calibri"/>
                        </a:rPr>
                        <a:t>Weekdays (Mon-Thu)</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ctr" rtl="0">
                        <a:buNone/>
                      </a:pPr>
                      <a:r>
                        <a:rPr lang="en-GB" sz="1200" b="1" i="0" u="none" strike="noStrike">
                          <a:solidFill>
                            <a:srgbClr val="000000"/>
                          </a:solidFill>
                          <a:effectLst/>
                          <a:latin typeface="Calibri"/>
                        </a:rPr>
                        <a:t>Weekends </a:t>
                      </a:r>
                      <a:endParaRPr lang="en-US"/>
                    </a:p>
                    <a:p>
                      <a:pPr lvl="0" algn="ctr">
                        <a:buNone/>
                      </a:pPr>
                      <a:r>
                        <a:rPr lang="en-GB" sz="1200" b="1" i="0" u="none" strike="noStrike">
                          <a:solidFill>
                            <a:srgbClr val="000000"/>
                          </a:solidFill>
                          <a:effectLst/>
                          <a:latin typeface="Calibri"/>
                        </a:rPr>
                        <a:t>(Sat-Sun)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73737821"/>
                  </a:ext>
                </a:extLst>
              </a:tr>
              <a:tr h="73837">
                <a:tc>
                  <a:txBody>
                    <a:bodyPr/>
                    <a:lstStyle/>
                    <a:p>
                      <a:pPr algn="ctr" rtl="0" fontAlgn="ctr"/>
                      <a:r>
                        <a:rPr lang="en-GB" sz="1200" b="1" i="0" u="none" strike="noStrike">
                          <a:effectLst/>
                          <a:latin typeface="Calibri"/>
                        </a:rPr>
                        <a:t>+2%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lgn="ctr">
                        <a:buNone/>
                      </a:pPr>
                      <a:r>
                        <a:rPr lang="en-GB" sz="1200" b="1" i="0" u="none" strike="noStrike">
                          <a:effectLst/>
                          <a:latin typeface="Calibri"/>
                        </a:rPr>
                        <a:t>-1%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lgn="ctr">
                        <a:buNone/>
                      </a:pPr>
                      <a:r>
                        <a:rPr lang="en-GB" sz="1200" b="1" i="0" u="none" strike="noStrike" dirty="0">
                          <a:effectLst/>
                          <a:latin typeface="Calibri"/>
                        </a:rPr>
                        <a:t>+4%</a:t>
                      </a:r>
                      <a:endParaRPr lang="en-US" dirty="0"/>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43793985"/>
                  </a:ext>
                </a:extLst>
              </a:tr>
            </a:tbl>
          </a:graphicData>
        </a:graphic>
      </p:graphicFrame>
      <p:graphicFrame>
        <p:nvGraphicFramePr>
          <p:cNvPr id="6" name="Table 5">
            <a:extLst>
              <a:ext uri="{FF2B5EF4-FFF2-40B4-BE49-F238E27FC236}">
                <a16:creationId xmlns:a16="http://schemas.microsoft.com/office/drawing/2014/main" id="{E8CAA491-C18D-13E2-88B4-034E1A695995}"/>
              </a:ext>
            </a:extLst>
          </p:cNvPr>
          <p:cNvGraphicFramePr>
            <a:graphicFrameLocks noGrp="1"/>
          </p:cNvGraphicFramePr>
          <p:nvPr>
            <p:extLst>
              <p:ext uri="{D42A27DB-BD31-4B8C-83A1-F6EECF244321}">
                <p14:modId xmlns:p14="http://schemas.microsoft.com/office/powerpoint/2010/main" val="2472469223"/>
              </p:ext>
            </p:extLst>
          </p:nvPr>
        </p:nvGraphicFramePr>
        <p:xfrm>
          <a:off x="7753776" y="5570531"/>
          <a:ext cx="3064602" cy="1021490"/>
        </p:xfrm>
        <a:graphic>
          <a:graphicData uri="http://schemas.openxmlformats.org/drawingml/2006/table">
            <a:tbl>
              <a:tblPr firstRow="1"/>
              <a:tblGrid>
                <a:gridCol w="1021534">
                  <a:extLst>
                    <a:ext uri="{9D8B030D-6E8A-4147-A177-3AD203B41FA5}">
                      <a16:colId xmlns:a16="http://schemas.microsoft.com/office/drawing/2014/main" val="2980363944"/>
                    </a:ext>
                  </a:extLst>
                </a:gridCol>
                <a:gridCol w="1021534">
                  <a:extLst>
                    <a:ext uri="{9D8B030D-6E8A-4147-A177-3AD203B41FA5}">
                      <a16:colId xmlns:a16="http://schemas.microsoft.com/office/drawing/2014/main" val="4191881843"/>
                    </a:ext>
                  </a:extLst>
                </a:gridCol>
                <a:gridCol w="1021534">
                  <a:extLst>
                    <a:ext uri="{9D8B030D-6E8A-4147-A177-3AD203B41FA5}">
                      <a16:colId xmlns:a16="http://schemas.microsoft.com/office/drawing/2014/main" val="617820300"/>
                    </a:ext>
                  </a:extLst>
                </a:gridCol>
              </a:tblGrid>
              <a:tr h="81007">
                <a:tc gridSpan="3">
                  <a:txBody>
                    <a:bodyPr/>
                    <a:lstStyle/>
                    <a:p>
                      <a:pPr algn="ctr" rtl="0" fontAlgn="b"/>
                      <a:r>
                        <a:rPr lang="en-GB" sz="1200" b="1" i="0" u="none" strike="noStrike">
                          <a:solidFill>
                            <a:srgbClr val="0070C0"/>
                          </a:solidFill>
                          <a:effectLst/>
                          <a:latin typeface="Calibri"/>
                        </a:rPr>
                        <a:t>Previous year to Now:</a:t>
                      </a:r>
                    </a:p>
                  </a:txBody>
                  <a:tcPr marL="9300" marR="9300" marT="930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95235723"/>
                  </a:ext>
                </a:extLst>
              </a:tr>
              <a:tr h="0">
                <a:tc gridSpan="3">
                  <a:txBody>
                    <a:bodyPr/>
                    <a:lstStyle/>
                    <a:p>
                      <a:pPr algn="ctr" fontAlgn="b"/>
                      <a:r>
                        <a:rPr lang="en-GB" sz="1200" b="1" u="none" strike="noStrike">
                          <a:effectLst/>
                        </a:rPr>
                        <a:t>Dec 2022 to Dec 2023</a:t>
                      </a:r>
                      <a:endParaRPr lang="en-GB" sz="1200" b="1" i="0" u="none" strike="noStrike">
                        <a:solidFill>
                          <a:srgbClr val="000000"/>
                        </a:solidFill>
                        <a:effectLst/>
                        <a:latin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088291528"/>
                  </a:ext>
                </a:extLst>
              </a:tr>
              <a:tr h="0">
                <a:tc>
                  <a:txBody>
                    <a:bodyPr/>
                    <a:lstStyle/>
                    <a:p>
                      <a:pPr algn="ctr" rtl="0" fontAlgn="ctr"/>
                      <a:r>
                        <a:rPr lang="en-GB" sz="1200" b="1" i="0" u="none" strike="noStrike">
                          <a:solidFill>
                            <a:srgbClr val="000000"/>
                          </a:solidFill>
                          <a:effectLst/>
                          <a:latin typeface="Calibri"/>
                        </a:rPr>
                        <a:t>Mon-Sun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ctr" rtl="0">
                        <a:buNone/>
                      </a:pPr>
                      <a:r>
                        <a:rPr lang="en-GB" sz="1200" b="1" i="0" u="none" strike="noStrike">
                          <a:solidFill>
                            <a:srgbClr val="000000"/>
                          </a:solidFill>
                          <a:effectLst/>
                          <a:latin typeface="Calibri"/>
                        </a:rPr>
                        <a:t>Weekdays (Mon-Thu)</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ctr" rtl="0">
                        <a:buNone/>
                      </a:pPr>
                      <a:r>
                        <a:rPr lang="en-GB" sz="1200" b="1" i="0" u="none" strike="noStrike">
                          <a:solidFill>
                            <a:srgbClr val="000000"/>
                          </a:solidFill>
                          <a:effectLst/>
                          <a:latin typeface="Calibri"/>
                        </a:rPr>
                        <a:t>Weekends </a:t>
                      </a:r>
                      <a:endParaRPr lang="en-US"/>
                    </a:p>
                    <a:p>
                      <a:pPr lvl="0" algn="ctr">
                        <a:buNone/>
                      </a:pPr>
                      <a:r>
                        <a:rPr lang="en-GB" sz="1200" b="1" i="0" u="none" strike="noStrike">
                          <a:solidFill>
                            <a:srgbClr val="000000"/>
                          </a:solidFill>
                          <a:effectLst/>
                          <a:latin typeface="Calibri"/>
                        </a:rPr>
                        <a:t>(Sat-Sun)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40304266"/>
                  </a:ext>
                </a:extLst>
              </a:tr>
              <a:tr h="73837">
                <a:tc>
                  <a:txBody>
                    <a:bodyPr/>
                    <a:lstStyle/>
                    <a:p>
                      <a:pPr lvl="0" algn="ctr">
                        <a:buNone/>
                      </a:pPr>
                      <a:r>
                        <a:rPr lang="en-GB" sz="1200" b="1" i="0" u="none" strike="noStrike">
                          <a:effectLst/>
                          <a:latin typeface="Calibri"/>
                        </a:rPr>
                        <a:t>-4%</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algn="ctr" defTabSz="914400" rtl="0" eaLnBrk="1" latinLnBrk="0" hangingPunct="1">
                        <a:buNone/>
                      </a:pPr>
                      <a:r>
                        <a:rPr lang="en-GB" sz="1200" b="1" i="0" u="none" strike="noStrike" kern="1200">
                          <a:effectLst/>
                          <a:latin typeface="Calibri"/>
                          <a:ea typeface="+mn-ea"/>
                          <a:cs typeface="+mn-cs"/>
                        </a:rPr>
                        <a:t>-12%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0" algn="ctr">
                        <a:buNone/>
                      </a:pPr>
                      <a:r>
                        <a:rPr lang="en-GB" sz="1200" b="1" i="0" u="none" strike="noStrike" dirty="0">
                          <a:effectLst/>
                          <a:latin typeface="Calibri"/>
                        </a:rPr>
                        <a:t>+10%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21770492"/>
                  </a:ext>
                </a:extLst>
              </a:tr>
            </a:tbl>
          </a:graphicData>
        </a:graphic>
      </p:graphicFrame>
      <p:pic>
        <p:nvPicPr>
          <p:cNvPr id="8" name="Picture 7">
            <a:extLst>
              <a:ext uri="{FF2B5EF4-FFF2-40B4-BE49-F238E27FC236}">
                <a16:creationId xmlns:a16="http://schemas.microsoft.com/office/drawing/2014/main" id="{1B7F85F1-52D8-DEC3-6167-AA3D67CF536B}"/>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739662" y="1517650"/>
            <a:ext cx="824524" cy="393700"/>
          </a:xfrm>
          <a:prstGeom prst="rect">
            <a:avLst/>
          </a:prstGeom>
        </p:spPr>
      </p:pic>
      <p:pic>
        <p:nvPicPr>
          <p:cNvPr id="9" name="Picture 8">
            <a:extLst>
              <a:ext uri="{FF2B5EF4-FFF2-40B4-BE49-F238E27FC236}">
                <a16:creationId xmlns:a16="http://schemas.microsoft.com/office/drawing/2014/main" id="{8CD0E0C6-563C-8F80-8AF8-B5157A4D2F13}"/>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3395785" y="3471863"/>
            <a:ext cx="1414585" cy="334352"/>
          </a:xfrm>
          <a:prstGeom prst="rect">
            <a:avLst/>
          </a:prstGeom>
        </p:spPr>
      </p:pic>
      <p:pic>
        <p:nvPicPr>
          <p:cNvPr id="14" name="Picture 13">
            <a:extLst>
              <a:ext uri="{FF2B5EF4-FFF2-40B4-BE49-F238E27FC236}">
                <a16:creationId xmlns:a16="http://schemas.microsoft.com/office/drawing/2014/main" id="{B00EB9DD-5105-1821-2C93-F98A29EB1AA1}"/>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5375885" y="2924419"/>
            <a:ext cx="717306" cy="344854"/>
          </a:xfrm>
          <a:prstGeom prst="rect">
            <a:avLst/>
          </a:prstGeom>
        </p:spPr>
      </p:pic>
      <p:pic>
        <p:nvPicPr>
          <p:cNvPr id="15" name="Picture 14">
            <a:extLst>
              <a:ext uri="{FF2B5EF4-FFF2-40B4-BE49-F238E27FC236}">
                <a16:creationId xmlns:a16="http://schemas.microsoft.com/office/drawing/2014/main" id="{D453BB91-1A76-F1C3-E4E8-1918F109BE4F}"/>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6841270" y="2069490"/>
            <a:ext cx="727075" cy="354868"/>
          </a:xfrm>
          <a:prstGeom prst="rect">
            <a:avLst/>
          </a:prstGeom>
        </p:spPr>
      </p:pic>
      <p:pic>
        <p:nvPicPr>
          <p:cNvPr id="16" name="Picture 15">
            <a:extLst>
              <a:ext uri="{FF2B5EF4-FFF2-40B4-BE49-F238E27FC236}">
                <a16:creationId xmlns:a16="http://schemas.microsoft.com/office/drawing/2014/main" id="{0FE3C6AF-EDA6-47E1-07E9-A7D9A8AADF7A}"/>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8793650" y="1517650"/>
            <a:ext cx="798391" cy="393702"/>
          </a:xfrm>
          <a:prstGeom prst="rect">
            <a:avLst/>
          </a:prstGeom>
        </p:spPr>
      </p:pic>
      <p:pic>
        <p:nvPicPr>
          <p:cNvPr id="17" name="Picture 16">
            <a:extLst>
              <a:ext uri="{FF2B5EF4-FFF2-40B4-BE49-F238E27FC236}">
                <a16:creationId xmlns:a16="http://schemas.microsoft.com/office/drawing/2014/main" id="{BEF83086-327D-1EAE-353A-C34233004570}"/>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6914662" y="2787650"/>
            <a:ext cx="785447" cy="344855"/>
          </a:xfrm>
          <a:prstGeom prst="rect">
            <a:avLst/>
          </a:prstGeom>
        </p:spPr>
      </p:pic>
      <p:pic>
        <p:nvPicPr>
          <p:cNvPr id="18" name="Picture 17">
            <a:extLst>
              <a:ext uri="{FF2B5EF4-FFF2-40B4-BE49-F238E27FC236}">
                <a16:creationId xmlns:a16="http://schemas.microsoft.com/office/drawing/2014/main" id="{EC31B80F-0788-255A-3EC0-42B68127369C}"/>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4923693" y="4058017"/>
            <a:ext cx="1357923" cy="285506"/>
          </a:xfrm>
          <a:prstGeom prst="rect">
            <a:avLst/>
          </a:prstGeom>
        </p:spPr>
      </p:pic>
      <p:pic>
        <p:nvPicPr>
          <p:cNvPr id="19" name="Picture 18">
            <a:extLst>
              <a:ext uri="{FF2B5EF4-FFF2-40B4-BE49-F238E27FC236}">
                <a16:creationId xmlns:a16="http://schemas.microsoft.com/office/drawing/2014/main" id="{A823D5E8-4C09-37F4-1EC1-01B13A3DC5CD}"/>
              </a:ext>
              <a:ext uri="{C183D7F6-B498-43B3-948B-1728B52AA6E4}">
                <adec:decorative xmlns:adec="http://schemas.microsoft.com/office/drawing/2017/decorative" val="1"/>
              </a:ext>
            </a:extLst>
          </p:cNvPr>
          <p:cNvPicPr>
            <a:picLocks noChangeAspect="1"/>
          </p:cNvPicPr>
          <p:nvPr/>
        </p:nvPicPr>
        <p:blipFill>
          <a:blip r:embed="rId12"/>
          <a:stretch>
            <a:fillRect/>
          </a:stretch>
        </p:blipFill>
        <p:spPr>
          <a:xfrm>
            <a:off x="8288215" y="3554901"/>
            <a:ext cx="822570" cy="461353"/>
          </a:xfrm>
          <a:prstGeom prst="rect">
            <a:avLst/>
          </a:prstGeom>
        </p:spPr>
      </p:pic>
    </p:spTree>
    <p:extLst>
      <p:ext uri="{BB962C8B-B14F-4D97-AF65-F5344CB8AC3E}">
        <p14:creationId xmlns:p14="http://schemas.microsoft.com/office/powerpoint/2010/main" val="11243418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96EBA33-16CF-427C-8429-08BB456C79A3}"/>
              </a:ext>
            </a:extLst>
          </p:cNvPr>
          <p:cNvSpPr>
            <a:spLocks noGrp="1"/>
          </p:cNvSpPr>
          <p:nvPr>
            <p:ph type="title" idx="4294967295"/>
          </p:nvPr>
        </p:nvSpPr>
        <p:spPr>
          <a:xfrm>
            <a:off x="0" y="-3367"/>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lt1"/>
                </a:solidFill>
                <a:effectLst/>
                <a:uLnTx/>
                <a:uFillTx/>
                <a:latin typeface="Calibri" panose="020F0502020204030204"/>
                <a:ea typeface="+mn-ea"/>
                <a:cs typeface="+mn-cs"/>
              </a:rPr>
              <a:t>Accessibility</a:t>
            </a:r>
          </a:p>
        </p:txBody>
      </p:sp>
      <p:sp>
        <p:nvSpPr>
          <p:cNvPr id="18" name="Subtitle 2">
            <a:extLst>
              <a:ext uri="{FF2B5EF4-FFF2-40B4-BE49-F238E27FC236}">
                <a16:creationId xmlns:a16="http://schemas.microsoft.com/office/drawing/2014/main" id="{4900DC8C-53D5-5737-25EB-C3CED2C7C763}"/>
              </a:ext>
            </a:extLst>
          </p:cNvPr>
          <p:cNvSpPr txBox="1">
            <a:spLocks/>
          </p:cNvSpPr>
          <p:nvPr/>
        </p:nvSpPr>
        <p:spPr>
          <a:xfrm>
            <a:off x="221282" y="858825"/>
            <a:ext cx="10287875" cy="1167793"/>
          </a:xfrm>
          <a:prstGeom prst="rect">
            <a:avLst/>
          </a:prstGeom>
          <a:ln>
            <a:no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2400"/>
              <a:t>To access the full functionality of PowerPoint, we recommend opening the slides in </a:t>
            </a:r>
            <a:r>
              <a:rPr lang="en-GB" sz="2400" b="1"/>
              <a:t>full screen mode.</a:t>
            </a:r>
            <a:r>
              <a:rPr lang="en-GB" sz="2400"/>
              <a:t> To do this, click the “Open in New Window” button in the bottom right-hand corner. </a:t>
            </a:r>
          </a:p>
        </p:txBody>
      </p:sp>
      <p:pic>
        <p:nvPicPr>
          <p:cNvPr id="21" name="Picture 20" descr="The Full screen button shows a rectangle with an arrow coming out of each corner.">
            <a:extLst>
              <a:ext uri="{FF2B5EF4-FFF2-40B4-BE49-F238E27FC236}">
                <a16:creationId xmlns:a16="http://schemas.microsoft.com/office/drawing/2014/main" id="{F8B5253B-CBFD-7F8A-0CE8-3E65D6A91FBC}"/>
              </a:ext>
            </a:extLst>
          </p:cNvPr>
          <p:cNvPicPr>
            <a:picLocks noChangeAspect="1"/>
          </p:cNvPicPr>
          <p:nvPr/>
        </p:nvPicPr>
        <p:blipFill rotWithShape="1">
          <a:blip r:embed="rId3"/>
          <a:srcRect l="11045" t="4132" r="12143" b="12568"/>
          <a:stretch/>
        </p:blipFill>
        <p:spPr>
          <a:xfrm>
            <a:off x="10720716" y="1013217"/>
            <a:ext cx="841416" cy="562347"/>
          </a:xfrm>
          <a:prstGeom prst="rect">
            <a:avLst/>
          </a:prstGeom>
        </p:spPr>
      </p:pic>
      <p:pic>
        <p:nvPicPr>
          <p:cNvPr id="7" name="Picture 6" descr="The navigation panel with a left-pointing arrow on the left, then a sentence showing what slide you are on (Slide x of x) and a right-pointing arrow on the right hand side.">
            <a:extLst>
              <a:ext uri="{FF2B5EF4-FFF2-40B4-BE49-F238E27FC236}">
                <a16:creationId xmlns:a16="http://schemas.microsoft.com/office/drawing/2014/main" id="{DE2A4E9F-1A91-EA51-E155-335EC046FCD4}"/>
              </a:ext>
            </a:extLst>
          </p:cNvPr>
          <p:cNvPicPr>
            <a:picLocks noChangeAspect="1"/>
          </p:cNvPicPr>
          <p:nvPr/>
        </p:nvPicPr>
        <p:blipFill rotWithShape="1">
          <a:blip r:embed="rId4"/>
          <a:srcRect l="12806" t="28547" r="8016" b="25982"/>
          <a:stretch/>
        </p:blipFill>
        <p:spPr>
          <a:xfrm>
            <a:off x="746833" y="2260726"/>
            <a:ext cx="1938615" cy="279400"/>
          </a:xfrm>
          <a:prstGeom prst="rect">
            <a:avLst/>
          </a:prstGeom>
        </p:spPr>
      </p:pic>
      <p:sp>
        <p:nvSpPr>
          <p:cNvPr id="3" name="Subtitle 2">
            <a:extLst>
              <a:ext uri="{FF2B5EF4-FFF2-40B4-BE49-F238E27FC236}">
                <a16:creationId xmlns:a16="http://schemas.microsoft.com/office/drawing/2014/main" id="{9EE39F61-8730-7F19-7AA0-F1F352AA9F5F}"/>
              </a:ext>
            </a:extLst>
          </p:cNvPr>
          <p:cNvSpPr txBox="1">
            <a:spLocks/>
          </p:cNvSpPr>
          <p:nvPr/>
        </p:nvSpPr>
        <p:spPr>
          <a:xfrm>
            <a:off x="2824769" y="2165084"/>
            <a:ext cx="9086248" cy="848431"/>
          </a:xfrm>
          <a:prstGeom prst="rect">
            <a:avLst/>
          </a:prstGeom>
          <a:ln>
            <a:no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Aft>
                <a:spcPts val="600"/>
              </a:spcAft>
              <a:buNone/>
            </a:pPr>
            <a:r>
              <a:rPr lang="en-GB" sz="1800" b="1">
                <a:cs typeface="Calibri"/>
              </a:rPr>
              <a:t>1) Navigate </a:t>
            </a:r>
            <a:r>
              <a:rPr lang="en-GB" sz="1800">
                <a:cs typeface="Calibri"/>
              </a:rPr>
              <a:t>through the slide pack using the left and right arrows in the middle-bottom of the screen. Clicking on the sentence “Slide x of x” brings up a pop-up listing all the slides so you can navigate directly to a slide of interest.</a:t>
            </a:r>
          </a:p>
        </p:txBody>
      </p:sp>
      <p:pic>
        <p:nvPicPr>
          <p:cNvPr id="13" name="Picture 12" descr="The Notes button shows an upwards arrow next to the word notes in capital letters.">
            <a:extLst>
              <a:ext uri="{FF2B5EF4-FFF2-40B4-BE49-F238E27FC236}">
                <a16:creationId xmlns:a16="http://schemas.microsoft.com/office/drawing/2014/main" id="{AB3ECE8B-7113-04A0-8DC8-C2479D660053}"/>
              </a:ext>
            </a:extLst>
          </p:cNvPr>
          <p:cNvPicPr>
            <a:picLocks noChangeAspect="1"/>
          </p:cNvPicPr>
          <p:nvPr/>
        </p:nvPicPr>
        <p:blipFill rotWithShape="1">
          <a:blip r:embed="rId5"/>
          <a:srcRect l="5338" t="17000" r="5100" b="12356"/>
          <a:stretch/>
        </p:blipFill>
        <p:spPr>
          <a:xfrm>
            <a:off x="1494987" y="3015649"/>
            <a:ext cx="1214278" cy="416007"/>
          </a:xfrm>
          <a:prstGeom prst="rect">
            <a:avLst/>
          </a:prstGeom>
        </p:spPr>
      </p:pic>
      <p:sp>
        <p:nvSpPr>
          <p:cNvPr id="6" name="Subtitle 2">
            <a:extLst>
              <a:ext uri="{FF2B5EF4-FFF2-40B4-BE49-F238E27FC236}">
                <a16:creationId xmlns:a16="http://schemas.microsoft.com/office/drawing/2014/main" id="{C78B3CB6-A455-115C-77BC-CD7B22C2BD82}"/>
              </a:ext>
            </a:extLst>
          </p:cNvPr>
          <p:cNvSpPr txBox="1">
            <a:spLocks/>
          </p:cNvSpPr>
          <p:nvPr/>
        </p:nvSpPr>
        <p:spPr>
          <a:xfrm>
            <a:off x="2824769" y="3030732"/>
            <a:ext cx="9086248" cy="558878"/>
          </a:xfrm>
          <a:prstGeom prst="rect">
            <a:avLst/>
          </a:prstGeom>
          <a:ln>
            <a:noFill/>
          </a:ln>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Aft>
                <a:spcPts val="600"/>
              </a:spcAft>
              <a:buNone/>
            </a:pPr>
            <a:r>
              <a:rPr lang="en-GB" sz="1800">
                <a:cs typeface="Calibri"/>
              </a:rPr>
              <a:t>2) Open the Notes for each slide to see the data source, technical notes and any additional commentary. See the </a:t>
            </a:r>
            <a:r>
              <a:rPr lang="en-GB" sz="1800" b="1">
                <a:cs typeface="Calibri"/>
              </a:rPr>
              <a:t>“Notes” </a:t>
            </a:r>
            <a:r>
              <a:rPr lang="en-GB" sz="1800">
                <a:cs typeface="Calibri"/>
              </a:rPr>
              <a:t>button in the bottom right-hand corner.</a:t>
            </a:r>
          </a:p>
        </p:txBody>
      </p:sp>
      <p:pic>
        <p:nvPicPr>
          <p:cNvPr id="9" name="Picture 8" descr="The download button has an icon of a piece of paper with an arrow pointing downwards next to the word download.">
            <a:extLst>
              <a:ext uri="{FF2B5EF4-FFF2-40B4-BE49-F238E27FC236}">
                <a16:creationId xmlns:a16="http://schemas.microsoft.com/office/drawing/2014/main" id="{B5F36A54-6817-ABEA-08C7-68C15026B9C1}"/>
              </a:ext>
            </a:extLst>
          </p:cNvPr>
          <p:cNvPicPr>
            <a:picLocks noChangeAspect="1"/>
          </p:cNvPicPr>
          <p:nvPr/>
        </p:nvPicPr>
        <p:blipFill>
          <a:blip r:embed="rId6"/>
          <a:stretch>
            <a:fillRect/>
          </a:stretch>
        </p:blipFill>
        <p:spPr>
          <a:xfrm>
            <a:off x="1747099" y="3672458"/>
            <a:ext cx="938349" cy="404904"/>
          </a:xfrm>
          <a:prstGeom prst="rect">
            <a:avLst/>
          </a:prstGeom>
        </p:spPr>
      </p:pic>
      <p:sp>
        <p:nvSpPr>
          <p:cNvPr id="8" name="Subtitle 2">
            <a:extLst>
              <a:ext uri="{FF2B5EF4-FFF2-40B4-BE49-F238E27FC236}">
                <a16:creationId xmlns:a16="http://schemas.microsoft.com/office/drawing/2014/main" id="{0B33E314-436A-1D44-21C7-E6105A01104D}"/>
              </a:ext>
            </a:extLst>
          </p:cNvPr>
          <p:cNvSpPr txBox="1">
            <a:spLocks/>
          </p:cNvSpPr>
          <p:nvPr/>
        </p:nvSpPr>
        <p:spPr>
          <a:xfrm>
            <a:off x="2824769" y="3646539"/>
            <a:ext cx="9086248" cy="646332"/>
          </a:xfrm>
          <a:prstGeom prst="rect">
            <a:avLst/>
          </a:prstGeom>
          <a:ln>
            <a:no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Aft>
                <a:spcPts val="600"/>
              </a:spcAft>
              <a:buNone/>
            </a:pPr>
            <a:r>
              <a:rPr lang="en-GB" sz="1800">
                <a:cs typeface="Calibri"/>
              </a:rPr>
              <a:t>3) Use the </a:t>
            </a:r>
            <a:r>
              <a:rPr lang="en-GB" sz="1800" b="1">
                <a:cs typeface="Calibri"/>
              </a:rPr>
              <a:t>“Download” </a:t>
            </a:r>
            <a:r>
              <a:rPr lang="en-GB" sz="1800">
                <a:cs typeface="Calibri"/>
              </a:rPr>
              <a:t>button to the right of the centre at the top of the screen to download the slides as a .pptx file.</a:t>
            </a:r>
          </a:p>
        </p:txBody>
      </p:sp>
      <p:pic>
        <p:nvPicPr>
          <p:cNvPr id="11" name="Picture 10" descr="The Print to PDF button shows a printer icon next to the phrase Print to PDF.">
            <a:extLst>
              <a:ext uri="{FF2B5EF4-FFF2-40B4-BE49-F238E27FC236}">
                <a16:creationId xmlns:a16="http://schemas.microsoft.com/office/drawing/2014/main" id="{95DAFF4E-ED48-85F2-7F6F-7CD5F345B6FD}"/>
              </a:ext>
            </a:extLst>
          </p:cNvPr>
          <p:cNvPicPr>
            <a:picLocks noChangeAspect="1"/>
          </p:cNvPicPr>
          <p:nvPr/>
        </p:nvPicPr>
        <p:blipFill>
          <a:blip r:embed="rId7"/>
          <a:stretch>
            <a:fillRect/>
          </a:stretch>
        </p:blipFill>
        <p:spPr>
          <a:xfrm>
            <a:off x="1360529" y="4311470"/>
            <a:ext cx="1348736" cy="481128"/>
          </a:xfrm>
          <a:prstGeom prst="rect">
            <a:avLst/>
          </a:prstGeom>
        </p:spPr>
      </p:pic>
      <p:sp>
        <p:nvSpPr>
          <p:cNvPr id="10" name="Subtitle 2">
            <a:extLst>
              <a:ext uri="{FF2B5EF4-FFF2-40B4-BE49-F238E27FC236}">
                <a16:creationId xmlns:a16="http://schemas.microsoft.com/office/drawing/2014/main" id="{09B05830-D0A1-747D-6F9B-99BA6603B27F}"/>
              </a:ext>
            </a:extLst>
          </p:cNvPr>
          <p:cNvSpPr txBox="1">
            <a:spLocks/>
          </p:cNvSpPr>
          <p:nvPr/>
        </p:nvSpPr>
        <p:spPr>
          <a:xfrm>
            <a:off x="2800952" y="4275558"/>
            <a:ext cx="9086248" cy="863057"/>
          </a:xfrm>
          <a:prstGeom prst="rect">
            <a:avLst/>
          </a:prstGeom>
          <a:ln>
            <a:no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Aft>
                <a:spcPts val="600"/>
              </a:spcAft>
              <a:buNone/>
            </a:pPr>
            <a:r>
              <a:rPr lang="en-GB" sz="1800">
                <a:cs typeface="Calibri"/>
              </a:rPr>
              <a:t>4) Use the </a:t>
            </a:r>
            <a:r>
              <a:rPr lang="en-GB" sz="1800" b="1">
                <a:cs typeface="Calibri"/>
              </a:rPr>
              <a:t>“Print to PDF” </a:t>
            </a:r>
            <a:r>
              <a:rPr lang="en-GB" sz="1800">
                <a:cs typeface="Calibri"/>
              </a:rPr>
              <a:t>option to save the PowerPoint as a PDF document (but please be aware you will lose access to the Notes section which contains additional information for the slide).</a:t>
            </a:r>
          </a:p>
        </p:txBody>
      </p:sp>
      <p:pic>
        <p:nvPicPr>
          <p:cNvPr id="15" name="Picture 14" descr="The &quot;More options&quot; icon has three dots in a horizontal line.">
            <a:extLst>
              <a:ext uri="{FF2B5EF4-FFF2-40B4-BE49-F238E27FC236}">
                <a16:creationId xmlns:a16="http://schemas.microsoft.com/office/drawing/2014/main" id="{56A84298-9AEE-0E56-7000-938BF6A3EF25}"/>
              </a:ext>
            </a:extLst>
          </p:cNvPr>
          <p:cNvPicPr>
            <a:picLocks noChangeAspect="1"/>
          </p:cNvPicPr>
          <p:nvPr/>
        </p:nvPicPr>
        <p:blipFill rotWithShape="1">
          <a:blip r:embed="rId8"/>
          <a:srcRect l="80788" t="4007" r="1770" b="89283"/>
          <a:stretch/>
        </p:blipFill>
        <p:spPr>
          <a:xfrm>
            <a:off x="2170483" y="5180252"/>
            <a:ext cx="529789" cy="317455"/>
          </a:xfrm>
          <a:prstGeom prst="rect">
            <a:avLst/>
          </a:prstGeom>
        </p:spPr>
      </p:pic>
      <p:pic>
        <p:nvPicPr>
          <p:cNvPr id="17" name="Picture 16" descr="The Accessibility mode button shows a piece of paper with a circle partially covering it, next to the phrase Accessibility mode.">
            <a:extLst>
              <a:ext uri="{FF2B5EF4-FFF2-40B4-BE49-F238E27FC236}">
                <a16:creationId xmlns:a16="http://schemas.microsoft.com/office/drawing/2014/main" id="{CE6BBD63-B2EF-56E6-D68E-BC966756C47A}"/>
              </a:ext>
            </a:extLst>
          </p:cNvPr>
          <p:cNvPicPr>
            <a:picLocks noChangeAspect="1"/>
          </p:cNvPicPr>
          <p:nvPr/>
        </p:nvPicPr>
        <p:blipFill rotWithShape="1">
          <a:blip r:embed="rId9"/>
          <a:srcRect l="7090" t="84917" b="1833"/>
          <a:stretch/>
        </p:blipFill>
        <p:spPr>
          <a:xfrm>
            <a:off x="550585" y="5514640"/>
            <a:ext cx="2163334" cy="481128"/>
          </a:xfrm>
          <a:prstGeom prst="rect">
            <a:avLst/>
          </a:prstGeom>
        </p:spPr>
      </p:pic>
      <p:sp>
        <p:nvSpPr>
          <p:cNvPr id="12" name="Subtitle 2">
            <a:extLst>
              <a:ext uri="{FF2B5EF4-FFF2-40B4-BE49-F238E27FC236}">
                <a16:creationId xmlns:a16="http://schemas.microsoft.com/office/drawing/2014/main" id="{0B7D9BD2-0E54-A593-0FCF-407812AF5ECC}"/>
              </a:ext>
            </a:extLst>
          </p:cNvPr>
          <p:cNvSpPr txBox="1">
            <a:spLocks/>
          </p:cNvSpPr>
          <p:nvPr/>
        </p:nvSpPr>
        <p:spPr>
          <a:xfrm>
            <a:off x="2800952" y="5195544"/>
            <a:ext cx="9086248" cy="899004"/>
          </a:xfrm>
          <a:prstGeom prst="rect">
            <a:avLst/>
          </a:prstGeom>
          <a:ln>
            <a:no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Aft>
                <a:spcPts val="600"/>
              </a:spcAft>
              <a:buNone/>
            </a:pPr>
            <a:r>
              <a:rPr lang="en-GB" sz="1800">
                <a:cs typeface="Calibri"/>
              </a:rPr>
              <a:t>5) Use the </a:t>
            </a:r>
            <a:r>
              <a:rPr lang="en-GB" sz="1800" b="1">
                <a:cs typeface="Calibri"/>
              </a:rPr>
              <a:t>“More options” </a:t>
            </a:r>
            <a:r>
              <a:rPr lang="en-GB" sz="1800">
                <a:cs typeface="Calibri"/>
              </a:rPr>
              <a:t>icon in the top right-hand corner and choose </a:t>
            </a:r>
            <a:r>
              <a:rPr lang="en-GB" sz="1800" b="1">
                <a:cs typeface="Calibri"/>
              </a:rPr>
              <a:t>“Accessibility mode” </a:t>
            </a:r>
            <a:r>
              <a:rPr lang="en-GB" sz="1800">
                <a:cs typeface="Calibri"/>
              </a:rPr>
              <a:t>from the pop-up menu to access the slides in a different format which will display any Alt Text that has been set for charts and images.</a:t>
            </a:r>
          </a:p>
        </p:txBody>
      </p:sp>
      <p:sp>
        <p:nvSpPr>
          <p:cNvPr id="4" name="Subtitle 2">
            <a:extLst>
              <a:ext uri="{FF2B5EF4-FFF2-40B4-BE49-F238E27FC236}">
                <a16:creationId xmlns:a16="http://schemas.microsoft.com/office/drawing/2014/main" id="{4B3FDBD8-4DE1-4961-94CA-27160328E307}"/>
              </a:ext>
            </a:extLst>
          </p:cNvPr>
          <p:cNvSpPr txBox="1">
            <a:spLocks/>
          </p:cNvSpPr>
          <p:nvPr/>
        </p:nvSpPr>
        <p:spPr>
          <a:xfrm>
            <a:off x="221282" y="6222502"/>
            <a:ext cx="11689735" cy="562747"/>
          </a:xfrm>
          <a:prstGeom prst="rect">
            <a:avLst/>
          </a:prstGeom>
          <a:ln>
            <a:noFill/>
          </a:ln>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600">
                <a:cs typeface="Calibri"/>
              </a:rPr>
              <a:t>We are continually working to improve the accessibility of our content. If you find you are unable to access any part of this update, please contact </a:t>
            </a:r>
            <a:r>
              <a:rPr lang="en-GB" sz="1600">
                <a:cs typeface="Calibri"/>
                <a:hlinkClick r:id="rId10"/>
              </a:rPr>
              <a:t>research.group@cambridgeshire.gov.uk</a:t>
            </a:r>
            <a:r>
              <a:rPr lang="en-GB" sz="1600">
                <a:cs typeface="Calibri"/>
              </a:rPr>
              <a:t> and we will be happy to investigate providing information in a different format.</a:t>
            </a:r>
            <a:endParaRPr lang="en-GB" sz="1600"/>
          </a:p>
        </p:txBody>
      </p:sp>
      <p:sp>
        <p:nvSpPr>
          <p:cNvPr id="2" name="Slide Number Placeholder 1">
            <a:extLst>
              <a:ext uri="{FF2B5EF4-FFF2-40B4-BE49-F238E27FC236}">
                <a16:creationId xmlns:a16="http://schemas.microsoft.com/office/drawing/2014/main" id="{06145535-1F7B-44C1-80FA-5724D14368F7}"/>
              </a:ext>
              <a:ext uri="{C183D7F6-B498-43B3-948B-1728B52AA6E4}">
                <adec:decorative xmlns:adec="http://schemas.microsoft.com/office/drawing/2017/decorative" val="1"/>
              </a:ext>
            </a:extLst>
          </p:cNvPr>
          <p:cNvSpPr>
            <a:spLocks noGrp="1"/>
          </p:cNvSpPr>
          <p:nvPr>
            <p:ph type="sldNum" sz="quarter" idx="12"/>
          </p:nvPr>
        </p:nvSpPr>
        <p:spPr>
          <a:xfrm>
            <a:off x="11887200" y="6492875"/>
            <a:ext cx="304800" cy="365125"/>
          </a:xfrm>
        </p:spPr>
        <p:txBody>
          <a:bodyPr/>
          <a:lstStyle/>
          <a:p>
            <a:fld id="{AE56028F-813B-4E02-837E-17CD63D81F9F}" type="slidenum">
              <a:rPr lang="en-GB" smtClean="0"/>
              <a:t>4</a:t>
            </a:fld>
            <a:endParaRPr lang="en-GB"/>
          </a:p>
        </p:txBody>
      </p:sp>
    </p:spTree>
    <p:extLst>
      <p:ext uri="{BB962C8B-B14F-4D97-AF65-F5344CB8AC3E}">
        <p14:creationId xmlns:p14="http://schemas.microsoft.com/office/powerpoint/2010/main" val="7261731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lt1"/>
                </a:solidFill>
                <a:effectLst/>
                <a:uLnTx/>
                <a:uFillTx/>
                <a:latin typeface="Calibri" panose="020F0502020204030204"/>
                <a:ea typeface="+mn-ea"/>
                <a:cs typeface="+mn-cs"/>
              </a:rPr>
              <a:t>Retail Footfall: Central Cambridge by Day of the Week</a:t>
            </a:r>
          </a:p>
        </p:txBody>
      </p:sp>
      <p:pic>
        <p:nvPicPr>
          <p:cNvPr id="13" name="Picture 12">
            <a:extLst>
              <a:ext uri="{FF2B5EF4-FFF2-40B4-BE49-F238E27FC236}">
                <a16:creationId xmlns:a16="http://schemas.microsoft.com/office/drawing/2014/main" id="{10B5876D-A555-4694-9DD0-01F8D9F5CFA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0858931" y="-726641"/>
            <a:ext cx="545503" cy="2035730"/>
          </a:xfrm>
          <a:prstGeom prst="rect">
            <a:avLst/>
          </a:prstGeom>
        </p:spPr>
      </p:pic>
      <p:sp>
        <p:nvSpPr>
          <p:cNvPr id="10" name="TextBox 9">
            <a:extLst>
              <a:ext uri="{FF2B5EF4-FFF2-40B4-BE49-F238E27FC236}">
                <a16:creationId xmlns:a16="http://schemas.microsoft.com/office/drawing/2014/main" id="{A71BBD86-6CAB-D2E9-F0D6-7F9D01ED4106}"/>
              </a:ext>
            </a:extLst>
          </p:cNvPr>
          <p:cNvSpPr txBox="1"/>
          <p:nvPr/>
        </p:nvSpPr>
        <p:spPr>
          <a:xfrm>
            <a:off x="233680" y="609983"/>
            <a:ext cx="11725153" cy="307777"/>
          </a:xfrm>
          <a:prstGeom prst="rect">
            <a:avLst/>
          </a:prstGeom>
          <a:solidFill>
            <a:schemeClr val="accent4">
              <a:lumMod val="20000"/>
              <a:lumOff val="80000"/>
            </a:schemeClr>
          </a:solidFill>
          <a:ln>
            <a:solidFill>
              <a:srgbClr val="20386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400">
                <a:solidFill>
                  <a:srgbClr val="000000"/>
                </a:solidFill>
                <a:cs typeface="Calibri"/>
              </a:rPr>
              <a:t>All days are below pre-Covid (December 2019) levels. Wednesday (-37%) experienced the largest decrease, while Saturday (-8%) is closest to pre-Covid.</a:t>
            </a:r>
          </a:p>
        </p:txBody>
      </p:sp>
      <p:pic>
        <p:nvPicPr>
          <p:cNvPr id="5" name="Picture 4" descr="A clustered column chart showing average daily footfall in central Cambridge split by day of the week for December in 2019, 2021 and 2023. &#10;All days of the week are lower than they were in 2019, with Wednesday showing the largest decrease of 37%.">
            <a:extLst>
              <a:ext uri="{FF2B5EF4-FFF2-40B4-BE49-F238E27FC236}">
                <a16:creationId xmlns:a16="http://schemas.microsoft.com/office/drawing/2014/main" id="{4E6C7B13-676E-FC1A-9386-4AB8A4147902}"/>
              </a:ext>
            </a:extLst>
          </p:cNvPr>
          <p:cNvPicPr>
            <a:picLocks noChangeAspect="1"/>
          </p:cNvPicPr>
          <p:nvPr/>
        </p:nvPicPr>
        <p:blipFill>
          <a:blip r:embed="rId4"/>
          <a:stretch>
            <a:fillRect/>
          </a:stretch>
        </p:blipFill>
        <p:spPr>
          <a:xfrm>
            <a:off x="371231" y="927408"/>
            <a:ext cx="10961078" cy="4495185"/>
          </a:xfrm>
          <a:prstGeom prst="rect">
            <a:avLst/>
          </a:prstGeom>
        </p:spPr>
      </p:pic>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smtClean="0"/>
              <a:t>40</a:t>
            </a:fld>
            <a:endParaRPr lang="en-GB"/>
          </a:p>
        </p:txBody>
      </p:sp>
      <p:graphicFrame>
        <p:nvGraphicFramePr>
          <p:cNvPr id="4" name="Table 12">
            <a:extLst>
              <a:ext uri="{FF2B5EF4-FFF2-40B4-BE49-F238E27FC236}">
                <a16:creationId xmlns:a16="http://schemas.microsoft.com/office/drawing/2014/main" id="{B81E66A3-007C-9D2B-7CD3-883109AF59E6}"/>
              </a:ext>
            </a:extLst>
          </p:cNvPr>
          <p:cNvGraphicFramePr>
            <a:graphicFrameLocks noGrp="1"/>
          </p:cNvGraphicFramePr>
          <p:nvPr>
            <p:extLst>
              <p:ext uri="{D42A27DB-BD31-4B8C-83A1-F6EECF244321}">
                <p14:modId xmlns:p14="http://schemas.microsoft.com/office/powerpoint/2010/main" val="3978308510"/>
              </p:ext>
            </p:extLst>
          </p:nvPr>
        </p:nvGraphicFramePr>
        <p:xfrm>
          <a:off x="1897477" y="5525814"/>
          <a:ext cx="7915271" cy="1005840"/>
        </p:xfrm>
        <a:graphic>
          <a:graphicData uri="http://schemas.openxmlformats.org/drawingml/2006/table">
            <a:tbl>
              <a:tblPr firstRow="1" bandRow="1">
                <a:tableStyleId>{5C22544A-7EE6-4342-B048-85BDC9FD1C3A}</a:tableStyleId>
              </a:tblPr>
              <a:tblGrid>
                <a:gridCol w="1130753">
                  <a:extLst>
                    <a:ext uri="{9D8B030D-6E8A-4147-A177-3AD203B41FA5}">
                      <a16:colId xmlns:a16="http://schemas.microsoft.com/office/drawing/2014/main" val="3635690432"/>
                    </a:ext>
                  </a:extLst>
                </a:gridCol>
                <a:gridCol w="1130753">
                  <a:extLst>
                    <a:ext uri="{9D8B030D-6E8A-4147-A177-3AD203B41FA5}">
                      <a16:colId xmlns:a16="http://schemas.microsoft.com/office/drawing/2014/main" val="457332109"/>
                    </a:ext>
                  </a:extLst>
                </a:gridCol>
                <a:gridCol w="1130753">
                  <a:extLst>
                    <a:ext uri="{9D8B030D-6E8A-4147-A177-3AD203B41FA5}">
                      <a16:colId xmlns:a16="http://schemas.microsoft.com/office/drawing/2014/main" val="3411170912"/>
                    </a:ext>
                  </a:extLst>
                </a:gridCol>
                <a:gridCol w="1130753">
                  <a:extLst>
                    <a:ext uri="{9D8B030D-6E8A-4147-A177-3AD203B41FA5}">
                      <a16:colId xmlns:a16="http://schemas.microsoft.com/office/drawing/2014/main" val="115497525"/>
                    </a:ext>
                  </a:extLst>
                </a:gridCol>
                <a:gridCol w="1130753">
                  <a:extLst>
                    <a:ext uri="{9D8B030D-6E8A-4147-A177-3AD203B41FA5}">
                      <a16:colId xmlns:a16="http://schemas.microsoft.com/office/drawing/2014/main" val="2079532242"/>
                    </a:ext>
                  </a:extLst>
                </a:gridCol>
                <a:gridCol w="1130753">
                  <a:extLst>
                    <a:ext uri="{9D8B030D-6E8A-4147-A177-3AD203B41FA5}">
                      <a16:colId xmlns:a16="http://schemas.microsoft.com/office/drawing/2014/main" val="77169810"/>
                    </a:ext>
                  </a:extLst>
                </a:gridCol>
                <a:gridCol w="1130753">
                  <a:extLst>
                    <a:ext uri="{9D8B030D-6E8A-4147-A177-3AD203B41FA5}">
                      <a16:colId xmlns:a16="http://schemas.microsoft.com/office/drawing/2014/main" val="3035901466"/>
                    </a:ext>
                  </a:extLst>
                </a:gridCol>
              </a:tblGrid>
              <a:tr h="395410">
                <a:tc gridSpan="7">
                  <a:txBody>
                    <a:bodyPr/>
                    <a:lstStyle/>
                    <a:p>
                      <a:pPr algn="ctr" fontAlgn="b"/>
                      <a:r>
                        <a:rPr lang="en-GB" sz="1200" b="1" u="none" strike="noStrike">
                          <a:solidFill>
                            <a:srgbClr val="0070C0"/>
                          </a:solidFill>
                          <a:effectLst/>
                          <a:latin typeface="+mn-lt"/>
                        </a:rPr>
                        <a:t>Pre-COVID to Now:</a:t>
                      </a:r>
                    </a:p>
                    <a:p>
                      <a:pPr algn="ctr" fontAlgn="b"/>
                      <a:r>
                        <a:rPr lang="en-GB" sz="1200" b="1" u="none" strike="noStrike">
                          <a:solidFill>
                            <a:schemeClr val="tx1"/>
                          </a:solidFill>
                          <a:effectLst/>
                          <a:latin typeface="+mn-lt"/>
                        </a:rPr>
                        <a:t>Dec 2019 to Dec 2023</a:t>
                      </a:r>
                      <a:endParaRPr lang="en-GB" sz="1200" b="1" i="0" u="none" strike="noStrike">
                        <a:solidFill>
                          <a:schemeClr val="tx1"/>
                        </a:solidFill>
                        <a:effectLst/>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737900515"/>
                  </a:ext>
                </a:extLst>
              </a:tr>
              <a:tr h="250314">
                <a:tc>
                  <a:txBody>
                    <a:bodyPr/>
                    <a:lstStyle/>
                    <a:p>
                      <a:pPr algn="ctr"/>
                      <a:r>
                        <a:rPr lang="en-GB" sz="1200" b="1"/>
                        <a:t>Monday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200" b="1"/>
                        <a:t>Tuesday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200" b="1"/>
                        <a:t>Wednesday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200" b="1"/>
                        <a:t>Thursday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200" b="1"/>
                        <a:t>Friday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200" b="1"/>
                        <a:t>Saturday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200" b="1"/>
                        <a:t>Sunday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47250615"/>
                  </a:ext>
                </a:extLst>
              </a:tr>
              <a:tr h="0">
                <a:tc>
                  <a:txBody>
                    <a:bodyPr/>
                    <a:lstStyle/>
                    <a:p>
                      <a:pPr algn="ctr"/>
                      <a:r>
                        <a:rPr lang="en-GB" sz="1200" b="1">
                          <a:solidFill>
                            <a:schemeClr val="tx1"/>
                          </a:solidFill>
                        </a:rPr>
                        <a:t>-19%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799D4"/>
                    </a:solidFill>
                  </a:tcPr>
                </a:tc>
                <a:tc>
                  <a:txBody>
                    <a:bodyPr/>
                    <a:lstStyle/>
                    <a:p>
                      <a:pPr algn="ctr"/>
                      <a:r>
                        <a:rPr lang="en-GB" sz="1200" b="1"/>
                        <a:t>-24%</a:t>
                      </a: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799D4"/>
                    </a:solidFill>
                  </a:tcPr>
                </a:tc>
                <a:tc>
                  <a:txBody>
                    <a:bodyPr/>
                    <a:lstStyle/>
                    <a:p>
                      <a:pPr algn="ctr"/>
                      <a:r>
                        <a:rPr lang="en-GB" sz="1200" b="1">
                          <a:solidFill>
                            <a:schemeClr val="bg1"/>
                          </a:solidFill>
                        </a:rPr>
                        <a:t>-37%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n-GB" sz="1200" b="1"/>
                        <a:t>-20%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799D4"/>
                    </a:solidFill>
                  </a:tcPr>
                </a:tc>
                <a:tc>
                  <a:txBody>
                    <a:bodyPr/>
                    <a:lstStyle/>
                    <a:p>
                      <a:pPr algn="ctr"/>
                      <a:r>
                        <a:rPr lang="en-GB" sz="1200" b="1"/>
                        <a:t>-14%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EE"/>
                    </a:solidFill>
                  </a:tcPr>
                </a:tc>
                <a:tc>
                  <a:txBody>
                    <a:bodyPr/>
                    <a:lstStyle/>
                    <a:p>
                      <a:pPr algn="ctr"/>
                      <a:r>
                        <a:rPr lang="en-GB" sz="1200" b="1"/>
                        <a:t>-8%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EE"/>
                    </a:solidFill>
                  </a:tcPr>
                </a:tc>
                <a:tc>
                  <a:txBody>
                    <a:bodyPr/>
                    <a:lstStyle/>
                    <a:p>
                      <a:pPr algn="ctr"/>
                      <a:r>
                        <a:rPr lang="en-GB" sz="1200" b="1" dirty="0">
                          <a:solidFill>
                            <a:schemeClr val="tx1"/>
                          </a:solidFill>
                        </a:rPr>
                        <a:t>-22%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799D4"/>
                    </a:solidFill>
                  </a:tcPr>
                </a:tc>
                <a:extLst>
                  <a:ext uri="{0D108BD9-81ED-4DB2-BD59-A6C34878D82A}">
                    <a16:rowId xmlns:a16="http://schemas.microsoft.com/office/drawing/2014/main" val="979260815"/>
                  </a:ext>
                </a:extLst>
              </a:tr>
            </a:tbl>
          </a:graphicData>
        </a:graphic>
      </p:graphicFrame>
    </p:spTree>
    <p:extLst>
      <p:ext uri="{BB962C8B-B14F-4D97-AF65-F5344CB8AC3E}">
        <p14:creationId xmlns:p14="http://schemas.microsoft.com/office/powerpoint/2010/main" val="31690526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20386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B284E-CD81-449F-A838-EA547E0E7E59}"/>
              </a:ext>
            </a:extLst>
          </p:cNvPr>
          <p:cNvSpPr>
            <a:spLocks noGrp="1"/>
          </p:cNvSpPr>
          <p:nvPr>
            <p:ph type="title"/>
          </p:nvPr>
        </p:nvSpPr>
        <p:spPr>
          <a:xfrm>
            <a:off x="0" y="2543729"/>
            <a:ext cx="12192000" cy="1325563"/>
          </a:xfrm>
        </p:spPr>
        <p:txBody>
          <a:bodyPr>
            <a:normAutofit/>
          </a:bodyPr>
          <a:lstStyle/>
          <a:p>
            <a:pPr algn="ctr"/>
            <a:r>
              <a:rPr lang="en-GB" sz="5400" b="1">
                <a:solidFill>
                  <a:schemeClr val="bg1"/>
                </a:solidFill>
                <a:latin typeface="+mn-lt"/>
                <a:cs typeface="Calibri"/>
              </a:rPr>
              <a:t>Car Parking</a:t>
            </a:r>
          </a:p>
        </p:txBody>
      </p:sp>
      <p:sp>
        <p:nvSpPr>
          <p:cNvPr id="3" name="Slide Number Placeholder 2">
            <a:extLst>
              <a:ext uri="{FF2B5EF4-FFF2-40B4-BE49-F238E27FC236}">
                <a16:creationId xmlns:a16="http://schemas.microsoft.com/office/drawing/2014/main" id="{F7983E4E-2D33-4D0F-B583-AC524E189091}"/>
              </a:ext>
              <a:ext uri="{C183D7F6-B498-43B3-948B-1728B52AA6E4}">
                <adec:decorative xmlns:adec="http://schemas.microsoft.com/office/drawing/2017/decorative" val="1"/>
              </a:ext>
            </a:extLst>
          </p:cNvPr>
          <p:cNvSpPr>
            <a:spLocks noGrp="1"/>
          </p:cNvSpPr>
          <p:nvPr>
            <p:ph type="sldNum" sz="quarter" idx="12"/>
          </p:nvPr>
        </p:nvSpPr>
        <p:spPr>
          <a:xfrm>
            <a:off x="11726944" y="6492875"/>
            <a:ext cx="46505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56028F-813B-4E02-837E-17CD63D81F9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72961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lt1"/>
                </a:solidFill>
                <a:effectLst/>
                <a:uLnTx/>
                <a:uFillTx/>
                <a:latin typeface="Calibri" panose="020F0502020204030204"/>
                <a:ea typeface="+mn-ea"/>
                <a:cs typeface="+mn-cs"/>
              </a:rPr>
              <a:t>Car Parking: Daily Use</a:t>
            </a:r>
          </a:p>
        </p:txBody>
      </p:sp>
      <p:sp>
        <p:nvSpPr>
          <p:cNvPr id="10" name="TextBox 9">
            <a:extLst>
              <a:ext uri="{FF2B5EF4-FFF2-40B4-BE49-F238E27FC236}">
                <a16:creationId xmlns:a16="http://schemas.microsoft.com/office/drawing/2014/main" id="{A71BBD86-6CAB-D2E9-F0D6-7F9D01ED4106}"/>
              </a:ext>
            </a:extLst>
          </p:cNvPr>
          <p:cNvSpPr txBox="1"/>
          <p:nvPr/>
        </p:nvSpPr>
        <p:spPr>
          <a:xfrm>
            <a:off x="233680" y="610612"/>
            <a:ext cx="11725153" cy="523220"/>
          </a:xfrm>
          <a:prstGeom prst="rect">
            <a:avLst/>
          </a:prstGeom>
          <a:solidFill>
            <a:schemeClr val="accent4">
              <a:lumMod val="20000"/>
              <a:lumOff val="80000"/>
            </a:schemeClr>
          </a:solidFill>
          <a:ln>
            <a:solidFill>
              <a:srgbClr val="20386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400">
                <a:solidFill>
                  <a:srgbClr val="000000"/>
                </a:solidFill>
                <a:cs typeface="Calibri"/>
              </a:rPr>
              <a:t>Multi-storey car park use in December 2023 was 11% below pre-Covid (December 2019) levels. Grafton East (-20%) has seen the largest fall in usage among individual car parks compared to pre-Covid; whereas Grand Arcade has seen the largest increase in usage (+12%).</a:t>
            </a:r>
            <a:endParaRPr lang="en-GB" sz="1400">
              <a:solidFill>
                <a:srgbClr val="000000"/>
              </a:solidFill>
              <a:ea typeface="Calibri"/>
              <a:cs typeface="Calibri"/>
            </a:endParaRPr>
          </a:p>
        </p:txBody>
      </p:sp>
      <p:pic>
        <p:nvPicPr>
          <p:cNvPr id="13" name="Picture 12">
            <a:extLst>
              <a:ext uri="{FF2B5EF4-FFF2-40B4-BE49-F238E27FC236}">
                <a16:creationId xmlns:a16="http://schemas.microsoft.com/office/drawing/2014/main" id="{10B5876D-A555-4694-9DD0-01F8D9F5CFA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0858931" y="-726641"/>
            <a:ext cx="545503" cy="2035730"/>
          </a:xfrm>
          <a:prstGeom prst="rect">
            <a:avLst/>
          </a:prstGeom>
        </p:spPr>
      </p:pic>
      <p:pic>
        <p:nvPicPr>
          <p:cNvPr id="9" name="Picture 8" descr="A line chart showing multi storey car parking daily volumes for &#10;Central Cambridge, with a line for each year.&#10;2023 volumes are very similar to 2022 but below 2019.">
            <a:extLst>
              <a:ext uri="{FF2B5EF4-FFF2-40B4-BE49-F238E27FC236}">
                <a16:creationId xmlns:a16="http://schemas.microsoft.com/office/drawing/2014/main" id="{DDB6AD51-AB34-3E5A-5DA2-E6EB1E14D1CB}"/>
              </a:ext>
            </a:extLst>
          </p:cNvPr>
          <p:cNvPicPr>
            <a:picLocks noChangeAspect="1"/>
          </p:cNvPicPr>
          <p:nvPr/>
        </p:nvPicPr>
        <p:blipFill>
          <a:blip r:embed="rId4"/>
          <a:stretch>
            <a:fillRect/>
          </a:stretch>
        </p:blipFill>
        <p:spPr>
          <a:xfrm>
            <a:off x="246549" y="1295881"/>
            <a:ext cx="11250034" cy="3983175"/>
          </a:xfrm>
          <a:prstGeom prst="rect">
            <a:avLst/>
          </a:prstGeom>
        </p:spPr>
      </p:pic>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smtClean="0"/>
              <a:t>42</a:t>
            </a:fld>
            <a:endParaRPr lang="en-GB"/>
          </a:p>
        </p:txBody>
      </p:sp>
      <p:graphicFrame>
        <p:nvGraphicFramePr>
          <p:cNvPr id="2" name="Table 1">
            <a:extLst>
              <a:ext uri="{FF2B5EF4-FFF2-40B4-BE49-F238E27FC236}">
                <a16:creationId xmlns:a16="http://schemas.microsoft.com/office/drawing/2014/main" id="{F5ADFED5-51EA-8F04-B158-6063E3FB5689}"/>
              </a:ext>
            </a:extLst>
          </p:cNvPr>
          <p:cNvGraphicFramePr>
            <a:graphicFrameLocks noGrp="1"/>
          </p:cNvGraphicFramePr>
          <p:nvPr>
            <p:extLst>
              <p:ext uri="{D42A27DB-BD31-4B8C-83A1-F6EECF244321}">
                <p14:modId xmlns:p14="http://schemas.microsoft.com/office/powerpoint/2010/main" val="3796477070"/>
              </p:ext>
            </p:extLst>
          </p:nvPr>
        </p:nvGraphicFramePr>
        <p:xfrm>
          <a:off x="2093586" y="5576650"/>
          <a:ext cx="2713194" cy="984884"/>
        </p:xfrm>
        <a:graphic>
          <a:graphicData uri="http://schemas.openxmlformats.org/drawingml/2006/table">
            <a:tbl>
              <a:tblPr firstRow="1"/>
              <a:tblGrid>
                <a:gridCol w="904398">
                  <a:extLst>
                    <a:ext uri="{9D8B030D-6E8A-4147-A177-3AD203B41FA5}">
                      <a16:colId xmlns:a16="http://schemas.microsoft.com/office/drawing/2014/main" val="1142284799"/>
                    </a:ext>
                  </a:extLst>
                </a:gridCol>
                <a:gridCol w="904398">
                  <a:extLst>
                    <a:ext uri="{9D8B030D-6E8A-4147-A177-3AD203B41FA5}">
                      <a16:colId xmlns:a16="http://schemas.microsoft.com/office/drawing/2014/main" val="4111957444"/>
                    </a:ext>
                  </a:extLst>
                </a:gridCol>
                <a:gridCol w="904398">
                  <a:extLst>
                    <a:ext uri="{9D8B030D-6E8A-4147-A177-3AD203B41FA5}">
                      <a16:colId xmlns:a16="http://schemas.microsoft.com/office/drawing/2014/main" val="2950965272"/>
                    </a:ext>
                  </a:extLst>
                </a:gridCol>
              </a:tblGrid>
              <a:tr h="200025">
                <a:tc gridSpan="3">
                  <a:txBody>
                    <a:bodyPr/>
                    <a:lstStyle/>
                    <a:p>
                      <a:pPr algn="ctr" rtl="0" fontAlgn="ctr"/>
                      <a:r>
                        <a:rPr lang="en-GB" sz="1200" b="1" i="0" u="none" strike="noStrike">
                          <a:solidFill>
                            <a:srgbClr val="0070C0"/>
                          </a:solidFill>
                          <a:effectLst/>
                          <a:latin typeface="Calibri"/>
                        </a:rPr>
                        <a:t>Pre-COVID to Now:</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noFill/>
                  </a:tcPr>
                </a:tc>
                <a:tc hMerge="1">
                  <a:txBody>
                    <a:bodyPr/>
                    <a:lstStyle/>
                    <a:p>
                      <a:endParaRPr lang="en-GB"/>
                    </a:p>
                  </a:txBody>
                  <a:tcPr marL="0" marR="0" marT="0" marB="0" anchor="ctr" horzOverflow="overflow"/>
                </a:tc>
                <a:tc hMerge="1">
                  <a:txBody>
                    <a:bodyPr/>
                    <a:lstStyle/>
                    <a:p>
                      <a:endParaRPr lang="en-GB"/>
                    </a:p>
                  </a:txBody>
                  <a:tcPr marL="0" marR="0" marT="0" marB="0" anchor="ctr" horzOverflow="overflow"/>
                </a:tc>
                <a:extLst>
                  <a:ext uri="{0D108BD9-81ED-4DB2-BD59-A6C34878D82A}">
                    <a16:rowId xmlns:a16="http://schemas.microsoft.com/office/drawing/2014/main" val="1982107740"/>
                  </a:ext>
                </a:extLst>
              </a:tr>
              <a:tr h="209549">
                <a:tc gridSpan="3">
                  <a:txBody>
                    <a:bodyPr/>
                    <a:lstStyle/>
                    <a:p>
                      <a:pPr algn="ctr" rtl="0" fontAlgn="ctr"/>
                      <a:r>
                        <a:rPr lang="en-GB" sz="1200" b="1" i="0" u="none" strike="noStrike">
                          <a:solidFill>
                            <a:srgbClr val="000000"/>
                          </a:solidFill>
                          <a:effectLst/>
                          <a:latin typeface="Calibri"/>
                        </a:rPr>
                        <a:t>December 2019 to December 2023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noFill/>
                  </a:tcPr>
                </a:tc>
                <a:tc hMerge="1">
                  <a:txBody>
                    <a:bodyPr/>
                    <a:lstStyle/>
                    <a:p>
                      <a:endParaRPr lang="en-GB"/>
                    </a:p>
                  </a:txBody>
                  <a:tcPr marL="0" marR="0" marT="0" marB="0" anchor="ctr" horzOverflow="overflow"/>
                </a:tc>
                <a:tc hMerge="1">
                  <a:txBody>
                    <a:bodyPr/>
                    <a:lstStyle/>
                    <a:p>
                      <a:endParaRPr lang="en-GB"/>
                    </a:p>
                  </a:txBody>
                  <a:tcPr marL="0" marR="0" marT="0" marB="0" anchor="ctr" horzOverflow="overflow"/>
                </a:tc>
                <a:extLst>
                  <a:ext uri="{0D108BD9-81ED-4DB2-BD59-A6C34878D82A}">
                    <a16:rowId xmlns:a16="http://schemas.microsoft.com/office/drawing/2014/main" val="3992453800"/>
                  </a:ext>
                </a:extLst>
              </a:tr>
              <a:tr h="161851">
                <a:tc>
                  <a:txBody>
                    <a:bodyPr/>
                    <a:lstStyle/>
                    <a:p>
                      <a:pPr algn="ctr" rtl="0" fontAlgn="ctr"/>
                      <a:r>
                        <a:rPr lang="en-GB" sz="1200" b="1" i="0" u="none" strike="noStrike">
                          <a:solidFill>
                            <a:srgbClr val="000000"/>
                          </a:solidFill>
                          <a:effectLst/>
                          <a:latin typeface="Calibri"/>
                        </a:rPr>
                        <a:t>Mon-Sun</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GB" sz="1200" b="1" i="0" u="none" strike="noStrike">
                          <a:solidFill>
                            <a:srgbClr val="000000"/>
                          </a:solidFill>
                          <a:effectLst/>
                          <a:latin typeface="Calibri"/>
                        </a:rPr>
                        <a:t>Weekdays (Mon-Thu)</a:t>
                      </a:r>
                    </a:p>
                  </a:txBody>
                  <a:tcPr marL="0" marR="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n-GB" sz="1200" b="1" i="0" u="none" strike="noStrike">
                          <a:solidFill>
                            <a:srgbClr val="000000"/>
                          </a:solidFill>
                          <a:effectLst/>
                          <a:latin typeface="Calibri"/>
                        </a:rPr>
                        <a:t>Weekends </a:t>
                      </a:r>
                    </a:p>
                    <a:p>
                      <a:pPr lvl="0" algn="ctr">
                        <a:buNone/>
                      </a:pPr>
                      <a:r>
                        <a:rPr lang="en-GB" sz="1200" b="1" i="0" u="none" strike="noStrike">
                          <a:solidFill>
                            <a:srgbClr val="000000"/>
                          </a:solidFill>
                          <a:effectLst/>
                          <a:latin typeface="Calibri"/>
                        </a:rPr>
                        <a:t>(Sat-Sun)</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04019735"/>
                  </a:ext>
                </a:extLst>
              </a:tr>
              <a:tr h="209550">
                <a:tc>
                  <a:txBody>
                    <a:bodyPr/>
                    <a:lstStyle/>
                    <a:p>
                      <a:pPr algn="ctr" rtl="0" fontAlgn="ctr"/>
                      <a:r>
                        <a:rPr lang="en-GB" sz="1200" b="1" i="0" u="none" strike="noStrike">
                          <a:solidFill>
                            <a:schemeClr val="tx1"/>
                          </a:solidFill>
                          <a:effectLst/>
                          <a:latin typeface="Calibri"/>
                        </a:rPr>
                        <a:t>-11%</a:t>
                      </a:r>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DD7EE"/>
                    </a:solidFill>
                  </a:tcPr>
                </a:tc>
                <a:tc>
                  <a:txBody>
                    <a:bodyPr/>
                    <a:lstStyle/>
                    <a:p>
                      <a:pPr algn="ctr" rtl="0" fontAlgn="ctr"/>
                      <a:r>
                        <a:rPr lang="en-GB" sz="1200" b="1" i="0" u="none" strike="noStrike">
                          <a:solidFill>
                            <a:schemeClr val="tx1"/>
                          </a:solidFill>
                          <a:effectLst/>
                          <a:latin typeface="Calibri"/>
                        </a:rPr>
                        <a:t>-18%</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9BD5"/>
                    </a:solidFill>
                  </a:tcPr>
                </a:tc>
                <a:tc>
                  <a:txBody>
                    <a:bodyPr/>
                    <a:lstStyle/>
                    <a:p>
                      <a:pPr algn="ctr" rtl="0" fontAlgn="ctr"/>
                      <a:r>
                        <a:rPr lang="en-GB" sz="1200" b="1" i="0" u="none" strike="noStrike" dirty="0">
                          <a:solidFill>
                            <a:schemeClr val="tx1"/>
                          </a:solidFill>
                          <a:effectLst/>
                          <a:latin typeface="Calibri"/>
                        </a:rPr>
                        <a:t>-4%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FBFBF"/>
                    </a:solidFill>
                  </a:tcPr>
                </a:tc>
                <a:extLst>
                  <a:ext uri="{0D108BD9-81ED-4DB2-BD59-A6C34878D82A}">
                    <a16:rowId xmlns:a16="http://schemas.microsoft.com/office/drawing/2014/main" val="934588996"/>
                  </a:ext>
                </a:extLst>
              </a:tr>
            </a:tbl>
          </a:graphicData>
        </a:graphic>
      </p:graphicFrame>
      <p:graphicFrame>
        <p:nvGraphicFramePr>
          <p:cNvPr id="6" name="Table 5">
            <a:extLst>
              <a:ext uri="{FF2B5EF4-FFF2-40B4-BE49-F238E27FC236}">
                <a16:creationId xmlns:a16="http://schemas.microsoft.com/office/drawing/2014/main" id="{15C8C1D2-622E-1EB0-9180-7728D2A51A6C}"/>
              </a:ext>
            </a:extLst>
          </p:cNvPr>
          <p:cNvGraphicFramePr>
            <a:graphicFrameLocks noGrp="1"/>
          </p:cNvGraphicFramePr>
          <p:nvPr>
            <p:extLst>
              <p:ext uri="{D42A27DB-BD31-4B8C-83A1-F6EECF244321}">
                <p14:modId xmlns:p14="http://schemas.microsoft.com/office/powerpoint/2010/main" val="3340310746"/>
              </p:ext>
            </p:extLst>
          </p:nvPr>
        </p:nvGraphicFramePr>
        <p:xfrm>
          <a:off x="4808553" y="5576650"/>
          <a:ext cx="2713194" cy="984884"/>
        </p:xfrm>
        <a:graphic>
          <a:graphicData uri="http://schemas.openxmlformats.org/drawingml/2006/table">
            <a:tbl>
              <a:tblPr firstRow="1"/>
              <a:tblGrid>
                <a:gridCol w="904398">
                  <a:extLst>
                    <a:ext uri="{9D8B030D-6E8A-4147-A177-3AD203B41FA5}">
                      <a16:colId xmlns:a16="http://schemas.microsoft.com/office/drawing/2014/main" val="945895300"/>
                    </a:ext>
                  </a:extLst>
                </a:gridCol>
                <a:gridCol w="904398">
                  <a:extLst>
                    <a:ext uri="{9D8B030D-6E8A-4147-A177-3AD203B41FA5}">
                      <a16:colId xmlns:a16="http://schemas.microsoft.com/office/drawing/2014/main" val="3383474223"/>
                    </a:ext>
                  </a:extLst>
                </a:gridCol>
                <a:gridCol w="904398">
                  <a:extLst>
                    <a:ext uri="{9D8B030D-6E8A-4147-A177-3AD203B41FA5}">
                      <a16:colId xmlns:a16="http://schemas.microsoft.com/office/drawing/2014/main" val="2757890257"/>
                    </a:ext>
                  </a:extLst>
                </a:gridCol>
              </a:tblGrid>
              <a:tr h="200025">
                <a:tc gridSpan="3">
                  <a:txBody>
                    <a:bodyPr/>
                    <a:lstStyle/>
                    <a:p>
                      <a:pPr algn="ctr" rtl="0" fontAlgn="ctr"/>
                      <a:r>
                        <a:rPr lang="en-GB" sz="1200" b="1" i="0" u="none" strike="noStrike">
                          <a:solidFill>
                            <a:srgbClr val="0070C0"/>
                          </a:solidFill>
                          <a:effectLst/>
                          <a:latin typeface="Calibri"/>
                        </a:rPr>
                        <a:t>Mid Covid to Now:</a:t>
                      </a:r>
                    </a:p>
                  </a:txBody>
                  <a:tcPr marL="0" marR="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hMerge="1">
                  <a:txBody>
                    <a:bodyPr/>
                    <a:lstStyle/>
                    <a:p>
                      <a:endParaRPr lang="en-GB"/>
                    </a:p>
                  </a:txBody>
                  <a:tcPr marL="0" marR="0" marT="0" marB="0" anchor="ctr" horzOverflow="overflow"/>
                </a:tc>
                <a:tc hMerge="1">
                  <a:txBody>
                    <a:bodyPr/>
                    <a:lstStyle/>
                    <a:p>
                      <a:endParaRPr lang="en-GB"/>
                    </a:p>
                  </a:txBody>
                  <a:tcPr marL="0" marR="0" marT="0" marB="0" anchor="ctr" horzOverflow="overflow"/>
                </a:tc>
                <a:extLst>
                  <a:ext uri="{0D108BD9-81ED-4DB2-BD59-A6C34878D82A}">
                    <a16:rowId xmlns:a16="http://schemas.microsoft.com/office/drawing/2014/main" val="2001072226"/>
                  </a:ext>
                </a:extLst>
              </a:tr>
              <a:tr h="209549">
                <a:tc gridSpan="3">
                  <a:txBody>
                    <a:bodyPr/>
                    <a:lstStyle/>
                    <a:p>
                      <a:pPr lvl="0" algn="ctr">
                        <a:buNone/>
                      </a:pPr>
                      <a:r>
                        <a:rPr lang="en-GB" sz="1200" b="1" i="0" u="none" strike="noStrike">
                          <a:solidFill>
                            <a:srgbClr val="000000"/>
                          </a:solidFill>
                          <a:effectLst/>
                          <a:latin typeface="Calibri"/>
                        </a:rPr>
                        <a:t>December 2021 to December 2023</a:t>
                      </a:r>
                    </a:p>
                  </a:txBody>
                  <a:tcPr marL="0" marR="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hMerge="1">
                  <a:txBody>
                    <a:bodyPr/>
                    <a:lstStyle/>
                    <a:p>
                      <a:endParaRPr lang="en-GB"/>
                    </a:p>
                  </a:txBody>
                  <a:tcPr marL="0" marR="0" marT="0" marB="0" anchor="ctr" horzOverflow="overflow"/>
                </a:tc>
                <a:tc hMerge="1">
                  <a:txBody>
                    <a:bodyPr/>
                    <a:lstStyle/>
                    <a:p>
                      <a:endParaRPr lang="en-GB"/>
                    </a:p>
                  </a:txBody>
                  <a:tcPr marL="0" marR="0" marT="0" marB="0" anchor="ctr" horzOverflow="overflow"/>
                </a:tc>
                <a:extLst>
                  <a:ext uri="{0D108BD9-81ED-4DB2-BD59-A6C34878D82A}">
                    <a16:rowId xmlns:a16="http://schemas.microsoft.com/office/drawing/2014/main" val="1444363345"/>
                  </a:ext>
                </a:extLst>
              </a:tr>
              <a:tr h="161851">
                <a:tc>
                  <a:txBody>
                    <a:bodyPr/>
                    <a:lstStyle/>
                    <a:p>
                      <a:pPr algn="ctr" rtl="0" fontAlgn="ctr"/>
                      <a:r>
                        <a:rPr lang="en-GB" sz="1200" b="1" i="0" u="none" strike="noStrike">
                          <a:solidFill>
                            <a:srgbClr val="000000"/>
                          </a:solidFill>
                          <a:effectLst/>
                          <a:latin typeface="Calibri"/>
                        </a:rPr>
                        <a:t>Mon-Sun</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lvl="0" algn="ctr" rtl="0">
                        <a:buNone/>
                      </a:pPr>
                      <a:r>
                        <a:rPr lang="en-GB" sz="1200" b="1" i="0" u="none" strike="noStrike">
                          <a:solidFill>
                            <a:srgbClr val="000000"/>
                          </a:solidFill>
                          <a:effectLst/>
                          <a:latin typeface="Calibri"/>
                        </a:rPr>
                        <a:t>Weekdays (Mon-Thu)</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lvl="0" algn="ctr" rtl="0">
                        <a:buNone/>
                      </a:pPr>
                      <a:r>
                        <a:rPr lang="en-GB" sz="1200" b="1" i="0" u="none" strike="noStrike">
                          <a:solidFill>
                            <a:srgbClr val="000000"/>
                          </a:solidFill>
                          <a:effectLst/>
                          <a:latin typeface="Calibri"/>
                        </a:rPr>
                        <a:t>Weekends </a:t>
                      </a:r>
                      <a:endParaRPr lang="en-US"/>
                    </a:p>
                    <a:p>
                      <a:pPr lvl="0" algn="ctr">
                        <a:buNone/>
                      </a:pPr>
                      <a:r>
                        <a:rPr lang="en-GB" sz="1200" b="1" i="0" u="none" strike="noStrike">
                          <a:solidFill>
                            <a:srgbClr val="000000"/>
                          </a:solidFill>
                          <a:effectLst/>
                          <a:latin typeface="Calibri"/>
                        </a:rPr>
                        <a:t>(Sat-Sun)</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63732172"/>
                  </a:ext>
                </a:extLst>
              </a:tr>
              <a:tr h="209550">
                <a:tc>
                  <a:txBody>
                    <a:bodyPr/>
                    <a:lstStyle/>
                    <a:p>
                      <a:pPr algn="ctr" rtl="0" fontAlgn="ctr"/>
                      <a:r>
                        <a:rPr lang="en-GB" sz="1200" b="1" i="0" u="none" strike="noStrike">
                          <a:effectLst/>
                          <a:latin typeface="Calibri"/>
                        </a:rPr>
                        <a:t>-12%</a:t>
                      </a:r>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ctr"/>
                      <a:r>
                        <a:rPr lang="en-GB" sz="1200" b="1" i="0" u="none" strike="noStrike">
                          <a:effectLst/>
                          <a:latin typeface="Calibri"/>
                        </a:rPr>
                        <a:t>-13%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ctr"/>
                      <a:r>
                        <a:rPr lang="en-GB" sz="1200" b="1" i="0" u="none" strike="noStrike">
                          <a:effectLst/>
                          <a:latin typeface="Calibri"/>
                        </a:rPr>
                        <a:t>-12%</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02795437"/>
                  </a:ext>
                </a:extLst>
              </a:tr>
            </a:tbl>
          </a:graphicData>
        </a:graphic>
      </p:graphicFrame>
      <p:graphicFrame>
        <p:nvGraphicFramePr>
          <p:cNvPr id="5" name="Table 4">
            <a:extLst>
              <a:ext uri="{FF2B5EF4-FFF2-40B4-BE49-F238E27FC236}">
                <a16:creationId xmlns:a16="http://schemas.microsoft.com/office/drawing/2014/main" id="{F0C93F8E-23AB-5AF0-C029-AFA9478ECE78}"/>
              </a:ext>
            </a:extLst>
          </p:cNvPr>
          <p:cNvGraphicFramePr>
            <a:graphicFrameLocks noGrp="1"/>
          </p:cNvGraphicFramePr>
          <p:nvPr>
            <p:extLst>
              <p:ext uri="{D42A27DB-BD31-4B8C-83A1-F6EECF244321}">
                <p14:modId xmlns:p14="http://schemas.microsoft.com/office/powerpoint/2010/main" val="4101389715"/>
              </p:ext>
            </p:extLst>
          </p:nvPr>
        </p:nvGraphicFramePr>
        <p:xfrm>
          <a:off x="7523801" y="5576650"/>
          <a:ext cx="2713194" cy="984884"/>
        </p:xfrm>
        <a:graphic>
          <a:graphicData uri="http://schemas.openxmlformats.org/drawingml/2006/table">
            <a:tbl>
              <a:tblPr firstRow="1"/>
              <a:tblGrid>
                <a:gridCol w="904398">
                  <a:extLst>
                    <a:ext uri="{9D8B030D-6E8A-4147-A177-3AD203B41FA5}">
                      <a16:colId xmlns:a16="http://schemas.microsoft.com/office/drawing/2014/main" val="2574862374"/>
                    </a:ext>
                  </a:extLst>
                </a:gridCol>
                <a:gridCol w="904398">
                  <a:extLst>
                    <a:ext uri="{9D8B030D-6E8A-4147-A177-3AD203B41FA5}">
                      <a16:colId xmlns:a16="http://schemas.microsoft.com/office/drawing/2014/main" val="4191873099"/>
                    </a:ext>
                  </a:extLst>
                </a:gridCol>
                <a:gridCol w="904398">
                  <a:extLst>
                    <a:ext uri="{9D8B030D-6E8A-4147-A177-3AD203B41FA5}">
                      <a16:colId xmlns:a16="http://schemas.microsoft.com/office/drawing/2014/main" val="3721852368"/>
                    </a:ext>
                  </a:extLst>
                </a:gridCol>
              </a:tblGrid>
              <a:tr h="200025">
                <a:tc gridSpan="3">
                  <a:txBody>
                    <a:bodyPr/>
                    <a:lstStyle/>
                    <a:p>
                      <a:pPr algn="ctr" rtl="0" fontAlgn="ctr"/>
                      <a:r>
                        <a:rPr lang="en-GB" sz="1200" b="1" i="0" u="none" strike="noStrike">
                          <a:solidFill>
                            <a:srgbClr val="0070C0"/>
                          </a:solidFill>
                          <a:effectLst/>
                          <a:latin typeface="Calibri"/>
                        </a:rPr>
                        <a:t>Previous year to Now:</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hMerge="1">
                  <a:txBody>
                    <a:bodyPr/>
                    <a:lstStyle/>
                    <a:p>
                      <a:endParaRPr lang="en-GB"/>
                    </a:p>
                  </a:txBody>
                  <a:tcPr marL="0" marR="0" marT="0" marB="0" anchor="ctr" horzOverflow="overflow"/>
                </a:tc>
                <a:tc hMerge="1">
                  <a:txBody>
                    <a:bodyPr/>
                    <a:lstStyle/>
                    <a:p>
                      <a:endParaRPr lang="en-GB"/>
                    </a:p>
                  </a:txBody>
                  <a:tcPr marL="0" marR="0" marT="0" marB="0" anchor="ctr" horzOverflow="overflow"/>
                </a:tc>
                <a:extLst>
                  <a:ext uri="{0D108BD9-81ED-4DB2-BD59-A6C34878D82A}">
                    <a16:rowId xmlns:a16="http://schemas.microsoft.com/office/drawing/2014/main" val="2810268306"/>
                  </a:ext>
                </a:extLst>
              </a:tr>
              <a:tr h="209549">
                <a:tc gridSpan="3">
                  <a:txBody>
                    <a:bodyPr/>
                    <a:lstStyle/>
                    <a:p>
                      <a:pPr lvl="0" algn="ctr">
                        <a:buNone/>
                      </a:pPr>
                      <a:r>
                        <a:rPr lang="en-GB" sz="1200" b="1" i="0" u="none" strike="noStrike">
                          <a:solidFill>
                            <a:srgbClr val="000000"/>
                          </a:solidFill>
                          <a:effectLst/>
                          <a:latin typeface="Calibri"/>
                        </a:rPr>
                        <a:t>December 2022 to December 2023</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hMerge="1">
                  <a:txBody>
                    <a:bodyPr/>
                    <a:lstStyle/>
                    <a:p>
                      <a:endParaRPr lang="en-GB"/>
                    </a:p>
                  </a:txBody>
                  <a:tcPr marL="0" marR="0" marT="0" marB="0" anchor="ctr" horzOverflow="overflow"/>
                </a:tc>
                <a:tc hMerge="1">
                  <a:txBody>
                    <a:bodyPr/>
                    <a:lstStyle/>
                    <a:p>
                      <a:endParaRPr lang="en-GB"/>
                    </a:p>
                  </a:txBody>
                  <a:tcPr marL="0" marR="0" marT="0" marB="0" anchor="ctr" horzOverflow="overflow"/>
                </a:tc>
                <a:extLst>
                  <a:ext uri="{0D108BD9-81ED-4DB2-BD59-A6C34878D82A}">
                    <a16:rowId xmlns:a16="http://schemas.microsoft.com/office/drawing/2014/main" val="4097871655"/>
                  </a:ext>
                </a:extLst>
              </a:tr>
              <a:tr h="161851">
                <a:tc>
                  <a:txBody>
                    <a:bodyPr/>
                    <a:lstStyle/>
                    <a:p>
                      <a:pPr algn="ctr" rtl="0" fontAlgn="ctr"/>
                      <a:r>
                        <a:rPr lang="en-GB" sz="1200" b="1" i="0" u="none" strike="noStrike">
                          <a:solidFill>
                            <a:srgbClr val="000000"/>
                          </a:solidFill>
                          <a:effectLst/>
                          <a:latin typeface="Calibri"/>
                        </a:rPr>
                        <a:t>Mon-Sun</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lvl="0" algn="ctr" rtl="0">
                        <a:buNone/>
                      </a:pPr>
                      <a:r>
                        <a:rPr lang="en-GB" sz="1200" b="1" i="0" u="none" strike="noStrike">
                          <a:solidFill>
                            <a:srgbClr val="000000"/>
                          </a:solidFill>
                          <a:effectLst/>
                          <a:latin typeface="Calibri"/>
                        </a:rPr>
                        <a:t>Weekdays (Mon-Thu)</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lvl="0" algn="ctr" rtl="0">
                        <a:buNone/>
                      </a:pPr>
                      <a:r>
                        <a:rPr lang="en-GB" sz="1200" b="1" i="0" u="none" strike="noStrike">
                          <a:solidFill>
                            <a:srgbClr val="000000"/>
                          </a:solidFill>
                          <a:effectLst/>
                          <a:latin typeface="Calibri"/>
                        </a:rPr>
                        <a:t>Weekends </a:t>
                      </a:r>
                      <a:endParaRPr lang="en-US"/>
                    </a:p>
                    <a:p>
                      <a:pPr lvl="0" algn="ctr">
                        <a:buNone/>
                      </a:pPr>
                      <a:r>
                        <a:rPr lang="en-GB" sz="1200" b="1" i="0" u="none" strike="noStrike">
                          <a:solidFill>
                            <a:srgbClr val="000000"/>
                          </a:solidFill>
                          <a:effectLst/>
                          <a:latin typeface="Calibri"/>
                        </a:rPr>
                        <a:t>(Sat-Sun)</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05201047"/>
                  </a:ext>
                </a:extLst>
              </a:tr>
              <a:tr h="209550">
                <a:tc>
                  <a:txBody>
                    <a:bodyPr/>
                    <a:lstStyle/>
                    <a:p>
                      <a:pPr algn="ctr" rtl="0" fontAlgn="ctr"/>
                      <a:r>
                        <a:rPr lang="en-GB" sz="1200" b="1" i="0" u="none" strike="noStrike">
                          <a:effectLst/>
                          <a:latin typeface="Calibri"/>
                        </a:rPr>
                        <a:t>+18%</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ctr"/>
                      <a:r>
                        <a:rPr lang="en-GB" sz="1200" b="1" i="0" u="none" strike="noStrike">
                          <a:effectLst/>
                          <a:latin typeface="Calibri"/>
                        </a:rPr>
                        <a:t>+11%</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lvl="0" algn="ctr">
                        <a:buNone/>
                      </a:pPr>
                      <a:r>
                        <a:rPr lang="en-GB" sz="1200" b="1" i="0" u="none" strike="noStrike">
                          <a:effectLst/>
                          <a:latin typeface="Calibri"/>
                        </a:rPr>
                        <a:t>+27%</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81237033"/>
                  </a:ext>
                </a:extLst>
              </a:tr>
            </a:tbl>
          </a:graphicData>
        </a:graphic>
      </p:graphicFrame>
      <p:sp>
        <p:nvSpPr>
          <p:cNvPr id="14" name="TextBox 13">
            <a:extLst>
              <a:ext uri="{FF2B5EF4-FFF2-40B4-BE49-F238E27FC236}">
                <a16:creationId xmlns:a16="http://schemas.microsoft.com/office/drawing/2014/main" id="{38E3525C-0809-49E4-AE9F-12F75F91FFBF}"/>
              </a:ext>
            </a:extLst>
          </p:cNvPr>
          <p:cNvSpPr txBox="1"/>
          <p:nvPr/>
        </p:nvSpPr>
        <p:spPr>
          <a:xfrm>
            <a:off x="-7463" y="6636712"/>
            <a:ext cx="12157011" cy="246221"/>
          </a:xfrm>
          <a:prstGeom prst="rect">
            <a:avLst/>
          </a:prstGeom>
          <a:noFill/>
        </p:spPr>
        <p:txBody>
          <a:bodyPr wrap="square" lIns="91440" tIns="45720" rIns="91440" bIns="45720" anchor="t">
            <a:spAutoFit/>
          </a:bodyPr>
          <a:lstStyle/>
          <a:p>
            <a:r>
              <a:rPr lang="en-GB" sz="1000">
                <a:solidFill>
                  <a:schemeClr val="bg2">
                    <a:lumMod val="50000"/>
                  </a:schemeClr>
                </a:solidFill>
                <a:cs typeface="Calibri"/>
              </a:rPr>
              <a:t>*Park Street car park closed for redevelopment on 4th January 2022; usage figures for this car park are included up to its closure. </a:t>
            </a:r>
          </a:p>
        </p:txBody>
      </p:sp>
      <p:pic>
        <p:nvPicPr>
          <p:cNvPr id="8" name="Picture 7">
            <a:extLst>
              <a:ext uri="{FF2B5EF4-FFF2-40B4-BE49-F238E27FC236}">
                <a16:creationId xmlns:a16="http://schemas.microsoft.com/office/drawing/2014/main" id="{F6B33CBE-A661-777D-1030-C613AFF5A94B}"/>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85494" y="5087731"/>
            <a:ext cx="10911382" cy="440123"/>
          </a:xfrm>
          <a:prstGeom prst="rect">
            <a:avLst/>
          </a:prstGeom>
        </p:spPr>
      </p:pic>
    </p:spTree>
    <p:extLst>
      <p:ext uri="{BB962C8B-B14F-4D97-AF65-F5344CB8AC3E}">
        <p14:creationId xmlns:p14="http://schemas.microsoft.com/office/powerpoint/2010/main" val="9326312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lt1"/>
                </a:solidFill>
                <a:effectLst/>
                <a:uLnTx/>
                <a:uFillTx/>
                <a:latin typeface="Calibri" panose="020F0502020204030204"/>
                <a:ea typeface="+mn-ea"/>
                <a:cs typeface="+mn-cs"/>
              </a:rPr>
              <a:t>Car Parking: Length of Stay by Month</a:t>
            </a:r>
          </a:p>
        </p:txBody>
      </p:sp>
      <p:sp>
        <p:nvSpPr>
          <p:cNvPr id="10" name="TextBox 9" descr="A horizontal bar chart showing the average daily car park usage for December r 2019, 2021, 2022, and 2023. &#10;Each bar is also split proportionately by length of stay.">
            <a:extLst>
              <a:ext uri="{FF2B5EF4-FFF2-40B4-BE49-F238E27FC236}">
                <a16:creationId xmlns:a16="http://schemas.microsoft.com/office/drawing/2014/main" id="{A71BBD86-6CAB-D2E9-F0D6-7F9D01ED4106}"/>
              </a:ext>
            </a:extLst>
          </p:cNvPr>
          <p:cNvSpPr txBox="1"/>
          <p:nvPr/>
        </p:nvSpPr>
        <p:spPr>
          <a:xfrm>
            <a:off x="233680" y="606574"/>
            <a:ext cx="11720399" cy="523220"/>
          </a:xfrm>
          <a:prstGeom prst="rect">
            <a:avLst/>
          </a:prstGeom>
          <a:solidFill>
            <a:schemeClr val="accent4">
              <a:lumMod val="20000"/>
              <a:lumOff val="80000"/>
            </a:schemeClr>
          </a:solidFill>
          <a:ln>
            <a:solidFill>
              <a:srgbClr val="20386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400">
                <a:solidFill>
                  <a:srgbClr val="000000"/>
                </a:solidFill>
                <a:cs typeface="Calibri"/>
              </a:rPr>
              <a:t>Typical daily multi-storey car park usage has increased in December 2023 in comparison to last year (18% higher than December 2022). </a:t>
            </a:r>
          </a:p>
          <a:p>
            <a:pPr algn="ctr"/>
            <a:r>
              <a:rPr lang="en-GB" sz="1400">
                <a:solidFill>
                  <a:srgbClr val="000000"/>
                </a:solidFill>
                <a:cs typeface="Calibri"/>
              </a:rPr>
              <a:t>The proportionate split in length-of-stay within multi-storey car parks has stayed fairly consistent over time.</a:t>
            </a:r>
          </a:p>
        </p:txBody>
      </p:sp>
      <p:pic>
        <p:nvPicPr>
          <p:cNvPr id="13" name="Picture 12" descr="A horizontal bar chart showing the average daily car park usage for December 2019, 2021, 2022, and 2023. &#10;Each bar is also split proportionately by length of stay. &#10;December 2023 is some way ahead of September 2022, but below 2020 and 2021.&#10;The split in length-of-stay has not greatly changed between years.">
            <a:extLst>
              <a:ext uri="{FF2B5EF4-FFF2-40B4-BE49-F238E27FC236}">
                <a16:creationId xmlns:a16="http://schemas.microsoft.com/office/drawing/2014/main" id="{DE3D85B6-F928-B72E-3E9C-C5D20D3E08A2}"/>
              </a:ext>
            </a:extLst>
          </p:cNvPr>
          <p:cNvPicPr>
            <a:picLocks noChangeAspect="1"/>
          </p:cNvPicPr>
          <p:nvPr/>
        </p:nvPicPr>
        <p:blipFill>
          <a:blip r:embed="rId3"/>
          <a:stretch>
            <a:fillRect/>
          </a:stretch>
        </p:blipFill>
        <p:spPr>
          <a:xfrm>
            <a:off x="1435961" y="1208177"/>
            <a:ext cx="8838304" cy="5352871"/>
          </a:xfrm>
          <a:prstGeom prst="rect">
            <a:avLst/>
          </a:prstGeom>
        </p:spPr>
      </p:pic>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smtClean="0"/>
              <a:t>43</a:t>
            </a:fld>
            <a:endParaRPr lang="en-GB"/>
          </a:p>
        </p:txBody>
      </p:sp>
      <p:sp>
        <p:nvSpPr>
          <p:cNvPr id="14" name="TextBox 13">
            <a:extLst>
              <a:ext uri="{FF2B5EF4-FFF2-40B4-BE49-F238E27FC236}">
                <a16:creationId xmlns:a16="http://schemas.microsoft.com/office/drawing/2014/main" id="{38E3525C-0809-49E4-AE9F-12F75F91FFBF}"/>
              </a:ext>
            </a:extLst>
          </p:cNvPr>
          <p:cNvSpPr txBox="1"/>
          <p:nvPr/>
        </p:nvSpPr>
        <p:spPr>
          <a:xfrm>
            <a:off x="-7463" y="6604792"/>
            <a:ext cx="11725153" cy="253916"/>
          </a:xfrm>
          <a:prstGeom prst="rect">
            <a:avLst/>
          </a:prstGeom>
          <a:noFill/>
        </p:spPr>
        <p:txBody>
          <a:bodyPr wrap="square" lIns="91440" tIns="45720" rIns="91440" bIns="45720" anchor="t">
            <a:spAutoFit/>
          </a:bodyPr>
          <a:lstStyle/>
          <a:p>
            <a:r>
              <a:rPr lang="en-GB" sz="1000">
                <a:solidFill>
                  <a:schemeClr val="bg2">
                    <a:lumMod val="50000"/>
                  </a:schemeClr>
                </a:solidFill>
                <a:cs typeface="Calibri"/>
              </a:rPr>
              <a:t>Park Street car park closed for redevelopment on 4th January 2022; usage figures for this car park are included up to its closure. </a:t>
            </a:r>
          </a:p>
        </p:txBody>
      </p:sp>
    </p:spTree>
    <p:extLst>
      <p:ext uri="{BB962C8B-B14F-4D97-AF65-F5344CB8AC3E}">
        <p14:creationId xmlns:p14="http://schemas.microsoft.com/office/powerpoint/2010/main" val="38672149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lt1"/>
                </a:solidFill>
                <a:effectLst/>
                <a:uLnTx/>
                <a:uFillTx/>
                <a:latin typeface="Calibri" panose="020F0502020204030204"/>
                <a:ea typeface="+mn-ea"/>
                <a:cs typeface="+mn-cs"/>
              </a:rPr>
              <a:t>Car Parking: Length of Stay by Car Park</a:t>
            </a:r>
          </a:p>
        </p:txBody>
      </p:sp>
      <p:sp>
        <p:nvSpPr>
          <p:cNvPr id="10" name="TextBox 9">
            <a:extLst>
              <a:ext uri="{FF2B5EF4-FFF2-40B4-BE49-F238E27FC236}">
                <a16:creationId xmlns:a16="http://schemas.microsoft.com/office/drawing/2014/main" id="{A71BBD86-6CAB-D2E9-F0D6-7F9D01ED4106}"/>
              </a:ext>
            </a:extLst>
          </p:cNvPr>
          <p:cNvSpPr txBox="1"/>
          <p:nvPr/>
        </p:nvSpPr>
        <p:spPr>
          <a:xfrm>
            <a:off x="233680" y="608138"/>
            <a:ext cx="11725153" cy="523220"/>
          </a:xfrm>
          <a:prstGeom prst="rect">
            <a:avLst/>
          </a:prstGeom>
          <a:solidFill>
            <a:schemeClr val="accent4">
              <a:lumMod val="20000"/>
              <a:lumOff val="80000"/>
            </a:schemeClr>
          </a:solidFill>
          <a:ln>
            <a:solidFill>
              <a:srgbClr val="20386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400">
                <a:solidFill>
                  <a:srgbClr val="000000"/>
                </a:solidFill>
                <a:cs typeface="Calibri"/>
              </a:rPr>
              <a:t>In December 2023, Grafton West had the highest proportion of stays under 3 hours (83%) whilst Queen Anne’s Terrace had the lowest proportion (54%). Grand Arcade remains comfortably the most popular car park – with over 55,000 transactions recorded in December 2023.</a:t>
            </a:r>
            <a:endParaRPr lang="en-GB" sz="1400">
              <a:solidFill>
                <a:srgbClr val="000000"/>
              </a:solidFill>
              <a:ea typeface="Calibri"/>
              <a:cs typeface="Calibri"/>
            </a:endParaRPr>
          </a:p>
        </p:txBody>
      </p:sp>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smtClean="0"/>
              <a:t>44</a:t>
            </a:fld>
            <a:endParaRPr lang="en-GB"/>
          </a:p>
        </p:txBody>
      </p:sp>
      <p:pic>
        <p:nvPicPr>
          <p:cNvPr id="8" name="Picture 7" descr="A horizontal bar chart showing the total number of monthly transactions &#10;for four multi-storey car parks in central Cambridge in Decmber 2023. &#10;Each bar is also split by length of stay. &#10;With over 55,000 visits during December 2023, Grand Arcade is comfortably the most popular car park.">
            <a:extLst>
              <a:ext uri="{FF2B5EF4-FFF2-40B4-BE49-F238E27FC236}">
                <a16:creationId xmlns:a16="http://schemas.microsoft.com/office/drawing/2014/main" id="{D9397D6D-6A0D-F6EC-55D3-13D26AC5039D}"/>
              </a:ext>
            </a:extLst>
          </p:cNvPr>
          <p:cNvPicPr>
            <a:picLocks noChangeAspect="1"/>
          </p:cNvPicPr>
          <p:nvPr/>
        </p:nvPicPr>
        <p:blipFill>
          <a:blip r:embed="rId3"/>
          <a:stretch>
            <a:fillRect/>
          </a:stretch>
        </p:blipFill>
        <p:spPr>
          <a:xfrm>
            <a:off x="1572945" y="1191190"/>
            <a:ext cx="9281765" cy="5617167"/>
          </a:xfrm>
          <a:prstGeom prst="rect">
            <a:avLst/>
          </a:prstGeom>
        </p:spPr>
      </p:pic>
    </p:spTree>
    <p:extLst>
      <p:ext uri="{BB962C8B-B14F-4D97-AF65-F5344CB8AC3E}">
        <p14:creationId xmlns:p14="http://schemas.microsoft.com/office/powerpoint/2010/main" val="42254578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20386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B284E-CD81-449F-A838-EA547E0E7E59}"/>
              </a:ext>
            </a:extLst>
          </p:cNvPr>
          <p:cNvSpPr>
            <a:spLocks noGrp="1"/>
          </p:cNvSpPr>
          <p:nvPr>
            <p:ph type="title"/>
          </p:nvPr>
        </p:nvSpPr>
        <p:spPr>
          <a:xfrm>
            <a:off x="0" y="2543729"/>
            <a:ext cx="12192000" cy="1325563"/>
          </a:xfrm>
        </p:spPr>
        <p:txBody>
          <a:bodyPr>
            <a:normAutofit/>
          </a:bodyPr>
          <a:lstStyle/>
          <a:p>
            <a:pPr algn="ctr"/>
            <a:r>
              <a:rPr lang="en-GB" sz="5400" b="1">
                <a:solidFill>
                  <a:schemeClr val="bg1"/>
                </a:solidFill>
                <a:latin typeface="+mn-lt"/>
                <a:cs typeface="Calibri"/>
              </a:rPr>
              <a:t>Rail Passengers</a:t>
            </a:r>
          </a:p>
        </p:txBody>
      </p:sp>
      <p:sp>
        <p:nvSpPr>
          <p:cNvPr id="3" name="Slide Number Placeholder 2">
            <a:extLst>
              <a:ext uri="{FF2B5EF4-FFF2-40B4-BE49-F238E27FC236}">
                <a16:creationId xmlns:a16="http://schemas.microsoft.com/office/drawing/2014/main" id="{F7983E4E-2D33-4D0F-B583-AC524E189091}"/>
              </a:ext>
              <a:ext uri="{C183D7F6-B498-43B3-948B-1728B52AA6E4}">
                <adec:decorative xmlns:adec="http://schemas.microsoft.com/office/drawing/2017/decorative" val="1"/>
              </a:ext>
            </a:extLst>
          </p:cNvPr>
          <p:cNvSpPr>
            <a:spLocks noGrp="1"/>
          </p:cNvSpPr>
          <p:nvPr>
            <p:ph type="sldNum" sz="quarter" idx="12"/>
          </p:nvPr>
        </p:nvSpPr>
        <p:spPr>
          <a:xfrm>
            <a:off x="11726944" y="6492875"/>
            <a:ext cx="46505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56028F-813B-4E02-837E-17CD63D81F9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1168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lt1"/>
                </a:solidFill>
                <a:effectLst/>
                <a:uLnTx/>
                <a:uFillTx/>
                <a:latin typeface="Calibri" panose="020F0502020204030204"/>
                <a:ea typeface="+mn-ea"/>
                <a:cs typeface="+mn-cs"/>
              </a:rPr>
              <a:t>Rail Passengers: Usage</a:t>
            </a:r>
          </a:p>
        </p:txBody>
      </p:sp>
      <p:sp>
        <p:nvSpPr>
          <p:cNvPr id="10" name="TextBox 9">
            <a:extLst>
              <a:ext uri="{FF2B5EF4-FFF2-40B4-BE49-F238E27FC236}">
                <a16:creationId xmlns:a16="http://schemas.microsoft.com/office/drawing/2014/main" id="{A71BBD86-6CAB-D2E9-F0D6-7F9D01ED4106}"/>
              </a:ext>
            </a:extLst>
          </p:cNvPr>
          <p:cNvSpPr txBox="1"/>
          <p:nvPr/>
        </p:nvSpPr>
        <p:spPr>
          <a:xfrm>
            <a:off x="233680" y="609983"/>
            <a:ext cx="11725153" cy="523220"/>
          </a:xfrm>
          <a:prstGeom prst="rect">
            <a:avLst/>
          </a:prstGeom>
          <a:solidFill>
            <a:schemeClr val="accent4">
              <a:lumMod val="20000"/>
              <a:lumOff val="80000"/>
            </a:schemeClr>
          </a:solidFill>
          <a:ln>
            <a:solidFill>
              <a:srgbClr val="20386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a:latin typeface="Calibri" panose="020F0502020204030204"/>
              </a:rPr>
              <a:t>Railway station entries and exits across Cambridgeshire are still below pre-COVID (2018/19) volumes. Huntingdonshire (-30%) presents the largest fall since pre-COVID, while South Cambridgeshire (-7%) is closest to pre-COVID.</a:t>
            </a:r>
            <a:endParaRPr kumimoji="0" lang="en-GB" sz="1400" i="0" u="none" strike="noStrike" kern="1200" cap="none" spc="0" normalizeH="0" baseline="0" noProof="0">
              <a:ln>
                <a:noFill/>
              </a:ln>
              <a:effectLst/>
              <a:uLnTx/>
              <a:uFillTx/>
              <a:latin typeface="Calibri" panose="020F0502020204030204"/>
              <a:ea typeface="+mn-ea"/>
              <a:cs typeface="+mn-cs"/>
            </a:endParaRPr>
          </a:p>
        </p:txBody>
      </p:sp>
      <p:pic>
        <p:nvPicPr>
          <p:cNvPr id="18" name="Picture 17" descr="A bar chart showing passenger entries and exits from stations in each district from 2013-14 to 2022-23. &#10;Passenger numbers saw a large dip in 2020-21 but begins to recover from 2021-22.&#10;Data from the most recent year (2022-23) shows station usage 19% below pre-COVID levels.">
            <a:extLst>
              <a:ext uri="{FF2B5EF4-FFF2-40B4-BE49-F238E27FC236}">
                <a16:creationId xmlns:a16="http://schemas.microsoft.com/office/drawing/2014/main" id="{D87B2288-FCA8-7341-4145-69E97B3108D4}"/>
              </a:ext>
            </a:extLst>
          </p:cNvPr>
          <p:cNvPicPr>
            <a:picLocks noChangeAspect="1"/>
          </p:cNvPicPr>
          <p:nvPr/>
        </p:nvPicPr>
        <p:blipFill>
          <a:blip r:embed="rId3"/>
          <a:stretch>
            <a:fillRect/>
          </a:stretch>
        </p:blipFill>
        <p:spPr>
          <a:xfrm>
            <a:off x="2278288" y="1175872"/>
            <a:ext cx="7635423" cy="4452780"/>
          </a:xfrm>
          <a:prstGeom prst="rect">
            <a:avLst/>
          </a:prstGeom>
        </p:spPr>
      </p:pic>
      <p:pic>
        <p:nvPicPr>
          <p:cNvPr id="13" name="Picture 12">
            <a:extLst>
              <a:ext uri="{FF2B5EF4-FFF2-40B4-BE49-F238E27FC236}">
                <a16:creationId xmlns:a16="http://schemas.microsoft.com/office/drawing/2014/main" id="{10B5876D-A555-4694-9DD0-01F8D9F5CFA2}"/>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0858931" y="-726641"/>
            <a:ext cx="545503" cy="2035730"/>
          </a:xfrm>
          <a:prstGeom prst="rect">
            <a:avLst/>
          </a:prstGeom>
        </p:spPr>
      </p:pic>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smtClean="0"/>
              <a:t>46</a:t>
            </a:fld>
            <a:endParaRPr lang="en-GB"/>
          </a:p>
        </p:txBody>
      </p:sp>
      <p:sp>
        <p:nvSpPr>
          <p:cNvPr id="5" name="Rectangle: Rounded Corners 4">
            <a:extLst>
              <a:ext uri="{FF2B5EF4-FFF2-40B4-BE49-F238E27FC236}">
                <a16:creationId xmlns:a16="http://schemas.microsoft.com/office/drawing/2014/main" id="{875D711A-2B0C-802C-7019-BE594686CBE5}"/>
              </a:ext>
              <a:ext uri="{C183D7F6-B498-43B3-948B-1728B52AA6E4}">
                <adec:decorative xmlns:adec="http://schemas.microsoft.com/office/drawing/2017/decorative" val="1"/>
              </a:ext>
            </a:extLst>
          </p:cNvPr>
          <p:cNvSpPr/>
          <p:nvPr/>
        </p:nvSpPr>
        <p:spPr>
          <a:xfrm>
            <a:off x="3116364" y="6190107"/>
            <a:ext cx="715350" cy="262737"/>
          </a:xfrm>
          <a:prstGeom prst="roundRect">
            <a:avLst/>
          </a:prstGeom>
          <a:solidFill>
            <a:srgbClr val="5799D4"/>
          </a:solidFill>
          <a:ln>
            <a:solidFill>
              <a:srgbClr val="BDD7EE"/>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b="1">
                <a:solidFill>
                  <a:schemeClr val="tx1"/>
                </a:solidFill>
              </a:rPr>
              <a:t>-22%</a:t>
            </a:r>
          </a:p>
        </p:txBody>
      </p:sp>
      <p:sp>
        <p:nvSpPr>
          <p:cNvPr id="6" name="Rectangle: Rounded Corners 5">
            <a:extLst>
              <a:ext uri="{FF2B5EF4-FFF2-40B4-BE49-F238E27FC236}">
                <a16:creationId xmlns:a16="http://schemas.microsoft.com/office/drawing/2014/main" id="{083B509D-B89D-47B0-7E63-E871303EF383}"/>
              </a:ext>
              <a:ext uri="{C183D7F6-B498-43B3-948B-1728B52AA6E4}">
                <adec:decorative xmlns:adec="http://schemas.microsoft.com/office/drawing/2017/decorative" val="1"/>
              </a:ext>
            </a:extLst>
          </p:cNvPr>
          <p:cNvSpPr/>
          <p:nvPr/>
        </p:nvSpPr>
        <p:spPr>
          <a:xfrm>
            <a:off x="4466926" y="6196243"/>
            <a:ext cx="724279" cy="262737"/>
          </a:xfrm>
          <a:prstGeom prst="roundRect">
            <a:avLst/>
          </a:prstGeom>
          <a:solidFill>
            <a:srgbClr val="5799D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b="1">
                <a:solidFill>
                  <a:schemeClr val="tx1"/>
                </a:solidFill>
              </a:rPr>
              <a:t>-19%</a:t>
            </a:r>
          </a:p>
        </p:txBody>
      </p:sp>
      <p:sp>
        <p:nvSpPr>
          <p:cNvPr id="7" name="Rectangle: Rounded Corners 6">
            <a:extLst>
              <a:ext uri="{FF2B5EF4-FFF2-40B4-BE49-F238E27FC236}">
                <a16:creationId xmlns:a16="http://schemas.microsoft.com/office/drawing/2014/main" id="{9AE16BC2-B7D3-C585-C536-CD011B54FBAD}"/>
              </a:ext>
              <a:ext uri="{C183D7F6-B498-43B3-948B-1728B52AA6E4}">
                <adec:decorative xmlns:adec="http://schemas.microsoft.com/office/drawing/2017/decorative" val="1"/>
              </a:ext>
            </a:extLst>
          </p:cNvPr>
          <p:cNvSpPr/>
          <p:nvPr/>
        </p:nvSpPr>
        <p:spPr>
          <a:xfrm>
            <a:off x="5855113" y="6189263"/>
            <a:ext cx="715350" cy="262737"/>
          </a:xfrm>
          <a:prstGeom prst="roundRect">
            <a:avLst/>
          </a:prstGeom>
          <a:solidFill>
            <a:srgbClr val="5799D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b="1">
                <a:solidFill>
                  <a:schemeClr val="tx1"/>
                </a:solidFill>
              </a:rPr>
              <a:t>-22%</a:t>
            </a:r>
          </a:p>
        </p:txBody>
      </p:sp>
      <p:sp>
        <p:nvSpPr>
          <p:cNvPr id="8" name="Rectangle: Rounded Corners 7">
            <a:extLst>
              <a:ext uri="{FF2B5EF4-FFF2-40B4-BE49-F238E27FC236}">
                <a16:creationId xmlns:a16="http://schemas.microsoft.com/office/drawing/2014/main" id="{C8F31B00-CCDF-3466-6CB8-18CE5254106A}"/>
              </a:ext>
              <a:ext uri="{C183D7F6-B498-43B3-948B-1728B52AA6E4}">
                <adec:decorative xmlns:adec="http://schemas.microsoft.com/office/drawing/2017/decorative" val="1"/>
              </a:ext>
            </a:extLst>
          </p:cNvPr>
          <p:cNvSpPr/>
          <p:nvPr/>
        </p:nvSpPr>
        <p:spPr>
          <a:xfrm>
            <a:off x="7190240" y="6190106"/>
            <a:ext cx="724279" cy="262737"/>
          </a:xfrm>
          <a:prstGeom prst="roundRect">
            <a:avLst/>
          </a:prstGeom>
          <a:solidFill>
            <a:srgbClr val="20376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b="1"/>
              <a:t>-30%</a:t>
            </a:r>
          </a:p>
        </p:txBody>
      </p:sp>
      <p:sp>
        <p:nvSpPr>
          <p:cNvPr id="9" name="Rectangle: Rounded Corners 8">
            <a:extLst>
              <a:ext uri="{FF2B5EF4-FFF2-40B4-BE49-F238E27FC236}">
                <a16:creationId xmlns:a16="http://schemas.microsoft.com/office/drawing/2014/main" id="{17DFE5CD-9AF6-04C2-97F7-74046484B119}"/>
              </a:ext>
              <a:ext uri="{C183D7F6-B498-43B3-948B-1728B52AA6E4}">
                <adec:decorative xmlns:adec="http://schemas.microsoft.com/office/drawing/2017/decorative" val="1"/>
              </a:ext>
            </a:extLst>
          </p:cNvPr>
          <p:cNvSpPr/>
          <p:nvPr/>
        </p:nvSpPr>
        <p:spPr>
          <a:xfrm>
            <a:off x="8630165" y="6184191"/>
            <a:ext cx="715350" cy="262737"/>
          </a:xfrm>
          <a:prstGeom prst="roundRect">
            <a:avLst/>
          </a:prstGeom>
          <a:solidFill>
            <a:srgbClr val="BDD7EE"/>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b="1">
                <a:solidFill>
                  <a:schemeClr val="tx1"/>
                </a:solidFill>
              </a:rPr>
              <a:t>-11%</a:t>
            </a:r>
          </a:p>
        </p:txBody>
      </p:sp>
      <p:graphicFrame>
        <p:nvGraphicFramePr>
          <p:cNvPr id="17" name="Table 16">
            <a:extLst>
              <a:ext uri="{FF2B5EF4-FFF2-40B4-BE49-F238E27FC236}">
                <a16:creationId xmlns:a16="http://schemas.microsoft.com/office/drawing/2014/main" id="{C7A48509-2477-A9B5-6EBA-8F8D8B7A073D}"/>
              </a:ext>
            </a:extLst>
          </p:cNvPr>
          <p:cNvGraphicFramePr>
            <a:graphicFrameLocks noGrp="1"/>
          </p:cNvGraphicFramePr>
          <p:nvPr>
            <p:extLst>
              <p:ext uri="{D42A27DB-BD31-4B8C-83A1-F6EECF244321}">
                <p14:modId xmlns:p14="http://schemas.microsoft.com/office/powerpoint/2010/main" val="120003949"/>
              </p:ext>
            </p:extLst>
          </p:nvPr>
        </p:nvGraphicFramePr>
        <p:xfrm>
          <a:off x="992060" y="5649232"/>
          <a:ext cx="10207880" cy="914400"/>
        </p:xfrm>
        <a:graphic>
          <a:graphicData uri="http://schemas.openxmlformats.org/drawingml/2006/table">
            <a:tbl>
              <a:tblPr firstRow="1" bandRow="1">
                <a:tableStyleId>{5C22544A-7EE6-4342-B048-85BDC9FD1C3A}</a:tableStyleId>
              </a:tblPr>
              <a:tblGrid>
                <a:gridCol w="1954994">
                  <a:extLst>
                    <a:ext uri="{9D8B030D-6E8A-4147-A177-3AD203B41FA5}">
                      <a16:colId xmlns:a16="http://schemas.microsoft.com/office/drawing/2014/main" val="2043567587"/>
                    </a:ext>
                  </a:extLst>
                </a:gridCol>
                <a:gridCol w="1098248">
                  <a:extLst>
                    <a:ext uri="{9D8B030D-6E8A-4147-A177-3AD203B41FA5}">
                      <a16:colId xmlns:a16="http://schemas.microsoft.com/office/drawing/2014/main" val="3307180568"/>
                    </a:ext>
                  </a:extLst>
                </a:gridCol>
                <a:gridCol w="1456365">
                  <a:extLst>
                    <a:ext uri="{9D8B030D-6E8A-4147-A177-3AD203B41FA5}">
                      <a16:colId xmlns:a16="http://schemas.microsoft.com/office/drawing/2014/main" val="2365884275"/>
                    </a:ext>
                  </a:extLst>
                </a:gridCol>
                <a:gridCol w="1323469">
                  <a:extLst>
                    <a:ext uri="{9D8B030D-6E8A-4147-A177-3AD203B41FA5}">
                      <a16:colId xmlns:a16="http://schemas.microsoft.com/office/drawing/2014/main" val="267304229"/>
                    </a:ext>
                  </a:extLst>
                </a:gridCol>
                <a:gridCol w="1458268">
                  <a:extLst>
                    <a:ext uri="{9D8B030D-6E8A-4147-A177-3AD203B41FA5}">
                      <a16:colId xmlns:a16="http://schemas.microsoft.com/office/drawing/2014/main" val="474496134"/>
                    </a:ext>
                  </a:extLst>
                </a:gridCol>
                <a:gridCol w="1426531">
                  <a:extLst>
                    <a:ext uri="{9D8B030D-6E8A-4147-A177-3AD203B41FA5}">
                      <a16:colId xmlns:a16="http://schemas.microsoft.com/office/drawing/2014/main" val="11602026"/>
                    </a:ext>
                  </a:extLst>
                </a:gridCol>
                <a:gridCol w="1490005">
                  <a:extLst>
                    <a:ext uri="{9D8B030D-6E8A-4147-A177-3AD203B41FA5}">
                      <a16:colId xmlns:a16="http://schemas.microsoft.com/office/drawing/2014/main" val="2040888112"/>
                    </a:ext>
                  </a:extLst>
                </a:gridCol>
              </a:tblGrid>
              <a:tr h="412583">
                <a:tc>
                  <a:txBody>
                    <a:bodyPr/>
                    <a:lstStyle/>
                    <a:p>
                      <a:pPr algn="ctr"/>
                      <a:r>
                        <a:rPr lang="en-GB" sz="1200" b="1">
                          <a:solidFill>
                            <a:schemeClr val="tx1"/>
                          </a:solidFill>
                        </a:rPr>
                        <a:t>District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GB" sz="1200">
                          <a:solidFill>
                            <a:schemeClr val="tx1"/>
                          </a:solidFill>
                        </a:rPr>
                        <a:t>Cambridge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a:solidFill>
                            <a:schemeClr val="tx1"/>
                          </a:solidFill>
                        </a:rPr>
                        <a:t>East Cambridgeshire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a:solidFill>
                            <a:schemeClr val="tx1"/>
                          </a:solidFill>
                        </a:rPr>
                        <a:t>Fenland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a:solidFill>
                            <a:schemeClr val="tx1"/>
                          </a:solidFill>
                        </a:rPr>
                        <a:t>Huntingdonshire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a:solidFill>
                            <a:schemeClr val="tx1"/>
                          </a:solidFill>
                        </a:rPr>
                        <a:t>Peterborough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GB" sz="1200">
                          <a:solidFill>
                            <a:schemeClr val="tx1"/>
                          </a:solidFill>
                        </a:rPr>
                        <a:t>South Cambridgeshire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16347532"/>
                  </a:ext>
                </a:extLst>
              </a:tr>
              <a:tr h="412583">
                <a:tc>
                  <a:txBody>
                    <a:bodyPr/>
                    <a:lstStyle/>
                    <a:p>
                      <a:pPr algn="ctr"/>
                      <a:r>
                        <a:rPr lang="en-GB" sz="1200" b="1" dirty="0">
                          <a:solidFill>
                            <a:srgbClr val="0070C0"/>
                          </a:solidFill>
                        </a:rPr>
                        <a:t>Pre-COVID to Now: </a:t>
                      </a:r>
                      <a:r>
                        <a:rPr lang="en-GB" sz="1200" b="1" dirty="0"/>
                        <a:t>2018/19* to 2022/23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00451449"/>
                  </a:ext>
                </a:extLst>
              </a:tr>
            </a:tbl>
          </a:graphicData>
        </a:graphic>
      </p:graphicFrame>
      <p:sp>
        <p:nvSpPr>
          <p:cNvPr id="14" name="TextBox 13">
            <a:extLst>
              <a:ext uri="{FF2B5EF4-FFF2-40B4-BE49-F238E27FC236}">
                <a16:creationId xmlns:a16="http://schemas.microsoft.com/office/drawing/2014/main" id="{38E3525C-0809-49E4-AE9F-12F75F91FFBF}"/>
              </a:ext>
            </a:extLst>
          </p:cNvPr>
          <p:cNvSpPr txBox="1"/>
          <p:nvPr/>
        </p:nvSpPr>
        <p:spPr>
          <a:xfrm>
            <a:off x="-7463" y="6604792"/>
            <a:ext cx="11725153" cy="253916"/>
          </a:xfrm>
          <a:prstGeom prst="rect">
            <a:avLst/>
          </a:prstGeom>
          <a:noFill/>
        </p:spPr>
        <p:txBody>
          <a:bodyPr wrap="square" lIns="91440" tIns="45720" rIns="91440" bIns="45720" anchor="t">
            <a:spAutoFit/>
          </a:bodyPr>
          <a:lstStyle/>
          <a:p>
            <a:r>
              <a:rPr lang="en-GB" sz="1000">
                <a:solidFill>
                  <a:schemeClr val="bg2">
                    <a:lumMod val="50000"/>
                  </a:schemeClr>
                </a:solidFill>
                <a:cs typeface="Calibri"/>
              </a:rPr>
              <a:t>*2018/19 used as the pre-COVID baseline as 2019/20 entries and exit data is affected in March 2020 by the first COVID-19 lockdown.</a:t>
            </a:r>
          </a:p>
        </p:txBody>
      </p:sp>
      <p:sp>
        <p:nvSpPr>
          <p:cNvPr id="15" name="Rectangle: Rounded Corners 14">
            <a:extLst>
              <a:ext uri="{FF2B5EF4-FFF2-40B4-BE49-F238E27FC236}">
                <a16:creationId xmlns:a16="http://schemas.microsoft.com/office/drawing/2014/main" id="{8BCCDFB2-EE56-B07F-229B-B29932AF4083}"/>
              </a:ext>
              <a:ext uri="{C183D7F6-B498-43B3-948B-1728B52AA6E4}">
                <adec:decorative xmlns:adec="http://schemas.microsoft.com/office/drawing/2017/decorative" val="1"/>
              </a:ext>
            </a:extLst>
          </p:cNvPr>
          <p:cNvSpPr/>
          <p:nvPr/>
        </p:nvSpPr>
        <p:spPr>
          <a:xfrm>
            <a:off x="10100831" y="6189262"/>
            <a:ext cx="715350" cy="262737"/>
          </a:xfrm>
          <a:prstGeom prst="roundRect">
            <a:avLst/>
          </a:prstGeom>
          <a:solidFill>
            <a:srgbClr val="BDD7EE"/>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600" b="1">
                <a:solidFill>
                  <a:schemeClr val="tx1"/>
                </a:solidFill>
              </a:rPr>
              <a:t>-7%</a:t>
            </a:r>
          </a:p>
        </p:txBody>
      </p:sp>
    </p:spTree>
    <p:extLst>
      <p:ext uri="{BB962C8B-B14F-4D97-AF65-F5344CB8AC3E}">
        <p14:creationId xmlns:p14="http://schemas.microsoft.com/office/powerpoint/2010/main" val="40442365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effectLst/>
                <a:uLnTx/>
                <a:uFillTx/>
                <a:latin typeface="Calibri" panose="020F0502020204030204"/>
                <a:ea typeface="+mn-ea"/>
                <a:cs typeface="+mn-cs"/>
              </a:rPr>
              <a:t>One Station Square Footfall</a:t>
            </a:r>
          </a:p>
        </p:txBody>
      </p:sp>
      <p:pic>
        <p:nvPicPr>
          <p:cNvPr id="13" name="Picture 12">
            <a:extLst>
              <a:ext uri="{FF2B5EF4-FFF2-40B4-BE49-F238E27FC236}">
                <a16:creationId xmlns:a16="http://schemas.microsoft.com/office/drawing/2014/main" id="{10B5876D-A555-4694-9DD0-01F8D9F5CFA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0858931" y="-726641"/>
            <a:ext cx="545503" cy="2035730"/>
          </a:xfrm>
          <a:prstGeom prst="rect">
            <a:avLst/>
          </a:prstGeom>
        </p:spPr>
      </p:pic>
      <p:sp>
        <p:nvSpPr>
          <p:cNvPr id="10" name="TextBox 9">
            <a:extLst>
              <a:ext uri="{FF2B5EF4-FFF2-40B4-BE49-F238E27FC236}">
                <a16:creationId xmlns:a16="http://schemas.microsoft.com/office/drawing/2014/main" id="{A71BBD86-6CAB-D2E9-F0D6-7F9D01ED4106}"/>
              </a:ext>
            </a:extLst>
          </p:cNvPr>
          <p:cNvSpPr txBox="1"/>
          <p:nvPr/>
        </p:nvSpPr>
        <p:spPr>
          <a:xfrm>
            <a:off x="233423" y="608298"/>
            <a:ext cx="11725153" cy="523220"/>
          </a:xfrm>
          <a:prstGeom prst="rect">
            <a:avLst/>
          </a:prstGeom>
          <a:solidFill>
            <a:schemeClr val="accent4">
              <a:lumMod val="20000"/>
              <a:lumOff val="80000"/>
            </a:schemeClr>
          </a:solidFill>
          <a:ln>
            <a:solidFill>
              <a:srgbClr val="20386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defRPr/>
            </a:pPr>
            <a:r>
              <a:rPr lang="en-GB" sz="1400">
                <a:latin typeface="Calibri" panose="020F0502020204030204"/>
              </a:rPr>
              <a:t>One Station Square footfall is 57% below pre-Covid (December 2019) and is 12% below last year (December 2022). </a:t>
            </a:r>
            <a:br>
              <a:rPr lang="en-GB" sz="1400">
                <a:latin typeface="Calibri" panose="020F0502020204030204"/>
              </a:rPr>
            </a:br>
            <a:r>
              <a:rPr lang="en-GB" sz="1400">
                <a:latin typeface="Calibri" panose="020F0502020204030204"/>
              </a:rPr>
              <a:t>This is likely due to disruption to rail services caused by engineering works at Cambridge Station beginning in September 2023.</a:t>
            </a:r>
            <a:endParaRPr lang="en-GB" sz="1400">
              <a:latin typeface="Calibri" panose="020F0502020204030204"/>
              <a:cs typeface="Calibri"/>
            </a:endParaRPr>
          </a:p>
        </p:txBody>
      </p:sp>
      <p:pic>
        <p:nvPicPr>
          <p:cNvPr id="9" name="Picture 8" descr="Line chart showing footfall trends at One Station Square from December 2019 through to December 2023, with one line for each year. &#10;2023 closely followed the 2022 line until around mid-April, when 2023 began presenting volumes noticeably below 2022. This has continued into September - with the station engineering and improvement works appearing to have an impact on footfall levels - particularly at weekends.">
            <a:extLst>
              <a:ext uri="{FF2B5EF4-FFF2-40B4-BE49-F238E27FC236}">
                <a16:creationId xmlns:a16="http://schemas.microsoft.com/office/drawing/2014/main" id="{86B38130-DE6F-92B9-06F3-A20221E6D645}"/>
              </a:ext>
            </a:extLst>
          </p:cNvPr>
          <p:cNvPicPr>
            <a:picLocks noChangeAspect="1"/>
          </p:cNvPicPr>
          <p:nvPr/>
        </p:nvPicPr>
        <p:blipFill>
          <a:blip r:embed="rId4"/>
          <a:stretch>
            <a:fillRect/>
          </a:stretch>
        </p:blipFill>
        <p:spPr>
          <a:xfrm>
            <a:off x="2914192" y="1455615"/>
            <a:ext cx="6764156" cy="4073770"/>
          </a:xfrm>
          <a:prstGeom prst="rect">
            <a:avLst/>
          </a:prstGeom>
        </p:spPr>
      </p:pic>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smtClean="0"/>
              <a:t>47</a:t>
            </a:fld>
            <a:endParaRPr lang="en-GB"/>
          </a:p>
        </p:txBody>
      </p:sp>
      <p:graphicFrame>
        <p:nvGraphicFramePr>
          <p:cNvPr id="2" name="Table 1">
            <a:extLst>
              <a:ext uri="{FF2B5EF4-FFF2-40B4-BE49-F238E27FC236}">
                <a16:creationId xmlns:a16="http://schemas.microsoft.com/office/drawing/2014/main" id="{BFE1DCE4-82FE-AA5D-719D-11FE81C26C41}"/>
              </a:ext>
            </a:extLst>
          </p:cNvPr>
          <p:cNvGraphicFramePr>
            <a:graphicFrameLocks noGrp="1"/>
          </p:cNvGraphicFramePr>
          <p:nvPr>
            <p:extLst>
              <p:ext uri="{D42A27DB-BD31-4B8C-83A1-F6EECF244321}">
                <p14:modId xmlns:p14="http://schemas.microsoft.com/office/powerpoint/2010/main" val="1396667578"/>
              </p:ext>
            </p:extLst>
          </p:nvPr>
        </p:nvGraphicFramePr>
        <p:xfrm>
          <a:off x="1898260" y="5554355"/>
          <a:ext cx="2742621" cy="1093787"/>
        </p:xfrm>
        <a:graphic>
          <a:graphicData uri="http://schemas.openxmlformats.org/drawingml/2006/table">
            <a:tbl>
              <a:tblPr firstRow="1"/>
              <a:tblGrid>
                <a:gridCol w="914207">
                  <a:extLst>
                    <a:ext uri="{9D8B030D-6E8A-4147-A177-3AD203B41FA5}">
                      <a16:colId xmlns:a16="http://schemas.microsoft.com/office/drawing/2014/main" val="1530065311"/>
                    </a:ext>
                  </a:extLst>
                </a:gridCol>
                <a:gridCol w="914207">
                  <a:extLst>
                    <a:ext uri="{9D8B030D-6E8A-4147-A177-3AD203B41FA5}">
                      <a16:colId xmlns:a16="http://schemas.microsoft.com/office/drawing/2014/main" val="131171091"/>
                    </a:ext>
                  </a:extLst>
                </a:gridCol>
                <a:gridCol w="914207">
                  <a:extLst>
                    <a:ext uri="{9D8B030D-6E8A-4147-A177-3AD203B41FA5}">
                      <a16:colId xmlns:a16="http://schemas.microsoft.com/office/drawing/2014/main" val="1029820204"/>
                    </a:ext>
                  </a:extLst>
                </a:gridCol>
              </a:tblGrid>
              <a:tr h="239386">
                <a:tc gridSpan="3">
                  <a:txBody>
                    <a:bodyPr/>
                    <a:lstStyle/>
                    <a:p>
                      <a:pPr algn="ctr" rtl="0" fontAlgn="b"/>
                      <a:r>
                        <a:rPr lang="en-GB" sz="1200" b="1" i="0" u="none" strike="noStrike" dirty="0">
                          <a:solidFill>
                            <a:srgbClr val="0070C0"/>
                          </a:solidFill>
                          <a:effectLst/>
                          <a:latin typeface="Calibri"/>
                        </a:rPr>
                        <a:t>Pre-COVID to Now:</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9D9D9"/>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194363304"/>
                  </a:ext>
                </a:extLst>
              </a:tr>
              <a:tr h="216183">
                <a:tc gridSpan="3">
                  <a:txBody>
                    <a:bodyPr/>
                    <a:lstStyle/>
                    <a:p>
                      <a:pPr lvl="0" algn="ctr">
                        <a:buNone/>
                      </a:pPr>
                      <a:r>
                        <a:rPr lang="pt-BR" sz="1200" b="1" i="0" u="none" strike="noStrike" err="1">
                          <a:solidFill>
                            <a:srgbClr val="000000"/>
                          </a:solidFill>
                          <a:effectLst/>
                          <a:latin typeface="Calibri"/>
                        </a:rPr>
                        <a:t>Dec</a:t>
                      </a:r>
                      <a:r>
                        <a:rPr lang="pt-BR" sz="1200" b="1" i="0" u="none" strike="noStrike">
                          <a:solidFill>
                            <a:srgbClr val="000000"/>
                          </a:solidFill>
                          <a:effectLst/>
                          <a:latin typeface="Calibri"/>
                        </a:rPr>
                        <a:t> 2019 </a:t>
                      </a:r>
                      <a:r>
                        <a:rPr lang="pt-BR" sz="1200" b="1" i="0" u="none" strike="noStrike" err="1">
                          <a:solidFill>
                            <a:srgbClr val="000000"/>
                          </a:solidFill>
                          <a:effectLst/>
                          <a:latin typeface="Calibri"/>
                        </a:rPr>
                        <a:t>to</a:t>
                      </a:r>
                      <a:r>
                        <a:rPr lang="pt-BR" sz="1200" b="1" i="0" u="none" strike="noStrike">
                          <a:solidFill>
                            <a:srgbClr val="000000"/>
                          </a:solidFill>
                          <a:effectLst/>
                          <a:latin typeface="Calibri"/>
                        </a:rPr>
                        <a:t> </a:t>
                      </a:r>
                      <a:r>
                        <a:rPr lang="pt-BR" sz="1200" b="1" i="0" u="none" strike="noStrike" err="1">
                          <a:solidFill>
                            <a:srgbClr val="000000"/>
                          </a:solidFill>
                          <a:effectLst/>
                          <a:latin typeface="Calibri"/>
                        </a:rPr>
                        <a:t>Dec</a:t>
                      </a:r>
                      <a:r>
                        <a:rPr lang="pt-BR" sz="1200" b="1" i="0" u="none" strike="noStrike">
                          <a:solidFill>
                            <a:srgbClr val="000000"/>
                          </a:solidFill>
                          <a:effectLst/>
                          <a:latin typeface="Calibri"/>
                        </a:rPr>
                        <a:t> 2023</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555335035"/>
                  </a:ext>
                </a:extLst>
              </a:tr>
              <a:tr h="387214">
                <a:tc>
                  <a:txBody>
                    <a:bodyPr/>
                    <a:lstStyle/>
                    <a:p>
                      <a:pPr algn="ctr" rtl="0" fontAlgn="ctr"/>
                      <a:r>
                        <a:rPr lang="en-GB" sz="1200" b="1" i="0" u="none" strike="noStrike">
                          <a:solidFill>
                            <a:srgbClr val="000000"/>
                          </a:solidFill>
                          <a:effectLst/>
                          <a:latin typeface="Calibri"/>
                        </a:rPr>
                        <a:t>Mon-Sun</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GB" sz="1200" b="1" i="0" u="none" strike="noStrike">
                          <a:solidFill>
                            <a:srgbClr val="000000"/>
                          </a:solidFill>
                          <a:effectLst/>
                          <a:latin typeface="Calibri"/>
                        </a:rPr>
                        <a:t>Weekdays (Mon-Thu)</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GB" sz="1200" b="1" i="0" u="none" strike="noStrike">
                          <a:solidFill>
                            <a:srgbClr val="000000"/>
                          </a:solidFill>
                          <a:effectLst/>
                          <a:latin typeface="Calibri"/>
                        </a:rPr>
                        <a:t>Weekends </a:t>
                      </a:r>
                    </a:p>
                    <a:p>
                      <a:pPr lvl="0" algn="ctr">
                        <a:buNone/>
                      </a:pPr>
                      <a:r>
                        <a:rPr lang="en-GB" sz="1200" b="1" i="0" u="none" strike="noStrike">
                          <a:solidFill>
                            <a:srgbClr val="000000"/>
                          </a:solidFill>
                          <a:effectLst/>
                          <a:latin typeface="Calibri"/>
                        </a:rPr>
                        <a:t>(Sat-Sun)</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89015679"/>
                  </a:ext>
                </a:extLst>
              </a:tr>
              <a:tr h="251004">
                <a:tc>
                  <a:txBody>
                    <a:bodyPr/>
                    <a:lstStyle/>
                    <a:p>
                      <a:pPr algn="ctr" fontAlgn="ctr"/>
                      <a:r>
                        <a:rPr lang="en-GB" sz="1200" b="1" i="0" u="none" strike="noStrike">
                          <a:solidFill>
                            <a:schemeClr val="bg1"/>
                          </a:solidFill>
                          <a:effectLst/>
                          <a:latin typeface="Calibri"/>
                        </a:rPr>
                        <a:t>-57%</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algn="ctr" fontAlgn="ctr"/>
                      <a:r>
                        <a:rPr lang="en-GB" sz="1200" b="1" i="0" u="none" strike="noStrike">
                          <a:solidFill>
                            <a:schemeClr val="bg1"/>
                          </a:solidFill>
                          <a:effectLst/>
                          <a:latin typeface="Calibri"/>
                        </a:rPr>
                        <a:t>-61%</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tc>
                  <a:txBody>
                    <a:bodyPr/>
                    <a:lstStyle/>
                    <a:p>
                      <a:pPr algn="ctr" fontAlgn="ctr"/>
                      <a:r>
                        <a:rPr lang="en-GB" sz="1200" b="1" i="0" u="none" strike="noStrike" dirty="0">
                          <a:solidFill>
                            <a:schemeClr val="bg1"/>
                          </a:solidFill>
                          <a:effectLst/>
                          <a:latin typeface="Calibri"/>
                        </a:rPr>
                        <a:t>-53%</a:t>
                      </a:r>
                      <a:endParaRPr lang="en-GB" sz="1200" b="1" i="0" u="none" strike="noStrike" dirty="0">
                        <a:solidFill>
                          <a:schemeClr val="bg1"/>
                        </a:solidFill>
                        <a:effectLst/>
                        <a:latin typeface="Calibri" panose="020F0502020204030204" pitchFamily="34" charset="0"/>
                      </a:endParaRP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2060"/>
                    </a:solidFill>
                  </a:tcPr>
                </a:tc>
                <a:extLst>
                  <a:ext uri="{0D108BD9-81ED-4DB2-BD59-A6C34878D82A}">
                    <a16:rowId xmlns:a16="http://schemas.microsoft.com/office/drawing/2014/main" val="2735905788"/>
                  </a:ext>
                </a:extLst>
              </a:tr>
            </a:tbl>
          </a:graphicData>
        </a:graphic>
      </p:graphicFrame>
      <p:graphicFrame>
        <p:nvGraphicFramePr>
          <p:cNvPr id="7" name="Table 6">
            <a:extLst>
              <a:ext uri="{FF2B5EF4-FFF2-40B4-BE49-F238E27FC236}">
                <a16:creationId xmlns:a16="http://schemas.microsoft.com/office/drawing/2014/main" id="{509217FA-2F3D-123F-47BE-3CB53DF92966}"/>
              </a:ext>
            </a:extLst>
          </p:cNvPr>
          <p:cNvGraphicFramePr>
            <a:graphicFrameLocks noGrp="1"/>
          </p:cNvGraphicFramePr>
          <p:nvPr>
            <p:extLst>
              <p:ext uri="{D42A27DB-BD31-4B8C-83A1-F6EECF244321}">
                <p14:modId xmlns:p14="http://schemas.microsoft.com/office/powerpoint/2010/main" val="22111204"/>
              </p:ext>
            </p:extLst>
          </p:nvPr>
        </p:nvGraphicFramePr>
        <p:xfrm>
          <a:off x="4641290" y="5555682"/>
          <a:ext cx="2742621" cy="1093787"/>
        </p:xfrm>
        <a:graphic>
          <a:graphicData uri="http://schemas.openxmlformats.org/drawingml/2006/table">
            <a:tbl>
              <a:tblPr firstRow="1"/>
              <a:tblGrid>
                <a:gridCol w="914207">
                  <a:extLst>
                    <a:ext uri="{9D8B030D-6E8A-4147-A177-3AD203B41FA5}">
                      <a16:colId xmlns:a16="http://schemas.microsoft.com/office/drawing/2014/main" val="1500656992"/>
                    </a:ext>
                  </a:extLst>
                </a:gridCol>
                <a:gridCol w="914207">
                  <a:extLst>
                    <a:ext uri="{9D8B030D-6E8A-4147-A177-3AD203B41FA5}">
                      <a16:colId xmlns:a16="http://schemas.microsoft.com/office/drawing/2014/main" val="303889535"/>
                    </a:ext>
                  </a:extLst>
                </a:gridCol>
                <a:gridCol w="914207">
                  <a:extLst>
                    <a:ext uri="{9D8B030D-6E8A-4147-A177-3AD203B41FA5}">
                      <a16:colId xmlns:a16="http://schemas.microsoft.com/office/drawing/2014/main" val="877798359"/>
                    </a:ext>
                  </a:extLst>
                </a:gridCol>
              </a:tblGrid>
              <a:tr h="239386">
                <a:tc gridSpan="3">
                  <a:txBody>
                    <a:bodyPr/>
                    <a:lstStyle/>
                    <a:p>
                      <a:pPr algn="ctr" rtl="0" fontAlgn="b"/>
                      <a:r>
                        <a:rPr lang="en-GB" sz="1200" b="1" i="0" u="none" strike="noStrike" dirty="0">
                          <a:solidFill>
                            <a:srgbClr val="0070C0"/>
                          </a:solidFill>
                          <a:effectLst/>
                          <a:latin typeface="Calibri"/>
                        </a:rPr>
                        <a:t>Mid-COVID to Now:</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9D9D9"/>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511419639"/>
                  </a:ext>
                </a:extLst>
              </a:tr>
              <a:tr h="216183">
                <a:tc gridSpan="3">
                  <a:txBody>
                    <a:bodyPr/>
                    <a:lstStyle/>
                    <a:p>
                      <a:pPr algn="ctr" rtl="0" fontAlgn="b"/>
                      <a:r>
                        <a:rPr lang="pt-BR" sz="1200" b="1" i="0" u="none" strike="noStrike" err="1">
                          <a:solidFill>
                            <a:srgbClr val="000000"/>
                          </a:solidFill>
                          <a:effectLst/>
                          <a:latin typeface="Calibri"/>
                        </a:rPr>
                        <a:t>Dec</a:t>
                      </a:r>
                      <a:r>
                        <a:rPr lang="pt-BR" sz="1200" b="1" i="0" u="none" strike="noStrike">
                          <a:solidFill>
                            <a:srgbClr val="000000"/>
                          </a:solidFill>
                          <a:effectLst/>
                          <a:latin typeface="Calibri"/>
                        </a:rPr>
                        <a:t> 2021 </a:t>
                      </a:r>
                      <a:r>
                        <a:rPr lang="pt-BR" sz="1200" b="1" i="0" u="none" strike="noStrike" err="1">
                          <a:solidFill>
                            <a:srgbClr val="000000"/>
                          </a:solidFill>
                          <a:effectLst/>
                          <a:latin typeface="Calibri"/>
                        </a:rPr>
                        <a:t>to</a:t>
                      </a:r>
                      <a:r>
                        <a:rPr lang="pt-BR" sz="1200" b="1" i="0" u="none" strike="noStrike">
                          <a:solidFill>
                            <a:srgbClr val="000000"/>
                          </a:solidFill>
                          <a:effectLst/>
                          <a:latin typeface="Calibri"/>
                        </a:rPr>
                        <a:t> </a:t>
                      </a:r>
                      <a:r>
                        <a:rPr lang="pt-BR" sz="1200" b="1" i="0" u="none" strike="noStrike" err="1">
                          <a:solidFill>
                            <a:srgbClr val="000000"/>
                          </a:solidFill>
                          <a:effectLst/>
                          <a:latin typeface="Calibri"/>
                        </a:rPr>
                        <a:t>Dec</a:t>
                      </a:r>
                      <a:r>
                        <a:rPr lang="pt-BR" sz="1200" b="1" i="0" u="none" strike="noStrike">
                          <a:solidFill>
                            <a:srgbClr val="000000"/>
                          </a:solidFill>
                          <a:effectLst/>
                          <a:latin typeface="Calibri"/>
                        </a:rPr>
                        <a:t> 2023</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064624827"/>
                  </a:ext>
                </a:extLst>
              </a:tr>
              <a:tr h="387214">
                <a:tc>
                  <a:txBody>
                    <a:bodyPr/>
                    <a:lstStyle/>
                    <a:p>
                      <a:pPr algn="ctr" rtl="0" fontAlgn="ctr"/>
                      <a:r>
                        <a:rPr lang="en-GB" sz="1200" b="1" i="0" u="none" strike="noStrike">
                          <a:solidFill>
                            <a:srgbClr val="000000"/>
                          </a:solidFill>
                          <a:effectLst/>
                          <a:latin typeface="Calibri"/>
                        </a:rPr>
                        <a:t>Mon-Sun</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lvl="0" algn="ctr" rtl="0">
                        <a:buNone/>
                      </a:pPr>
                      <a:r>
                        <a:rPr lang="en-GB" sz="1200" b="1" i="0" u="none" strike="noStrike">
                          <a:solidFill>
                            <a:srgbClr val="000000"/>
                          </a:solidFill>
                          <a:effectLst/>
                          <a:latin typeface="Calibri"/>
                        </a:rPr>
                        <a:t>Weekdays </a:t>
                      </a:r>
                    </a:p>
                    <a:p>
                      <a:pPr lvl="0" algn="ctr" rtl="0">
                        <a:buNone/>
                      </a:pPr>
                      <a:r>
                        <a:rPr lang="en-GB" sz="1200" b="1" i="0" u="none" strike="noStrike">
                          <a:solidFill>
                            <a:srgbClr val="000000"/>
                          </a:solidFill>
                          <a:effectLst/>
                          <a:latin typeface="Calibri"/>
                        </a:rPr>
                        <a:t>(Mon-Thu)</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lvl="0" algn="ctr" rtl="0">
                        <a:buNone/>
                      </a:pPr>
                      <a:r>
                        <a:rPr lang="en-GB" sz="1200" b="1" i="0" u="none" strike="noStrike">
                          <a:solidFill>
                            <a:srgbClr val="000000"/>
                          </a:solidFill>
                          <a:effectLst/>
                          <a:latin typeface="Calibri"/>
                        </a:rPr>
                        <a:t>Weekends </a:t>
                      </a:r>
                      <a:endParaRPr lang="en-US"/>
                    </a:p>
                    <a:p>
                      <a:pPr lvl="0" algn="ctr">
                        <a:buNone/>
                      </a:pPr>
                      <a:r>
                        <a:rPr lang="en-GB" sz="1200" b="1" i="0" u="none" strike="noStrike">
                          <a:solidFill>
                            <a:srgbClr val="000000"/>
                          </a:solidFill>
                          <a:effectLst/>
                          <a:latin typeface="Calibri"/>
                        </a:rPr>
                        <a:t>(Sat-Sun)</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63342870"/>
                  </a:ext>
                </a:extLst>
              </a:tr>
              <a:tr h="251004">
                <a:tc>
                  <a:txBody>
                    <a:bodyPr/>
                    <a:lstStyle/>
                    <a:p>
                      <a:pPr algn="ctr" rtl="0" fontAlgn="ctr"/>
                      <a:r>
                        <a:rPr lang="en-GB" sz="1200" b="1" i="0" u="none" strike="noStrike">
                          <a:solidFill>
                            <a:schemeClr val="tx1"/>
                          </a:solidFill>
                          <a:effectLst/>
                          <a:latin typeface="Calibri"/>
                        </a:rPr>
                        <a:t>-20%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GB" sz="1200" b="1" i="0" u="none" strike="noStrike">
                          <a:solidFill>
                            <a:schemeClr val="tx1"/>
                          </a:solidFill>
                          <a:effectLst/>
                          <a:latin typeface="Calibri"/>
                        </a:rPr>
                        <a:t>-22%</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GB" sz="1200" b="1" i="0" u="none" strike="noStrike" dirty="0">
                          <a:solidFill>
                            <a:schemeClr val="tx1"/>
                          </a:solidFill>
                          <a:effectLst/>
                          <a:latin typeface="Calibri"/>
                        </a:rPr>
                        <a:t>-20%</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75189908"/>
                  </a:ext>
                </a:extLst>
              </a:tr>
            </a:tbl>
          </a:graphicData>
        </a:graphic>
      </p:graphicFrame>
      <p:graphicFrame>
        <p:nvGraphicFramePr>
          <p:cNvPr id="6" name="Table 5">
            <a:extLst>
              <a:ext uri="{FF2B5EF4-FFF2-40B4-BE49-F238E27FC236}">
                <a16:creationId xmlns:a16="http://schemas.microsoft.com/office/drawing/2014/main" id="{3AD1C41B-5F30-CF44-3A97-B853F03A2D8F}"/>
              </a:ext>
            </a:extLst>
          </p:cNvPr>
          <p:cNvGraphicFramePr>
            <a:graphicFrameLocks noGrp="1"/>
          </p:cNvGraphicFramePr>
          <p:nvPr>
            <p:extLst>
              <p:ext uri="{D42A27DB-BD31-4B8C-83A1-F6EECF244321}">
                <p14:modId xmlns:p14="http://schemas.microsoft.com/office/powerpoint/2010/main" val="813091637"/>
              </p:ext>
            </p:extLst>
          </p:nvPr>
        </p:nvGraphicFramePr>
        <p:xfrm>
          <a:off x="7384320" y="5555682"/>
          <a:ext cx="2742621" cy="1093787"/>
        </p:xfrm>
        <a:graphic>
          <a:graphicData uri="http://schemas.openxmlformats.org/drawingml/2006/table">
            <a:tbl>
              <a:tblPr firstRow="1"/>
              <a:tblGrid>
                <a:gridCol w="914207">
                  <a:extLst>
                    <a:ext uri="{9D8B030D-6E8A-4147-A177-3AD203B41FA5}">
                      <a16:colId xmlns:a16="http://schemas.microsoft.com/office/drawing/2014/main" val="3658685782"/>
                    </a:ext>
                  </a:extLst>
                </a:gridCol>
                <a:gridCol w="914207">
                  <a:extLst>
                    <a:ext uri="{9D8B030D-6E8A-4147-A177-3AD203B41FA5}">
                      <a16:colId xmlns:a16="http://schemas.microsoft.com/office/drawing/2014/main" val="3186297313"/>
                    </a:ext>
                  </a:extLst>
                </a:gridCol>
                <a:gridCol w="914207">
                  <a:extLst>
                    <a:ext uri="{9D8B030D-6E8A-4147-A177-3AD203B41FA5}">
                      <a16:colId xmlns:a16="http://schemas.microsoft.com/office/drawing/2014/main" val="1915003835"/>
                    </a:ext>
                  </a:extLst>
                </a:gridCol>
              </a:tblGrid>
              <a:tr h="239386">
                <a:tc gridSpan="3">
                  <a:txBody>
                    <a:bodyPr/>
                    <a:lstStyle/>
                    <a:p>
                      <a:pPr algn="ctr" rtl="0" fontAlgn="b"/>
                      <a:r>
                        <a:rPr lang="en-GB" sz="1200" b="1" i="0" u="none" strike="noStrike">
                          <a:solidFill>
                            <a:srgbClr val="0070C0"/>
                          </a:solidFill>
                          <a:effectLst/>
                          <a:latin typeface="Calibri"/>
                        </a:rPr>
                        <a:t>Previous year to Now:</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D9D9D9"/>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384313192"/>
                  </a:ext>
                </a:extLst>
              </a:tr>
              <a:tr h="216183">
                <a:tc gridSpan="3">
                  <a:txBody>
                    <a:bodyPr/>
                    <a:lstStyle/>
                    <a:p>
                      <a:pPr algn="ctr" rtl="0" fontAlgn="b"/>
                      <a:r>
                        <a:rPr lang="pt-BR" sz="1200" b="1" i="0" u="none" strike="noStrike" err="1">
                          <a:solidFill>
                            <a:srgbClr val="000000"/>
                          </a:solidFill>
                          <a:effectLst/>
                          <a:latin typeface="Calibri"/>
                        </a:rPr>
                        <a:t>Dec</a:t>
                      </a:r>
                      <a:r>
                        <a:rPr lang="pt-BR" sz="1200" b="1" i="0" u="none" strike="noStrike">
                          <a:solidFill>
                            <a:srgbClr val="000000"/>
                          </a:solidFill>
                          <a:effectLst/>
                          <a:latin typeface="Calibri"/>
                        </a:rPr>
                        <a:t> 2022 </a:t>
                      </a:r>
                      <a:r>
                        <a:rPr lang="pt-BR" sz="1200" b="1" i="0" u="none" strike="noStrike" err="1">
                          <a:solidFill>
                            <a:srgbClr val="000000"/>
                          </a:solidFill>
                          <a:effectLst/>
                          <a:latin typeface="Calibri"/>
                        </a:rPr>
                        <a:t>to</a:t>
                      </a:r>
                      <a:r>
                        <a:rPr lang="pt-BR" sz="1200" b="1" i="0" u="none" strike="noStrike">
                          <a:solidFill>
                            <a:srgbClr val="000000"/>
                          </a:solidFill>
                          <a:effectLst/>
                          <a:latin typeface="Calibri"/>
                        </a:rPr>
                        <a:t> </a:t>
                      </a:r>
                      <a:r>
                        <a:rPr lang="pt-BR" sz="1200" b="1" i="0" u="none" strike="noStrike" err="1">
                          <a:solidFill>
                            <a:srgbClr val="000000"/>
                          </a:solidFill>
                          <a:effectLst/>
                          <a:latin typeface="Calibri"/>
                        </a:rPr>
                        <a:t>Dec</a:t>
                      </a:r>
                      <a:r>
                        <a:rPr lang="pt-BR" sz="1200" b="1" i="0" u="none" strike="noStrike">
                          <a:solidFill>
                            <a:srgbClr val="000000"/>
                          </a:solidFill>
                          <a:effectLst/>
                          <a:latin typeface="Calibri"/>
                        </a:rPr>
                        <a:t> 2023</a:t>
                      </a:r>
                    </a:p>
                  </a:txBody>
                  <a:tcPr marL="6350" marR="6350" marT="635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515987965"/>
                  </a:ext>
                </a:extLst>
              </a:tr>
              <a:tr h="387214">
                <a:tc>
                  <a:txBody>
                    <a:bodyPr/>
                    <a:lstStyle/>
                    <a:p>
                      <a:pPr algn="ctr" rtl="0" fontAlgn="ctr"/>
                      <a:r>
                        <a:rPr lang="en-GB" sz="1200" b="1" i="0" u="none" strike="noStrike">
                          <a:solidFill>
                            <a:srgbClr val="000000"/>
                          </a:solidFill>
                          <a:effectLst/>
                          <a:latin typeface="Calibri"/>
                        </a:rPr>
                        <a:t>Mon-Sun</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lvl="0" algn="ctr" rtl="0">
                        <a:buNone/>
                      </a:pPr>
                      <a:r>
                        <a:rPr lang="en-GB" sz="1200" b="1" i="0" u="none" strike="noStrike">
                          <a:solidFill>
                            <a:srgbClr val="000000"/>
                          </a:solidFill>
                          <a:effectLst/>
                          <a:latin typeface="Calibri"/>
                        </a:rPr>
                        <a:t>Weekdays (Mon-Thu)</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lvl="0" algn="ctr" rtl="0">
                        <a:buNone/>
                      </a:pPr>
                      <a:r>
                        <a:rPr lang="en-GB" sz="1200" b="1" i="0" u="none" strike="noStrike">
                          <a:solidFill>
                            <a:srgbClr val="000000"/>
                          </a:solidFill>
                          <a:effectLst/>
                          <a:latin typeface="Calibri"/>
                        </a:rPr>
                        <a:t>Weekends </a:t>
                      </a:r>
                      <a:endParaRPr lang="en-US"/>
                    </a:p>
                    <a:p>
                      <a:pPr lvl="0" algn="ctr">
                        <a:buNone/>
                      </a:pPr>
                      <a:r>
                        <a:rPr lang="en-GB" sz="1200" b="1" i="0" u="none" strike="noStrike">
                          <a:solidFill>
                            <a:srgbClr val="000000"/>
                          </a:solidFill>
                          <a:effectLst/>
                          <a:latin typeface="Calibri"/>
                        </a:rPr>
                        <a:t>(Sat-Sun)</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80512679"/>
                  </a:ext>
                </a:extLst>
              </a:tr>
              <a:tr h="251004">
                <a:tc>
                  <a:txBody>
                    <a:bodyPr/>
                    <a:lstStyle/>
                    <a:p>
                      <a:pPr algn="ctr" rtl="0" fontAlgn="ctr"/>
                      <a:r>
                        <a:rPr lang="en-GB" sz="1200" b="1" i="0" u="none" strike="noStrike">
                          <a:solidFill>
                            <a:schemeClr val="tx1"/>
                          </a:solidFill>
                          <a:effectLst/>
                          <a:latin typeface="Calibri"/>
                        </a:rPr>
                        <a:t>-12%</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GB" sz="1200" b="1" i="0" u="none" strike="noStrike">
                          <a:solidFill>
                            <a:schemeClr val="tx1"/>
                          </a:solidFill>
                          <a:effectLst/>
                          <a:latin typeface="Calibri"/>
                        </a:rPr>
                        <a:t>-25%</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GB" sz="1200" b="1" i="0" u="none" strike="noStrike">
                          <a:solidFill>
                            <a:schemeClr val="tx1"/>
                          </a:solidFill>
                          <a:effectLst/>
                          <a:latin typeface="Calibri"/>
                        </a:rPr>
                        <a:t>+22%</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42643080"/>
                  </a:ext>
                </a:extLst>
              </a:tr>
            </a:tbl>
          </a:graphicData>
        </a:graphic>
      </p:graphicFrame>
      <p:sp>
        <p:nvSpPr>
          <p:cNvPr id="15" name="TextBox 14">
            <a:extLst>
              <a:ext uri="{FF2B5EF4-FFF2-40B4-BE49-F238E27FC236}">
                <a16:creationId xmlns:a16="http://schemas.microsoft.com/office/drawing/2014/main" id="{6A2E3651-6014-9DE5-5012-ED99A5BDC1D8}"/>
              </a:ext>
              <a:ext uri="{C183D7F6-B498-43B3-948B-1728B52AA6E4}">
                <adec:decorative xmlns:adec="http://schemas.microsoft.com/office/drawing/2017/decorative" val="1"/>
              </a:ext>
            </a:extLst>
          </p:cNvPr>
          <p:cNvSpPr txBox="1"/>
          <p:nvPr/>
        </p:nvSpPr>
        <p:spPr>
          <a:xfrm>
            <a:off x="2274369" y="1164424"/>
            <a:ext cx="766140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400" b="1"/>
              <a:t>Footfall at One Station Square (directly outside Cambridge train station)</a:t>
            </a:r>
            <a:endParaRPr lang="en-GB" sz="1050" b="1">
              <a:cs typeface="Calibri"/>
            </a:endParaRPr>
          </a:p>
        </p:txBody>
      </p:sp>
      <p:pic>
        <p:nvPicPr>
          <p:cNvPr id="12" name="Picture 11">
            <a:extLst>
              <a:ext uri="{FF2B5EF4-FFF2-40B4-BE49-F238E27FC236}">
                <a16:creationId xmlns:a16="http://schemas.microsoft.com/office/drawing/2014/main" id="{29AE5FEA-1C32-3355-D87D-E8D2001F7932}"/>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773977" y="4186239"/>
            <a:ext cx="1088049" cy="322141"/>
          </a:xfrm>
          <a:prstGeom prst="rect">
            <a:avLst/>
          </a:prstGeom>
        </p:spPr>
      </p:pic>
      <p:pic>
        <p:nvPicPr>
          <p:cNvPr id="14" name="Picture 13">
            <a:extLst>
              <a:ext uri="{FF2B5EF4-FFF2-40B4-BE49-F238E27FC236}">
                <a16:creationId xmlns:a16="http://schemas.microsoft.com/office/drawing/2014/main" id="{840DD379-AD20-DFDE-F7E7-A43F67CAAF8F}"/>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3827340" y="3017105"/>
            <a:ext cx="737089" cy="354868"/>
          </a:xfrm>
          <a:prstGeom prst="rect">
            <a:avLst/>
          </a:prstGeom>
        </p:spPr>
      </p:pic>
      <p:pic>
        <p:nvPicPr>
          <p:cNvPr id="16" name="Picture 15">
            <a:extLst>
              <a:ext uri="{FF2B5EF4-FFF2-40B4-BE49-F238E27FC236}">
                <a16:creationId xmlns:a16="http://schemas.microsoft.com/office/drawing/2014/main" id="{2F5E81E2-E42F-1AA9-BB7B-F6693DF6046B}"/>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5214815" y="3764573"/>
            <a:ext cx="804985" cy="383931"/>
          </a:xfrm>
          <a:prstGeom prst="rect">
            <a:avLst/>
          </a:prstGeom>
        </p:spPr>
      </p:pic>
      <p:pic>
        <p:nvPicPr>
          <p:cNvPr id="17" name="Picture 16">
            <a:extLst>
              <a:ext uri="{FF2B5EF4-FFF2-40B4-BE49-F238E27FC236}">
                <a16:creationId xmlns:a16="http://schemas.microsoft.com/office/drawing/2014/main" id="{0992049C-0019-1112-6E4A-0C8918AC7A01}"/>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4978888" y="4425706"/>
            <a:ext cx="1081454" cy="321896"/>
          </a:xfrm>
          <a:prstGeom prst="rect">
            <a:avLst/>
          </a:prstGeom>
        </p:spPr>
      </p:pic>
      <p:pic>
        <p:nvPicPr>
          <p:cNvPr id="18" name="Picture 17">
            <a:extLst>
              <a:ext uri="{FF2B5EF4-FFF2-40B4-BE49-F238E27FC236}">
                <a16:creationId xmlns:a16="http://schemas.microsoft.com/office/drawing/2014/main" id="{5B5299F5-F39D-08A3-EEDD-BF4306ACF17B}"/>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6382116" y="3827951"/>
            <a:ext cx="756383" cy="364637"/>
          </a:xfrm>
          <a:prstGeom prst="rect">
            <a:avLst/>
          </a:prstGeom>
        </p:spPr>
      </p:pic>
      <p:pic>
        <p:nvPicPr>
          <p:cNvPr id="19" name="Picture 18">
            <a:extLst>
              <a:ext uri="{FF2B5EF4-FFF2-40B4-BE49-F238E27FC236}">
                <a16:creationId xmlns:a16="http://schemas.microsoft.com/office/drawing/2014/main" id="{2B6C7294-40D7-EFFA-73C6-19FDA12AE436}"/>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6660417" y="2108567"/>
            <a:ext cx="727320" cy="345099"/>
          </a:xfrm>
          <a:prstGeom prst="rect">
            <a:avLst/>
          </a:prstGeom>
        </p:spPr>
      </p:pic>
      <p:pic>
        <p:nvPicPr>
          <p:cNvPr id="20" name="Picture 19">
            <a:extLst>
              <a:ext uri="{FF2B5EF4-FFF2-40B4-BE49-F238E27FC236}">
                <a16:creationId xmlns:a16="http://schemas.microsoft.com/office/drawing/2014/main" id="{4A6C27DF-8420-B2B8-3A85-BA203B1CAB82}"/>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8505825" y="2167183"/>
            <a:ext cx="709735" cy="354868"/>
          </a:xfrm>
          <a:prstGeom prst="rect">
            <a:avLst/>
          </a:prstGeom>
        </p:spPr>
      </p:pic>
      <p:pic>
        <p:nvPicPr>
          <p:cNvPr id="21" name="Picture 20">
            <a:extLst>
              <a:ext uri="{FF2B5EF4-FFF2-40B4-BE49-F238E27FC236}">
                <a16:creationId xmlns:a16="http://schemas.microsoft.com/office/drawing/2014/main" id="{22D94770-DB4E-E035-3C30-5DEFB42A8F35}"/>
              </a:ext>
              <a:ext uri="{C183D7F6-B498-43B3-948B-1728B52AA6E4}">
                <adec:decorative xmlns:adec="http://schemas.microsoft.com/office/drawing/2017/decorative" val="1"/>
              </a:ext>
            </a:extLst>
          </p:cNvPr>
          <p:cNvPicPr>
            <a:picLocks noChangeAspect="1"/>
          </p:cNvPicPr>
          <p:nvPr/>
        </p:nvPicPr>
        <p:blipFill>
          <a:blip r:embed="rId12"/>
          <a:stretch>
            <a:fillRect/>
          </a:stretch>
        </p:blipFill>
        <p:spPr>
          <a:xfrm>
            <a:off x="8759825" y="4460387"/>
            <a:ext cx="739043" cy="438150"/>
          </a:xfrm>
          <a:prstGeom prst="rect">
            <a:avLst/>
          </a:prstGeom>
        </p:spPr>
      </p:pic>
    </p:spTree>
    <p:extLst>
      <p:ext uri="{BB962C8B-B14F-4D97-AF65-F5344CB8AC3E}">
        <p14:creationId xmlns:p14="http://schemas.microsoft.com/office/powerpoint/2010/main" val="40229982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20386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B284E-CD81-449F-A838-EA547E0E7E59}"/>
              </a:ext>
            </a:extLst>
          </p:cNvPr>
          <p:cNvSpPr>
            <a:spLocks noGrp="1"/>
          </p:cNvSpPr>
          <p:nvPr>
            <p:ph type="title"/>
          </p:nvPr>
        </p:nvSpPr>
        <p:spPr>
          <a:xfrm>
            <a:off x="0" y="2543729"/>
            <a:ext cx="12192000" cy="1325563"/>
          </a:xfrm>
        </p:spPr>
        <p:txBody>
          <a:bodyPr>
            <a:normAutofit/>
          </a:bodyPr>
          <a:lstStyle/>
          <a:p>
            <a:pPr algn="ctr"/>
            <a:r>
              <a:rPr lang="en-GB" sz="5400" b="1">
                <a:solidFill>
                  <a:schemeClr val="bg1"/>
                </a:solidFill>
                <a:latin typeface="+mn-lt"/>
                <a:cs typeface="Calibri"/>
              </a:rPr>
              <a:t>Bus Passengers</a:t>
            </a:r>
          </a:p>
        </p:txBody>
      </p:sp>
      <p:sp>
        <p:nvSpPr>
          <p:cNvPr id="3" name="Slide Number Placeholder 2">
            <a:extLst>
              <a:ext uri="{FF2B5EF4-FFF2-40B4-BE49-F238E27FC236}">
                <a16:creationId xmlns:a16="http://schemas.microsoft.com/office/drawing/2014/main" id="{F7983E4E-2D33-4D0F-B583-AC524E189091}"/>
              </a:ext>
              <a:ext uri="{C183D7F6-B498-43B3-948B-1728B52AA6E4}">
                <adec:decorative xmlns:adec="http://schemas.microsoft.com/office/drawing/2017/decorative" val="1"/>
              </a:ext>
            </a:extLst>
          </p:cNvPr>
          <p:cNvSpPr>
            <a:spLocks noGrp="1"/>
          </p:cNvSpPr>
          <p:nvPr>
            <p:ph type="sldNum" sz="quarter" idx="12"/>
          </p:nvPr>
        </p:nvSpPr>
        <p:spPr>
          <a:xfrm>
            <a:off x="11726944" y="6492875"/>
            <a:ext cx="46505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56028F-813B-4E02-837E-17CD63D81F9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68759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lt1"/>
                </a:solidFill>
                <a:effectLst/>
                <a:uLnTx/>
                <a:uFillTx/>
                <a:latin typeface="Calibri" panose="020F0502020204030204"/>
                <a:ea typeface="+mn-ea"/>
                <a:cs typeface="+mn-cs"/>
              </a:rPr>
              <a:t>Bus Passengers in Cambridgeshire</a:t>
            </a:r>
            <a:r>
              <a:rPr kumimoji="0" lang="en-GB" sz="2800" b="1" i="0" u="none" strike="noStrike" kern="1200" cap="none" spc="0" normalizeH="0" noProof="0" dirty="0">
                <a:ln>
                  <a:noFill/>
                </a:ln>
                <a:solidFill>
                  <a:schemeClr val="lt1"/>
                </a:solidFill>
                <a:effectLst/>
                <a:uLnTx/>
                <a:uFillTx/>
                <a:latin typeface="Calibri" panose="020F0502020204030204"/>
                <a:ea typeface="+mn-ea"/>
                <a:cs typeface="+mn-cs"/>
              </a:rPr>
              <a:t> and Peterborough</a:t>
            </a:r>
            <a:endParaRPr kumimoji="0" lang="en-GB" sz="2800" b="1" i="0" u="none" strike="noStrike" kern="1200" cap="none" spc="0" normalizeH="0" baseline="0" noProof="0" dirty="0">
              <a:ln>
                <a:noFill/>
              </a:ln>
              <a:solidFill>
                <a:schemeClr val="lt1"/>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10B5876D-A555-4694-9DD0-01F8D9F5CFA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0858931" y="-726641"/>
            <a:ext cx="545503" cy="2035730"/>
          </a:xfrm>
          <a:prstGeom prst="rect">
            <a:avLst/>
          </a:prstGeom>
        </p:spPr>
      </p:pic>
      <p:sp>
        <p:nvSpPr>
          <p:cNvPr id="10" name="TextBox 9">
            <a:extLst>
              <a:ext uri="{FF2B5EF4-FFF2-40B4-BE49-F238E27FC236}">
                <a16:creationId xmlns:a16="http://schemas.microsoft.com/office/drawing/2014/main" id="{A71BBD86-6CAB-D2E9-F0D6-7F9D01ED4106}"/>
              </a:ext>
            </a:extLst>
          </p:cNvPr>
          <p:cNvSpPr txBox="1"/>
          <p:nvPr/>
        </p:nvSpPr>
        <p:spPr>
          <a:xfrm>
            <a:off x="233680" y="609983"/>
            <a:ext cx="11725153" cy="307777"/>
          </a:xfrm>
          <a:prstGeom prst="rect">
            <a:avLst/>
          </a:prstGeom>
          <a:solidFill>
            <a:schemeClr val="accent4">
              <a:lumMod val="20000"/>
              <a:lumOff val="80000"/>
            </a:schemeClr>
          </a:solidFill>
          <a:ln>
            <a:solidFill>
              <a:srgbClr val="20386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a:solidFill>
                  <a:schemeClr val="tx1"/>
                </a:solidFill>
                <a:latin typeface="Calibri" panose="020F0502020204030204"/>
              </a:rPr>
              <a:t>Bus passenger volumes remain below pre-COVID but are gradually increasing. The number of bus passengers decreases during school holidays.</a:t>
            </a:r>
          </a:p>
        </p:txBody>
      </p:sp>
      <p:pic>
        <p:nvPicPr>
          <p:cNvPr id="39" name="Picture 38" descr="Bus passenger volumes show continued gradual recovery from mid-Covid. December 2023 bus passenger volumes are higher than in December 2022, but remain below 2019 volumes. Bus passenger volumes fell in December in line with the Christmas holidays and winter weather.">
            <a:extLst>
              <a:ext uri="{FF2B5EF4-FFF2-40B4-BE49-F238E27FC236}">
                <a16:creationId xmlns:a16="http://schemas.microsoft.com/office/drawing/2014/main" id="{4D2FE8E7-6A10-01F1-1F2D-3D27B56271D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65272" y="1394626"/>
            <a:ext cx="6901519" cy="4791875"/>
          </a:xfrm>
          <a:prstGeom prst="rect">
            <a:avLst/>
          </a:prstGeom>
        </p:spPr>
      </p:pic>
      <p:sp>
        <p:nvSpPr>
          <p:cNvPr id="5" name="TextBox 4">
            <a:extLst>
              <a:ext uri="{FF2B5EF4-FFF2-40B4-BE49-F238E27FC236}">
                <a16:creationId xmlns:a16="http://schemas.microsoft.com/office/drawing/2014/main" id="{BEFB8D4F-0080-7F97-5CEB-DDD6C4106B96}"/>
              </a:ext>
              <a:ext uri="{C183D7F6-B498-43B3-948B-1728B52AA6E4}">
                <adec:decorative xmlns:adec="http://schemas.microsoft.com/office/drawing/2017/decorative" val="1"/>
              </a:ext>
            </a:extLst>
          </p:cNvPr>
          <p:cNvSpPr txBox="1"/>
          <p:nvPr/>
        </p:nvSpPr>
        <p:spPr>
          <a:xfrm>
            <a:off x="8211665" y="1325070"/>
            <a:ext cx="2414351" cy="523220"/>
          </a:xfrm>
          <a:prstGeom prst="rect">
            <a:avLst/>
          </a:prstGeom>
          <a:noFill/>
        </p:spPr>
        <p:txBody>
          <a:bodyPr wrap="square" rtlCol="0">
            <a:spAutoFit/>
          </a:bodyPr>
          <a:lstStyle/>
          <a:p>
            <a:pPr algn="ctr"/>
            <a:r>
              <a:rPr lang="en-GB" sz="1400"/>
              <a:t>£2 bus fare cap introduced by the government (1</a:t>
            </a:r>
            <a:r>
              <a:rPr lang="en-GB" sz="1400" baseline="30000"/>
              <a:t>st</a:t>
            </a:r>
            <a:r>
              <a:rPr lang="en-GB" sz="1400"/>
              <a:t> Jan 2023)</a:t>
            </a:r>
          </a:p>
        </p:txBody>
      </p:sp>
      <p:sp>
        <p:nvSpPr>
          <p:cNvPr id="61" name="TextBox 60">
            <a:extLst>
              <a:ext uri="{FF2B5EF4-FFF2-40B4-BE49-F238E27FC236}">
                <a16:creationId xmlns:a16="http://schemas.microsoft.com/office/drawing/2014/main" id="{8BC0AACF-8948-9486-26DE-A9029C779E2E}"/>
              </a:ext>
              <a:ext uri="{C183D7F6-B498-43B3-948B-1728B52AA6E4}">
                <adec:decorative xmlns:adec="http://schemas.microsoft.com/office/drawing/2017/decorative" val="1"/>
              </a:ext>
            </a:extLst>
          </p:cNvPr>
          <p:cNvSpPr txBox="1"/>
          <p:nvPr/>
        </p:nvSpPr>
        <p:spPr>
          <a:xfrm>
            <a:off x="2207259" y="1025294"/>
            <a:ext cx="4617032" cy="369332"/>
          </a:xfrm>
          <a:prstGeom prst="rect">
            <a:avLst/>
          </a:prstGeom>
          <a:noFill/>
        </p:spPr>
        <p:txBody>
          <a:bodyPr wrap="square" rtlCol="0">
            <a:spAutoFit/>
          </a:bodyPr>
          <a:lstStyle/>
          <a:p>
            <a:pPr algn="ctr"/>
            <a:r>
              <a:rPr lang="en-GB" b="1" dirty="0"/>
              <a:t>Stagecoach CPCA Area Bus Passengers</a:t>
            </a:r>
          </a:p>
        </p:txBody>
      </p:sp>
      <p:grpSp>
        <p:nvGrpSpPr>
          <p:cNvPr id="17" name="Group 16" descr="Cambridge sees a -13% difference from March 2019 to March 2023.">
            <a:extLst>
              <a:ext uri="{FF2B5EF4-FFF2-40B4-BE49-F238E27FC236}">
                <a16:creationId xmlns:a16="http://schemas.microsoft.com/office/drawing/2014/main" id="{F2BB8ECF-9624-583B-0E85-0BF62ADBD065}"/>
              </a:ext>
            </a:extLst>
          </p:cNvPr>
          <p:cNvGrpSpPr/>
          <p:nvPr/>
        </p:nvGrpSpPr>
        <p:grpSpPr>
          <a:xfrm>
            <a:off x="9530400" y="2155658"/>
            <a:ext cx="2218501" cy="1300824"/>
            <a:chOff x="9531900" y="1220328"/>
            <a:chExt cx="2218501" cy="1300824"/>
          </a:xfrm>
        </p:grpSpPr>
        <p:sp>
          <p:nvSpPr>
            <p:cNvPr id="18" name="Rectangle: Rounded Corners 17">
              <a:extLst>
                <a:ext uri="{FF2B5EF4-FFF2-40B4-BE49-F238E27FC236}">
                  <a16:creationId xmlns:a16="http://schemas.microsoft.com/office/drawing/2014/main" id="{23FCFE7B-7B84-5109-F853-456B48628CB5}"/>
                </a:ext>
              </a:extLst>
            </p:cNvPr>
            <p:cNvSpPr/>
            <p:nvPr/>
          </p:nvSpPr>
          <p:spPr>
            <a:xfrm rot="10800000">
              <a:off x="10290652" y="2038492"/>
              <a:ext cx="745292" cy="419111"/>
            </a:xfrm>
            <a:prstGeom prst="roundRect">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9" name="Group 18">
              <a:extLst>
                <a:ext uri="{FF2B5EF4-FFF2-40B4-BE49-F238E27FC236}">
                  <a16:creationId xmlns:a16="http://schemas.microsoft.com/office/drawing/2014/main" id="{D0A985A1-CCEF-6281-C241-74BB470FC214}"/>
                </a:ext>
              </a:extLst>
            </p:cNvPr>
            <p:cNvGrpSpPr/>
            <p:nvPr/>
          </p:nvGrpSpPr>
          <p:grpSpPr>
            <a:xfrm>
              <a:off x="9531900" y="1220328"/>
              <a:ext cx="2218501" cy="1300824"/>
              <a:chOff x="857250" y="5669657"/>
              <a:chExt cx="2846621" cy="1202105"/>
            </a:xfrm>
          </p:grpSpPr>
          <p:sp>
            <p:nvSpPr>
              <p:cNvPr id="21" name="TextBox 20">
                <a:extLst>
                  <a:ext uri="{FF2B5EF4-FFF2-40B4-BE49-F238E27FC236}">
                    <a16:creationId xmlns:a16="http://schemas.microsoft.com/office/drawing/2014/main" id="{ADA0917A-3882-24FA-1092-9F9666D2F262}"/>
                  </a:ext>
                </a:extLst>
              </p:cNvPr>
              <p:cNvSpPr txBox="1"/>
              <p:nvPr/>
            </p:nvSpPr>
            <p:spPr>
              <a:xfrm>
                <a:off x="914088" y="6051354"/>
                <a:ext cx="2789783" cy="766511"/>
              </a:xfrm>
              <a:prstGeom prst="rect">
                <a:avLst/>
              </a:prstGeom>
              <a:noFill/>
              <a:ln w="12700">
                <a:noFill/>
              </a:ln>
            </p:spPr>
            <p:txBody>
              <a:bodyPr wrap="square" rtlCol="0">
                <a:spAutoFit/>
              </a:bodyPr>
              <a:lstStyle/>
              <a:p>
                <a:pPr algn="ctr">
                  <a:lnSpc>
                    <a:spcPct val="150000"/>
                  </a:lnSpc>
                </a:pPr>
                <a:r>
                  <a:rPr lang="en-GB" sz="1400"/>
                  <a:t>Dec 2019 to Dec 2023</a:t>
                </a:r>
              </a:p>
              <a:p>
                <a:pPr algn="ctr">
                  <a:lnSpc>
                    <a:spcPct val="150000"/>
                  </a:lnSpc>
                </a:pPr>
                <a:r>
                  <a:rPr lang="en-GB" sz="2000" b="1"/>
                  <a:t>-13%</a:t>
                </a:r>
              </a:p>
            </p:txBody>
          </p:sp>
          <p:sp>
            <p:nvSpPr>
              <p:cNvPr id="22" name="Rectangle 21">
                <a:extLst>
                  <a:ext uri="{FF2B5EF4-FFF2-40B4-BE49-F238E27FC236}">
                    <a16:creationId xmlns:a16="http://schemas.microsoft.com/office/drawing/2014/main" id="{E28369D0-9990-1D50-11B2-24422AFC1344}"/>
                  </a:ext>
                </a:extLst>
              </p:cNvPr>
              <p:cNvSpPr/>
              <p:nvPr/>
            </p:nvSpPr>
            <p:spPr>
              <a:xfrm>
                <a:off x="857250" y="5669657"/>
                <a:ext cx="2795447" cy="12021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 name="TextBox 19">
              <a:extLst>
                <a:ext uri="{FF2B5EF4-FFF2-40B4-BE49-F238E27FC236}">
                  <a16:creationId xmlns:a16="http://schemas.microsoft.com/office/drawing/2014/main" id="{D4A2774D-9F77-5786-690A-6F8B756B638A}"/>
                </a:ext>
              </a:extLst>
            </p:cNvPr>
            <p:cNvSpPr txBox="1"/>
            <p:nvPr/>
          </p:nvSpPr>
          <p:spPr>
            <a:xfrm>
              <a:off x="9538302" y="1275682"/>
              <a:ext cx="2183727" cy="523220"/>
            </a:xfrm>
            <a:prstGeom prst="rect">
              <a:avLst/>
            </a:prstGeom>
            <a:noFill/>
            <a:ln w="12700">
              <a:noFill/>
            </a:ln>
          </p:spPr>
          <p:txBody>
            <a:bodyPr wrap="square" rtlCol="0">
              <a:spAutoFit/>
            </a:bodyPr>
            <a:lstStyle/>
            <a:p>
              <a:pPr algn="ctr"/>
              <a:r>
                <a:rPr lang="en-GB" sz="1400" b="1"/>
                <a:t>Cambridge</a:t>
              </a:r>
            </a:p>
            <a:p>
              <a:pPr algn="ctr"/>
              <a:r>
                <a:rPr lang="en-GB" sz="1400" b="1">
                  <a:solidFill>
                    <a:srgbClr val="0070C0"/>
                  </a:solidFill>
                </a:rPr>
                <a:t>Pre-COVID to Now:</a:t>
              </a:r>
            </a:p>
          </p:txBody>
        </p:sp>
      </p:grpSp>
      <p:grpSp>
        <p:nvGrpSpPr>
          <p:cNvPr id="28" name="Group 27" descr="Peterborough sees a -30% difference from March 2019 to March 2023.">
            <a:extLst>
              <a:ext uri="{FF2B5EF4-FFF2-40B4-BE49-F238E27FC236}">
                <a16:creationId xmlns:a16="http://schemas.microsoft.com/office/drawing/2014/main" id="{AED648D7-955F-06CD-FD73-E9DA09BCD6EC}"/>
              </a:ext>
            </a:extLst>
          </p:cNvPr>
          <p:cNvGrpSpPr/>
          <p:nvPr/>
        </p:nvGrpSpPr>
        <p:grpSpPr>
          <a:xfrm>
            <a:off x="9534153" y="3941041"/>
            <a:ext cx="2183727" cy="1300824"/>
            <a:chOff x="9534153" y="3941041"/>
            <a:chExt cx="2183727" cy="1300824"/>
          </a:xfrm>
        </p:grpSpPr>
        <p:sp>
          <p:nvSpPr>
            <p:cNvPr id="16" name="Rectangle: Rounded Corners 15">
              <a:extLst>
                <a:ext uri="{FF2B5EF4-FFF2-40B4-BE49-F238E27FC236}">
                  <a16:creationId xmlns:a16="http://schemas.microsoft.com/office/drawing/2014/main" id="{D621A6A1-CD17-667B-C7F8-7142FD0B4408}"/>
                </a:ext>
                <a:ext uri="{C183D7F6-B498-43B3-948B-1728B52AA6E4}">
                  <adec:decorative xmlns:adec="http://schemas.microsoft.com/office/drawing/2017/decorative" val="1"/>
                </a:ext>
              </a:extLst>
            </p:cNvPr>
            <p:cNvSpPr/>
            <p:nvPr/>
          </p:nvSpPr>
          <p:spPr>
            <a:xfrm rot="10800000">
              <a:off x="10289152" y="4756413"/>
              <a:ext cx="745292" cy="419111"/>
            </a:xfrm>
            <a:prstGeom prst="roundRect">
              <a:avLst/>
            </a:prstGeom>
            <a:solidFill>
              <a:srgbClr val="5B9BD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3" name="Group 22" descr="Peterborough sees a -30% difference from March 2019 to March 2023.">
              <a:extLst>
                <a:ext uri="{FF2B5EF4-FFF2-40B4-BE49-F238E27FC236}">
                  <a16:creationId xmlns:a16="http://schemas.microsoft.com/office/drawing/2014/main" id="{174BE3DD-82AA-7EFC-C0EC-CF2A14805C11}"/>
                </a:ext>
              </a:extLst>
            </p:cNvPr>
            <p:cNvGrpSpPr/>
            <p:nvPr/>
          </p:nvGrpSpPr>
          <p:grpSpPr>
            <a:xfrm>
              <a:off x="9534153" y="3941041"/>
              <a:ext cx="2183727" cy="1300824"/>
              <a:chOff x="9534153" y="4237840"/>
              <a:chExt cx="2183727" cy="1300824"/>
            </a:xfrm>
          </p:grpSpPr>
          <p:grpSp>
            <p:nvGrpSpPr>
              <p:cNvPr id="24" name="Group 23">
                <a:extLst>
                  <a:ext uri="{FF2B5EF4-FFF2-40B4-BE49-F238E27FC236}">
                    <a16:creationId xmlns:a16="http://schemas.microsoft.com/office/drawing/2014/main" id="{30B33EF7-2211-981F-5CD1-286BB825401F}"/>
                  </a:ext>
                </a:extLst>
              </p:cNvPr>
              <p:cNvGrpSpPr/>
              <p:nvPr/>
            </p:nvGrpSpPr>
            <p:grpSpPr>
              <a:xfrm>
                <a:off x="9537383" y="4237840"/>
                <a:ext cx="2178620" cy="1300824"/>
                <a:chOff x="857250" y="5669657"/>
                <a:chExt cx="2795447" cy="1202105"/>
              </a:xfrm>
            </p:grpSpPr>
            <p:sp>
              <p:nvSpPr>
                <p:cNvPr id="26" name="TextBox 25">
                  <a:extLst>
                    <a:ext uri="{FF2B5EF4-FFF2-40B4-BE49-F238E27FC236}">
                      <a16:creationId xmlns:a16="http://schemas.microsoft.com/office/drawing/2014/main" id="{EA2A6D47-998F-A585-33E2-2442180AF5C9}"/>
                    </a:ext>
                  </a:extLst>
                </p:cNvPr>
                <p:cNvSpPr txBox="1"/>
                <p:nvPr/>
              </p:nvSpPr>
              <p:spPr>
                <a:xfrm>
                  <a:off x="1051190" y="6020641"/>
                  <a:ext cx="2521865" cy="766511"/>
                </a:xfrm>
                <a:prstGeom prst="rect">
                  <a:avLst/>
                </a:prstGeom>
                <a:noFill/>
                <a:ln w="12700">
                  <a:noFill/>
                </a:ln>
              </p:spPr>
              <p:txBody>
                <a:bodyPr wrap="square" rtlCol="0">
                  <a:spAutoFit/>
                </a:bodyPr>
                <a:lstStyle/>
                <a:p>
                  <a:pPr algn="ctr">
                    <a:lnSpc>
                      <a:spcPct val="150000"/>
                    </a:lnSpc>
                  </a:pPr>
                  <a:r>
                    <a:rPr lang="en-GB" sz="1400"/>
                    <a:t>Dec 2019 to Dec 2023</a:t>
                  </a:r>
                </a:p>
                <a:p>
                  <a:pPr algn="ctr">
                    <a:lnSpc>
                      <a:spcPct val="150000"/>
                    </a:lnSpc>
                  </a:pPr>
                  <a:r>
                    <a:rPr lang="en-GB" sz="2000" b="1"/>
                    <a:t>-18%</a:t>
                  </a:r>
                </a:p>
              </p:txBody>
            </p:sp>
            <p:sp>
              <p:nvSpPr>
                <p:cNvPr id="27" name="Rectangle 26">
                  <a:extLst>
                    <a:ext uri="{FF2B5EF4-FFF2-40B4-BE49-F238E27FC236}">
                      <a16:creationId xmlns:a16="http://schemas.microsoft.com/office/drawing/2014/main" id="{A8E6FAC0-A189-4D62-6419-8378D2C4BAF3}"/>
                    </a:ext>
                  </a:extLst>
                </p:cNvPr>
                <p:cNvSpPr/>
                <p:nvPr/>
              </p:nvSpPr>
              <p:spPr>
                <a:xfrm>
                  <a:off x="857250" y="5669657"/>
                  <a:ext cx="2795447" cy="12021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5" name="TextBox 24">
                <a:extLst>
                  <a:ext uri="{FF2B5EF4-FFF2-40B4-BE49-F238E27FC236}">
                    <a16:creationId xmlns:a16="http://schemas.microsoft.com/office/drawing/2014/main" id="{104A1B9E-D0D9-248D-D30D-FF90AE810E3C}"/>
                  </a:ext>
                </a:extLst>
              </p:cNvPr>
              <p:cNvSpPr txBox="1"/>
              <p:nvPr/>
            </p:nvSpPr>
            <p:spPr>
              <a:xfrm>
                <a:off x="9534153" y="4261730"/>
                <a:ext cx="2183727" cy="523220"/>
              </a:xfrm>
              <a:prstGeom prst="rect">
                <a:avLst/>
              </a:prstGeom>
              <a:noFill/>
              <a:ln w="12700">
                <a:noFill/>
              </a:ln>
            </p:spPr>
            <p:txBody>
              <a:bodyPr wrap="square" rtlCol="0">
                <a:spAutoFit/>
              </a:bodyPr>
              <a:lstStyle/>
              <a:p>
                <a:pPr algn="ctr"/>
                <a:r>
                  <a:rPr lang="en-GB" sz="1400" b="1"/>
                  <a:t>Peterborough</a:t>
                </a:r>
              </a:p>
              <a:p>
                <a:pPr algn="ctr"/>
                <a:r>
                  <a:rPr lang="en-GB" sz="1400" b="1">
                    <a:solidFill>
                      <a:srgbClr val="0070C0"/>
                    </a:solidFill>
                  </a:rPr>
                  <a:t>Pre-COVID</a:t>
                </a:r>
                <a:r>
                  <a:rPr lang="en-GB" sz="1400" b="1" i="0" u="none" strike="noStrike">
                    <a:solidFill>
                      <a:srgbClr val="0070C0"/>
                    </a:solidFill>
                    <a:effectLst/>
                    <a:latin typeface="Calibri"/>
                  </a:rPr>
                  <a:t> to</a:t>
                </a:r>
                <a:r>
                  <a:rPr lang="en-GB" sz="1400" b="1">
                    <a:solidFill>
                      <a:srgbClr val="0070C0"/>
                    </a:solidFill>
                  </a:rPr>
                  <a:t> Now:</a:t>
                </a:r>
              </a:p>
            </p:txBody>
          </p:sp>
        </p:grpSp>
      </p:grpSp>
      <p:sp>
        <p:nvSpPr>
          <p:cNvPr id="14" name="TextBox 13">
            <a:extLst>
              <a:ext uri="{FF2B5EF4-FFF2-40B4-BE49-F238E27FC236}">
                <a16:creationId xmlns:a16="http://schemas.microsoft.com/office/drawing/2014/main" id="{38E3525C-0809-49E4-AE9F-12F75F91FFBF}"/>
              </a:ext>
            </a:extLst>
          </p:cNvPr>
          <p:cNvSpPr txBox="1"/>
          <p:nvPr/>
        </p:nvSpPr>
        <p:spPr>
          <a:xfrm>
            <a:off x="-7463" y="6604792"/>
            <a:ext cx="11725153" cy="253916"/>
          </a:xfrm>
          <a:prstGeom prst="rect">
            <a:avLst/>
          </a:prstGeom>
          <a:noFill/>
        </p:spPr>
        <p:txBody>
          <a:bodyPr wrap="square" lIns="91440" tIns="45720" rIns="91440" bIns="45720" anchor="t">
            <a:spAutoFit/>
          </a:bodyPr>
          <a:lstStyle/>
          <a:p>
            <a:r>
              <a:rPr lang="en-GB" sz="1000">
                <a:solidFill>
                  <a:schemeClr val="bg2">
                    <a:lumMod val="50000"/>
                  </a:schemeClr>
                </a:solidFill>
                <a:cs typeface="Calibri"/>
              </a:rPr>
              <a:t>Due to the commercial sensitivity of this data, bus passenger volumes are not marked on the y-axis of this graph.</a:t>
            </a:r>
          </a:p>
        </p:txBody>
      </p:sp>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dirty="0" smtClean="0"/>
              <a:t>49</a:t>
            </a:fld>
            <a:endParaRPr lang="en-GB"/>
          </a:p>
        </p:txBody>
      </p:sp>
      <p:cxnSp>
        <p:nvCxnSpPr>
          <p:cNvPr id="7" name="Straight Arrow Connector 6">
            <a:extLst>
              <a:ext uri="{FF2B5EF4-FFF2-40B4-BE49-F238E27FC236}">
                <a16:creationId xmlns:a16="http://schemas.microsoft.com/office/drawing/2014/main" id="{C380ADEA-0E0C-1577-0746-631388115B0B}"/>
              </a:ext>
              <a:ext uri="{C183D7F6-B498-43B3-948B-1728B52AA6E4}">
                <adec:decorative xmlns:adec="http://schemas.microsoft.com/office/drawing/2017/decorative" val="1"/>
              </a:ext>
            </a:extLst>
          </p:cNvPr>
          <p:cNvCxnSpPr>
            <a:cxnSpLocks/>
          </p:cNvCxnSpPr>
          <p:nvPr/>
        </p:nvCxnSpPr>
        <p:spPr>
          <a:xfrm flipH="1">
            <a:off x="5685819" y="1600802"/>
            <a:ext cx="2588264" cy="42896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984B72DC-7607-1ACC-D99A-9D18D7CF4113}"/>
              </a:ext>
              <a:ext uri="{C183D7F6-B498-43B3-948B-1728B52AA6E4}">
                <adec:decorative xmlns:adec="http://schemas.microsoft.com/office/drawing/2017/decorative" val="1"/>
              </a:ext>
            </a:extLst>
          </p:cNvPr>
          <p:cNvGrpSpPr/>
          <p:nvPr/>
        </p:nvGrpSpPr>
        <p:grpSpPr>
          <a:xfrm>
            <a:off x="952504" y="6256100"/>
            <a:ext cx="6857996" cy="396509"/>
            <a:chOff x="1312899" y="6256100"/>
            <a:chExt cx="6186169" cy="396509"/>
          </a:xfrm>
        </p:grpSpPr>
        <p:sp>
          <p:nvSpPr>
            <p:cNvPr id="6" name="TextBox 5">
              <a:extLst>
                <a:ext uri="{FF2B5EF4-FFF2-40B4-BE49-F238E27FC236}">
                  <a16:creationId xmlns:a16="http://schemas.microsoft.com/office/drawing/2014/main" id="{D33E93FC-DE12-24F7-D9AC-C3CDF2E30381}"/>
                </a:ext>
              </a:extLst>
            </p:cNvPr>
            <p:cNvSpPr txBox="1"/>
            <p:nvPr/>
          </p:nvSpPr>
          <p:spPr>
            <a:xfrm>
              <a:off x="1312899" y="6264035"/>
              <a:ext cx="628650" cy="369332"/>
            </a:xfrm>
            <a:prstGeom prst="rect">
              <a:avLst/>
            </a:prstGeom>
            <a:noFill/>
            <a:ln>
              <a:noFill/>
            </a:ln>
          </p:spPr>
          <p:txBody>
            <a:bodyPr wrap="square" rtlCol="0">
              <a:spAutoFit/>
            </a:bodyPr>
            <a:lstStyle/>
            <a:p>
              <a:r>
                <a:rPr lang="en-GB" b="1"/>
                <a:t>May</a:t>
              </a:r>
            </a:p>
          </p:txBody>
        </p:sp>
        <p:sp>
          <p:nvSpPr>
            <p:cNvPr id="8" name="TextBox 7">
              <a:extLst>
                <a:ext uri="{FF2B5EF4-FFF2-40B4-BE49-F238E27FC236}">
                  <a16:creationId xmlns:a16="http://schemas.microsoft.com/office/drawing/2014/main" id="{8FA3F1C9-D3B0-61FD-E53F-F9927EBF4CE8}"/>
                </a:ext>
              </a:extLst>
            </p:cNvPr>
            <p:cNvSpPr txBox="1"/>
            <p:nvPr/>
          </p:nvSpPr>
          <p:spPr>
            <a:xfrm>
              <a:off x="1903110" y="6267814"/>
              <a:ext cx="628650" cy="369332"/>
            </a:xfrm>
            <a:prstGeom prst="rect">
              <a:avLst/>
            </a:prstGeom>
            <a:noFill/>
            <a:ln>
              <a:noFill/>
            </a:ln>
          </p:spPr>
          <p:txBody>
            <a:bodyPr wrap="square" rtlCol="0">
              <a:spAutoFit/>
            </a:bodyPr>
            <a:lstStyle/>
            <a:p>
              <a:r>
                <a:rPr lang="en-GB" b="1"/>
                <a:t>Jun</a:t>
              </a:r>
            </a:p>
          </p:txBody>
        </p:sp>
        <p:sp>
          <p:nvSpPr>
            <p:cNvPr id="9" name="TextBox 8">
              <a:extLst>
                <a:ext uri="{FF2B5EF4-FFF2-40B4-BE49-F238E27FC236}">
                  <a16:creationId xmlns:a16="http://schemas.microsoft.com/office/drawing/2014/main" id="{01CD304D-A17E-DF93-8328-B1E69E01EB52}"/>
                </a:ext>
              </a:extLst>
            </p:cNvPr>
            <p:cNvSpPr txBox="1"/>
            <p:nvPr/>
          </p:nvSpPr>
          <p:spPr>
            <a:xfrm>
              <a:off x="2436201" y="6270901"/>
              <a:ext cx="628650" cy="369332"/>
            </a:xfrm>
            <a:prstGeom prst="rect">
              <a:avLst/>
            </a:prstGeom>
            <a:noFill/>
            <a:ln>
              <a:noFill/>
            </a:ln>
          </p:spPr>
          <p:txBody>
            <a:bodyPr wrap="square" rtlCol="0">
              <a:spAutoFit/>
            </a:bodyPr>
            <a:lstStyle/>
            <a:p>
              <a:r>
                <a:rPr lang="en-GB" b="1"/>
                <a:t>Jul</a:t>
              </a:r>
            </a:p>
          </p:txBody>
        </p:sp>
        <p:sp>
          <p:nvSpPr>
            <p:cNvPr id="12" name="TextBox 11">
              <a:extLst>
                <a:ext uri="{FF2B5EF4-FFF2-40B4-BE49-F238E27FC236}">
                  <a16:creationId xmlns:a16="http://schemas.microsoft.com/office/drawing/2014/main" id="{445E9720-7240-D2FE-E963-1072CC99753D}"/>
                </a:ext>
              </a:extLst>
            </p:cNvPr>
            <p:cNvSpPr txBox="1"/>
            <p:nvPr/>
          </p:nvSpPr>
          <p:spPr>
            <a:xfrm>
              <a:off x="2890436" y="6257542"/>
              <a:ext cx="628650" cy="369332"/>
            </a:xfrm>
            <a:prstGeom prst="rect">
              <a:avLst/>
            </a:prstGeom>
            <a:noFill/>
            <a:ln>
              <a:noFill/>
            </a:ln>
          </p:spPr>
          <p:txBody>
            <a:bodyPr wrap="square" rtlCol="0">
              <a:spAutoFit/>
            </a:bodyPr>
            <a:lstStyle/>
            <a:p>
              <a:r>
                <a:rPr lang="en-GB" b="1"/>
                <a:t>Aug</a:t>
              </a:r>
            </a:p>
          </p:txBody>
        </p:sp>
        <p:sp>
          <p:nvSpPr>
            <p:cNvPr id="29" name="TextBox 28">
              <a:extLst>
                <a:ext uri="{FF2B5EF4-FFF2-40B4-BE49-F238E27FC236}">
                  <a16:creationId xmlns:a16="http://schemas.microsoft.com/office/drawing/2014/main" id="{2F0C8DC8-937A-7D10-533A-EF834CBCA71D}"/>
                </a:ext>
              </a:extLst>
            </p:cNvPr>
            <p:cNvSpPr txBox="1"/>
            <p:nvPr/>
          </p:nvSpPr>
          <p:spPr>
            <a:xfrm>
              <a:off x="3418026" y="6262836"/>
              <a:ext cx="628650" cy="369332"/>
            </a:xfrm>
            <a:prstGeom prst="rect">
              <a:avLst/>
            </a:prstGeom>
            <a:noFill/>
            <a:ln>
              <a:noFill/>
            </a:ln>
          </p:spPr>
          <p:txBody>
            <a:bodyPr wrap="square" rtlCol="0">
              <a:spAutoFit/>
            </a:bodyPr>
            <a:lstStyle/>
            <a:p>
              <a:r>
                <a:rPr lang="en-GB" b="1"/>
                <a:t>Sep</a:t>
              </a:r>
            </a:p>
          </p:txBody>
        </p:sp>
        <p:sp>
          <p:nvSpPr>
            <p:cNvPr id="30" name="TextBox 29">
              <a:extLst>
                <a:ext uri="{FF2B5EF4-FFF2-40B4-BE49-F238E27FC236}">
                  <a16:creationId xmlns:a16="http://schemas.microsoft.com/office/drawing/2014/main" id="{AE7FF65F-2495-5A5E-876C-1D1074B07599}"/>
                </a:ext>
              </a:extLst>
            </p:cNvPr>
            <p:cNvSpPr txBox="1"/>
            <p:nvPr/>
          </p:nvSpPr>
          <p:spPr>
            <a:xfrm>
              <a:off x="3934419" y="6270250"/>
              <a:ext cx="628650" cy="369332"/>
            </a:xfrm>
            <a:prstGeom prst="rect">
              <a:avLst/>
            </a:prstGeom>
            <a:noFill/>
            <a:ln>
              <a:noFill/>
            </a:ln>
          </p:spPr>
          <p:txBody>
            <a:bodyPr wrap="square" rtlCol="0">
              <a:spAutoFit/>
            </a:bodyPr>
            <a:lstStyle/>
            <a:p>
              <a:r>
                <a:rPr lang="en-GB" b="1"/>
                <a:t>Oct</a:t>
              </a:r>
            </a:p>
          </p:txBody>
        </p:sp>
        <p:sp>
          <p:nvSpPr>
            <p:cNvPr id="31" name="TextBox 30">
              <a:extLst>
                <a:ext uri="{FF2B5EF4-FFF2-40B4-BE49-F238E27FC236}">
                  <a16:creationId xmlns:a16="http://schemas.microsoft.com/office/drawing/2014/main" id="{FB8B797F-8B6E-2DC0-CBF5-300107036E5A}"/>
                </a:ext>
              </a:extLst>
            </p:cNvPr>
            <p:cNvSpPr txBox="1"/>
            <p:nvPr/>
          </p:nvSpPr>
          <p:spPr>
            <a:xfrm>
              <a:off x="4420245" y="6256100"/>
              <a:ext cx="628650" cy="369332"/>
            </a:xfrm>
            <a:prstGeom prst="rect">
              <a:avLst/>
            </a:prstGeom>
            <a:noFill/>
            <a:ln>
              <a:noFill/>
            </a:ln>
          </p:spPr>
          <p:txBody>
            <a:bodyPr wrap="square" rtlCol="0">
              <a:spAutoFit/>
            </a:bodyPr>
            <a:lstStyle/>
            <a:p>
              <a:r>
                <a:rPr lang="en-GB" b="1"/>
                <a:t>Nov</a:t>
              </a:r>
            </a:p>
          </p:txBody>
        </p:sp>
        <p:sp>
          <p:nvSpPr>
            <p:cNvPr id="32" name="TextBox 31">
              <a:extLst>
                <a:ext uri="{FF2B5EF4-FFF2-40B4-BE49-F238E27FC236}">
                  <a16:creationId xmlns:a16="http://schemas.microsoft.com/office/drawing/2014/main" id="{AE31B988-BEF6-A9C6-91A6-FD439A84122C}"/>
                </a:ext>
              </a:extLst>
            </p:cNvPr>
            <p:cNvSpPr txBox="1"/>
            <p:nvPr/>
          </p:nvSpPr>
          <p:spPr>
            <a:xfrm>
              <a:off x="4929158" y="6262661"/>
              <a:ext cx="628650" cy="369332"/>
            </a:xfrm>
            <a:prstGeom prst="rect">
              <a:avLst/>
            </a:prstGeom>
            <a:noFill/>
            <a:ln>
              <a:noFill/>
            </a:ln>
          </p:spPr>
          <p:txBody>
            <a:bodyPr wrap="square" rtlCol="0">
              <a:spAutoFit/>
            </a:bodyPr>
            <a:lstStyle/>
            <a:p>
              <a:r>
                <a:rPr lang="en-GB" b="1"/>
                <a:t>Dec</a:t>
              </a:r>
            </a:p>
          </p:txBody>
        </p:sp>
        <p:sp>
          <p:nvSpPr>
            <p:cNvPr id="33" name="TextBox 32">
              <a:extLst>
                <a:ext uri="{FF2B5EF4-FFF2-40B4-BE49-F238E27FC236}">
                  <a16:creationId xmlns:a16="http://schemas.microsoft.com/office/drawing/2014/main" id="{93463471-6AD4-130C-5E0C-5F5D34438E39}"/>
                </a:ext>
              </a:extLst>
            </p:cNvPr>
            <p:cNvSpPr txBox="1"/>
            <p:nvPr/>
          </p:nvSpPr>
          <p:spPr>
            <a:xfrm>
              <a:off x="5394772" y="6270901"/>
              <a:ext cx="628650" cy="369332"/>
            </a:xfrm>
            <a:prstGeom prst="rect">
              <a:avLst/>
            </a:prstGeom>
            <a:noFill/>
            <a:ln>
              <a:noFill/>
            </a:ln>
          </p:spPr>
          <p:txBody>
            <a:bodyPr wrap="square" rtlCol="0">
              <a:spAutoFit/>
            </a:bodyPr>
            <a:lstStyle/>
            <a:p>
              <a:r>
                <a:rPr lang="en-GB" b="1"/>
                <a:t>Jan</a:t>
              </a:r>
            </a:p>
          </p:txBody>
        </p:sp>
        <p:sp>
          <p:nvSpPr>
            <p:cNvPr id="34" name="TextBox 33">
              <a:extLst>
                <a:ext uri="{FF2B5EF4-FFF2-40B4-BE49-F238E27FC236}">
                  <a16:creationId xmlns:a16="http://schemas.microsoft.com/office/drawing/2014/main" id="{5E1031B8-7882-6E02-E19D-583596E8F2D1}"/>
                </a:ext>
              </a:extLst>
            </p:cNvPr>
            <p:cNvSpPr txBox="1"/>
            <p:nvPr/>
          </p:nvSpPr>
          <p:spPr>
            <a:xfrm>
              <a:off x="5838868" y="6272330"/>
              <a:ext cx="628650" cy="369332"/>
            </a:xfrm>
            <a:prstGeom prst="rect">
              <a:avLst/>
            </a:prstGeom>
            <a:noFill/>
            <a:ln>
              <a:noFill/>
            </a:ln>
          </p:spPr>
          <p:txBody>
            <a:bodyPr wrap="square" rtlCol="0">
              <a:spAutoFit/>
            </a:bodyPr>
            <a:lstStyle/>
            <a:p>
              <a:r>
                <a:rPr lang="en-GB" b="1"/>
                <a:t>Feb</a:t>
              </a:r>
            </a:p>
          </p:txBody>
        </p:sp>
        <p:sp>
          <p:nvSpPr>
            <p:cNvPr id="35" name="TextBox 34">
              <a:extLst>
                <a:ext uri="{FF2B5EF4-FFF2-40B4-BE49-F238E27FC236}">
                  <a16:creationId xmlns:a16="http://schemas.microsoft.com/office/drawing/2014/main" id="{C44DB100-8082-5317-D2DB-AA1DACA12722}"/>
                </a:ext>
              </a:extLst>
            </p:cNvPr>
            <p:cNvSpPr txBox="1"/>
            <p:nvPr/>
          </p:nvSpPr>
          <p:spPr>
            <a:xfrm>
              <a:off x="6334058" y="6273044"/>
              <a:ext cx="628650" cy="369332"/>
            </a:xfrm>
            <a:prstGeom prst="rect">
              <a:avLst/>
            </a:prstGeom>
            <a:noFill/>
            <a:ln>
              <a:noFill/>
            </a:ln>
          </p:spPr>
          <p:txBody>
            <a:bodyPr wrap="square" rtlCol="0">
              <a:spAutoFit/>
            </a:bodyPr>
            <a:lstStyle/>
            <a:p>
              <a:r>
                <a:rPr lang="en-GB" b="1"/>
                <a:t>Mar</a:t>
              </a:r>
            </a:p>
          </p:txBody>
        </p:sp>
        <p:sp>
          <p:nvSpPr>
            <p:cNvPr id="36" name="TextBox 35">
              <a:extLst>
                <a:ext uri="{FF2B5EF4-FFF2-40B4-BE49-F238E27FC236}">
                  <a16:creationId xmlns:a16="http://schemas.microsoft.com/office/drawing/2014/main" id="{D8A38750-7FA8-2A3A-97CD-ED9DFDA5FF4F}"/>
                </a:ext>
              </a:extLst>
            </p:cNvPr>
            <p:cNvSpPr txBox="1"/>
            <p:nvPr/>
          </p:nvSpPr>
          <p:spPr>
            <a:xfrm>
              <a:off x="6870418" y="6283277"/>
              <a:ext cx="628650" cy="369332"/>
            </a:xfrm>
            <a:prstGeom prst="rect">
              <a:avLst/>
            </a:prstGeom>
            <a:noFill/>
            <a:ln>
              <a:noFill/>
            </a:ln>
          </p:spPr>
          <p:txBody>
            <a:bodyPr wrap="square" rtlCol="0">
              <a:spAutoFit/>
            </a:bodyPr>
            <a:lstStyle/>
            <a:p>
              <a:r>
                <a:rPr lang="en-GB" b="1"/>
                <a:t>Apr</a:t>
              </a:r>
            </a:p>
          </p:txBody>
        </p:sp>
      </p:grpSp>
      <p:cxnSp>
        <p:nvCxnSpPr>
          <p:cNvPr id="41" name="Straight Connector 40">
            <a:extLst>
              <a:ext uri="{FF2B5EF4-FFF2-40B4-BE49-F238E27FC236}">
                <a16:creationId xmlns:a16="http://schemas.microsoft.com/office/drawing/2014/main" id="{96287778-056B-1862-DB99-FEA66A0166B7}"/>
              </a:ext>
              <a:ext uri="{C183D7F6-B498-43B3-948B-1728B52AA6E4}">
                <adec:decorative xmlns:adec="http://schemas.microsoft.com/office/drawing/2017/decorative" val="1"/>
              </a:ext>
            </a:extLst>
          </p:cNvPr>
          <p:cNvCxnSpPr>
            <a:cxnSpLocks/>
          </p:cNvCxnSpPr>
          <p:nvPr/>
        </p:nvCxnSpPr>
        <p:spPr>
          <a:xfrm flipH="1">
            <a:off x="5646126" y="1437052"/>
            <a:ext cx="39693" cy="4552744"/>
          </a:xfrm>
          <a:prstGeom prst="line">
            <a:avLst/>
          </a:prstGeom>
          <a:ln w="19050">
            <a:solidFill>
              <a:schemeClr val="tx1"/>
            </a:solidFill>
            <a:prstDash val="dash"/>
          </a:ln>
        </p:spPr>
        <p:style>
          <a:lnRef idx="1">
            <a:schemeClr val="dk1"/>
          </a:lnRef>
          <a:fillRef idx="0">
            <a:schemeClr val="dk1"/>
          </a:fillRef>
          <a:effectRef idx="0">
            <a:schemeClr val="dk1"/>
          </a:effectRef>
          <a:fontRef idx="minor">
            <a:schemeClr val="tx1"/>
          </a:fontRef>
        </p:style>
      </p:cxnSp>
      <p:sp>
        <p:nvSpPr>
          <p:cNvPr id="44" name="TextBox 43">
            <a:extLst>
              <a:ext uri="{FF2B5EF4-FFF2-40B4-BE49-F238E27FC236}">
                <a16:creationId xmlns:a16="http://schemas.microsoft.com/office/drawing/2014/main" id="{D06C157C-322D-E4AD-14C5-A45CAE53B8DD}"/>
              </a:ext>
              <a:ext uri="{C183D7F6-B498-43B3-948B-1728B52AA6E4}">
                <adec:decorative xmlns:adec="http://schemas.microsoft.com/office/drawing/2017/decorative" val="1"/>
              </a:ext>
            </a:extLst>
          </p:cNvPr>
          <p:cNvSpPr txBox="1"/>
          <p:nvPr/>
        </p:nvSpPr>
        <p:spPr>
          <a:xfrm>
            <a:off x="5685819" y="2448547"/>
            <a:ext cx="1197257" cy="369332"/>
          </a:xfrm>
          <a:prstGeom prst="rect">
            <a:avLst/>
          </a:prstGeom>
          <a:noFill/>
        </p:spPr>
        <p:txBody>
          <a:bodyPr wrap="square" rtlCol="0">
            <a:spAutoFit/>
          </a:bodyPr>
          <a:lstStyle/>
          <a:p>
            <a:pPr algn="ctr"/>
            <a:r>
              <a:rPr lang="en-GB" b="1">
                <a:solidFill>
                  <a:srgbClr val="009873"/>
                </a:solidFill>
              </a:rPr>
              <a:t>2022-23</a:t>
            </a:r>
          </a:p>
        </p:txBody>
      </p:sp>
      <p:sp>
        <p:nvSpPr>
          <p:cNvPr id="46" name="TextBox 45">
            <a:extLst>
              <a:ext uri="{FF2B5EF4-FFF2-40B4-BE49-F238E27FC236}">
                <a16:creationId xmlns:a16="http://schemas.microsoft.com/office/drawing/2014/main" id="{4E571F23-9045-9C31-9B20-2DBA34376CBD}"/>
              </a:ext>
              <a:ext uri="{C183D7F6-B498-43B3-948B-1728B52AA6E4}">
                <adec:decorative xmlns:adec="http://schemas.microsoft.com/office/drawing/2017/decorative" val="1"/>
              </a:ext>
            </a:extLst>
          </p:cNvPr>
          <p:cNvSpPr txBox="1"/>
          <p:nvPr/>
        </p:nvSpPr>
        <p:spPr>
          <a:xfrm>
            <a:off x="5496871" y="5150306"/>
            <a:ext cx="1654255" cy="276999"/>
          </a:xfrm>
          <a:prstGeom prst="rect">
            <a:avLst/>
          </a:prstGeom>
          <a:noFill/>
        </p:spPr>
        <p:txBody>
          <a:bodyPr wrap="square" rtlCol="0">
            <a:spAutoFit/>
          </a:bodyPr>
          <a:lstStyle/>
          <a:p>
            <a:pPr algn="ctr"/>
            <a:r>
              <a:rPr lang="en-GB" sz="1200" b="1">
                <a:solidFill>
                  <a:srgbClr val="FFC929"/>
                </a:solidFill>
              </a:rPr>
              <a:t>Third lockdown</a:t>
            </a:r>
          </a:p>
        </p:txBody>
      </p:sp>
      <p:sp>
        <p:nvSpPr>
          <p:cNvPr id="47" name="TextBox 46">
            <a:extLst>
              <a:ext uri="{FF2B5EF4-FFF2-40B4-BE49-F238E27FC236}">
                <a16:creationId xmlns:a16="http://schemas.microsoft.com/office/drawing/2014/main" id="{982827FA-3D87-159F-37CB-4E79F6CBA49F}"/>
              </a:ext>
              <a:ext uri="{C183D7F6-B498-43B3-948B-1728B52AA6E4}">
                <adec:decorative xmlns:adec="http://schemas.microsoft.com/office/drawing/2017/decorative" val="1"/>
              </a:ext>
            </a:extLst>
          </p:cNvPr>
          <p:cNvSpPr txBox="1"/>
          <p:nvPr/>
        </p:nvSpPr>
        <p:spPr>
          <a:xfrm>
            <a:off x="4234068" y="4591453"/>
            <a:ext cx="1065896" cy="461665"/>
          </a:xfrm>
          <a:prstGeom prst="rect">
            <a:avLst/>
          </a:prstGeom>
          <a:noFill/>
        </p:spPr>
        <p:txBody>
          <a:bodyPr wrap="square" rtlCol="0">
            <a:spAutoFit/>
          </a:bodyPr>
          <a:lstStyle/>
          <a:p>
            <a:pPr algn="ctr"/>
            <a:r>
              <a:rPr lang="en-GB" sz="1200" b="1">
                <a:solidFill>
                  <a:srgbClr val="FFC929"/>
                </a:solidFill>
              </a:rPr>
              <a:t>Second lockdown</a:t>
            </a:r>
          </a:p>
        </p:txBody>
      </p:sp>
      <p:sp>
        <p:nvSpPr>
          <p:cNvPr id="48" name="TextBox 47">
            <a:extLst>
              <a:ext uri="{FF2B5EF4-FFF2-40B4-BE49-F238E27FC236}">
                <a16:creationId xmlns:a16="http://schemas.microsoft.com/office/drawing/2014/main" id="{6F132DDE-4261-5FEC-3D46-619D06556092}"/>
              </a:ext>
              <a:ext uri="{C183D7F6-B498-43B3-948B-1728B52AA6E4}">
                <adec:decorative xmlns:adec="http://schemas.microsoft.com/office/drawing/2017/decorative" val="1"/>
              </a:ext>
            </a:extLst>
          </p:cNvPr>
          <p:cNvSpPr txBox="1"/>
          <p:nvPr/>
        </p:nvSpPr>
        <p:spPr>
          <a:xfrm>
            <a:off x="2621057" y="4808854"/>
            <a:ext cx="1065896" cy="369332"/>
          </a:xfrm>
          <a:prstGeom prst="rect">
            <a:avLst/>
          </a:prstGeom>
          <a:noFill/>
        </p:spPr>
        <p:txBody>
          <a:bodyPr wrap="square" rtlCol="0">
            <a:spAutoFit/>
          </a:bodyPr>
          <a:lstStyle/>
          <a:p>
            <a:pPr algn="ctr"/>
            <a:r>
              <a:rPr lang="en-GB" b="1">
                <a:solidFill>
                  <a:srgbClr val="FFC929"/>
                </a:solidFill>
              </a:rPr>
              <a:t>2020-21</a:t>
            </a:r>
          </a:p>
        </p:txBody>
      </p:sp>
      <p:sp>
        <p:nvSpPr>
          <p:cNvPr id="49" name="TextBox 48">
            <a:extLst>
              <a:ext uri="{FF2B5EF4-FFF2-40B4-BE49-F238E27FC236}">
                <a16:creationId xmlns:a16="http://schemas.microsoft.com/office/drawing/2014/main" id="{49850040-6546-D109-5059-3D5B5E3C40B9}"/>
              </a:ext>
              <a:ext uri="{C183D7F6-B498-43B3-948B-1728B52AA6E4}">
                <adec:decorative xmlns:adec="http://schemas.microsoft.com/office/drawing/2017/decorative" val="1"/>
              </a:ext>
            </a:extLst>
          </p:cNvPr>
          <p:cNvSpPr txBox="1"/>
          <p:nvPr/>
        </p:nvSpPr>
        <p:spPr>
          <a:xfrm>
            <a:off x="1083711" y="4919476"/>
            <a:ext cx="1654255" cy="461665"/>
          </a:xfrm>
          <a:prstGeom prst="rect">
            <a:avLst/>
          </a:prstGeom>
          <a:noFill/>
        </p:spPr>
        <p:txBody>
          <a:bodyPr wrap="square" rtlCol="0">
            <a:spAutoFit/>
          </a:bodyPr>
          <a:lstStyle/>
          <a:p>
            <a:r>
              <a:rPr lang="en-GB" sz="1200" b="1">
                <a:solidFill>
                  <a:srgbClr val="FFC929"/>
                </a:solidFill>
              </a:rPr>
              <a:t>First lockdown continued</a:t>
            </a:r>
          </a:p>
        </p:txBody>
      </p:sp>
      <p:sp>
        <p:nvSpPr>
          <p:cNvPr id="50" name="TextBox 49">
            <a:extLst>
              <a:ext uri="{FF2B5EF4-FFF2-40B4-BE49-F238E27FC236}">
                <a16:creationId xmlns:a16="http://schemas.microsoft.com/office/drawing/2014/main" id="{69AF2B53-00C1-8865-3B5B-6FDBCC88BC5B}"/>
              </a:ext>
              <a:ext uri="{C183D7F6-B498-43B3-948B-1728B52AA6E4}">
                <adec:decorative xmlns:adec="http://schemas.microsoft.com/office/drawing/2017/decorative" val="1"/>
              </a:ext>
            </a:extLst>
          </p:cNvPr>
          <p:cNvSpPr txBox="1"/>
          <p:nvPr/>
        </p:nvSpPr>
        <p:spPr>
          <a:xfrm>
            <a:off x="7170954" y="5084806"/>
            <a:ext cx="1367526" cy="461665"/>
          </a:xfrm>
          <a:prstGeom prst="rect">
            <a:avLst/>
          </a:prstGeom>
          <a:noFill/>
        </p:spPr>
        <p:txBody>
          <a:bodyPr wrap="square" rtlCol="0">
            <a:spAutoFit/>
          </a:bodyPr>
          <a:lstStyle/>
          <a:p>
            <a:pPr algn="ctr"/>
            <a:r>
              <a:rPr lang="en-GB" sz="1200" b="1">
                <a:solidFill>
                  <a:srgbClr val="E1485A"/>
                </a:solidFill>
              </a:rPr>
              <a:t>First lockdown begins</a:t>
            </a:r>
          </a:p>
        </p:txBody>
      </p:sp>
      <p:sp>
        <p:nvSpPr>
          <p:cNvPr id="51" name="TextBox 50">
            <a:extLst>
              <a:ext uri="{FF2B5EF4-FFF2-40B4-BE49-F238E27FC236}">
                <a16:creationId xmlns:a16="http://schemas.microsoft.com/office/drawing/2014/main" id="{0F91AC2A-D185-D8D6-38CE-F10EF7E255C7}"/>
              </a:ext>
              <a:ext uri="{C183D7F6-B498-43B3-948B-1728B52AA6E4}">
                <adec:decorative xmlns:adec="http://schemas.microsoft.com/office/drawing/2017/decorative" val="1"/>
              </a:ext>
            </a:extLst>
          </p:cNvPr>
          <p:cNvSpPr txBox="1"/>
          <p:nvPr/>
        </p:nvSpPr>
        <p:spPr>
          <a:xfrm>
            <a:off x="3202127" y="1437052"/>
            <a:ext cx="1197257" cy="369332"/>
          </a:xfrm>
          <a:prstGeom prst="rect">
            <a:avLst/>
          </a:prstGeom>
          <a:noFill/>
        </p:spPr>
        <p:txBody>
          <a:bodyPr wrap="square" rtlCol="0">
            <a:spAutoFit/>
          </a:bodyPr>
          <a:lstStyle/>
          <a:p>
            <a:pPr algn="ctr"/>
            <a:r>
              <a:rPr lang="en-GB" b="1">
                <a:solidFill>
                  <a:srgbClr val="E14457"/>
                </a:solidFill>
              </a:rPr>
              <a:t>2019-20</a:t>
            </a:r>
          </a:p>
        </p:txBody>
      </p:sp>
      <p:sp>
        <p:nvSpPr>
          <p:cNvPr id="52" name="TextBox 51">
            <a:extLst>
              <a:ext uri="{FF2B5EF4-FFF2-40B4-BE49-F238E27FC236}">
                <a16:creationId xmlns:a16="http://schemas.microsoft.com/office/drawing/2014/main" id="{470FEF0C-1665-5709-789E-EEFFA1FF5367}"/>
              </a:ext>
              <a:ext uri="{C183D7F6-B498-43B3-948B-1728B52AA6E4}">
                <adec:decorative xmlns:adec="http://schemas.microsoft.com/office/drawing/2017/decorative" val="1"/>
              </a:ext>
            </a:extLst>
          </p:cNvPr>
          <p:cNvSpPr txBox="1"/>
          <p:nvPr/>
        </p:nvSpPr>
        <p:spPr>
          <a:xfrm>
            <a:off x="4297724" y="3323851"/>
            <a:ext cx="1197257" cy="369332"/>
          </a:xfrm>
          <a:prstGeom prst="rect">
            <a:avLst/>
          </a:prstGeom>
          <a:noFill/>
        </p:spPr>
        <p:txBody>
          <a:bodyPr wrap="square" rtlCol="0">
            <a:spAutoFit/>
          </a:bodyPr>
          <a:lstStyle/>
          <a:p>
            <a:pPr algn="ctr"/>
            <a:r>
              <a:rPr lang="en-GB" b="1">
                <a:solidFill>
                  <a:srgbClr val="0076C8"/>
                </a:solidFill>
              </a:rPr>
              <a:t>2021-22</a:t>
            </a:r>
          </a:p>
        </p:txBody>
      </p:sp>
      <p:sp>
        <p:nvSpPr>
          <p:cNvPr id="53" name="TextBox 52">
            <a:extLst>
              <a:ext uri="{FF2B5EF4-FFF2-40B4-BE49-F238E27FC236}">
                <a16:creationId xmlns:a16="http://schemas.microsoft.com/office/drawing/2014/main" id="{B59A8A99-7664-F190-61D9-8B5EE49312D4}"/>
              </a:ext>
              <a:ext uri="{C183D7F6-B498-43B3-948B-1728B52AA6E4}">
                <adec:decorative xmlns:adec="http://schemas.microsoft.com/office/drawing/2017/decorative" val="1"/>
              </a:ext>
            </a:extLst>
          </p:cNvPr>
          <p:cNvSpPr txBox="1"/>
          <p:nvPr/>
        </p:nvSpPr>
        <p:spPr>
          <a:xfrm>
            <a:off x="2263541" y="2338994"/>
            <a:ext cx="1197257" cy="369332"/>
          </a:xfrm>
          <a:prstGeom prst="rect">
            <a:avLst/>
          </a:prstGeom>
          <a:noFill/>
        </p:spPr>
        <p:txBody>
          <a:bodyPr wrap="square" rtlCol="0">
            <a:spAutoFit/>
          </a:bodyPr>
          <a:lstStyle/>
          <a:p>
            <a:pPr algn="ctr"/>
            <a:r>
              <a:rPr lang="en-GB" b="1">
                <a:solidFill>
                  <a:srgbClr val="7030A0"/>
                </a:solidFill>
              </a:rPr>
              <a:t>2023-24</a:t>
            </a:r>
          </a:p>
        </p:txBody>
      </p:sp>
      <p:sp>
        <p:nvSpPr>
          <p:cNvPr id="63" name="TextBox 62">
            <a:extLst>
              <a:ext uri="{FF2B5EF4-FFF2-40B4-BE49-F238E27FC236}">
                <a16:creationId xmlns:a16="http://schemas.microsoft.com/office/drawing/2014/main" id="{8FE68C7B-788F-6629-C007-F0F75B1668B4}"/>
              </a:ext>
              <a:ext uri="{C183D7F6-B498-43B3-948B-1728B52AA6E4}">
                <adec:decorative xmlns:adec="http://schemas.microsoft.com/office/drawing/2017/decorative" val="1"/>
              </a:ext>
            </a:extLst>
          </p:cNvPr>
          <p:cNvSpPr txBox="1"/>
          <p:nvPr/>
        </p:nvSpPr>
        <p:spPr>
          <a:xfrm rot="16200000">
            <a:off x="-1591274" y="3520651"/>
            <a:ext cx="4617032" cy="369332"/>
          </a:xfrm>
          <a:prstGeom prst="rect">
            <a:avLst/>
          </a:prstGeom>
          <a:noFill/>
        </p:spPr>
        <p:txBody>
          <a:bodyPr wrap="square" rtlCol="0">
            <a:spAutoFit/>
          </a:bodyPr>
          <a:lstStyle/>
          <a:p>
            <a:pPr algn="ctr"/>
            <a:r>
              <a:rPr lang="en-GB" b="1"/>
              <a:t>Bus Passengers</a:t>
            </a:r>
          </a:p>
        </p:txBody>
      </p:sp>
    </p:spTree>
    <p:extLst>
      <p:ext uri="{BB962C8B-B14F-4D97-AF65-F5344CB8AC3E}">
        <p14:creationId xmlns:p14="http://schemas.microsoft.com/office/powerpoint/2010/main" val="10145445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0386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B284E-CD81-449F-A838-EA547E0E7E59}"/>
              </a:ext>
            </a:extLst>
          </p:cNvPr>
          <p:cNvSpPr>
            <a:spLocks noGrp="1"/>
          </p:cNvSpPr>
          <p:nvPr>
            <p:ph type="title"/>
          </p:nvPr>
        </p:nvSpPr>
        <p:spPr>
          <a:xfrm>
            <a:off x="0" y="2543729"/>
            <a:ext cx="12192000" cy="1325563"/>
          </a:xfrm>
        </p:spPr>
        <p:txBody>
          <a:bodyPr>
            <a:normAutofit/>
          </a:bodyPr>
          <a:lstStyle/>
          <a:p>
            <a:pPr algn="ctr"/>
            <a:r>
              <a:rPr lang="en-GB" sz="5400" b="1">
                <a:solidFill>
                  <a:schemeClr val="bg1"/>
                </a:solidFill>
                <a:latin typeface="+mn-lt"/>
                <a:cs typeface="Calibri"/>
              </a:rPr>
              <a:t>Overview</a:t>
            </a:r>
          </a:p>
        </p:txBody>
      </p:sp>
      <p:sp>
        <p:nvSpPr>
          <p:cNvPr id="3" name="Slide Number Placeholder 2">
            <a:extLst>
              <a:ext uri="{FF2B5EF4-FFF2-40B4-BE49-F238E27FC236}">
                <a16:creationId xmlns:a16="http://schemas.microsoft.com/office/drawing/2014/main" id="{F7983E4E-2D33-4D0F-B583-AC524E189091}"/>
              </a:ext>
              <a:ext uri="{C183D7F6-B498-43B3-948B-1728B52AA6E4}">
                <adec:decorative xmlns:adec="http://schemas.microsoft.com/office/drawing/2017/decorative" val="1"/>
              </a:ext>
            </a:extLst>
          </p:cNvPr>
          <p:cNvSpPr>
            <a:spLocks noGrp="1"/>
          </p:cNvSpPr>
          <p:nvPr>
            <p:ph type="sldNum" sz="quarter" idx="12"/>
          </p:nvPr>
        </p:nvSpPr>
        <p:spPr>
          <a:xfrm>
            <a:off x="11726944" y="6492875"/>
            <a:ext cx="46505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56028F-813B-4E02-837E-17CD63D81F9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91990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lt1"/>
                </a:solidFill>
                <a:effectLst/>
                <a:uLnTx/>
                <a:uFillTx/>
                <a:latin typeface="Calibri" panose="020F0502020204030204"/>
                <a:ea typeface="+mn-ea"/>
                <a:cs typeface="+mn-cs"/>
              </a:rPr>
              <a:t>Bus Passengers: Park and Ride</a:t>
            </a:r>
          </a:p>
        </p:txBody>
      </p:sp>
      <p:sp>
        <p:nvSpPr>
          <p:cNvPr id="10" name="TextBox 9">
            <a:extLst>
              <a:ext uri="{FF2B5EF4-FFF2-40B4-BE49-F238E27FC236}">
                <a16:creationId xmlns:a16="http://schemas.microsoft.com/office/drawing/2014/main" id="{A71BBD86-6CAB-D2E9-F0D6-7F9D01ED4106}"/>
              </a:ext>
            </a:extLst>
          </p:cNvPr>
          <p:cNvSpPr txBox="1"/>
          <p:nvPr/>
        </p:nvSpPr>
        <p:spPr>
          <a:xfrm>
            <a:off x="233680" y="609983"/>
            <a:ext cx="11725153" cy="523220"/>
          </a:xfrm>
          <a:prstGeom prst="rect">
            <a:avLst/>
          </a:prstGeom>
          <a:solidFill>
            <a:schemeClr val="accent4">
              <a:lumMod val="20000"/>
              <a:lumOff val="80000"/>
            </a:schemeClr>
          </a:solidFill>
          <a:ln>
            <a:solidFill>
              <a:srgbClr val="20386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defRPr/>
            </a:pPr>
            <a:r>
              <a:rPr lang="en-GB" sz="1400">
                <a:latin typeface="Calibri" panose="020F0502020204030204"/>
              </a:rPr>
              <a:t>Usage of all P&amp;R sites has increased month-on-month in 2023 with a particular peak in the May and October half terms and the summer holidays. </a:t>
            </a:r>
            <a:endParaRPr lang="en-US">
              <a:latin typeface="Calibri" panose="020F0502020204030204"/>
            </a:endParaRPr>
          </a:p>
          <a:p>
            <a:pPr algn="ctr">
              <a:defRPr/>
            </a:pPr>
            <a:r>
              <a:rPr lang="en-GB" sz="1400">
                <a:latin typeface="Calibri" panose="020F0502020204030204"/>
              </a:rPr>
              <a:t>Babraham Road and Trumpington are the most popular sites, with usage now similar to pre-COVID (2019).</a:t>
            </a:r>
            <a:endParaRPr lang="en-GB"/>
          </a:p>
        </p:txBody>
      </p:sp>
      <p:pic>
        <p:nvPicPr>
          <p:cNvPr id="9" name="Picture 8" descr="Volumes at all Park and ride sites continue to show recovery from the low volumes seen during COVID, though they all saw a decrease over the Christmas/New Year period.">
            <a:extLst>
              <a:ext uri="{FF2B5EF4-FFF2-40B4-BE49-F238E27FC236}">
                <a16:creationId xmlns:a16="http://schemas.microsoft.com/office/drawing/2014/main" id="{80C464AD-D86D-4B61-F79C-46707543DF07}"/>
              </a:ext>
            </a:extLst>
          </p:cNvPr>
          <p:cNvPicPr>
            <a:picLocks noChangeAspect="1"/>
          </p:cNvPicPr>
          <p:nvPr/>
        </p:nvPicPr>
        <p:blipFill rotWithShape="1">
          <a:blip r:embed="rId3">
            <a:extLst>
              <a:ext uri="{28A0092B-C50C-407E-A947-70E740481C1C}">
                <a14:useLocalDpi xmlns:a14="http://schemas.microsoft.com/office/drawing/2010/main" val="0"/>
              </a:ext>
            </a:extLst>
          </a:blip>
          <a:srcRect l="624"/>
          <a:stretch/>
        </p:blipFill>
        <p:spPr>
          <a:xfrm>
            <a:off x="1345915" y="1551990"/>
            <a:ext cx="9042584" cy="4997111"/>
          </a:xfrm>
          <a:prstGeom prst="rect">
            <a:avLst/>
          </a:prstGeom>
        </p:spPr>
      </p:pic>
      <p:sp>
        <p:nvSpPr>
          <p:cNvPr id="2" name="TextBox 1">
            <a:extLst>
              <a:ext uri="{FF2B5EF4-FFF2-40B4-BE49-F238E27FC236}">
                <a16:creationId xmlns:a16="http://schemas.microsoft.com/office/drawing/2014/main" id="{70820E46-78BE-D7D5-E4ED-B8A81FF95CCF}"/>
              </a:ext>
              <a:ext uri="{C183D7F6-B498-43B3-948B-1728B52AA6E4}">
                <adec:decorative xmlns:adec="http://schemas.microsoft.com/office/drawing/2017/decorative" val="1"/>
              </a:ext>
            </a:extLst>
          </p:cNvPr>
          <p:cNvSpPr txBox="1"/>
          <p:nvPr/>
        </p:nvSpPr>
        <p:spPr>
          <a:xfrm>
            <a:off x="1891215" y="1256314"/>
            <a:ext cx="8409570" cy="369332"/>
          </a:xfrm>
          <a:prstGeom prst="rect">
            <a:avLst/>
          </a:prstGeom>
          <a:noFill/>
        </p:spPr>
        <p:txBody>
          <a:bodyPr wrap="square" rtlCol="0">
            <a:spAutoFit/>
          </a:bodyPr>
          <a:lstStyle/>
          <a:p>
            <a:pPr algn="ctr"/>
            <a:r>
              <a:rPr lang="en-GB" b="1"/>
              <a:t>Stagecoach Park and Ride Passengers</a:t>
            </a:r>
          </a:p>
        </p:txBody>
      </p:sp>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dirty="0" smtClean="0"/>
              <a:t>50</a:t>
            </a:fld>
            <a:endParaRPr lang="en-GB"/>
          </a:p>
        </p:txBody>
      </p:sp>
      <p:cxnSp>
        <p:nvCxnSpPr>
          <p:cNvPr id="16" name="Straight Connector 15">
            <a:extLst>
              <a:ext uri="{FF2B5EF4-FFF2-40B4-BE49-F238E27FC236}">
                <a16:creationId xmlns:a16="http://schemas.microsoft.com/office/drawing/2014/main" id="{B3706EDB-1056-7A91-21E9-6AA0043B5D09}"/>
              </a:ext>
              <a:ext uri="{C183D7F6-B498-43B3-948B-1728B52AA6E4}">
                <adec:decorative xmlns:adec="http://schemas.microsoft.com/office/drawing/2017/decorative" val="1"/>
              </a:ext>
            </a:extLst>
          </p:cNvPr>
          <p:cNvCxnSpPr>
            <a:cxnSpLocks/>
          </p:cNvCxnSpPr>
          <p:nvPr/>
        </p:nvCxnSpPr>
        <p:spPr>
          <a:xfrm flipV="1">
            <a:off x="5210252" y="1771926"/>
            <a:ext cx="0" cy="3902534"/>
          </a:xfrm>
          <a:prstGeom prst="line">
            <a:avLst/>
          </a:prstGeom>
          <a:ln w="19050">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4E2EE53-9754-5C5C-F4B8-EE80D07A01B6}"/>
              </a:ext>
              <a:ext uri="{C183D7F6-B498-43B3-948B-1728B52AA6E4}">
                <adec:decorative xmlns:adec="http://schemas.microsoft.com/office/drawing/2017/decorative" val="1"/>
              </a:ext>
            </a:extLst>
          </p:cNvPr>
          <p:cNvCxnSpPr>
            <a:cxnSpLocks/>
          </p:cNvCxnSpPr>
          <p:nvPr/>
        </p:nvCxnSpPr>
        <p:spPr>
          <a:xfrm flipV="1">
            <a:off x="6934671" y="1748757"/>
            <a:ext cx="0" cy="3974391"/>
          </a:xfrm>
          <a:prstGeom prst="line">
            <a:avLst/>
          </a:prstGeom>
          <a:ln w="19050">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FE85506-DA77-2046-8BBF-B5804F17D19E}"/>
              </a:ext>
              <a:ext uri="{C183D7F6-B498-43B3-948B-1728B52AA6E4}">
                <adec:decorative xmlns:adec="http://schemas.microsoft.com/office/drawing/2017/decorative" val="1"/>
              </a:ext>
            </a:extLst>
          </p:cNvPr>
          <p:cNvCxnSpPr>
            <a:cxnSpLocks/>
          </p:cNvCxnSpPr>
          <p:nvPr/>
        </p:nvCxnSpPr>
        <p:spPr>
          <a:xfrm flipH="1" flipV="1">
            <a:off x="8584775" y="1748757"/>
            <a:ext cx="21416" cy="3888767"/>
          </a:xfrm>
          <a:prstGeom prst="line">
            <a:avLst/>
          </a:prstGeom>
          <a:ln w="19050">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66F78872-A0C7-1B94-1573-A6C14D4CFBAD}"/>
              </a:ext>
              <a:ext uri="{C183D7F6-B498-43B3-948B-1728B52AA6E4}">
                <adec:decorative xmlns:adec="http://schemas.microsoft.com/office/drawing/2017/decorative" val="1"/>
              </a:ext>
            </a:extLst>
          </p:cNvPr>
          <p:cNvSpPr txBox="1"/>
          <p:nvPr/>
        </p:nvSpPr>
        <p:spPr>
          <a:xfrm>
            <a:off x="2090850" y="1794910"/>
            <a:ext cx="957151" cy="369332"/>
          </a:xfrm>
          <a:prstGeom prst="rect">
            <a:avLst/>
          </a:prstGeom>
          <a:noFill/>
        </p:spPr>
        <p:txBody>
          <a:bodyPr wrap="square" rtlCol="0">
            <a:spAutoFit/>
          </a:bodyPr>
          <a:lstStyle/>
          <a:p>
            <a:pPr algn="ctr"/>
            <a:r>
              <a:rPr lang="en-GB" b="1"/>
              <a:t>2019</a:t>
            </a:r>
          </a:p>
        </p:txBody>
      </p:sp>
      <p:sp>
        <p:nvSpPr>
          <p:cNvPr id="20" name="TextBox 19">
            <a:extLst>
              <a:ext uri="{FF2B5EF4-FFF2-40B4-BE49-F238E27FC236}">
                <a16:creationId xmlns:a16="http://schemas.microsoft.com/office/drawing/2014/main" id="{10601B34-26CB-8D78-D748-195462A36A66}"/>
              </a:ext>
              <a:ext uri="{C183D7F6-B498-43B3-948B-1728B52AA6E4}">
                <adec:decorative xmlns:adec="http://schemas.microsoft.com/office/drawing/2017/decorative" val="1"/>
              </a:ext>
            </a:extLst>
          </p:cNvPr>
          <p:cNvSpPr txBox="1"/>
          <p:nvPr/>
        </p:nvSpPr>
        <p:spPr>
          <a:xfrm>
            <a:off x="3895437" y="1794910"/>
            <a:ext cx="957151" cy="369332"/>
          </a:xfrm>
          <a:prstGeom prst="rect">
            <a:avLst/>
          </a:prstGeom>
          <a:noFill/>
        </p:spPr>
        <p:txBody>
          <a:bodyPr wrap="square" rtlCol="0">
            <a:spAutoFit/>
          </a:bodyPr>
          <a:lstStyle/>
          <a:p>
            <a:pPr algn="ctr"/>
            <a:r>
              <a:rPr lang="en-GB" b="1"/>
              <a:t>2020</a:t>
            </a:r>
          </a:p>
        </p:txBody>
      </p:sp>
      <p:sp>
        <p:nvSpPr>
          <p:cNvPr id="21" name="TextBox 20">
            <a:extLst>
              <a:ext uri="{FF2B5EF4-FFF2-40B4-BE49-F238E27FC236}">
                <a16:creationId xmlns:a16="http://schemas.microsoft.com/office/drawing/2014/main" id="{354EF43C-7A43-857A-D2F9-7DB3E2CEEE81}"/>
              </a:ext>
              <a:ext uri="{C183D7F6-B498-43B3-948B-1728B52AA6E4}">
                <adec:decorative xmlns:adec="http://schemas.microsoft.com/office/drawing/2017/decorative" val="1"/>
              </a:ext>
            </a:extLst>
          </p:cNvPr>
          <p:cNvSpPr txBox="1"/>
          <p:nvPr/>
        </p:nvSpPr>
        <p:spPr>
          <a:xfrm>
            <a:off x="5526609" y="1808060"/>
            <a:ext cx="957151" cy="369332"/>
          </a:xfrm>
          <a:prstGeom prst="rect">
            <a:avLst/>
          </a:prstGeom>
          <a:noFill/>
        </p:spPr>
        <p:txBody>
          <a:bodyPr wrap="square" rtlCol="0">
            <a:spAutoFit/>
          </a:bodyPr>
          <a:lstStyle/>
          <a:p>
            <a:pPr algn="ctr"/>
            <a:r>
              <a:rPr lang="en-GB" b="1"/>
              <a:t>2021</a:t>
            </a:r>
          </a:p>
        </p:txBody>
      </p:sp>
      <p:sp>
        <p:nvSpPr>
          <p:cNvPr id="22" name="TextBox 21">
            <a:extLst>
              <a:ext uri="{FF2B5EF4-FFF2-40B4-BE49-F238E27FC236}">
                <a16:creationId xmlns:a16="http://schemas.microsoft.com/office/drawing/2014/main" id="{310CB058-B67D-3789-5F60-01D81D91CB78}"/>
              </a:ext>
              <a:ext uri="{C183D7F6-B498-43B3-948B-1728B52AA6E4}">
                <adec:decorative xmlns:adec="http://schemas.microsoft.com/office/drawing/2017/decorative" val="1"/>
              </a:ext>
            </a:extLst>
          </p:cNvPr>
          <p:cNvSpPr txBox="1"/>
          <p:nvPr/>
        </p:nvSpPr>
        <p:spPr>
          <a:xfrm>
            <a:off x="7206586" y="1803308"/>
            <a:ext cx="957151" cy="369332"/>
          </a:xfrm>
          <a:prstGeom prst="rect">
            <a:avLst/>
          </a:prstGeom>
          <a:noFill/>
        </p:spPr>
        <p:txBody>
          <a:bodyPr wrap="square" rtlCol="0">
            <a:spAutoFit/>
          </a:bodyPr>
          <a:lstStyle/>
          <a:p>
            <a:pPr algn="ctr"/>
            <a:r>
              <a:rPr lang="en-GB" b="1"/>
              <a:t>2022</a:t>
            </a:r>
          </a:p>
        </p:txBody>
      </p:sp>
      <p:sp>
        <p:nvSpPr>
          <p:cNvPr id="23" name="TextBox 22">
            <a:extLst>
              <a:ext uri="{FF2B5EF4-FFF2-40B4-BE49-F238E27FC236}">
                <a16:creationId xmlns:a16="http://schemas.microsoft.com/office/drawing/2014/main" id="{FFF774AE-EF05-231F-B7BF-BAD3776D06E7}"/>
              </a:ext>
              <a:ext uri="{C183D7F6-B498-43B3-948B-1728B52AA6E4}">
                <adec:decorative xmlns:adec="http://schemas.microsoft.com/office/drawing/2017/decorative" val="1"/>
              </a:ext>
            </a:extLst>
          </p:cNvPr>
          <p:cNvSpPr txBox="1"/>
          <p:nvPr/>
        </p:nvSpPr>
        <p:spPr>
          <a:xfrm>
            <a:off x="8517238" y="1816192"/>
            <a:ext cx="957151" cy="369332"/>
          </a:xfrm>
          <a:prstGeom prst="rect">
            <a:avLst/>
          </a:prstGeom>
          <a:noFill/>
        </p:spPr>
        <p:txBody>
          <a:bodyPr wrap="square" rtlCol="0">
            <a:spAutoFit/>
          </a:bodyPr>
          <a:lstStyle/>
          <a:p>
            <a:pPr algn="ctr"/>
            <a:r>
              <a:rPr lang="en-GB" b="1"/>
              <a:t>2023</a:t>
            </a:r>
          </a:p>
        </p:txBody>
      </p:sp>
      <p:sp>
        <p:nvSpPr>
          <p:cNvPr id="24" name="TextBox 23">
            <a:extLst>
              <a:ext uri="{FF2B5EF4-FFF2-40B4-BE49-F238E27FC236}">
                <a16:creationId xmlns:a16="http://schemas.microsoft.com/office/drawing/2014/main" id="{BA97C0BE-E9F7-2E3F-9FE2-0BD671BA1485}"/>
              </a:ext>
              <a:ext uri="{C183D7F6-B498-43B3-948B-1728B52AA6E4}">
                <adec:decorative xmlns:adec="http://schemas.microsoft.com/office/drawing/2017/decorative" val="1"/>
              </a:ext>
            </a:extLst>
          </p:cNvPr>
          <p:cNvSpPr txBox="1"/>
          <p:nvPr/>
        </p:nvSpPr>
        <p:spPr>
          <a:xfrm>
            <a:off x="6087419" y="5265919"/>
            <a:ext cx="2011558" cy="415498"/>
          </a:xfrm>
          <a:prstGeom prst="rect">
            <a:avLst/>
          </a:prstGeom>
          <a:noFill/>
        </p:spPr>
        <p:txBody>
          <a:bodyPr wrap="square" rtlCol="0">
            <a:spAutoFit/>
          </a:bodyPr>
          <a:lstStyle/>
          <a:p>
            <a:r>
              <a:rPr lang="en-GB" sz="1050" b="1">
                <a:solidFill>
                  <a:srgbClr val="7D43A9"/>
                </a:solidFill>
              </a:rPr>
              <a:t>Milton Rd bus service temporarily suspended</a:t>
            </a:r>
          </a:p>
        </p:txBody>
      </p:sp>
      <p:sp>
        <p:nvSpPr>
          <p:cNvPr id="25" name="TextBox 24">
            <a:extLst>
              <a:ext uri="{FF2B5EF4-FFF2-40B4-BE49-F238E27FC236}">
                <a16:creationId xmlns:a16="http://schemas.microsoft.com/office/drawing/2014/main" id="{5091C35E-51F9-8942-3E58-52FAF01EF476}"/>
              </a:ext>
              <a:ext uri="{C183D7F6-B498-43B3-948B-1728B52AA6E4}">
                <adec:decorative xmlns:adec="http://schemas.microsoft.com/office/drawing/2017/decorative" val="1"/>
              </a:ext>
            </a:extLst>
          </p:cNvPr>
          <p:cNvSpPr txBox="1"/>
          <p:nvPr/>
        </p:nvSpPr>
        <p:spPr>
          <a:xfrm rot="16200000">
            <a:off x="88420" y="3508474"/>
            <a:ext cx="3067665" cy="369332"/>
          </a:xfrm>
          <a:prstGeom prst="rect">
            <a:avLst/>
          </a:prstGeom>
          <a:noFill/>
        </p:spPr>
        <p:txBody>
          <a:bodyPr wrap="square" rtlCol="0">
            <a:spAutoFit/>
          </a:bodyPr>
          <a:lstStyle/>
          <a:p>
            <a:pPr algn="ctr"/>
            <a:r>
              <a:rPr lang="en-GB" b="1"/>
              <a:t>P&amp;R Passengers</a:t>
            </a:r>
          </a:p>
        </p:txBody>
      </p:sp>
      <p:sp>
        <p:nvSpPr>
          <p:cNvPr id="29" name="TextBox 28">
            <a:extLst>
              <a:ext uri="{FF2B5EF4-FFF2-40B4-BE49-F238E27FC236}">
                <a16:creationId xmlns:a16="http://schemas.microsoft.com/office/drawing/2014/main" id="{7E48A635-7105-35F2-8DB7-F7B3BA6CB3D5}"/>
              </a:ext>
              <a:ext uri="{C183D7F6-B498-43B3-948B-1728B52AA6E4}">
                <adec:decorative xmlns:adec="http://schemas.microsoft.com/office/drawing/2017/decorative" val="1"/>
              </a:ext>
            </a:extLst>
          </p:cNvPr>
          <p:cNvSpPr txBox="1"/>
          <p:nvPr/>
        </p:nvSpPr>
        <p:spPr>
          <a:xfrm>
            <a:off x="5000090" y="3718165"/>
            <a:ext cx="1087329" cy="461665"/>
          </a:xfrm>
          <a:prstGeom prst="rect">
            <a:avLst/>
          </a:prstGeom>
          <a:noFill/>
        </p:spPr>
        <p:txBody>
          <a:bodyPr wrap="square" rtlCol="0">
            <a:spAutoFit/>
          </a:bodyPr>
          <a:lstStyle/>
          <a:p>
            <a:pPr algn="ctr"/>
            <a:r>
              <a:rPr lang="en-GB" sz="1200"/>
              <a:t>Third lockdown</a:t>
            </a:r>
          </a:p>
        </p:txBody>
      </p:sp>
      <p:sp>
        <p:nvSpPr>
          <p:cNvPr id="30" name="TextBox 29">
            <a:extLst>
              <a:ext uri="{FF2B5EF4-FFF2-40B4-BE49-F238E27FC236}">
                <a16:creationId xmlns:a16="http://schemas.microsoft.com/office/drawing/2014/main" id="{E671447A-07F5-DBC6-94B2-4A4755925A69}"/>
              </a:ext>
              <a:ext uri="{C183D7F6-B498-43B3-948B-1728B52AA6E4}">
                <adec:decorative xmlns:adec="http://schemas.microsoft.com/office/drawing/2017/decorative" val="1"/>
              </a:ext>
            </a:extLst>
          </p:cNvPr>
          <p:cNvSpPr txBox="1"/>
          <p:nvPr/>
        </p:nvSpPr>
        <p:spPr>
          <a:xfrm>
            <a:off x="4122923" y="3274287"/>
            <a:ext cx="1087329" cy="461665"/>
          </a:xfrm>
          <a:prstGeom prst="rect">
            <a:avLst/>
          </a:prstGeom>
          <a:noFill/>
        </p:spPr>
        <p:txBody>
          <a:bodyPr wrap="square" rtlCol="0">
            <a:spAutoFit/>
          </a:bodyPr>
          <a:lstStyle/>
          <a:p>
            <a:pPr algn="ctr"/>
            <a:r>
              <a:rPr lang="en-GB" sz="1200"/>
              <a:t>Second lockdown</a:t>
            </a:r>
          </a:p>
        </p:txBody>
      </p:sp>
      <p:sp>
        <p:nvSpPr>
          <p:cNvPr id="31" name="TextBox 30">
            <a:extLst>
              <a:ext uri="{FF2B5EF4-FFF2-40B4-BE49-F238E27FC236}">
                <a16:creationId xmlns:a16="http://schemas.microsoft.com/office/drawing/2014/main" id="{CBC5AD18-2952-6C6A-99CC-B62D4AFED1FB}"/>
              </a:ext>
              <a:ext uri="{C183D7F6-B498-43B3-948B-1728B52AA6E4}">
                <adec:decorative xmlns:adec="http://schemas.microsoft.com/office/drawing/2017/decorative" val="1"/>
              </a:ext>
            </a:extLst>
          </p:cNvPr>
          <p:cNvSpPr txBox="1"/>
          <p:nvPr/>
        </p:nvSpPr>
        <p:spPr>
          <a:xfrm>
            <a:off x="3802782" y="3966919"/>
            <a:ext cx="949690" cy="461665"/>
          </a:xfrm>
          <a:prstGeom prst="rect">
            <a:avLst/>
          </a:prstGeom>
          <a:noFill/>
        </p:spPr>
        <p:txBody>
          <a:bodyPr wrap="square" rtlCol="0">
            <a:spAutoFit/>
          </a:bodyPr>
          <a:lstStyle/>
          <a:p>
            <a:pPr algn="ctr"/>
            <a:r>
              <a:rPr lang="en-GB" sz="1200"/>
              <a:t>First lockdown</a:t>
            </a:r>
          </a:p>
        </p:txBody>
      </p:sp>
      <p:cxnSp>
        <p:nvCxnSpPr>
          <p:cNvPr id="32" name="Straight Arrow Connector 31">
            <a:extLst>
              <a:ext uri="{FF2B5EF4-FFF2-40B4-BE49-F238E27FC236}">
                <a16:creationId xmlns:a16="http://schemas.microsoft.com/office/drawing/2014/main" id="{6DFA42FA-5F58-7B1C-4971-92E8F1D78939}"/>
              </a:ext>
              <a:ext uri="{C183D7F6-B498-43B3-948B-1728B52AA6E4}">
                <adec:decorative xmlns:adec="http://schemas.microsoft.com/office/drawing/2017/decorative" val="1"/>
              </a:ext>
            </a:extLst>
          </p:cNvPr>
          <p:cNvCxnSpPr>
            <a:cxnSpLocks/>
          </p:cNvCxnSpPr>
          <p:nvPr/>
        </p:nvCxnSpPr>
        <p:spPr>
          <a:xfrm flipH="1">
            <a:off x="4142145" y="4404554"/>
            <a:ext cx="176745" cy="85803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1D100DDD-F98E-B382-8468-706295D48F04}"/>
              </a:ext>
              <a:ext uri="{C183D7F6-B498-43B3-948B-1728B52AA6E4}">
                <adec:decorative xmlns:adec="http://schemas.microsoft.com/office/drawing/2017/decorative" val="1"/>
              </a:ext>
            </a:extLst>
          </p:cNvPr>
          <p:cNvCxnSpPr>
            <a:cxnSpLocks/>
          </p:cNvCxnSpPr>
          <p:nvPr/>
        </p:nvCxnSpPr>
        <p:spPr>
          <a:xfrm>
            <a:off x="4742057" y="3817448"/>
            <a:ext cx="86255" cy="57611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4515289E-850C-1208-C003-2618FFB339E3}"/>
              </a:ext>
              <a:ext uri="{C183D7F6-B498-43B3-948B-1728B52AA6E4}">
                <adec:decorative xmlns:adec="http://schemas.microsoft.com/office/drawing/2017/decorative" val="1"/>
              </a:ext>
            </a:extLst>
          </p:cNvPr>
          <p:cNvCxnSpPr>
            <a:cxnSpLocks/>
            <a:stCxn id="29" idx="2"/>
          </p:cNvCxnSpPr>
          <p:nvPr/>
        </p:nvCxnSpPr>
        <p:spPr>
          <a:xfrm flipH="1">
            <a:off x="5482126" y="4179830"/>
            <a:ext cx="61629" cy="115286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38E3525C-0809-49E4-AE9F-12F75F91FFBF}"/>
              </a:ext>
            </a:extLst>
          </p:cNvPr>
          <p:cNvSpPr txBox="1"/>
          <p:nvPr/>
        </p:nvSpPr>
        <p:spPr>
          <a:xfrm>
            <a:off x="1" y="6604084"/>
            <a:ext cx="6096000" cy="246221"/>
          </a:xfrm>
          <a:prstGeom prst="rect">
            <a:avLst/>
          </a:prstGeom>
          <a:noFill/>
        </p:spPr>
        <p:txBody>
          <a:bodyPr wrap="square" lIns="91440" tIns="45720" rIns="91440" bIns="45720" anchor="t">
            <a:spAutoFit/>
          </a:bodyPr>
          <a:lstStyle/>
          <a:p>
            <a:r>
              <a:rPr lang="en-GB" sz="1000">
                <a:solidFill>
                  <a:schemeClr val="bg2">
                    <a:lumMod val="50000"/>
                  </a:schemeClr>
                </a:solidFill>
                <a:cs typeface="Calibri"/>
              </a:rPr>
              <a:t>Due to the commercial sensitivity of this data, bus passenger volumes are not marked on the y-axis of this graph.</a:t>
            </a:r>
          </a:p>
        </p:txBody>
      </p:sp>
      <p:cxnSp>
        <p:nvCxnSpPr>
          <p:cNvPr id="26" name="Straight Connector 25">
            <a:extLst>
              <a:ext uri="{FF2B5EF4-FFF2-40B4-BE49-F238E27FC236}">
                <a16:creationId xmlns:a16="http://schemas.microsoft.com/office/drawing/2014/main" id="{B4AD168F-8FA0-9E34-93DC-3B48F6E18807}"/>
              </a:ext>
              <a:ext uri="{C183D7F6-B498-43B3-948B-1728B52AA6E4}">
                <adec:decorative xmlns:adec="http://schemas.microsoft.com/office/drawing/2017/decorative" val="1"/>
              </a:ext>
            </a:extLst>
          </p:cNvPr>
          <p:cNvCxnSpPr>
            <a:cxnSpLocks/>
          </p:cNvCxnSpPr>
          <p:nvPr/>
        </p:nvCxnSpPr>
        <p:spPr>
          <a:xfrm flipV="1">
            <a:off x="3585896" y="1748757"/>
            <a:ext cx="18354" cy="3899134"/>
          </a:xfrm>
          <a:prstGeom prst="line">
            <a:avLst/>
          </a:prstGeom>
          <a:ln w="19050">
            <a:solidFill>
              <a:schemeClr val="bg1">
                <a:lumMod val="50000"/>
              </a:schemeClr>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94510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lt1"/>
                </a:solidFill>
                <a:effectLst/>
                <a:uLnTx/>
                <a:uFillTx/>
                <a:latin typeface="Calibri" panose="020F0502020204030204"/>
                <a:ea typeface="+mn-ea"/>
                <a:cs typeface="+mn-cs"/>
              </a:rPr>
              <a:t>Bus Passengers: Park and Ride by Site</a:t>
            </a:r>
          </a:p>
        </p:txBody>
      </p:sp>
      <p:pic>
        <p:nvPicPr>
          <p:cNvPr id="13" name="Picture 12">
            <a:extLst>
              <a:ext uri="{FF2B5EF4-FFF2-40B4-BE49-F238E27FC236}">
                <a16:creationId xmlns:a16="http://schemas.microsoft.com/office/drawing/2014/main" id="{10B5876D-A555-4694-9DD0-01F8D9F5CFA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0858931" y="-726641"/>
            <a:ext cx="545503" cy="2035730"/>
          </a:xfrm>
          <a:prstGeom prst="rect">
            <a:avLst/>
          </a:prstGeom>
        </p:spPr>
      </p:pic>
      <p:sp>
        <p:nvSpPr>
          <p:cNvPr id="10" name="TextBox 9">
            <a:extLst>
              <a:ext uri="{FF2B5EF4-FFF2-40B4-BE49-F238E27FC236}">
                <a16:creationId xmlns:a16="http://schemas.microsoft.com/office/drawing/2014/main" id="{A71BBD86-6CAB-D2E9-F0D6-7F9D01ED4106}"/>
              </a:ext>
            </a:extLst>
          </p:cNvPr>
          <p:cNvSpPr txBox="1"/>
          <p:nvPr/>
        </p:nvSpPr>
        <p:spPr>
          <a:xfrm>
            <a:off x="233680" y="609983"/>
            <a:ext cx="11725153" cy="523220"/>
          </a:xfrm>
          <a:prstGeom prst="rect">
            <a:avLst/>
          </a:prstGeom>
          <a:solidFill>
            <a:schemeClr val="accent4">
              <a:lumMod val="20000"/>
              <a:lumOff val="80000"/>
            </a:schemeClr>
          </a:solidFill>
          <a:ln>
            <a:solidFill>
              <a:srgbClr val="20386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defRPr/>
            </a:pPr>
            <a:r>
              <a:rPr lang="en-GB" sz="1400">
                <a:latin typeface="Calibri" panose="020F0502020204030204"/>
              </a:rPr>
              <a:t>Park and Ride site usage has exceeded pre-COVID levels across most sites. Madingley Road and Newmarket Road show the largest increases on pre-COVID volumes at +21% and +16% respectively.</a:t>
            </a:r>
            <a:endParaRPr kumimoji="0" lang="en-GB" sz="1400" i="0" u="none" strike="noStrike" kern="1200" cap="none" spc="0" normalizeH="0" baseline="0" noProof="0">
              <a:ln>
                <a:noFill/>
              </a:ln>
              <a:effectLst/>
              <a:uLnTx/>
              <a:uFillTx/>
              <a:latin typeface="Calibri" panose="020F0502020204030204"/>
              <a:ea typeface="+mn-ea"/>
              <a:cs typeface="+mn-cs"/>
            </a:endParaRPr>
          </a:p>
        </p:txBody>
      </p:sp>
      <p:pic>
        <p:nvPicPr>
          <p:cNvPr id="2" name="Picture 1" descr="A map showing the locations of the 5 park and ride sites around the outskirts of Cambridge.">
            <a:extLst>
              <a:ext uri="{FF2B5EF4-FFF2-40B4-BE49-F238E27FC236}">
                <a16:creationId xmlns:a16="http://schemas.microsoft.com/office/drawing/2014/main" id="{336BC4C9-3B5F-5A9B-29E0-0F0145882728}"/>
              </a:ext>
            </a:extLst>
          </p:cNvPr>
          <p:cNvPicPr>
            <a:picLocks noChangeAspect="1"/>
          </p:cNvPicPr>
          <p:nvPr/>
        </p:nvPicPr>
        <p:blipFill>
          <a:blip r:embed="rId4"/>
          <a:stretch>
            <a:fillRect/>
          </a:stretch>
        </p:blipFill>
        <p:spPr>
          <a:xfrm>
            <a:off x="1747485" y="1311245"/>
            <a:ext cx="8697030" cy="5293547"/>
          </a:xfrm>
          <a:prstGeom prst="rect">
            <a:avLst/>
          </a:prstGeom>
          <a:ln>
            <a:solidFill>
              <a:schemeClr val="tx1"/>
            </a:solidFill>
          </a:ln>
        </p:spPr>
      </p:pic>
      <p:sp>
        <p:nvSpPr>
          <p:cNvPr id="5" name="TextBox 4">
            <a:extLst>
              <a:ext uri="{FF2B5EF4-FFF2-40B4-BE49-F238E27FC236}">
                <a16:creationId xmlns:a16="http://schemas.microsoft.com/office/drawing/2014/main" id="{B7240FC8-23E1-59E4-B1DA-26EB0EFDFDB3}"/>
              </a:ext>
              <a:ext uri="{C183D7F6-B498-43B3-948B-1728B52AA6E4}">
                <adec:decorative xmlns:adec="http://schemas.microsoft.com/office/drawing/2017/decorative" val="1"/>
              </a:ext>
            </a:extLst>
          </p:cNvPr>
          <p:cNvSpPr txBox="1"/>
          <p:nvPr/>
        </p:nvSpPr>
        <p:spPr>
          <a:xfrm>
            <a:off x="8289894" y="6349462"/>
            <a:ext cx="2154621" cy="261610"/>
          </a:xfrm>
          <a:prstGeom prst="rect">
            <a:avLst/>
          </a:prstGeom>
          <a:solidFill>
            <a:schemeClr val="bg1"/>
          </a:solidFill>
          <a:ln>
            <a:solidFill>
              <a:schemeClr val="tx1"/>
            </a:solidFill>
          </a:ln>
        </p:spPr>
        <p:txBody>
          <a:bodyPr wrap="square" rtlCol="0">
            <a:spAutoFit/>
          </a:bodyPr>
          <a:lstStyle/>
          <a:p>
            <a:pPr algn="ctr"/>
            <a:r>
              <a:rPr lang="en-GB" sz="1100"/>
              <a:t>© OpenStreetMap Contributors</a:t>
            </a:r>
          </a:p>
        </p:txBody>
      </p:sp>
      <p:grpSp>
        <p:nvGrpSpPr>
          <p:cNvPr id="29" name="Group 28" descr="All park and ride sites combined show a 7% increase from 2019 to 2023.">
            <a:extLst>
              <a:ext uri="{FF2B5EF4-FFF2-40B4-BE49-F238E27FC236}">
                <a16:creationId xmlns:a16="http://schemas.microsoft.com/office/drawing/2014/main" id="{4B88A0EB-44C8-056B-C2B9-D047A0CE7E89}"/>
              </a:ext>
            </a:extLst>
          </p:cNvPr>
          <p:cNvGrpSpPr/>
          <p:nvPr/>
        </p:nvGrpSpPr>
        <p:grpSpPr>
          <a:xfrm>
            <a:off x="1747485" y="1300440"/>
            <a:ext cx="2111946" cy="738664"/>
            <a:chOff x="1747485" y="1300440"/>
            <a:chExt cx="2111946" cy="738664"/>
          </a:xfrm>
        </p:grpSpPr>
        <p:sp>
          <p:nvSpPr>
            <p:cNvPr id="25" name="TextBox 24">
              <a:extLst>
                <a:ext uri="{FF2B5EF4-FFF2-40B4-BE49-F238E27FC236}">
                  <a16:creationId xmlns:a16="http://schemas.microsoft.com/office/drawing/2014/main" id="{1DD0E866-AC11-7477-8D2D-9724AC4C6549}"/>
                </a:ext>
              </a:extLst>
            </p:cNvPr>
            <p:cNvSpPr txBox="1"/>
            <p:nvPr/>
          </p:nvSpPr>
          <p:spPr>
            <a:xfrm>
              <a:off x="1747485" y="1300440"/>
              <a:ext cx="2111946" cy="738664"/>
            </a:xfrm>
            <a:prstGeom prst="rect">
              <a:avLst/>
            </a:prstGeom>
            <a:solidFill>
              <a:schemeClr val="bg1"/>
            </a:solid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a:cs typeface="Calibri" panose="020F0502020204030204"/>
                </a:rPr>
                <a:t>All P&amp;R Sites</a:t>
              </a:r>
            </a:p>
            <a:p>
              <a:pPr algn="ctr"/>
              <a:r>
                <a:rPr lang="en-US" sz="1400" b="1">
                  <a:solidFill>
                    <a:srgbClr val="0070C0"/>
                  </a:solidFill>
                  <a:cs typeface="Calibri" panose="020F0502020204030204"/>
                </a:rPr>
                <a:t>Dec 2019 to Dec 2023</a:t>
              </a:r>
            </a:p>
            <a:p>
              <a:pPr algn="ctr"/>
              <a:endParaRPr lang="en-US" sz="1400" b="1">
                <a:cs typeface="Calibri" panose="020F0502020204030204"/>
              </a:endParaRPr>
            </a:p>
          </p:txBody>
        </p:sp>
        <p:sp>
          <p:nvSpPr>
            <p:cNvPr id="26" name="Rectangle: Rounded Corners 25">
              <a:extLst>
                <a:ext uri="{FF2B5EF4-FFF2-40B4-BE49-F238E27FC236}">
                  <a16:creationId xmlns:a16="http://schemas.microsoft.com/office/drawing/2014/main" id="{C9700926-E202-E5F1-6622-D60906550CE8}"/>
                </a:ext>
              </a:extLst>
            </p:cNvPr>
            <p:cNvSpPr/>
            <p:nvPr/>
          </p:nvSpPr>
          <p:spPr>
            <a:xfrm>
              <a:off x="2581432" y="1786678"/>
              <a:ext cx="627037" cy="204662"/>
            </a:xfrm>
            <a:prstGeom prst="roundRect">
              <a:avLst/>
            </a:prstGeom>
            <a:solidFill>
              <a:srgbClr val="FFCCCC"/>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200" b="1">
                  <a:solidFill>
                    <a:schemeClr val="tx1"/>
                  </a:solidFill>
                </a:rPr>
                <a:t>+7%</a:t>
              </a:r>
            </a:p>
          </p:txBody>
        </p:sp>
      </p:grpSp>
      <p:grpSp>
        <p:nvGrpSpPr>
          <p:cNvPr id="34" name="Group 33" descr="Madingley Road shows a 21% increase from 2019 to 2023.">
            <a:extLst>
              <a:ext uri="{FF2B5EF4-FFF2-40B4-BE49-F238E27FC236}">
                <a16:creationId xmlns:a16="http://schemas.microsoft.com/office/drawing/2014/main" id="{5BF3390F-1671-A98E-388E-103901627B54}"/>
              </a:ext>
            </a:extLst>
          </p:cNvPr>
          <p:cNvGrpSpPr/>
          <p:nvPr/>
        </p:nvGrpSpPr>
        <p:grpSpPr>
          <a:xfrm>
            <a:off x="538066" y="2884566"/>
            <a:ext cx="3321365" cy="727859"/>
            <a:chOff x="538066" y="2884566"/>
            <a:chExt cx="3321365" cy="727859"/>
          </a:xfrm>
        </p:grpSpPr>
        <p:cxnSp>
          <p:nvCxnSpPr>
            <p:cNvPr id="7" name="Connector: Elbow 6">
              <a:extLst>
                <a:ext uri="{FF2B5EF4-FFF2-40B4-BE49-F238E27FC236}">
                  <a16:creationId xmlns:a16="http://schemas.microsoft.com/office/drawing/2014/main" id="{9B987C31-744C-C0D6-2769-7E3880940A40}"/>
                </a:ext>
              </a:extLst>
            </p:cNvPr>
            <p:cNvCxnSpPr>
              <a:cxnSpLocks/>
              <a:stCxn id="6" idx="3"/>
            </p:cNvCxnSpPr>
            <p:nvPr/>
          </p:nvCxnSpPr>
          <p:spPr>
            <a:xfrm>
              <a:off x="2650012" y="3223120"/>
              <a:ext cx="1209419" cy="389305"/>
            </a:xfrm>
            <a:prstGeom prst="bentConnector3">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67329B71-783A-8F08-6B66-D19FF96FBAA7}"/>
                </a:ext>
              </a:extLst>
            </p:cNvPr>
            <p:cNvGrpSpPr/>
            <p:nvPr/>
          </p:nvGrpSpPr>
          <p:grpSpPr>
            <a:xfrm>
              <a:off x="538066" y="2884566"/>
              <a:ext cx="2111946" cy="677108"/>
              <a:chOff x="944225" y="2879689"/>
              <a:chExt cx="2111946" cy="677108"/>
            </a:xfrm>
          </p:grpSpPr>
          <p:sp>
            <p:nvSpPr>
              <p:cNvPr id="6" name="TextBox 5">
                <a:extLst>
                  <a:ext uri="{FF2B5EF4-FFF2-40B4-BE49-F238E27FC236}">
                    <a16:creationId xmlns:a16="http://schemas.microsoft.com/office/drawing/2014/main" id="{9F7FD1CA-2A93-50EE-2216-B2D60EF56093}"/>
                  </a:ext>
                </a:extLst>
              </p:cNvPr>
              <p:cNvSpPr txBox="1"/>
              <p:nvPr/>
            </p:nvSpPr>
            <p:spPr>
              <a:xfrm>
                <a:off x="944225" y="2879689"/>
                <a:ext cx="2111946" cy="677108"/>
              </a:xfrm>
              <a:prstGeom prst="rect">
                <a:avLst/>
              </a:prstGeom>
              <a:solidFill>
                <a:schemeClr val="bg1"/>
              </a:solidFill>
              <a:ln w="28575">
                <a:solidFill>
                  <a:schemeClr val="bg1">
                    <a:lumMod val="6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err="1">
                    <a:cs typeface="Calibri" panose="020F0502020204030204"/>
                  </a:rPr>
                  <a:t>Madingley</a:t>
                </a:r>
                <a:r>
                  <a:rPr lang="en-US" sz="1400">
                    <a:cs typeface="Calibri" panose="020F0502020204030204"/>
                  </a:rPr>
                  <a:t> Road P&amp;R</a:t>
                </a:r>
              </a:p>
              <a:p>
                <a:pPr algn="ctr"/>
                <a:r>
                  <a:rPr lang="en-US" sz="1200" b="1">
                    <a:solidFill>
                      <a:srgbClr val="0070C0"/>
                    </a:solidFill>
                    <a:cs typeface="Calibri" panose="020F0502020204030204"/>
                  </a:rPr>
                  <a:t>Dec 2019 to Dec 2023</a:t>
                </a:r>
              </a:p>
              <a:p>
                <a:pPr algn="ctr"/>
                <a:endParaRPr lang="en-US" sz="1200" b="1">
                  <a:solidFill>
                    <a:srgbClr val="0070C0"/>
                  </a:solidFill>
                  <a:cs typeface="Calibri" panose="020F0502020204030204"/>
                </a:endParaRPr>
              </a:p>
            </p:txBody>
          </p:sp>
          <p:sp>
            <p:nvSpPr>
              <p:cNvPr id="8" name="Rectangle: Rounded Corners 7">
                <a:extLst>
                  <a:ext uri="{FF2B5EF4-FFF2-40B4-BE49-F238E27FC236}">
                    <a16:creationId xmlns:a16="http://schemas.microsoft.com/office/drawing/2014/main" id="{607D33A5-6200-0941-E768-C9CA8D55773F}"/>
                  </a:ext>
                </a:extLst>
              </p:cNvPr>
              <p:cNvSpPr/>
              <p:nvPr/>
            </p:nvSpPr>
            <p:spPr>
              <a:xfrm>
                <a:off x="1695923" y="3322129"/>
                <a:ext cx="627037" cy="204662"/>
              </a:xfrm>
              <a:prstGeom prst="round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200" b="1">
                    <a:solidFill>
                      <a:schemeClr val="bg1"/>
                    </a:solidFill>
                  </a:rPr>
                  <a:t>+21%</a:t>
                </a:r>
              </a:p>
            </p:txBody>
          </p:sp>
        </p:grpSp>
      </p:grpSp>
      <p:grpSp>
        <p:nvGrpSpPr>
          <p:cNvPr id="27" name="Group 26" descr="Trumpington Road shows a 13% increase from 2019 to 2023.">
            <a:extLst>
              <a:ext uri="{FF2B5EF4-FFF2-40B4-BE49-F238E27FC236}">
                <a16:creationId xmlns:a16="http://schemas.microsoft.com/office/drawing/2014/main" id="{1FE7841C-17E0-CCD6-6A44-EC12B0091AC7}"/>
              </a:ext>
            </a:extLst>
          </p:cNvPr>
          <p:cNvGrpSpPr/>
          <p:nvPr/>
        </p:nvGrpSpPr>
        <p:grpSpPr>
          <a:xfrm>
            <a:off x="1419810" y="5219006"/>
            <a:ext cx="3345433" cy="786242"/>
            <a:chOff x="1419810" y="5219006"/>
            <a:chExt cx="3345433" cy="786242"/>
          </a:xfrm>
        </p:grpSpPr>
        <p:sp>
          <p:nvSpPr>
            <p:cNvPr id="9" name="TextBox 8">
              <a:extLst>
                <a:ext uri="{FF2B5EF4-FFF2-40B4-BE49-F238E27FC236}">
                  <a16:creationId xmlns:a16="http://schemas.microsoft.com/office/drawing/2014/main" id="{37B2614A-70CD-86C5-42D6-B24B414AB400}"/>
                </a:ext>
              </a:extLst>
            </p:cNvPr>
            <p:cNvSpPr txBox="1"/>
            <p:nvPr/>
          </p:nvSpPr>
          <p:spPr>
            <a:xfrm>
              <a:off x="1419810" y="5219006"/>
              <a:ext cx="2111946" cy="677108"/>
            </a:xfrm>
            <a:prstGeom prst="rect">
              <a:avLst/>
            </a:prstGeom>
            <a:solidFill>
              <a:schemeClr val="bg1"/>
            </a:solidFill>
            <a:ln w="28575">
              <a:solidFill>
                <a:schemeClr val="bg1">
                  <a:lumMod val="6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cs typeface="Calibri" panose="020F0502020204030204"/>
                </a:rPr>
                <a:t>Trumpington Road P&amp;R</a:t>
              </a:r>
            </a:p>
            <a:p>
              <a:pPr algn="ctr"/>
              <a:r>
                <a:rPr lang="en-US" sz="1200" b="1">
                  <a:solidFill>
                    <a:srgbClr val="0070C0"/>
                  </a:solidFill>
                  <a:cs typeface="Calibri" panose="020F0502020204030204"/>
                </a:rPr>
                <a:t>Dec 2019 to Dec 2023</a:t>
              </a:r>
            </a:p>
            <a:p>
              <a:pPr algn="ctr"/>
              <a:endParaRPr lang="en-US" sz="1200" b="1">
                <a:solidFill>
                  <a:srgbClr val="0070C0"/>
                </a:solidFill>
                <a:cs typeface="Calibri" panose="020F0502020204030204"/>
              </a:endParaRPr>
            </a:p>
          </p:txBody>
        </p:sp>
        <p:cxnSp>
          <p:nvCxnSpPr>
            <p:cNvPr id="12" name="Connector: Elbow 11">
              <a:extLst>
                <a:ext uri="{FF2B5EF4-FFF2-40B4-BE49-F238E27FC236}">
                  <a16:creationId xmlns:a16="http://schemas.microsoft.com/office/drawing/2014/main" id="{A742A4B0-74E8-09EE-7D5E-02462D76BC75}"/>
                </a:ext>
              </a:extLst>
            </p:cNvPr>
            <p:cNvCxnSpPr>
              <a:cxnSpLocks/>
              <a:stCxn id="9" idx="3"/>
            </p:cNvCxnSpPr>
            <p:nvPr/>
          </p:nvCxnSpPr>
          <p:spPr>
            <a:xfrm>
              <a:off x="3531756" y="5572949"/>
              <a:ext cx="1233487" cy="432299"/>
            </a:xfrm>
            <a:prstGeom prst="bentConnector3">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ectangle: Rounded Corners 14">
              <a:extLst>
                <a:ext uri="{FF2B5EF4-FFF2-40B4-BE49-F238E27FC236}">
                  <a16:creationId xmlns:a16="http://schemas.microsoft.com/office/drawing/2014/main" id="{94CA63F0-00D4-6179-D2B2-DB5CE759140D}"/>
                </a:ext>
              </a:extLst>
            </p:cNvPr>
            <p:cNvSpPr/>
            <p:nvPr/>
          </p:nvSpPr>
          <p:spPr>
            <a:xfrm>
              <a:off x="2151983" y="5660466"/>
              <a:ext cx="627037" cy="204662"/>
            </a:xfrm>
            <a:prstGeom prst="roundRect">
              <a:avLst/>
            </a:prstGeom>
            <a:solidFill>
              <a:srgbClr val="FFCCCC"/>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a:solidFill>
                    <a:schemeClr val="tx1"/>
                  </a:solidFill>
                </a:rPr>
                <a:t>+13%</a:t>
              </a:r>
            </a:p>
          </p:txBody>
        </p:sp>
      </p:grpSp>
      <p:grpSp>
        <p:nvGrpSpPr>
          <p:cNvPr id="30" name="Group 29" descr="Milton Road shows an 5% decrease from 2019 to 2023.">
            <a:extLst>
              <a:ext uri="{FF2B5EF4-FFF2-40B4-BE49-F238E27FC236}">
                <a16:creationId xmlns:a16="http://schemas.microsoft.com/office/drawing/2014/main" id="{035508F9-5CE5-0861-F577-24C987BF3CE1}"/>
              </a:ext>
            </a:extLst>
          </p:cNvPr>
          <p:cNvGrpSpPr/>
          <p:nvPr/>
        </p:nvGrpSpPr>
        <p:grpSpPr>
          <a:xfrm>
            <a:off x="6400800" y="1698915"/>
            <a:ext cx="5253134" cy="707886"/>
            <a:chOff x="6400800" y="1698915"/>
            <a:chExt cx="5253134" cy="707886"/>
          </a:xfrm>
        </p:grpSpPr>
        <p:sp>
          <p:nvSpPr>
            <p:cNvPr id="16" name="TextBox 15">
              <a:extLst>
                <a:ext uri="{FF2B5EF4-FFF2-40B4-BE49-F238E27FC236}">
                  <a16:creationId xmlns:a16="http://schemas.microsoft.com/office/drawing/2014/main" id="{0A5CAAC2-331F-D3BA-27D2-98A4423E2B96}"/>
                </a:ext>
              </a:extLst>
            </p:cNvPr>
            <p:cNvSpPr txBox="1"/>
            <p:nvPr/>
          </p:nvSpPr>
          <p:spPr>
            <a:xfrm>
              <a:off x="9541988" y="1698915"/>
              <a:ext cx="2111946" cy="707886"/>
            </a:xfrm>
            <a:prstGeom prst="rect">
              <a:avLst/>
            </a:prstGeom>
            <a:solidFill>
              <a:schemeClr val="bg1"/>
            </a:solidFill>
            <a:ln w="28575">
              <a:solidFill>
                <a:schemeClr val="bg1">
                  <a:lumMod val="6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cs typeface="Calibri" panose="020F0502020204030204"/>
                </a:rPr>
                <a:t>Milton Road P&amp;R</a:t>
              </a:r>
            </a:p>
            <a:p>
              <a:pPr algn="ctr"/>
              <a:r>
                <a:rPr lang="en-US" sz="1200" b="1">
                  <a:solidFill>
                    <a:srgbClr val="0070C0"/>
                  </a:solidFill>
                  <a:cs typeface="Calibri" panose="020F0502020204030204"/>
                </a:rPr>
                <a:t>Dec 2019 to Dec 2023</a:t>
              </a:r>
            </a:p>
            <a:p>
              <a:pPr algn="ctr"/>
              <a:endParaRPr lang="en-US" sz="1400" b="1">
                <a:cs typeface="Calibri" panose="020F0502020204030204"/>
              </a:endParaRPr>
            </a:p>
          </p:txBody>
        </p:sp>
        <p:cxnSp>
          <p:nvCxnSpPr>
            <p:cNvPr id="17" name="Connector: Elbow 16">
              <a:extLst>
                <a:ext uri="{FF2B5EF4-FFF2-40B4-BE49-F238E27FC236}">
                  <a16:creationId xmlns:a16="http://schemas.microsoft.com/office/drawing/2014/main" id="{93CDE0EB-972A-AAA5-718C-2ACEAB9EB223}"/>
                </a:ext>
              </a:extLst>
            </p:cNvPr>
            <p:cNvCxnSpPr>
              <a:cxnSpLocks/>
              <a:endCxn id="16" idx="1"/>
            </p:cNvCxnSpPr>
            <p:nvPr/>
          </p:nvCxnSpPr>
          <p:spPr>
            <a:xfrm>
              <a:off x="6400800" y="1786678"/>
              <a:ext cx="3141188" cy="266180"/>
            </a:xfrm>
            <a:prstGeom prst="bentConnector3">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C0CF9330-AFC6-39F7-145B-85823025B8EA}"/>
                </a:ext>
              </a:extLst>
            </p:cNvPr>
            <p:cNvSpPr/>
            <p:nvPr/>
          </p:nvSpPr>
          <p:spPr>
            <a:xfrm>
              <a:off x="10310983" y="2155940"/>
              <a:ext cx="627037" cy="204662"/>
            </a:xfrm>
            <a:prstGeom prst="roundRect">
              <a:avLst/>
            </a:prstGeom>
            <a:solidFill>
              <a:srgbClr val="BDD7EE"/>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a:solidFill>
                    <a:schemeClr val="tx1"/>
                  </a:solidFill>
                </a:rPr>
                <a:t>-5%</a:t>
              </a:r>
            </a:p>
          </p:txBody>
        </p:sp>
      </p:grpSp>
      <p:grpSp>
        <p:nvGrpSpPr>
          <p:cNvPr id="31" name="Group 30" descr="Newmarket Road shows a 16% increase from 2019 to 2023.">
            <a:extLst>
              <a:ext uri="{FF2B5EF4-FFF2-40B4-BE49-F238E27FC236}">
                <a16:creationId xmlns:a16="http://schemas.microsoft.com/office/drawing/2014/main" id="{367C90AD-0C92-FB70-3134-E688BACD898C}"/>
              </a:ext>
            </a:extLst>
          </p:cNvPr>
          <p:cNvGrpSpPr/>
          <p:nvPr/>
        </p:nvGrpSpPr>
        <p:grpSpPr>
          <a:xfrm>
            <a:off x="7309710" y="3429000"/>
            <a:ext cx="4684283" cy="707886"/>
            <a:chOff x="7309710" y="3429000"/>
            <a:chExt cx="4684283" cy="707886"/>
          </a:xfrm>
        </p:grpSpPr>
        <p:sp>
          <p:nvSpPr>
            <p:cNvPr id="19" name="TextBox 18">
              <a:extLst>
                <a:ext uri="{FF2B5EF4-FFF2-40B4-BE49-F238E27FC236}">
                  <a16:creationId xmlns:a16="http://schemas.microsoft.com/office/drawing/2014/main" id="{BD69FDD8-D65E-ED1B-A08A-3954989E1B16}"/>
                </a:ext>
              </a:extLst>
            </p:cNvPr>
            <p:cNvSpPr txBox="1"/>
            <p:nvPr/>
          </p:nvSpPr>
          <p:spPr>
            <a:xfrm>
              <a:off x="9882047" y="3429000"/>
              <a:ext cx="2111946" cy="707886"/>
            </a:xfrm>
            <a:prstGeom prst="rect">
              <a:avLst/>
            </a:prstGeom>
            <a:solidFill>
              <a:schemeClr val="bg1"/>
            </a:solidFill>
            <a:ln w="28575">
              <a:solidFill>
                <a:schemeClr val="bg1">
                  <a:lumMod val="6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cs typeface="Calibri" panose="020F0502020204030204"/>
                </a:rPr>
                <a:t>Newmarket Road P&amp;R</a:t>
              </a:r>
            </a:p>
            <a:p>
              <a:pPr algn="ctr"/>
              <a:r>
                <a:rPr lang="en-US" sz="1200" b="1">
                  <a:solidFill>
                    <a:srgbClr val="0070C0"/>
                  </a:solidFill>
                  <a:cs typeface="Calibri" panose="020F0502020204030204"/>
                </a:rPr>
                <a:t>Dec 2019 to Dec 2023</a:t>
              </a:r>
            </a:p>
            <a:p>
              <a:pPr algn="ctr"/>
              <a:endParaRPr lang="en-US" sz="1400" b="1">
                <a:cs typeface="Calibri" panose="020F0502020204030204"/>
              </a:endParaRPr>
            </a:p>
          </p:txBody>
        </p:sp>
        <p:cxnSp>
          <p:nvCxnSpPr>
            <p:cNvPr id="20" name="Connector: Elbow 19">
              <a:extLst>
                <a:ext uri="{FF2B5EF4-FFF2-40B4-BE49-F238E27FC236}">
                  <a16:creationId xmlns:a16="http://schemas.microsoft.com/office/drawing/2014/main" id="{A88EE906-350A-7208-3246-29311B4E8D22}"/>
                </a:ext>
              </a:extLst>
            </p:cNvPr>
            <p:cNvCxnSpPr>
              <a:cxnSpLocks/>
              <a:endCxn id="19" idx="1"/>
            </p:cNvCxnSpPr>
            <p:nvPr/>
          </p:nvCxnSpPr>
          <p:spPr>
            <a:xfrm>
              <a:off x="7309710" y="3582985"/>
              <a:ext cx="2572337" cy="199958"/>
            </a:xfrm>
            <a:prstGeom prst="bentConnector3">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Rectangle: Rounded Corners 20">
              <a:extLst>
                <a:ext uri="{FF2B5EF4-FFF2-40B4-BE49-F238E27FC236}">
                  <a16:creationId xmlns:a16="http://schemas.microsoft.com/office/drawing/2014/main" id="{6E543480-878B-5959-533A-B0D906349F4A}"/>
                </a:ext>
              </a:extLst>
            </p:cNvPr>
            <p:cNvSpPr/>
            <p:nvPr/>
          </p:nvSpPr>
          <p:spPr>
            <a:xfrm>
              <a:off x="10630566" y="3877792"/>
              <a:ext cx="627037" cy="204662"/>
            </a:xfrm>
            <a:prstGeom prst="roundRect">
              <a:avLst/>
            </a:prstGeom>
            <a:solidFill>
              <a:srgbClr val="FF0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a:solidFill>
                    <a:schemeClr val="bg1"/>
                  </a:solidFill>
                </a:rPr>
                <a:t>+16%</a:t>
              </a:r>
            </a:p>
          </p:txBody>
        </p:sp>
      </p:grpSp>
      <p:grpSp>
        <p:nvGrpSpPr>
          <p:cNvPr id="32" name="Group 31" descr="Babraham Road shows a 7% decrease from 2019 to 2023.">
            <a:extLst>
              <a:ext uri="{FF2B5EF4-FFF2-40B4-BE49-F238E27FC236}">
                <a16:creationId xmlns:a16="http://schemas.microsoft.com/office/drawing/2014/main" id="{A004D645-31E5-3EE7-6936-A07B1442E474}"/>
              </a:ext>
            </a:extLst>
          </p:cNvPr>
          <p:cNvGrpSpPr/>
          <p:nvPr/>
        </p:nvGrpSpPr>
        <p:grpSpPr>
          <a:xfrm>
            <a:off x="6855649" y="4953967"/>
            <a:ext cx="4897552" cy="929075"/>
            <a:chOff x="6855649" y="4953967"/>
            <a:chExt cx="4897552" cy="929075"/>
          </a:xfrm>
        </p:grpSpPr>
        <p:sp>
          <p:nvSpPr>
            <p:cNvPr id="22" name="TextBox 21">
              <a:extLst>
                <a:ext uri="{FF2B5EF4-FFF2-40B4-BE49-F238E27FC236}">
                  <a16:creationId xmlns:a16="http://schemas.microsoft.com/office/drawing/2014/main" id="{4D1647E1-CBA0-0D93-96D1-A02B247DD94D}"/>
                </a:ext>
              </a:extLst>
            </p:cNvPr>
            <p:cNvSpPr txBox="1"/>
            <p:nvPr/>
          </p:nvSpPr>
          <p:spPr>
            <a:xfrm>
              <a:off x="9641255" y="4953967"/>
              <a:ext cx="2111946" cy="707886"/>
            </a:xfrm>
            <a:prstGeom prst="rect">
              <a:avLst/>
            </a:prstGeom>
            <a:solidFill>
              <a:schemeClr val="bg1"/>
            </a:solidFill>
            <a:ln w="28575">
              <a:solidFill>
                <a:schemeClr val="bg1">
                  <a:lumMod val="6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cs typeface="Calibri" panose="020F0502020204030204"/>
                </a:rPr>
                <a:t>Babraham Road P&amp;R</a:t>
              </a:r>
            </a:p>
            <a:p>
              <a:pPr algn="ctr"/>
              <a:r>
                <a:rPr lang="en-US" sz="1200" b="1">
                  <a:solidFill>
                    <a:srgbClr val="0070C0"/>
                  </a:solidFill>
                  <a:cs typeface="Calibri" panose="020F0502020204030204"/>
                </a:rPr>
                <a:t>Dec 2019 to Dec 2023</a:t>
              </a:r>
            </a:p>
            <a:p>
              <a:pPr algn="ctr"/>
              <a:endParaRPr lang="en-US" sz="1400" b="1">
                <a:cs typeface="Calibri" panose="020F0502020204030204"/>
              </a:endParaRPr>
            </a:p>
          </p:txBody>
        </p:sp>
        <p:cxnSp>
          <p:nvCxnSpPr>
            <p:cNvPr id="23" name="Connector: Elbow 22">
              <a:extLst>
                <a:ext uri="{FF2B5EF4-FFF2-40B4-BE49-F238E27FC236}">
                  <a16:creationId xmlns:a16="http://schemas.microsoft.com/office/drawing/2014/main" id="{4951A17B-FBF2-9387-C477-4DEEB0578F48}"/>
                </a:ext>
              </a:extLst>
            </p:cNvPr>
            <p:cNvCxnSpPr>
              <a:cxnSpLocks/>
              <a:endCxn id="22" idx="1"/>
            </p:cNvCxnSpPr>
            <p:nvPr/>
          </p:nvCxnSpPr>
          <p:spPr>
            <a:xfrm flipV="1">
              <a:off x="6855649" y="5307910"/>
              <a:ext cx="2785606" cy="575132"/>
            </a:xfrm>
            <a:prstGeom prst="bentConnector3">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Rectangle: Rounded Corners 23">
              <a:extLst>
                <a:ext uri="{FF2B5EF4-FFF2-40B4-BE49-F238E27FC236}">
                  <a16:creationId xmlns:a16="http://schemas.microsoft.com/office/drawing/2014/main" id="{1B3E8A6C-5E4D-00CD-8E2B-40824D1E5F44}"/>
                </a:ext>
              </a:extLst>
            </p:cNvPr>
            <p:cNvSpPr/>
            <p:nvPr/>
          </p:nvSpPr>
          <p:spPr>
            <a:xfrm>
              <a:off x="10393991" y="5408597"/>
              <a:ext cx="627037" cy="204662"/>
            </a:xfrm>
            <a:prstGeom prst="roundRect">
              <a:avLst/>
            </a:prstGeom>
            <a:solidFill>
              <a:srgbClr val="BDD7EE"/>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a:solidFill>
                    <a:schemeClr val="tx1"/>
                  </a:solidFill>
                </a:rPr>
                <a:t>-7%</a:t>
              </a:r>
            </a:p>
          </p:txBody>
        </p:sp>
      </p:grpSp>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dirty="0" smtClean="0"/>
              <a:t>51</a:t>
            </a:fld>
            <a:endParaRPr lang="en-GB"/>
          </a:p>
        </p:txBody>
      </p:sp>
    </p:spTree>
    <p:extLst>
      <p:ext uri="{BB962C8B-B14F-4D97-AF65-F5344CB8AC3E}">
        <p14:creationId xmlns:p14="http://schemas.microsoft.com/office/powerpoint/2010/main" val="25985808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20386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B284E-CD81-449F-A838-EA547E0E7E59}"/>
              </a:ext>
            </a:extLst>
          </p:cNvPr>
          <p:cNvSpPr>
            <a:spLocks noGrp="1"/>
          </p:cNvSpPr>
          <p:nvPr>
            <p:ph type="title"/>
          </p:nvPr>
        </p:nvSpPr>
        <p:spPr>
          <a:xfrm>
            <a:off x="0" y="2543729"/>
            <a:ext cx="12192000" cy="1325563"/>
          </a:xfrm>
        </p:spPr>
        <p:txBody>
          <a:bodyPr>
            <a:normAutofit/>
          </a:bodyPr>
          <a:lstStyle/>
          <a:p>
            <a:pPr algn="ctr"/>
            <a:r>
              <a:rPr lang="en-GB" sz="5400" b="1">
                <a:solidFill>
                  <a:schemeClr val="bg1"/>
                </a:solidFill>
                <a:latin typeface="+mn-lt"/>
                <a:cs typeface="Calibri"/>
              </a:rPr>
              <a:t>Micro-mobility</a:t>
            </a:r>
          </a:p>
        </p:txBody>
      </p:sp>
      <p:sp>
        <p:nvSpPr>
          <p:cNvPr id="3" name="Slide Number Placeholder 2">
            <a:extLst>
              <a:ext uri="{FF2B5EF4-FFF2-40B4-BE49-F238E27FC236}">
                <a16:creationId xmlns:a16="http://schemas.microsoft.com/office/drawing/2014/main" id="{F7983E4E-2D33-4D0F-B583-AC524E189091}"/>
              </a:ext>
              <a:ext uri="{C183D7F6-B498-43B3-948B-1728B52AA6E4}">
                <adec:decorative xmlns:adec="http://schemas.microsoft.com/office/drawing/2017/decorative" val="1"/>
              </a:ext>
            </a:extLst>
          </p:cNvPr>
          <p:cNvSpPr>
            <a:spLocks noGrp="1"/>
          </p:cNvSpPr>
          <p:nvPr>
            <p:ph type="sldNum" sz="quarter" idx="12"/>
          </p:nvPr>
        </p:nvSpPr>
        <p:spPr>
          <a:xfrm>
            <a:off x="11726944" y="6492875"/>
            <a:ext cx="46505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56028F-813B-4E02-837E-17CD63D81F9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54092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lt1"/>
                </a:solidFill>
                <a:effectLst/>
                <a:uLnTx/>
                <a:uFillTx/>
                <a:latin typeface="Calibri" panose="020F0502020204030204"/>
                <a:ea typeface="+mn-ea"/>
                <a:cs typeface="+mn-cs"/>
              </a:rPr>
              <a:t>E-scooters and E-bikes in Cambridge</a:t>
            </a:r>
          </a:p>
        </p:txBody>
      </p:sp>
      <p:sp>
        <p:nvSpPr>
          <p:cNvPr id="10" name="TextBox 9">
            <a:extLst>
              <a:ext uri="{FF2B5EF4-FFF2-40B4-BE49-F238E27FC236}">
                <a16:creationId xmlns:a16="http://schemas.microsoft.com/office/drawing/2014/main" id="{A71BBD86-6CAB-D2E9-F0D6-7F9D01ED4106}"/>
              </a:ext>
            </a:extLst>
          </p:cNvPr>
          <p:cNvSpPr txBox="1"/>
          <p:nvPr/>
        </p:nvSpPr>
        <p:spPr>
          <a:xfrm>
            <a:off x="233680" y="609983"/>
            <a:ext cx="11725153" cy="492443"/>
          </a:xfrm>
          <a:prstGeom prst="rect">
            <a:avLst/>
          </a:prstGeom>
          <a:solidFill>
            <a:schemeClr val="accent4">
              <a:lumMod val="20000"/>
              <a:lumOff val="80000"/>
            </a:schemeClr>
          </a:solidFill>
          <a:ln>
            <a:solidFill>
              <a:srgbClr val="20386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defRPr/>
            </a:pPr>
            <a:r>
              <a:rPr lang="en-GB" sz="1300">
                <a:latin typeface="Calibri" panose="020F0502020204030204"/>
              </a:rPr>
              <a:t>December 2023 saw just under 80,000 Voi rides. Weekdays continue to see peaks in travel around 8am and 5pm, suggesting use for commuting/education. The weekends see a mid-afternoon peak. Throughout 2023, the 26-39 age group has consistently seen the largest number of riders.</a:t>
            </a:r>
            <a:endParaRPr lang="en-GB" sz="1300">
              <a:latin typeface="Calibri" panose="020F0502020204030204"/>
              <a:cs typeface="Calibri"/>
            </a:endParaRPr>
          </a:p>
        </p:txBody>
      </p:sp>
      <p:sp>
        <p:nvSpPr>
          <p:cNvPr id="19" name="TextBox 18">
            <a:extLst>
              <a:ext uri="{FF2B5EF4-FFF2-40B4-BE49-F238E27FC236}">
                <a16:creationId xmlns:a16="http://schemas.microsoft.com/office/drawing/2014/main" id="{00E152D4-6F8D-4064-67AD-C64307B2ADF6}"/>
              </a:ext>
            </a:extLst>
          </p:cNvPr>
          <p:cNvSpPr txBox="1"/>
          <p:nvPr/>
        </p:nvSpPr>
        <p:spPr>
          <a:xfrm>
            <a:off x="309107" y="1247911"/>
            <a:ext cx="6273149" cy="461665"/>
          </a:xfrm>
          <a:prstGeom prst="rect">
            <a:avLst/>
          </a:prstGeom>
          <a:noFill/>
          <a:ln>
            <a:solidFill>
              <a:schemeClr val="tx1"/>
            </a:solidFill>
          </a:ln>
        </p:spPr>
        <p:txBody>
          <a:bodyPr wrap="square" rtlCol="0">
            <a:spAutoFit/>
          </a:bodyPr>
          <a:lstStyle/>
          <a:p>
            <a:pPr algn="ctr"/>
            <a:r>
              <a:rPr lang="en-GB" sz="1200"/>
              <a:t>Voi have operated an electric bike (e-bike) and electric scooter (e-scooter) trial scheme in Cambridge City since October 2020.</a:t>
            </a:r>
          </a:p>
        </p:txBody>
      </p:sp>
      <p:pic>
        <p:nvPicPr>
          <p:cNvPr id="16" name="Picture 15" descr="A graph from Voi showing total rides and total distance from April 2023 to December 2023. December 2023 sees the lowest number of rides per month, whilst June 2023 and October 2023 have the highest number of rides per month.">
            <a:extLst>
              <a:ext uri="{FF2B5EF4-FFF2-40B4-BE49-F238E27FC236}">
                <a16:creationId xmlns:a16="http://schemas.microsoft.com/office/drawing/2014/main" id="{7FC0092D-06B2-9A48-8F8A-3953C243A105}"/>
              </a:ext>
            </a:extLst>
          </p:cNvPr>
          <p:cNvPicPr>
            <a:picLocks noChangeAspect="1"/>
          </p:cNvPicPr>
          <p:nvPr/>
        </p:nvPicPr>
        <p:blipFill>
          <a:blip r:embed="rId3"/>
          <a:stretch>
            <a:fillRect/>
          </a:stretch>
        </p:blipFill>
        <p:spPr>
          <a:xfrm>
            <a:off x="321136" y="1950122"/>
            <a:ext cx="6261120" cy="3189627"/>
          </a:xfrm>
          <a:prstGeom prst="rect">
            <a:avLst/>
          </a:prstGeom>
        </p:spPr>
      </p:pic>
      <p:sp>
        <p:nvSpPr>
          <p:cNvPr id="2" name="TextBox 1">
            <a:extLst>
              <a:ext uri="{FF2B5EF4-FFF2-40B4-BE49-F238E27FC236}">
                <a16:creationId xmlns:a16="http://schemas.microsoft.com/office/drawing/2014/main" id="{326CCA7D-C7AD-9822-D0B4-CC19424533E4}"/>
              </a:ext>
            </a:extLst>
          </p:cNvPr>
          <p:cNvSpPr txBox="1"/>
          <p:nvPr/>
        </p:nvSpPr>
        <p:spPr>
          <a:xfrm>
            <a:off x="824221" y="5380296"/>
            <a:ext cx="5184573" cy="338554"/>
          </a:xfrm>
          <a:prstGeom prst="rect">
            <a:avLst/>
          </a:prstGeom>
          <a:solidFill>
            <a:srgbClr val="FFFFFF"/>
          </a:solidFill>
          <a:ln w="28575">
            <a:solidFill>
              <a:srgbClr val="EF8C8C"/>
            </a:solidFill>
          </a:ln>
        </p:spPr>
        <p:txBody>
          <a:bodyPr wrap="square" rtlCol="0">
            <a:spAutoFit/>
          </a:bodyPr>
          <a:lstStyle/>
          <a:p>
            <a:pPr algn="ctr"/>
            <a:r>
              <a:rPr lang="en-GB" sz="1600" b="1"/>
              <a:t>December 2023 key statistics</a:t>
            </a:r>
          </a:p>
        </p:txBody>
      </p:sp>
      <p:sp>
        <p:nvSpPr>
          <p:cNvPr id="5" name="TextBox 4">
            <a:extLst>
              <a:ext uri="{FF2B5EF4-FFF2-40B4-BE49-F238E27FC236}">
                <a16:creationId xmlns:a16="http://schemas.microsoft.com/office/drawing/2014/main" id="{476F1137-1E5C-1B07-D6A5-3F690DB46C0E}"/>
              </a:ext>
            </a:extLst>
          </p:cNvPr>
          <p:cNvSpPr txBox="1"/>
          <p:nvPr/>
        </p:nvSpPr>
        <p:spPr>
          <a:xfrm>
            <a:off x="924586" y="5818970"/>
            <a:ext cx="1026036" cy="738665"/>
          </a:xfrm>
          <a:prstGeom prst="rect">
            <a:avLst/>
          </a:prstGeom>
          <a:solidFill>
            <a:srgbClr val="FFFFFF"/>
          </a:solidFill>
          <a:ln w="19050">
            <a:solidFill>
              <a:srgbClr val="EF8C8C"/>
            </a:solidFill>
          </a:ln>
        </p:spPr>
        <p:txBody>
          <a:bodyPr wrap="square" rtlCol="0">
            <a:spAutoFit/>
          </a:bodyPr>
          <a:lstStyle/>
          <a:p>
            <a:pPr algn="ctr"/>
            <a:r>
              <a:rPr lang="en-GB" sz="1400" b="1"/>
              <a:t>Total </a:t>
            </a:r>
          </a:p>
          <a:p>
            <a:pPr algn="ctr"/>
            <a:r>
              <a:rPr lang="en-GB" sz="1400" b="1"/>
              <a:t>journeys:</a:t>
            </a:r>
          </a:p>
          <a:p>
            <a:pPr algn="ctr"/>
            <a:r>
              <a:rPr lang="en-GB" sz="1400"/>
              <a:t>79,230</a:t>
            </a:r>
          </a:p>
        </p:txBody>
      </p:sp>
      <p:sp>
        <p:nvSpPr>
          <p:cNvPr id="6" name="TextBox 5">
            <a:extLst>
              <a:ext uri="{FF2B5EF4-FFF2-40B4-BE49-F238E27FC236}">
                <a16:creationId xmlns:a16="http://schemas.microsoft.com/office/drawing/2014/main" id="{2BF4BE78-5ED1-0D64-7ED5-8E2D80F3853C}"/>
              </a:ext>
            </a:extLst>
          </p:cNvPr>
          <p:cNvSpPr txBox="1"/>
          <p:nvPr/>
        </p:nvSpPr>
        <p:spPr>
          <a:xfrm>
            <a:off x="2132207" y="5817582"/>
            <a:ext cx="1080000" cy="738664"/>
          </a:xfrm>
          <a:prstGeom prst="rect">
            <a:avLst/>
          </a:prstGeom>
          <a:solidFill>
            <a:srgbClr val="FFFFFF"/>
          </a:solidFill>
          <a:ln w="19050">
            <a:solidFill>
              <a:srgbClr val="EF8C8C"/>
            </a:solidFill>
          </a:ln>
        </p:spPr>
        <p:txBody>
          <a:bodyPr wrap="square" rtlCol="0">
            <a:spAutoFit/>
          </a:bodyPr>
          <a:lstStyle/>
          <a:p>
            <a:pPr algn="ctr"/>
            <a:r>
              <a:rPr lang="en-GB" sz="1400" b="1"/>
              <a:t>Total distance:</a:t>
            </a:r>
          </a:p>
          <a:p>
            <a:pPr algn="ctr"/>
            <a:r>
              <a:rPr lang="en-GB" sz="1400"/>
              <a:t>190,700 km</a:t>
            </a:r>
          </a:p>
        </p:txBody>
      </p:sp>
      <p:sp>
        <p:nvSpPr>
          <p:cNvPr id="7" name="TextBox 6">
            <a:extLst>
              <a:ext uri="{FF2B5EF4-FFF2-40B4-BE49-F238E27FC236}">
                <a16:creationId xmlns:a16="http://schemas.microsoft.com/office/drawing/2014/main" id="{F8A42AE4-DACF-41B3-039F-5D8A9275E454}"/>
              </a:ext>
            </a:extLst>
          </p:cNvPr>
          <p:cNvSpPr txBox="1"/>
          <p:nvPr/>
        </p:nvSpPr>
        <p:spPr>
          <a:xfrm>
            <a:off x="3466971" y="5817582"/>
            <a:ext cx="1080000" cy="738664"/>
          </a:xfrm>
          <a:prstGeom prst="rect">
            <a:avLst/>
          </a:prstGeom>
          <a:solidFill>
            <a:srgbClr val="FFFFFF"/>
          </a:solidFill>
          <a:ln w="19050">
            <a:solidFill>
              <a:srgbClr val="EF8C8C"/>
            </a:solidFill>
          </a:ln>
        </p:spPr>
        <p:txBody>
          <a:bodyPr wrap="square" rtlCol="0">
            <a:spAutoFit/>
          </a:bodyPr>
          <a:lstStyle/>
          <a:p>
            <a:pPr algn="ctr"/>
            <a:r>
              <a:rPr lang="en-GB" sz="1400" b="1"/>
              <a:t>Returning users:</a:t>
            </a:r>
          </a:p>
          <a:p>
            <a:pPr algn="ctr"/>
            <a:r>
              <a:rPr lang="en-GB" sz="1400"/>
              <a:t>15,350</a:t>
            </a:r>
          </a:p>
        </p:txBody>
      </p:sp>
      <p:sp>
        <p:nvSpPr>
          <p:cNvPr id="8" name="TextBox 7">
            <a:extLst>
              <a:ext uri="{FF2B5EF4-FFF2-40B4-BE49-F238E27FC236}">
                <a16:creationId xmlns:a16="http://schemas.microsoft.com/office/drawing/2014/main" id="{C32F0D40-931A-8754-048B-8227EED542AE}"/>
              </a:ext>
            </a:extLst>
          </p:cNvPr>
          <p:cNvSpPr txBox="1"/>
          <p:nvPr/>
        </p:nvSpPr>
        <p:spPr>
          <a:xfrm>
            <a:off x="4740920" y="5816208"/>
            <a:ext cx="1080000" cy="738664"/>
          </a:xfrm>
          <a:prstGeom prst="rect">
            <a:avLst/>
          </a:prstGeom>
          <a:solidFill>
            <a:srgbClr val="FFFFFF"/>
          </a:solidFill>
          <a:ln w="19050">
            <a:solidFill>
              <a:srgbClr val="EF8C8C"/>
            </a:solidFill>
          </a:ln>
        </p:spPr>
        <p:txBody>
          <a:bodyPr wrap="square" rtlCol="0">
            <a:spAutoFit/>
          </a:bodyPr>
          <a:lstStyle/>
          <a:p>
            <a:pPr algn="ctr"/>
            <a:r>
              <a:rPr lang="en-GB" sz="1400" b="1"/>
              <a:t>New </a:t>
            </a:r>
          </a:p>
          <a:p>
            <a:pPr algn="ctr"/>
            <a:r>
              <a:rPr lang="en-GB" sz="1400" b="1"/>
              <a:t>users:</a:t>
            </a:r>
          </a:p>
          <a:p>
            <a:pPr algn="ctr"/>
            <a:r>
              <a:rPr lang="en-GB" sz="1400"/>
              <a:t>2,000</a:t>
            </a:r>
          </a:p>
        </p:txBody>
      </p:sp>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smtClean="0"/>
              <a:t>53</a:t>
            </a:fld>
            <a:endParaRPr lang="en-GB"/>
          </a:p>
        </p:txBody>
      </p:sp>
      <p:pic>
        <p:nvPicPr>
          <p:cNvPr id="22" name="Picture 21" descr="A graph showing rides by time of day on weekdays and at the weekend. Weekdays see peaks around 8am and 5pm with a dip around the middle of the day. Weekends see a gradual peak towards the late afternoon. There are few rides in the early morning.">
            <a:extLst>
              <a:ext uri="{FF2B5EF4-FFF2-40B4-BE49-F238E27FC236}">
                <a16:creationId xmlns:a16="http://schemas.microsoft.com/office/drawing/2014/main" id="{719DFD00-AB98-3CBC-5162-A58305DD5E6C}"/>
              </a:ext>
            </a:extLst>
          </p:cNvPr>
          <p:cNvPicPr>
            <a:picLocks noChangeAspect="1"/>
          </p:cNvPicPr>
          <p:nvPr/>
        </p:nvPicPr>
        <p:blipFill>
          <a:blip r:embed="rId4"/>
          <a:stretch>
            <a:fillRect/>
          </a:stretch>
        </p:blipFill>
        <p:spPr>
          <a:xfrm>
            <a:off x="6684503" y="1229300"/>
            <a:ext cx="5335738" cy="2618464"/>
          </a:xfrm>
          <a:prstGeom prst="rect">
            <a:avLst/>
          </a:prstGeom>
        </p:spPr>
      </p:pic>
      <p:pic>
        <p:nvPicPr>
          <p:cNvPr id="24" name="Picture 23" descr="A graph showing monthly rides by age group. 26-39 has consistently been the largest age group, followed by 22-25 and 18-21.">
            <a:extLst>
              <a:ext uri="{FF2B5EF4-FFF2-40B4-BE49-F238E27FC236}">
                <a16:creationId xmlns:a16="http://schemas.microsoft.com/office/drawing/2014/main" id="{57A27309-3823-F91B-DCF4-E9C3ED4BB13D}"/>
              </a:ext>
            </a:extLst>
          </p:cNvPr>
          <p:cNvPicPr>
            <a:picLocks noChangeAspect="1"/>
          </p:cNvPicPr>
          <p:nvPr/>
        </p:nvPicPr>
        <p:blipFill>
          <a:blip r:embed="rId5"/>
          <a:stretch>
            <a:fillRect/>
          </a:stretch>
        </p:blipFill>
        <p:spPr>
          <a:xfrm>
            <a:off x="6670641" y="3943861"/>
            <a:ext cx="5200223" cy="2618465"/>
          </a:xfrm>
          <a:prstGeom prst="rect">
            <a:avLst/>
          </a:prstGeom>
        </p:spPr>
      </p:pic>
    </p:spTree>
    <p:extLst>
      <p:ext uri="{BB962C8B-B14F-4D97-AF65-F5344CB8AC3E}">
        <p14:creationId xmlns:p14="http://schemas.microsoft.com/office/powerpoint/2010/main" val="8011142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20386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B284E-CD81-449F-A838-EA547E0E7E59}"/>
              </a:ext>
            </a:extLst>
          </p:cNvPr>
          <p:cNvSpPr>
            <a:spLocks noGrp="1"/>
          </p:cNvSpPr>
          <p:nvPr>
            <p:ph type="title"/>
          </p:nvPr>
        </p:nvSpPr>
        <p:spPr>
          <a:xfrm>
            <a:off x="0" y="2543729"/>
            <a:ext cx="12192000" cy="1325563"/>
          </a:xfrm>
        </p:spPr>
        <p:txBody>
          <a:bodyPr>
            <a:normAutofit/>
          </a:bodyPr>
          <a:lstStyle/>
          <a:p>
            <a:pPr algn="ctr"/>
            <a:r>
              <a:rPr lang="en-GB" sz="5400" b="1">
                <a:solidFill>
                  <a:schemeClr val="bg1"/>
                </a:solidFill>
                <a:latin typeface="+mn-lt"/>
                <a:cs typeface="Calibri"/>
              </a:rPr>
              <a:t>Air Quality</a:t>
            </a:r>
          </a:p>
        </p:txBody>
      </p:sp>
      <p:sp>
        <p:nvSpPr>
          <p:cNvPr id="3" name="Slide Number Placeholder 2">
            <a:extLst>
              <a:ext uri="{FF2B5EF4-FFF2-40B4-BE49-F238E27FC236}">
                <a16:creationId xmlns:a16="http://schemas.microsoft.com/office/drawing/2014/main" id="{F7983E4E-2D33-4D0F-B583-AC524E189091}"/>
              </a:ext>
              <a:ext uri="{C183D7F6-B498-43B3-948B-1728B52AA6E4}">
                <adec:decorative xmlns:adec="http://schemas.microsoft.com/office/drawing/2017/decorative" val="1"/>
              </a:ext>
            </a:extLst>
          </p:cNvPr>
          <p:cNvSpPr>
            <a:spLocks noGrp="1"/>
          </p:cNvSpPr>
          <p:nvPr>
            <p:ph type="sldNum" sz="quarter" idx="12"/>
          </p:nvPr>
        </p:nvSpPr>
        <p:spPr>
          <a:xfrm>
            <a:off x="11726944" y="6492875"/>
            <a:ext cx="46505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56028F-813B-4E02-837E-17CD63D81F9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25856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lt1"/>
                </a:solidFill>
                <a:effectLst/>
                <a:uLnTx/>
                <a:uFillTx/>
                <a:latin typeface="Calibri" panose="020F0502020204030204"/>
                <a:ea typeface="+mn-ea"/>
                <a:cs typeface="+mn-cs"/>
              </a:rPr>
              <a:t>Air Quality Monitoring Locations</a:t>
            </a:r>
          </a:p>
        </p:txBody>
      </p:sp>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dirty="0" smtClean="0"/>
              <a:t>55</a:t>
            </a:fld>
            <a:endParaRPr lang="en-GB"/>
          </a:p>
        </p:txBody>
      </p:sp>
      <p:sp>
        <p:nvSpPr>
          <p:cNvPr id="5" name="TextBox 4">
            <a:extLst>
              <a:ext uri="{FF2B5EF4-FFF2-40B4-BE49-F238E27FC236}">
                <a16:creationId xmlns:a16="http://schemas.microsoft.com/office/drawing/2014/main" id="{1813DFE0-83DF-1728-8A56-31532BDADC0A}"/>
              </a:ext>
            </a:extLst>
          </p:cNvPr>
          <p:cNvSpPr txBox="1"/>
          <p:nvPr/>
        </p:nvSpPr>
        <p:spPr>
          <a:xfrm>
            <a:off x="521134" y="780066"/>
            <a:ext cx="6517931" cy="307777"/>
          </a:xfrm>
          <a:prstGeom prst="rect">
            <a:avLst/>
          </a:prstGeom>
          <a:solidFill>
            <a:schemeClr val="bg1"/>
          </a:solidFill>
          <a:ln>
            <a:solidFill>
              <a:schemeClr val="tx1"/>
            </a:solidFill>
          </a:ln>
        </p:spPr>
        <p:txBody>
          <a:bodyPr wrap="square" rtlCol="0">
            <a:spAutoFit/>
          </a:bodyPr>
          <a:lstStyle/>
          <a:p>
            <a:pPr algn="ctr"/>
            <a:r>
              <a:rPr lang="en-GB" sz="1400" b="1"/>
              <a:t>Continuous Air Quality Monitoring Sites, Cambridge</a:t>
            </a:r>
          </a:p>
        </p:txBody>
      </p:sp>
      <p:pic>
        <p:nvPicPr>
          <p:cNvPr id="2" name="Picture 1" descr="A map showing the locations of the continuous air quality monitors in central Cambridge.">
            <a:extLst>
              <a:ext uri="{FF2B5EF4-FFF2-40B4-BE49-F238E27FC236}">
                <a16:creationId xmlns:a16="http://schemas.microsoft.com/office/drawing/2014/main" id="{F6801ADD-9785-5DE1-ABD9-1EC8B4E375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622" y="1087843"/>
            <a:ext cx="6496665" cy="5279923"/>
          </a:xfrm>
          <a:prstGeom prst="rect">
            <a:avLst/>
          </a:prstGeom>
          <a:ln w="9525">
            <a:solidFill>
              <a:schemeClr val="tx1"/>
            </a:solidFill>
          </a:ln>
        </p:spPr>
      </p:pic>
      <p:sp>
        <p:nvSpPr>
          <p:cNvPr id="4" name="TextBox 3">
            <a:extLst>
              <a:ext uri="{FF2B5EF4-FFF2-40B4-BE49-F238E27FC236}">
                <a16:creationId xmlns:a16="http://schemas.microsoft.com/office/drawing/2014/main" id="{22DD90C9-3928-1A6C-6749-E6711C02BA34}"/>
              </a:ext>
              <a:ext uri="{C183D7F6-B498-43B3-948B-1728B52AA6E4}">
                <adec:decorative xmlns:adec="http://schemas.microsoft.com/office/drawing/2017/decorative" val="1"/>
              </a:ext>
            </a:extLst>
          </p:cNvPr>
          <p:cNvSpPr txBox="1"/>
          <p:nvPr/>
        </p:nvSpPr>
        <p:spPr>
          <a:xfrm>
            <a:off x="521134" y="6091092"/>
            <a:ext cx="2154621" cy="276999"/>
          </a:xfrm>
          <a:prstGeom prst="rect">
            <a:avLst/>
          </a:prstGeom>
          <a:solidFill>
            <a:schemeClr val="bg1"/>
          </a:solidFill>
          <a:ln>
            <a:solidFill>
              <a:schemeClr val="tx1"/>
            </a:solidFill>
          </a:ln>
        </p:spPr>
        <p:txBody>
          <a:bodyPr wrap="square" rtlCol="0">
            <a:spAutoFit/>
          </a:bodyPr>
          <a:lstStyle/>
          <a:p>
            <a:r>
              <a:rPr lang="en-GB" sz="1200"/>
              <a:t>© OpenStreetMap Contributors</a:t>
            </a:r>
          </a:p>
        </p:txBody>
      </p:sp>
      <p:sp>
        <p:nvSpPr>
          <p:cNvPr id="6" name="Rectangle 5">
            <a:extLst>
              <a:ext uri="{FF2B5EF4-FFF2-40B4-BE49-F238E27FC236}">
                <a16:creationId xmlns:a16="http://schemas.microsoft.com/office/drawing/2014/main" id="{C9B6F9C2-CE5A-8671-2DA6-0D127EC10D40}"/>
              </a:ext>
              <a:ext uri="{C183D7F6-B498-43B3-948B-1728B52AA6E4}">
                <adec:decorative xmlns:adec="http://schemas.microsoft.com/office/drawing/2017/decorative" val="1"/>
              </a:ext>
            </a:extLst>
          </p:cNvPr>
          <p:cNvSpPr/>
          <p:nvPr/>
        </p:nvSpPr>
        <p:spPr>
          <a:xfrm>
            <a:off x="3019647" y="4933507"/>
            <a:ext cx="1265274" cy="30777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7" name="Table 7">
            <a:extLst>
              <a:ext uri="{FF2B5EF4-FFF2-40B4-BE49-F238E27FC236}">
                <a16:creationId xmlns:a16="http://schemas.microsoft.com/office/drawing/2014/main" id="{2C7E2628-4020-71D3-05EF-A8330B5301BF}"/>
              </a:ext>
            </a:extLst>
          </p:cNvPr>
          <p:cNvGraphicFramePr>
            <a:graphicFrameLocks noGrp="1"/>
          </p:cNvGraphicFramePr>
          <p:nvPr>
            <p:extLst>
              <p:ext uri="{D42A27DB-BD31-4B8C-83A1-F6EECF244321}">
                <p14:modId xmlns:p14="http://schemas.microsoft.com/office/powerpoint/2010/main" val="2517639791"/>
              </p:ext>
            </p:extLst>
          </p:nvPr>
        </p:nvGraphicFramePr>
        <p:xfrm>
          <a:off x="7267690" y="785558"/>
          <a:ext cx="4655276" cy="3307080"/>
        </p:xfrm>
        <a:graphic>
          <a:graphicData uri="http://schemas.openxmlformats.org/drawingml/2006/table">
            <a:tbl>
              <a:tblPr firstRow="1" bandRow="1">
                <a:tableStyleId>{5C22544A-7EE6-4342-B048-85BDC9FD1C3A}</a:tableStyleId>
              </a:tblPr>
              <a:tblGrid>
                <a:gridCol w="1598391">
                  <a:extLst>
                    <a:ext uri="{9D8B030D-6E8A-4147-A177-3AD203B41FA5}">
                      <a16:colId xmlns:a16="http://schemas.microsoft.com/office/drawing/2014/main" val="1427395462"/>
                    </a:ext>
                  </a:extLst>
                </a:gridCol>
                <a:gridCol w="3056885">
                  <a:extLst>
                    <a:ext uri="{9D8B030D-6E8A-4147-A177-3AD203B41FA5}">
                      <a16:colId xmlns:a16="http://schemas.microsoft.com/office/drawing/2014/main" val="2842680294"/>
                    </a:ext>
                  </a:extLst>
                </a:gridCol>
              </a:tblGrid>
              <a:tr h="370840">
                <a:tc>
                  <a:txBody>
                    <a:bodyPr/>
                    <a:lstStyle/>
                    <a:p>
                      <a:r>
                        <a:rPr lang="en-GB" sz="1400">
                          <a:solidFill>
                            <a:schemeClr val="tx1"/>
                          </a:solidFill>
                        </a:rPr>
                        <a:t>Location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en-GB" sz="1400">
                          <a:solidFill>
                            <a:schemeClr val="tx1"/>
                          </a:solidFill>
                        </a:rPr>
                        <a:t>Description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879246401"/>
                  </a:ext>
                </a:extLst>
              </a:tr>
              <a:tr h="370840">
                <a:tc>
                  <a:txBody>
                    <a:bodyPr/>
                    <a:lstStyle/>
                    <a:p>
                      <a:r>
                        <a:rPr lang="en-GB" sz="1400"/>
                        <a:t>Montague Road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t>Close to the junction with Elizabeth Way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36078876"/>
                  </a:ext>
                </a:extLst>
              </a:tr>
              <a:tr h="370840">
                <a:tc>
                  <a:txBody>
                    <a:bodyPr/>
                    <a:lstStyle/>
                    <a:p>
                      <a:r>
                        <a:rPr lang="en-GB" sz="1400"/>
                        <a:t>Newmarket Road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t>Close to Cambridge Retail park on Newmarket Road.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04615384"/>
                  </a:ext>
                </a:extLst>
              </a:tr>
              <a:tr h="370840">
                <a:tc>
                  <a:txBody>
                    <a:bodyPr/>
                    <a:lstStyle/>
                    <a:p>
                      <a:r>
                        <a:rPr lang="en-GB" sz="1400"/>
                        <a:t>Parker Street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t>Close to the bus station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54560056"/>
                  </a:ext>
                </a:extLst>
              </a:tr>
              <a:tr h="370840">
                <a:tc>
                  <a:txBody>
                    <a:bodyPr/>
                    <a:lstStyle/>
                    <a:p>
                      <a:r>
                        <a:rPr lang="en-GB" sz="1400"/>
                        <a:t>Regent Street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t>To the West of Parker’s Piece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26774568"/>
                  </a:ext>
                </a:extLst>
              </a:tr>
              <a:tr h="370840">
                <a:tc>
                  <a:txBody>
                    <a:bodyPr/>
                    <a:lstStyle/>
                    <a:p>
                      <a:r>
                        <a:rPr lang="en-GB" sz="1400">
                          <a:solidFill>
                            <a:schemeClr val="tx1"/>
                          </a:solidFill>
                        </a:rPr>
                        <a:t>Gonville Place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chemeClr val="tx1"/>
                          </a:solidFill>
                        </a:rPr>
                        <a:t>Near Hill’s Road, South of Parker’s Piece. </a:t>
                      </a:r>
                    </a:p>
                    <a:p>
                      <a:r>
                        <a:rPr lang="en-GB" sz="1400" b="0">
                          <a:solidFill>
                            <a:srgbClr val="FF0000"/>
                          </a:solidFill>
                        </a:rPr>
                        <a:t>This sensor was removed in April 2022 so data is no longer available for this site.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7346836"/>
                  </a:ext>
                </a:extLst>
              </a:tr>
            </a:tbl>
          </a:graphicData>
        </a:graphic>
      </p:graphicFrame>
      <p:sp>
        <p:nvSpPr>
          <p:cNvPr id="8" name="Rectangle 7">
            <a:extLst>
              <a:ext uri="{FF2B5EF4-FFF2-40B4-BE49-F238E27FC236}">
                <a16:creationId xmlns:a16="http://schemas.microsoft.com/office/drawing/2014/main" id="{172CEE1E-2035-E211-72E2-86BE29C25F41}"/>
              </a:ext>
            </a:extLst>
          </p:cNvPr>
          <p:cNvSpPr/>
          <p:nvPr/>
        </p:nvSpPr>
        <p:spPr>
          <a:xfrm>
            <a:off x="7870885" y="4442242"/>
            <a:ext cx="3594882" cy="1701029"/>
          </a:xfrm>
          <a:prstGeom prst="rect">
            <a:avLst/>
          </a:prstGeom>
          <a:solidFill>
            <a:schemeClr val="accent4">
              <a:lumMod val="20000"/>
              <a:lumOff val="80000"/>
            </a:schemeClr>
          </a:solidFill>
          <a:ln w="12700">
            <a:solidFill>
              <a:srgbClr val="203864"/>
            </a:solidFill>
            <a:prstDash val="solid"/>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a:solidFill>
                  <a:schemeClr val="tx1"/>
                </a:solidFill>
                <a:latin typeface="Calibri" panose="020F0502020204030204"/>
              </a:rPr>
              <a:t>Cambridge City Air Quality team provide data from 4 continuous air quality monitors in central Cambridge. The monitors primarily measure Nitrogen Oxides (NOx) and Particulate Matter (PM) which are proxies for overall air quality.</a:t>
            </a:r>
            <a:endParaRPr kumimoji="0" lang="en-GB" sz="1400" i="0" u="none" strike="noStrike" kern="1200" cap="none" spc="0" normalizeH="0" baseline="0" noProof="0">
              <a:ln>
                <a:noFill/>
              </a:ln>
              <a:solidFill>
                <a:schemeClr val="tx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96000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lt1"/>
                </a:solidFill>
                <a:effectLst/>
                <a:uLnTx/>
                <a:uFillTx/>
                <a:latin typeface="Calibri" panose="020F0502020204030204"/>
                <a:ea typeface="+mn-ea"/>
                <a:cs typeface="+mn-cs"/>
              </a:rPr>
              <a:t>Air Quality: All Sites</a:t>
            </a:r>
          </a:p>
        </p:txBody>
      </p:sp>
      <p:pic>
        <p:nvPicPr>
          <p:cNvPr id="13" name="Picture 12">
            <a:extLst>
              <a:ext uri="{FF2B5EF4-FFF2-40B4-BE49-F238E27FC236}">
                <a16:creationId xmlns:a16="http://schemas.microsoft.com/office/drawing/2014/main" id="{10B5876D-A555-4694-9DD0-01F8D9F5CFA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0858931" y="-726641"/>
            <a:ext cx="545503" cy="2035730"/>
          </a:xfrm>
          <a:prstGeom prst="rect">
            <a:avLst/>
          </a:prstGeom>
        </p:spPr>
      </p:pic>
      <p:sp>
        <p:nvSpPr>
          <p:cNvPr id="10" name="TextBox 9">
            <a:extLst>
              <a:ext uri="{FF2B5EF4-FFF2-40B4-BE49-F238E27FC236}">
                <a16:creationId xmlns:a16="http://schemas.microsoft.com/office/drawing/2014/main" id="{A71BBD86-6CAB-D2E9-F0D6-7F9D01ED4106}"/>
              </a:ext>
            </a:extLst>
          </p:cNvPr>
          <p:cNvSpPr txBox="1"/>
          <p:nvPr/>
        </p:nvSpPr>
        <p:spPr>
          <a:xfrm>
            <a:off x="233680" y="609983"/>
            <a:ext cx="11725153" cy="523220"/>
          </a:xfrm>
          <a:prstGeom prst="rect">
            <a:avLst/>
          </a:prstGeom>
          <a:solidFill>
            <a:schemeClr val="accent4">
              <a:lumMod val="20000"/>
              <a:lumOff val="80000"/>
            </a:schemeClr>
          </a:solidFill>
          <a:ln>
            <a:solidFill>
              <a:srgbClr val="20386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defRPr/>
            </a:pPr>
            <a:r>
              <a:rPr lang="en-GB" sz="1400"/>
              <a:t>NO</a:t>
            </a:r>
            <a:r>
              <a:rPr lang="en-GB" sz="1400" baseline="-25000">
                <a:latin typeface="Calibri" panose="020F0502020204030204"/>
              </a:rPr>
              <a:t>2</a:t>
            </a:r>
            <a:r>
              <a:rPr lang="en-GB" sz="1400">
                <a:latin typeface="Calibri" panose="020F0502020204030204"/>
              </a:rPr>
              <a:t> concentrations remained below the 2017-2019 baseline level throughout 2023. December 2023 is 40% below the baseline and lower than December concentrations in the previous three years.</a:t>
            </a:r>
            <a:endParaRPr lang="en-GB"/>
          </a:p>
        </p:txBody>
      </p:sp>
      <p:sp>
        <p:nvSpPr>
          <p:cNvPr id="6" name="TextBox 5">
            <a:extLst>
              <a:ext uri="{FF2B5EF4-FFF2-40B4-BE49-F238E27FC236}">
                <a16:creationId xmlns:a16="http://schemas.microsoft.com/office/drawing/2014/main" id="{EE1F5E2F-6FC2-76CF-7C78-69DEAFF9E72D}"/>
              </a:ext>
              <a:ext uri="{C183D7F6-B498-43B3-948B-1728B52AA6E4}">
                <adec:decorative xmlns:adec="http://schemas.microsoft.com/office/drawing/2017/decorative" val="1"/>
              </a:ext>
            </a:extLst>
          </p:cNvPr>
          <p:cNvSpPr txBox="1"/>
          <p:nvPr/>
        </p:nvSpPr>
        <p:spPr>
          <a:xfrm>
            <a:off x="1575227" y="1179210"/>
            <a:ext cx="9015333" cy="369332"/>
          </a:xfrm>
          <a:prstGeom prst="rect">
            <a:avLst/>
          </a:prstGeom>
          <a:noFill/>
        </p:spPr>
        <p:txBody>
          <a:bodyPr wrap="square" lIns="91440" tIns="45720" rIns="91440" bIns="45720" rtlCol="0" anchor="t">
            <a:spAutoFit/>
          </a:bodyPr>
          <a:lstStyle/>
          <a:p>
            <a:pPr algn="ctr"/>
            <a:r>
              <a:rPr lang="en-GB" b="1"/>
              <a:t>Monthly average NO</a:t>
            </a:r>
            <a:r>
              <a:rPr lang="en-GB" b="1" baseline="-25000"/>
              <a:t>2</a:t>
            </a:r>
            <a:r>
              <a:rPr lang="en-GB" b="1"/>
              <a:t> concentration across the continuous monitoring sites</a:t>
            </a:r>
          </a:p>
        </p:txBody>
      </p:sp>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dirty="0" smtClean="0"/>
              <a:t>56</a:t>
            </a:fld>
            <a:endParaRPr lang="en-GB"/>
          </a:p>
        </p:txBody>
      </p:sp>
      <p:pic>
        <p:nvPicPr>
          <p:cNvPr id="5" name="Picture 4" descr="A line graph showing monthly average NO2 concentrations for the 2017-2019 baseline, 2020, 2021, 2022 and 2023. 2023 concentrations remain below the 2017-2019 baseline.">
            <a:extLst>
              <a:ext uri="{FF2B5EF4-FFF2-40B4-BE49-F238E27FC236}">
                <a16:creationId xmlns:a16="http://schemas.microsoft.com/office/drawing/2014/main" id="{B6F327D1-55D9-AFB2-EA7C-75EEEC83FF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6245" y="1505576"/>
            <a:ext cx="8199508" cy="3846847"/>
          </a:xfrm>
          <a:prstGeom prst="rect">
            <a:avLst/>
          </a:prstGeom>
        </p:spPr>
      </p:pic>
      <p:graphicFrame>
        <p:nvGraphicFramePr>
          <p:cNvPr id="15" name="Table 14">
            <a:extLst>
              <a:ext uri="{FF2B5EF4-FFF2-40B4-BE49-F238E27FC236}">
                <a16:creationId xmlns:a16="http://schemas.microsoft.com/office/drawing/2014/main" id="{B92828D6-513A-60C3-302D-751F63C594A7}"/>
              </a:ext>
            </a:extLst>
          </p:cNvPr>
          <p:cNvGraphicFramePr>
            <a:graphicFrameLocks noGrp="1"/>
          </p:cNvGraphicFramePr>
          <p:nvPr>
            <p:extLst>
              <p:ext uri="{D42A27DB-BD31-4B8C-83A1-F6EECF244321}">
                <p14:modId xmlns:p14="http://schemas.microsoft.com/office/powerpoint/2010/main" val="1569321904"/>
              </p:ext>
            </p:extLst>
          </p:nvPr>
        </p:nvGraphicFramePr>
        <p:xfrm>
          <a:off x="2698414" y="5625845"/>
          <a:ext cx="6795170" cy="786143"/>
        </p:xfrm>
        <a:graphic>
          <a:graphicData uri="http://schemas.openxmlformats.org/drawingml/2006/table">
            <a:tbl>
              <a:tblPr firstRow="1"/>
              <a:tblGrid>
                <a:gridCol w="2223853">
                  <a:extLst>
                    <a:ext uri="{9D8B030D-6E8A-4147-A177-3AD203B41FA5}">
                      <a16:colId xmlns:a16="http://schemas.microsoft.com/office/drawing/2014/main" val="540726899"/>
                    </a:ext>
                  </a:extLst>
                </a:gridCol>
                <a:gridCol w="2281035">
                  <a:extLst>
                    <a:ext uri="{9D8B030D-6E8A-4147-A177-3AD203B41FA5}">
                      <a16:colId xmlns:a16="http://schemas.microsoft.com/office/drawing/2014/main" val="4273999113"/>
                    </a:ext>
                  </a:extLst>
                </a:gridCol>
                <a:gridCol w="2290282">
                  <a:extLst>
                    <a:ext uri="{9D8B030D-6E8A-4147-A177-3AD203B41FA5}">
                      <a16:colId xmlns:a16="http://schemas.microsoft.com/office/drawing/2014/main" val="3384684893"/>
                    </a:ext>
                  </a:extLst>
                </a:gridCol>
              </a:tblGrid>
              <a:tr h="242772">
                <a:tc>
                  <a:txBody>
                    <a:bodyPr/>
                    <a:lstStyle/>
                    <a:p>
                      <a:pPr algn="ctr" rtl="0" fontAlgn="ctr"/>
                      <a:r>
                        <a:rPr lang="en-GB" sz="1200" b="1" i="0" u="none" strike="noStrike" dirty="0">
                          <a:solidFill>
                            <a:srgbClr val="0070C0"/>
                          </a:solidFill>
                          <a:effectLst/>
                          <a:latin typeface="Calibri"/>
                        </a:rPr>
                        <a:t>Pre-COVID to Now:</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ctr" rtl="0" fontAlgn="ctr"/>
                      <a:r>
                        <a:rPr lang="en-GB" sz="1200" b="1" i="0" u="none" strike="noStrike" dirty="0">
                          <a:solidFill>
                            <a:srgbClr val="0070C0"/>
                          </a:solidFill>
                          <a:effectLst/>
                          <a:latin typeface="Calibri"/>
                        </a:rPr>
                        <a:t>Mid-COVID to Now:</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ctr" rtl="0" fontAlgn="ctr"/>
                      <a:r>
                        <a:rPr lang="en-GB" sz="1200" b="1" i="0" u="none" strike="noStrike" dirty="0">
                          <a:solidFill>
                            <a:srgbClr val="0070C0"/>
                          </a:solidFill>
                          <a:effectLst/>
                          <a:latin typeface="Calibri"/>
                        </a:rPr>
                        <a:t>Last year to Now:</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extLst>
                  <a:ext uri="{0D108BD9-81ED-4DB2-BD59-A6C34878D82A}">
                    <a16:rowId xmlns:a16="http://schemas.microsoft.com/office/drawing/2014/main" val="2852768545"/>
                  </a:ext>
                </a:extLst>
              </a:tr>
              <a:tr h="196850">
                <a:tc>
                  <a:txBody>
                    <a:bodyPr/>
                    <a:lstStyle/>
                    <a:p>
                      <a:pPr algn="ctr" rtl="0" fontAlgn="b"/>
                      <a:r>
                        <a:rPr lang="en-GB" sz="1200" b="1" i="0" u="none" strike="noStrike">
                          <a:solidFill>
                            <a:srgbClr val="000000"/>
                          </a:solidFill>
                          <a:effectLst/>
                          <a:latin typeface="Calibri"/>
                        </a:rPr>
                        <a:t>Dec 2017-19 baseline to Dec 2023</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ctr" rtl="0" fontAlgn="ctr"/>
                      <a:r>
                        <a:rPr lang="en-GB" sz="1200" b="1" i="0" u="none" strike="noStrike">
                          <a:solidFill>
                            <a:srgbClr val="000000"/>
                          </a:solidFill>
                          <a:effectLst/>
                          <a:latin typeface="Calibri"/>
                        </a:rPr>
                        <a:t>Dec 2021 to Dec 2023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ctr" rtl="0" fontAlgn="ctr"/>
                      <a:r>
                        <a:rPr lang="en-GB" sz="1200" b="1" i="0" u="none" strike="noStrike">
                          <a:solidFill>
                            <a:srgbClr val="000000"/>
                          </a:solidFill>
                          <a:effectLst/>
                          <a:latin typeface="Calibri"/>
                        </a:rPr>
                        <a:t>Dec 2022 to Dec 2023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extLst>
                  <a:ext uri="{0D108BD9-81ED-4DB2-BD59-A6C34878D82A}">
                    <a16:rowId xmlns:a16="http://schemas.microsoft.com/office/drawing/2014/main" val="3930910562"/>
                  </a:ext>
                </a:extLst>
              </a:tr>
              <a:tr h="346521">
                <a:tc>
                  <a:txBody>
                    <a:bodyPr/>
                    <a:lstStyle/>
                    <a:p>
                      <a:pPr algn="ctr" rtl="0" fontAlgn="b"/>
                      <a:r>
                        <a:rPr lang="en-GB" sz="1400" b="1" i="0" u="none" strike="noStrike">
                          <a:solidFill>
                            <a:srgbClr val="FFFFFF"/>
                          </a:solidFill>
                          <a:effectLst/>
                          <a:latin typeface="Calibri"/>
                        </a:rPr>
                        <a:t>-40%</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rtl="0" fontAlgn="b"/>
                      <a:r>
                        <a:rPr lang="en-GB" sz="1400" b="1" i="0" u="none" strike="noStrike">
                          <a:solidFill>
                            <a:schemeClr val="tx1"/>
                          </a:solidFill>
                          <a:effectLst/>
                          <a:latin typeface="Calibri"/>
                        </a:rPr>
                        <a:t>-19%</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400" b="1" i="0" u="none" strike="noStrike" dirty="0">
                          <a:solidFill>
                            <a:schemeClr val="tx1"/>
                          </a:solidFill>
                          <a:effectLst/>
                          <a:latin typeface="Calibri"/>
                        </a:rPr>
                        <a:t>-24%</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19039617"/>
                  </a:ext>
                </a:extLst>
              </a:tr>
            </a:tbl>
          </a:graphicData>
        </a:graphic>
      </p:graphicFrame>
      <p:sp>
        <p:nvSpPr>
          <p:cNvPr id="14" name="TextBox 13">
            <a:extLst>
              <a:ext uri="{FF2B5EF4-FFF2-40B4-BE49-F238E27FC236}">
                <a16:creationId xmlns:a16="http://schemas.microsoft.com/office/drawing/2014/main" id="{38E3525C-0809-49E4-AE9F-12F75F91FFBF}"/>
              </a:ext>
            </a:extLst>
          </p:cNvPr>
          <p:cNvSpPr txBox="1"/>
          <p:nvPr/>
        </p:nvSpPr>
        <p:spPr>
          <a:xfrm>
            <a:off x="-23594" y="6611779"/>
            <a:ext cx="11725153" cy="246221"/>
          </a:xfrm>
          <a:prstGeom prst="rect">
            <a:avLst/>
          </a:prstGeom>
          <a:noFill/>
        </p:spPr>
        <p:txBody>
          <a:bodyPr wrap="square" lIns="91440" tIns="45720" rIns="91440" bIns="45720" anchor="t">
            <a:spAutoFit/>
          </a:bodyPr>
          <a:lstStyle/>
          <a:p>
            <a:r>
              <a:rPr lang="en-GB" sz="1000">
                <a:solidFill>
                  <a:schemeClr val="bg2">
                    <a:lumMod val="50000"/>
                  </a:schemeClr>
                </a:solidFill>
                <a:cs typeface="Calibri"/>
              </a:rPr>
              <a:t>*Data for Gonville Place is only included in the 2022 line until March 2022 as the sensor was removed in April 2022.</a:t>
            </a:r>
          </a:p>
        </p:txBody>
      </p:sp>
    </p:spTree>
    <p:extLst>
      <p:ext uri="{BB962C8B-B14F-4D97-AF65-F5344CB8AC3E}">
        <p14:creationId xmlns:p14="http://schemas.microsoft.com/office/powerpoint/2010/main" val="17367268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lt1"/>
                </a:solidFill>
                <a:effectLst/>
                <a:uLnTx/>
                <a:uFillTx/>
                <a:latin typeface="Calibri" panose="020F0502020204030204"/>
                <a:ea typeface="+mn-ea"/>
                <a:cs typeface="+mn-cs"/>
              </a:rPr>
              <a:t>Air Quality: Individual Sites</a:t>
            </a:r>
          </a:p>
        </p:txBody>
      </p:sp>
      <p:pic>
        <p:nvPicPr>
          <p:cNvPr id="13" name="Picture 12">
            <a:extLst>
              <a:ext uri="{FF2B5EF4-FFF2-40B4-BE49-F238E27FC236}">
                <a16:creationId xmlns:a16="http://schemas.microsoft.com/office/drawing/2014/main" id="{10B5876D-A555-4694-9DD0-01F8D9F5CFA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0858931" y="-726641"/>
            <a:ext cx="545503" cy="2035730"/>
          </a:xfrm>
          <a:prstGeom prst="rect">
            <a:avLst/>
          </a:prstGeom>
        </p:spPr>
      </p:pic>
      <p:sp>
        <p:nvSpPr>
          <p:cNvPr id="10" name="TextBox 9">
            <a:extLst>
              <a:ext uri="{FF2B5EF4-FFF2-40B4-BE49-F238E27FC236}">
                <a16:creationId xmlns:a16="http://schemas.microsoft.com/office/drawing/2014/main" id="{A71BBD86-6CAB-D2E9-F0D6-7F9D01ED4106}"/>
              </a:ext>
            </a:extLst>
          </p:cNvPr>
          <p:cNvSpPr txBox="1"/>
          <p:nvPr/>
        </p:nvSpPr>
        <p:spPr>
          <a:xfrm>
            <a:off x="233680" y="609983"/>
            <a:ext cx="11725153" cy="523220"/>
          </a:xfrm>
          <a:prstGeom prst="rect">
            <a:avLst/>
          </a:prstGeom>
          <a:solidFill>
            <a:schemeClr val="accent4">
              <a:lumMod val="20000"/>
              <a:lumOff val="80000"/>
            </a:schemeClr>
          </a:solidFill>
          <a:ln>
            <a:solidFill>
              <a:srgbClr val="20386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defRPr/>
            </a:pPr>
            <a:r>
              <a:rPr lang="en-GB" sz="1400">
                <a:latin typeface="Calibri" panose="020F0502020204030204"/>
              </a:rPr>
              <a:t>NO</a:t>
            </a:r>
            <a:r>
              <a:rPr lang="en-GB" sz="1400" baseline="-25000">
                <a:latin typeface="Calibri" panose="020F0502020204030204"/>
              </a:rPr>
              <a:t>2</a:t>
            </a:r>
            <a:r>
              <a:rPr lang="en-GB" sz="1400">
                <a:latin typeface="Calibri" panose="020F0502020204030204"/>
              </a:rPr>
              <a:t> concentrations have increased in all locations since the summer of 2023, likely in part due to expected seasonal variations. Regent Street saw a particularly notable peak in November 2023 but concentrations had reduced again by December 2023.</a:t>
            </a:r>
          </a:p>
        </p:txBody>
      </p:sp>
      <p:pic>
        <p:nvPicPr>
          <p:cNvPr id="8" name="Picture 7" descr="Line graph showing the trend in monthly average NO2 concentrations for each of the 5 sensors from January 2020 to December 2023.">
            <a:extLst>
              <a:ext uri="{FF2B5EF4-FFF2-40B4-BE49-F238E27FC236}">
                <a16:creationId xmlns:a16="http://schemas.microsoft.com/office/drawing/2014/main" id="{302A094D-DAF1-C720-0F4F-6D1EAA0AB1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5793" y="1579582"/>
            <a:ext cx="8720414" cy="3570361"/>
          </a:xfrm>
          <a:prstGeom prst="rect">
            <a:avLst/>
          </a:prstGeom>
        </p:spPr>
      </p:pic>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dirty="0" smtClean="0"/>
              <a:t>57</a:t>
            </a:fld>
            <a:endParaRPr lang="en-GB"/>
          </a:p>
        </p:txBody>
      </p:sp>
      <p:sp>
        <p:nvSpPr>
          <p:cNvPr id="4" name="TextBox 3">
            <a:extLst>
              <a:ext uri="{FF2B5EF4-FFF2-40B4-BE49-F238E27FC236}">
                <a16:creationId xmlns:a16="http://schemas.microsoft.com/office/drawing/2014/main" id="{453B9D8F-935C-84BA-C84E-2E4F57ED8573}"/>
              </a:ext>
              <a:ext uri="{C183D7F6-B498-43B3-948B-1728B52AA6E4}">
                <adec:decorative xmlns:adec="http://schemas.microsoft.com/office/drawing/2017/decorative" val="1"/>
              </a:ext>
            </a:extLst>
          </p:cNvPr>
          <p:cNvSpPr txBox="1"/>
          <p:nvPr/>
        </p:nvSpPr>
        <p:spPr>
          <a:xfrm>
            <a:off x="1735793" y="1187948"/>
            <a:ext cx="9015333" cy="369332"/>
          </a:xfrm>
          <a:prstGeom prst="rect">
            <a:avLst/>
          </a:prstGeom>
          <a:noFill/>
        </p:spPr>
        <p:txBody>
          <a:bodyPr wrap="square" rtlCol="0">
            <a:spAutoFit/>
          </a:bodyPr>
          <a:lstStyle/>
          <a:p>
            <a:pPr algn="ctr"/>
            <a:r>
              <a:rPr lang="en-GB" b="1"/>
              <a:t>Monthly average NO</a:t>
            </a:r>
            <a:r>
              <a:rPr lang="en-GB" b="1" baseline="-25000"/>
              <a:t>2</a:t>
            </a:r>
            <a:r>
              <a:rPr lang="en-GB" b="1"/>
              <a:t> concentration by site</a:t>
            </a:r>
          </a:p>
        </p:txBody>
      </p:sp>
      <p:graphicFrame>
        <p:nvGraphicFramePr>
          <p:cNvPr id="2" name="Table 1">
            <a:extLst>
              <a:ext uri="{FF2B5EF4-FFF2-40B4-BE49-F238E27FC236}">
                <a16:creationId xmlns:a16="http://schemas.microsoft.com/office/drawing/2014/main" id="{02218801-96EA-7B3E-2F2E-3A9B43CCF161}"/>
              </a:ext>
            </a:extLst>
          </p:cNvPr>
          <p:cNvGraphicFramePr>
            <a:graphicFrameLocks noGrp="1"/>
          </p:cNvGraphicFramePr>
          <p:nvPr>
            <p:extLst>
              <p:ext uri="{D42A27DB-BD31-4B8C-83A1-F6EECF244321}">
                <p14:modId xmlns:p14="http://schemas.microsoft.com/office/powerpoint/2010/main" val="530481808"/>
              </p:ext>
            </p:extLst>
          </p:nvPr>
        </p:nvGraphicFramePr>
        <p:xfrm>
          <a:off x="2356351" y="5278418"/>
          <a:ext cx="8053388" cy="1377950"/>
        </p:xfrm>
        <a:graphic>
          <a:graphicData uri="http://schemas.openxmlformats.org/drawingml/2006/table">
            <a:tbl>
              <a:tblPr firstRow="1"/>
              <a:tblGrid>
                <a:gridCol w="1243575">
                  <a:extLst>
                    <a:ext uri="{9D8B030D-6E8A-4147-A177-3AD203B41FA5}">
                      <a16:colId xmlns:a16="http://schemas.microsoft.com/office/drawing/2014/main" val="1795918760"/>
                    </a:ext>
                  </a:extLst>
                </a:gridCol>
                <a:gridCol w="2273300">
                  <a:extLst>
                    <a:ext uri="{9D8B030D-6E8A-4147-A177-3AD203B41FA5}">
                      <a16:colId xmlns:a16="http://schemas.microsoft.com/office/drawing/2014/main" val="2375948936"/>
                    </a:ext>
                  </a:extLst>
                </a:gridCol>
                <a:gridCol w="2317188">
                  <a:extLst>
                    <a:ext uri="{9D8B030D-6E8A-4147-A177-3AD203B41FA5}">
                      <a16:colId xmlns:a16="http://schemas.microsoft.com/office/drawing/2014/main" val="372219412"/>
                    </a:ext>
                  </a:extLst>
                </a:gridCol>
                <a:gridCol w="2219325">
                  <a:extLst>
                    <a:ext uri="{9D8B030D-6E8A-4147-A177-3AD203B41FA5}">
                      <a16:colId xmlns:a16="http://schemas.microsoft.com/office/drawing/2014/main" val="2502940163"/>
                    </a:ext>
                  </a:extLst>
                </a:gridCol>
              </a:tblGrid>
              <a:tr h="196850">
                <a:tc rowSpan="2">
                  <a:txBody>
                    <a:bodyPr/>
                    <a:lstStyle/>
                    <a:p>
                      <a:pPr algn="l" rtl="0" fontAlgn="b"/>
                      <a:r>
                        <a:rPr lang="en-GB" sz="1100" b="1" i="0" u="none" strike="noStrike">
                          <a:solidFill>
                            <a:srgbClr val="000000"/>
                          </a:solidFill>
                          <a:effectLst/>
                          <a:latin typeface="Arial"/>
                        </a:rPr>
                        <a:t>Location</a:t>
                      </a:r>
                    </a:p>
                  </a:txBody>
                  <a:tcPr marL="7200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algn="ctr" rtl="0" fontAlgn="ctr"/>
                      <a:r>
                        <a:rPr lang="en-GB" sz="1200" b="1" i="0" u="none" strike="noStrike" dirty="0">
                          <a:solidFill>
                            <a:srgbClr val="0070C0"/>
                          </a:solidFill>
                          <a:effectLst/>
                          <a:latin typeface="Calibri"/>
                        </a:rPr>
                        <a:t>Pre-COVID to Now:</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rtl="0" fontAlgn="ctr"/>
                      <a:r>
                        <a:rPr lang="en-GB" sz="1200" b="1" i="0" u="none" strike="noStrike" dirty="0">
                          <a:solidFill>
                            <a:srgbClr val="0070C0"/>
                          </a:solidFill>
                          <a:effectLst/>
                          <a:latin typeface="Calibri"/>
                        </a:rPr>
                        <a:t>Mid-COVID to Now:</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rtl="0" fontAlgn="ctr"/>
                      <a:r>
                        <a:rPr lang="en-GB" sz="1200" b="1" i="0" u="none" strike="noStrike" dirty="0">
                          <a:solidFill>
                            <a:srgbClr val="0070C0"/>
                          </a:solidFill>
                          <a:effectLst/>
                          <a:latin typeface="Calibri"/>
                        </a:rPr>
                        <a:t>Last year to Now:</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3832545295"/>
                  </a:ext>
                </a:extLst>
              </a:tr>
              <a:tr h="196850">
                <a:tc vMerge="1">
                  <a:txBody>
                    <a:bodyPr/>
                    <a:lstStyle/>
                    <a:p>
                      <a:endParaRPr lang="en-GB"/>
                    </a:p>
                  </a:txBody>
                  <a:tcPr/>
                </a:tc>
                <a:tc>
                  <a:txBody>
                    <a:bodyPr/>
                    <a:lstStyle/>
                    <a:p>
                      <a:pPr algn="ctr" rtl="0" fontAlgn="b"/>
                      <a:r>
                        <a:rPr lang="en-GB" sz="1200" b="1" i="0" u="none" strike="noStrike">
                          <a:solidFill>
                            <a:srgbClr val="000000"/>
                          </a:solidFill>
                          <a:effectLst/>
                          <a:latin typeface="Calibri" panose="020F0502020204030204" pitchFamily="34" charset="0"/>
                        </a:rPr>
                        <a:t>Dec 2017-19 baseline to Dec 2023</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rtl="0" fontAlgn="ctr"/>
                      <a:r>
                        <a:rPr lang="pl-PL" sz="1200" b="1" i="0" u="none" strike="noStrike">
                          <a:solidFill>
                            <a:srgbClr val="000000"/>
                          </a:solidFill>
                          <a:effectLst/>
                          <a:latin typeface="Calibri" panose="020F0502020204030204" pitchFamily="34" charset="0"/>
                        </a:rPr>
                        <a:t>Dec 2021 to Dec 2023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rtl="0" fontAlgn="ctr"/>
                      <a:r>
                        <a:rPr lang="pl-PL" sz="1200" b="1" i="0" u="none" strike="noStrike">
                          <a:solidFill>
                            <a:srgbClr val="000000"/>
                          </a:solidFill>
                          <a:effectLst/>
                          <a:latin typeface="Calibri" panose="020F0502020204030204" pitchFamily="34" charset="0"/>
                        </a:rPr>
                        <a:t>Dec 2022 to Dec 2023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2490994478"/>
                  </a:ext>
                </a:extLst>
              </a:tr>
              <a:tr h="196850">
                <a:tc>
                  <a:txBody>
                    <a:bodyPr/>
                    <a:lstStyle/>
                    <a:p>
                      <a:pPr algn="l" rtl="0" fontAlgn="b"/>
                      <a:r>
                        <a:rPr lang="en-GB" sz="1100" b="1" i="0" u="none" strike="noStrike">
                          <a:solidFill>
                            <a:srgbClr val="000000"/>
                          </a:solidFill>
                          <a:effectLst/>
                          <a:latin typeface="Arial"/>
                        </a:rPr>
                        <a:t>Montague Road</a:t>
                      </a:r>
                    </a:p>
                  </a:txBody>
                  <a:tcPr marL="7200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200" b="1" i="0" u="none" strike="noStrike">
                          <a:solidFill>
                            <a:srgbClr val="FFFFFF"/>
                          </a:solidFill>
                          <a:effectLst/>
                          <a:latin typeface="Calibri" panose="020F0502020204030204" pitchFamily="34" charset="0"/>
                        </a:rPr>
                        <a:t>-42%</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rtl="0" fontAlgn="b"/>
                      <a:r>
                        <a:rPr lang="en-GB" sz="1200" b="1" i="0" u="none" strike="noStrike">
                          <a:solidFill>
                            <a:schemeClr val="tx1"/>
                          </a:solidFill>
                          <a:effectLst/>
                          <a:latin typeface="Calibri" panose="020F0502020204030204" pitchFamily="34" charset="0"/>
                        </a:rPr>
                        <a:t>-28%</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200" b="1" i="0" u="none" strike="noStrike">
                          <a:solidFill>
                            <a:schemeClr val="tx1"/>
                          </a:solidFill>
                          <a:effectLst/>
                          <a:latin typeface="Calibri" panose="020F0502020204030204" pitchFamily="34" charset="0"/>
                        </a:rPr>
                        <a:t>-50%</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40457930"/>
                  </a:ext>
                </a:extLst>
              </a:tr>
              <a:tr h="196850">
                <a:tc>
                  <a:txBody>
                    <a:bodyPr/>
                    <a:lstStyle/>
                    <a:p>
                      <a:pPr algn="l" rtl="0" fontAlgn="b"/>
                      <a:r>
                        <a:rPr lang="en-GB" sz="1100" b="1" i="0" u="none" strike="noStrike">
                          <a:solidFill>
                            <a:srgbClr val="000000"/>
                          </a:solidFill>
                          <a:effectLst/>
                          <a:latin typeface="Arial"/>
                        </a:rPr>
                        <a:t>Newmarket Road</a:t>
                      </a:r>
                    </a:p>
                  </a:txBody>
                  <a:tcPr marL="7200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200" b="1" i="0" u="none" strike="noStrike">
                          <a:solidFill>
                            <a:srgbClr val="FFFFFF"/>
                          </a:solidFill>
                          <a:effectLst/>
                          <a:latin typeface="Calibri" panose="020F0502020204030204" pitchFamily="34" charset="0"/>
                        </a:rPr>
                        <a:t>-36%</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rtl="0" fontAlgn="b"/>
                      <a:r>
                        <a:rPr lang="en-GB" sz="1200" b="1" i="0" u="none" strike="noStrike">
                          <a:solidFill>
                            <a:schemeClr val="tx1"/>
                          </a:solidFill>
                          <a:effectLst/>
                          <a:latin typeface="Calibri" panose="020F0502020204030204" pitchFamily="34" charset="0"/>
                        </a:rPr>
                        <a:t>+9%</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200" b="1" i="0" u="none" strike="noStrike">
                          <a:solidFill>
                            <a:schemeClr val="tx1"/>
                          </a:solidFill>
                          <a:effectLst/>
                          <a:latin typeface="Calibri" panose="020F0502020204030204" pitchFamily="34" charset="0"/>
                        </a:rPr>
                        <a:t>+14%</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9190996"/>
                  </a:ext>
                </a:extLst>
              </a:tr>
              <a:tr h="196850">
                <a:tc>
                  <a:txBody>
                    <a:bodyPr/>
                    <a:lstStyle/>
                    <a:p>
                      <a:pPr algn="l" rtl="0" fontAlgn="b"/>
                      <a:r>
                        <a:rPr lang="en-GB" sz="1100" b="1" i="0" u="none" strike="noStrike">
                          <a:solidFill>
                            <a:srgbClr val="000000"/>
                          </a:solidFill>
                          <a:effectLst/>
                          <a:latin typeface="Arial"/>
                        </a:rPr>
                        <a:t>Parker Street</a:t>
                      </a:r>
                    </a:p>
                  </a:txBody>
                  <a:tcPr marL="7200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200" b="1" i="0" u="none" strike="noStrike">
                          <a:solidFill>
                            <a:srgbClr val="FFFFFF"/>
                          </a:solidFill>
                          <a:effectLst/>
                          <a:latin typeface="Calibri" panose="020F0502020204030204" pitchFamily="34" charset="0"/>
                        </a:rPr>
                        <a:t>-46%</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rtl="0" fontAlgn="b"/>
                      <a:r>
                        <a:rPr lang="en-GB" sz="1200" b="1" i="0" u="none" strike="noStrike">
                          <a:solidFill>
                            <a:schemeClr val="tx1"/>
                          </a:solidFill>
                          <a:effectLst/>
                          <a:latin typeface="Calibri" panose="020F0502020204030204" pitchFamily="34" charset="0"/>
                        </a:rPr>
                        <a:t>-12%</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200" b="1" i="0" u="none" strike="noStrike">
                          <a:solidFill>
                            <a:schemeClr val="tx1"/>
                          </a:solidFill>
                          <a:effectLst/>
                          <a:latin typeface="Calibri" panose="020F0502020204030204" pitchFamily="34" charset="0"/>
                        </a:rPr>
                        <a:t>-14%</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04377679"/>
                  </a:ext>
                </a:extLst>
              </a:tr>
              <a:tr h="196850">
                <a:tc>
                  <a:txBody>
                    <a:bodyPr/>
                    <a:lstStyle/>
                    <a:p>
                      <a:pPr algn="l" rtl="0" fontAlgn="b"/>
                      <a:r>
                        <a:rPr lang="en-GB" sz="1100" b="1" i="0" u="none" strike="noStrike">
                          <a:solidFill>
                            <a:srgbClr val="000000"/>
                          </a:solidFill>
                          <a:effectLst/>
                          <a:latin typeface="Arial"/>
                        </a:rPr>
                        <a:t>Regent Street</a:t>
                      </a:r>
                    </a:p>
                  </a:txBody>
                  <a:tcPr marL="7200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200" b="1" i="0" u="none" strike="noStrike">
                          <a:solidFill>
                            <a:srgbClr val="FFFFFF"/>
                          </a:solidFill>
                          <a:effectLst/>
                          <a:latin typeface="Calibri" panose="020F0502020204030204" pitchFamily="34" charset="0"/>
                        </a:rPr>
                        <a:t>-35%</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rtl="0" fontAlgn="b"/>
                      <a:r>
                        <a:rPr lang="en-GB" sz="1200" b="1" i="0" u="none" strike="noStrike">
                          <a:solidFill>
                            <a:schemeClr val="tx1"/>
                          </a:solidFill>
                          <a:effectLst/>
                          <a:latin typeface="Calibri" panose="020F0502020204030204" pitchFamily="34" charset="0"/>
                        </a:rPr>
                        <a:t>-38%</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b"/>
                      <a:r>
                        <a:rPr lang="en-GB" sz="1200" b="1" i="0" u="none" strike="noStrike">
                          <a:solidFill>
                            <a:schemeClr val="tx1"/>
                          </a:solidFill>
                          <a:effectLst/>
                          <a:latin typeface="Calibri" panose="020F0502020204030204" pitchFamily="34" charset="0"/>
                        </a:rPr>
                        <a:t>-30%</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08514583"/>
                  </a:ext>
                </a:extLst>
              </a:tr>
              <a:tr h="19685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GB" sz="1100" b="1" i="0" u="none" strike="noStrike">
                          <a:solidFill>
                            <a:srgbClr val="000000"/>
                          </a:solidFill>
                          <a:effectLst/>
                          <a:latin typeface="Arial"/>
                        </a:rPr>
                        <a:t>Gonville Place</a:t>
                      </a:r>
                    </a:p>
                  </a:txBody>
                  <a:tcPr marL="7200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
                      <a:r>
                        <a:rPr lang="en-GB" sz="1200" b="1" i="0" u="none" strike="noStrike">
                          <a:solidFill>
                            <a:sysClr val="windowText" lastClr="000000"/>
                          </a:solidFill>
                          <a:effectLst/>
                          <a:latin typeface="Calibri"/>
                        </a:rPr>
                        <a:t>No 2023 data</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200" b="1" i="0" u="none" strike="noStrike">
                          <a:solidFill>
                            <a:sysClr val="windowText" lastClr="000000"/>
                          </a:solidFill>
                          <a:effectLst/>
                          <a:latin typeface="+mn-lt"/>
                        </a:rPr>
                        <a:t>No 2023 data</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200" b="1" i="0" u="none" strike="noStrike" dirty="0">
                          <a:solidFill>
                            <a:sysClr val="windowText" lastClr="000000"/>
                          </a:solidFill>
                          <a:effectLst/>
                          <a:latin typeface="+mn-lt"/>
                        </a:rPr>
                        <a:t>No 2023 data</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09098496"/>
                  </a:ext>
                </a:extLst>
              </a:tr>
            </a:tbl>
          </a:graphicData>
        </a:graphic>
      </p:graphicFrame>
    </p:spTree>
    <p:extLst>
      <p:ext uri="{BB962C8B-B14F-4D97-AF65-F5344CB8AC3E}">
        <p14:creationId xmlns:p14="http://schemas.microsoft.com/office/powerpoint/2010/main" val="6029945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20386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B284E-CD81-449F-A838-EA547E0E7E59}"/>
              </a:ext>
            </a:extLst>
          </p:cNvPr>
          <p:cNvSpPr>
            <a:spLocks noGrp="1"/>
          </p:cNvSpPr>
          <p:nvPr>
            <p:ph type="title"/>
          </p:nvPr>
        </p:nvSpPr>
        <p:spPr>
          <a:xfrm>
            <a:off x="0" y="2543729"/>
            <a:ext cx="12192000" cy="1325563"/>
          </a:xfrm>
        </p:spPr>
        <p:txBody>
          <a:bodyPr>
            <a:normAutofit/>
          </a:bodyPr>
          <a:lstStyle/>
          <a:p>
            <a:pPr algn="ctr"/>
            <a:r>
              <a:rPr lang="en-GB" sz="4800" b="1">
                <a:solidFill>
                  <a:schemeClr val="bg1"/>
                </a:solidFill>
                <a:latin typeface="+mn-lt"/>
              </a:rPr>
              <a:t>policyandinsight@cambridgeshire.gov.uk</a:t>
            </a:r>
            <a:endParaRPr lang="en-GB" sz="4800" b="1">
              <a:solidFill>
                <a:schemeClr val="bg1"/>
              </a:solidFill>
              <a:latin typeface="+mn-lt"/>
              <a:cs typeface="Calibri"/>
            </a:endParaRPr>
          </a:p>
        </p:txBody>
      </p:sp>
      <p:sp>
        <p:nvSpPr>
          <p:cNvPr id="3" name="Slide Number Placeholder 2">
            <a:extLst>
              <a:ext uri="{FF2B5EF4-FFF2-40B4-BE49-F238E27FC236}">
                <a16:creationId xmlns:a16="http://schemas.microsoft.com/office/drawing/2014/main" id="{F7983E4E-2D33-4D0F-B583-AC524E189091}"/>
              </a:ext>
              <a:ext uri="{C183D7F6-B498-43B3-948B-1728B52AA6E4}">
                <adec:decorative xmlns:adec="http://schemas.microsoft.com/office/drawing/2017/decorative" val="1"/>
              </a:ext>
            </a:extLst>
          </p:cNvPr>
          <p:cNvSpPr>
            <a:spLocks noGrp="1"/>
          </p:cNvSpPr>
          <p:nvPr>
            <p:ph type="sldNum" sz="quarter" idx="12"/>
          </p:nvPr>
        </p:nvSpPr>
        <p:spPr>
          <a:xfrm>
            <a:off x="11726944" y="6492875"/>
            <a:ext cx="46505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56028F-813B-4E02-837E-17CD63D81F9F}" type="slidenum">
              <a:rPr kumimoji="0" lang="en-GB" sz="1200" b="0" i="0" u="none" strike="noStrike" kern="1200" cap="none" spc="0" normalizeH="0" baseline="0" noProof="0" dirty="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1880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lt1"/>
                </a:solidFill>
                <a:effectLst/>
                <a:uLnTx/>
                <a:uFillTx/>
                <a:latin typeface="Calibri" panose="020F0502020204030204"/>
                <a:ea typeface="+mn-ea"/>
                <a:cs typeface="+mn-cs"/>
              </a:rPr>
              <a:t>Recovery Tracker</a:t>
            </a:r>
          </a:p>
        </p:txBody>
      </p:sp>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smtClean="0"/>
              <a:t>6</a:t>
            </a:fld>
            <a:endParaRPr lang="en-GB"/>
          </a:p>
        </p:txBody>
      </p:sp>
      <p:pic>
        <p:nvPicPr>
          <p:cNvPr id="4" name="Picture 3">
            <a:extLst>
              <a:ext uri="{FF2B5EF4-FFF2-40B4-BE49-F238E27FC236}">
                <a16:creationId xmlns:a16="http://schemas.microsoft.com/office/drawing/2014/main" id="{FA3996D4-9FAB-5057-21B4-1D1EF34D4A1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0858931" y="-726641"/>
            <a:ext cx="545503" cy="2035730"/>
          </a:xfrm>
          <a:prstGeom prst="rect">
            <a:avLst/>
          </a:prstGeom>
        </p:spPr>
      </p:pic>
      <p:pic>
        <p:nvPicPr>
          <p:cNvPr id="5" name="Picture 4" descr="A table with each transport metric in the first column, and rows of various percentages which show the extent to which each of those transport metrics has recovered over time in comparison to pre-Covid (2019 or early 2020) levels. &#10;&#10;Google mobility workplace, Cambridge: Plateaued recovery - 31% below pre-Covid when data discontinued in October 2022.&#10;Google mobility workplace, South Cambridgeshire: fluctuating recovery, finishing at 11% below pre-Covid when data discontinued in October 2022.&#10;Retail footfall, central Cambridge: fluctuating recovery levels linked to seasonal variations. Currently below pre-Covid.&#10;One Station Square footfall: Erratic pattern of recovery over time. Currently some way below pre-Covid levels.&#10;Walking, central Cambridge: Fluctuating recovery trend. Currently below pre-Covid levels, albeit with variation by monitoring site.&#10;Cycling, central Cambridge: fluctuating recovery trend - currently some way below pre-Covid, albeit with variation by monitoring site.&#10;Multi Storey Car Parking, central Cambridge: slowly improving recovery trend, currently below pre-Covid.&#10;Vehicle flows on local roads, central Cambridge: stable recovery trend - currently just below pre-Covid.&#10;Vehicle flow on strategic roads, gradually improving recovery trend, now above pre-Covid levels for the first time, albeit with variation by district.&#10;Bus passengers, Cambridge: improving recovery trend since March 2022. Currently just below pre-Covid.&#10;Park and Ride passengers: stable recovery trend, now above pre-Covid levels in terms of overall passenger numbers, albeit with variation by P&amp;R site..&#10;Air pollution: A stable recovery trend after initially fluctuating post-Covid. Currently some way below pre-Covid levels.">
            <a:extLst>
              <a:ext uri="{FF2B5EF4-FFF2-40B4-BE49-F238E27FC236}">
                <a16:creationId xmlns:a16="http://schemas.microsoft.com/office/drawing/2014/main" id="{3A841495-ED55-BBF0-383B-5A37DC93A2AA}"/>
              </a:ext>
            </a:extLst>
          </p:cNvPr>
          <p:cNvPicPr>
            <a:picLocks noChangeAspect="1"/>
          </p:cNvPicPr>
          <p:nvPr/>
        </p:nvPicPr>
        <p:blipFill>
          <a:blip r:embed="rId4"/>
          <a:stretch>
            <a:fillRect/>
          </a:stretch>
        </p:blipFill>
        <p:spPr>
          <a:xfrm>
            <a:off x="202916" y="854110"/>
            <a:ext cx="11786168" cy="5821327"/>
          </a:xfrm>
          <a:prstGeom prst="rect">
            <a:avLst/>
          </a:prstGeom>
        </p:spPr>
      </p:pic>
    </p:spTree>
    <p:extLst>
      <p:ext uri="{BB962C8B-B14F-4D97-AF65-F5344CB8AC3E}">
        <p14:creationId xmlns:p14="http://schemas.microsoft.com/office/powerpoint/2010/main" val="40135269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19409"/>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effectLst/>
                <a:uLnTx/>
                <a:uFillTx/>
                <a:latin typeface="Calibri" panose="020F0502020204030204"/>
                <a:ea typeface="+mn-ea"/>
                <a:cs typeface="+mn-cs"/>
              </a:rPr>
              <a:t>Headlines: Dec</a:t>
            </a:r>
            <a:r>
              <a:rPr lang="en-GB" sz="2800" b="1">
                <a:latin typeface="Calibri" panose="020F0502020204030204"/>
              </a:rPr>
              <a:t>ember</a:t>
            </a:r>
            <a:r>
              <a:rPr kumimoji="0" lang="en-GB" sz="2800" b="1" i="0" u="none" strike="noStrike" kern="1200" cap="none" spc="0" normalizeH="0" baseline="0" noProof="0">
                <a:ln>
                  <a:noFill/>
                </a:ln>
                <a:effectLst/>
                <a:uLnTx/>
                <a:uFillTx/>
                <a:latin typeface="Calibri" panose="020F0502020204030204"/>
                <a:ea typeface="+mn-ea"/>
                <a:cs typeface="+mn-cs"/>
              </a:rPr>
              <a:t> 2023</a:t>
            </a:r>
          </a:p>
        </p:txBody>
      </p:sp>
      <p:grpSp>
        <p:nvGrpSpPr>
          <p:cNvPr id="70" name="Group 69" descr="Local Roads (in central Cambridge).&#10;Traffic volumes are 4% below pre-COVID levels (September 2019).">
            <a:extLst>
              <a:ext uri="{FF2B5EF4-FFF2-40B4-BE49-F238E27FC236}">
                <a16:creationId xmlns:a16="http://schemas.microsoft.com/office/drawing/2014/main" id="{B8F747C8-F2FE-6E46-9763-F59685E8AB7B}"/>
              </a:ext>
              <a:ext uri="{C183D7F6-B498-43B3-948B-1728B52AA6E4}">
                <adec:decorative xmlns:adec="http://schemas.microsoft.com/office/drawing/2017/decorative" val="0"/>
              </a:ext>
            </a:extLst>
          </p:cNvPr>
          <p:cNvGrpSpPr/>
          <p:nvPr/>
        </p:nvGrpSpPr>
        <p:grpSpPr>
          <a:xfrm>
            <a:off x="157793" y="791218"/>
            <a:ext cx="2382592" cy="2891453"/>
            <a:chOff x="157793" y="791218"/>
            <a:chExt cx="2382592" cy="2891453"/>
          </a:xfrm>
        </p:grpSpPr>
        <p:sp>
          <p:nvSpPr>
            <p:cNvPr id="19" name="TextBox 18">
              <a:extLst>
                <a:ext uri="{FF2B5EF4-FFF2-40B4-BE49-F238E27FC236}">
                  <a16:creationId xmlns:a16="http://schemas.microsoft.com/office/drawing/2014/main" id="{94810423-6962-F575-4EBF-83F8353F66CA}"/>
                </a:ext>
              </a:extLst>
            </p:cNvPr>
            <p:cNvSpPr txBox="1"/>
            <p:nvPr/>
          </p:nvSpPr>
          <p:spPr>
            <a:xfrm>
              <a:off x="157793" y="835738"/>
              <a:ext cx="2382592" cy="2846933"/>
            </a:xfrm>
            <a:prstGeom prst="rect">
              <a:avLst/>
            </a:prstGeom>
            <a:noFill/>
          </p:spPr>
          <p:txBody>
            <a:bodyPr wrap="square" lIns="91440" tIns="45720" rIns="91440" bIns="45720" rtlCol="0" anchor="t">
              <a:spAutoFit/>
            </a:bodyPr>
            <a:lstStyle/>
            <a:p>
              <a:pPr algn="ctr"/>
              <a:r>
                <a:rPr lang="en-GB" sz="2000" b="1" dirty="0"/>
                <a:t>Local Roads</a:t>
              </a:r>
            </a:p>
            <a:p>
              <a:pPr algn="ctr"/>
              <a:endParaRPr lang="en-GB" sz="2000" b="1" dirty="0"/>
            </a:p>
            <a:p>
              <a:pPr algn="ctr"/>
              <a:endParaRPr lang="en-GB" sz="2000" b="1" dirty="0"/>
            </a:p>
            <a:p>
              <a:pPr algn="ctr"/>
              <a:endParaRPr lang="en-GB" sz="1600" b="1" dirty="0"/>
            </a:p>
            <a:p>
              <a:pPr algn="ctr"/>
              <a:r>
                <a:rPr lang="en-GB" sz="1600" dirty="0"/>
                <a:t>Volumes at</a:t>
              </a:r>
              <a:endParaRPr lang="en-GB" sz="1600" b="1" dirty="0">
                <a:cs typeface="Calibri"/>
              </a:endParaRPr>
            </a:p>
            <a:p>
              <a:pPr algn="ctr"/>
              <a:r>
                <a:rPr lang="en-GB" sz="2800" b="1" dirty="0">
                  <a:solidFill>
                    <a:srgbClr val="BDD7EE"/>
                  </a:solidFill>
                </a:rPr>
                <a:t> </a:t>
              </a:r>
              <a:endParaRPr lang="en-GB" sz="2800" b="1" dirty="0">
                <a:solidFill>
                  <a:srgbClr val="BDD7EE"/>
                </a:solidFill>
                <a:cs typeface="Calibri"/>
              </a:endParaRPr>
            </a:p>
            <a:p>
              <a:pPr algn="ctr"/>
              <a:endParaRPr lang="en-GB" sz="1600" dirty="0"/>
            </a:p>
            <a:p>
              <a:pPr algn="ctr"/>
              <a:endParaRPr lang="en-GB" sz="1600" dirty="0"/>
            </a:p>
            <a:p>
              <a:pPr algn="ctr"/>
              <a:r>
                <a:rPr lang="en-GB" sz="1600" dirty="0"/>
                <a:t>compared to pre-COVID</a:t>
              </a:r>
              <a:endParaRPr lang="en-GB" sz="1600" dirty="0">
                <a:cs typeface="Calibri"/>
              </a:endParaRPr>
            </a:p>
            <a:p>
              <a:pPr algn="ctr"/>
              <a:r>
                <a:rPr lang="en-GB" sz="1100" dirty="0">
                  <a:cs typeface="Calibri"/>
                </a:rPr>
                <a:t>(see analysis on </a:t>
              </a:r>
              <a:r>
                <a:rPr lang="en-GB" sz="1100" dirty="0">
                  <a:cs typeface="Calibri"/>
                  <a:hlinkClick r:id="rId3" action="ppaction://hlinksldjump"/>
                </a:rPr>
                <a:t>slide 21</a:t>
              </a:r>
              <a:r>
                <a:rPr lang="en-GB" sz="1100" dirty="0">
                  <a:cs typeface="Calibri"/>
                </a:rPr>
                <a:t> onwards)</a:t>
              </a:r>
            </a:p>
          </p:txBody>
        </p:sp>
        <p:grpSp>
          <p:nvGrpSpPr>
            <p:cNvPr id="60" name="Group 59">
              <a:extLst>
                <a:ext uri="{FF2B5EF4-FFF2-40B4-BE49-F238E27FC236}">
                  <a16:creationId xmlns:a16="http://schemas.microsoft.com/office/drawing/2014/main" id="{DDF2D144-BDE8-CCAF-CD57-F200141F1572}"/>
                </a:ext>
              </a:extLst>
            </p:cNvPr>
            <p:cNvGrpSpPr/>
            <p:nvPr/>
          </p:nvGrpSpPr>
          <p:grpSpPr>
            <a:xfrm>
              <a:off x="238815" y="791218"/>
              <a:ext cx="2137088" cy="2884867"/>
              <a:chOff x="238815" y="791218"/>
              <a:chExt cx="2137088" cy="2884867"/>
            </a:xfrm>
          </p:grpSpPr>
          <p:sp>
            <p:nvSpPr>
              <p:cNvPr id="21" name="Rectangle 20">
                <a:extLst>
                  <a:ext uri="{FF2B5EF4-FFF2-40B4-BE49-F238E27FC236}">
                    <a16:creationId xmlns:a16="http://schemas.microsoft.com/office/drawing/2014/main" id="{17D168AE-2700-CECC-6B76-9FA17033DF00}"/>
                  </a:ext>
                </a:extLst>
              </p:cNvPr>
              <p:cNvSpPr/>
              <p:nvPr/>
            </p:nvSpPr>
            <p:spPr>
              <a:xfrm>
                <a:off x="238815" y="791218"/>
                <a:ext cx="2137088" cy="288486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TextBox 49">
                <a:extLst>
                  <a:ext uri="{FF2B5EF4-FFF2-40B4-BE49-F238E27FC236}">
                    <a16:creationId xmlns:a16="http://schemas.microsoft.com/office/drawing/2014/main" id="{C7B118CD-BC79-E06C-F744-62D95053A3E5}"/>
                  </a:ext>
                </a:extLst>
              </p:cNvPr>
              <p:cNvSpPr txBox="1"/>
              <p:nvPr/>
            </p:nvSpPr>
            <p:spPr>
              <a:xfrm>
                <a:off x="808889" y="2461763"/>
                <a:ext cx="996939" cy="510778"/>
              </a:xfrm>
              <a:prstGeom prst="roundRect">
                <a:avLst/>
              </a:prstGeom>
              <a:solidFill>
                <a:srgbClr val="BDD7EE"/>
              </a:solidFill>
              <a:ln>
                <a:solidFill>
                  <a:schemeClr val="tx1"/>
                </a:solidFill>
              </a:ln>
            </p:spPr>
            <p:txBody>
              <a:bodyPr wrap="square" lIns="91440" tIns="45720" rIns="91440" bIns="45720" rtlCol="0" anchor="t">
                <a:spAutoFit/>
              </a:bodyPr>
              <a:lstStyle/>
              <a:p>
                <a:pPr algn="ctr"/>
                <a:r>
                  <a:rPr lang="en-GB" sz="2400" b="1"/>
                  <a:t>-10%</a:t>
                </a:r>
              </a:p>
            </p:txBody>
          </p:sp>
          <p:pic>
            <p:nvPicPr>
              <p:cNvPr id="20" name="Picture 19">
                <a:extLst>
                  <a:ext uri="{FF2B5EF4-FFF2-40B4-BE49-F238E27FC236}">
                    <a16:creationId xmlns:a16="http://schemas.microsoft.com/office/drawing/2014/main" id="{88528F31-1A96-DF96-78D9-5AF739836C30}"/>
                  </a:ext>
                  <a:ext uri="{C183D7F6-B498-43B3-948B-1728B52AA6E4}">
                    <adec:decorative xmlns:adec="http://schemas.microsoft.com/office/drawing/2017/decorative" val="1"/>
                  </a:ext>
                </a:extLst>
              </p:cNvPr>
              <p:cNvPicPr>
                <a:picLocks noChangeAspect="1"/>
              </p:cNvPicPr>
              <p:nvPr/>
            </p:nvPicPr>
            <p:blipFill rotWithShape="1">
              <a:blip r:embed="rId4"/>
              <a:srcRect t="17100" b="24557"/>
              <a:stretch/>
            </p:blipFill>
            <p:spPr>
              <a:xfrm>
                <a:off x="599821" y="1155044"/>
                <a:ext cx="1419211" cy="827999"/>
              </a:xfrm>
              <a:prstGeom prst="rect">
                <a:avLst/>
              </a:prstGeom>
            </p:spPr>
          </p:pic>
        </p:grpSp>
      </p:grpSp>
      <p:grpSp>
        <p:nvGrpSpPr>
          <p:cNvPr id="71" name="Group 70" descr="Major Roads (motorways and A-roads across the county)&#10;Traffic volumes are at pre-COVID (2019).">
            <a:extLst>
              <a:ext uri="{FF2B5EF4-FFF2-40B4-BE49-F238E27FC236}">
                <a16:creationId xmlns:a16="http://schemas.microsoft.com/office/drawing/2014/main" id="{16D1E8F9-F044-22C0-30A9-D6BD1D6D786E}"/>
              </a:ext>
            </a:extLst>
          </p:cNvPr>
          <p:cNvGrpSpPr/>
          <p:nvPr/>
        </p:nvGrpSpPr>
        <p:grpSpPr>
          <a:xfrm>
            <a:off x="2504099" y="789143"/>
            <a:ext cx="2382592" cy="2893528"/>
            <a:chOff x="2504099" y="789143"/>
            <a:chExt cx="2382592" cy="2893528"/>
          </a:xfrm>
        </p:grpSpPr>
        <p:sp>
          <p:nvSpPr>
            <p:cNvPr id="42" name="TextBox 41">
              <a:extLst>
                <a:ext uri="{FF2B5EF4-FFF2-40B4-BE49-F238E27FC236}">
                  <a16:creationId xmlns:a16="http://schemas.microsoft.com/office/drawing/2014/main" id="{A55D536E-9C62-391C-05FD-32A13D2561A4}"/>
                </a:ext>
              </a:extLst>
            </p:cNvPr>
            <p:cNvSpPr txBox="1"/>
            <p:nvPr/>
          </p:nvSpPr>
          <p:spPr>
            <a:xfrm>
              <a:off x="2504099" y="835738"/>
              <a:ext cx="2382592" cy="2846933"/>
            </a:xfrm>
            <a:prstGeom prst="rect">
              <a:avLst/>
            </a:prstGeom>
            <a:noFill/>
          </p:spPr>
          <p:txBody>
            <a:bodyPr wrap="square" lIns="91440" tIns="45720" rIns="91440" bIns="45720" rtlCol="0" anchor="t">
              <a:spAutoFit/>
            </a:bodyPr>
            <a:lstStyle/>
            <a:p>
              <a:pPr algn="ctr"/>
              <a:r>
                <a:rPr lang="en-GB" sz="2000" b="1" dirty="0"/>
                <a:t>Strategic Roads</a:t>
              </a:r>
            </a:p>
            <a:p>
              <a:pPr algn="ctr"/>
              <a:endParaRPr lang="en-GB" sz="2000" b="1" dirty="0"/>
            </a:p>
            <a:p>
              <a:pPr algn="ctr"/>
              <a:endParaRPr lang="en-GB" sz="2000" b="1" dirty="0"/>
            </a:p>
            <a:p>
              <a:pPr algn="ctr"/>
              <a:endParaRPr lang="en-GB" sz="1600" b="1" dirty="0"/>
            </a:p>
            <a:p>
              <a:pPr algn="ctr"/>
              <a:r>
                <a:rPr lang="en-GB" sz="1600" dirty="0"/>
                <a:t>Volumes at</a:t>
              </a:r>
              <a:endParaRPr lang="en-GB" sz="1600" b="1" dirty="0">
                <a:cs typeface="Calibri"/>
              </a:endParaRPr>
            </a:p>
            <a:p>
              <a:pPr algn="ctr"/>
              <a:r>
                <a:rPr lang="en-GB" sz="2800" b="1" dirty="0">
                  <a:solidFill>
                    <a:schemeClr val="bg1">
                      <a:lumMod val="50000"/>
                    </a:schemeClr>
                  </a:solidFill>
                </a:rPr>
                <a:t>- </a:t>
              </a:r>
              <a:endParaRPr lang="en-GB" sz="2800" b="1" dirty="0">
                <a:solidFill>
                  <a:schemeClr val="bg1">
                    <a:lumMod val="50000"/>
                  </a:schemeClr>
                </a:solidFill>
                <a:ea typeface="Calibri"/>
                <a:cs typeface="Calibri"/>
              </a:endParaRPr>
            </a:p>
            <a:p>
              <a:pPr algn="ctr"/>
              <a:endParaRPr lang="en-GB" sz="1600" dirty="0">
                <a:cs typeface="Calibri" panose="020F0502020204030204"/>
              </a:endParaRPr>
            </a:p>
            <a:p>
              <a:pPr algn="ctr"/>
              <a:endParaRPr lang="en-GB" sz="1600" dirty="0">
                <a:cs typeface="Calibri" panose="020F0502020204030204"/>
              </a:endParaRPr>
            </a:p>
            <a:p>
              <a:pPr algn="ctr"/>
              <a:r>
                <a:rPr lang="en-GB" sz="1600" dirty="0"/>
                <a:t> compared to pre-COVID</a:t>
              </a:r>
              <a:endParaRPr lang="en-GB" sz="1600" dirty="0">
                <a:cs typeface="Calibri"/>
              </a:endParaRPr>
            </a:p>
            <a:p>
              <a:pPr algn="ctr"/>
              <a:r>
                <a:rPr lang="en-GB" sz="1100" dirty="0">
                  <a:cs typeface="Calibri"/>
                </a:rPr>
                <a:t>(see analysis on </a:t>
              </a:r>
              <a:r>
                <a:rPr lang="en-GB" sz="1100" dirty="0">
                  <a:cs typeface="Calibri"/>
                  <a:hlinkClick r:id="rId5" action="ppaction://hlinksldjump"/>
                </a:rPr>
                <a:t>slide 10</a:t>
              </a:r>
              <a:r>
                <a:rPr lang="en-GB" sz="1100" dirty="0">
                  <a:cs typeface="Calibri"/>
                </a:rPr>
                <a:t> onwards)</a:t>
              </a:r>
              <a:endParaRPr lang="en-GB" sz="1100" dirty="0">
                <a:ea typeface="Calibri"/>
                <a:cs typeface="Calibri"/>
              </a:endParaRPr>
            </a:p>
          </p:txBody>
        </p:sp>
        <p:grpSp>
          <p:nvGrpSpPr>
            <p:cNvPr id="61" name="Group 60">
              <a:extLst>
                <a:ext uri="{FF2B5EF4-FFF2-40B4-BE49-F238E27FC236}">
                  <a16:creationId xmlns:a16="http://schemas.microsoft.com/office/drawing/2014/main" id="{F3C37CCF-34D8-424E-7666-91B3A6325646}"/>
                </a:ext>
              </a:extLst>
            </p:cNvPr>
            <p:cNvGrpSpPr/>
            <p:nvPr/>
          </p:nvGrpSpPr>
          <p:grpSpPr>
            <a:xfrm>
              <a:off x="2645676" y="789143"/>
              <a:ext cx="2137088" cy="2884867"/>
              <a:chOff x="2645676" y="789143"/>
              <a:chExt cx="2137088" cy="2884867"/>
            </a:xfrm>
          </p:grpSpPr>
          <p:sp>
            <p:nvSpPr>
              <p:cNvPr id="43" name="Rectangle 42">
                <a:extLst>
                  <a:ext uri="{FF2B5EF4-FFF2-40B4-BE49-F238E27FC236}">
                    <a16:creationId xmlns:a16="http://schemas.microsoft.com/office/drawing/2014/main" id="{EBFE3E0D-3EA1-90FB-BA9D-C274D2DC3FFF}"/>
                  </a:ext>
                </a:extLst>
              </p:cNvPr>
              <p:cNvSpPr/>
              <p:nvPr/>
            </p:nvSpPr>
            <p:spPr>
              <a:xfrm>
                <a:off x="2645676" y="789143"/>
                <a:ext cx="2137088" cy="288486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TextBox 50">
                <a:extLst>
                  <a:ext uri="{FF2B5EF4-FFF2-40B4-BE49-F238E27FC236}">
                    <a16:creationId xmlns:a16="http://schemas.microsoft.com/office/drawing/2014/main" id="{32BE4E13-BB87-9464-21C7-A825E0D44234}"/>
                  </a:ext>
                </a:extLst>
              </p:cNvPr>
              <p:cNvSpPr txBox="1"/>
              <p:nvPr/>
            </p:nvSpPr>
            <p:spPr>
              <a:xfrm>
                <a:off x="3205862" y="2461763"/>
                <a:ext cx="996939" cy="510778"/>
              </a:xfrm>
              <a:prstGeom prst="roundRect">
                <a:avLst/>
              </a:prstGeom>
              <a:solidFill>
                <a:srgbClr val="FFCCCC"/>
              </a:solidFill>
              <a:ln>
                <a:solidFill>
                  <a:schemeClr val="tx1"/>
                </a:solidFill>
              </a:ln>
            </p:spPr>
            <p:txBody>
              <a:bodyPr wrap="square" lIns="91440" tIns="45720" rIns="91440" bIns="45720" rtlCol="0" anchor="t">
                <a:spAutoFit/>
              </a:bodyPr>
              <a:lstStyle/>
              <a:p>
                <a:pPr algn="ctr"/>
                <a:r>
                  <a:rPr lang="en-GB" sz="2400" b="1"/>
                  <a:t>+6%</a:t>
                </a:r>
              </a:p>
            </p:txBody>
          </p:sp>
          <p:pic>
            <p:nvPicPr>
              <p:cNvPr id="45" name="Graphic 44">
                <a:extLst>
                  <a:ext uri="{FF2B5EF4-FFF2-40B4-BE49-F238E27FC236}">
                    <a16:creationId xmlns:a16="http://schemas.microsoft.com/office/drawing/2014/main" id="{BA705BDB-4F24-48C9-1774-F745A09009FA}"/>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260353" y="1174685"/>
                <a:ext cx="914400" cy="914400"/>
              </a:xfrm>
              <a:prstGeom prst="rect">
                <a:avLst/>
              </a:prstGeom>
            </p:spPr>
          </p:pic>
        </p:grpSp>
      </p:grpSp>
      <p:grpSp>
        <p:nvGrpSpPr>
          <p:cNvPr id="72" name="Group 71" descr="Multi-storey car park usage is 20% below pre-Covid (2019).">
            <a:extLst>
              <a:ext uri="{FF2B5EF4-FFF2-40B4-BE49-F238E27FC236}">
                <a16:creationId xmlns:a16="http://schemas.microsoft.com/office/drawing/2014/main" id="{F305D548-3BBC-A263-EA8C-CAC6D7EB3252}"/>
              </a:ext>
            </a:extLst>
          </p:cNvPr>
          <p:cNvGrpSpPr/>
          <p:nvPr/>
        </p:nvGrpSpPr>
        <p:grpSpPr>
          <a:xfrm>
            <a:off x="4907009" y="793207"/>
            <a:ext cx="2382592" cy="2884867"/>
            <a:chOff x="4907009" y="793207"/>
            <a:chExt cx="2382592" cy="2884867"/>
          </a:xfrm>
        </p:grpSpPr>
        <p:sp>
          <p:nvSpPr>
            <p:cNvPr id="6" name="TextBox 5">
              <a:extLst>
                <a:ext uri="{FF2B5EF4-FFF2-40B4-BE49-F238E27FC236}">
                  <a16:creationId xmlns:a16="http://schemas.microsoft.com/office/drawing/2014/main" id="{1EC7B7C0-61C6-DA3C-8FB8-F7E0A4C71FF5}"/>
                </a:ext>
              </a:extLst>
            </p:cNvPr>
            <p:cNvSpPr txBox="1"/>
            <p:nvPr/>
          </p:nvSpPr>
          <p:spPr>
            <a:xfrm>
              <a:off x="4907009" y="815752"/>
              <a:ext cx="2382592" cy="2846933"/>
            </a:xfrm>
            <a:prstGeom prst="rect">
              <a:avLst/>
            </a:prstGeom>
            <a:noFill/>
          </p:spPr>
          <p:txBody>
            <a:bodyPr wrap="square" lIns="91440" tIns="45720" rIns="91440" bIns="45720" rtlCol="0" anchor="t">
              <a:spAutoFit/>
            </a:bodyPr>
            <a:lstStyle/>
            <a:p>
              <a:pPr algn="ctr"/>
              <a:r>
                <a:rPr lang="en-GB" sz="2000" b="1" dirty="0"/>
                <a:t>Car Parking</a:t>
              </a:r>
            </a:p>
            <a:p>
              <a:pPr algn="ctr"/>
              <a:endParaRPr lang="en-GB" sz="2000" b="1" dirty="0"/>
            </a:p>
            <a:p>
              <a:pPr algn="ctr"/>
              <a:endParaRPr lang="en-GB" sz="2000" b="1" dirty="0"/>
            </a:p>
            <a:p>
              <a:pPr algn="ctr"/>
              <a:endParaRPr lang="en-GB" sz="1600" b="1" dirty="0"/>
            </a:p>
            <a:p>
              <a:pPr algn="ctr"/>
              <a:r>
                <a:rPr lang="en-GB" sz="1600" dirty="0"/>
                <a:t>Patronage at</a:t>
              </a:r>
              <a:endParaRPr lang="en-GB" sz="1600" b="1" dirty="0">
                <a:cs typeface="Calibri"/>
              </a:endParaRPr>
            </a:p>
            <a:p>
              <a:pPr algn="ctr"/>
              <a:r>
                <a:rPr lang="en-GB" sz="2800" b="1" dirty="0">
                  <a:solidFill>
                    <a:srgbClr val="2B4D89"/>
                  </a:solidFill>
                </a:rPr>
                <a:t> </a:t>
              </a:r>
              <a:endParaRPr lang="en-GB" sz="2800" b="1" dirty="0">
                <a:solidFill>
                  <a:srgbClr val="2B4D89"/>
                </a:solidFill>
                <a:cs typeface="Calibri"/>
              </a:endParaRPr>
            </a:p>
            <a:p>
              <a:pPr algn="ctr"/>
              <a:endParaRPr lang="en-GB" sz="1600" dirty="0"/>
            </a:p>
            <a:p>
              <a:pPr algn="ctr"/>
              <a:endParaRPr lang="en-GB" sz="1600" dirty="0"/>
            </a:p>
            <a:p>
              <a:pPr algn="ctr"/>
              <a:r>
                <a:rPr lang="en-GB" sz="1600" dirty="0"/>
                <a:t>compared to pre-COVID</a:t>
              </a:r>
              <a:endParaRPr lang="en-GB" sz="1600" dirty="0">
                <a:cs typeface="Calibri"/>
              </a:endParaRPr>
            </a:p>
            <a:p>
              <a:pPr algn="ctr"/>
              <a:r>
                <a:rPr lang="en-GB" sz="1100" dirty="0">
                  <a:cs typeface="Calibri"/>
                </a:rPr>
                <a:t>(see analysis on </a:t>
              </a:r>
              <a:r>
                <a:rPr lang="en-GB" sz="1100" dirty="0">
                  <a:cs typeface="Calibri"/>
                  <a:hlinkClick r:id="rId8" action="ppaction://hlinksldjump"/>
                </a:rPr>
                <a:t>slide 41</a:t>
              </a:r>
              <a:r>
                <a:rPr lang="en-GB" sz="1100" dirty="0">
                  <a:cs typeface="Calibri"/>
                </a:rPr>
                <a:t> onwards)</a:t>
              </a:r>
            </a:p>
          </p:txBody>
        </p:sp>
        <p:grpSp>
          <p:nvGrpSpPr>
            <p:cNvPr id="62" name="Group 61">
              <a:extLst>
                <a:ext uri="{FF2B5EF4-FFF2-40B4-BE49-F238E27FC236}">
                  <a16:creationId xmlns:a16="http://schemas.microsoft.com/office/drawing/2014/main" id="{C1C51E91-9EC1-29E9-311E-95BF370EE13D}"/>
                </a:ext>
              </a:extLst>
            </p:cNvPr>
            <p:cNvGrpSpPr/>
            <p:nvPr/>
          </p:nvGrpSpPr>
          <p:grpSpPr>
            <a:xfrm>
              <a:off x="5010395" y="793207"/>
              <a:ext cx="2137088" cy="2884867"/>
              <a:chOff x="5010395" y="793207"/>
              <a:chExt cx="2137088" cy="2884867"/>
            </a:xfrm>
          </p:grpSpPr>
          <p:sp>
            <p:nvSpPr>
              <p:cNvPr id="7" name="Rectangle 6">
                <a:extLst>
                  <a:ext uri="{FF2B5EF4-FFF2-40B4-BE49-F238E27FC236}">
                    <a16:creationId xmlns:a16="http://schemas.microsoft.com/office/drawing/2014/main" id="{2400E8AA-CF38-9E35-41D8-31D13C3C56C4}"/>
                  </a:ext>
                </a:extLst>
              </p:cNvPr>
              <p:cNvSpPr/>
              <p:nvPr/>
            </p:nvSpPr>
            <p:spPr>
              <a:xfrm>
                <a:off x="5010395" y="793207"/>
                <a:ext cx="2137088" cy="288486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TextBox 51">
                <a:extLst>
                  <a:ext uri="{FF2B5EF4-FFF2-40B4-BE49-F238E27FC236}">
                    <a16:creationId xmlns:a16="http://schemas.microsoft.com/office/drawing/2014/main" id="{6D8E0BBA-5257-B6BB-0E9B-07FAF3CCFBF0}"/>
                  </a:ext>
                </a:extLst>
              </p:cNvPr>
              <p:cNvSpPr txBox="1"/>
              <p:nvPr/>
            </p:nvSpPr>
            <p:spPr>
              <a:xfrm>
                <a:off x="5580469" y="2461763"/>
                <a:ext cx="996939" cy="510778"/>
              </a:xfrm>
              <a:prstGeom prst="roundRect">
                <a:avLst/>
              </a:prstGeom>
              <a:solidFill>
                <a:srgbClr val="BDD7EE"/>
              </a:solidFill>
              <a:ln>
                <a:solidFill>
                  <a:schemeClr val="tx1"/>
                </a:solidFill>
              </a:ln>
            </p:spPr>
            <p:txBody>
              <a:bodyPr wrap="square" lIns="91440" tIns="45720" rIns="91440" bIns="45720" rtlCol="0" anchor="t">
                <a:spAutoFit/>
              </a:bodyPr>
              <a:lstStyle/>
              <a:p>
                <a:pPr algn="ctr"/>
                <a:r>
                  <a:rPr lang="en-GB" sz="2400" b="1"/>
                  <a:t>-11%</a:t>
                </a:r>
              </a:p>
            </p:txBody>
          </p:sp>
          <p:sp>
            <p:nvSpPr>
              <p:cNvPr id="24" name="TextBox 23">
                <a:extLst>
                  <a:ext uri="{FF2B5EF4-FFF2-40B4-BE49-F238E27FC236}">
                    <a16:creationId xmlns:a16="http://schemas.microsoft.com/office/drawing/2014/main" id="{B8FE59D7-A895-6341-0429-4243106E7EF2}"/>
                  </a:ext>
                  <a:ext uri="{C183D7F6-B498-43B3-948B-1728B52AA6E4}">
                    <adec:decorative xmlns:adec="http://schemas.microsoft.com/office/drawing/2017/decorative" val="1"/>
                  </a:ext>
                </a:extLst>
              </p:cNvPr>
              <p:cNvSpPr txBox="1"/>
              <p:nvPr/>
            </p:nvSpPr>
            <p:spPr>
              <a:xfrm>
                <a:off x="5751733" y="1267138"/>
                <a:ext cx="688534" cy="646986"/>
              </a:xfrm>
              <a:prstGeom prst="roundRect">
                <a:avLst/>
              </a:prstGeom>
              <a:solidFill>
                <a:schemeClr val="tx1"/>
              </a:solidFill>
              <a:ln>
                <a:solidFill>
                  <a:schemeClr val="tx1"/>
                </a:solidFill>
              </a:ln>
            </p:spPr>
            <p:txBody>
              <a:bodyPr wrap="square" lIns="91440" tIns="45720" rIns="91440" bIns="45720" rtlCol="0" anchor="t">
                <a:spAutoFit/>
              </a:bodyPr>
              <a:lstStyle/>
              <a:p>
                <a:pPr algn="ctr"/>
                <a:r>
                  <a:rPr lang="en-GB" sz="3200" b="1">
                    <a:solidFill>
                      <a:schemeClr val="bg1"/>
                    </a:solidFill>
                  </a:rPr>
                  <a:t>P</a:t>
                </a:r>
              </a:p>
            </p:txBody>
          </p:sp>
        </p:grpSp>
      </p:grpSp>
      <p:grpSp>
        <p:nvGrpSpPr>
          <p:cNvPr id="76" name="Group 75" descr="Bus Patronage is 12% below pre-COVID levels (2019).">
            <a:extLst>
              <a:ext uri="{FF2B5EF4-FFF2-40B4-BE49-F238E27FC236}">
                <a16:creationId xmlns:a16="http://schemas.microsoft.com/office/drawing/2014/main" id="{878809B4-244D-8D23-AA80-CE8C82D383FC}"/>
              </a:ext>
            </a:extLst>
          </p:cNvPr>
          <p:cNvGrpSpPr/>
          <p:nvPr/>
        </p:nvGrpSpPr>
        <p:grpSpPr>
          <a:xfrm>
            <a:off x="7299468" y="791218"/>
            <a:ext cx="2382592" cy="2884867"/>
            <a:chOff x="7299468" y="791218"/>
            <a:chExt cx="2382592" cy="2884867"/>
          </a:xfrm>
        </p:grpSpPr>
        <p:sp>
          <p:nvSpPr>
            <p:cNvPr id="26" name="TextBox 25">
              <a:extLst>
                <a:ext uri="{FF2B5EF4-FFF2-40B4-BE49-F238E27FC236}">
                  <a16:creationId xmlns:a16="http://schemas.microsoft.com/office/drawing/2014/main" id="{5FFA58B6-A635-7BE5-3C39-37B3F575A5FC}"/>
                </a:ext>
              </a:extLst>
            </p:cNvPr>
            <p:cNvSpPr txBox="1"/>
            <p:nvPr/>
          </p:nvSpPr>
          <p:spPr>
            <a:xfrm>
              <a:off x="7299468" y="801545"/>
              <a:ext cx="2382592" cy="2846933"/>
            </a:xfrm>
            <a:prstGeom prst="rect">
              <a:avLst/>
            </a:prstGeom>
            <a:noFill/>
          </p:spPr>
          <p:txBody>
            <a:bodyPr wrap="square" lIns="91440" tIns="45720" rIns="91440" bIns="45720" rtlCol="0" anchor="t">
              <a:spAutoFit/>
            </a:bodyPr>
            <a:lstStyle/>
            <a:p>
              <a:pPr algn="ctr"/>
              <a:r>
                <a:rPr lang="en-GB" sz="2000" b="1" dirty="0"/>
                <a:t>Bus </a:t>
              </a:r>
            </a:p>
            <a:p>
              <a:pPr algn="ctr"/>
              <a:endParaRPr lang="en-GB" sz="2000" b="1" dirty="0"/>
            </a:p>
            <a:p>
              <a:pPr algn="ctr"/>
              <a:endParaRPr lang="en-GB" sz="2000" b="1" dirty="0"/>
            </a:p>
            <a:p>
              <a:pPr algn="ctr"/>
              <a:endParaRPr lang="en-GB" sz="1600" b="1" dirty="0"/>
            </a:p>
            <a:p>
              <a:pPr algn="ctr"/>
              <a:r>
                <a:rPr lang="en-GB" sz="1600" dirty="0"/>
                <a:t>Patronage at</a:t>
              </a:r>
              <a:endParaRPr lang="en-GB" sz="1600" b="1" dirty="0">
                <a:cs typeface="Calibri"/>
              </a:endParaRPr>
            </a:p>
            <a:p>
              <a:pPr algn="ctr"/>
              <a:r>
                <a:rPr lang="en-GB" sz="2800" b="1" dirty="0">
                  <a:solidFill>
                    <a:srgbClr val="2B4D89"/>
                  </a:solidFill>
                </a:rPr>
                <a:t>- </a:t>
              </a:r>
              <a:endParaRPr lang="en-GB" sz="2800" b="1" dirty="0">
                <a:solidFill>
                  <a:srgbClr val="2B4D89"/>
                </a:solidFill>
                <a:cs typeface="Calibri"/>
              </a:endParaRPr>
            </a:p>
            <a:p>
              <a:pPr algn="ctr"/>
              <a:endParaRPr lang="en-GB" sz="1600" dirty="0"/>
            </a:p>
            <a:p>
              <a:pPr algn="ctr"/>
              <a:endParaRPr lang="en-GB" sz="1600" dirty="0"/>
            </a:p>
            <a:p>
              <a:pPr algn="ctr"/>
              <a:r>
                <a:rPr lang="en-GB" sz="1600" dirty="0"/>
                <a:t>compared to pre-COVID</a:t>
              </a:r>
              <a:endParaRPr lang="en-GB" sz="1600" dirty="0">
                <a:cs typeface="Calibri"/>
              </a:endParaRPr>
            </a:p>
            <a:p>
              <a:pPr algn="ctr"/>
              <a:r>
                <a:rPr lang="en-GB" sz="1100" dirty="0">
                  <a:cs typeface="Calibri"/>
                </a:rPr>
                <a:t>(see analysis on </a:t>
              </a:r>
              <a:r>
                <a:rPr lang="en-GB" sz="1100" dirty="0">
                  <a:cs typeface="Calibri"/>
                  <a:hlinkClick r:id="rId9" action="ppaction://hlinksldjump"/>
                </a:rPr>
                <a:t>slide 49</a:t>
              </a:r>
              <a:r>
                <a:rPr lang="en-GB" sz="1100" dirty="0">
                  <a:cs typeface="Calibri"/>
                </a:rPr>
                <a:t>)</a:t>
              </a:r>
            </a:p>
          </p:txBody>
        </p:sp>
        <p:grpSp>
          <p:nvGrpSpPr>
            <p:cNvPr id="63" name="Group 62">
              <a:extLst>
                <a:ext uri="{FF2B5EF4-FFF2-40B4-BE49-F238E27FC236}">
                  <a16:creationId xmlns:a16="http://schemas.microsoft.com/office/drawing/2014/main" id="{A883A23A-908C-B4B5-E16D-0F0CF0F8C06E}"/>
                </a:ext>
              </a:extLst>
            </p:cNvPr>
            <p:cNvGrpSpPr/>
            <p:nvPr/>
          </p:nvGrpSpPr>
          <p:grpSpPr>
            <a:xfrm>
              <a:off x="7394892" y="791218"/>
              <a:ext cx="2137088" cy="2884867"/>
              <a:chOff x="7394892" y="791218"/>
              <a:chExt cx="2137088" cy="2884867"/>
            </a:xfrm>
          </p:grpSpPr>
          <p:sp>
            <p:nvSpPr>
              <p:cNvPr id="27" name="Rectangle 26">
                <a:extLst>
                  <a:ext uri="{FF2B5EF4-FFF2-40B4-BE49-F238E27FC236}">
                    <a16:creationId xmlns:a16="http://schemas.microsoft.com/office/drawing/2014/main" id="{4A13A6BB-875C-706F-7739-71769AC30A1E}"/>
                  </a:ext>
                </a:extLst>
              </p:cNvPr>
              <p:cNvSpPr/>
              <p:nvPr/>
            </p:nvSpPr>
            <p:spPr>
              <a:xfrm>
                <a:off x="7394892" y="791218"/>
                <a:ext cx="2137088" cy="288486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TextBox 52">
                <a:extLst>
                  <a:ext uri="{FF2B5EF4-FFF2-40B4-BE49-F238E27FC236}">
                    <a16:creationId xmlns:a16="http://schemas.microsoft.com/office/drawing/2014/main" id="{1985ABB1-1EA0-F654-4923-0CB0E2D0DF88}"/>
                  </a:ext>
                </a:extLst>
              </p:cNvPr>
              <p:cNvSpPr txBox="1"/>
              <p:nvPr/>
            </p:nvSpPr>
            <p:spPr>
              <a:xfrm>
                <a:off x="7990775" y="2461763"/>
                <a:ext cx="996939" cy="510778"/>
              </a:xfrm>
              <a:prstGeom prst="roundRect">
                <a:avLst/>
              </a:prstGeom>
              <a:solidFill>
                <a:srgbClr val="BDD7EE"/>
              </a:solidFill>
              <a:ln>
                <a:solidFill>
                  <a:schemeClr val="tx1"/>
                </a:solidFill>
              </a:ln>
            </p:spPr>
            <p:txBody>
              <a:bodyPr wrap="square" lIns="91440" tIns="45720" rIns="91440" bIns="45720" rtlCol="0" anchor="t">
                <a:spAutoFit/>
              </a:bodyPr>
              <a:lstStyle>
                <a:defPPr>
                  <a:defRPr lang="en-US"/>
                </a:defPPr>
                <a:lvl1pPr algn="ctr">
                  <a:defRPr sz="2400" b="1"/>
                </a:lvl1pPr>
              </a:lstStyle>
              <a:p>
                <a:r>
                  <a:rPr lang="en-GB"/>
                  <a:t>-13%</a:t>
                </a:r>
              </a:p>
            </p:txBody>
          </p:sp>
          <p:pic>
            <p:nvPicPr>
              <p:cNvPr id="28" name="Graphic 27">
                <a:extLst>
                  <a:ext uri="{FF2B5EF4-FFF2-40B4-BE49-F238E27FC236}">
                    <a16:creationId xmlns:a16="http://schemas.microsoft.com/office/drawing/2014/main" id="{4E375807-62F8-F98A-DF5C-4F42B6BF8780}"/>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004423" y="1129083"/>
                <a:ext cx="914400" cy="914400"/>
              </a:xfrm>
              <a:prstGeom prst="rect">
                <a:avLst/>
              </a:prstGeom>
            </p:spPr>
          </p:pic>
        </p:grpSp>
      </p:grpSp>
      <p:grpSp>
        <p:nvGrpSpPr>
          <p:cNvPr id="73" name="Group 72" descr="Park and Ride. Patronage is 16% above pre-Covid (2019).">
            <a:extLst>
              <a:ext uri="{FF2B5EF4-FFF2-40B4-BE49-F238E27FC236}">
                <a16:creationId xmlns:a16="http://schemas.microsoft.com/office/drawing/2014/main" id="{035E387B-D122-598B-2684-8CEA38564F56}"/>
              </a:ext>
            </a:extLst>
          </p:cNvPr>
          <p:cNvGrpSpPr/>
          <p:nvPr/>
        </p:nvGrpSpPr>
        <p:grpSpPr>
          <a:xfrm>
            <a:off x="9663732" y="794091"/>
            <a:ext cx="2382592" cy="2884867"/>
            <a:chOff x="9663732" y="794091"/>
            <a:chExt cx="2382592" cy="2884867"/>
          </a:xfrm>
        </p:grpSpPr>
        <p:sp>
          <p:nvSpPr>
            <p:cNvPr id="9" name="TextBox 8">
              <a:extLst>
                <a:ext uri="{FF2B5EF4-FFF2-40B4-BE49-F238E27FC236}">
                  <a16:creationId xmlns:a16="http://schemas.microsoft.com/office/drawing/2014/main" id="{1D4150F3-A8BC-1EF4-5AD4-0212F8527144}"/>
                </a:ext>
              </a:extLst>
            </p:cNvPr>
            <p:cNvSpPr txBox="1"/>
            <p:nvPr/>
          </p:nvSpPr>
          <p:spPr>
            <a:xfrm>
              <a:off x="9663732" y="804418"/>
              <a:ext cx="2382592" cy="2846933"/>
            </a:xfrm>
            <a:prstGeom prst="rect">
              <a:avLst/>
            </a:prstGeom>
            <a:noFill/>
          </p:spPr>
          <p:txBody>
            <a:bodyPr wrap="square" lIns="91440" tIns="45720" rIns="91440" bIns="45720" rtlCol="0" anchor="t">
              <a:spAutoFit/>
            </a:bodyPr>
            <a:lstStyle/>
            <a:p>
              <a:pPr algn="ctr"/>
              <a:r>
                <a:rPr lang="en-GB" sz="2000" b="1" dirty="0"/>
                <a:t>Park and Ride</a:t>
              </a:r>
            </a:p>
            <a:p>
              <a:pPr algn="ctr"/>
              <a:endParaRPr lang="en-GB" sz="2000" b="1" dirty="0"/>
            </a:p>
            <a:p>
              <a:pPr algn="ctr"/>
              <a:endParaRPr lang="en-GB" sz="2000" b="1" dirty="0"/>
            </a:p>
            <a:p>
              <a:pPr algn="ctr"/>
              <a:endParaRPr lang="en-GB" sz="1600" b="1" dirty="0"/>
            </a:p>
            <a:p>
              <a:pPr algn="ctr"/>
              <a:r>
                <a:rPr lang="en-GB" sz="1600" dirty="0"/>
                <a:t>Patronage at</a:t>
              </a:r>
              <a:endParaRPr lang="en-GB" sz="1600" b="1" dirty="0">
                <a:cs typeface="Calibri"/>
              </a:endParaRPr>
            </a:p>
            <a:p>
              <a:pPr algn="ctr"/>
              <a:endParaRPr lang="en-GB" sz="2800" b="1" dirty="0">
                <a:solidFill>
                  <a:srgbClr val="00B0F0"/>
                </a:solidFill>
                <a:cs typeface="Calibri"/>
              </a:endParaRPr>
            </a:p>
            <a:p>
              <a:pPr algn="ctr"/>
              <a:endParaRPr lang="en-GB" sz="1600" dirty="0"/>
            </a:p>
            <a:p>
              <a:pPr algn="ctr"/>
              <a:endParaRPr lang="en-GB" sz="1600" dirty="0"/>
            </a:p>
            <a:p>
              <a:pPr algn="ctr"/>
              <a:r>
                <a:rPr lang="en-GB" sz="1600" dirty="0"/>
                <a:t>compared to pre-COVID</a:t>
              </a:r>
              <a:endParaRPr lang="en-GB" sz="1600" dirty="0">
                <a:cs typeface="Calibri"/>
              </a:endParaRPr>
            </a:p>
            <a:p>
              <a:pPr algn="ctr"/>
              <a:r>
                <a:rPr lang="en-GB" sz="1100" dirty="0">
                  <a:cs typeface="Calibri"/>
                </a:rPr>
                <a:t>(see analysis on </a:t>
              </a:r>
              <a:r>
                <a:rPr lang="en-GB" sz="1100" dirty="0">
                  <a:cs typeface="Calibri"/>
                  <a:hlinkClick r:id="rId12" action="ppaction://hlinksldjump"/>
                </a:rPr>
                <a:t>slide 50</a:t>
              </a:r>
              <a:r>
                <a:rPr lang="en-GB" sz="1100" dirty="0">
                  <a:cs typeface="Calibri"/>
                </a:rPr>
                <a:t> onwards)</a:t>
              </a:r>
            </a:p>
          </p:txBody>
        </p:sp>
        <p:grpSp>
          <p:nvGrpSpPr>
            <p:cNvPr id="64" name="Group 63">
              <a:extLst>
                <a:ext uri="{FF2B5EF4-FFF2-40B4-BE49-F238E27FC236}">
                  <a16:creationId xmlns:a16="http://schemas.microsoft.com/office/drawing/2014/main" id="{6627A49C-7C1A-62FE-BC4D-3BA51843232F}"/>
                </a:ext>
              </a:extLst>
            </p:cNvPr>
            <p:cNvGrpSpPr/>
            <p:nvPr/>
          </p:nvGrpSpPr>
          <p:grpSpPr>
            <a:xfrm>
              <a:off x="9759156" y="794091"/>
              <a:ext cx="2137088" cy="2884867"/>
              <a:chOff x="9759156" y="794091"/>
              <a:chExt cx="2137088" cy="2884867"/>
            </a:xfrm>
          </p:grpSpPr>
          <p:sp>
            <p:nvSpPr>
              <p:cNvPr id="10" name="Rectangle 9">
                <a:extLst>
                  <a:ext uri="{FF2B5EF4-FFF2-40B4-BE49-F238E27FC236}">
                    <a16:creationId xmlns:a16="http://schemas.microsoft.com/office/drawing/2014/main" id="{63969167-3402-60BD-ED59-71777BBB9F28}"/>
                  </a:ext>
                </a:extLst>
              </p:cNvPr>
              <p:cNvSpPr/>
              <p:nvPr/>
            </p:nvSpPr>
            <p:spPr>
              <a:xfrm>
                <a:off x="9759156" y="794091"/>
                <a:ext cx="2137088" cy="288486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TextBox 53">
                <a:extLst>
                  <a:ext uri="{FF2B5EF4-FFF2-40B4-BE49-F238E27FC236}">
                    <a16:creationId xmlns:a16="http://schemas.microsoft.com/office/drawing/2014/main" id="{61DB0922-A957-0DDF-AF3D-A9BECFC3D75E}"/>
                  </a:ext>
                </a:extLst>
              </p:cNvPr>
              <p:cNvSpPr txBox="1"/>
              <p:nvPr/>
            </p:nvSpPr>
            <p:spPr>
              <a:xfrm>
                <a:off x="10356558" y="2488122"/>
                <a:ext cx="996939" cy="510778"/>
              </a:xfrm>
              <a:prstGeom prst="roundRect">
                <a:avLst/>
              </a:prstGeom>
              <a:solidFill>
                <a:srgbClr val="FFCCCC"/>
              </a:solidFill>
              <a:ln>
                <a:solidFill>
                  <a:schemeClr val="tx1"/>
                </a:solidFill>
              </a:ln>
            </p:spPr>
            <p:txBody>
              <a:bodyPr wrap="square" lIns="91440" tIns="45720" rIns="91440" bIns="45720" rtlCol="0" anchor="t">
                <a:spAutoFit/>
              </a:bodyPr>
              <a:lstStyle>
                <a:defPPr>
                  <a:defRPr lang="en-US"/>
                </a:defPPr>
                <a:lvl1pPr algn="ctr">
                  <a:defRPr sz="2400" b="1"/>
                </a:lvl1pPr>
              </a:lstStyle>
              <a:p>
                <a:r>
                  <a:rPr lang="en-GB"/>
                  <a:t>+7%</a:t>
                </a:r>
              </a:p>
            </p:txBody>
          </p:sp>
          <p:sp>
            <p:nvSpPr>
              <p:cNvPr id="47" name="TextBox 46">
                <a:extLst>
                  <a:ext uri="{FF2B5EF4-FFF2-40B4-BE49-F238E27FC236}">
                    <a16:creationId xmlns:a16="http://schemas.microsoft.com/office/drawing/2014/main" id="{93EC8C57-B52D-F22F-8135-5A8106102119}"/>
                  </a:ext>
                </a:extLst>
              </p:cNvPr>
              <p:cNvSpPr txBox="1"/>
              <p:nvPr/>
            </p:nvSpPr>
            <p:spPr>
              <a:xfrm>
                <a:off x="10043069" y="1406690"/>
                <a:ext cx="508570" cy="510778"/>
              </a:xfrm>
              <a:prstGeom prst="roundRect">
                <a:avLst/>
              </a:prstGeom>
              <a:solidFill>
                <a:schemeClr val="tx1"/>
              </a:solidFill>
              <a:ln>
                <a:solidFill>
                  <a:schemeClr val="tx1"/>
                </a:solidFill>
              </a:ln>
            </p:spPr>
            <p:txBody>
              <a:bodyPr wrap="square" lIns="91440" tIns="45720" rIns="91440" bIns="45720" rtlCol="0" anchor="t">
                <a:spAutoFit/>
              </a:bodyPr>
              <a:lstStyle/>
              <a:p>
                <a:pPr algn="ctr"/>
                <a:r>
                  <a:rPr lang="en-GB" sz="2400" b="1">
                    <a:solidFill>
                      <a:schemeClr val="bg1"/>
                    </a:solidFill>
                  </a:rPr>
                  <a:t>P</a:t>
                </a:r>
              </a:p>
            </p:txBody>
          </p:sp>
          <p:pic>
            <p:nvPicPr>
              <p:cNvPr id="48" name="Graphic 47" descr="Bus with solid fill">
                <a:extLst>
                  <a:ext uri="{FF2B5EF4-FFF2-40B4-BE49-F238E27FC236}">
                    <a16:creationId xmlns:a16="http://schemas.microsoft.com/office/drawing/2014/main" id="{4F6B60C5-AB6E-5180-9AAB-068EBC8CA99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770866" y="1204879"/>
                <a:ext cx="914400" cy="914400"/>
              </a:xfrm>
              <a:prstGeom prst="rect">
                <a:avLst/>
              </a:prstGeom>
            </p:spPr>
          </p:pic>
          <p:sp>
            <p:nvSpPr>
              <p:cNvPr id="49" name="TextBox 48">
                <a:extLst>
                  <a:ext uri="{FF2B5EF4-FFF2-40B4-BE49-F238E27FC236}">
                    <a16:creationId xmlns:a16="http://schemas.microsoft.com/office/drawing/2014/main" id="{E82B6F97-CBB2-12C3-FCA2-3D5ACE3F7780}"/>
                  </a:ext>
                  <a:ext uri="{C183D7F6-B498-43B3-948B-1728B52AA6E4}">
                    <adec:decorative xmlns:adec="http://schemas.microsoft.com/office/drawing/2017/decorative" val="1"/>
                  </a:ext>
                </a:extLst>
              </p:cNvPr>
              <p:cNvSpPr txBox="1"/>
              <p:nvPr/>
            </p:nvSpPr>
            <p:spPr>
              <a:xfrm>
                <a:off x="10466335" y="1477413"/>
                <a:ext cx="443126" cy="369332"/>
              </a:xfrm>
              <a:prstGeom prst="rect">
                <a:avLst/>
              </a:prstGeom>
              <a:noFill/>
            </p:spPr>
            <p:txBody>
              <a:bodyPr wrap="square" rtlCol="0">
                <a:spAutoFit/>
              </a:bodyPr>
              <a:lstStyle/>
              <a:p>
                <a:pPr algn="ctr"/>
                <a:r>
                  <a:rPr lang="en-GB"/>
                  <a:t>+</a:t>
                </a:r>
              </a:p>
            </p:txBody>
          </p:sp>
        </p:grpSp>
      </p:grpSp>
      <p:grpSp>
        <p:nvGrpSpPr>
          <p:cNvPr id="65" name="Group 64" descr="Station Square footfall.&#10;Volumes are 18% below pre-Covid levels (early March 2020).">
            <a:extLst>
              <a:ext uri="{FF2B5EF4-FFF2-40B4-BE49-F238E27FC236}">
                <a16:creationId xmlns:a16="http://schemas.microsoft.com/office/drawing/2014/main" id="{1336A5E1-36FE-F752-059C-F0DE951DC8FA}"/>
              </a:ext>
            </a:extLst>
          </p:cNvPr>
          <p:cNvGrpSpPr/>
          <p:nvPr/>
        </p:nvGrpSpPr>
        <p:grpSpPr>
          <a:xfrm>
            <a:off x="107792" y="3822872"/>
            <a:ext cx="2382592" cy="2884867"/>
            <a:chOff x="107792" y="3822872"/>
            <a:chExt cx="2382592" cy="2884867"/>
          </a:xfrm>
        </p:grpSpPr>
        <p:sp>
          <p:nvSpPr>
            <p:cNvPr id="13" name="TextBox 12">
              <a:extLst>
                <a:ext uri="{FF2B5EF4-FFF2-40B4-BE49-F238E27FC236}">
                  <a16:creationId xmlns:a16="http://schemas.microsoft.com/office/drawing/2014/main" id="{C6FEA0C1-0018-4F43-C52D-D945EFD6C27B}"/>
                </a:ext>
              </a:extLst>
            </p:cNvPr>
            <p:cNvSpPr txBox="1"/>
            <p:nvPr/>
          </p:nvSpPr>
          <p:spPr>
            <a:xfrm>
              <a:off x="107792" y="3860806"/>
              <a:ext cx="2382592" cy="2846933"/>
            </a:xfrm>
            <a:prstGeom prst="rect">
              <a:avLst/>
            </a:prstGeom>
            <a:noFill/>
          </p:spPr>
          <p:txBody>
            <a:bodyPr wrap="square" lIns="91440" tIns="45720" rIns="91440" bIns="45720" rtlCol="0" anchor="t">
              <a:spAutoFit/>
            </a:bodyPr>
            <a:lstStyle/>
            <a:p>
              <a:pPr algn="ctr"/>
              <a:r>
                <a:rPr lang="en-GB" sz="2000" b="1" dirty="0"/>
                <a:t>Station Square Footfall</a:t>
              </a:r>
            </a:p>
            <a:p>
              <a:pPr algn="ctr"/>
              <a:endParaRPr lang="en-GB" sz="2000" b="1" dirty="0"/>
            </a:p>
            <a:p>
              <a:pPr algn="ctr"/>
              <a:endParaRPr lang="en-GB" sz="1600" b="1" dirty="0"/>
            </a:p>
            <a:p>
              <a:pPr algn="ctr"/>
              <a:endParaRPr lang="en-GB" sz="1600" b="1" dirty="0"/>
            </a:p>
            <a:p>
              <a:pPr algn="ctr"/>
              <a:r>
                <a:rPr lang="en-GB" sz="1600" dirty="0"/>
                <a:t>Volumes at</a:t>
              </a:r>
              <a:endParaRPr lang="en-GB" sz="1600" b="1" dirty="0">
                <a:cs typeface="Calibri"/>
              </a:endParaRPr>
            </a:p>
            <a:p>
              <a:pPr algn="ctr"/>
              <a:r>
                <a:rPr lang="en-GB" sz="2800" b="1" dirty="0">
                  <a:solidFill>
                    <a:srgbClr val="2B4D89"/>
                  </a:solidFill>
                </a:rPr>
                <a:t>-50%</a:t>
              </a:r>
              <a:endParaRPr lang="en-GB" sz="2800" b="1" dirty="0">
                <a:solidFill>
                  <a:srgbClr val="2B4D89"/>
                </a:solidFill>
                <a:cs typeface="Calibri"/>
              </a:endParaRPr>
            </a:p>
            <a:p>
              <a:pPr algn="ctr"/>
              <a:endParaRPr lang="en-GB" sz="1600" dirty="0"/>
            </a:p>
            <a:p>
              <a:pPr algn="ctr"/>
              <a:r>
                <a:rPr lang="en-GB" sz="1600" dirty="0"/>
                <a:t>compared to pre-COVID</a:t>
              </a:r>
              <a:endParaRPr lang="en-GB" sz="1600" dirty="0">
                <a:cs typeface="Calibri"/>
              </a:endParaRPr>
            </a:p>
            <a:p>
              <a:pPr algn="ctr"/>
              <a:r>
                <a:rPr lang="en-GB" sz="1100" dirty="0">
                  <a:cs typeface="Calibri"/>
                </a:rPr>
                <a:t>(see analysis on </a:t>
              </a:r>
              <a:r>
                <a:rPr lang="en-GB" sz="1100" dirty="0">
                  <a:cs typeface="Calibri"/>
                  <a:hlinkClick r:id="rId13" action="ppaction://hlinksldjump"/>
                </a:rPr>
                <a:t>slide 47</a:t>
              </a:r>
              <a:r>
                <a:rPr lang="en-GB" sz="1100" dirty="0">
                  <a:cs typeface="Calibri"/>
                </a:rPr>
                <a:t>)</a:t>
              </a:r>
              <a:endParaRPr lang="en-GB" sz="1100" dirty="0">
                <a:ea typeface="Calibri"/>
                <a:cs typeface="Calibri"/>
              </a:endParaRPr>
            </a:p>
          </p:txBody>
        </p:sp>
        <p:sp>
          <p:nvSpPr>
            <p:cNvPr id="14" name="Rectangle 13">
              <a:extLst>
                <a:ext uri="{FF2B5EF4-FFF2-40B4-BE49-F238E27FC236}">
                  <a16:creationId xmlns:a16="http://schemas.microsoft.com/office/drawing/2014/main" id="{D12ACFCF-4951-7F10-2DA3-FDF549234814}"/>
                </a:ext>
              </a:extLst>
            </p:cNvPr>
            <p:cNvSpPr/>
            <p:nvPr/>
          </p:nvSpPr>
          <p:spPr>
            <a:xfrm>
              <a:off x="229400" y="3822872"/>
              <a:ext cx="2137088" cy="288486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TextBox 54">
              <a:extLst>
                <a:ext uri="{FF2B5EF4-FFF2-40B4-BE49-F238E27FC236}">
                  <a16:creationId xmlns:a16="http://schemas.microsoft.com/office/drawing/2014/main" id="{663264E7-2C07-D625-4519-AA06788DC121}"/>
                </a:ext>
              </a:extLst>
            </p:cNvPr>
            <p:cNvSpPr txBox="1"/>
            <p:nvPr/>
          </p:nvSpPr>
          <p:spPr>
            <a:xfrm>
              <a:off x="799474" y="5607670"/>
              <a:ext cx="996939" cy="510778"/>
            </a:xfrm>
            <a:prstGeom prst="roundRect">
              <a:avLst/>
            </a:prstGeom>
            <a:solidFill>
              <a:srgbClr val="002060"/>
            </a:solidFill>
            <a:ln>
              <a:solidFill>
                <a:schemeClr val="tx1"/>
              </a:solidFill>
            </a:ln>
          </p:spPr>
          <p:txBody>
            <a:bodyPr wrap="square" lIns="91440" tIns="45720" rIns="91440" bIns="45720" rtlCol="0" anchor="t">
              <a:spAutoFit/>
            </a:bodyPr>
            <a:lstStyle/>
            <a:p>
              <a:pPr algn="ctr"/>
              <a:r>
                <a:rPr lang="en-GB" sz="2400" b="1">
                  <a:solidFill>
                    <a:schemeClr val="bg1"/>
                  </a:solidFill>
                </a:rPr>
                <a:t>-57%</a:t>
              </a:r>
              <a:endParaRPr lang="en-GB" sz="2400" b="1">
                <a:solidFill>
                  <a:schemeClr val="bg1"/>
                </a:solidFill>
                <a:cs typeface="Calibri"/>
              </a:endParaRPr>
            </a:p>
          </p:txBody>
        </p:sp>
        <p:pic>
          <p:nvPicPr>
            <p:cNvPr id="23" name="Picture 22">
              <a:extLst>
                <a:ext uri="{FF2B5EF4-FFF2-40B4-BE49-F238E27FC236}">
                  <a16:creationId xmlns:a16="http://schemas.microsoft.com/office/drawing/2014/main" id="{4ED647D6-0DCA-A1F9-83EA-25AFCF9D4BC1}"/>
                </a:ext>
                <a:ext uri="{C183D7F6-B498-43B3-948B-1728B52AA6E4}">
                  <adec:decorative xmlns:adec="http://schemas.microsoft.com/office/drawing/2017/decorative" val="1"/>
                </a:ext>
              </a:extLst>
            </p:cNvPr>
            <p:cNvPicPr>
              <a:picLocks noChangeAspect="1"/>
            </p:cNvPicPr>
            <p:nvPr/>
          </p:nvPicPr>
          <p:blipFill rotWithShape="1">
            <a:blip r:embed="rId14"/>
            <a:srcRect t="13934" b="17090"/>
            <a:stretch/>
          </p:blipFill>
          <p:spPr>
            <a:xfrm>
              <a:off x="620123" y="4530200"/>
              <a:ext cx="1065801" cy="698822"/>
            </a:xfrm>
            <a:prstGeom prst="rect">
              <a:avLst/>
            </a:prstGeom>
          </p:spPr>
        </p:pic>
        <p:pic>
          <p:nvPicPr>
            <p:cNvPr id="40" name="Graphic 39">
              <a:extLst>
                <a:ext uri="{FF2B5EF4-FFF2-40B4-BE49-F238E27FC236}">
                  <a16:creationId xmlns:a16="http://schemas.microsoft.com/office/drawing/2014/main" id="{3B10EABD-2D84-D1EE-CDEA-D9A28EC33AF3}"/>
                </a:ext>
                <a:ext uri="{C183D7F6-B498-43B3-948B-1728B52AA6E4}">
                  <adec:decorative xmlns:adec="http://schemas.microsoft.com/office/drawing/2017/decorative" val="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flipH="1">
              <a:off x="1602412" y="4897348"/>
              <a:ext cx="408801" cy="408801"/>
            </a:xfrm>
            <a:prstGeom prst="rect">
              <a:avLst/>
            </a:prstGeom>
          </p:spPr>
        </p:pic>
      </p:grpSp>
      <p:grpSp>
        <p:nvGrpSpPr>
          <p:cNvPr id="74" name="Group 73" descr="Retail footfall volumes are 3% above pre-COVID (2019).">
            <a:extLst>
              <a:ext uri="{FF2B5EF4-FFF2-40B4-BE49-F238E27FC236}">
                <a16:creationId xmlns:a16="http://schemas.microsoft.com/office/drawing/2014/main" id="{F54473FE-0ED6-72E7-7B1C-83CA2E06E150}"/>
              </a:ext>
            </a:extLst>
          </p:cNvPr>
          <p:cNvGrpSpPr/>
          <p:nvPr/>
        </p:nvGrpSpPr>
        <p:grpSpPr>
          <a:xfrm>
            <a:off x="2514292" y="3822873"/>
            <a:ext cx="2382592" cy="2884867"/>
            <a:chOff x="2514292" y="3822873"/>
            <a:chExt cx="2382592" cy="2884867"/>
          </a:xfrm>
        </p:grpSpPr>
        <p:sp>
          <p:nvSpPr>
            <p:cNvPr id="16" name="TextBox 15">
              <a:extLst>
                <a:ext uri="{FF2B5EF4-FFF2-40B4-BE49-F238E27FC236}">
                  <a16:creationId xmlns:a16="http://schemas.microsoft.com/office/drawing/2014/main" id="{C19337D9-CBA8-DA04-8109-AA031B8E078C}"/>
                </a:ext>
              </a:extLst>
            </p:cNvPr>
            <p:cNvSpPr txBox="1"/>
            <p:nvPr/>
          </p:nvSpPr>
          <p:spPr>
            <a:xfrm>
              <a:off x="2514292" y="3841902"/>
              <a:ext cx="2382592" cy="2846933"/>
            </a:xfrm>
            <a:prstGeom prst="rect">
              <a:avLst/>
            </a:prstGeom>
            <a:noFill/>
          </p:spPr>
          <p:txBody>
            <a:bodyPr wrap="square" lIns="91440" tIns="45720" rIns="91440" bIns="45720" rtlCol="0" anchor="t">
              <a:spAutoFit/>
            </a:bodyPr>
            <a:lstStyle/>
            <a:p>
              <a:pPr algn="ctr"/>
              <a:r>
                <a:rPr lang="en-GB" sz="2000" b="1" dirty="0"/>
                <a:t>Retail Footfall</a:t>
              </a:r>
            </a:p>
            <a:p>
              <a:pPr algn="ctr"/>
              <a:endParaRPr lang="en-GB" sz="2000" b="1" dirty="0"/>
            </a:p>
            <a:p>
              <a:pPr algn="ctr"/>
              <a:endParaRPr lang="en-GB" sz="2000" b="1" dirty="0"/>
            </a:p>
            <a:p>
              <a:pPr algn="ctr"/>
              <a:endParaRPr lang="en-GB" sz="1600" b="1" dirty="0"/>
            </a:p>
            <a:p>
              <a:pPr algn="ctr"/>
              <a:endParaRPr lang="en-GB" sz="1600" b="1" dirty="0"/>
            </a:p>
            <a:p>
              <a:pPr algn="ctr"/>
              <a:r>
                <a:rPr lang="en-GB" sz="1600" dirty="0"/>
                <a:t>Volumes at</a:t>
              </a:r>
              <a:endParaRPr lang="en-GB" sz="1600" b="1" dirty="0">
                <a:cs typeface="Calibri"/>
              </a:endParaRPr>
            </a:p>
            <a:p>
              <a:pPr algn="ctr"/>
              <a:r>
                <a:rPr lang="en-GB" sz="2800" b="1" dirty="0">
                  <a:solidFill>
                    <a:srgbClr val="00B0F0"/>
                  </a:solidFill>
                </a:rPr>
                <a:t>-14%</a:t>
              </a:r>
              <a:endParaRPr lang="en-GB" sz="2800" b="1" dirty="0">
                <a:solidFill>
                  <a:srgbClr val="00B0F0"/>
                </a:solidFill>
                <a:cs typeface="Calibri"/>
              </a:endParaRPr>
            </a:p>
            <a:p>
              <a:pPr algn="ctr"/>
              <a:endParaRPr lang="en-GB" sz="1600" dirty="0"/>
            </a:p>
            <a:p>
              <a:pPr algn="ctr"/>
              <a:r>
                <a:rPr lang="en-GB" sz="1600" dirty="0"/>
                <a:t>compared to pre-COVID</a:t>
              </a:r>
              <a:endParaRPr lang="en-GB" sz="1600" dirty="0">
                <a:cs typeface="Calibri"/>
              </a:endParaRPr>
            </a:p>
            <a:p>
              <a:pPr algn="ctr"/>
              <a:r>
                <a:rPr lang="en-GB" sz="1100" dirty="0">
                  <a:cs typeface="Calibri"/>
                </a:rPr>
                <a:t>(see analysis on </a:t>
              </a:r>
              <a:r>
                <a:rPr lang="en-GB" sz="1100" dirty="0">
                  <a:cs typeface="Calibri"/>
                  <a:hlinkClick r:id="rId17" action="ppaction://hlinksldjump"/>
                </a:rPr>
                <a:t>slide 38</a:t>
              </a:r>
              <a:r>
                <a:rPr lang="en-GB" sz="1100" dirty="0">
                  <a:cs typeface="Calibri"/>
                </a:rPr>
                <a:t> onwards)</a:t>
              </a:r>
              <a:endParaRPr lang="en-GB" sz="1100" dirty="0">
                <a:ea typeface="Calibri"/>
                <a:cs typeface="Calibri"/>
              </a:endParaRPr>
            </a:p>
          </p:txBody>
        </p:sp>
        <p:grpSp>
          <p:nvGrpSpPr>
            <p:cNvPr id="66" name="Group 65">
              <a:extLst>
                <a:ext uri="{FF2B5EF4-FFF2-40B4-BE49-F238E27FC236}">
                  <a16:creationId xmlns:a16="http://schemas.microsoft.com/office/drawing/2014/main" id="{2159392E-58E4-27B9-A06A-56FCD8FA39AE}"/>
                </a:ext>
              </a:extLst>
            </p:cNvPr>
            <p:cNvGrpSpPr/>
            <p:nvPr/>
          </p:nvGrpSpPr>
          <p:grpSpPr>
            <a:xfrm>
              <a:off x="2645676" y="3822873"/>
              <a:ext cx="2137088" cy="2884867"/>
              <a:chOff x="2645676" y="3822873"/>
              <a:chExt cx="2137088" cy="2884867"/>
            </a:xfrm>
          </p:grpSpPr>
          <p:sp>
            <p:nvSpPr>
              <p:cNvPr id="17" name="Rectangle 16">
                <a:extLst>
                  <a:ext uri="{FF2B5EF4-FFF2-40B4-BE49-F238E27FC236}">
                    <a16:creationId xmlns:a16="http://schemas.microsoft.com/office/drawing/2014/main" id="{22CD1E9F-81F4-865B-E7E8-777F50712136}"/>
                  </a:ext>
                </a:extLst>
              </p:cNvPr>
              <p:cNvSpPr/>
              <p:nvPr/>
            </p:nvSpPr>
            <p:spPr>
              <a:xfrm>
                <a:off x="2645676" y="3822873"/>
                <a:ext cx="2137088" cy="288486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TextBox 55">
                <a:extLst>
                  <a:ext uri="{FF2B5EF4-FFF2-40B4-BE49-F238E27FC236}">
                    <a16:creationId xmlns:a16="http://schemas.microsoft.com/office/drawing/2014/main" id="{E9C0B829-7D16-16E3-B537-5CD5D76AF89D}"/>
                  </a:ext>
                </a:extLst>
              </p:cNvPr>
              <p:cNvSpPr txBox="1"/>
              <p:nvPr/>
            </p:nvSpPr>
            <p:spPr>
              <a:xfrm>
                <a:off x="3207118" y="5617011"/>
                <a:ext cx="996939" cy="510778"/>
              </a:xfrm>
              <a:prstGeom prst="roundRect">
                <a:avLst/>
              </a:prstGeom>
              <a:solidFill>
                <a:srgbClr val="5799D4"/>
              </a:solidFill>
              <a:ln>
                <a:solidFill>
                  <a:schemeClr val="tx1"/>
                </a:solidFill>
              </a:ln>
            </p:spPr>
            <p:txBody>
              <a:bodyPr wrap="square" lIns="91440" tIns="45720" rIns="91440" bIns="45720" rtlCol="0" anchor="t">
                <a:spAutoFit/>
              </a:bodyPr>
              <a:lstStyle/>
              <a:p>
                <a:pPr algn="ctr"/>
                <a:r>
                  <a:rPr lang="en-GB" sz="2400" b="1"/>
                  <a:t>-15%</a:t>
                </a:r>
              </a:p>
            </p:txBody>
          </p:sp>
          <p:pic>
            <p:nvPicPr>
              <p:cNvPr id="22" name="Graphic 21">
                <a:extLst>
                  <a:ext uri="{FF2B5EF4-FFF2-40B4-BE49-F238E27FC236}">
                    <a16:creationId xmlns:a16="http://schemas.microsoft.com/office/drawing/2014/main" id="{4D3E22D2-7749-8ED5-0172-21ED0DB3B745}"/>
                  </a:ext>
                  <a:ext uri="{C183D7F6-B498-43B3-948B-1728B52AA6E4}">
                    <adec:decorative xmlns:adec="http://schemas.microsoft.com/office/drawing/2017/decorative" val="1"/>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3273109" y="4295571"/>
                <a:ext cx="862444" cy="862446"/>
              </a:xfrm>
              <a:prstGeom prst="rect">
                <a:avLst/>
              </a:prstGeom>
            </p:spPr>
          </p:pic>
        </p:grpSp>
      </p:grpSp>
      <p:grpSp>
        <p:nvGrpSpPr>
          <p:cNvPr id="75" name="Group 74" descr="Walking (central Cambridge) levels are 1% below pre-Covid (February 2020).">
            <a:extLst>
              <a:ext uri="{FF2B5EF4-FFF2-40B4-BE49-F238E27FC236}">
                <a16:creationId xmlns:a16="http://schemas.microsoft.com/office/drawing/2014/main" id="{EF0D9394-D493-72CD-316E-3D98B0E37115}"/>
              </a:ext>
            </a:extLst>
          </p:cNvPr>
          <p:cNvGrpSpPr/>
          <p:nvPr/>
        </p:nvGrpSpPr>
        <p:grpSpPr>
          <a:xfrm>
            <a:off x="4896884" y="3815781"/>
            <a:ext cx="2382592" cy="2884867"/>
            <a:chOff x="4896884" y="3815781"/>
            <a:chExt cx="2382592" cy="2884867"/>
          </a:xfrm>
        </p:grpSpPr>
        <p:sp>
          <p:nvSpPr>
            <p:cNvPr id="30" name="TextBox 29" descr="Walking.&#10;Volumes at -22% compared to pre-COVID.">
              <a:extLst>
                <a:ext uri="{FF2B5EF4-FFF2-40B4-BE49-F238E27FC236}">
                  <a16:creationId xmlns:a16="http://schemas.microsoft.com/office/drawing/2014/main" id="{C6EA4864-DE64-1F9A-EACD-4C05B592C8AF}"/>
                </a:ext>
              </a:extLst>
            </p:cNvPr>
            <p:cNvSpPr txBox="1"/>
            <p:nvPr/>
          </p:nvSpPr>
          <p:spPr>
            <a:xfrm>
              <a:off x="4896884" y="3838326"/>
              <a:ext cx="2382592" cy="2846933"/>
            </a:xfrm>
            <a:prstGeom prst="rect">
              <a:avLst/>
            </a:prstGeom>
            <a:noFill/>
          </p:spPr>
          <p:txBody>
            <a:bodyPr wrap="square" lIns="91440" tIns="45720" rIns="91440" bIns="45720" rtlCol="0" anchor="t">
              <a:spAutoFit/>
            </a:bodyPr>
            <a:lstStyle/>
            <a:p>
              <a:pPr algn="ctr"/>
              <a:r>
                <a:rPr lang="en-GB" sz="2000" b="1"/>
                <a:t>Walking</a:t>
              </a:r>
            </a:p>
            <a:p>
              <a:pPr algn="ctr"/>
              <a:endParaRPr lang="en-GB" sz="2000" b="1"/>
            </a:p>
            <a:p>
              <a:pPr algn="ctr"/>
              <a:endParaRPr lang="en-GB" sz="2000" b="1"/>
            </a:p>
            <a:p>
              <a:pPr algn="ctr"/>
              <a:endParaRPr lang="en-GB" sz="1600" b="1"/>
            </a:p>
            <a:p>
              <a:pPr algn="ctr"/>
              <a:endParaRPr lang="en-GB" sz="1600" b="1"/>
            </a:p>
            <a:p>
              <a:pPr algn="ctr"/>
              <a:r>
                <a:rPr lang="en-GB" sz="1600"/>
                <a:t>Volumes at</a:t>
              </a:r>
              <a:endParaRPr lang="en-GB" sz="1600" b="1">
                <a:cs typeface="Calibri"/>
              </a:endParaRPr>
            </a:p>
            <a:p>
              <a:pPr algn="ctr"/>
              <a:r>
                <a:rPr lang="en-GB" sz="2800" b="1">
                  <a:solidFill>
                    <a:srgbClr val="2B4D89"/>
                  </a:solidFill>
                </a:rPr>
                <a:t>-22%</a:t>
              </a:r>
              <a:endParaRPr lang="en-GB" sz="2800" b="1">
                <a:solidFill>
                  <a:srgbClr val="2B4D89"/>
                </a:solidFill>
                <a:cs typeface="Calibri"/>
              </a:endParaRPr>
            </a:p>
            <a:p>
              <a:pPr algn="ctr"/>
              <a:endParaRPr lang="en-GB" sz="1600"/>
            </a:p>
            <a:p>
              <a:pPr algn="ctr"/>
              <a:r>
                <a:rPr lang="en-GB" sz="1600"/>
                <a:t>compared to pre-COVID</a:t>
              </a:r>
              <a:endParaRPr lang="en-GB" sz="1600">
                <a:cs typeface="Calibri"/>
              </a:endParaRPr>
            </a:p>
            <a:p>
              <a:pPr algn="ctr"/>
              <a:r>
                <a:rPr lang="en-GB" sz="1100">
                  <a:cs typeface="Calibri"/>
                </a:rPr>
                <a:t>(see analysis on </a:t>
              </a:r>
              <a:r>
                <a:rPr lang="en-GB" sz="1100">
                  <a:cs typeface="Calibri"/>
                  <a:hlinkClick r:id="rId20" action="ppaction://hlinksldjump"/>
                </a:rPr>
                <a:t>slide 35</a:t>
              </a:r>
              <a:r>
                <a:rPr lang="en-GB" sz="1100">
                  <a:cs typeface="Calibri"/>
                </a:rPr>
                <a:t>)</a:t>
              </a:r>
            </a:p>
          </p:txBody>
        </p:sp>
        <p:grpSp>
          <p:nvGrpSpPr>
            <p:cNvPr id="67" name="Group 66">
              <a:extLst>
                <a:ext uri="{FF2B5EF4-FFF2-40B4-BE49-F238E27FC236}">
                  <a16:creationId xmlns:a16="http://schemas.microsoft.com/office/drawing/2014/main" id="{3F2D4EA7-3174-1AFC-9975-465730291155}"/>
                </a:ext>
              </a:extLst>
            </p:cNvPr>
            <p:cNvGrpSpPr/>
            <p:nvPr/>
          </p:nvGrpSpPr>
          <p:grpSpPr>
            <a:xfrm>
              <a:off x="5000270" y="3815781"/>
              <a:ext cx="2137088" cy="2884867"/>
              <a:chOff x="5000270" y="3815781"/>
              <a:chExt cx="2137088" cy="2884867"/>
            </a:xfrm>
          </p:grpSpPr>
          <p:sp>
            <p:nvSpPr>
              <p:cNvPr id="31" name="Rectangle 30">
                <a:extLst>
                  <a:ext uri="{FF2B5EF4-FFF2-40B4-BE49-F238E27FC236}">
                    <a16:creationId xmlns:a16="http://schemas.microsoft.com/office/drawing/2014/main" id="{F15A53EE-932B-597B-EEFD-E6E8E6A40A0D}"/>
                  </a:ext>
                </a:extLst>
              </p:cNvPr>
              <p:cNvSpPr/>
              <p:nvPr/>
            </p:nvSpPr>
            <p:spPr>
              <a:xfrm>
                <a:off x="5000270" y="3815781"/>
                <a:ext cx="2137088" cy="288486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TextBox 56">
                <a:extLst>
                  <a:ext uri="{FF2B5EF4-FFF2-40B4-BE49-F238E27FC236}">
                    <a16:creationId xmlns:a16="http://schemas.microsoft.com/office/drawing/2014/main" id="{4290F1C9-A8CB-3FF4-43E6-1EF0534FBDF9}"/>
                  </a:ext>
                </a:extLst>
              </p:cNvPr>
              <p:cNvSpPr txBox="1"/>
              <p:nvPr/>
            </p:nvSpPr>
            <p:spPr>
              <a:xfrm>
                <a:off x="5580468" y="5607670"/>
                <a:ext cx="996939" cy="510778"/>
              </a:xfrm>
              <a:prstGeom prst="roundRect">
                <a:avLst/>
              </a:prstGeom>
              <a:solidFill>
                <a:srgbClr val="5799D4"/>
              </a:solidFill>
              <a:ln>
                <a:solidFill>
                  <a:schemeClr val="tx1"/>
                </a:solidFill>
              </a:ln>
            </p:spPr>
            <p:txBody>
              <a:bodyPr wrap="square" lIns="91440" tIns="45720" rIns="91440" bIns="45720" rtlCol="0" anchor="t">
                <a:spAutoFit/>
              </a:bodyPr>
              <a:lstStyle/>
              <a:p>
                <a:pPr algn="ctr"/>
                <a:r>
                  <a:rPr lang="en-GB" sz="2400" b="1"/>
                  <a:t>-22%</a:t>
                </a:r>
              </a:p>
            </p:txBody>
          </p:sp>
          <p:pic>
            <p:nvPicPr>
              <p:cNvPr id="38" name="Graphic 37">
                <a:extLst>
                  <a:ext uri="{FF2B5EF4-FFF2-40B4-BE49-F238E27FC236}">
                    <a16:creationId xmlns:a16="http://schemas.microsoft.com/office/drawing/2014/main" id="{75BF7A04-516E-346B-A311-54CFEF34761F}"/>
                  </a:ext>
                  <a:ext uri="{C183D7F6-B498-43B3-948B-1728B52AA6E4}">
                    <adec:decorative xmlns:adec="http://schemas.microsoft.com/office/drawing/2017/decorative" val="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646968" y="4266996"/>
                <a:ext cx="914400" cy="914400"/>
              </a:xfrm>
              <a:prstGeom prst="rect">
                <a:avLst/>
              </a:prstGeom>
            </p:spPr>
          </p:pic>
        </p:grpSp>
      </p:grpSp>
      <p:grpSp>
        <p:nvGrpSpPr>
          <p:cNvPr id="68" name="Group 67" descr="Cycling volumes (central Cambridge) are 11% below pre-Covid (February 2020).">
            <a:extLst>
              <a:ext uri="{FF2B5EF4-FFF2-40B4-BE49-F238E27FC236}">
                <a16:creationId xmlns:a16="http://schemas.microsoft.com/office/drawing/2014/main" id="{1830A625-C154-FA46-6460-864846102A6E}"/>
              </a:ext>
            </a:extLst>
          </p:cNvPr>
          <p:cNvGrpSpPr/>
          <p:nvPr/>
        </p:nvGrpSpPr>
        <p:grpSpPr>
          <a:xfrm>
            <a:off x="7270327" y="3824466"/>
            <a:ext cx="2382592" cy="2884867"/>
            <a:chOff x="7270327" y="3824466"/>
            <a:chExt cx="2382592" cy="2884867"/>
          </a:xfrm>
        </p:grpSpPr>
        <p:sp>
          <p:nvSpPr>
            <p:cNvPr id="33" name="TextBox 32">
              <a:extLst>
                <a:ext uri="{FF2B5EF4-FFF2-40B4-BE49-F238E27FC236}">
                  <a16:creationId xmlns:a16="http://schemas.microsoft.com/office/drawing/2014/main" id="{580DE94D-5EEF-49F9-2DA8-A374EF4DD411}"/>
                </a:ext>
              </a:extLst>
            </p:cNvPr>
            <p:cNvSpPr txBox="1"/>
            <p:nvPr/>
          </p:nvSpPr>
          <p:spPr>
            <a:xfrm>
              <a:off x="7270327" y="3847011"/>
              <a:ext cx="2382592" cy="2846933"/>
            </a:xfrm>
            <a:prstGeom prst="rect">
              <a:avLst/>
            </a:prstGeom>
            <a:noFill/>
          </p:spPr>
          <p:txBody>
            <a:bodyPr wrap="square" lIns="91440" tIns="45720" rIns="91440" bIns="45720" rtlCol="0" anchor="t">
              <a:spAutoFit/>
            </a:bodyPr>
            <a:lstStyle/>
            <a:p>
              <a:pPr algn="ctr"/>
              <a:r>
                <a:rPr lang="en-GB" sz="2000" b="1"/>
                <a:t>Cycling</a:t>
              </a:r>
            </a:p>
            <a:p>
              <a:pPr algn="ctr"/>
              <a:endParaRPr lang="en-GB" sz="2000" b="1"/>
            </a:p>
            <a:p>
              <a:pPr algn="ctr"/>
              <a:endParaRPr lang="en-GB" sz="2000" b="1"/>
            </a:p>
            <a:p>
              <a:pPr algn="ctr"/>
              <a:endParaRPr lang="en-GB" sz="1600" b="1"/>
            </a:p>
            <a:p>
              <a:pPr algn="ctr"/>
              <a:endParaRPr lang="en-GB" sz="1600" b="1"/>
            </a:p>
            <a:p>
              <a:pPr algn="ctr"/>
              <a:r>
                <a:rPr lang="en-GB" sz="1600"/>
                <a:t>Volumes at</a:t>
              </a:r>
              <a:endParaRPr lang="en-GB" sz="1600" b="1">
                <a:cs typeface="Calibri"/>
              </a:endParaRPr>
            </a:p>
            <a:p>
              <a:pPr algn="ctr"/>
              <a:r>
                <a:rPr lang="en-GB" sz="2800" b="1">
                  <a:solidFill>
                    <a:srgbClr val="2B4D89"/>
                  </a:solidFill>
                </a:rPr>
                <a:t>-25%</a:t>
              </a:r>
              <a:endParaRPr lang="en-GB" sz="2800" b="1">
                <a:solidFill>
                  <a:srgbClr val="2B4D89"/>
                </a:solidFill>
                <a:cs typeface="Calibri"/>
              </a:endParaRPr>
            </a:p>
            <a:p>
              <a:pPr algn="ctr"/>
              <a:endParaRPr lang="en-GB" sz="1600"/>
            </a:p>
            <a:p>
              <a:pPr algn="ctr"/>
              <a:r>
                <a:rPr lang="en-GB" sz="1600"/>
                <a:t>compared to pre-COVID</a:t>
              </a:r>
              <a:endParaRPr lang="en-GB" sz="1600">
                <a:cs typeface="Calibri"/>
              </a:endParaRPr>
            </a:p>
            <a:p>
              <a:pPr algn="ctr"/>
              <a:r>
                <a:rPr lang="en-GB" sz="1100">
                  <a:cs typeface="Calibri"/>
                </a:rPr>
                <a:t>(see analysis on </a:t>
              </a:r>
              <a:r>
                <a:rPr lang="en-GB" sz="1100">
                  <a:cs typeface="Calibri"/>
                  <a:hlinkClick r:id="rId21" action="ppaction://hlinksldjump"/>
                </a:rPr>
                <a:t>slide 34</a:t>
              </a:r>
              <a:r>
                <a:rPr lang="en-GB" sz="1100">
                  <a:cs typeface="Calibri"/>
                </a:rPr>
                <a:t>)</a:t>
              </a:r>
            </a:p>
          </p:txBody>
        </p:sp>
        <p:sp>
          <p:nvSpPr>
            <p:cNvPr id="34" name="Rectangle 33">
              <a:extLst>
                <a:ext uri="{FF2B5EF4-FFF2-40B4-BE49-F238E27FC236}">
                  <a16:creationId xmlns:a16="http://schemas.microsoft.com/office/drawing/2014/main" id="{C9EA20CF-9A46-8D09-4A38-7B408D698EE4}"/>
                </a:ext>
              </a:extLst>
            </p:cNvPr>
            <p:cNvSpPr/>
            <p:nvPr/>
          </p:nvSpPr>
          <p:spPr>
            <a:xfrm>
              <a:off x="7373713" y="3824466"/>
              <a:ext cx="2137088" cy="288486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TextBox 57">
              <a:extLst>
                <a:ext uri="{FF2B5EF4-FFF2-40B4-BE49-F238E27FC236}">
                  <a16:creationId xmlns:a16="http://schemas.microsoft.com/office/drawing/2014/main" id="{09AB0889-7117-D531-1DF7-3D1033E1D209}"/>
                </a:ext>
              </a:extLst>
            </p:cNvPr>
            <p:cNvSpPr txBox="1"/>
            <p:nvPr/>
          </p:nvSpPr>
          <p:spPr>
            <a:xfrm>
              <a:off x="8004423" y="5617011"/>
              <a:ext cx="983291" cy="510778"/>
            </a:xfrm>
            <a:prstGeom prst="roundRect">
              <a:avLst/>
            </a:prstGeom>
            <a:solidFill>
              <a:srgbClr val="002060"/>
            </a:solidFill>
            <a:ln>
              <a:solidFill>
                <a:schemeClr val="tx1"/>
              </a:solidFill>
            </a:ln>
          </p:spPr>
          <p:txBody>
            <a:bodyPr wrap="square" lIns="91440" tIns="45720" rIns="91440" bIns="45720" rtlCol="0" anchor="t">
              <a:spAutoFit/>
            </a:bodyPr>
            <a:lstStyle/>
            <a:p>
              <a:pPr algn="ctr"/>
              <a:r>
                <a:rPr lang="en-GB" sz="2400" b="1">
                  <a:solidFill>
                    <a:schemeClr val="bg1"/>
                  </a:solidFill>
                </a:rPr>
                <a:t>-37%</a:t>
              </a:r>
            </a:p>
          </p:txBody>
        </p:sp>
        <p:pic>
          <p:nvPicPr>
            <p:cNvPr id="39" name="Graphic 38">
              <a:extLst>
                <a:ext uri="{FF2B5EF4-FFF2-40B4-BE49-F238E27FC236}">
                  <a16:creationId xmlns:a16="http://schemas.microsoft.com/office/drawing/2014/main" id="{161929FB-9832-16FF-449B-5A2F006FB074}"/>
                </a:ext>
                <a:ext uri="{C183D7F6-B498-43B3-948B-1728B52AA6E4}">
                  <adec:decorative xmlns:adec="http://schemas.microsoft.com/office/drawing/2017/decorative" val="1"/>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7981844" y="4266996"/>
              <a:ext cx="914400" cy="914400"/>
            </a:xfrm>
            <a:prstGeom prst="rect">
              <a:avLst/>
            </a:prstGeom>
          </p:spPr>
        </p:pic>
      </p:grpSp>
      <p:grpSp>
        <p:nvGrpSpPr>
          <p:cNvPr id="77" name="Group 76" descr="Air pollution levels are 31% below pre-COVID (2019).">
            <a:extLst>
              <a:ext uri="{FF2B5EF4-FFF2-40B4-BE49-F238E27FC236}">
                <a16:creationId xmlns:a16="http://schemas.microsoft.com/office/drawing/2014/main" id="{3C3176F4-5C56-AE64-C7CD-A2BF790A0C6A}"/>
              </a:ext>
            </a:extLst>
          </p:cNvPr>
          <p:cNvGrpSpPr/>
          <p:nvPr/>
        </p:nvGrpSpPr>
        <p:grpSpPr>
          <a:xfrm>
            <a:off x="9670213" y="3828884"/>
            <a:ext cx="2382592" cy="2878856"/>
            <a:chOff x="9670213" y="3828884"/>
            <a:chExt cx="2382592" cy="2878856"/>
          </a:xfrm>
        </p:grpSpPr>
        <p:sp>
          <p:nvSpPr>
            <p:cNvPr id="36" name="TextBox 35" descr="Air pollution.&#10;Volumes at -21% compared to pre-COVID.">
              <a:extLst>
                <a:ext uri="{FF2B5EF4-FFF2-40B4-BE49-F238E27FC236}">
                  <a16:creationId xmlns:a16="http://schemas.microsoft.com/office/drawing/2014/main" id="{C93E15AD-04F2-E903-AB36-E317604DD744}"/>
                </a:ext>
              </a:extLst>
            </p:cNvPr>
            <p:cNvSpPr txBox="1"/>
            <p:nvPr/>
          </p:nvSpPr>
          <p:spPr>
            <a:xfrm>
              <a:off x="9670213" y="3844616"/>
              <a:ext cx="2382592" cy="2841001"/>
            </a:xfrm>
            <a:prstGeom prst="rect">
              <a:avLst/>
            </a:prstGeom>
            <a:noFill/>
          </p:spPr>
          <p:txBody>
            <a:bodyPr wrap="square" lIns="91440" tIns="45720" rIns="91440" bIns="45720" rtlCol="0" anchor="t">
              <a:spAutoFit/>
            </a:bodyPr>
            <a:lstStyle/>
            <a:p>
              <a:pPr algn="ctr"/>
              <a:r>
                <a:rPr lang="en-GB" sz="2000" b="1"/>
                <a:t>Air Pollution</a:t>
              </a:r>
            </a:p>
            <a:p>
              <a:pPr algn="ctr"/>
              <a:endParaRPr lang="en-GB" sz="2000" b="1"/>
            </a:p>
            <a:p>
              <a:pPr algn="ctr"/>
              <a:endParaRPr lang="en-GB" sz="2000" b="1"/>
            </a:p>
            <a:p>
              <a:pPr algn="ctr"/>
              <a:endParaRPr lang="en-GB" sz="1600" b="1"/>
            </a:p>
            <a:p>
              <a:pPr algn="ctr"/>
              <a:endParaRPr lang="en-GB" sz="1600" b="1"/>
            </a:p>
            <a:p>
              <a:pPr algn="ctr"/>
              <a:r>
                <a:rPr lang="en-GB" sz="1600"/>
                <a:t>Concentrations at</a:t>
              </a:r>
              <a:endParaRPr lang="en-GB" sz="1600" b="1">
                <a:cs typeface="Calibri"/>
              </a:endParaRPr>
            </a:p>
            <a:p>
              <a:pPr algn="ctr"/>
              <a:r>
                <a:rPr lang="en-GB" sz="2800" b="1">
                  <a:solidFill>
                    <a:srgbClr val="00B0F0"/>
                  </a:solidFill>
                </a:rPr>
                <a:t>-22%</a:t>
              </a:r>
              <a:endParaRPr lang="en-GB" sz="2800" b="1">
                <a:solidFill>
                  <a:srgbClr val="00B0F0"/>
                </a:solidFill>
                <a:cs typeface="Calibri"/>
              </a:endParaRPr>
            </a:p>
            <a:p>
              <a:pPr algn="ctr"/>
              <a:endParaRPr lang="en-GB" sz="1600"/>
            </a:p>
            <a:p>
              <a:pPr algn="ctr"/>
              <a:r>
                <a:rPr lang="en-GB" sz="1600"/>
                <a:t>compared to pre-COVID</a:t>
              </a:r>
              <a:endParaRPr lang="en-GB" sz="1600">
                <a:cs typeface="Calibri"/>
              </a:endParaRPr>
            </a:p>
            <a:p>
              <a:pPr algn="ctr"/>
              <a:r>
                <a:rPr lang="en-GB" sz="1100">
                  <a:cs typeface="Calibri"/>
                </a:rPr>
                <a:t>(see analysis on </a:t>
              </a:r>
              <a:r>
                <a:rPr lang="en-GB" sz="1100">
                  <a:cs typeface="Calibri"/>
                  <a:hlinkClick r:id="rId24" action="ppaction://hlinksldjump"/>
                </a:rPr>
                <a:t>slide 54</a:t>
              </a:r>
              <a:r>
                <a:rPr lang="en-GB" sz="1100">
                  <a:cs typeface="Calibri"/>
                </a:rPr>
                <a:t> onwards)</a:t>
              </a:r>
            </a:p>
          </p:txBody>
        </p:sp>
        <p:grpSp>
          <p:nvGrpSpPr>
            <p:cNvPr id="69" name="Group 68">
              <a:extLst>
                <a:ext uri="{FF2B5EF4-FFF2-40B4-BE49-F238E27FC236}">
                  <a16:creationId xmlns:a16="http://schemas.microsoft.com/office/drawing/2014/main" id="{D48177A6-CB5B-9C2F-4140-78895832D758}"/>
                </a:ext>
              </a:extLst>
            </p:cNvPr>
            <p:cNvGrpSpPr/>
            <p:nvPr/>
          </p:nvGrpSpPr>
          <p:grpSpPr>
            <a:xfrm>
              <a:off x="9769305" y="3828884"/>
              <a:ext cx="2137088" cy="2878856"/>
              <a:chOff x="9769305" y="3828884"/>
              <a:chExt cx="2137088" cy="2878856"/>
            </a:xfrm>
          </p:grpSpPr>
          <p:sp>
            <p:nvSpPr>
              <p:cNvPr id="37" name="Rectangle 36">
                <a:extLst>
                  <a:ext uri="{FF2B5EF4-FFF2-40B4-BE49-F238E27FC236}">
                    <a16:creationId xmlns:a16="http://schemas.microsoft.com/office/drawing/2014/main" id="{3316A47B-3D7F-BB49-6645-94B7A1060564}"/>
                  </a:ext>
                </a:extLst>
              </p:cNvPr>
              <p:cNvSpPr/>
              <p:nvPr/>
            </p:nvSpPr>
            <p:spPr>
              <a:xfrm>
                <a:off x="9769305" y="3828884"/>
                <a:ext cx="2137088" cy="28788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TextBox 58">
                <a:extLst>
                  <a:ext uri="{FF2B5EF4-FFF2-40B4-BE49-F238E27FC236}">
                    <a16:creationId xmlns:a16="http://schemas.microsoft.com/office/drawing/2014/main" id="{973BFE90-332C-E945-E7CF-A20D141B7C64}"/>
                  </a:ext>
                </a:extLst>
              </p:cNvPr>
              <p:cNvSpPr txBox="1"/>
              <p:nvPr/>
            </p:nvSpPr>
            <p:spPr>
              <a:xfrm>
                <a:off x="10329230" y="5617011"/>
                <a:ext cx="996939" cy="510778"/>
              </a:xfrm>
              <a:prstGeom prst="roundRect">
                <a:avLst/>
              </a:prstGeom>
              <a:solidFill>
                <a:srgbClr val="002060"/>
              </a:solidFill>
              <a:ln>
                <a:solidFill>
                  <a:schemeClr val="tx1"/>
                </a:solidFill>
              </a:ln>
            </p:spPr>
            <p:txBody>
              <a:bodyPr wrap="square" rtlCol="0">
                <a:spAutoFit/>
              </a:bodyPr>
              <a:lstStyle/>
              <a:p>
                <a:pPr algn="ctr"/>
                <a:r>
                  <a:rPr lang="en-GB" sz="2400" b="1">
                    <a:solidFill>
                      <a:schemeClr val="bg1"/>
                    </a:solidFill>
                  </a:rPr>
                  <a:t>-40%</a:t>
                </a:r>
              </a:p>
            </p:txBody>
          </p:sp>
          <p:pic>
            <p:nvPicPr>
              <p:cNvPr id="44" name="Graphic 43">
                <a:extLst>
                  <a:ext uri="{FF2B5EF4-FFF2-40B4-BE49-F238E27FC236}">
                    <a16:creationId xmlns:a16="http://schemas.microsoft.com/office/drawing/2014/main" id="{533D5FE7-3E70-D9D8-8C86-8A098D232589}"/>
                  </a:ext>
                  <a:ext uri="{C183D7F6-B498-43B3-948B-1728B52AA6E4}">
                    <adec:decorative xmlns:adec="http://schemas.microsoft.com/office/drawing/2017/decorative" val="1"/>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10380649" y="4314621"/>
                <a:ext cx="914400" cy="914400"/>
              </a:xfrm>
              <a:prstGeom prst="rect">
                <a:avLst/>
              </a:prstGeom>
            </p:spPr>
          </p:pic>
        </p:grpSp>
      </p:grpSp>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smtClean="0"/>
              <a:t>7</a:t>
            </a:fld>
            <a:endParaRPr lang="en-GB"/>
          </a:p>
        </p:txBody>
      </p:sp>
      <p:pic>
        <p:nvPicPr>
          <p:cNvPr id="4" name="Picture 3">
            <a:extLst>
              <a:ext uri="{FF2B5EF4-FFF2-40B4-BE49-F238E27FC236}">
                <a16:creationId xmlns:a16="http://schemas.microsoft.com/office/drawing/2014/main" id="{FA3996D4-9FAB-5057-21B4-1D1EF34D4A14}"/>
              </a:ext>
              <a:ext uri="{C183D7F6-B498-43B3-948B-1728B52AA6E4}">
                <adec:decorative xmlns:adec="http://schemas.microsoft.com/office/drawing/2017/decorative" val="1"/>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rot="5400000">
            <a:off x="10858931" y="-726641"/>
            <a:ext cx="545503" cy="2035730"/>
          </a:xfrm>
          <a:prstGeom prst="rect">
            <a:avLst/>
          </a:prstGeom>
        </p:spPr>
      </p:pic>
    </p:spTree>
    <p:extLst>
      <p:ext uri="{BB962C8B-B14F-4D97-AF65-F5344CB8AC3E}">
        <p14:creationId xmlns:p14="http://schemas.microsoft.com/office/powerpoint/2010/main" val="10781307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0386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B284E-CD81-449F-A838-EA547E0E7E59}"/>
              </a:ext>
            </a:extLst>
          </p:cNvPr>
          <p:cNvSpPr>
            <a:spLocks noGrp="1"/>
          </p:cNvSpPr>
          <p:nvPr>
            <p:ph type="title"/>
          </p:nvPr>
        </p:nvSpPr>
        <p:spPr>
          <a:xfrm>
            <a:off x="0" y="2543729"/>
            <a:ext cx="12192000" cy="1325563"/>
          </a:xfrm>
        </p:spPr>
        <p:txBody>
          <a:bodyPr>
            <a:normAutofit/>
          </a:bodyPr>
          <a:lstStyle/>
          <a:p>
            <a:pPr algn="ctr"/>
            <a:r>
              <a:rPr lang="en-GB" sz="5400" b="1">
                <a:solidFill>
                  <a:schemeClr val="bg1"/>
                </a:solidFill>
                <a:latin typeface="+mn-lt"/>
                <a:cs typeface="Calibri"/>
              </a:rPr>
              <a:t>Travel Demand</a:t>
            </a:r>
          </a:p>
        </p:txBody>
      </p:sp>
      <p:sp>
        <p:nvSpPr>
          <p:cNvPr id="3" name="Slide Number Placeholder 2">
            <a:extLst>
              <a:ext uri="{FF2B5EF4-FFF2-40B4-BE49-F238E27FC236}">
                <a16:creationId xmlns:a16="http://schemas.microsoft.com/office/drawing/2014/main" id="{F7983E4E-2D33-4D0F-B583-AC524E189091}"/>
              </a:ext>
              <a:ext uri="{C183D7F6-B498-43B3-948B-1728B52AA6E4}">
                <adec:decorative xmlns:adec="http://schemas.microsoft.com/office/drawing/2017/decorative" val="1"/>
              </a:ext>
            </a:extLst>
          </p:cNvPr>
          <p:cNvSpPr>
            <a:spLocks noGrp="1"/>
          </p:cNvSpPr>
          <p:nvPr>
            <p:ph type="sldNum" sz="quarter" idx="12"/>
          </p:nvPr>
        </p:nvSpPr>
        <p:spPr>
          <a:xfrm>
            <a:off x="11726944" y="6492875"/>
            <a:ext cx="46505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56028F-813B-4E02-837E-17CD63D81F9F}"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36031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57CCD7B-B316-4CD1-AE3D-6418E8B5F75B}"/>
              </a:ext>
            </a:extLst>
          </p:cNvPr>
          <p:cNvSpPr>
            <a:spLocks noGrp="1"/>
          </p:cNvSpPr>
          <p:nvPr>
            <p:ph type="title" idx="4294967295"/>
          </p:nvPr>
        </p:nvSpPr>
        <p:spPr>
          <a:xfrm>
            <a:off x="0" y="-28740"/>
            <a:ext cx="12192000" cy="646331"/>
          </a:xfrm>
          <a:prstGeom prst="rect">
            <a:avLst/>
          </a:prstGeom>
          <a:solidFill>
            <a:srgbClr val="203864"/>
          </a:solidFill>
          <a:ln w="12700" cap="flat" cmpd="sng" algn="ctr">
            <a:noFill/>
            <a:prstDash val="solid"/>
            <a:miter lim="800000"/>
          </a:ln>
          <a:effectLst/>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chemeClr val="lt1"/>
                </a:solidFill>
                <a:effectLst/>
                <a:uLnTx/>
                <a:uFillTx/>
                <a:latin typeface="Calibri" panose="020F0502020204030204"/>
                <a:ea typeface="+mn-ea"/>
                <a:cs typeface="+mn-cs"/>
              </a:rPr>
              <a:t>Has COVID-19 changed where we spend our time?</a:t>
            </a:r>
          </a:p>
        </p:txBody>
      </p:sp>
      <p:pic>
        <p:nvPicPr>
          <p:cNvPr id="13" name="Picture 12">
            <a:extLst>
              <a:ext uri="{FF2B5EF4-FFF2-40B4-BE49-F238E27FC236}">
                <a16:creationId xmlns:a16="http://schemas.microsoft.com/office/drawing/2014/main" id="{10B5876D-A555-4694-9DD0-01F8D9F5CFA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0858931" y="-726641"/>
            <a:ext cx="545503" cy="2035730"/>
          </a:xfrm>
          <a:prstGeom prst="rect">
            <a:avLst/>
          </a:prstGeom>
        </p:spPr>
      </p:pic>
      <p:sp>
        <p:nvSpPr>
          <p:cNvPr id="10" name="TextBox 9">
            <a:extLst>
              <a:ext uri="{FF2B5EF4-FFF2-40B4-BE49-F238E27FC236}">
                <a16:creationId xmlns:a16="http://schemas.microsoft.com/office/drawing/2014/main" id="{A71BBD86-6CAB-D2E9-F0D6-7F9D01ED4106}"/>
              </a:ext>
            </a:extLst>
          </p:cNvPr>
          <p:cNvSpPr txBox="1"/>
          <p:nvPr/>
        </p:nvSpPr>
        <p:spPr>
          <a:xfrm>
            <a:off x="233680" y="609983"/>
            <a:ext cx="11725153" cy="523220"/>
          </a:xfrm>
          <a:prstGeom prst="rect">
            <a:avLst/>
          </a:prstGeom>
          <a:solidFill>
            <a:schemeClr val="accent4">
              <a:lumMod val="20000"/>
              <a:lumOff val="80000"/>
            </a:schemeClr>
          </a:solidFill>
          <a:ln>
            <a:solidFill>
              <a:srgbClr val="20386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rgbClr val="000000"/>
                </a:solidFill>
                <a:cs typeface="Calibri"/>
              </a:rPr>
              <a:t>The pandemic caused us to spend more time at home and less time at a designated workplace. Whilst the extent of this impact has steadily reduced since Spring 2021, an impact was still being seen </a:t>
            </a:r>
            <a:r>
              <a:rPr lang="en-US" sz="1400">
                <a:cs typeface="Calibri"/>
              </a:rPr>
              <a:t>when Google discontinued this dataset in October 2022, </a:t>
            </a:r>
            <a:r>
              <a:rPr lang="en-US" sz="1400">
                <a:solidFill>
                  <a:srgbClr val="000000"/>
                </a:solidFill>
                <a:cs typeface="Calibri"/>
              </a:rPr>
              <a:t>particularly in Cambridge.</a:t>
            </a:r>
          </a:p>
        </p:txBody>
      </p:sp>
      <p:sp>
        <p:nvSpPr>
          <p:cNvPr id="3" name="Slide Number Placeholder 2">
            <a:extLst>
              <a:ext uri="{FF2B5EF4-FFF2-40B4-BE49-F238E27FC236}">
                <a16:creationId xmlns:a16="http://schemas.microsoft.com/office/drawing/2014/main" id="{BC4D4B0C-7E96-4300-9A5F-36C9F3A6CC09}"/>
              </a:ext>
              <a:ext uri="{C183D7F6-B498-43B3-948B-1728B52AA6E4}">
                <adec:decorative xmlns:adec="http://schemas.microsoft.com/office/drawing/2017/decorative" val="1"/>
              </a:ext>
            </a:extLst>
          </p:cNvPr>
          <p:cNvSpPr>
            <a:spLocks noGrp="1"/>
          </p:cNvSpPr>
          <p:nvPr>
            <p:ph type="sldNum" sz="quarter" idx="12"/>
          </p:nvPr>
        </p:nvSpPr>
        <p:spPr>
          <a:xfrm>
            <a:off x="11653934" y="6492875"/>
            <a:ext cx="538065" cy="365125"/>
          </a:xfrm>
        </p:spPr>
        <p:txBody>
          <a:bodyPr/>
          <a:lstStyle/>
          <a:p>
            <a:fld id="{AE56028F-813B-4E02-837E-17CD63D81F9F}" type="slidenum">
              <a:rPr lang="en-GB" smtClean="0"/>
              <a:t>9</a:t>
            </a:fld>
            <a:endParaRPr lang="en-GB"/>
          </a:p>
        </p:txBody>
      </p:sp>
      <p:sp>
        <p:nvSpPr>
          <p:cNvPr id="4" name="Title 4">
            <a:extLst>
              <a:ext uri="{FF2B5EF4-FFF2-40B4-BE49-F238E27FC236}">
                <a16:creationId xmlns:a16="http://schemas.microsoft.com/office/drawing/2014/main" id="{53758C74-4609-6CED-DF59-DF96453679D0}"/>
              </a:ext>
            </a:extLst>
          </p:cNvPr>
          <p:cNvSpPr txBox="1">
            <a:spLocks/>
          </p:cNvSpPr>
          <p:nvPr/>
        </p:nvSpPr>
        <p:spPr>
          <a:xfrm>
            <a:off x="219919" y="1240125"/>
            <a:ext cx="5826966" cy="326149"/>
          </a:xfrm>
          <a:prstGeom prst="rect">
            <a:avLst/>
          </a:prstGeom>
          <a:solidFill>
            <a:srgbClr val="7798D3"/>
          </a:solidFill>
        </p:spPr>
        <p:txBody>
          <a:bodyPr vert="horz" lIns="91440" tIns="45720" rIns="91440" bIns="45720" rtlCol="0" anchor="t">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a:latin typeface="+mn-lt"/>
              </a:rPr>
              <a:t>Cambridge</a:t>
            </a:r>
          </a:p>
        </p:txBody>
      </p:sp>
      <p:pic>
        <p:nvPicPr>
          <p:cNvPr id="6" name="Picture 5" descr="Line graph showing the change in Workplace, Residential, Retail and Recreation and Grocery and Pharmacy visits in Cambridge.&#10;In October 2022, workplace and Retail and Recreation visits remained below pre-COVID.">
            <a:extLst>
              <a:ext uri="{FF2B5EF4-FFF2-40B4-BE49-F238E27FC236}">
                <a16:creationId xmlns:a16="http://schemas.microsoft.com/office/drawing/2014/main" id="{9F359AC3-8910-51AC-4A1B-CF2BA2626F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5467" y="1588742"/>
            <a:ext cx="5678162" cy="3592819"/>
          </a:xfrm>
          <a:prstGeom prst="rect">
            <a:avLst/>
          </a:prstGeom>
        </p:spPr>
      </p:pic>
      <p:sp>
        <p:nvSpPr>
          <p:cNvPr id="2" name="Title 4">
            <a:extLst>
              <a:ext uri="{FF2B5EF4-FFF2-40B4-BE49-F238E27FC236}">
                <a16:creationId xmlns:a16="http://schemas.microsoft.com/office/drawing/2014/main" id="{95BF3B54-894B-173F-C4DE-1F8DEC2132B2}"/>
              </a:ext>
            </a:extLst>
          </p:cNvPr>
          <p:cNvSpPr txBox="1">
            <a:spLocks/>
          </p:cNvSpPr>
          <p:nvPr/>
        </p:nvSpPr>
        <p:spPr>
          <a:xfrm>
            <a:off x="6118106" y="1240124"/>
            <a:ext cx="5826966" cy="326149"/>
          </a:xfrm>
          <a:prstGeom prst="rect">
            <a:avLst/>
          </a:prstGeom>
          <a:solidFill>
            <a:srgbClr val="7798D3"/>
          </a:solidFill>
        </p:spPr>
        <p:txBody>
          <a:bodyPr vert="horz" lIns="91440" tIns="45720" rIns="91440" bIns="45720" rtlCol="0" anchor="t">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1800" b="1">
                <a:latin typeface="+mn-lt"/>
              </a:rPr>
              <a:t>South Cambridgeshire</a:t>
            </a:r>
          </a:p>
        </p:txBody>
      </p:sp>
      <p:pic>
        <p:nvPicPr>
          <p:cNvPr id="5" name="Picture 4" descr="Line graph showing the change in Workplace, Residential, Retail and Recreation and Grocery and Pharmacy visits in South Cambridgeshire.&#10;In October 2022, workplace visits remained below the pre-COVID baseline. All other categories had recovered to surpass the pre-Covid baseline.">
            <a:extLst>
              <a:ext uri="{FF2B5EF4-FFF2-40B4-BE49-F238E27FC236}">
                <a16:creationId xmlns:a16="http://schemas.microsoft.com/office/drawing/2014/main" id="{F2ED970F-F6B6-836A-8C23-3EE82CE679B1}"/>
              </a:ext>
              <a:ext uri="{C183D7F6-B498-43B3-948B-1728B52AA6E4}">
                <adec:decorative xmlns:adec="http://schemas.microsoft.com/office/drawing/2017/decorative" val="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95442" y="1646286"/>
            <a:ext cx="5678163" cy="3544702"/>
          </a:xfrm>
          <a:prstGeom prst="rect">
            <a:avLst/>
          </a:prstGeom>
        </p:spPr>
      </p:pic>
      <p:graphicFrame>
        <p:nvGraphicFramePr>
          <p:cNvPr id="7" name="Table 6">
            <a:extLst>
              <a:ext uri="{FF2B5EF4-FFF2-40B4-BE49-F238E27FC236}">
                <a16:creationId xmlns:a16="http://schemas.microsoft.com/office/drawing/2014/main" id="{D0903155-011F-FB8B-57B5-9CB640322AD2}"/>
              </a:ext>
            </a:extLst>
          </p:cNvPr>
          <p:cNvGraphicFramePr>
            <a:graphicFrameLocks noGrp="1"/>
          </p:cNvGraphicFramePr>
          <p:nvPr>
            <p:extLst>
              <p:ext uri="{D42A27DB-BD31-4B8C-83A1-F6EECF244321}">
                <p14:modId xmlns:p14="http://schemas.microsoft.com/office/powerpoint/2010/main" val="998034129"/>
              </p:ext>
            </p:extLst>
          </p:nvPr>
        </p:nvGraphicFramePr>
        <p:xfrm>
          <a:off x="2102721" y="5425193"/>
          <a:ext cx="7959548" cy="969645"/>
        </p:xfrm>
        <a:graphic>
          <a:graphicData uri="http://schemas.openxmlformats.org/drawingml/2006/table">
            <a:tbl>
              <a:tblPr firstRow="1"/>
              <a:tblGrid>
                <a:gridCol w="1598572">
                  <a:extLst>
                    <a:ext uri="{9D8B030D-6E8A-4147-A177-3AD203B41FA5}">
                      <a16:colId xmlns:a16="http://schemas.microsoft.com/office/drawing/2014/main" val="357740416"/>
                    </a:ext>
                  </a:extLst>
                </a:gridCol>
                <a:gridCol w="1590244">
                  <a:extLst>
                    <a:ext uri="{9D8B030D-6E8A-4147-A177-3AD203B41FA5}">
                      <a16:colId xmlns:a16="http://schemas.microsoft.com/office/drawing/2014/main" val="1287253707"/>
                    </a:ext>
                  </a:extLst>
                </a:gridCol>
                <a:gridCol w="1590244">
                  <a:extLst>
                    <a:ext uri="{9D8B030D-6E8A-4147-A177-3AD203B41FA5}">
                      <a16:colId xmlns:a16="http://schemas.microsoft.com/office/drawing/2014/main" val="4274200717"/>
                    </a:ext>
                  </a:extLst>
                </a:gridCol>
                <a:gridCol w="1590244">
                  <a:extLst>
                    <a:ext uri="{9D8B030D-6E8A-4147-A177-3AD203B41FA5}">
                      <a16:colId xmlns:a16="http://schemas.microsoft.com/office/drawing/2014/main" val="2229373111"/>
                    </a:ext>
                  </a:extLst>
                </a:gridCol>
                <a:gridCol w="1590244">
                  <a:extLst>
                    <a:ext uri="{9D8B030D-6E8A-4147-A177-3AD203B41FA5}">
                      <a16:colId xmlns:a16="http://schemas.microsoft.com/office/drawing/2014/main" val="3769423063"/>
                    </a:ext>
                  </a:extLst>
                </a:gridCol>
              </a:tblGrid>
              <a:tr h="200025">
                <a:tc rowSpan="2">
                  <a:txBody>
                    <a:bodyPr/>
                    <a:lstStyle/>
                    <a:p>
                      <a:pPr algn="l" rtl="0" fontAlgn="b"/>
                      <a:r>
                        <a:rPr lang="en-GB" sz="1200" b="1" i="0" u="none" strike="noStrike">
                          <a:solidFill>
                            <a:srgbClr val="000000"/>
                          </a:solidFill>
                          <a:effectLst/>
                          <a:latin typeface="Calibri"/>
                        </a:rPr>
                        <a:t>  </a:t>
                      </a:r>
                    </a:p>
                  </a:txBody>
                  <a:tcPr marL="9525" marR="9525" marT="9525"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4">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200" b="1" i="0" u="none" strike="noStrike">
                          <a:solidFill>
                            <a:srgbClr val="0070C0"/>
                          </a:solidFill>
                          <a:effectLst/>
                          <a:latin typeface="+mn-lt"/>
                        </a:rPr>
                        <a:t>Pre-Covid to Now:</a:t>
                      </a:r>
                    </a:p>
                    <a:p>
                      <a:pPr marL="0" marR="0" lvl="0" indent="0" algn="ctr" defTabSz="914400" rtl="0" eaLnBrk="1" fontAlgn="ctr" latinLnBrk="0" hangingPunct="1">
                        <a:lnSpc>
                          <a:spcPct val="100000"/>
                        </a:lnSpc>
                        <a:spcBef>
                          <a:spcPts val="0"/>
                        </a:spcBef>
                        <a:spcAft>
                          <a:spcPts val="0"/>
                        </a:spcAft>
                        <a:buClrTx/>
                        <a:buSzTx/>
                        <a:buFontTx/>
                        <a:buNone/>
                        <a:tabLst/>
                        <a:defRPr/>
                      </a:pPr>
                      <a:r>
                        <a:rPr lang="en-GB" sz="1200" b="1" i="0" u="none" strike="noStrike">
                          <a:solidFill>
                            <a:srgbClr val="000000"/>
                          </a:solidFill>
                          <a:effectLst/>
                          <a:latin typeface="+mn-lt"/>
                        </a:rPr>
                        <a:t>Baseline (Jan/Feb 2020) to Oct* 2022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rtl="0" fontAlgn="ctr"/>
                      <a:endParaRPr lang="en-GB" sz="1200" b="1" i="0" u="none" strike="noStrike">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hMerge="1">
                  <a:txBody>
                    <a:bodyPr/>
                    <a:lstStyle/>
                    <a:p>
                      <a:pPr algn="ctr" rtl="0" fontAlgn="ctr"/>
                      <a:endParaRPr lang="en-GB" sz="1200" b="1" i="0" u="none" strike="noStrike">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hMerge="1">
                  <a:txBody>
                    <a:bodyPr/>
                    <a:lstStyle/>
                    <a:p>
                      <a:pPr algn="ctr" rtl="0" fontAlgn="ctr"/>
                      <a:endParaRPr lang="en-GB" sz="1200" b="1" i="0" u="none" strike="noStrike">
                        <a:solidFill>
                          <a:srgbClr val="000000"/>
                        </a:solidFill>
                        <a:effectLst/>
                        <a:latin typeface="Calibri"/>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extLst>
                  <a:ext uri="{0D108BD9-81ED-4DB2-BD59-A6C34878D82A}">
                    <a16:rowId xmlns:a16="http://schemas.microsoft.com/office/drawing/2014/main" val="3915487791"/>
                  </a:ext>
                </a:extLst>
              </a:tr>
              <a:tr h="175113">
                <a:tc vMerge="1">
                  <a:txBody>
                    <a:bodyPr/>
                    <a:lstStyle/>
                    <a:p>
                      <a:pPr algn="ctr" rtl="0" fontAlgn="b"/>
                      <a:r>
                        <a:rPr lang="en-GB" sz="1200" b="1" i="0" u="none" strike="noStrike">
                          <a:solidFill>
                            <a:srgbClr val="0070C0"/>
                          </a:solidFill>
                          <a:effectLst/>
                          <a:latin typeface="Calibri"/>
                        </a:rPr>
                        <a:t>Pre-Covid vs Now:</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a:noFill/>
                    </a:lnB>
                    <a:solidFill>
                      <a:srgbClr val="D9D9D9"/>
                    </a:solidFill>
                  </a:tcPr>
                </a:tc>
                <a:tc>
                  <a:txBody>
                    <a:bodyPr/>
                    <a:lstStyle/>
                    <a:p>
                      <a:pPr algn="ctr" rtl="0" fontAlgn="ctr"/>
                      <a:r>
                        <a:rPr lang="en-GB" sz="1200" b="1" i="0" u="none" strike="noStrike">
                          <a:solidFill>
                            <a:srgbClr val="000000"/>
                          </a:solidFill>
                          <a:effectLst/>
                          <a:latin typeface="Calibri"/>
                        </a:rPr>
                        <a:t>Workplaces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GB" sz="1200" b="1" i="0" u="none" strike="noStrike">
                          <a:solidFill>
                            <a:srgbClr val="000000"/>
                          </a:solidFill>
                          <a:effectLst/>
                          <a:latin typeface="Calibri"/>
                        </a:rPr>
                        <a:t>Residential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GB" sz="1200" b="1" i="0" u="none" strike="noStrike">
                          <a:solidFill>
                            <a:srgbClr val="000000"/>
                          </a:solidFill>
                          <a:effectLst/>
                          <a:latin typeface="Calibri"/>
                        </a:rPr>
                        <a:t>Retail and Recreation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n-GB" sz="1200" b="1" i="0" u="none" strike="noStrike">
                          <a:solidFill>
                            <a:srgbClr val="000000"/>
                          </a:solidFill>
                          <a:effectLst/>
                          <a:latin typeface="Calibri"/>
                        </a:rPr>
                        <a:t>Grocery and Pharmacy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44002427"/>
                  </a:ext>
                </a:extLst>
              </a:tr>
              <a:tr h="209550">
                <a:tc>
                  <a:txBody>
                    <a:bodyPr/>
                    <a:lstStyle/>
                    <a:p>
                      <a:pPr algn="l" rtl="0" fontAlgn="ctr"/>
                      <a:r>
                        <a:rPr lang="en-GB" sz="1200" b="1" i="0" u="none" strike="noStrike">
                          <a:solidFill>
                            <a:srgbClr val="000000"/>
                          </a:solidFill>
                          <a:effectLst/>
                          <a:latin typeface="Calibri"/>
                        </a:rPr>
                        <a:t>Cambridge</a:t>
                      </a:r>
                    </a:p>
                  </a:txBody>
                  <a:tcPr marL="857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GB" sz="1200" b="1" i="0" u="none" strike="noStrike">
                          <a:solidFill>
                            <a:schemeClr val="tx1"/>
                          </a:solidFill>
                          <a:effectLst/>
                          <a:latin typeface="Calibri" panose="020F0502020204030204" pitchFamily="34" charset="0"/>
                        </a:rPr>
                        <a:t>-26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9BD5"/>
                    </a:solidFill>
                  </a:tcPr>
                </a:tc>
                <a:tc>
                  <a:txBody>
                    <a:bodyPr/>
                    <a:lstStyle/>
                    <a:p>
                      <a:pPr algn="ctr" rtl="0" fontAlgn="ctr"/>
                      <a:r>
                        <a:rPr lang="en-GB" sz="1200" b="1" i="0" u="none" strike="noStrike">
                          <a:solidFill>
                            <a:schemeClr val="tx1"/>
                          </a:solidFill>
                          <a:effectLst/>
                          <a:latin typeface="Calibri" panose="020F0502020204030204" pitchFamily="34" charset="0"/>
                        </a:rPr>
                        <a:t>+5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rtl="0" fontAlgn="ctr"/>
                      <a:r>
                        <a:rPr lang="en-GB" sz="1200" b="1" i="0" u="none" strike="noStrike">
                          <a:solidFill>
                            <a:schemeClr val="tx1"/>
                          </a:solidFill>
                          <a:effectLst/>
                          <a:latin typeface="Calibri" panose="020F0502020204030204" pitchFamily="34" charset="0"/>
                        </a:rPr>
                        <a:t>-19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B9BD5"/>
                    </a:solidFill>
                  </a:tcPr>
                </a:tc>
                <a:tc>
                  <a:txBody>
                    <a:bodyPr/>
                    <a:lstStyle/>
                    <a:p>
                      <a:pPr algn="ctr" rtl="0" fontAlgn="ctr"/>
                      <a:r>
                        <a:rPr lang="en-GB" sz="1200" b="1" i="0" u="none" strike="noStrike">
                          <a:solidFill>
                            <a:schemeClr val="tx1"/>
                          </a:solidFill>
                          <a:effectLst/>
                          <a:latin typeface="Calibri" panose="020F0502020204030204" pitchFamily="34" charset="0"/>
                        </a:rPr>
                        <a:t>+11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extLst>
                  <a:ext uri="{0D108BD9-81ED-4DB2-BD59-A6C34878D82A}">
                    <a16:rowId xmlns:a16="http://schemas.microsoft.com/office/drawing/2014/main" val="2208522828"/>
                  </a:ext>
                </a:extLst>
              </a:tr>
              <a:tr h="153369">
                <a:tc>
                  <a:txBody>
                    <a:bodyPr/>
                    <a:lstStyle/>
                    <a:p>
                      <a:pPr algn="l" rtl="0" fontAlgn="ctr"/>
                      <a:r>
                        <a:rPr lang="en-GB" sz="1200" b="1" i="0" u="none" strike="noStrike">
                          <a:solidFill>
                            <a:srgbClr val="000000"/>
                          </a:solidFill>
                          <a:effectLst/>
                          <a:latin typeface="Calibri"/>
                        </a:rPr>
                        <a:t>South Cambridgeshire</a:t>
                      </a:r>
                    </a:p>
                  </a:txBody>
                  <a:tcPr marL="857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en-GB" sz="1200" b="1" i="0" u="none" strike="noStrike">
                          <a:solidFill>
                            <a:schemeClr val="tx1"/>
                          </a:solidFill>
                          <a:effectLst/>
                          <a:latin typeface="Calibri" panose="020F0502020204030204" pitchFamily="34" charset="0"/>
                        </a:rPr>
                        <a:t>-3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rtl="0" fontAlgn="ctr"/>
                      <a:r>
                        <a:rPr lang="en-GB" sz="1200" b="1" i="0" u="none" strike="noStrike">
                          <a:solidFill>
                            <a:schemeClr val="tx1"/>
                          </a:solidFill>
                          <a:effectLst/>
                          <a:latin typeface="Calibri" panose="020F0502020204030204" pitchFamily="34" charset="0"/>
                        </a:rPr>
                        <a:t>+5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rtl="0" fontAlgn="ctr"/>
                      <a:r>
                        <a:rPr lang="en-GB" sz="1200" b="1" i="0" u="none" strike="noStrike">
                          <a:solidFill>
                            <a:schemeClr val="bg1"/>
                          </a:solidFill>
                          <a:effectLst/>
                          <a:latin typeface="Calibri" panose="020F0502020204030204" pitchFamily="34" charset="0"/>
                        </a:rPr>
                        <a:t>+16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lgn="ctr" rtl="0" fontAlgn="ctr"/>
                      <a:r>
                        <a:rPr lang="en-GB" sz="1200" b="1" i="0" u="none" strike="noStrike">
                          <a:solidFill>
                            <a:schemeClr val="tx1"/>
                          </a:solidFill>
                          <a:effectLst/>
                          <a:latin typeface="Calibri" panose="020F0502020204030204" pitchFamily="34" charset="0"/>
                        </a:rPr>
                        <a:t>+9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extLst>
                  <a:ext uri="{0D108BD9-81ED-4DB2-BD59-A6C34878D82A}">
                    <a16:rowId xmlns:a16="http://schemas.microsoft.com/office/drawing/2014/main" val="1632650253"/>
                  </a:ext>
                </a:extLst>
              </a:tr>
            </a:tbl>
          </a:graphicData>
        </a:graphic>
      </p:graphicFrame>
      <p:sp>
        <p:nvSpPr>
          <p:cNvPr id="14" name="TextBox 13">
            <a:extLst>
              <a:ext uri="{FF2B5EF4-FFF2-40B4-BE49-F238E27FC236}">
                <a16:creationId xmlns:a16="http://schemas.microsoft.com/office/drawing/2014/main" id="{38E3525C-0809-49E4-AE9F-12F75F91FFBF}"/>
              </a:ext>
            </a:extLst>
          </p:cNvPr>
          <p:cNvSpPr txBox="1"/>
          <p:nvPr/>
        </p:nvSpPr>
        <p:spPr>
          <a:xfrm>
            <a:off x="-7463" y="6604792"/>
            <a:ext cx="11725153" cy="253916"/>
          </a:xfrm>
          <a:prstGeom prst="rect">
            <a:avLst/>
          </a:prstGeom>
          <a:noFill/>
        </p:spPr>
        <p:txBody>
          <a:bodyPr wrap="square" lIns="91440" tIns="45720" rIns="91440" bIns="45720" anchor="t">
            <a:spAutoFit/>
          </a:bodyPr>
          <a:lstStyle/>
          <a:p>
            <a:r>
              <a:rPr lang="en-GB" sz="1000">
                <a:solidFill>
                  <a:schemeClr val="bg2">
                    <a:lumMod val="50000"/>
                  </a:schemeClr>
                </a:solidFill>
                <a:cs typeface="Calibri"/>
              </a:rPr>
              <a:t>*Sourced from Google Mobility data which was discontinued on 16th October 2022. Numbers represent the % change from the baseline period. The baseline period is defined by Google as 3rd Jan – 6th Feb 2020.</a:t>
            </a:r>
          </a:p>
        </p:txBody>
      </p:sp>
    </p:spTree>
    <p:extLst>
      <p:ext uri="{BB962C8B-B14F-4D97-AF65-F5344CB8AC3E}">
        <p14:creationId xmlns:p14="http://schemas.microsoft.com/office/powerpoint/2010/main" val="39215897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38160366-bcfb-49fe-ae5b-ebd90b6ce091">
      <Terms xmlns="http://schemas.microsoft.com/office/infopath/2007/PartnerControls"/>
    </lcf76f155ced4ddcb4097134ff3c332f>
    <TaxCatchAll xmlns="d2c5561e-d5a1-4761-9d3e-caffcd84e59f" xsi:nil="true"/>
    <MediaLengthInSeconds xmlns="38160366-bcfb-49fe-ae5b-ebd90b6ce091" xsi:nil="true"/>
    <SharedWithUsers xmlns="d2c5561e-d5a1-4761-9d3e-caffcd84e59f">
      <UserInfo>
        <DisplayName/>
        <AccountId xsi:nil="true"/>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467DB035DBAC944ADE7D0414AF03238" ma:contentTypeVersion="15" ma:contentTypeDescription="Create a new document." ma:contentTypeScope="" ma:versionID="3bcb8729ea5e5f20d34af76bbd46c0b9">
  <xsd:schema xmlns:xsd="http://www.w3.org/2001/XMLSchema" xmlns:xs="http://www.w3.org/2001/XMLSchema" xmlns:p="http://schemas.microsoft.com/office/2006/metadata/properties" xmlns:ns2="38160366-bcfb-49fe-ae5b-ebd90b6ce091" xmlns:ns3="d2c5561e-d5a1-4761-9d3e-caffcd84e59f" targetNamespace="http://schemas.microsoft.com/office/2006/metadata/properties" ma:root="true" ma:fieldsID="6c688425ec09da45fbea4ededea1e913" ns2:_="" ns3:_="">
    <xsd:import namespace="38160366-bcfb-49fe-ae5b-ebd90b6ce091"/>
    <xsd:import namespace="d2c5561e-d5a1-4761-9d3e-caffcd84e59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ObjectDetectorVersions" minOccurs="0"/>
                <xsd:element ref="ns2:MediaServiceOCR" minOccurs="0"/>
                <xsd:element ref="ns2:MediaServiceGenerationTime" minOccurs="0"/>
                <xsd:element ref="ns2:MediaServiceEventHashCode"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160366-bcfb-49fe-ae5b-ebd90b6ce09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2a33aaf0-d2be-4910-a308-718f043c109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2c5561e-d5a1-4761-9d3e-caffcd84e59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1e3b12a5-4582-46ba-9309-d972dc8876db}" ma:internalName="TaxCatchAll" ma:showField="CatchAllData" ma:web="d2c5561e-d5a1-4761-9d3e-caffcd84e59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1BF53F6-4C56-419A-AFBD-12A3DEF7850D}">
  <ds:schemaRefs>
    <ds:schemaRef ds:uri="http://purl.org/dc/elements/1.1/"/>
    <ds:schemaRef ds:uri="http://schemas.microsoft.com/office/2006/metadata/properties"/>
    <ds:schemaRef ds:uri="http://www.w3.org/XML/1998/namespace"/>
    <ds:schemaRef ds:uri="http://purl.org/dc/terms/"/>
    <ds:schemaRef ds:uri="d2c5561e-d5a1-4761-9d3e-caffcd84e59f"/>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38160366-bcfb-49fe-ae5b-ebd90b6ce091"/>
  </ds:schemaRefs>
</ds:datastoreItem>
</file>

<file path=customXml/itemProps2.xml><?xml version="1.0" encoding="utf-8"?>
<ds:datastoreItem xmlns:ds="http://schemas.openxmlformats.org/officeDocument/2006/customXml" ds:itemID="{6ACAC16B-3AB2-409C-947E-14FEB4D1CB9B}">
  <ds:schemaRefs>
    <ds:schemaRef ds:uri="38160366-bcfb-49fe-ae5b-ebd90b6ce091"/>
    <ds:schemaRef ds:uri="d2c5561e-d5a1-4761-9d3e-caffcd84e59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848060C-17CB-4944-9C05-D6E68695E1B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19</TotalTime>
  <Words>10865</Words>
  <Application>Microsoft Office PowerPoint</Application>
  <PresentationFormat>Widescreen</PresentationFormat>
  <Paragraphs>1441</Paragraphs>
  <Slides>58</Slides>
  <Notes>57</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58</vt:i4>
      </vt:variant>
    </vt:vector>
  </HeadingPairs>
  <TitlesOfParts>
    <vt:vector size="68" baseType="lpstr">
      <vt:lpstr>Arial</vt:lpstr>
      <vt:lpstr>Arial,Sans-Serif</vt:lpstr>
      <vt:lpstr>Calibri</vt:lpstr>
      <vt:lpstr>Calibri Light</vt:lpstr>
      <vt:lpstr>Calibri,Sans-Serif</vt:lpstr>
      <vt:lpstr>osmftext</vt:lpstr>
      <vt:lpstr>Roboto</vt:lpstr>
      <vt:lpstr>Segoe UI</vt:lpstr>
      <vt:lpstr>Office Theme</vt:lpstr>
      <vt:lpstr>Office Theme</vt:lpstr>
      <vt:lpstr>Transport update: Cambridge and South Cambridgeshire  COVID-19 transport impacts and recovery</vt:lpstr>
      <vt:lpstr>Transport Update Aims</vt:lpstr>
      <vt:lpstr>Colour scale</vt:lpstr>
      <vt:lpstr>Accessibility</vt:lpstr>
      <vt:lpstr>Overview</vt:lpstr>
      <vt:lpstr>Recovery Tracker</vt:lpstr>
      <vt:lpstr>Headlines: December 2023</vt:lpstr>
      <vt:lpstr>Travel Demand</vt:lpstr>
      <vt:lpstr>Has COVID-19 changed where we spend our time?</vt:lpstr>
      <vt:lpstr>Strategic Road Network</vt:lpstr>
      <vt:lpstr>Strategic Road Network Monitoring Sites</vt:lpstr>
      <vt:lpstr>Strategic Road Network: Annual Average Daily Flow by Year</vt:lpstr>
      <vt:lpstr>Strategic Road Network: Average Daily Flow by Month</vt:lpstr>
      <vt:lpstr>Strategic Road Network: Daily Flow by Day of the Week</vt:lpstr>
      <vt:lpstr>Strategic Road Network: Cambridge</vt:lpstr>
      <vt:lpstr>Strategic Road Network: East Cambridgeshire</vt:lpstr>
      <vt:lpstr>Strategic Road Network: Fenland</vt:lpstr>
      <vt:lpstr>Strategic Road Network: Huntingdonshire</vt:lpstr>
      <vt:lpstr>Strategic Road Network: Peterborough</vt:lpstr>
      <vt:lpstr>Strategic Road Network: South Cambridgeshire</vt:lpstr>
      <vt:lpstr>Local Road Network: Motorised Vehicles</vt:lpstr>
      <vt:lpstr>Local Road Network Monitoring Sites: Motorised Vehicles</vt:lpstr>
      <vt:lpstr>Local Road Network: Motorised Vehicle – Trends</vt:lpstr>
      <vt:lpstr>Local Road Network: Motorised Vehicle - Annual Survey Sites</vt:lpstr>
      <vt:lpstr>Local Road Network: Motorised Vehicle - Peak Spreading</vt:lpstr>
      <vt:lpstr>Local Road Network: Vehicle Split</vt:lpstr>
      <vt:lpstr>Local Road Network Monitoring Sites: Vehicle Split</vt:lpstr>
      <vt:lpstr>Local Road Vehicle Split: Overall</vt:lpstr>
      <vt:lpstr>Local Road Vehicle Split: By Location</vt:lpstr>
      <vt:lpstr>Local Road Network: Recovery Map</vt:lpstr>
      <vt:lpstr>Local Road Network: Recovery by Location and Mode</vt:lpstr>
      <vt:lpstr>Local Road Network: Active Travel</vt:lpstr>
      <vt:lpstr>Local Road Network Monitoring Sites: Active Travel</vt:lpstr>
      <vt:lpstr>Local Road Network: Cyclists</vt:lpstr>
      <vt:lpstr>Local Road Network: Pedestrians</vt:lpstr>
      <vt:lpstr>Local Road Network: Active Travel Census Sites</vt:lpstr>
      <vt:lpstr>Local Road Network: Active Travel Peak Spreading</vt:lpstr>
      <vt:lpstr>Retail Footfall</vt:lpstr>
      <vt:lpstr>Retail Footfall: Central Cambridge</vt:lpstr>
      <vt:lpstr>Retail Footfall: Central Cambridge by Day of the Week</vt:lpstr>
      <vt:lpstr>Car Parking</vt:lpstr>
      <vt:lpstr>Car Parking: Daily Use</vt:lpstr>
      <vt:lpstr>Car Parking: Length of Stay by Month</vt:lpstr>
      <vt:lpstr>Car Parking: Length of Stay by Car Park</vt:lpstr>
      <vt:lpstr>Rail Passengers</vt:lpstr>
      <vt:lpstr>Rail Passengers: Usage</vt:lpstr>
      <vt:lpstr>One Station Square Footfall</vt:lpstr>
      <vt:lpstr>Bus Passengers</vt:lpstr>
      <vt:lpstr>Bus Passengers in Cambridgeshire and Peterborough</vt:lpstr>
      <vt:lpstr>Bus Passengers: Park and Ride</vt:lpstr>
      <vt:lpstr>Bus Passengers: Park and Ride by Site</vt:lpstr>
      <vt:lpstr>Micro-mobility</vt:lpstr>
      <vt:lpstr>E-scooters and E-bikes in Cambridge</vt:lpstr>
      <vt:lpstr>Air Quality</vt:lpstr>
      <vt:lpstr>Air Quality Monitoring Locations</vt:lpstr>
      <vt:lpstr>Air Quality: All Sites</vt:lpstr>
      <vt:lpstr>Air Quality: Individual Sites</vt:lpstr>
      <vt:lpstr>policyandinsight@cambridgeshire.gov.uk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Ellen Pollard (she/her)</dc:creator>
  <cp:lastModifiedBy>Graham Shone</cp:lastModifiedBy>
  <cp:revision>2</cp:revision>
  <dcterms:created xsi:type="dcterms:W3CDTF">2023-04-21T08:00:11Z</dcterms:created>
  <dcterms:modified xsi:type="dcterms:W3CDTF">2024-02-15T14:15:43Z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0x0101006467DB035DBAC944ADE7D0414AF03238</vt:lpwstr>
  </property>
  <property fmtid="{D5CDD505-2E9C-101B-9397-08002B2CF9AE}" pid="3" name="MediaServiceImageTags">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bool>false</vt:bool>
  </property>
</Properties>
</file>