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4"/>
  </p:notesMasterIdLst>
  <p:sldIdLst>
    <p:sldId id="1017" r:id="rId5"/>
    <p:sldId id="1018" r:id="rId6"/>
    <p:sldId id="1031" r:id="rId7"/>
    <p:sldId id="1035" r:id="rId8"/>
    <p:sldId id="1036" r:id="rId9"/>
    <p:sldId id="1037" r:id="rId10"/>
    <p:sldId id="1038" r:id="rId11"/>
    <p:sldId id="1039" r:id="rId12"/>
    <p:sldId id="1040"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58" autoAdjust="0"/>
    <p:restoredTop sz="93792" autoAdjust="0"/>
  </p:normalViewPr>
  <p:slideViewPr>
    <p:cSldViewPr snapToGrid="0">
      <p:cViewPr varScale="1">
        <p:scale>
          <a:sx n="62" d="100"/>
          <a:sy n="62" d="100"/>
        </p:scale>
        <p:origin x="640" y="28"/>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8755499-B4A3-4C65-B1C7-EC2C2D6C6699}" type="datetimeFigureOut">
              <a:rPr lang="en-GB" smtClean="0"/>
              <a:t>12/01/2024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CCC34B5-6471-4140-A22B-B3A4B29C7C34}" type="slidenum">
              <a:rPr lang="en-GB" smtClean="0"/>
              <a:t>‹#›</a:t>
            </a:fld>
            <a:endParaRPr lang="en-GB"/>
          </a:p>
        </p:txBody>
      </p:sp>
    </p:spTree>
    <p:extLst>
      <p:ext uri="{BB962C8B-B14F-4D97-AF65-F5344CB8AC3E}">
        <p14:creationId xmlns:p14="http://schemas.microsoft.com/office/powerpoint/2010/main" val="21093383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Thank you all for the support you have given to survivors and organisation's working with survivors of domestic abuse in this area.  </a:t>
            </a:r>
          </a:p>
        </p:txBody>
      </p:sp>
      <p:sp>
        <p:nvSpPr>
          <p:cNvPr id="4" name="Slide Number Placeholder 3"/>
          <p:cNvSpPr>
            <a:spLocks noGrp="1"/>
          </p:cNvSpPr>
          <p:nvPr>
            <p:ph type="sldNum" sz="quarter" idx="5"/>
          </p:nvPr>
        </p:nvSpPr>
        <p:spPr/>
        <p:txBody>
          <a:bodyPr/>
          <a:lstStyle/>
          <a:p>
            <a:fld id="{BCCC34B5-6471-4140-A22B-B3A4B29C7C34}" type="slidenum">
              <a:rPr lang="en-GB" smtClean="0"/>
              <a:t>2</a:t>
            </a:fld>
            <a:endParaRPr lang="en-GB"/>
          </a:p>
        </p:txBody>
      </p:sp>
    </p:spTree>
    <p:extLst>
      <p:ext uri="{BB962C8B-B14F-4D97-AF65-F5344CB8AC3E}">
        <p14:creationId xmlns:p14="http://schemas.microsoft.com/office/powerpoint/2010/main" val="24157445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Currently working with 500 clients* DA is still impacting on a significant number of </a:t>
            </a:r>
            <a:r>
              <a:rPr lang="en-GB" dirty="0" err="1"/>
              <a:t>individauls</a:t>
            </a:r>
            <a:r>
              <a:rPr lang="en-GB" dirty="0"/>
              <a:t> and children across Cambs and PB </a:t>
            </a:r>
          </a:p>
        </p:txBody>
      </p:sp>
      <p:sp>
        <p:nvSpPr>
          <p:cNvPr id="4" name="Slide Number Placeholder 3"/>
          <p:cNvSpPr>
            <a:spLocks noGrp="1"/>
          </p:cNvSpPr>
          <p:nvPr>
            <p:ph type="sldNum" sz="quarter" idx="5"/>
          </p:nvPr>
        </p:nvSpPr>
        <p:spPr/>
        <p:txBody>
          <a:bodyPr/>
          <a:lstStyle/>
          <a:p>
            <a:fld id="{BCCC34B5-6471-4140-A22B-B3A4B29C7C34}" type="slidenum">
              <a:rPr lang="en-GB" smtClean="0"/>
              <a:t>4</a:t>
            </a:fld>
            <a:endParaRPr lang="en-GB"/>
          </a:p>
        </p:txBody>
      </p:sp>
    </p:spTree>
    <p:extLst>
      <p:ext uri="{BB962C8B-B14F-4D97-AF65-F5344CB8AC3E}">
        <p14:creationId xmlns:p14="http://schemas.microsoft.com/office/powerpoint/2010/main" val="5911492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What we have done in partnership with providers </a:t>
            </a:r>
          </a:p>
        </p:txBody>
      </p:sp>
      <p:sp>
        <p:nvSpPr>
          <p:cNvPr id="4" name="Slide Number Placeholder 3"/>
          <p:cNvSpPr>
            <a:spLocks noGrp="1"/>
          </p:cNvSpPr>
          <p:nvPr>
            <p:ph type="sldNum" sz="quarter" idx="5"/>
          </p:nvPr>
        </p:nvSpPr>
        <p:spPr/>
        <p:txBody>
          <a:bodyPr/>
          <a:lstStyle/>
          <a:p>
            <a:fld id="{BCCC34B5-6471-4140-A22B-B3A4B29C7C34}" type="slidenum">
              <a:rPr lang="en-GB" smtClean="0"/>
              <a:t>5</a:t>
            </a:fld>
            <a:endParaRPr lang="en-GB"/>
          </a:p>
        </p:txBody>
      </p:sp>
    </p:spTree>
    <p:extLst>
      <p:ext uri="{BB962C8B-B14F-4D97-AF65-F5344CB8AC3E}">
        <p14:creationId xmlns:p14="http://schemas.microsoft.com/office/powerpoint/2010/main" val="17116259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Continued </a:t>
            </a:r>
          </a:p>
        </p:txBody>
      </p:sp>
      <p:sp>
        <p:nvSpPr>
          <p:cNvPr id="4" name="Slide Number Placeholder 3"/>
          <p:cNvSpPr>
            <a:spLocks noGrp="1"/>
          </p:cNvSpPr>
          <p:nvPr>
            <p:ph type="sldNum" sz="quarter" idx="5"/>
          </p:nvPr>
        </p:nvSpPr>
        <p:spPr/>
        <p:txBody>
          <a:bodyPr/>
          <a:lstStyle/>
          <a:p>
            <a:fld id="{BCCC34B5-6471-4140-A22B-B3A4B29C7C34}" type="slidenum">
              <a:rPr lang="en-GB" smtClean="0"/>
              <a:t>6</a:t>
            </a:fld>
            <a:endParaRPr lang="en-GB"/>
          </a:p>
        </p:txBody>
      </p:sp>
    </p:spTree>
    <p:extLst>
      <p:ext uri="{BB962C8B-B14F-4D97-AF65-F5344CB8AC3E}">
        <p14:creationId xmlns:p14="http://schemas.microsoft.com/office/powerpoint/2010/main" val="30806268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DAHA  great success… </a:t>
            </a:r>
          </a:p>
          <a:p>
            <a:r>
              <a:rPr lang="en-GB" dirty="0"/>
              <a:t>Adults with LD very vulnerable </a:t>
            </a:r>
          </a:p>
          <a:p>
            <a:r>
              <a:rPr lang="en-GB" dirty="0"/>
              <a:t>VAWG needs assessment shows need for IDVAs  with first language and A8/EE IDVA need </a:t>
            </a:r>
          </a:p>
        </p:txBody>
      </p:sp>
      <p:sp>
        <p:nvSpPr>
          <p:cNvPr id="4" name="Slide Number Placeholder 3"/>
          <p:cNvSpPr>
            <a:spLocks noGrp="1"/>
          </p:cNvSpPr>
          <p:nvPr>
            <p:ph type="sldNum" sz="quarter" idx="5"/>
          </p:nvPr>
        </p:nvSpPr>
        <p:spPr/>
        <p:txBody>
          <a:bodyPr/>
          <a:lstStyle/>
          <a:p>
            <a:fld id="{BCCC34B5-6471-4140-A22B-B3A4B29C7C34}" type="slidenum">
              <a:rPr lang="en-GB" smtClean="0"/>
              <a:t>7</a:t>
            </a:fld>
            <a:endParaRPr lang="en-GB"/>
          </a:p>
        </p:txBody>
      </p:sp>
    </p:spTree>
    <p:extLst>
      <p:ext uri="{BB962C8B-B14F-4D97-AF65-F5344CB8AC3E}">
        <p14:creationId xmlns:p14="http://schemas.microsoft.com/office/powerpoint/2010/main" val="14665006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5E0F50C-6F02-484A-8F66-66F7AA816FAB}"/>
              </a:ext>
            </a:extLst>
          </p:cNvPr>
          <p:cNvSpPr>
            <a:spLocks noGrp="1"/>
          </p:cNvSpPr>
          <p:nvPr>
            <p:ph type="dt" sz="half" idx="10"/>
          </p:nvPr>
        </p:nvSpPr>
        <p:spPr/>
        <p:txBody>
          <a:bodyPr/>
          <a:lstStyle/>
          <a:p>
            <a:fld id="{A0171612-5DA4-49CA-AEF6-692AD90D13CB}" type="datetimeFigureOut">
              <a:rPr lang="en-GB" smtClean="0"/>
              <a:t>12/01/2024</a:t>
            </a:fld>
            <a:endParaRPr lang="en-GB" dirty="0"/>
          </a:p>
        </p:txBody>
      </p:sp>
      <p:sp>
        <p:nvSpPr>
          <p:cNvPr id="3" name="Footer Placeholder 2">
            <a:extLst>
              <a:ext uri="{FF2B5EF4-FFF2-40B4-BE49-F238E27FC236}">
                <a16:creationId xmlns:a16="http://schemas.microsoft.com/office/drawing/2014/main" id="{C5D32A6B-6570-4E74-9F4F-53BABA8A85DA}"/>
              </a:ext>
            </a:extLst>
          </p:cNvPr>
          <p:cNvSpPr>
            <a:spLocks noGrp="1"/>
          </p:cNvSpPr>
          <p:nvPr>
            <p:ph type="ftr" sz="quarter" idx="11"/>
          </p:nvPr>
        </p:nvSpPr>
        <p:spPr/>
        <p:txBody>
          <a:bodyPr/>
          <a:lstStyle/>
          <a:p>
            <a:endParaRPr lang="en-GB" dirty="0"/>
          </a:p>
        </p:txBody>
      </p:sp>
      <p:sp>
        <p:nvSpPr>
          <p:cNvPr id="4" name="Slide Number Placeholder 3">
            <a:extLst>
              <a:ext uri="{FF2B5EF4-FFF2-40B4-BE49-F238E27FC236}">
                <a16:creationId xmlns:a16="http://schemas.microsoft.com/office/drawing/2014/main" id="{3CB986C1-5FB8-4124-B328-806E6BA8CD45}"/>
              </a:ext>
            </a:extLst>
          </p:cNvPr>
          <p:cNvSpPr>
            <a:spLocks noGrp="1"/>
          </p:cNvSpPr>
          <p:nvPr>
            <p:ph type="sldNum" sz="quarter" idx="12"/>
          </p:nvPr>
        </p:nvSpPr>
        <p:spPr/>
        <p:txBody>
          <a:bodyPr/>
          <a:lstStyle/>
          <a:p>
            <a:fld id="{CB1F126A-9F22-4F33-97AD-BBEF279397F5}" type="slidenum">
              <a:rPr lang="en-GB" smtClean="0"/>
              <a:t>‹#›</a:t>
            </a:fld>
            <a:endParaRPr lang="en-GB" dirty="0"/>
          </a:p>
        </p:txBody>
      </p:sp>
    </p:spTree>
    <p:extLst>
      <p:ext uri="{BB962C8B-B14F-4D97-AF65-F5344CB8AC3E}">
        <p14:creationId xmlns:p14="http://schemas.microsoft.com/office/powerpoint/2010/main" val="13427942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28033D-77AD-42F3-9C17-DA13989D585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2599502-BB4D-4DDD-9BBE-279F90BA089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858CC8A-A1A0-4E79-B200-F08E93FC188F}"/>
              </a:ext>
            </a:extLst>
          </p:cNvPr>
          <p:cNvSpPr>
            <a:spLocks noGrp="1"/>
          </p:cNvSpPr>
          <p:nvPr>
            <p:ph type="dt" sz="half" idx="10"/>
          </p:nvPr>
        </p:nvSpPr>
        <p:spPr/>
        <p:txBody>
          <a:bodyPr/>
          <a:lstStyle/>
          <a:p>
            <a:fld id="{A0171612-5DA4-49CA-AEF6-692AD90D13CB}" type="datetimeFigureOut">
              <a:rPr lang="en-GB" smtClean="0"/>
              <a:t>12/01/2024</a:t>
            </a:fld>
            <a:endParaRPr lang="en-GB" dirty="0"/>
          </a:p>
        </p:txBody>
      </p:sp>
      <p:sp>
        <p:nvSpPr>
          <p:cNvPr id="5" name="Footer Placeholder 4">
            <a:extLst>
              <a:ext uri="{FF2B5EF4-FFF2-40B4-BE49-F238E27FC236}">
                <a16:creationId xmlns:a16="http://schemas.microsoft.com/office/drawing/2014/main" id="{54C12F3D-29CA-4A14-A7F9-360B99C33EE4}"/>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BF1CB13A-39AF-4AC4-B737-68DE1D917050}"/>
              </a:ext>
            </a:extLst>
          </p:cNvPr>
          <p:cNvSpPr>
            <a:spLocks noGrp="1"/>
          </p:cNvSpPr>
          <p:nvPr>
            <p:ph type="sldNum" sz="quarter" idx="12"/>
          </p:nvPr>
        </p:nvSpPr>
        <p:spPr/>
        <p:txBody>
          <a:bodyPr/>
          <a:lstStyle/>
          <a:p>
            <a:fld id="{CB1F126A-9F22-4F33-97AD-BBEF279397F5}" type="slidenum">
              <a:rPr lang="en-GB" smtClean="0"/>
              <a:t>‹#›</a:t>
            </a:fld>
            <a:endParaRPr lang="en-GB" dirty="0"/>
          </a:p>
        </p:txBody>
      </p:sp>
    </p:spTree>
    <p:extLst>
      <p:ext uri="{BB962C8B-B14F-4D97-AF65-F5344CB8AC3E}">
        <p14:creationId xmlns:p14="http://schemas.microsoft.com/office/powerpoint/2010/main" val="18704824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D0F436-4469-4476-BEB3-C65BEF7A39B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40865A98-57A2-4A46-979B-17D996CABA5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7D3E4151-D27A-4B0A-A824-DBA4B0EA4A89}"/>
              </a:ext>
            </a:extLst>
          </p:cNvPr>
          <p:cNvSpPr>
            <a:spLocks noGrp="1"/>
          </p:cNvSpPr>
          <p:nvPr>
            <p:ph type="dt" sz="half" idx="10"/>
          </p:nvPr>
        </p:nvSpPr>
        <p:spPr/>
        <p:txBody>
          <a:bodyPr/>
          <a:lstStyle/>
          <a:p>
            <a:fld id="{A0171612-5DA4-49CA-AEF6-692AD90D13CB}" type="datetimeFigureOut">
              <a:rPr lang="en-GB" smtClean="0"/>
              <a:t>12/01/2024</a:t>
            </a:fld>
            <a:endParaRPr lang="en-GB" dirty="0"/>
          </a:p>
        </p:txBody>
      </p:sp>
      <p:sp>
        <p:nvSpPr>
          <p:cNvPr id="5" name="Footer Placeholder 4">
            <a:extLst>
              <a:ext uri="{FF2B5EF4-FFF2-40B4-BE49-F238E27FC236}">
                <a16:creationId xmlns:a16="http://schemas.microsoft.com/office/drawing/2014/main" id="{5C5DF4A4-FD0B-4AAF-9B07-BCCD02BF41A9}"/>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F28E07F3-0EEB-4949-8FB6-74A52255E59E}"/>
              </a:ext>
            </a:extLst>
          </p:cNvPr>
          <p:cNvSpPr>
            <a:spLocks noGrp="1"/>
          </p:cNvSpPr>
          <p:nvPr>
            <p:ph type="sldNum" sz="quarter" idx="12"/>
          </p:nvPr>
        </p:nvSpPr>
        <p:spPr/>
        <p:txBody>
          <a:bodyPr/>
          <a:lstStyle/>
          <a:p>
            <a:fld id="{CB1F126A-9F22-4F33-97AD-BBEF279397F5}" type="slidenum">
              <a:rPr lang="en-GB" smtClean="0"/>
              <a:t>‹#›</a:t>
            </a:fld>
            <a:endParaRPr lang="en-GB" dirty="0"/>
          </a:p>
        </p:txBody>
      </p:sp>
    </p:spTree>
    <p:extLst>
      <p:ext uri="{BB962C8B-B14F-4D97-AF65-F5344CB8AC3E}">
        <p14:creationId xmlns:p14="http://schemas.microsoft.com/office/powerpoint/2010/main" val="156043327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14ACC4D-5A8D-4D13-A682-14D8E18A571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EE5EE86-9223-4A7B-8FD0-CB24873BD9A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1DB22EB-F366-47DB-BAE8-D391A6FA04D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171612-5DA4-49CA-AEF6-692AD90D13CB}" type="datetimeFigureOut">
              <a:rPr lang="en-GB" smtClean="0"/>
              <a:t>12/01/2024</a:t>
            </a:fld>
            <a:endParaRPr lang="en-GB" dirty="0"/>
          </a:p>
        </p:txBody>
      </p:sp>
      <p:sp>
        <p:nvSpPr>
          <p:cNvPr id="5" name="Footer Placeholder 4">
            <a:extLst>
              <a:ext uri="{FF2B5EF4-FFF2-40B4-BE49-F238E27FC236}">
                <a16:creationId xmlns:a16="http://schemas.microsoft.com/office/drawing/2014/main" id="{EC791CEB-BB29-45C8-BFED-8F26684EEB6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a:extLst>
              <a:ext uri="{FF2B5EF4-FFF2-40B4-BE49-F238E27FC236}">
                <a16:creationId xmlns:a16="http://schemas.microsoft.com/office/drawing/2014/main" id="{7F9B61CD-F39E-4E37-9697-C8573FE55DE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1F126A-9F22-4F33-97AD-BBEF279397F5}" type="slidenum">
              <a:rPr lang="en-GB" smtClean="0"/>
              <a:t>‹#›</a:t>
            </a:fld>
            <a:endParaRPr lang="en-GB" dirty="0"/>
          </a:p>
        </p:txBody>
      </p:sp>
    </p:spTree>
    <p:extLst>
      <p:ext uri="{BB962C8B-B14F-4D97-AF65-F5344CB8AC3E}">
        <p14:creationId xmlns:p14="http://schemas.microsoft.com/office/powerpoint/2010/main" val="999693144"/>
      </p:ext>
    </p:extLst>
  </p:cSld>
  <p:clrMap bg1="lt1" tx1="dk1" bg2="lt2" tx2="dk2" accent1="accent1" accent2="accent2" accent3="accent3" accent4="accent4" accent5="accent5" accent6="accent6" hlink="hlink" folHlink="folHlink"/>
  <p:sldLayoutIdLst>
    <p:sldLayoutId id="2147483655" r:id="rId1"/>
    <p:sldLayoutId id="2147483650" r:id="rId2"/>
    <p:sldLayoutId id="2147483649"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mailto:Danae.evans@cambridgeshire.gov.uk" TargetMode="Externa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hyperlink" Target="mailto:Vickie.crompton@cambridgeshire.gov.uk"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7" name="Rectangle 36">
            <a:extLst>
              <a:ext uri="{FF2B5EF4-FFF2-40B4-BE49-F238E27FC236}">
                <a16:creationId xmlns:a16="http://schemas.microsoft.com/office/drawing/2014/main" id="{8555C5B3-193A-4749-9AFD-682E53CDDE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Rectangle 38">
            <a:extLst>
              <a:ext uri="{FF2B5EF4-FFF2-40B4-BE49-F238E27FC236}">
                <a16:creationId xmlns:a16="http://schemas.microsoft.com/office/drawing/2014/main" id="{2EAE06A6-F76A-41C9-827A-C561B00448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3"/>
            <a:ext cx="12192000" cy="6858000"/>
          </a:xfrm>
          <a:prstGeom prst="rect">
            <a:avLst/>
          </a:prstGeom>
          <a:gradFill>
            <a:gsLst>
              <a:gs pos="0">
                <a:srgbClr val="000000"/>
              </a:gs>
              <a:gs pos="100000">
                <a:schemeClr val="accent1">
                  <a:lumMod val="75000"/>
                </a:schemeClr>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Rectangle 40">
            <a:extLst>
              <a:ext uri="{FF2B5EF4-FFF2-40B4-BE49-F238E27FC236}">
                <a16:creationId xmlns:a16="http://schemas.microsoft.com/office/drawing/2014/main" id="{89F9D4E8-0639-444B-949B-9518585061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80861" y="0"/>
            <a:ext cx="7661934" cy="6858000"/>
          </a:xfrm>
          <a:prstGeom prst="rect">
            <a:avLst/>
          </a:prstGeom>
          <a:gradFill>
            <a:gsLst>
              <a:gs pos="0">
                <a:schemeClr val="accent1">
                  <a:lumMod val="75000"/>
                  <a:alpha val="45000"/>
                </a:schemeClr>
              </a:gs>
              <a:gs pos="100000">
                <a:srgbClr val="000000">
                  <a:alpha val="29000"/>
                </a:srgb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Rectangle 42">
            <a:extLst>
              <a:ext uri="{FF2B5EF4-FFF2-40B4-BE49-F238E27FC236}">
                <a16:creationId xmlns:a16="http://schemas.microsoft.com/office/drawing/2014/main" id="{7E3DA7A2-ED70-4BBA-AB72-00AD461FA4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80862" y="-6"/>
            <a:ext cx="11711138" cy="6410334"/>
          </a:xfrm>
          <a:prstGeom prst="rect">
            <a:avLst/>
          </a:prstGeom>
          <a:gradFill>
            <a:gsLst>
              <a:gs pos="0">
                <a:schemeClr val="accent1">
                  <a:alpha val="0"/>
                </a:schemeClr>
              </a:gs>
              <a:gs pos="100000">
                <a:srgbClr val="000000">
                  <a:alpha val="41000"/>
                </a:srgb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59702189-73BA-4237-8F3A-110BDEA96667}"/>
              </a:ext>
            </a:extLst>
          </p:cNvPr>
          <p:cNvSpPr>
            <a:spLocks noGrp="1"/>
          </p:cNvSpPr>
          <p:nvPr>
            <p:ph type="ctrTitle"/>
          </p:nvPr>
        </p:nvSpPr>
        <p:spPr>
          <a:xfrm>
            <a:off x="1127208" y="857251"/>
            <a:ext cx="4747280" cy="3098061"/>
          </a:xfrm>
        </p:spPr>
        <p:txBody>
          <a:bodyPr vert="horz" lIns="91440" tIns="45720" rIns="91440" bIns="45720" rtlCol="0" anchor="b">
            <a:normAutofit/>
          </a:bodyPr>
          <a:lstStyle/>
          <a:p>
            <a:pPr algn="l"/>
            <a:r>
              <a:rPr lang="en-US" sz="4800" dirty="0">
                <a:solidFill>
                  <a:srgbClr val="FFFFFF"/>
                </a:solidFill>
              </a:rPr>
              <a:t>Safe Accommodation Strategy Review 2024-2027</a:t>
            </a:r>
          </a:p>
        </p:txBody>
      </p:sp>
      <p:sp>
        <p:nvSpPr>
          <p:cNvPr id="45" name="Rectangle 44">
            <a:extLst>
              <a:ext uri="{FF2B5EF4-FFF2-40B4-BE49-F238E27FC236}">
                <a16:creationId xmlns:a16="http://schemas.microsoft.com/office/drawing/2014/main" id="{FC485432-3647-4218-B5D3-15D3FA222B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4844797" y="-489206"/>
            <a:ext cx="2502408" cy="12191998"/>
          </a:xfrm>
          <a:prstGeom prst="rect">
            <a:avLst/>
          </a:prstGeom>
          <a:gradFill>
            <a:gsLst>
              <a:gs pos="0">
                <a:schemeClr val="accent1">
                  <a:alpha val="24000"/>
                </a:schemeClr>
              </a:gs>
              <a:gs pos="78000">
                <a:schemeClr val="accent1">
                  <a:lumMod val="50000"/>
                  <a:alpha val="0"/>
                </a:schemeClr>
              </a:gs>
            </a:gsLst>
            <a:lin ang="10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9531A55E-9F2E-4858-A0E7-F80295C4A9FF}"/>
              </a:ext>
            </a:extLst>
          </p:cNvPr>
          <p:cNvSpPr>
            <a:spLocks noGrp="1"/>
          </p:cNvSpPr>
          <p:nvPr>
            <p:ph type="subTitle" idx="1"/>
          </p:nvPr>
        </p:nvSpPr>
        <p:spPr>
          <a:xfrm>
            <a:off x="1127208" y="4756265"/>
            <a:ext cx="4393278" cy="1244483"/>
          </a:xfrm>
        </p:spPr>
        <p:txBody>
          <a:bodyPr vert="horz" lIns="91440" tIns="45720" rIns="91440" bIns="45720" rtlCol="0" anchor="t">
            <a:normAutofit/>
          </a:bodyPr>
          <a:lstStyle/>
          <a:p>
            <a:pPr algn="l"/>
            <a:r>
              <a:rPr lang="en-US" sz="2000" b="1" dirty="0">
                <a:solidFill>
                  <a:srgbClr val="FFFFFF"/>
                </a:solidFill>
              </a:rPr>
              <a:t>January 2024 </a:t>
            </a:r>
          </a:p>
          <a:p>
            <a:pPr algn="l"/>
            <a:r>
              <a:rPr lang="en-US" sz="2000" b="1" dirty="0">
                <a:solidFill>
                  <a:srgbClr val="FFFFFF"/>
                </a:solidFill>
              </a:rPr>
              <a:t>Presented by Danae Evans,  Safe Accommodation Programme Manager </a:t>
            </a:r>
          </a:p>
        </p:txBody>
      </p:sp>
      <p:sp>
        <p:nvSpPr>
          <p:cNvPr id="47" name="Oval 46">
            <a:extLst>
              <a:ext uri="{FF2B5EF4-FFF2-40B4-BE49-F238E27FC236}">
                <a16:creationId xmlns:a16="http://schemas.microsoft.com/office/drawing/2014/main" id="{F4AFDDCA-6ABA-4D23-8A5C-1BF0F43081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90589" y="1062544"/>
            <a:ext cx="4756162" cy="475616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Logo, company name&#10;&#10;Description automatically generated">
            <a:extLst>
              <a:ext uri="{FF2B5EF4-FFF2-40B4-BE49-F238E27FC236}">
                <a16:creationId xmlns:a16="http://schemas.microsoft.com/office/drawing/2014/main" id="{58B53862-916D-4268-827A-0E8DAFFDD9D7}"/>
              </a:ext>
            </a:extLst>
          </p:cNvPr>
          <p:cNvPicPr>
            <a:picLocks noChangeAspect="1"/>
          </p:cNvPicPr>
          <p:nvPr/>
        </p:nvPicPr>
        <p:blipFill rotWithShape="1">
          <a:blip r:embed="rId2"/>
          <a:srcRect r="1438" b="1"/>
          <a:stretch/>
        </p:blipFill>
        <p:spPr>
          <a:xfrm>
            <a:off x="7330925" y="2108877"/>
            <a:ext cx="2916431" cy="2654533"/>
          </a:xfrm>
          <a:prstGeom prst="rect">
            <a:avLst/>
          </a:prstGeom>
        </p:spPr>
      </p:pic>
    </p:spTree>
    <p:extLst>
      <p:ext uri="{BB962C8B-B14F-4D97-AF65-F5344CB8AC3E}">
        <p14:creationId xmlns:p14="http://schemas.microsoft.com/office/powerpoint/2010/main" val="4109530804"/>
      </p:ext>
    </p:extLst>
  </p:cSld>
  <p:clrMapOvr>
    <a:masterClrMapping/>
  </p:clrMapOvr>
  <mc:AlternateContent xmlns:mc="http://schemas.openxmlformats.org/markup-compatibility/2006" xmlns:p14="http://schemas.microsoft.com/office/powerpoint/2010/main">
    <mc:Choice Requires="p14">
      <p:transition spd="med" p14:dur="700" advTm="41829">
        <p:fade/>
      </p:transition>
    </mc:Choice>
    <mc:Fallback xmlns="">
      <p:transition spd="med" advTm="41829">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7A6EF8-91D8-4FCD-8D9A-C976D1EAB3DE}"/>
              </a:ext>
            </a:extLst>
          </p:cNvPr>
          <p:cNvSpPr>
            <a:spLocks noGrp="1"/>
          </p:cNvSpPr>
          <p:nvPr>
            <p:ph type="title"/>
          </p:nvPr>
        </p:nvSpPr>
        <p:spPr>
          <a:xfrm>
            <a:off x="84667" y="363895"/>
            <a:ext cx="9635066" cy="765109"/>
          </a:xfrm>
        </p:spPr>
        <p:txBody>
          <a:bodyPr>
            <a:normAutofit/>
          </a:bodyPr>
          <a:lstStyle/>
          <a:p>
            <a:pPr algn="ctr"/>
            <a:r>
              <a:rPr lang="en-GB" sz="3600" b="1" dirty="0">
                <a:latin typeface="Calibri Light" panose="020F0302020204030204" pitchFamily="34" charset="0"/>
                <a:ea typeface="Cambria" panose="02040503050406030204" pitchFamily="18" charset="0"/>
                <a:cs typeface="Calibri Light" panose="020F0302020204030204" pitchFamily="34" charset="0"/>
              </a:rPr>
              <a:t>Safe Accommodation Strategy, 2024-2027</a:t>
            </a:r>
          </a:p>
        </p:txBody>
      </p:sp>
      <p:sp>
        <p:nvSpPr>
          <p:cNvPr id="3" name="Content Placeholder 2">
            <a:extLst>
              <a:ext uri="{FF2B5EF4-FFF2-40B4-BE49-F238E27FC236}">
                <a16:creationId xmlns:a16="http://schemas.microsoft.com/office/drawing/2014/main" id="{8D46CBE0-BA29-4737-A9AB-A33A1169802F}"/>
              </a:ext>
            </a:extLst>
          </p:cNvPr>
          <p:cNvSpPr>
            <a:spLocks noGrp="1"/>
          </p:cNvSpPr>
          <p:nvPr>
            <p:ph idx="1"/>
          </p:nvPr>
        </p:nvSpPr>
        <p:spPr>
          <a:xfrm>
            <a:off x="84668" y="1129004"/>
            <a:ext cx="9378114" cy="5901716"/>
          </a:xfrm>
        </p:spPr>
        <p:txBody>
          <a:bodyPr anchor="ctr">
            <a:normAutofit/>
          </a:bodyPr>
          <a:lstStyle/>
          <a:p>
            <a:r>
              <a:rPr lang="en-GB" sz="1800" dirty="0">
                <a:effectLst/>
                <a:ea typeface="Arial" panose="020B0604020202020204" pitchFamily="34" charset="0"/>
                <a:cs typeface="Times New Roman" panose="02020603050405020304" pitchFamily="18" charset="0"/>
              </a:rPr>
              <a:t>The Domestic Abuse Act 2021 set in statute that Tier One authorities must prepare and publish a local strategy based on a robust needs assessment that sets out the ways in which provision for accommodation-based domestic abuse support will be developed, commissioned, and delivered.</a:t>
            </a:r>
          </a:p>
          <a:p>
            <a:endParaRPr lang="en-GB" sz="1800" dirty="0">
              <a:ea typeface="Arial" panose="020B0604020202020204" pitchFamily="34" charset="0"/>
              <a:cs typeface="Times New Roman" panose="02020603050405020304" pitchFamily="18" charset="0"/>
            </a:endParaRPr>
          </a:p>
          <a:p>
            <a:r>
              <a:rPr lang="en-GB" sz="1800" dirty="0">
                <a:ea typeface="Arial" panose="020B0604020202020204" pitchFamily="34" charset="0"/>
                <a:cs typeface="Times New Roman" panose="02020603050405020304" pitchFamily="18" charset="0"/>
              </a:rPr>
              <a:t>T</a:t>
            </a:r>
            <a:r>
              <a:rPr lang="en-GB" sz="1800" dirty="0">
                <a:effectLst/>
                <a:ea typeface="Arial" panose="020B0604020202020204" pitchFamily="34" charset="0"/>
                <a:cs typeface="Times New Roman" panose="02020603050405020304" pitchFamily="18" charset="0"/>
              </a:rPr>
              <a:t>he first Safe Accommodation Strategies for Cambridgeshire and Peterborough  were published in October 2021.</a:t>
            </a:r>
            <a:r>
              <a:rPr lang="en-GB" sz="1800" b="1" dirty="0">
                <a:effectLst/>
                <a:ea typeface="Arial" panose="020B0604020202020204" pitchFamily="34" charset="0"/>
                <a:cs typeface="Times New Roman" panose="02020603050405020304" pitchFamily="18" charset="0"/>
              </a:rPr>
              <a:t> </a:t>
            </a:r>
            <a:r>
              <a:rPr lang="en-GB" sz="1800" dirty="0">
                <a:effectLst/>
                <a:ea typeface="Arial" panose="020B0604020202020204" pitchFamily="34" charset="0"/>
                <a:cs typeface="Times New Roman" panose="02020603050405020304" pitchFamily="18" charset="0"/>
              </a:rPr>
              <a:t>Strategies must be reviewed every three years.</a:t>
            </a:r>
            <a:endParaRPr lang="en-GB" sz="1800" dirty="0">
              <a:effectLst/>
              <a:ea typeface="Calibri" panose="020F0502020204030204" pitchFamily="34" charset="0"/>
              <a:cs typeface="Times New Roman" panose="02020603050405020304" pitchFamily="18" charset="0"/>
            </a:endParaRPr>
          </a:p>
          <a:p>
            <a:pPr marL="0" indent="0">
              <a:buNone/>
            </a:pPr>
            <a:endParaRPr lang="en-GB" sz="1800" dirty="0"/>
          </a:p>
          <a:p>
            <a:r>
              <a:rPr lang="en-GB" sz="1800" dirty="0"/>
              <a:t>This presentation is to  review the work achieved by the current Safe Accommodation Strategy  across Cambridgeshire and Peterborough.</a:t>
            </a:r>
          </a:p>
          <a:p>
            <a:endParaRPr lang="en-US" sz="1800" dirty="0"/>
          </a:p>
          <a:p>
            <a:r>
              <a:rPr lang="en-US" sz="1800" dirty="0"/>
              <a:t>It also outlines any proposed changes to the current strategies going forward into 2024-2027, following the 2023 VAWG needs assessment.</a:t>
            </a:r>
            <a:endParaRPr lang="en-GB" sz="1800" dirty="0"/>
          </a:p>
          <a:p>
            <a:endParaRPr lang="en-GB" sz="1800" dirty="0">
              <a:ea typeface="Cambria" panose="02040503050406030204" pitchFamily="18" charset="0"/>
            </a:endParaRPr>
          </a:p>
          <a:p>
            <a:r>
              <a:rPr lang="en-GB" sz="1800" dirty="0">
                <a:ea typeface="Cambria" panose="02040503050406030204" pitchFamily="18" charset="0"/>
                <a:cs typeface="Calibri" panose="020F0502020204030204" pitchFamily="34" charset="0"/>
              </a:rPr>
              <a:t>These strategies are based on the </a:t>
            </a:r>
            <a:r>
              <a:rPr lang="en-GB" sz="1800" b="1" dirty="0">
                <a:ea typeface="Cambria" panose="02040503050406030204" pitchFamily="18" charset="0"/>
                <a:cs typeface="Calibri" panose="020F0502020204030204" pitchFamily="34" charset="0"/>
              </a:rPr>
              <a:t>Whole Housing Approach </a:t>
            </a:r>
            <a:r>
              <a:rPr lang="en-GB" sz="1800" dirty="0">
                <a:ea typeface="Cambria" panose="02040503050406030204" pitchFamily="18" charset="0"/>
                <a:cs typeface="Calibri" panose="020F0502020204030204" pitchFamily="34" charset="0"/>
              </a:rPr>
              <a:t>and look for a collaborative response to domestic abuse support across all housing settings.  </a:t>
            </a:r>
          </a:p>
          <a:p>
            <a:endParaRPr lang="en-GB" sz="1800" dirty="0">
              <a:ea typeface="Cambria" panose="02040503050406030204" pitchFamily="18" charset="0"/>
              <a:cs typeface="Calibri" panose="020F0502020204030204" pitchFamily="34" charset="0"/>
            </a:endParaRPr>
          </a:p>
        </p:txBody>
      </p:sp>
      <p:sp>
        <p:nvSpPr>
          <p:cNvPr id="28" name="Rectangle 24">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rgbClr val="4675A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27AFE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FE342A2B-060B-45D3-84AF-496994B1E9CD}"/>
              </a:ext>
            </a:extLst>
          </p:cNvPr>
          <p:cNvPicPr>
            <a:picLocks noChangeAspect="1"/>
          </p:cNvPicPr>
          <p:nvPr/>
        </p:nvPicPr>
        <p:blipFill rotWithShape="1">
          <a:blip r:embed="rId3">
            <a:alphaModFix/>
          </a:blip>
          <a:srcRect l="4242" r="5901" b="-1"/>
          <a:stretch/>
        </p:blipFill>
        <p:spPr>
          <a:xfrm>
            <a:off x="9030743" y="2474254"/>
            <a:ext cx="1912560" cy="1909489"/>
          </a:xfrm>
          <a:custGeom>
            <a:avLst/>
            <a:gdLst/>
            <a:ahLst/>
            <a:cxnLst/>
            <a:rect l="l" t="t" r="r" b="b"/>
            <a:pathLst>
              <a:path w="6057610" h="6057610">
                <a:moveTo>
                  <a:pt x="3028805" y="0"/>
                </a:moveTo>
                <a:cubicBezTo>
                  <a:pt x="4701568" y="0"/>
                  <a:pt x="6057610" y="1356042"/>
                  <a:pt x="6057610" y="3028805"/>
                </a:cubicBezTo>
                <a:cubicBezTo>
                  <a:pt x="6057610" y="4701568"/>
                  <a:pt x="4701568" y="6057610"/>
                  <a:pt x="3028805" y="6057610"/>
                </a:cubicBezTo>
                <a:cubicBezTo>
                  <a:pt x="1356042" y="6057610"/>
                  <a:pt x="0" y="4701568"/>
                  <a:pt x="0" y="3028805"/>
                </a:cubicBezTo>
                <a:cubicBezTo>
                  <a:pt x="0" y="1356042"/>
                  <a:pt x="1356042" y="0"/>
                  <a:pt x="3028805" y="0"/>
                </a:cubicBezTo>
                <a:close/>
              </a:path>
            </a:pathLst>
          </a:custGeom>
          <a:effectLst>
            <a:softEdge rad="0"/>
          </a:effectLst>
        </p:spPr>
      </p:pic>
    </p:spTree>
    <p:extLst>
      <p:ext uri="{BB962C8B-B14F-4D97-AF65-F5344CB8AC3E}">
        <p14:creationId xmlns:p14="http://schemas.microsoft.com/office/powerpoint/2010/main" val="3585467218"/>
      </p:ext>
    </p:extLst>
  </p:cSld>
  <p:clrMapOvr>
    <a:masterClrMapping/>
  </p:clrMapOvr>
  <mc:AlternateContent xmlns:mc="http://schemas.openxmlformats.org/markup-compatibility/2006" xmlns:p14="http://schemas.microsoft.com/office/powerpoint/2010/main">
    <mc:Choice Requires="p14">
      <p:transition spd="slow" p14:dur="2000" advTm="13770"/>
    </mc:Choice>
    <mc:Fallback xmlns="">
      <p:transition spd="slow" advTm="1377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7A6EF8-91D8-4FCD-8D9A-C976D1EAB3DE}"/>
              </a:ext>
            </a:extLst>
          </p:cNvPr>
          <p:cNvSpPr>
            <a:spLocks noGrp="1"/>
          </p:cNvSpPr>
          <p:nvPr>
            <p:ph type="title"/>
          </p:nvPr>
        </p:nvSpPr>
        <p:spPr>
          <a:xfrm>
            <a:off x="74728" y="43685"/>
            <a:ext cx="9635066" cy="516835"/>
          </a:xfrm>
        </p:spPr>
        <p:txBody>
          <a:bodyPr>
            <a:normAutofit/>
          </a:bodyPr>
          <a:lstStyle/>
          <a:p>
            <a:pPr algn="ctr"/>
            <a:r>
              <a:rPr lang="en-GB" sz="2800" b="1" dirty="0"/>
              <a:t>Identification of Local Needs </a:t>
            </a:r>
            <a:endParaRPr lang="en-GB" sz="2800" b="1" dirty="0">
              <a:ea typeface="Cambria" panose="02040503050406030204" pitchFamily="18" charset="0"/>
              <a:cs typeface="Calibri" panose="020F0502020204030204" pitchFamily="34" charset="0"/>
            </a:endParaRPr>
          </a:p>
        </p:txBody>
      </p:sp>
      <p:sp>
        <p:nvSpPr>
          <p:cNvPr id="3" name="Content Placeholder 2">
            <a:extLst>
              <a:ext uri="{FF2B5EF4-FFF2-40B4-BE49-F238E27FC236}">
                <a16:creationId xmlns:a16="http://schemas.microsoft.com/office/drawing/2014/main" id="{8D46CBE0-BA29-4737-A9AB-A33A1169802F}"/>
              </a:ext>
            </a:extLst>
          </p:cNvPr>
          <p:cNvSpPr>
            <a:spLocks noGrp="1"/>
          </p:cNvSpPr>
          <p:nvPr>
            <p:ph idx="1"/>
          </p:nvPr>
        </p:nvSpPr>
        <p:spPr>
          <a:xfrm>
            <a:off x="444617" y="1291905"/>
            <a:ext cx="8867163" cy="5865889"/>
          </a:xfrm>
        </p:spPr>
        <p:txBody>
          <a:bodyPr anchor="ctr">
            <a:normAutofit/>
          </a:bodyPr>
          <a:lstStyle/>
          <a:p>
            <a:pPr marL="0" indent="0" algn="just">
              <a:lnSpc>
                <a:spcPct val="115000"/>
              </a:lnSpc>
              <a:spcAft>
                <a:spcPts val="1000"/>
              </a:spcAft>
              <a:buNone/>
            </a:pPr>
            <a:endParaRPr lang="en-GB" sz="7200" dirty="0">
              <a:effectLst/>
              <a:ea typeface="Arial" panose="020B0604020202020204" pitchFamily="34" charset="0"/>
              <a:cs typeface="Times New Roman" panose="02020603050405020304" pitchFamily="18" charset="0"/>
            </a:endParaRPr>
          </a:p>
          <a:p>
            <a:pPr marL="0" indent="0" algn="just">
              <a:lnSpc>
                <a:spcPct val="115000"/>
              </a:lnSpc>
              <a:spcAft>
                <a:spcPts val="1000"/>
              </a:spcAft>
              <a:buNone/>
            </a:pPr>
            <a:endParaRPr lang="en-GB" sz="7200" dirty="0">
              <a:solidFill>
                <a:srgbClr val="FF0000"/>
              </a:solidFill>
              <a:effectLst/>
              <a:ea typeface="Times New Roman" panose="02020603050405020304" pitchFamily="18" charset="0"/>
              <a:cs typeface="Times New Roman" panose="02020603050405020304" pitchFamily="18" charset="0"/>
            </a:endParaRPr>
          </a:p>
          <a:p>
            <a:pPr marL="457200" indent="0">
              <a:lnSpc>
                <a:spcPct val="115000"/>
              </a:lnSpc>
              <a:spcAft>
                <a:spcPts val="1000"/>
              </a:spcAft>
              <a:buNone/>
            </a:pPr>
            <a:r>
              <a:rPr lang="en-GB" sz="7200" dirty="0">
                <a:effectLst/>
                <a:ea typeface="Arial" panose="020B0604020202020204" pitchFamily="34" charset="0"/>
                <a:cs typeface="Times New Roman" panose="02020603050405020304" pitchFamily="18" charset="0"/>
              </a:rPr>
              <a:t> </a:t>
            </a:r>
            <a:endParaRPr lang="en-GB" sz="7200" dirty="0">
              <a:effectLst/>
              <a:ea typeface="Calibri" panose="020F0502020204030204" pitchFamily="34" charset="0"/>
              <a:cs typeface="Times New Roman" panose="02020603050405020304" pitchFamily="18" charset="0"/>
            </a:endParaRPr>
          </a:p>
          <a:p>
            <a:endParaRPr lang="en-GB" sz="1800" dirty="0">
              <a:ea typeface="Cambria" panose="02040503050406030204" pitchFamily="18" charset="0"/>
              <a:cs typeface="Calibri" panose="020F0502020204030204" pitchFamily="34" charset="0"/>
            </a:endParaRPr>
          </a:p>
        </p:txBody>
      </p:sp>
      <p:sp>
        <p:nvSpPr>
          <p:cNvPr id="28" name="Rectangle 24">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rgbClr val="4675A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27AFE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FE342A2B-060B-45D3-84AF-496994B1E9CD}"/>
              </a:ext>
            </a:extLst>
          </p:cNvPr>
          <p:cNvPicPr>
            <a:picLocks noChangeAspect="1"/>
          </p:cNvPicPr>
          <p:nvPr/>
        </p:nvPicPr>
        <p:blipFill rotWithShape="1">
          <a:blip r:embed="rId2">
            <a:alphaModFix/>
          </a:blip>
          <a:srcRect l="4242" r="5901" b="-1"/>
          <a:stretch/>
        </p:blipFill>
        <p:spPr>
          <a:xfrm>
            <a:off x="9001387" y="2444946"/>
            <a:ext cx="1941916" cy="1938798"/>
          </a:xfrm>
          <a:custGeom>
            <a:avLst/>
            <a:gdLst/>
            <a:ahLst/>
            <a:cxnLst/>
            <a:rect l="l" t="t" r="r" b="b"/>
            <a:pathLst>
              <a:path w="6057610" h="6057610">
                <a:moveTo>
                  <a:pt x="3028805" y="0"/>
                </a:moveTo>
                <a:cubicBezTo>
                  <a:pt x="4701568" y="0"/>
                  <a:pt x="6057610" y="1356042"/>
                  <a:pt x="6057610" y="3028805"/>
                </a:cubicBezTo>
                <a:cubicBezTo>
                  <a:pt x="6057610" y="4701568"/>
                  <a:pt x="4701568" y="6057610"/>
                  <a:pt x="3028805" y="6057610"/>
                </a:cubicBezTo>
                <a:cubicBezTo>
                  <a:pt x="1356042" y="6057610"/>
                  <a:pt x="0" y="4701568"/>
                  <a:pt x="0" y="3028805"/>
                </a:cubicBezTo>
                <a:cubicBezTo>
                  <a:pt x="0" y="1356042"/>
                  <a:pt x="1356042" y="0"/>
                  <a:pt x="3028805" y="0"/>
                </a:cubicBezTo>
                <a:close/>
              </a:path>
            </a:pathLst>
          </a:custGeom>
          <a:effectLst>
            <a:softEdge rad="0"/>
          </a:effectLst>
        </p:spPr>
      </p:pic>
      <p:sp>
        <p:nvSpPr>
          <p:cNvPr id="6" name="TextBox 5">
            <a:extLst>
              <a:ext uri="{FF2B5EF4-FFF2-40B4-BE49-F238E27FC236}">
                <a16:creationId xmlns:a16="http://schemas.microsoft.com/office/drawing/2014/main" id="{1D1F7AF6-4E6D-BF3A-F2C0-4A28B1287A12}"/>
              </a:ext>
            </a:extLst>
          </p:cNvPr>
          <p:cNvSpPr txBox="1"/>
          <p:nvPr/>
        </p:nvSpPr>
        <p:spPr>
          <a:xfrm>
            <a:off x="246427" y="457200"/>
            <a:ext cx="8867163" cy="6059608"/>
          </a:xfrm>
          <a:prstGeom prst="rect">
            <a:avLst/>
          </a:prstGeom>
          <a:noFill/>
        </p:spPr>
        <p:txBody>
          <a:bodyPr wrap="square">
            <a:spAutoFit/>
          </a:bodyPr>
          <a:lstStyle/>
          <a:p>
            <a:pPr marL="0" marR="0" lvl="0" indent="0" algn="just" defTabSz="914400" rtl="0" eaLnBrk="1" fontAlgn="auto" latinLnBrk="0" hangingPunct="1">
              <a:lnSpc>
                <a:spcPct val="115000"/>
              </a:lnSpc>
              <a:spcBef>
                <a:spcPts val="1000"/>
              </a:spcBef>
              <a:spcAft>
                <a:spcPts val="1000"/>
              </a:spcAft>
              <a:buClrTx/>
              <a:buSzTx/>
              <a:buFont typeface="Arial" panose="020B0604020202020204" pitchFamily="34" charset="0"/>
              <a:buNone/>
              <a:tabLst/>
              <a:defRPr/>
            </a:pPr>
            <a:r>
              <a:rPr kumimoji="0" lang="en-GB" b="0" i="0" u="none" strike="noStrike" kern="1200" cap="none" spc="0" normalizeH="0" baseline="0" noProof="0" dirty="0">
                <a:ln>
                  <a:noFill/>
                </a:ln>
                <a:solidFill>
                  <a:prstClr val="black"/>
                </a:solidFill>
                <a:effectLst/>
                <a:uLnTx/>
                <a:uFillTx/>
                <a:latin typeface="Calibri Body "/>
                <a:ea typeface="Arial" panose="020B0604020202020204" pitchFamily="34" charset="0"/>
                <a:cs typeface="Times New Roman" panose="02020603050405020304" pitchFamily="18" charset="0"/>
              </a:rPr>
              <a:t>Key challenges for the Domestic Abuse system, are currently:</a:t>
            </a:r>
            <a:endParaRPr kumimoji="0" lang="en-GB" b="0" i="0" u="none" strike="noStrike" kern="1200" cap="none" spc="0" normalizeH="0" baseline="0" noProof="0" dirty="0">
              <a:ln>
                <a:noFill/>
              </a:ln>
              <a:solidFill>
                <a:prstClr val="black"/>
              </a:solidFill>
              <a:effectLst/>
              <a:uLnTx/>
              <a:uFillTx/>
              <a:latin typeface="Calibri Body "/>
              <a:ea typeface="Calibri" panose="020F0502020204030204" pitchFamily="34" charset="0"/>
              <a:cs typeface="Times New Roman" panose="02020603050405020304" pitchFamily="18" charset="0"/>
            </a:endParaRPr>
          </a:p>
          <a:p>
            <a:pPr marL="342900" marR="0" lvl="0" indent="-342900" algn="just" defTabSz="914400" rtl="0" eaLnBrk="1" fontAlgn="auto" latinLnBrk="0" hangingPunct="1">
              <a:lnSpc>
                <a:spcPct val="90000"/>
              </a:lnSpc>
              <a:spcBef>
                <a:spcPts val="1000"/>
              </a:spcBef>
              <a:spcAft>
                <a:spcPts val="0"/>
              </a:spcAft>
              <a:buClrTx/>
              <a:buSzTx/>
              <a:buFont typeface="Symbol" panose="05050102010706020507" pitchFamily="18" charset="2"/>
              <a:buChar char=""/>
              <a:tabLst/>
              <a:defRPr/>
            </a:pPr>
            <a:r>
              <a:rPr kumimoji="0" lang="en-GB" i="0" u="none" strike="noStrike" kern="1200" cap="none" spc="0" normalizeH="0" baseline="0" noProof="0" dirty="0">
                <a:ln>
                  <a:noFill/>
                </a:ln>
                <a:solidFill>
                  <a:prstClr val="black"/>
                </a:solidFill>
                <a:effectLst/>
                <a:uLnTx/>
                <a:uFillTx/>
                <a:latin typeface="Calibri Body "/>
                <a:ea typeface="Arial" panose="020B0604020202020204" pitchFamily="34" charset="0"/>
                <a:cs typeface="Arial" panose="020B0604020202020204" pitchFamily="34" charset="0"/>
              </a:rPr>
              <a:t>Provision of easily accessible safe accommodation to those at risk of abuse and their children, acknowledging </a:t>
            </a:r>
            <a:r>
              <a:rPr kumimoji="0" lang="en-GB" b="0" i="0" u="none" strike="noStrike" kern="1200" cap="none" spc="0" normalizeH="0" baseline="0" noProof="0" dirty="0">
                <a:ln>
                  <a:noFill/>
                </a:ln>
                <a:solidFill>
                  <a:prstClr val="black"/>
                </a:solidFill>
                <a:effectLst/>
                <a:uLnTx/>
                <a:uFillTx/>
                <a:latin typeface="Calibri Body "/>
                <a:ea typeface="Arial" panose="020B0604020202020204" pitchFamily="34" charset="0"/>
                <a:cs typeface="Arial" panose="020B0604020202020204" pitchFamily="34" charset="0"/>
              </a:rPr>
              <a:t>survivors' choice where it is safe, to stay within the county and near established links if provided with additional support</a:t>
            </a:r>
            <a:r>
              <a:rPr lang="en-GB" dirty="0">
                <a:solidFill>
                  <a:srgbClr val="0070C0"/>
                </a:solidFill>
                <a:latin typeface="Calibri Body "/>
                <a:ea typeface="Arial" panose="020B0604020202020204" pitchFamily="34" charset="0"/>
                <a:cs typeface="Arial" panose="020B0604020202020204" pitchFamily="34" charset="0"/>
              </a:rPr>
              <a:t>.</a:t>
            </a:r>
          </a:p>
          <a:p>
            <a:pPr marL="342900" marR="0" lvl="0" indent="-342900" algn="just" defTabSz="914400" rtl="0" eaLnBrk="1" fontAlgn="auto" latinLnBrk="0" hangingPunct="1">
              <a:lnSpc>
                <a:spcPct val="90000"/>
              </a:lnSpc>
              <a:spcBef>
                <a:spcPts val="1000"/>
              </a:spcBef>
              <a:spcAft>
                <a:spcPts val="0"/>
              </a:spcAft>
              <a:buClrTx/>
              <a:buSzTx/>
              <a:buFont typeface="Symbol" panose="05050102010706020507" pitchFamily="18" charset="2"/>
              <a:buChar char=""/>
              <a:tabLst/>
              <a:defRPr/>
            </a:pPr>
            <a:endParaRPr kumimoji="0" lang="en-GB" b="0" i="0" u="none" strike="noStrike" kern="1200" cap="none" spc="0" normalizeH="0" baseline="0" noProof="0" dirty="0">
              <a:ln>
                <a:noFill/>
              </a:ln>
              <a:solidFill>
                <a:prstClr val="black"/>
              </a:solidFill>
              <a:effectLst/>
              <a:uLnTx/>
              <a:uFillTx/>
              <a:latin typeface="Calibri Body "/>
              <a:ea typeface="Times New Roman" panose="02020603050405020304" pitchFamily="18" charset="0"/>
              <a:cs typeface="Times New Roman" panose="02020603050405020304" pitchFamily="18" charset="0"/>
            </a:endParaRPr>
          </a:p>
          <a:p>
            <a:pPr marL="342900" marR="0" lvl="0" indent="-342900" algn="just" defTabSz="914400" rtl="0" eaLnBrk="1" fontAlgn="auto" latinLnBrk="0" hangingPunct="1">
              <a:lnSpc>
                <a:spcPct val="90000"/>
              </a:lnSpc>
              <a:spcBef>
                <a:spcPts val="1000"/>
              </a:spcBef>
              <a:spcAft>
                <a:spcPts val="0"/>
              </a:spcAft>
              <a:buClrTx/>
              <a:buSzTx/>
              <a:buFont typeface="Symbol" panose="05050102010706020507" pitchFamily="18" charset="2"/>
              <a:buChar char=""/>
              <a:tabLst/>
              <a:defRPr/>
            </a:pPr>
            <a:r>
              <a:rPr kumimoji="0" lang="en-GB" b="0" i="0" u="none" strike="noStrike" kern="1200" cap="none" spc="0" normalizeH="0" baseline="0" noProof="0" dirty="0">
                <a:ln>
                  <a:noFill/>
                </a:ln>
                <a:solidFill>
                  <a:prstClr val="black"/>
                </a:solidFill>
                <a:effectLst/>
                <a:uLnTx/>
                <a:uFillTx/>
                <a:latin typeface="Calibri Body "/>
                <a:ea typeface="Arial" panose="020B0604020202020204" pitchFamily="34" charset="0"/>
                <a:cs typeface="Arial" panose="020B0604020202020204" pitchFamily="34" charset="0"/>
              </a:rPr>
              <a:t>Provision of therapeutic support for survivors and their children who have experienced domestic abuse.</a:t>
            </a:r>
          </a:p>
          <a:p>
            <a:pPr marL="342900" marR="0" lvl="0" indent="-342900" algn="just" defTabSz="914400" rtl="0" eaLnBrk="1" fontAlgn="auto" latinLnBrk="0" hangingPunct="1">
              <a:lnSpc>
                <a:spcPct val="90000"/>
              </a:lnSpc>
              <a:spcBef>
                <a:spcPts val="1000"/>
              </a:spcBef>
              <a:spcAft>
                <a:spcPts val="0"/>
              </a:spcAft>
              <a:buClrTx/>
              <a:buSzTx/>
              <a:buFont typeface="Symbol" panose="05050102010706020507" pitchFamily="18" charset="2"/>
              <a:buChar char=""/>
              <a:tabLst/>
              <a:defRPr/>
            </a:pPr>
            <a:endParaRPr kumimoji="0" lang="en-GB" b="0" i="0" u="none" strike="noStrike" kern="1200" cap="none" spc="0" normalizeH="0" baseline="0" noProof="0" dirty="0">
              <a:ln>
                <a:noFill/>
              </a:ln>
              <a:solidFill>
                <a:prstClr val="black"/>
              </a:solidFill>
              <a:effectLst/>
              <a:uLnTx/>
              <a:uFillTx/>
              <a:latin typeface="Calibri Body "/>
              <a:ea typeface="Arial" panose="020B0604020202020204" pitchFamily="34" charset="0"/>
              <a:cs typeface="Arial" panose="020B0604020202020204" pitchFamily="34" charset="0"/>
            </a:endParaRPr>
          </a:p>
          <a:p>
            <a:pPr marL="342900" marR="0" lvl="0" indent="-342900" algn="just" defTabSz="914400" rtl="0" eaLnBrk="1" fontAlgn="auto" latinLnBrk="0" hangingPunct="1">
              <a:lnSpc>
                <a:spcPct val="90000"/>
              </a:lnSpc>
              <a:spcBef>
                <a:spcPts val="1000"/>
              </a:spcBef>
              <a:spcAft>
                <a:spcPts val="0"/>
              </a:spcAft>
              <a:buClrTx/>
              <a:buSzTx/>
              <a:buFont typeface="Symbol" panose="05050102010706020507" pitchFamily="18" charset="2"/>
              <a:buChar char=""/>
              <a:tabLst/>
              <a:defRPr/>
            </a:pPr>
            <a:r>
              <a:rPr kumimoji="0" lang="en-GB" b="0" i="0" u="none" strike="noStrike" kern="1200" cap="none" spc="0" normalizeH="0" baseline="0" noProof="0" dirty="0">
                <a:ln>
                  <a:noFill/>
                </a:ln>
                <a:solidFill>
                  <a:prstClr val="black"/>
                </a:solidFill>
                <a:effectLst/>
                <a:uLnTx/>
                <a:uFillTx/>
                <a:latin typeface="Calibri Body "/>
                <a:ea typeface="Calibri" panose="020F0502020204030204" pitchFamily="34" charset="0"/>
              </a:rPr>
              <a:t>Need for cultural competency among service providers, navigating highly complex circumstances for survivors, language barriers and concerns around immigration status. </a:t>
            </a:r>
            <a:endParaRPr kumimoji="0" lang="en-GB" b="0" i="0" u="none" strike="noStrike" kern="1200" cap="none" spc="0" normalizeH="0" baseline="0" noProof="0" dirty="0">
              <a:ln>
                <a:noFill/>
              </a:ln>
              <a:solidFill>
                <a:prstClr val="black"/>
              </a:solidFill>
              <a:effectLst/>
              <a:uLnTx/>
              <a:uFillTx/>
              <a:latin typeface="Calibri Body "/>
              <a:ea typeface="Arial" panose="020B0604020202020204" pitchFamily="34" charset="0"/>
              <a:cs typeface="Arial" panose="020B0604020202020204" pitchFamily="34" charset="0"/>
            </a:endParaRPr>
          </a:p>
          <a:p>
            <a:pPr marL="342900" marR="0" lvl="0" indent="-342900" algn="just" defTabSz="914400" rtl="0" eaLnBrk="1" fontAlgn="auto" latinLnBrk="0" hangingPunct="1">
              <a:lnSpc>
                <a:spcPct val="90000"/>
              </a:lnSpc>
              <a:spcBef>
                <a:spcPts val="1000"/>
              </a:spcBef>
              <a:spcAft>
                <a:spcPts val="0"/>
              </a:spcAft>
              <a:buClrTx/>
              <a:buSzTx/>
              <a:buFont typeface="Symbol" panose="05050102010706020507" pitchFamily="18" charset="2"/>
              <a:buChar char=""/>
              <a:tabLst/>
              <a:defRPr/>
            </a:pPr>
            <a:endParaRPr kumimoji="0" lang="en-GB" b="0" i="0" u="none" strike="noStrike" kern="1200" cap="none" spc="0" normalizeH="0" baseline="0" noProof="0" dirty="0">
              <a:ln>
                <a:noFill/>
              </a:ln>
              <a:solidFill>
                <a:prstClr val="black"/>
              </a:solidFill>
              <a:effectLst/>
              <a:uLnTx/>
              <a:uFillTx/>
              <a:latin typeface="Calibri Body "/>
              <a:ea typeface="Times New Roman" panose="02020603050405020304" pitchFamily="18" charset="0"/>
              <a:cs typeface="Times New Roman" panose="02020603050405020304" pitchFamily="18" charset="0"/>
            </a:endParaRPr>
          </a:p>
          <a:p>
            <a:pPr marL="342900" marR="0" lvl="0" indent="-342900" algn="just" defTabSz="914400" rtl="0" eaLnBrk="1" fontAlgn="auto" latinLnBrk="0" hangingPunct="1">
              <a:lnSpc>
                <a:spcPct val="90000"/>
              </a:lnSpc>
              <a:spcBef>
                <a:spcPts val="1000"/>
              </a:spcBef>
              <a:spcAft>
                <a:spcPts val="0"/>
              </a:spcAft>
              <a:buClrTx/>
              <a:buSzTx/>
              <a:buFont typeface="Symbol" panose="05050102010706020507" pitchFamily="18" charset="2"/>
              <a:buChar char=""/>
              <a:tabLst/>
              <a:defRPr/>
            </a:pPr>
            <a:r>
              <a:rPr kumimoji="0" lang="en-GB" b="0" i="0" u="none" strike="noStrike" kern="1200" cap="none" spc="0" normalizeH="0" baseline="0" noProof="0" dirty="0">
                <a:ln>
                  <a:noFill/>
                </a:ln>
                <a:solidFill>
                  <a:prstClr val="black"/>
                </a:solidFill>
                <a:effectLst/>
                <a:uLnTx/>
                <a:uFillTx/>
                <a:latin typeface="Calibri Body "/>
                <a:ea typeface="Arial" panose="020B0604020202020204" pitchFamily="34" charset="0"/>
                <a:cs typeface="Arial" panose="020B0604020202020204" pitchFamily="34" charset="0"/>
              </a:rPr>
              <a:t>Ensuring support and training is provided across the housing sector in Cambridgeshire &amp; Peterborough to continue to improve awareness of and support to, those experiencing domestic abuse. </a:t>
            </a:r>
            <a:endParaRPr kumimoji="0" lang="en-GB" b="0" i="0" u="none" strike="noStrike" kern="1200" cap="none" spc="0" normalizeH="0" baseline="0" noProof="0" dirty="0">
              <a:ln>
                <a:noFill/>
              </a:ln>
              <a:solidFill>
                <a:prstClr val="black"/>
              </a:solidFill>
              <a:effectLst/>
              <a:uLnTx/>
              <a:uFillTx/>
              <a:latin typeface="Calibri Body "/>
              <a:ea typeface="Times New Roman" panose="02020603050405020304" pitchFamily="18" charset="0"/>
              <a:cs typeface="Times New Roman" panose="02020603050405020304" pitchFamily="18" charset="0"/>
            </a:endParaRPr>
          </a:p>
          <a:p>
            <a:pPr marL="342900" marR="0" lvl="0" indent="-342900" algn="just" defTabSz="914400" rtl="0" eaLnBrk="1" fontAlgn="auto" latinLnBrk="0" hangingPunct="1">
              <a:lnSpc>
                <a:spcPct val="90000"/>
              </a:lnSpc>
              <a:spcBef>
                <a:spcPts val="1000"/>
              </a:spcBef>
              <a:spcAft>
                <a:spcPts val="0"/>
              </a:spcAft>
              <a:buClrTx/>
              <a:buSzTx/>
              <a:buFont typeface="Symbol" panose="05050102010706020507" pitchFamily="18" charset="2"/>
              <a:buChar char=""/>
              <a:tabLst/>
              <a:defRPr/>
            </a:pPr>
            <a:r>
              <a:rPr kumimoji="0" lang="en-GB" b="0" i="0" u="none" strike="noStrike" kern="1200" cap="none" spc="0" normalizeH="0" baseline="0" noProof="0" dirty="0">
                <a:ln>
                  <a:noFill/>
                </a:ln>
                <a:solidFill>
                  <a:prstClr val="black"/>
                </a:solidFill>
                <a:effectLst/>
                <a:uLnTx/>
                <a:uFillTx/>
                <a:latin typeface="Calibri Body "/>
                <a:ea typeface="Arial" panose="020B0604020202020204" pitchFamily="34" charset="0"/>
                <a:cs typeface="Arial" panose="020B0604020202020204" pitchFamily="34" charset="0"/>
              </a:rPr>
              <a:t>Ensuring a consistency of support across both urban and very rural areas.</a:t>
            </a:r>
          </a:p>
          <a:p>
            <a:pPr marR="0" lvl="0" algn="just" defTabSz="914400" rtl="0" eaLnBrk="1" fontAlgn="auto" latinLnBrk="0" hangingPunct="1">
              <a:lnSpc>
                <a:spcPct val="90000"/>
              </a:lnSpc>
              <a:spcBef>
                <a:spcPts val="1000"/>
              </a:spcBef>
              <a:spcAft>
                <a:spcPts val="0"/>
              </a:spcAft>
              <a:buClrTx/>
              <a:buSzTx/>
              <a:tabLst/>
              <a:defRPr/>
            </a:pPr>
            <a:endParaRPr kumimoji="0" lang="en-GB" b="0" i="0" u="none" strike="noStrike" kern="1200" cap="none" spc="0" normalizeH="0" baseline="0" noProof="0" dirty="0">
              <a:ln>
                <a:noFill/>
              </a:ln>
              <a:solidFill>
                <a:prstClr val="black"/>
              </a:solidFill>
              <a:effectLst/>
              <a:uLnTx/>
              <a:uFillTx/>
              <a:latin typeface="Calibri Body "/>
              <a:ea typeface="Times New Roman" panose="02020603050405020304" pitchFamily="18" charset="0"/>
              <a:cs typeface="Times New Roman" panose="02020603050405020304" pitchFamily="18" charset="0"/>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b="0" i="0" u="none" strike="noStrike" kern="1200" cap="none" spc="0" normalizeH="0" baseline="0" noProof="0" dirty="0">
                <a:ln>
                  <a:noFill/>
                </a:ln>
                <a:solidFill>
                  <a:prstClr val="black"/>
                </a:solidFill>
                <a:effectLst/>
                <a:uLnTx/>
                <a:uFillTx/>
                <a:latin typeface="Calibri Body "/>
                <a:ea typeface="Arial" panose="020B0604020202020204" pitchFamily="34" charset="0"/>
                <a:cs typeface="Arial" panose="020B0604020202020204" pitchFamily="34" charset="0"/>
              </a:rPr>
              <a:t> Domestic abuse data  is not collected and collated consistently across all partners who work with survivors, to be able to assess local needs accurately</a:t>
            </a:r>
            <a:r>
              <a:rPr kumimoji="0" lang="en-GB" b="0" i="0" u="none" strike="noStrike" kern="1200" cap="none" spc="0" normalizeH="0" baseline="0" noProof="0" dirty="0">
                <a:ln>
                  <a:noFill/>
                </a:ln>
                <a:solidFill>
                  <a:srgbClr val="FF0000"/>
                </a:solidFill>
                <a:effectLst/>
                <a:uLnTx/>
                <a:uFillTx/>
                <a:latin typeface="Calibri Body "/>
                <a:ea typeface="Arial" panose="020B0604020202020204" pitchFamily="34" charset="0"/>
                <a:cs typeface="Arial" panose="020B0604020202020204" pitchFamily="34" charset="0"/>
              </a:rPr>
              <a:t>.</a:t>
            </a:r>
            <a:endParaRPr kumimoji="0" lang="en-GB" b="0" i="0" u="none" strike="noStrike" kern="1200" cap="none" spc="0" normalizeH="0" baseline="0" noProof="0" dirty="0">
              <a:ln>
                <a:noFill/>
              </a:ln>
              <a:solidFill>
                <a:prstClr val="black"/>
              </a:solidFill>
              <a:effectLst/>
              <a:uLnTx/>
              <a:uFillTx/>
              <a:latin typeface="Calibri Body "/>
            </a:endParaRPr>
          </a:p>
        </p:txBody>
      </p:sp>
    </p:spTree>
    <p:extLst>
      <p:ext uri="{BB962C8B-B14F-4D97-AF65-F5344CB8AC3E}">
        <p14:creationId xmlns:p14="http://schemas.microsoft.com/office/powerpoint/2010/main" val="3961330502"/>
      </p:ext>
    </p:extLst>
  </p:cSld>
  <p:clrMapOvr>
    <a:masterClrMapping/>
  </p:clrMapOvr>
  <mc:AlternateContent xmlns:mc="http://schemas.openxmlformats.org/markup-compatibility/2006" xmlns:p14="http://schemas.microsoft.com/office/powerpoint/2010/main">
    <mc:Choice Requires="p14">
      <p:transition spd="slow" p14:dur="2000" advTm="13770"/>
    </mc:Choice>
    <mc:Fallback xmlns="">
      <p:transition spd="slow" advTm="13770"/>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7A6EF8-91D8-4FCD-8D9A-C976D1EAB3DE}"/>
              </a:ext>
            </a:extLst>
          </p:cNvPr>
          <p:cNvSpPr>
            <a:spLocks noGrp="1"/>
          </p:cNvSpPr>
          <p:nvPr>
            <p:ph type="title"/>
          </p:nvPr>
        </p:nvSpPr>
        <p:spPr>
          <a:xfrm>
            <a:off x="84667" y="175099"/>
            <a:ext cx="9635066" cy="681745"/>
          </a:xfrm>
        </p:spPr>
        <p:txBody>
          <a:bodyPr>
            <a:normAutofit/>
          </a:bodyPr>
          <a:lstStyle/>
          <a:p>
            <a:pPr algn="ctr"/>
            <a:r>
              <a:rPr lang="en-GB" sz="3600" b="1" dirty="0">
                <a:latin typeface="Calibri Light" panose="020F0302020204030204" pitchFamily="34" charset="0"/>
                <a:ea typeface="Cambria" panose="02040503050406030204" pitchFamily="18" charset="0"/>
                <a:cs typeface="Calibri Light" panose="020F0302020204030204" pitchFamily="34" charset="0"/>
              </a:rPr>
              <a:t>Prevalence / Local Need</a:t>
            </a:r>
          </a:p>
        </p:txBody>
      </p:sp>
      <p:sp>
        <p:nvSpPr>
          <p:cNvPr id="3" name="Content Placeholder 2">
            <a:extLst>
              <a:ext uri="{FF2B5EF4-FFF2-40B4-BE49-F238E27FC236}">
                <a16:creationId xmlns:a16="http://schemas.microsoft.com/office/drawing/2014/main" id="{8D46CBE0-BA29-4737-A9AB-A33A1169802F}"/>
              </a:ext>
            </a:extLst>
          </p:cNvPr>
          <p:cNvSpPr>
            <a:spLocks noGrp="1"/>
          </p:cNvSpPr>
          <p:nvPr>
            <p:ph idx="1"/>
          </p:nvPr>
        </p:nvSpPr>
        <p:spPr>
          <a:xfrm>
            <a:off x="469783" y="972185"/>
            <a:ext cx="8445617" cy="6185609"/>
          </a:xfrm>
        </p:spPr>
        <p:txBody>
          <a:bodyPr anchor="ctr">
            <a:normAutofit/>
          </a:bodyPr>
          <a:lstStyle/>
          <a:p>
            <a:pPr marL="0" indent="0" algn="just">
              <a:lnSpc>
                <a:spcPct val="115000"/>
              </a:lnSpc>
              <a:spcAft>
                <a:spcPts val="1000"/>
              </a:spcAft>
              <a:buNone/>
            </a:pPr>
            <a:endParaRPr lang="en-GB" sz="7200" dirty="0">
              <a:effectLst/>
              <a:ea typeface="Arial" panose="020B0604020202020204" pitchFamily="34" charset="0"/>
              <a:cs typeface="Times New Roman" panose="02020603050405020304" pitchFamily="18" charset="0"/>
            </a:endParaRPr>
          </a:p>
          <a:p>
            <a:pPr marL="0" indent="0" algn="just">
              <a:lnSpc>
                <a:spcPct val="115000"/>
              </a:lnSpc>
              <a:spcAft>
                <a:spcPts val="1000"/>
              </a:spcAft>
              <a:buNone/>
            </a:pPr>
            <a:endParaRPr lang="en-GB" sz="7200" dirty="0">
              <a:solidFill>
                <a:srgbClr val="FF0000"/>
              </a:solidFill>
              <a:effectLst/>
              <a:ea typeface="Times New Roman" panose="02020603050405020304" pitchFamily="18" charset="0"/>
              <a:cs typeface="Times New Roman" panose="02020603050405020304" pitchFamily="18" charset="0"/>
            </a:endParaRPr>
          </a:p>
          <a:p>
            <a:pPr marL="457200" indent="0">
              <a:lnSpc>
                <a:spcPct val="115000"/>
              </a:lnSpc>
              <a:spcAft>
                <a:spcPts val="1000"/>
              </a:spcAft>
              <a:buNone/>
            </a:pPr>
            <a:r>
              <a:rPr lang="en-GB" sz="7200" dirty="0">
                <a:effectLst/>
                <a:ea typeface="Arial" panose="020B0604020202020204" pitchFamily="34" charset="0"/>
                <a:cs typeface="Times New Roman" panose="02020603050405020304" pitchFamily="18" charset="0"/>
              </a:rPr>
              <a:t> </a:t>
            </a:r>
            <a:endParaRPr lang="en-GB" sz="7200" dirty="0">
              <a:effectLst/>
              <a:ea typeface="Calibri" panose="020F0502020204030204" pitchFamily="34" charset="0"/>
              <a:cs typeface="Times New Roman" panose="02020603050405020304" pitchFamily="18" charset="0"/>
            </a:endParaRPr>
          </a:p>
          <a:p>
            <a:endParaRPr lang="en-GB" sz="1800" dirty="0">
              <a:ea typeface="Cambria" panose="02040503050406030204" pitchFamily="18" charset="0"/>
              <a:cs typeface="Calibri" panose="020F0502020204030204" pitchFamily="34" charset="0"/>
            </a:endParaRPr>
          </a:p>
        </p:txBody>
      </p:sp>
      <p:sp>
        <p:nvSpPr>
          <p:cNvPr id="28" name="Rectangle 24">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rgbClr val="4675A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27AFE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FE342A2B-060B-45D3-84AF-496994B1E9CD}"/>
              </a:ext>
            </a:extLst>
          </p:cNvPr>
          <p:cNvPicPr>
            <a:picLocks noChangeAspect="1"/>
          </p:cNvPicPr>
          <p:nvPr/>
        </p:nvPicPr>
        <p:blipFill rotWithShape="1">
          <a:blip r:embed="rId3">
            <a:alphaModFix/>
          </a:blip>
          <a:srcRect l="4242" r="5901" b="-1"/>
          <a:stretch/>
        </p:blipFill>
        <p:spPr>
          <a:xfrm>
            <a:off x="9001387" y="2444946"/>
            <a:ext cx="1941916" cy="1938798"/>
          </a:xfrm>
          <a:custGeom>
            <a:avLst/>
            <a:gdLst/>
            <a:ahLst/>
            <a:cxnLst/>
            <a:rect l="l" t="t" r="r" b="b"/>
            <a:pathLst>
              <a:path w="6057610" h="6057610">
                <a:moveTo>
                  <a:pt x="3028805" y="0"/>
                </a:moveTo>
                <a:cubicBezTo>
                  <a:pt x="4701568" y="0"/>
                  <a:pt x="6057610" y="1356042"/>
                  <a:pt x="6057610" y="3028805"/>
                </a:cubicBezTo>
                <a:cubicBezTo>
                  <a:pt x="6057610" y="4701568"/>
                  <a:pt x="4701568" y="6057610"/>
                  <a:pt x="3028805" y="6057610"/>
                </a:cubicBezTo>
                <a:cubicBezTo>
                  <a:pt x="1356042" y="6057610"/>
                  <a:pt x="0" y="4701568"/>
                  <a:pt x="0" y="3028805"/>
                </a:cubicBezTo>
                <a:cubicBezTo>
                  <a:pt x="0" y="1356042"/>
                  <a:pt x="1356042" y="0"/>
                  <a:pt x="3028805" y="0"/>
                </a:cubicBezTo>
                <a:close/>
              </a:path>
            </a:pathLst>
          </a:custGeom>
          <a:effectLst>
            <a:softEdge rad="0"/>
          </a:effectLst>
        </p:spPr>
      </p:pic>
      <p:sp>
        <p:nvSpPr>
          <p:cNvPr id="6" name="TextBox 5">
            <a:extLst>
              <a:ext uri="{FF2B5EF4-FFF2-40B4-BE49-F238E27FC236}">
                <a16:creationId xmlns:a16="http://schemas.microsoft.com/office/drawing/2014/main" id="{F7823519-3A2F-D63E-9130-695A14524BE4}"/>
              </a:ext>
            </a:extLst>
          </p:cNvPr>
          <p:cNvSpPr txBox="1"/>
          <p:nvPr/>
        </p:nvSpPr>
        <p:spPr>
          <a:xfrm>
            <a:off x="383795" y="972186"/>
            <a:ext cx="8505323" cy="5078313"/>
          </a:xfrm>
          <a:prstGeom prst="rect">
            <a:avLst/>
          </a:prstGeom>
          <a:noFill/>
        </p:spPr>
        <p:txBody>
          <a:bodyPr wrap="square">
            <a:spAutoFit/>
          </a:bodyPr>
          <a:lstStyle/>
          <a:p>
            <a:pPr marL="342900" lvl="0" indent="-342900" algn="just">
              <a:lnSpc>
                <a:spcPct val="100000"/>
              </a:lnSpc>
              <a:buFont typeface="Symbol" panose="05050102010706020507" pitchFamily="18" charset="2"/>
              <a:buChar char=""/>
            </a:pPr>
            <a:r>
              <a:rPr lang="en-GB" sz="1800" dirty="0">
                <a:effectLst/>
                <a:ea typeface="Times New Roman" panose="02020603050405020304" pitchFamily="18" charset="0"/>
                <a:cs typeface="Times New Roman" panose="02020603050405020304" pitchFamily="18" charset="0"/>
              </a:rPr>
              <a:t>Estimated number of victims of Domestic Abuse (aged 16+) in Cambridgeshire &amp; Peterborough  based on the Crime Survey for England and Wales prevalence estimates for 2022/23* - </a:t>
            </a:r>
            <a:r>
              <a:rPr lang="en-GB" sz="1800" dirty="0">
                <a:ea typeface="Times New Roman" panose="02020603050405020304" pitchFamily="18" charset="0"/>
                <a:cs typeface="Times New Roman" panose="02020603050405020304" pitchFamily="18" charset="0"/>
              </a:rPr>
              <a:t>32</a:t>
            </a:r>
            <a:r>
              <a:rPr lang="en-GB" sz="1800" dirty="0">
                <a:effectLst/>
                <a:ea typeface="Times New Roman" panose="02020603050405020304" pitchFamily="18" charset="0"/>
                <a:cs typeface="Times New Roman" panose="02020603050405020304" pitchFamily="18" charset="0"/>
              </a:rPr>
              <a:t>,000</a:t>
            </a:r>
            <a:r>
              <a:rPr lang="en-GB" sz="1800" i="1" dirty="0">
                <a:effectLst/>
                <a:ea typeface="Calibri" panose="020F0502020204030204" pitchFamily="34" charset="0"/>
              </a:rPr>
              <a:t> The majority of victims were recorded as female (66%), with 32% of victims being male</a:t>
            </a:r>
            <a:endParaRPr lang="en-GB" sz="1800" dirty="0">
              <a:effectLst/>
              <a:ea typeface="Times New Roman" panose="02020603050405020304" pitchFamily="18" charset="0"/>
              <a:cs typeface="Times New Roman" panose="02020603050405020304" pitchFamily="18" charset="0"/>
            </a:endParaRPr>
          </a:p>
          <a:p>
            <a:pPr marL="342900" lvl="0" indent="-342900" algn="just">
              <a:lnSpc>
                <a:spcPct val="100000"/>
              </a:lnSpc>
              <a:buFont typeface="Symbol" panose="05050102010706020507" pitchFamily="18" charset="2"/>
              <a:buChar char=""/>
            </a:pPr>
            <a:endParaRPr lang="en-GB" sz="1800" dirty="0">
              <a:effectLst/>
              <a:ea typeface="Calibri" panose="020F0502020204030204" pitchFamily="34" charset="0"/>
            </a:endParaRPr>
          </a:p>
          <a:p>
            <a:pPr marL="342900" lvl="0" indent="-342900" algn="just">
              <a:lnSpc>
                <a:spcPct val="100000"/>
              </a:lnSpc>
              <a:buFont typeface="Symbol" panose="05050102010706020507" pitchFamily="18" charset="2"/>
              <a:buChar char=""/>
            </a:pPr>
            <a:r>
              <a:rPr lang="en-GB" sz="1800" dirty="0">
                <a:effectLst/>
                <a:ea typeface="Calibri" panose="020F0502020204030204" pitchFamily="34" charset="0"/>
              </a:rPr>
              <a:t>Violence against the person accounted for the majority of Domestic Abuse related offences in Cambridgeshire and Peterborough ranging from 77%-78% of all offences over the last four years. Arson and criminal damage was the next most prevalent category of DA offence, accounting for 7% of offences in 2022/23</a:t>
            </a:r>
          </a:p>
          <a:p>
            <a:pPr marL="342900" lvl="0" indent="-342900" algn="just">
              <a:lnSpc>
                <a:spcPct val="100000"/>
              </a:lnSpc>
              <a:buFont typeface="Symbol" panose="05050102010706020507" pitchFamily="18" charset="2"/>
              <a:buChar char=""/>
            </a:pPr>
            <a:endParaRPr lang="en-GB" sz="1800" dirty="0">
              <a:effectLst/>
              <a:ea typeface="Arial" panose="020B0604020202020204" pitchFamily="34" charset="0"/>
              <a:cs typeface="Arial" panose="020B0604020202020204" pitchFamily="34" charset="0"/>
            </a:endParaRPr>
          </a:p>
          <a:p>
            <a:pPr marL="342900" indent="-342900" algn="just">
              <a:lnSpc>
                <a:spcPct val="100000"/>
              </a:lnSpc>
              <a:buFont typeface="Symbol" panose="05050102010706020507" pitchFamily="18" charset="2"/>
              <a:buChar char=""/>
            </a:pPr>
            <a:r>
              <a:rPr lang="en-GB" sz="1800" dirty="0">
                <a:effectLst/>
                <a:ea typeface="Arial" panose="020B0604020202020204" pitchFamily="34" charset="0"/>
              </a:rPr>
              <a:t>32% of children responded that there had been ‘any physical aggression </a:t>
            </a:r>
            <a:r>
              <a:rPr lang="en-GB" sz="1800" b="1" dirty="0">
                <a:effectLst/>
                <a:ea typeface="Arial" panose="020B0604020202020204" pitchFamily="34" charset="0"/>
              </a:rPr>
              <a:t>or</a:t>
            </a:r>
            <a:r>
              <a:rPr lang="en-GB" sz="1800" dirty="0">
                <a:effectLst/>
                <a:ea typeface="Arial" panose="020B0604020202020204" pitchFamily="34" charset="0"/>
              </a:rPr>
              <a:t> any shouting or arguing at home in the last month that frightened them’</a:t>
            </a:r>
            <a:r>
              <a:rPr lang="en-GB" sz="1800" dirty="0">
                <a:effectLst/>
                <a:ea typeface="Calibri" panose="020F0502020204030204" pitchFamily="34" charset="0"/>
                <a:cs typeface="Arial" panose="020B0604020202020204" pitchFamily="34" charset="0"/>
              </a:rPr>
              <a:t> (Source: Data provide by Public Health from Health-Related Behaviours Survey Cambridgeshire &amp; Peterborough) 2022.</a:t>
            </a:r>
          </a:p>
          <a:p>
            <a:pPr marL="0" indent="0" algn="just">
              <a:lnSpc>
                <a:spcPct val="100000"/>
              </a:lnSpc>
              <a:buNone/>
            </a:pPr>
            <a:endParaRPr lang="en-GB" sz="1800" dirty="0">
              <a:effectLst/>
              <a:ea typeface="Calibri" panose="020F0502020204030204" pitchFamily="34" charset="0"/>
              <a:cs typeface="Arial" panose="020B0604020202020204" pitchFamily="34" charset="0"/>
            </a:endParaRPr>
          </a:p>
          <a:p>
            <a:pPr marL="342900" lvl="0" indent="-342900" algn="just">
              <a:lnSpc>
                <a:spcPct val="100000"/>
              </a:lnSpc>
              <a:buFont typeface="Symbol" panose="05050102010706020507" pitchFamily="18" charset="2"/>
              <a:buChar char=""/>
            </a:pPr>
            <a:r>
              <a:rPr lang="en-GB" sz="1800" dirty="0">
                <a:effectLst/>
                <a:ea typeface="Calibri" panose="020F0502020204030204" pitchFamily="34" charset="0"/>
              </a:rPr>
              <a:t>Referrals to the Independent Domestic Violence Advisor (IDVA) service increased by over 25%, largely due to the increase in specialist staff and threshold for referrals. 3186 referrals in 2022/23.</a:t>
            </a:r>
            <a:endParaRPr lang="en-GB" sz="1800" dirty="0">
              <a:effectLs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66177750"/>
      </p:ext>
    </p:extLst>
  </p:cSld>
  <p:clrMapOvr>
    <a:masterClrMapping/>
  </p:clrMapOvr>
  <mc:AlternateContent xmlns:mc="http://schemas.openxmlformats.org/markup-compatibility/2006" xmlns:p14="http://schemas.microsoft.com/office/powerpoint/2010/main">
    <mc:Choice Requires="p14">
      <p:transition spd="slow" p14:dur="2000" advTm="13770"/>
    </mc:Choice>
    <mc:Fallback xmlns="">
      <p:transition spd="slow" advTm="13770"/>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7A6EF8-91D8-4FCD-8D9A-C976D1EAB3DE}"/>
              </a:ext>
            </a:extLst>
          </p:cNvPr>
          <p:cNvSpPr>
            <a:spLocks noGrp="1"/>
          </p:cNvSpPr>
          <p:nvPr>
            <p:ph type="title"/>
          </p:nvPr>
        </p:nvSpPr>
        <p:spPr>
          <a:xfrm>
            <a:off x="84667" y="121887"/>
            <a:ext cx="9635066" cy="526434"/>
          </a:xfrm>
        </p:spPr>
        <p:txBody>
          <a:bodyPr>
            <a:normAutofit fontScale="90000"/>
          </a:bodyPr>
          <a:lstStyle/>
          <a:p>
            <a:pPr algn="ctr"/>
            <a:r>
              <a:rPr lang="en-GB" sz="3600" b="1" dirty="0"/>
              <a:t>Safe Accommodation Strategy 21-24. Year: 2022/23</a:t>
            </a:r>
            <a:endParaRPr lang="en-GB" sz="3600" b="1" dirty="0">
              <a:ea typeface="Cambria" panose="02040503050406030204" pitchFamily="18" charset="0"/>
              <a:cs typeface="Calibri" panose="020F0502020204030204" pitchFamily="34" charset="0"/>
            </a:endParaRPr>
          </a:p>
        </p:txBody>
      </p:sp>
      <p:sp>
        <p:nvSpPr>
          <p:cNvPr id="3" name="Content Placeholder 2">
            <a:extLst>
              <a:ext uri="{FF2B5EF4-FFF2-40B4-BE49-F238E27FC236}">
                <a16:creationId xmlns:a16="http://schemas.microsoft.com/office/drawing/2014/main" id="{8D46CBE0-BA29-4737-A9AB-A33A1169802F}"/>
              </a:ext>
            </a:extLst>
          </p:cNvPr>
          <p:cNvSpPr>
            <a:spLocks noGrp="1"/>
          </p:cNvSpPr>
          <p:nvPr>
            <p:ph idx="1"/>
          </p:nvPr>
        </p:nvSpPr>
        <p:spPr>
          <a:xfrm>
            <a:off x="469783" y="972185"/>
            <a:ext cx="8445617" cy="6185609"/>
          </a:xfrm>
        </p:spPr>
        <p:txBody>
          <a:bodyPr anchor="ctr">
            <a:normAutofit/>
          </a:bodyPr>
          <a:lstStyle/>
          <a:p>
            <a:pPr marL="0" indent="0" algn="just">
              <a:lnSpc>
                <a:spcPct val="115000"/>
              </a:lnSpc>
              <a:spcAft>
                <a:spcPts val="1000"/>
              </a:spcAft>
              <a:buNone/>
            </a:pPr>
            <a:endParaRPr lang="en-GB" sz="7200" dirty="0">
              <a:effectLst/>
              <a:ea typeface="Arial" panose="020B0604020202020204" pitchFamily="34" charset="0"/>
              <a:cs typeface="Times New Roman" panose="02020603050405020304" pitchFamily="18" charset="0"/>
            </a:endParaRPr>
          </a:p>
          <a:p>
            <a:pPr marL="0" indent="0" algn="just">
              <a:lnSpc>
                <a:spcPct val="115000"/>
              </a:lnSpc>
              <a:spcAft>
                <a:spcPts val="1000"/>
              </a:spcAft>
              <a:buNone/>
            </a:pPr>
            <a:endParaRPr lang="en-GB" sz="7200" dirty="0">
              <a:solidFill>
                <a:srgbClr val="FF0000"/>
              </a:solidFill>
              <a:effectLst/>
              <a:ea typeface="Times New Roman" panose="02020603050405020304" pitchFamily="18" charset="0"/>
              <a:cs typeface="Times New Roman" panose="02020603050405020304" pitchFamily="18" charset="0"/>
            </a:endParaRPr>
          </a:p>
          <a:p>
            <a:pPr marL="457200" indent="0">
              <a:lnSpc>
                <a:spcPct val="115000"/>
              </a:lnSpc>
              <a:spcAft>
                <a:spcPts val="1000"/>
              </a:spcAft>
              <a:buNone/>
            </a:pPr>
            <a:r>
              <a:rPr lang="en-GB" sz="7200" dirty="0">
                <a:effectLst/>
                <a:ea typeface="Arial" panose="020B0604020202020204" pitchFamily="34" charset="0"/>
                <a:cs typeface="Times New Roman" panose="02020603050405020304" pitchFamily="18" charset="0"/>
              </a:rPr>
              <a:t> </a:t>
            </a:r>
            <a:endParaRPr lang="en-GB" sz="7200" dirty="0">
              <a:effectLst/>
              <a:ea typeface="Calibri" panose="020F0502020204030204" pitchFamily="34" charset="0"/>
              <a:cs typeface="Times New Roman" panose="02020603050405020304" pitchFamily="18" charset="0"/>
            </a:endParaRPr>
          </a:p>
          <a:p>
            <a:endParaRPr lang="en-GB" sz="1800" dirty="0">
              <a:ea typeface="Cambria" panose="02040503050406030204" pitchFamily="18" charset="0"/>
              <a:cs typeface="Calibri" panose="020F0502020204030204" pitchFamily="34" charset="0"/>
            </a:endParaRPr>
          </a:p>
        </p:txBody>
      </p:sp>
      <p:sp>
        <p:nvSpPr>
          <p:cNvPr id="28" name="Rectangle 24">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rgbClr val="4675A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27AFE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FE342A2B-060B-45D3-84AF-496994B1E9CD}"/>
              </a:ext>
            </a:extLst>
          </p:cNvPr>
          <p:cNvPicPr>
            <a:picLocks noChangeAspect="1"/>
          </p:cNvPicPr>
          <p:nvPr/>
        </p:nvPicPr>
        <p:blipFill rotWithShape="1">
          <a:blip r:embed="rId3">
            <a:alphaModFix/>
          </a:blip>
          <a:srcRect l="4242" r="5901" b="-1"/>
          <a:stretch/>
        </p:blipFill>
        <p:spPr>
          <a:xfrm>
            <a:off x="9001387" y="2444946"/>
            <a:ext cx="1941916" cy="1938798"/>
          </a:xfrm>
          <a:custGeom>
            <a:avLst/>
            <a:gdLst/>
            <a:ahLst/>
            <a:cxnLst/>
            <a:rect l="l" t="t" r="r" b="b"/>
            <a:pathLst>
              <a:path w="6057610" h="6057610">
                <a:moveTo>
                  <a:pt x="3028805" y="0"/>
                </a:moveTo>
                <a:cubicBezTo>
                  <a:pt x="4701568" y="0"/>
                  <a:pt x="6057610" y="1356042"/>
                  <a:pt x="6057610" y="3028805"/>
                </a:cubicBezTo>
                <a:cubicBezTo>
                  <a:pt x="6057610" y="4701568"/>
                  <a:pt x="4701568" y="6057610"/>
                  <a:pt x="3028805" y="6057610"/>
                </a:cubicBezTo>
                <a:cubicBezTo>
                  <a:pt x="1356042" y="6057610"/>
                  <a:pt x="0" y="4701568"/>
                  <a:pt x="0" y="3028805"/>
                </a:cubicBezTo>
                <a:cubicBezTo>
                  <a:pt x="0" y="1356042"/>
                  <a:pt x="1356042" y="0"/>
                  <a:pt x="3028805" y="0"/>
                </a:cubicBezTo>
                <a:close/>
              </a:path>
            </a:pathLst>
          </a:custGeom>
          <a:effectLst>
            <a:softEdge rad="0"/>
          </a:effectLst>
        </p:spPr>
      </p:pic>
      <p:sp>
        <p:nvSpPr>
          <p:cNvPr id="6" name="TextBox 5">
            <a:extLst>
              <a:ext uri="{FF2B5EF4-FFF2-40B4-BE49-F238E27FC236}">
                <a16:creationId xmlns:a16="http://schemas.microsoft.com/office/drawing/2014/main" id="{83D45243-ABA4-8872-52E5-7C5677036A46}"/>
              </a:ext>
            </a:extLst>
          </p:cNvPr>
          <p:cNvSpPr txBox="1"/>
          <p:nvPr/>
        </p:nvSpPr>
        <p:spPr>
          <a:xfrm>
            <a:off x="0" y="648321"/>
            <a:ext cx="9635066" cy="6253507"/>
          </a:xfrm>
          <a:prstGeom prst="rect">
            <a:avLst/>
          </a:prstGeom>
          <a:noFill/>
        </p:spPr>
        <p:txBody>
          <a:bodyPr wrap="square">
            <a:sp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GB" b="1" i="0" u="none" strike="noStrike" kern="1200" cap="none" spc="0" normalizeH="0" baseline="0" noProof="0" dirty="0">
              <a:ln>
                <a:noFill/>
              </a:ln>
              <a:solidFill>
                <a:prstClr val="black"/>
              </a:solidFill>
              <a:effectLst/>
              <a:uLnTx/>
              <a:uFillTx/>
              <a:latin typeface="Calibri Body "/>
              <a:ea typeface="+mn-ea"/>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b="1" i="0" u="none" strike="noStrike" kern="1200" cap="none" spc="0" normalizeH="0" baseline="0" noProof="0" dirty="0">
                <a:ln>
                  <a:noFill/>
                </a:ln>
                <a:solidFill>
                  <a:prstClr val="black"/>
                </a:solidFill>
                <a:effectLst/>
                <a:uLnTx/>
                <a:uFillTx/>
                <a:latin typeface="Calibri Body "/>
                <a:ea typeface="+mn-ea"/>
                <a:cs typeface="+mn-cs"/>
              </a:rPr>
              <a:t>Refuge</a:t>
            </a:r>
            <a:r>
              <a:rPr kumimoji="0" lang="en-GB" b="0" i="0" u="none" strike="noStrike" kern="1200" cap="none" spc="0" normalizeH="0" baseline="0" noProof="0" dirty="0">
                <a:ln>
                  <a:noFill/>
                </a:ln>
                <a:solidFill>
                  <a:prstClr val="black"/>
                </a:solidFill>
                <a:effectLst/>
                <a:uLnTx/>
                <a:uFillTx/>
                <a:latin typeface="Calibri Body "/>
                <a:ea typeface="+mn-ea"/>
                <a:cs typeface="+mn-cs"/>
              </a:rPr>
              <a:t> : Funding for the 4 refuges in Cambridgeshire &amp; Peterborough: CWA, PWA, Refuge Fenland and Refuge Mid Cambs. During 2022/23- 102 Women accessed refuge accommodation. </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b="1" i="0" u="none" strike="noStrike" kern="1200" cap="none" spc="0" normalizeH="0" baseline="0" noProof="0" dirty="0">
                <a:ln>
                  <a:noFill/>
                </a:ln>
                <a:solidFill>
                  <a:prstClr val="black"/>
                </a:solidFill>
                <a:effectLst/>
                <a:uLnTx/>
                <a:uFillTx/>
                <a:latin typeface="Calibri Body "/>
                <a:ea typeface="Calibri" panose="020F0502020204030204" pitchFamily="34" charset="0"/>
                <a:cs typeface="Calibri" panose="020F0502020204030204" pitchFamily="34" charset="0"/>
              </a:rPr>
              <a:t>Specialist Children’s Workers in Refuges </a:t>
            </a:r>
            <a:r>
              <a:rPr kumimoji="0" lang="en-GB" b="0" i="0" u="none" strike="noStrike" kern="1200" cap="none" spc="0" normalizeH="0" baseline="0" noProof="0" dirty="0">
                <a:ln>
                  <a:noFill/>
                </a:ln>
                <a:solidFill>
                  <a:prstClr val="black"/>
                </a:solidFill>
                <a:effectLst/>
                <a:uLnTx/>
                <a:uFillTx/>
                <a:latin typeface="Calibri Body "/>
                <a:ea typeface="Calibri" panose="020F0502020204030204" pitchFamily="34" charset="0"/>
                <a:cs typeface="Calibri" panose="020F0502020204030204" pitchFamily="34" charset="0"/>
              </a:rPr>
              <a:t>– 72 children supported.</a:t>
            </a:r>
          </a:p>
          <a:p>
            <a:pPr marR="0" lvl="0" algn="l" defTabSz="914400" rtl="0" eaLnBrk="1" fontAlgn="auto" latinLnBrk="0" hangingPunct="1">
              <a:lnSpc>
                <a:spcPct val="90000"/>
              </a:lnSpc>
              <a:spcBef>
                <a:spcPts val="1000"/>
              </a:spcBef>
              <a:spcAft>
                <a:spcPts val="0"/>
              </a:spcAft>
              <a:buClrTx/>
              <a:buSzTx/>
              <a:tabLst/>
              <a:defRPr/>
            </a:pPr>
            <a:endParaRPr kumimoji="0" lang="en-GB" b="0" i="0" u="none" strike="noStrike" kern="1200" cap="none" spc="0" normalizeH="0" baseline="0" noProof="0" dirty="0">
              <a:ln>
                <a:noFill/>
              </a:ln>
              <a:solidFill>
                <a:prstClr val="black"/>
              </a:solidFill>
              <a:effectLst/>
              <a:uLnTx/>
              <a:uFillTx/>
              <a:latin typeface="Calibri Body "/>
              <a:ea typeface="+mn-ea"/>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b="1" i="0" u="none" strike="noStrike" kern="1200" cap="none" spc="0" normalizeH="0" baseline="0" noProof="0" dirty="0">
                <a:ln>
                  <a:noFill/>
                </a:ln>
                <a:solidFill>
                  <a:prstClr val="black"/>
                </a:solidFill>
                <a:effectLst/>
                <a:uLnTx/>
                <a:uFillTx/>
                <a:latin typeface="Calibri Body "/>
                <a:ea typeface="+mn-ea"/>
                <a:cs typeface="+mn-cs"/>
              </a:rPr>
              <a:t>Dispersed Accom</a:t>
            </a:r>
            <a:r>
              <a:rPr kumimoji="0" lang="en-GB" b="0" i="0" u="none" strike="noStrike" kern="1200" cap="none" spc="0" normalizeH="0" baseline="0" noProof="0" dirty="0">
                <a:ln>
                  <a:noFill/>
                </a:ln>
                <a:solidFill>
                  <a:prstClr val="black"/>
                </a:solidFill>
                <a:effectLst/>
                <a:uLnTx/>
                <a:uFillTx/>
                <a:latin typeface="Calibri Body "/>
                <a:ea typeface="+mn-ea"/>
                <a:cs typeface="+mn-cs"/>
              </a:rPr>
              <a:t>: 8 units of dispersed accommodation across Cambridgeshire &amp; Peterborough , 11 households  accessed this accommodation during 2022/2023, including survivor with six children, client with mobility issues  and clients with NRPF waiting for DDVC.</a:t>
            </a:r>
          </a:p>
          <a:p>
            <a:pPr marR="0" lvl="0" algn="l" defTabSz="914400" rtl="0" eaLnBrk="1" fontAlgn="auto" latinLnBrk="0" hangingPunct="1">
              <a:lnSpc>
                <a:spcPct val="90000"/>
              </a:lnSpc>
              <a:spcBef>
                <a:spcPts val="1000"/>
              </a:spcBef>
              <a:spcAft>
                <a:spcPts val="0"/>
              </a:spcAft>
              <a:buClrTx/>
              <a:buSzTx/>
              <a:tabLst/>
              <a:defRPr/>
            </a:pPr>
            <a:endParaRPr lang="en-GB" noProof="0" dirty="0">
              <a:solidFill>
                <a:prstClr val="black"/>
              </a:solidFill>
              <a:latin typeface="Calibri Body "/>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b="1" i="0" u="none" strike="noStrike" kern="1200" cap="none" spc="0" normalizeH="0" baseline="0" noProof="0" dirty="0">
                <a:ln>
                  <a:noFill/>
                </a:ln>
                <a:solidFill>
                  <a:prstClr val="black"/>
                </a:solidFill>
                <a:effectLst/>
                <a:uLnTx/>
                <a:uFillTx/>
                <a:latin typeface="Calibri Body "/>
                <a:ea typeface="+mn-ea"/>
                <a:cs typeface="+mn-cs"/>
              </a:rPr>
              <a:t>Target Hardening</a:t>
            </a:r>
            <a:r>
              <a:rPr kumimoji="0" lang="en-GB" b="0" i="0" u="none" strike="noStrike" kern="1200" cap="none" spc="0" normalizeH="0" baseline="0" noProof="0" dirty="0">
                <a:ln>
                  <a:noFill/>
                </a:ln>
                <a:solidFill>
                  <a:prstClr val="black"/>
                </a:solidFill>
                <a:effectLst/>
                <a:uLnTx/>
                <a:uFillTx/>
                <a:latin typeface="Calibri Body "/>
                <a:ea typeface="+mn-ea"/>
                <a:cs typeface="+mn-cs"/>
              </a:rPr>
              <a:t>:  508 Survivors across C&amp;P  were provided with target hardening measures, to help them to stay safely in their homes. </a:t>
            </a:r>
          </a:p>
          <a:p>
            <a:pPr marR="0" lvl="0" algn="l" defTabSz="914400" rtl="0" eaLnBrk="1" fontAlgn="auto" latinLnBrk="0" hangingPunct="1">
              <a:lnSpc>
                <a:spcPct val="90000"/>
              </a:lnSpc>
              <a:spcBef>
                <a:spcPts val="1000"/>
              </a:spcBef>
              <a:spcAft>
                <a:spcPts val="0"/>
              </a:spcAft>
              <a:buClrTx/>
              <a:buSzTx/>
              <a:tabLst/>
              <a:defRPr/>
            </a:pPr>
            <a:endParaRPr kumimoji="0" lang="en-GB" b="0" i="0" u="none" strike="noStrike" kern="1200" cap="none" spc="0" normalizeH="0" baseline="0" noProof="0" dirty="0">
              <a:ln>
                <a:noFill/>
              </a:ln>
              <a:solidFill>
                <a:prstClr val="black"/>
              </a:solidFill>
              <a:effectLst/>
              <a:uLnTx/>
              <a:uFillTx/>
              <a:latin typeface="Calibri Body "/>
              <a:ea typeface="+mn-ea"/>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b="1" i="0" u="none" strike="noStrike" kern="1200" cap="none" spc="0" normalizeH="0" baseline="0" noProof="0" dirty="0">
                <a:ln>
                  <a:noFill/>
                </a:ln>
                <a:solidFill>
                  <a:prstClr val="black"/>
                </a:solidFill>
                <a:effectLst/>
                <a:uLnTx/>
                <a:uFillTx/>
                <a:latin typeface="Calibri Body "/>
                <a:ea typeface="+mn-ea"/>
                <a:cs typeface="+mn-cs"/>
              </a:rPr>
              <a:t>Housing IDVAs</a:t>
            </a:r>
            <a:r>
              <a:rPr kumimoji="0" lang="en-GB" b="0" i="0" u="none" strike="noStrike" kern="1200" cap="none" spc="0" normalizeH="0" baseline="0" noProof="0" dirty="0">
                <a:ln>
                  <a:noFill/>
                </a:ln>
                <a:solidFill>
                  <a:prstClr val="black"/>
                </a:solidFill>
                <a:effectLst/>
                <a:uLnTx/>
                <a:uFillTx/>
                <a:latin typeface="Calibri Body "/>
                <a:ea typeface="+mn-ea"/>
                <a:cs typeface="+mn-cs"/>
              </a:rPr>
              <a:t>:  Four housing IDVAs Co-located within three housing advice teams and providing a named IDVA link to each housing advice team in the County. 327 survivors supported by Housing IDVAs in 2022/23.</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lang="en-GB" dirty="0">
              <a:solidFill>
                <a:prstClr val="black"/>
              </a:solidFill>
              <a:latin typeface="Calibri Body "/>
            </a:endParaRPr>
          </a:p>
          <a:p>
            <a:pPr marL="228600" indent="-228600">
              <a:lnSpc>
                <a:spcPct val="90000"/>
              </a:lnSpc>
              <a:spcBef>
                <a:spcPts val="1000"/>
              </a:spcBef>
              <a:buFont typeface="Arial" panose="020B0604020202020204" pitchFamily="34" charset="0"/>
              <a:buChar char="•"/>
              <a:defRPr/>
            </a:pPr>
            <a:r>
              <a:rPr kumimoji="0" lang="en-GB" b="1" i="0" u="none" strike="noStrike" kern="1200" cap="none" spc="0" normalizeH="0" baseline="0" noProof="0" dirty="0">
                <a:ln>
                  <a:noFill/>
                </a:ln>
                <a:solidFill>
                  <a:prstClr val="black"/>
                </a:solidFill>
                <a:effectLst/>
                <a:uLnTx/>
                <a:uFillTx/>
                <a:latin typeface="Calibri Body "/>
                <a:ea typeface="+mn-ea"/>
                <a:cs typeface="+mn-cs"/>
              </a:rPr>
              <a:t>Managed Reciprocals</a:t>
            </a:r>
            <a:r>
              <a:rPr kumimoji="0" lang="en-GB" b="0" i="0" u="none" strike="noStrike" kern="1200" cap="none" spc="0" normalizeH="0" baseline="0" noProof="0" dirty="0">
                <a:ln>
                  <a:noFill/>
                </a:ln>
                <a:solidFill>
                  <a:prstClr val="black"/>
                </a:solidFill>
                <a:effectLst/>
                <a:uLnTx/>
                <a:uFillTx/>
                <a:latin typeface="Calibri Body "/>
                <a:ea typeface="+mn-ea"/>
                <a:cs typeface="+mn-cs"/>
              </a:rPr>
              <a:t>: 14 survivors/households helped to move within the County via Reciprocal scheme without having to lose their existing tenure or make homeless applications. </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GB" sz="1900" b="0" i="0" u="none" strike="noStrike" kern="1200" cap="none" spc="0" normalizeH="0" baseline="0" noProof="0" dirty="0">
              <a:ln>
                <a:noFill/>
              </a:ln>
              <a:solidFill>
                <a:prstClr val="black"/>
              </a:solidFill>
              <a:effectLst/>
              <a:uLnTx/>
              <a:uFillTx/>
              <a:latin typeface="Calibri Body "/>
              <a:ea typeface="+mn-ea"/>
              <a:cs typeface="+mn-cs"/>
            </a:endParaRPr>
          </a:p>
        </p:txBody>
      </p:sp>
    </p:spTree>
    <p:extLst>
      <p:ext uri="{BB962C8B-B14F-4D97-AF65-F5344CB8AC3E}">
        <p14:creationId xmlns:p14="http://schemas.microsoft.com/office/powerpoint/2010/main" val="2822124376"/>
      </p:ext>
    </p:extLst>
  </p:cSld>
  <p:clrMapOvr>
    <a:masterClrMapping/>
  </p:clrMapOvr>
  <mc:AlternateContent xmlns:mc="http://schemas.openxmlformats.org/markup-compatibility/2006" xmlns:p14="http://schemas.microsoft.com/office/powerpoint/2010/main">
    <mc:Choice Requires="p14">
      <p:transition spd="slow" p14:dur="2000" advTm="13770"/>
    </mc:Choice>
    <mc:Fallback xmlns="">
      <p:transition spd="slow" advTm="13770"/>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7A6EF8-91D8-4FCD-8D9A-C976D1EAB3DE}"/>
              </a:ext>
            </a:extLst>
          </p:cNvPr>
          <p:cNvSpPr>
            <a:spLocks noGrp="1"/>
          </p:cNvSpPr>
          <p:nvPr>
            <p:ph type="title"/>
          </p:nvPr>
        </p:nvSpPr>
        <p:spPr>
          <a:xfrm>
            <a:off x="59500" y="178593"/>
            <a:ext cx="9635066" cy="793592"/>
          </a:xfrm>
        </p:spPr>
        <p:txBody>
          <a:bodyPr>
            <a:normAutofit/>
          </a:bodyPr>
          <a:lstStyle/>
          <a:p>
            <a:pPr algn="ctr"/>
            <a:r>
              <a:rPr kumimoji="0" lang="en-GB" sz="3600" b="1" i="0" u="none" strike="noStrike" kern="1200" cap="none" spc="0" normalizeH="0" baseline="0" noProof="0" dirty="0">
                <a:ln>
                  <a:noFill/>
                </a:ln>
                <a:solidFill>
                  <a:prstClr val="black"/>
                </a:solidFill>
                <a:effectLst/>
                <a:uLnTx/>
                <a:uFillTx/>
                <a:latin typeface="Calibri Light" panose="020F0302020204030204" pitchFamily="34" charset="0"/>
                <a:cs typeface="Calibri Light" panose="020F0302020204030204" pitchFamily="34" charset="0"/>
              </a:rPr>
              <a:t>Safe Accommodation Strategy 21-24. Year: 2022/23</a:t>
            </a:r>
            <a:endParaRPr lang="en-GB" sz="3600" b="1" dirty="0">
              <a:latin typeface="Calibri Light" panose="020F0302020204030204" pitchFamily="34" charset="0"/>
              <a:ea typeface="Cambria" panose="02040503050406030204" pitchFamily="18" charset="0"/>
              <a:cs typeface="Calibri Light" panose="020F0302020204030204" pitchFamily="34" charset="0"/>
            </a:endParaRPr>
          </a:p>
        </p:txBody>
      </p:sp>
      <p:sp>
        <p:nvSpPr>
          <p:cNvPr id="3" name="Content Placeholder 2">
            <a:extLst>
              <a:ext uri="{FF2B5EF4-FFF2-40B4-BE49-F238E27FC236}">
                <a16:creationId xmlns:a16="http://schemas.microsoft.com/office/drawing/2014/main" id="{8D46CBE0-BA29-4737-A9AB-A33A1169802F}"/>
              </a:ext>
            </a:extLst>
          </p:cNvPr>
          <p:cNvSpPr>
            <a:spLocks noGrp="1"/>
          </p:cNvSpPr>
          <p:nvPr>
            <p:ph idx="1"/>
          </p:nvPr>
        </p:nvSpPr>
        <p:spPr>
          <a:xfrm>
            <a:off x="469783" y="972185"/>
            <a:ext cx="8445617" cy="6185609"/>
          </a:xfrm>
        </p:spPr>
        <p:txBody>
          <a:bodyPr anchor="ctr">
            <a:normAutofit/>
          </a:bodyPr>
          <a:lstStyle/>
          <a:p>
            <a:pPr marL="0" indent="0" algn="just">
              <a:lnSpc>
                <a:spcPct val="115000"/>
              </a:lnSpc>
              <a:spcAft>
                <a:spcPts val="1000"/>
              </a:spcAft>
              <a:buNone/>
            </a:pPr>
            <a:endParaRPr lang="en-GB" sz="7200" dirty="0">
              <a:effectLst/>
              <a:ea typeface="Arial" panose="020B0604020202020204" pitchFamily="34" charset="0"/>
              <a:cs typeface="Times New Roman" panose="02020603050405020304" pitchFamily="18" charset="0"/>
            </a:endParaRPr>
          </a:p>
          <a:p>
            <a:pPr marL="0" indent="0" algn="just">
              <a:lnSpc>
                <a:spcPct val="115000"/>
              </a:lnSpc>
              <a:spcAft>
                <a:spcPts val="1000"/>
              </a:spcAft>
              <a:buNone/>
            </a:pPr>
            <a:endParaRPr lang="en-GB" sz="7200" dirty="0">
              <a:solidFill>
                <a:srgbClr val="FF0000"/>
              </a:solidFill>
              <a:effectLst/>
              <a:ea typeface="Times New Roman" panose="02020603050405020304" pitchFamily="18" charset="0"/>
              <a:cs typeface="Times New Roman" panose="02020603050405020304" pitchFamily="18" charset="0"/>
            </a:endParaRPr>
          </a:p>
          <a:p>
            <a:pPr marL="457200" indent="0">
              <a:lnSpc>
                <a:spcPct val="115000"/>
              </a:lnSpc>
              <a:spcAft>
                <a:spcPts val="1000"/>
              </a:spcAft>
              <a:buNone/>
            </a:pPr>
            <a:r>
              <a:rPr lang="en-GB" sz="7200" dirty="0">
                <a:effectLst/>
                <a:ea typeface="Arial" panose="020B0604020202020204" pitchFamily="34" charset="0"/>
                <a:cs typeface="Times New Roman" panose="02020603050405020304" pitchFamily="18" charset="0"/>
              </a:rPr>
              <a:t> </a:t>
            </a:r>
            <a:endParaRPr lang="en-GB" sz="7200" dirty="0">
              <a:effectLst/>
              <a:ea typeface="Calibri" panose="020F0502020204030204" pitchFamily="34" charset="0"/>
              <a:cs typeface="Times New Roman" panose="02020603050405020304" pitchFamily="18" charset="0"/>
            </a:endParaRPr>
          </a:p>
          <a:p>
            <a:endParaRPr lang="en-GB" sz="1800" dirty="0">
              <a:ea typeface="Cambria" panose="02040503050406030204" pitchFamily="18" charset="0"/>
              <a:cs typeface="Calibri" panose="020F0502020204030204" pitchFamily="34" charset="0"/>
            </a:endParaRPr>
          </a:p>
        </p:txBody>
      </p:sp>
      <p:sp>
        <p:nvSpPr>
          <p:cNvPr id="28" name="Rectangle 24">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rgbClr val="4675A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27AFE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FE342A2B-060B-45D3-84AF-496994B1E9CD}"/>
              </a:ext>
            </a:extLst>
          </p:cNvPr>
          <p:cNvPicPr>
            <a:picLocks noChangeAspect="1"/>
          </p:cNvPicPr>
          <p:nvPr/>
        </p:nvPicPr>
        <p:blipFill rotWithShape="1">
          <a:blip r:embed="rId3">
            <a:alphaModFix/>
          </a:blip>
          <a:srcRect l="4242" r="5901" b="-1"/>
          <a:stretch/>
        </p:blipFill>
        <p:spPr>
          <a:xfrm>
            <a:off x="9001387" y="2444946"/>
            <a:ext cx="1941916" cy="1938798"/>
          </a:xfrm>
          <a:custGeom>
            <a:avLst/>
            <a:gdLst/>
            <a:ahLst/>
            <a:cxnLst/>
            <a:rect l="l" t="t" r="r" b="b"/>
            <a:pathLst>
              <a:path w="6057610" h="6057610">
                <a:moveTo>
                  <a:pt x="3028805" y="0"/>
                </a:moveTo>
                <a:cubicBezTo>
                  <a:pt x="4701568" y="0"/>
                  <a:pt x="6057610" y="1356042"/>
                  <a:pt x="6057610" y="3028805"/>
                </a:cubicBezTo>
                <a:cubicBezTo>
                  <a:pt x="6057610" y="4701568"/>
                  <a:pt x="4701568" y="6057610"/>
                  <a:pt x="3028805" y="6057610"/>
                </a:cubicBezTo>
                <a:cubicBezTo>
                  <a:pt x="1356042" y="6057610"/>
                  <a:pt x="0" y="4701568"/>
                  <a:pt x="0" y="3028805"/>
                </a:cubicBezTo>
                <a:cubicBezTo>
                  <a:pt x="0" y="1356042"/>
                  <a:pt x="1356042" y="0"/>
                  <a:pt x="3028805" y="0"/>
                </a:cubicBezTo>
                <a:close/>
              </a:path>
            </a:pathLst>
          </a:custGeom>
          <a:effectLst>
            <a:softEdge rad="0"/>
          </a:effectLst>
        </p:spPr>
      </p:pic>
      <p:sp>
        <p:nvSpPr>
          <p:cNvPr id="6" name="TextBox 5">
            <a:extLst>
              <a:ext uri="{FF2B5EF4-FFF2-40B4-BE49-F238E27FC236}">
                <a16:creationId xmlns:a16="http://schemas.microsoft.com/office/drawing/2014/main" id="{67C7ECD7-7D45-3F49-26A2-882BAD79E13C}"/>
              </a:ext>
            </a:extLst>
          </p:cNvPr>
          <p:cNvSpPr txBox="1"/>
          <p:nvPr/>
        </p:nvSpPr>
        <p:spPr>
          <a:xfrm>
            <a:off x="226503" y="1129004"/>
            <a:ext cx="8662615" cy="5269648"/>
          </a:xfrm>
          <a:prstGeom prst="rect">
            <a:avLst/>
          </a:prstGeom>
          <a:noFill/>
        </p:spPr>
        <p:txBody>
          <a:bodyPr wrap="square">
            <a:sp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b="1" i="0" u="none" strike="noStrike" kern="1200" cap="none" spc="0" normalizeH="0" baseline="0" noProof="0" dirty="0">
                <a:ln>
                  <a:noFill/>
                </a:ln>
                <a:solidFill>
                  <a:prstClr val="black"/>
                </a:solidFill>
                <a:effectLst/>
                <a:uLnTx/>
                <a:uFillTx/>
                <a:latin typeface="Calibri Body "/>
              </a:rPr>
              <a:t>DAHA</a:t>
            </a:r>
            <a:r>
              <a:rPr kumimoji="0" lang="en-GB" b="0" i="0" u="none" strike="noStrike" kern="1200" cap="none" spc="0" normalizeH="0" baseline="0" noProof="0" dirty="0">
                <a:ln>
                  <a:noFill/>
                </a:ln>
                <a:solidFill>
                  <a:prstClr val="black"/>
                </a:solidFill>
                <a:effectLst/>
                <a:uLnTx/>
                <a:uFillTx/>
                <a:latin typeface="Calibri Body "/>
              </a:rPr>
              <a:t>: All Tier 2 Local Authorities and Peterborough City Council now seeking DAHA accreditation, with South Cambridgeshire accredited successfully and Cambridge City Council   re-accredited as were Cambridge Housing Society. Cross Keys are DAHA accredited. </a:t>
            </a:r>
          </a:p>
          <a:p>
            <a:pPr marR="0" lvl="0" algn="l" defTabSz="914400" rtl="0" eaLnBrk="1" fontAlgn="auto" latinLnBrk="0" hangingPunct="1">
              <a:lnSpc>
                <a:spcPct val="90000"/>
              </a:lnSpc>
              <a:spcBef>
                <a:spcPts val="1000"/>
              </a:spcBef>
              <a:spcAft>
                <a:spcPts val="0"/>
              </a:spcAft>
              <a:buClrTx/>
              <a:buSzTx/>
              <a:tabLst/>
              <a:defRPr/>
            </a:pPr>
            <a:endParaRPr kumimoji="0" lang="en-GB" b="0" i="0" u="none" strike="noStrike" kern="1200" cap="none" spc="0" normalizeH="0" baseline="0" noProof="0" dirty="0">
              <a:ln>
                <a:noFill/>
              </a:ln>
              <a:solidFill>
                <a:prstClr val="black"/>
              </a:solidFill>
              <a:effectLst/>
              <a:uLnTx/>
              <a:uFillTx/>
              <a:latin typeface="Calibri Body "/>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b="1" i="0" u="none" strike="noStrike" kern="1200" cap="none" spc="0" normalizeH="0" baseline="0" noProof="0" dirty="0">
                <a:ln>
                  <a:noFill/>
                </a:ln>
                <a:solidFill>
                  <a:prstClr val="black"/>
                </a:solidFill>
                <a:effectLst/>
                <a:uLnTx/>
                <a:uFillTx/>
                <a:latin typeface="Calibri Body "/>
              </a:rPr>
              <a:t>Flexible Funding</a:t>
            </a:r>
            <a:r>
              <a:rPr kumimoji="0" lang="en-GB" b="0" i="0" u="none" strike="noStrike" kern="1200" cap="none" spc="0" normalizeH="0" baseline="0" noProof="0" dirty="0">
                <a:ln>
                  <a:noFill/>
                </a:ln>
                <a:solidFill>
                  <a:prstClr val="black"/>
                </a:solidFill>
                <a:effectLst/>
                <a:uLnTx/>
                <a:uFillTx/>
                <a:latin typeface="Calibri Body "/>
              </a:rPr>
              <a:t>:  provided to 160 survivors to assist with a range of issues: furniture, travel, additional security, food and clothing. Purpose of funding is to enable survivors to remain safe and reduce reconciliation. </a:t>
            </a:r>
          </a:p>
          <a:p>
            <a:pPr marR="0" lvl="0" algn="l" defTabSz="914400" rtl="0" eaLnBrk="1" fontAlgn="auto" latinLnBrk="0" hangingPunct="1">
              <a:lnSpc>
                <a:spcPct val="90000"/>
              </a:lnSpc>
              <a:spcBef>
                <a:spcPts val="1000"/>
              </a:spcBef>
              <a:spcAft>
                <a:spcPts val="0"/>
              </a:spcAft>
              <a:buClrTx/>
              <a:buSzTx/>
              <a:tabLst/>
              <a:defRPr/>
            </a:pPr>
            <a:endParaRPr kumimoji="0" lang="en-GB" b="0" i="0" u="none" strike="noStrike" kern="1200" cap="none" spc="0" normalizeH="0" baseline="0" noProof="0" dirty="0">
              <a:ln>
                <a:noFill/>
              </a:ln>
              <a:solidFill>
                <a:prstClr val="black"/>
              </a:solidFill>
              <a:effectLst/>
              <a:uLnTx/>
              <a:uFillTx/>
              <a:latin typeface="Calibri Body "/>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b="1" i="0" u="none" strike="noStrike" kern="1200" cap="none" spc="0" normalizeH="0" baseline="0" noProof="0" dirty="0">
                <a:ln>
                  <a:noFill/>
                </a:ln>
                <a:solidFill>
                  <a:prstClr val="black"/>
                </a:solidFill>
                <a:effectLst/>
                <a:uLnTx/>
                <a:uFillTx/>
                <a:latin typeface="Calibri Body "/>
              </a:rPr>
              <a:t>Therapeutic Support</a:t>
            </a:r>
            <a:r>
              <a:rPr kumimoji="0" lang="en-GB" b="0" i="0" u="none" strike="noStrike" kern="1200" cap="none" spc="0" normalizeH="0" baseline="0" noProof="0" dirty="0">
                <a:ln>
                  <a:noFill/>
                </a:ln>
                <a:solidFill>
                  <a:prstClr val="black"/>
                </a:solidFill>
                <a:effectLst/>
                <a:uLnTx/>
                <a:uFillTx/>
                <a:latin typeface="Calibri Body "/>
              </a:rPr>
              <a:t>: Referral  made to </a:t>
            </a:r>
            <a:r>
              <a:rPr kumimoji="0" lang="en-GB" b="0" i="0" u="none" strike="noStrike" kern="1200" cap="none" spc="0" normalizeH="0" baseline="0" noProof="0" dirty="0">
                <a:ln>
                  <a:noFill/>
                </a:ln>
                <a:solidFill>
                  <a:prstClr val="black"/>
                </a:solidFill>
                <a:effectLst/>
                <a:uLnTx/>
                <a:uFillTx/>
                <a:latin typeface="Calibri Body "/>
                <a:ea typeface="Calibri" panose="020F0502020204030204" pitchFamily="34" charset="0"/>
                <a:cs typeface="Calibri" panose="020F0502020204030204" pitchFamily="34" charset="0"/>
              </a:rPr>
              <a:t>Embrace Child Victims of Crime – 87 children.</a:t>
            </a:r>
            <a:r>
              <a:rPr kumimoji="0" lang="en-GB" b="0" i="0" u="none" strike="noStrike" kern="1200" cap="none" spc="0" normalizeH="0" baseline="0" noProof="0" dirty="0">
                <a:ln>
                  <a:noFill/>
                </a:ln>
                <a:solidFill>
                  <a:prstClr val="black"/>
                </a:solidFill>
                <a:effectLst/>
                <a:uLnTx/>
                <a:uFillTx/>
                <a:latin typeface="Calibri Body "/>
                <a:ea typeface="Calibri" panose="020F0502020204030204" pitchFamily="34" charset="0"/>
                <a:cs typeface="Times New Roman" panose="02020603050405020304" pitchFamily="18" charset="0"/>
              </a:rPr>
              <a:t> </a:t>
            </a:r>
          </a:p>
          <a:p>
            <a:pPr marR="0" lvl="0" algn="l" defTabSz="914400" rtl="0" eaLnBrk="1" fontAlgn="auto" latinLnBrk="0" hangingPunct="1">
              <a:lnSpc>
                <a:spcPct val="90000"/>
              </a:lnSpc>
              <a:spcBef>
                <a:spcPts val="1000"/>
              </a:spcBef>
              <a:spcAft>
                <a:spcPts val="0"/>
              </a:spcAft>
              <a:buClrTx/>
              <a:buSzTx/>
              <a:tabLst/>
              <a:defRPr/>
            </a:pPr>
            <a:endParaRPr kumimoji="0" lang="en-GB" b="0" i="0" u="none" strike="noStrike" kern="1200" cap="none" spc="0" normalizeH="0" baseline="0" noProof="0" dirty="0">
              <a:ln>
                <a:noFill/>
              </a:ln>
              <a:solidFill>
                <a:prstClr val="black"/>
              </a:solidFill>
              <a:effectLst/>
              <a:uLnTx/>
              <a:uFillTx/>
              <a:latin typeface="Calibri Body "/>
              <a:ea typeface="Calibri" panose="020F0502020204030204" pitchFamily="34" charset="0"/>
              <a:cs typeface="Calibri" panose="020F0502020204030204" pitchFamily="34" charset="0"/>
            </a:endParaRPr>
          </a:p>
          <a:p>
            <a:pPr marL="228600" marR="0" lvl="0" indent="-228600" algn="l" defTabSz="914400" rtl="0" eaLnBrk="1" fontAlgn="auto" latinLnBrk="0" hangingPunct="1">
              <a:lnSpc>
                <a:spcPct val="107000"/>
              </a:lnSpc>
              <a:spcBef>
                <a:spcPts val="1000"/>
              </a:spcBef>
              <a:spcAft>
                <a:spcPts val="800"/>
              </a:spcAft>
              <a:buClrTx/>
              <a:buSzTx/>
              <a:buFont typeface="Arial" panose="020B0604020202020204" pitchFamily="34" charset="0"/>
              <a:buChar char="•"/>
              <a:tabLst/>
              <a:defRPr/>
            </a:pPr>
            <a:r>
              <a:rPr kumimoji="0" lang="en-GB" b="0" i="0" u="none" strike="noStrike" kern="1200" cap="none" spc="0" normalizeH="0" baseline="0" noProof="0" dirty="0">
                <a:ln>
                  <a:noFill/>
                </a:ln>
                <a:solidFill>
                  <a:prstClr val="black"/>
                </a:solidFill>
                <a:effectLst/>
                <a:uLnTx/>
                <a:uFillTx/>
                <a:latin typeface="Calibri Body "/>
                <a:ea typeface="Calibri" panose="020F0502020204030204" pitchFamily="34" charset="0"/>
                <a:cs typeface="Times New Roman" panose="02020603050405020304" pitchFamily="18" charset="0"/>
              </a:rPr>
              <a:t> </a:t>
            </a:r>
            <a:r>
              <a:rPr kumimoji="0" lang="en-GB" b="1" i="0" u="none" strike="noStrike" kern="1200" cap="none" spc="0" normalizeH="0" baseline="0" noProof="0" dirty="0">
                <a:ln>
                  <a:noFill/>
                </a:ln>
                <a:solidFill>
                  <a:prstClr val="black"/>
                </a:solidFill>
                <a:effectLst/>
                <a:uLnTx/>
                <a:uFillTx/>
                <a:latin typeface="Calibri Body "/>
              </a:rPr>
              <a:t>Domestic Abuse awareness Private Sector </a:t>
            </a:r>
            <a:r>
              <a:rPr kumimoji="0" lang="en-GB" b="0" i="0" u="none" strike="noStrike" kern="1200" cap="none" spc="0" normalizeH="0" baseline="0" noProof="0" dirty="0">
                <a:ln>
                  <a:noFill/>
                </a:ln>
                <a:solidFill>
                  <a:prstClr val="black"/>
                </a:solidFill>
                <a:effectLst/>
                <a:uLnTx/>
                <a:uFillTx/>
                <a:latin typeface="Calibri Body "/>
              </a:rPr>
              <a:t>housing/landlord engagement –Delivered   six  online webinar's and attended local Landlord forums and steering groups, raising awareness about domestic abuse and how landlords  and agents can identify and offer support to tenants experiencing domestic abuse. </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b="1" i="0" u="none" strike="noStrike" kern="1200" cap="none" spc="0" normalizeH="0" baseline="0" noProof="0" dirty="0">
                <a:ln>
                  <a:noFill/>
                </a:ln>
                <a:solidFill>
                  <a:prstClr val="black"/>
                </a:solidFill>
                <a:effectLst/>
                <a:uLnTx/>
                <a:uFillTx/>
                <a:latin typeface="Calibri Body "/>
              </a:rPr>
              <a:t>NRPF</a:t>
            </a:r>
            <a:r>
              <a:rPr kumimoji="0" lang="en-GB" b="0" i="0" u="none" strike="noStrike" kern="1200" cap="none" spc="0" normalizeH="0" baseline="0" noProof="0" dirty="0">
                <a:ln>
                  <a:noFill/>
                </a:ln>
                <a:solidFill>
                  <a:prstClr val="black"/>
                </a:solidFill>
                <a:effectLst/>
                <a:uLnTx/>
                <a:uFillTx/>
                <a:latin typeface="Calibri Body "/>
              </a:rPr>
              <a:t>-  all services available to those with no recourse, except for local refuges.*</a:t>
            </a:r>
          </a:p>
        </p:txBody>
      </p:sp>
    </p:spTree>
    <p:extLst>
      <p:ext uri="{BB962C8B-B14F-4D97-AF65-F5344CB8AC3E}">
        <p14:creationId xmlns:p14="http://schemas.microsoft.com/office/powerpoint/2010/main" val="854769522"/>
      </p:ext>
    </p:extLst>
  </p:cSld>
  <p:clrMapOvr>
    <a:masterClrMapping/>
  </p:clrMapOvr>
  <mc:AlternateContent xmlns:mc="http://schemas.openxmlformats.org/markup-compatibility/2006" xmlns:p14="http://schemas.microsoft.com/office/powerpoint/2010/main">
    <mc:Choice Requires="p14">
      <p:transition spd="slow" p14:dur="2000" advTm="13770"/>
    </mc:Choice>
    <mc:Fallback xmlns="">
      <p:transition spd="slow" advTm="13770"/>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7A6EF8-91D8-4FCD-8D9A-C976D1EAB3DE}"/>
              </a:ext>
            </a:extLst>
          </p:cNvPr>
          <p:cNvSpPr>
            <a:spLocks noGrp="1"/>
          </p:cNvSpPr>
          <p:nvPr>
            <p:ph type="title"/>
          </p:nvPr>
        </p:nvSpPr>
        <p:spPr>
          <a:xfrm>
            <a:off x="84667" y="251671"/>
            <a:ext cx="9635066" cy="605173"/>
          </a:xfrm>
        </p:spPr>
        <p:txBody>
          <a:bodyPr>
            <a:normAutofit/>
          </a:bodyPr>
          <a:lstStyle/>
          <a:p>
            <a:pPr algn="ctr"/>
            <a:r>
              <a:rPr lang="en-GB" sz="3600" b="1" dirty="0"/>
              <a:t>Proposed Changes (2024/27)</a:t>
            </a:r>
            <a:endParaRPr lang="en-GB" sz="3600" b="1" dirty="0">
              <a:ea typeface="Cambria" panose="02040503050406030204" pitchFamily="18" charset="0"/>
              <a:cs typeface="Calibri" panose="020F0502020204030204" pitchFamily="34" charset="0"/>
            </a:endParaRPr>
          </a:p>
        </p:txBody>
      </p:sp>
      <p:sp>
        <p:nvSpPr>
          <p:cNvPr id="3" name="Content Placeholder 2">
            <a:extLst>
              <a:ext uri="{FF2B5EF4-FFF2-40B4-BE49-F238E27FC236}">
                <a16:creationId xmlns:a16="http://schemas.microsoft.com/office/drawing/2014/main" id="{8D46CBE0-BA29-4737-A9AB-A33A1169802F}"/>
              </a:ext>
            </a:extLst>
          </p:cNvPr>
          <p:cNvSpPr>
            <a:spLocks noGrp="1"/>
          </p:cNvSpPr>
          <p:nvPr>
            <p:ph idx="1"/>
          </p:nvPr>
        </p:nvSpPr>
        <p:spPr>
          <a:xfrm>
            <a:off x="469783" y="972185"/>
            <a:ext cx="8445617" cy="6185609"/>
          </a:xfrm>
        </p:spPr>
        <p:txBody>
          <a:bodyPr anchor="ctr">
            <a:normAutofit/>
          </a:bodyPr>
          <a:lstStyle/>
          <a:p>
            <a:pPr marL="0" indent="0" algn="just">
              <a:lnSpc>
                <a:spcPct val="115000"/>
              </a:lnSpc>
              <a:spcAft>
                <a:spcPts val="1000"/>
              </a:spcAft>
              <a:buNone/>
            </a:pPr>
            <a:endParaRPr lang="en-GB" sz="7200" dirty="0">
              <a:effectLst/>
              <a:ea typeface="Arial" panose="020B0604020202020204" pitchFamily="34" charset="0"/>
              <a:cs typeface="Times New Roman" panose="02020603050405020304" pitchFamily="18" charset="0"/>
            </a:endParaRPr>
          </a:p>
          <a:p>
            <a:pPr marL="0" indent="0" algn="just">
              <a:lnSpc>
                <a:spcPct val="115000"/>
              </a:lnSpc>
              <a:spcAft>
                <a:spcPts val="1000"/>
              </a:spcAft>
              <a:buNone/>
            </a:pPr>
            <a:endParaRPr lang="en-GB" sz="7200" dirty="0">
              <a:solidFill>
                <a:srgbClr val="FF0000"/>
              </a:solidFill>
              <a:effectLst/>
              <a:ea typeface="Times New Roman" panose="02020603050405020304" pitchFamily="18" charset="0"/>
              <a:cs typeface="Times New Roman" panose="02020603050405020304" pitchFamily="18" charset="0"/>
            </a:endParaRPr>
          </a:p>
          <a:p>
            <a:pPr marL="457200" indent="0">
              <a:lnSpc>
                <a:spcPct val="115000"/>
              </a:lnSpc>
              <a:spcAft>
                <a:spcPts val="1000"/>
              </a:spcAft>
              <a:buNone/>
            </a:pPr>
            <a:r>
              <a:rPr lang="en-GB" sz="7200" dirty="0">
                <a:effectLst/>
                <a:ea typeface="Arial" panose="020B0604020202020204" pitchFamily="34" charset="0"/>
                <a:cs typeface="Times New Roman" panose="02020603050405020304" pitchFamily="18" charset="0"/>
              </a:rPr>
              <a:t> </a:t>
            </a:r>
            <a:endParaRPr lang="en-GB" sz="7200" dirty="0">
              <a:effectLst/>
              <a:ea typeface="Calibri" panose="020F0502020204030204" pitchFamily="34" charset="0"/>
              <a:cs typeface="Times New Roman" panose="02020603050405020304" pitchFamily="18" charset="0"/>
            </a:endParaRPr>
          </a:p>
          <a:p>
            <a:endParaRPr lang="en-GB" sz="1800" dirty="0">
              <a:ea typeface="Cambria" panose="02040503050406030204" pitchFamily="18" charset="0"/>
              <a:cs typeface="Calibri" panose="020F0502020204030204" pitchFamily="34" charset="0"/>
            </a:endParaRPr>
          </a:p>
        </p:txBody>
      </p:sp>
      <p:sp>
        <p:nvSpPr>
          <p:cNvPr id="28" name="Rectangle 24">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rgbClr val="4675A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27AFE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FE342A2B-060B-45D3-84AF-496994B1E9CD}"/>
              </a:ext>
            </a:extLst>
          </p:cNvPr>
          <p:cNvPicPr>
            <a:picLocks noChangeAspect="1"/>
          </p:cNvPicPr>
          <p:nvPr/>
        </p:nvPicPr>
        <p:blipFill rotWithShape="1">
          <a:blip r:embed="rId3">
            <a:alphaModFix/>
          </a:blip>
          <a:srcRect l="4242" r="5901" b="-1"/>
          <a:stretch/>
        </p:blipFill>
        <p:spPr>
          <a:xfrm>
            <a:off x="9001387" y="2444946"/>
            <a:ext cx="1941916" cy="1938798"/>
          </a:xfrm>
          <a:custGeom>
            <a:avLst/>
            <a:gdLst/>
            <a:ahLst/>
            <a:cxnLst/>
            <a:rect l="l" t="t" r="r" b="b"/>
            <a:pathLst>
              <a:path w="6057610" h="6057610">
                <a:moveTo>
                  <a:pt x="3028805" y="0"/>
                </a:moveTo>
                <a:cubicBezTo>
                  <a:pt x="4701568" y="0"/>
                  <a:pt x="6057610" y="1356042"/>
                  <a:pt x="6057610" y="3028805"/>
                </a:cubicBezTo>
                <a:cubicBezTo>
                  <a:pt x="6057610" y="4701568"/>
                  <a:pt x="4701568" y="6057610"/>
                  <a:pt x="3028805" y="6057610"/>
                </a:cubicBezTo>
                <a:cubicBezTo>
                  <a:pt x="1356042" y="6057610"/>
                  <a:pt x="0" y="4701568"/>
                  <a:pt x="0" y="3028805"/>
                </a:cubicBezTo>
                <a:cubicBezTo>
                  <a:pt x="0" y="1356042"/>
                  <a:pt x="1356042" y="0"/>
                  <a:pt x="3028805" y="0"/>
                </a:cubicBezTo>
                <a:close/>
              </a:path>
            </a:pathLst>
          </a:custGeom>
          <a:effectLst>
            <a:softEdge rad="0"/>
          </a:effectLst>
        </p:spPr>
      </p:pic>
      <p:sp>
        <p:nvSpPr>
          <p:cNvPr id="6" name="TextBox 5">
            <a:extLst>
              <a:ext uri="{FF2B5EF4-FFF2-40B4-BE49-F238E27FC236}">
                <a16:creationId xmlns:a16="http://schemas.microsoft.com/office/drawing/2014/main" id="{5547CD2D-3E9D-00E8-E1E8-10FA524CED39}"/>
              </a:ext>
            </a:extLst>
          </p:cNvPr>
          <p:cNvSpPr txBox="1"/>
          <p:nvPr/>
        </p:nvSpPr>
        <p:spPr>
          <a:xfrm>
            <a:off x="310394" y="972185"/>
            <a:ext cx="8833606" cy="5854936"/>
          </a:xfrm>
          <a:prstGeom prst="rect">
            <a:avLst/>
          </a:prstGeom>
          <a:noFill/>
        </p:spPr>
        <p:txBody>
          <a:bodyPr wrap="square">
            <a:sp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1800" b="1" i="0" u="none" strike="noStrike" kern="1200" cap="none" spc="0" normalizeH="0" baseline="0" noProof="0" dirty="0">
                <a:ln>
                  <a:noFill/>
                </a:ln>
                <a:solidFill>
                  <a:prstClr val="black"/>
                </a:solidFill>
                <a:effectLst/>
                <a:uLnTx/>
                <a:uFillTx/>
                <a:latin typeface="Calibri Body "/>
                <a:ea typeface="Calibri" panose="020F0502020204030204" pitchFamily="34" charset="0"/>
                <a:cs typeface="Calibri" panose="020F0502020204030204" pitchFamily="34" charset="0"/>
              </a:rPr>
              <a:t>Shared Lives Project </a:t>
            </a:r>
            <a:r>
              <a:rPr kumimoji="0" lang="en-GB" sz="1800" b="0" i="0" u="none" strike="noStrike" kern="1200" cap="none" spc="0" normalizeH="0" baseline="0" noProof="0" dirty="0">
                <a:ln>
                  <a:noFill/>
                </a:ln>
                <a:solidFill>
                  <a:prstClr val="black"/>
                </a:solidFill>
                <a:effectLst/>
                <a:uLnTx/>
                <a:uFillTx/>
                <a:latin typeface="Calibri Body "/>
                <a:ea typeface="Calibri" panose="020F0502020204030204" pitchFamily="34" charset="0"/>
              </a:rPr>
              <a:t>to offer support to survivors of domestic abuse with learning disabilities </a:t>
            </a:r>
            <a:r>
              <a:rPr kumimoji="0" lang="en-GB" sz="1800" b="0" i="0" u="none" strike="noStrike" kern="1200" cap="none" spc="0" normalizeH="0" baseline="0" noProof="0" dirty="0">
                <a:ln>
                  <a:noFill/>
                </a:ln>
                <a:solidFill>
                  <a:prstClr val="black"/>
                </a:solidFill>
                <a:effectLst/>
                <a:uLnTx/>
                <a:uFillTx/>
                <a:latin typeface="Calibri Body "/>
                <a:ea typeface="Calibri" panose="020F0502020204030204" pitchFamily="34" charset="0"/>
                <a:cs typeface="Calibri" panose="020F0502020204030204" pitchFamily="34" charset="0"/>
              </a:rPr>
              <a:t>support </a:t>
            </a:r>
            <a:r>
              <a:rPr kumimoji="0" lang="en-GB" sz="1800" b="0" i="0" u="none" strike="noStrike" kern="1200" cap="none" spc="0" normalizeH="0" baseline="0" noProof="0" dirty="0">
                <a:ln>
                  <a:noFill/>
                </a:ln>
                <a:solidFill>
                  <a:prstClr val="black"/>
                </a:solidFill>
                <a:effectLst/>
                <a:uLnTx/>
                <a:uFillTx/>
                <a:latin typeface="Calibri Body "/>
                <a:ea typeface="Calibri" panose="020F0502020204030204" pitchFamily="34" charset="0"/>
              </a:rPr>
              <a:t>The pilot, led by a Shared Lives Co-ordinator post funded for two years from Safe Accommodation funding, utilises the Shared Lives approach of carers welcoming people with support needs into their own homes.  </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GB" sz="1800" b="0" i="0" u="none" strike="noStrike" kern="1200" cap="none" spc="0" normalizeH="0" baseline="0" noProof="0" dirty="0">
              <a:ln>
                <a:noFill/>
              </a:ln>
              <a:solidFill>
                <a:prstClr val="black"/>
              </a:solidFill>
              <a:effectLst/>
              <a:uLnTx/>
              <a:uFillTx/>
              <a:latin typeface="Calibri Body "/>
              <a:ea typeface="Calibri" panose="020F0502020204030204" pitchFamily="34" charset="0"/>
              <a:cs typeface="Calibri" panose="020F0502020204030204" pitchFamily="34" charset="0"/>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1800" b="0" i="0" u="none" strike="noStrike" kern="1200" cap="none" spc="0" normalizeH="0" baseline="0" noProof="0" dirty="0">
                <a:ln>
                  <a:noFill/>
                </a:ln>
                <a:solidFill>
                  <a:prstClr val="black"/>
                </a:solidFill>
                <a:effectLst/>
                <a:uLnTx/>
                <a:uFillTx/>
                <a:latin typeface="Calibri Body "/>
                <a:ea typeface="Calibri" panose="020F0502020204030204" pitchFamily="34" charset="0"/>
                <a:cs typeface="Calibri" panose="020F0502020204030204" pitchFamily="34" charset="0"/>
              </a:rPr>
              <a:t> Funding for an </a:t>
            </a:r>
            <a:r>
              <a:rPr kumimoji="0" lang="en-GB" sz="1800" b="1" i="0" u="none" strike="noStrike" kern="1200" cap="none" spc="0" normalizeH="0" baseline="0" noProof="0" dirty="0">
                <a:ln>
                  <a:noFill/>
                </a:ln>
                <a:solidFill>
                  <a:prstClr val="black"/>
                </a:solidFill>
                <a:effectLst/>
                <a:uLnTx/>
                <a:uFillTx/>
                <a:latin typeface="Calibri Body "/>
                <a:ea typeface="Calibri" panose="020F0502020204030204" pitchFamily="34" charset="0"/>
                <a:cs typeface="Calibri" panose="020F0502020204030204" pitchFamily="34" charset="0"/>
              </a:rPr>
              <a:t>Eastern European IDVA </a:t>
            </a:r>
            <a:r>
              <a:rPr kumimoji="0" lang="en-GB" sz="1800" b="0" i="0" u="none" strike="noStrike" kern="1200" cap="none" spc="0" normalizeH="0" baseline="0" noProof="0" dirty="0">
                <a:ln>
                  <a:noFill/>
                </a:ln>
                <a:solidFill>
                  <a:prstClr val="black"/>
                </a:solidFill>
                <a:effectLst/>
                <a:uLnTx/>
                <a:uFillTx/>
                <a:latin typeface="Calibri Body "/>
                <a:ea typeface="Calibri" panose="020F0502020204030204" pitchFamily="34" charset="0"/>
                <a:cs typeface="Calibri" panose="020F0502020204030204" pitchFamily="34" charset="0"/>
              </a:rPr>
              <a:t>in Cambridgeshire, to recognise the need for support from specialist IDVAs who can communicate in their first language and understand their lived experience</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GB" sz="1800" b="0" i="0" u="none" strike="noStrike" kern="1200" cap="none" spc="0" normalizeH="0" baseline="0" noProof="0" dirty="0">
              <a:ln>
                <a:noFill/>
              </a:ln>
              <a:solidFill>
                <a:prstClr val="black"/>
              </a:solidFill>
              <a:effectLst/>
              <a:uLnTx/>
              <a:uFillTx/>
              <a:latin typeface="Calibri Body "/>
              <a:ea typeface="Calibri" panose="020F0502020204030204" pitchFamily="34" charset="0"/>
              <a:cs typeface="Times New Roman" panose="02020603050405020304" pitchFamily="18" charset="0"/>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1800" b="0" i="0" u="none" strike="noStrike" kern="1200" cap="none" spc="0" normalizeH="0" baseline="0" noProof="0" dirty="0">
                <a:ln>
                  <a:noFill/>
                </a:ln>
                <a:solidFill>
                  <a:prstClr val="black"/>
                </a:solidFill>
                <a:effectLst/>
                <a:uLnTx/>
                <a:uFillTx/>
                <a:latin typeface="Calibri Body "/>
                <a:ea typeface="Calibri" panose="020F0502020204030204" pitchFamily="34" charset="0"/>
                <a:cs typeface="Calibri" panose="020F0502020204030204" pitchFamily="34" charset="0"/>
              </a:rPr>
              <a:t> The strategy no longer focuses on</a:t>
            </a:r>
            <a:r>
              <a:rPr kumimoji="0" lang="en-GB" sz="1800" b="1" i="0" u="none" strike="noStrike" kern="1200" cap="none" spc="0" normalizeH="0" baseline="0" noProof="0" dirty="0">
                <a:ln>
                  <a:noFill/>
                </a:ln>
                <a:solidFill>
                  <a:prstClr val="black"/>
                </a:solidFill>
                <a:effectLst/>
                <a:uLnTx/>
                <a:uFillTx/>
                <a:latin typeface="Calibri Body "/>
                <a:ea typeface="Calibri" panose="020F0502020204030204" pitchFamily="34" charset="0"/>
                <a:cs typeface="Calibri" panose="020F0502020204030204" pitchFamily="34" charset="0"/>
              </a:rPr>
              <a:t> DAHA </a:t>
            </a:r>
            <a:r>
              <a:rPr kumimoji="0" lang="en-GB" sz="1800" b="0" i="0" u="none" strike="noStrike" kern="1200" cap="none" spc="0" normalizeH="0" baseline="0" noProof="0" dirty="0">
                <a:ln>
                  <a:noFill/>
                </a:ln>
                <a:solidFill>
                  <a:prstClr val="black"/>
                </a:solidFill>
                <a:effectLst/>
                <a:uLnTx/>
                <a:uFillTx/>
                <a:latin typeface="Calibri Body "/>
                <a:ea typeface="Calibri" panose="020F0502020204030204" pitchFamily="34" charset="0"/>
                <a:cs typeface="Calibri" panose="020F0502020204030204" pitchFamily="34" charset="0"/>
              </a:rPr>
              <a:t>as this work is well underway</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GB" sz="1800" b="0" i="0" u="none" strike="noStrike" kern="1200" cap="none" spc="0" normalizeH="0" baseline="0" noProof="0" dirty="0">
              <a:ln>
                <a:noFill/>
              </a:ln>
              <a:solidFill>
                <a:prstClr val="black"/>
              </a:solidFill>
              <a:effectLst/>
              <a:uLnTx/>
              <a:uFillTx/>
              <a:latin typeface="Calibri Body "/>
              <a:ea typeface="Calibri" panose="020F0502020204030204" pitchFamily="34" charset="0"/>
              <a:cs typeface="Calibri" panose="020F0502020204030204" pitchFamily="34" charset="0"/>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1800" b="0" i="0" u="none" strike="noStrike" kern="1200" cap="none" spc="0" normalizeH="0" baseline="0" noProof="0" dirty="0">
                <a:ln>
                  <a:noFill/>
                </a:ln>
                <a:solidFill>
                  <a:prstClr val="black"/>
                </a:solidFill>
                <a:effectLst/>
                <a:uLnTx/>
                <a:uFillTx/>
                <a:latin typeface="Calibri Body "/>
              </a:rPr>
              <a:t>Removal of the </a:t>
            </a:r>
            <a:r>
              <a:rPr kumimoji="0" lang="en-GB" sz="1800" b="1" i="0" u="none" strike="noStrike" kern="1200" cap="none" spc="0" normalizeH="0" baseline="0" noProof="0" dirty="0">
                <a:ln>
                  <a:noFill/>
                </a:ln>
                <a:solidFill>
                  <a:prstClr val="black"/>
                </a:solidFill>
                <a:effectLst/>
                <a:uLnTx/>
                <a:uFillTx/>
                <a:latin typeface="Calibri Body "/>
              </a:rPr>
              <a:t>Housing First IDVA role </a:t>
            </a:r>
            <a:r>
              <a:rPr kumimoji="0" lang="en-GB" sz="1800" b="0" i="0" u="none" strike="noStrike" kern="1200" cap="none" spc="0" normalizeH="0" baseline="0" noProof="0" dirty="0">
                <a:ln>
                  <a:noFill/>
                </a:ln>
                <a:solidFill>
                  <a:prstClr val="black"/>
                </a:solidFill>
                <a:effectLst/>
                <a:uLnTx/>
                <a:uFillTx/>
                <a:latin typeface="Calibri Body "/>
              </a:rPr>
              <a:t>as not financially viable but developing links with those working with  survivors who are rough sleeping, accessing insecure housing to provide information of about domestic abuse support is available and increase referrals to domestic abuse support services within this group. </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GB" sz="1800" b="0" i="0" u="none" strike="noStrike" kern="1200" cap="none" spc="0" normalizeH="0" baseline="0" noProof="0" dirty="0">
              <a:ln>
                <a:noFill/>
              </a:ln>
              <a:solidFill>
                <a:prstClr val="black"/>
              </a:solidFill>
              <a:effectLst/>
              <a:uLnTx/>
              <a:uFillTx/>
              <a:latin typeface="Calibri Body "/>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1800" b="0" i="0" u="none" strike="noStrike" kern="1200" cap="none" spc="0" normalizeH="0" baseline="0" noProof="0" dirty="0">
                <a:ln>
                  <a:noFill/>
                </a:ln>
                <a:solidFill>
                  <a:prstClr val="black"/>
                </a:solidFill>
                <a:effectLst/>
                <a:uLnTx/>
                <a:uFillTx/>
                <a:latin typeface="Calibri Body "/>
                <a:ea typeface="Arial" panose="020B0604020202020204" pitchFamily="34" charset="0"/>
                <a:cs typeface="Times New Roman" panose="02020603050405020304" pitchFamily="18" charset="0"/>
              </a:rPr>
              <a:t>Through this strategy, </a:t>
            </a:r>
            <a:r>
              <a:rPr kumimoji="0" lang="en-GB" sz="1800" b="1" i="0" u="none" strike="noStrike" kern="1200" cap="none" spc="0" normalizeH="0" baseline="0" noProof="0" dirty="0">
                <a:ln>
                  <a:noFill/>
                </a:ln>
                <a:solidFill>
                  <a:prstClr val="black"/>
                </a:solidFill>
                <a:effectLst/>
                <a:uLnTx/>
                <a:uFillTx/>
                <a:latin typeface="Calibri Body "/>
                <a:ea typeface="Arial" panose="020B0604020202020204" pitchFamily="34" charset="0"/>
                <a:cs typeface="Times New Roman" panose="02020603050405020304" pitchFamily="18" charset="0"/>
              </a:rPr>
              <a:t>feedback mechanisms </a:t>
            </a:r>
            <a:r>
              <a:rPr kumimoji="0" lang="en-GB" sz="1800" b="0" i="0" u="none" strike="noStrike" kern="1200" cap="none" spc="0" normalizeH="0" baseline="0" noProof="0" dirty="0">
                <a:ln>
                  <a:noFill/>
                </a:ln>
                <a:solidFill>
                  <a:prstClr val="black"/>
                </a:solidFill>
                <a:effectLst/>
                <a:uLnTx/>
                <a:uFillTx/>
                <a:latin typeface="Calibri Body "/>
                <a:ea typeface="Arial" panose="020B0604020202020204" pitchFamily="34" charset="0"/>
                <a:cs typeface="Times New Roman" panose="02020603050405020304" pitchFamily="18" charset="0"/>
              </a:rPr>
              <a:t>for victims and their children will be developed to ensure there is independent representation which operates from views gathered independently of the commissioned services. </a:t>
            </a:r>
            <a:endParaRPr kumimoji="0" lang="en-GB" sz="1800" b="0" i="0" u="none" strike="noStrike" kern="1200" cap="none" spc="0" normalizeH="0" baseline="0" noProof="0" dirty="0">
              <a:ln>
                <a:noFill/>
              </a:ln>
              <a:solidFill>
                <a:prstClr val="black"/>
              </a:solidFill>
              <a:effectLst/>
              <a:uLnTx/>
              <a:uFillTx/>
              <a:latin typeface="Calibri Body "/>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99831529"/>
      </p:ext>
    </p:extLst>
  </p:cSld>
  <p:clrMapOvr>
    <a:masterClrMapping/>
  </p:clrMapOvr>
  <mc:AlternateContent xmlns:mc="http://schemas.openxmlformats.org/markup-compatibility/2006" xmlns:p14="http://schemas.microsoft.com/office/powerpoint/2010/main">
    <mc:Choice Requires="p14">
      <p:transition spd="slow" p14:dur="2000" advTm="13770"/>
    </mc:Choice>
    <mc:Fallback xmlns="">
      <p:transition spd="slow" advTm="13770"/>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7A6EF8-91D8-4FCD-8D9A-C976D1EAB3DE}"/>
              </a:ext>
            </a:extLst>
          </p:cNvPr>
          <p:cNvSpPr>
            <a:spLocks noGrp="1"/>
          </p:cNvSpPr>
          <p:nvPr>
            <p:ph type="title"/>
          </p:nvPr>
        </p:nvSpPr>
        <p:spPr>
          <a:xfrm>
            <a:off x="84667" y="363895"/>
            <a:ext cx="9635066" cy="765109"/>
          </a:xfrm>
        </p:spPr>
        <p:txBody>
          <a:bodyPr>
            <a:normAutofit fontScale="90000"/>
          </a:bodyPr>
          <a:lstStyle/>
          <a:p>
            <a:pPr algn="ctr"/>
            <a:r>
              <a:rPr lang="en-GB" sz="3600" b="1" dirty="0">
                <a:effectLst/>
                <a:ea typeface="Arial" panose="020B0604020202020204" pitchFamily="34" charset="0"/>
                <a:cs typeface="Times New Roman" panose="02020603050405020304" pitchFamily="18" charset="0"/>
              </a:rPr>
              <a:t>Delivery of the Safe Accommodation Strategy 2024-27</a:t>
            </a:r>
            <a:endParaRPr lang="en-GB" sz="3600" b="1" dirty="0">
              <a:ea typeface="Cambria" panose="02040503050406030204" pitchFamily="18" charset="0"/>
              <a:cs typeface="Calibri" panose="020F0502020204030204" pitchFamily="34" charset="0"/>
            </a:endParaRPr>
          </a:p>
        </p:txBody>
      </p:sp>
      <p:sp>
        <p:nvSpPr>
          <p:cNvPr id="3" name="Content Placeholder 2">
            <a:extLst>
              <a:ext uri="{FF2B5EF4-FFF2-40B4-BE49-F238E27FC236}">
                <a16:creationId xmlns:a16="http://schemas.microsoft.com/office/drawing/2014/main" id="{8D46CBE0-BA29-4737-A9AB-A33A1169802F}"/>
              </a:ext>
            </a:extLst>
          </p:cNvPr>
          <p:cNvSpPr>
            <a:spLocks noGrp="1"/>
          </p:cNvSpPr>
          <p:nvPr>
            <p:ph idx="1"/>
          </p:nvPr>
        </p:nvSpPr>
        <p:spPr>
          <a:xfrm>
            <a:off x="469783" y="972185"/>
            <a:ext cx="8445617" cy="6185609"/>
          </a:xfrm>
        </p:spPr>
        <p:txBody>
          <a:bodyPr anchor="ctr">
            <a:normAutofit/>
          </a:bodyPr>
          <a:lstStyle/>
          <a:p>
            <a:pPr marL="0" indent="0" algn="just">
              <a:lnSpc>
                <a:spcPct val="115000"/>
              </a:lnSpc>
              <a:spcAft>
                <a:spcPts val="1000"/>
              </a:spcAft>
              <a:buNone/>
            </a:pPr>
            <a:endParaRPr lang="en-GB" sz="7200" dirty="0">
              <a:effectLst/>
              <a:ea typeface="Arial" panose="020B0604020202020204" pitchFamily="34" charset="0"/>
              <a:cs typeface="Times New Roman" panose="02020603050405020304" pitchFamily="18" charset="0"/>
            </a:endParaRPr>
          </a:p>
          <a:p>
            <a:pPr marL="0" indent="0" algn="just">
              <a:lnSpc>
                <a:spcPct val="115000"/>
              </a:lnSpc>
              <a:spcAft>
                <a:spcPts val="1000"/>
              </a:spcAft>
              <a:buNone/>
            </a:pPr>
            <a:endParaRPr lang="en-GB" sz="7200" dirty="0">
              <a:solidFill>
                <a:srgbClr val="FF0000"/>
              </a:solidFill>
              <a:effectLst/>
              <a:ea typeface="Times New Roman" panose="02020603050405020304" pitchFamily="18" charset="0"/>
              <a:cs typeface="Times New Roman" panose="02020603050405020304" pitchFamily="18" charset="0"/>
            </a:endParaRPr>
          </a:p>
          <a:p>
            <a:pPr marL="457200" indent="0">
              <a:lnSpc>
                <a:spcPct val="115000"/>
              </a:lnSpc>
              <a:spcAft>
                <a:spcPts val="1000"/>
              </a:spcAft>
              <a:buNone/>
            </a:pPr>
            <a:r>
              <a:rPr lang="en-GB" sz="7200" dirty="0">
                <a:effectLst/>
                <a:ea typeface="Arial" panose="020B0604020202020204" pitchFamily="34" charset="0"/>
                <a:cs typeface="Times New Roman" panose="02020603050405020304" pitchFamily="18" charset="0"/>
              </a:rPr>
              <a:t> </a:t>
            </a:r>
            <a:endParaRPr lang="en-GB" sz="7200" dirty="0">
              <a:effectLst/>
              <a:ea typeface="Calibri" panose="020F0502020204030204" pitchFamily="34" charset="0"/>
              <a:cs typeface="Times New Roman" panose="02020603050405020304" pitchFamily="18" charset="0"/>
            </a:endParaRPr>
          </a:p>
          <a:p>
            <a:endParaRPr lang="en-GB" sz="1800" dirty="0">
              <a:ea typeface="Cambria" panose="02040503050406030204" pitchFamily="18" charset="0"/>
              <a:cs typeface="Calibri" panose="020F0502020204030204" pitchFamily="34" charset="0"/>
            </a:endParaRPr>
          </a:p>
        </p:txBody>
      </p:sp>
      <p:sp>
        <p:nvSpPr>
          <p:cNvPr id="28" name="Rectangle 24">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rgbClr val="4675A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27AFE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FE342A2B-060B-45D3-84AF-496994B1E9CD}"/>
              </a:ext>
            </a:extLst>
          </p:cNvPr>
          <p:cNvPicPr>
            <a:picLocks noChangeAspect="1"/>
          </p:cNvPicPr>
          <p:nvPr/>
        </p:nvPicPr>
        <p:blipFill rotWithShape="1">
          <a:blip r:embed="rId2">
            <a:alphaModFix/>
          </a:blip>
          <a:srcRect l="4242" r="5901" b="-1"/>
          <a:stretch/>
        </p:blipFill>
        <p:spPr>
          <a:xfrm>
            <a:off x="9001387" y="2444946"/>
            <a:ext cx="1941916" cy="1938798"/>
          </a:xfrm>
          <a:custGeom>
            <a:avLst/>
            <a:gdLst/>
            <a:ahLst/>
            <a:cxnLst/>
            <a:rect l="l" t="t" r="r" b="b"/>
            <a:pathLst>
              <a:path w="6057610" h="6057610">
                <a:moveTo>
                  <a:pt x="3028805" y="0"/>
                </a:moveTo>
                <a:cubicBezTo>
                  <a:pt x="4701568" y="0"/>
                  <a:pt x="6057610" y="1356042"/>
                  <a:pt x="6057610" y="3028805"/>
                </a:cubicBezTo>
                <a:cubicBezTo>
                  <a:pt x="6057610" y="4701568"/>
                  <a:pt x="4701568" y="6057610"/>
                  <a:pt x="3028805" y="6057610"/>
                </a:cubicBezTo>
                <a:cubicBezTo>
                  <a:pt x="1356042" y="6057610"/>
                  <a:pt x="0" y="4701568"/>
                  <a:pt x="0" y="3028805"/>
                </a:cubicBezTo>
                <a:cubicBezTo>
                  <a:pt x="0" y="1356042"/>
                  <a:pt x="1356042" y="0"/>
                  <a:pt x="3028805" y="0"/>
                </a:cubicBezTo>
                <a:close/>
              </a:path>
            </a:pathLst>
          </a:custGeom>
          <a:effectLst>
            <a:softEdge rad="0"/>
          </a:effectLst>
        </p:spPr>
      </p:pic>
      <p:sp>
        <p:nvSpPr>
          <p:cNvPr id="6" name="TextBox 5">
            <a:extLst>
              <a:ext uri="{FF2B5EF4-FFF2-40B4-BE49-F238E27FC236}">
                <a16:creationId xmlns:a16="http://schemas.microsoft.com/office/drawing/2014/main" id="{EA7A4661-E120-DB97-05A2-225E7D9FA63A}"/>
              </a:ext>
            </a:extLst>
          </p:cNvPr>
          <p:cNvSpPr txBox="1"/>
          <p:nvPr/>
        </p:nvSpPr>
        <p:spPr>
          <a:xfrm>
            <a:off x="293615" y="1275127"/>
            <a:ext cx="8595503" cy="4218847"/>
          </a:xfrm>
          <a:prstGeom prst="rect">
            <a:avLst/>
          </a:prstGeom>
          <a:noFill/>
        </p:spPr>
        <p:txBody>
          <a:bodyPr wrap="square">
            <a:spAutoFit/>
          </a:bodyPr>
          <a:lstStyle/>
          <a:p>
            <a:pPr marL="285750" indent="-285750" algn="just">
              <a:lnSpc>
                <a:spcPct val="115000"/>
              </a:lnSpc>
              <a:spcAft>
                <a:spcPts val="1000"/>
              </a:spcAft>
              <a:buFont typeface="Arial" panose="020B0604020202020204" pitchFamily="34" charset="0"/>
              <a:buChar char="•"/>
            </a:pPr>
            <a:endParaRPr lang="en-GB" sz="1800" dirty="0">
              <a:effectLst/>
              <a:ea typeface="Arial" panose="020B0604020202020204" pitchFamily="34" charset="0"/>
              <a:cs typeface="Times New Roman" panose="02020603050405020304" pitchFamily="18" charset="0"/>
            </a:endParaRPr>
          </a:p>
          <a:p>
            <a:pPr marL="285750" indent="-285750" algn="just">
              <a:lnSpc>
                <a:spcPct val="115000"/>
              </a:lnSpc>
              <a:spcAft>
                <a:spcPts val="1000"/>
              </a:spcAft>
              <a:buFont typeface="Arial" panose="020B0604020202020204" pitchFamily="34" charset="0"/>
              <a:buChar char="•"/>
            </a:pPr>
            <a:r>
              <a:rPr lang="en-GB" sz="1800" dirty="0">
                <a:effectLst/>
                <a:ea typeface="Arial" panose="020B0604020202020204" pitchFamily="34" charset="0"/>
                <a:cs typeface="Times New Roman" panose="02020603050405020304" pitchFamily="18" charset="0"/>
              </a:rPr>
              <a:t>The strategy is the statutory responsibility of Cambridgeshire County Council and Peterborough City Council and must be agreed by cabinet.</a:t>
            </a:r>
          </a:p>
          <a:p>
            <a:pPr marL="285750" indent="-285750" algn="just">
              <a:lnSpc>
                <a:spcPct val="115000"/>
              </a:lnSpc>
              <a:spcAft>
                <a:spcPts val="1000"/>
              </a:spcAft>
              <a:buFont typeface="Arial" panose="020B0604020202020204" pitchFamily="34" charset="0"/>
              <a:buChar char="•"/>
            </a:pPr>
            <a:endParaRPr lang="en-GB" sz="1800" dirty="0">
              <a:effectLst/>
              <a:ea typeface="Arial" panose="020B0604020202020204" pitchFamily="34" charset="0"/>
              <a:cs typeface="Times New Roman" panose="02020603050405020304" pitchFamily="18" charset="0"/>
            </a:endParaRPr>
          </a:p>
          <a:p>
            <a:pPr marL="285750" indent="-285750" algn="just">
              <a:lnSpc>
                <a:spcPct val="115000"/>
              </a:lnSpc>
              <a:spcAft>
                <a:spcPts val="1000"/>
              </a:spcAft>
              <a:buFont typeface="Arial" panose="020B0604020202020204" pitchFamily="34" charset="0"/>
              <a:buChar char="•"/>
            </a:pPr>
            <a:r>
              <a:rPr lang="en-GB" sz="1800" dirty="0">
                <a:effectLst/>
                <a:ea typeface="Arial" panose="020B0604020202020204" pitchFamily="34" charset="0"/>
                <a:cs typeface="Times New Roman" panose="02020603050405020304" pitchFamily="18" charset="0"/>
              </a:rPr>
              <a:t>This strategy will be overseen by the Domestic Abuse &amp; Sexual Violence Strategic Partnership Board and Violence Against Women &amp; Girls Operations Group, in conjunction with the Housing Board. </a:t>
            </a:r>
          </a:p>
          <a:p>
            <a:pPr marL="285750" indent="-285750" algn="just">
              <a:lnSpc>
                <a:spcPct val="115000"/>
              </a:lnSpc>
              <a:spcAft>
                <a:spcPts val="1000"/>
              </a:spcAft>
              <a:buFont typeface="Arial" panose="020B0604020202020204" pitchFamily="34" charset="0"/>
              <a:buChar char="•"/>
            </a:pPr>
            <a:endParaRPr lang="en-GB" sz="1800" dirty="0">
              <a:effectLst/>
              <a:ea typeface="Arial" panose="020B0604020202020204" pitchFamily="34" charset="0"/>
              <a:cs typeface="Times New Roman" panose="02020603050405020304" pitchFamily="18" charset="0"/>
            </a:endParaRPr>
          </a:p>
          <a:p>
            <a:pPr marL="285750" indent="-285750" algn="just">
              <a:lnSpc>
                <a:spcPct val="115000"/>
              </a:lnSpc>
              <a:spcAft>
                <a:spcPts val="1000"/>
              </a:spcAft>
              <a:buFont typeface="Arial" panose="020B0604020202020204" pitchFamily="34" charset="0"/>
              <a:buChar char="•"/>
            </a:pPr>
            <a:r>
              <a:rPr lang="en-GB" sz="1800" dirty="0">
                <a:effectLst/>
                <a:ea typeface="Arial" panose="020B0604020202020204" pitchFamily="34" charset="0"/>
                <a:cs typeface="Times New Roman" panose="02020603050405020304" pitchFamily="18" charset="0"/>
              </a:rPr>
              <a:t>Once published a working action plan will be developed to ensure all elements are working in conjunction with each other and the needs of all victims are being met appropriately, and there will be mechanisms in place to ensure effective oversight</a:t>
            </a:r>
            <a:endParaRPr lang="en-GB" dirty="0"/>
          </a:p>
        </p:txBody>
      </p:sp>
    </p:spTree>
    <p:extLst>
      <p:ext uri="{BB962C8B-B14F-4D97-AF65-F5344CB8AC3E}">
        <p14:creationId xmlns:p14="http://schemas.microsoft.com/office/powerpoint/2010/main" val="1758777117"/>
      </p:ext>
    </p:extLst>
  </p:cSld>
  <p:clrMapOvr>
    <a:masterClrMapping/>
  </p:clrMapOvr>
  <mc:AlternateContent xmlns:mc="http://schemas.openxmlformats.org/markup-compatibility/2006" xmlns:p14="http://schemas.microsoft.com/office/powerpoint/2010/main">
    <mc:Choice Requires="p14">
      <p:transition spd="slow" p14:dur="2000" advTm="13770"/>
    </mc:Choice>
    <mc:Fallback xmlns="">
      <p:transition spd="slow" advTm="13770"/>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7A6EF8-91D8-4FCD-8D9A-C976D1EAB3DE}"/>
              </a:ext>
            </a:extLst>
          </p:cNvPr>
          <p:cNvSpPr>
            <a:spLocks noGrp="1"/>
          </p:cNvSpPr>
          <p:nvPr>
            <p:ph type="title"/>
          </p:nvPr>
        </p:nvSpPr>
        <p:spPr>
          <a:xfrm>
            <a:off x="84667" y="363895"/>
            <a:ext cx="9635066" cy="765109"/>
          </a:xfrm>
        </p:spPr>
        <p:txBody>
          <a:bodyPr>
            <a:normAutofit/>
          </a:bodyPr>
          <a:lstStyle/>
          <a:p>
            <a:pPr algn="ctr"/>
            <a:r>
              <a:rPr lang="en-GB" sz="3600" dirty="0">
                <a:latin typeface="+mn-lt"/>
              </a:rPr>
              <a:t>Feedback</a:t>
            </a:r>
            <a:endParaRPr lang="en-GB" sz="3600" b="1" dirty="0">
              <a:latin typeface="+mn-lt"/>
              <a:ea typeface="Cambria" panose="02040503050406030204" pitchFamily="18" charset="0"/>
              <a:cs typeface="Calibri" panose="020F0502020204030204" pitchFamily="34" charset="0"/>
            </a:endParaRPr>
          </a:p>
        </p:txBody>
      </p:sp>
      <p:sp>
        <p:nvSpPr>
          <p:cNvPr id="3" name="Content Placeholder 2">
            <a:extLst>
              <a:ext uri="{FF2B5EF4-FFF2-40B4-BE49-F238E27FC236}">
                <a16:creationId xmlns:a16="http://schemas.microsoft.com/office/drawing/2014/main" id="{8D46CBE0-BA29-4737-A9AB-A33A1169802F}"/>
              </a:ext>
            </a:extLst>
          </p:cNvPr>
          <p:cNvSpPr>
            <a:spLocks noGrp="1"/>
          </p:cNvSpPr>
          <p:nvPr>
            <p:ph idx="1"/>
          </p:nvPr>
        </p:nvSpPr>
        <p:spPr>
          <a:xfrm>
            <a:off x="469783" y="972185"/>
            <a:ext cx="8445617" cy="6185609"/>
          </a:xfrm>
        </p:spPr>
        <p:txBody>
          <a:bodyPr anchor="ctr">
            <a:normAutofit/>
          </a:bodyPr>
          <a:lstStyle/>
          <a:p>
            <a:pPr marL="0" indent="0" algn="just">
              <a:lnSpc>
                <a:spcPct val="115000"/>
              </a:lnSpc>
              <a:spcAft>
                <a:spcPts val="1000"/>
              </a:spcAft>
              <a:buNone/>
            </a:pPr>
            <a:endParaRPr lang="en-GB" sz="7200" dirty="0">
              <a:effectLst/>
              <a:ea typeface="Arial" panose="020B0604020202020204" pitchFamily="34" charset="0"/>
              <a:cs typeface="Times New Roman" panose="02020603050405020304" pitchFamily="18" charset="0"/>
            </a:endParaRPr>
          </a:p>
          <a:p>
            <a:pPr marL="0" indent="0" algn="just">
              <a:lnSpc>
                <a:spcPct val="115000"/>
              </a:lnSpc>
              <a:spcAft>
                <a:spcPts val="1000"/>
              </a:spcAft>
              <a:buNone/>
            </a:pPr>
            <a:endParaRPr lang="en-GB" sz="7200" dirty="0">
              <a:solidFill>
                <a:srgbClr val="FF0000"/>
              </a:solidFill>
              <a:effectLst/>
              <a:ea typeface="Times New Roman" panose="02020603050405020304" pitchFamily="18" charset="0"/>
              <a:cs typeface="Times New Roman" panose="02020603050405020304" pitchFamily="18" charset="0"/>
            </a:endParaRPr>
          </a:p>
          <a:p>
            <a:pPr marL="457200" indent="0">
              <a:lnSpc>
                <a:spcPct val="115000"/>
              </a:lnSpc>
              <a:spcAft>
                <a:spcPts val="1000"/>
              </a:spcAft>
              <a:buNone/>
            </a:pPr>
            <a:r>
              <a:rPr lang="en-GB" sz="7200" dirty="0">
                <a:effectLst/>
                <a:ea typeface="Arial" panose="020B0604020202020204" pitchFamily="34" charset="0"/>
                <a:cs typeface="Times New Roman" panose="02020603050405020304" pitchFamily="18" charset="0"/>
              </a:rPr>
              <a:t> </a:t>
            </a:r>
            <a:endParaRPr lang="en-GB" sz="7200" dirty="0">
              <a:effectLst/>
              <a:ea typeface="Calibri" panose="020F0502020204030204" pitchFamily="34" charset="0"/>
              <a:cs typeface="Times New Roman" panose="02020603050405020304" pitchFamily="18" charset="0"/>
            </a:endParaRPr>
          </a:p>
          <a:p>
            <a:endParaRPr lang="en-GB" sz="1800" dirty="0">
              <a:ea typeface="Cambria" panose="02040503050406030204" pitchFamily="18" charset="0"/>
              <a:cs typeface="Calibri" panose="020F0502020204030204" pitchFamily="34" charset="0"/>
            </a:endParaRPr>
          </a:p>
        </p:txBody>
      </p:sp>
      <p:sp>
        <p:nvSpPr>
          <p:cNvPr id="28" name="Rectangle 24">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rgbClr val="4675A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27AFE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FE342A2B-060B-45D3-84AF-496994B1E9CD}"/>
              </a:ext>
            </a:extLst>
          </p:cNvPr>
          <p:cNvPicPr>
            <a:picLocks noChangeAspect="1"/>
          </p:cNvPicPr>
          <p:nvPr/>
        </p:nvPicPr>
        <p:blipFill rotWithShape="1">
          <a:blip r:embed="rId2">
            <a:alphaModFix/>
          </a:blip>
          <a:srcRect l="4242" r="5901" b="-1"/>
          <a:stretch/>
        </p:blipFill>
        <p:spPr>
          <a:xfrm>
            <a:off x="9001387" y="2444946"/>
            <a:ext cx="1941916" cy="1938798"/>
          </a:xfrm>
          <a:custGeom>
            <a:avLst/>
            <a:gdLst/>
            <a:ahLst/>
            <a:cxnLst/>
            <a:rect l="l" t="t" r="r" b="b"/>
            <a:pathLst>
              <a:path w="6057610" h="6057610">
                <a:moveTo>
                  <a:pt x="3028805" y="0"/>
                </a:moveTo>
                <a:cubicBezTo>
                  <a:pt x="4701568" y="0"/>
                  <a:pt x="6057610" y="1356042"/>
                  <a:pt x="6057610" y="3028805"/>
                </a:cubicBezTo>
                <a:cubicBezTo>
                  <a:pt x="6057610" y="4701568"/>
                  <a:pt x="4701568" y="6057610"/>
                  <a:pt x="3028805" y="6057610"/>
                </a:cubicBezTo>
                <a:cubicBezTo>
                  <a:pt x="1356042" y="6057610"/>
                  <a:pt x="0" y="4701568"/>
                  <a:pt x="0" y="3028805"/>
                </a:cubicBezTo>
                <a:cubicBezTo>
                  <a:pt x="0" y="1356042"/>
                  <a:pt x="1356042" y="0"/>
                  <a:pt x="3028805" y="0"/>
                </a:cubicBezTo>
                <a:close/>
              </a:path>
            </a:pathLst>
          </a:custGeom>
          <a:effectLst>
            <a:softEdge rad="0"/>
          </a:effectLst>
        </p:spPr>
      </p:pic>
      <p:sp>
        <p:nvSpPr>
          <p:cNvPr id="6" name="TextBox 5">
            <a:extLst>
              <a:ext uri="{FF2B5EF4-FFF2-40B4-BE49-F238E27FC236}">
                <a16:creationId xmlns:a16="http://schemas.microsoft.com/office/drawing/2014/main" id="{59B788E0-F0CC-9ADF-6903-9D555958BAF0}"/>
              </a:ext>
            </a:extLst>
          </p:cNvPr>
          <p:cNvSpPr txBox="1"/>
          <p:nvPr/>
        </p:nvSpPr>
        <p:spPr>
          <a:xfrm>
            <a:off x="330316" y="1215037"/>
            <a:ext cx="8724550" cy="4462760"/>
          </a:xfrm>
          <a:prstGeom prst="rect">
            <a:avLst/>
          </a:prstGeom>
          <a:noFill/>
        </p:spPr>
        <p:txBody>
          <a:bodyPr wrap="square">
            <a:spAutoFit/>
          </a:bodyPr>
          <a:lstStyle/>
          <a:p>
            <a:pPr marL="457200" indent="-457200">
              <a:buFont typeface="Arial" panose="020B0604020202020204" pitchFamily="34" charset="0"/>
              <a:buChar char="•"/>
            </a:pPr>
            <a:r>
              <a:rPr lang="en-GB" sz="2800" dirty="0">
                <a:latin typeface="+mj-lt"/>
                <a:ea typeface="Times New Roman" panose="02020603050405020304" pitchFamily="18" charset="0"/>
                <a:cs typeface="Arial" panose="020B0604020202020204" pitchFamily="34" charset="0"/>
              </a:rPr>
              <a:t>Your views are helpful! – If you have any comments please feedback</a:t>
            </a:r>
          </a:p>
          <a:p>
            <a:pPr marL="285750" indent="-285750">
              <a:buFont typeface="Arial" panose="020B0604020202020204" pitchFamily="34" charset="0"/>
              <a:buChar char="•"/>
            </a:pPr>
            <a:endParaRPr lang="en-GB" sz="1800" dirty="0">
              <a:latin typeface="+mj-lt"/>
              <a:ea typeface="Times New Roman" panose="02020603050405020304" pitchFamily="18" charset="0"/>
              <a:cs typeface="Arial" panose="020B0604020202020204" pitchFamily="34" charset="0"/>
            </a:endParaRPr>
          </a:p>
          <a:p>
            <a:pPr marL="285750" indent="-285750">
              <a:buFont typeface="Arial" panose="020B0604020202020204" pitchFamily="34" charset="0"/>
              <a:buChar char="•"/>
            </a:pPr>
            <a:endParaRPr lang="en-GB" sz="1800" i="1" dirty="0">
              <a:effectLst/>
              <a:latin typeface="+mj-lt"/>
              <a:ea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sz="2400" i="1" dirty="0">
                <a:latin typeface="+mj-lt"/>
                <a:cs typeface="Arial" panose="020B0604020202020204" pitchFamily="34" charset="0"/>
              </a:rPr>
              <a:t>How does your service collate domestic abuse data/information?  Could this be collated to be able to measure progress more accurately?</a:t>
            </a:r>
          </a:p>
          <a:p>
            <a:endParaRPr lang="en-GB" sz="2400" dirty="0">
              <a:latin typeface="+mj-lt"/>
              <a:cs typeface="Arial" panose="020B0604020202020204" pitchFamily="34" charset="0"/>
            </a:endParaRPr>
          </a:p>
          <a:p>
            <a:endParaRPr lang="en-GB" sz="2400" dirty="0">
              <a:latin typeface="+mj-lt"/>
              <a:cs typeface="Arial" panose="020B0604020202020204" pitchFamily="34" charset="0"/>
            </a:endParaRPr>
          </a:p>
          <a:p>
            <a:r>
              <a:rPr lang="en-GB" sz="2400" dirty="0">
                <a:latin typeface="+mj-lt"/>
                <a:cs typeface="Arial" panose="020B0604020202020204" pitchFamily="34" charset="0"/>
              </a:rPr>
              <a:t> Please contact </a:t>
            </a:r>
          </a:p>
          <a:p>
            <a:r>
              <a:rPr lang="en-GB" sz="2400" dirty="0">
                <a:solidFill>
                  <a:schemeClr val="accent1"/>
                </a:solidFill>
                <a:latin typeface="+mj-lt"/>
                <a:cs typeface="Arial" panose="020B0604020202020204" pitchFamily="34" charset="0"/>
                <a:hlinkClick r:id="rId3"/>
              </a:rPr>
              <a:t>Danae.evans@cambridgeshire.gov.uk</a:t>
            </a:r>
            <a:endParaRPr lang="en-GB" sz="2400" dirty="0">
              <a:solidFill>
                <a:schemeClr val="accent1"/>
              </a:solidFill>
              <a:latin typeface="+mj-lt"/>
              <a:cs typeface="Arial" panose="020B0604020202020204" pitchFamily="34" charset="0"/>
            </a:endParaRPr>
          </a:p>
          <a:p>
            <a:r>
              <a:rPr lang="en-GB" sz="2400" dirty="0">
                <a:solidFill>
                  <a:schemeClr val="accent1"/>
                </a:solidFill>
                <a:latin typeface="+mj-lt"/>
                <a:cs typeface="Arial" panose="020B0604020202020204" pitchFamily="34" charset="0"/>
                <a:hlinkClick r:id="rId4"/>
              </a:rPr>
              <a:t>Vickie.crompton@cambridgeshire.gov.uk</a:t>
            </a:r>
            <a:endParaRPr lang="en-GB" sz="2400" dirty="0">
              <a:solidFill>
                <a:schemeClr val="accent1"/>
              </a:solidFill>
              <a:latin typeface="+mj-lt"/>
              <a:cs typeface="Arial" panose="020B0604020202020204" pitchFamily="34" charset="0"/>
            </a:endParaRPr>
          </a:p>
        </p:txBody>
      </p:sp>
    </p:spTree>
    <p:extLst>
      <p:ext uri="{BB962C8B-B14F-4D97-AF65-F5344CB8AC3E}">
        <p14:creationId xmlns:p14="http://schemas.microsoft.com/office/powerpoint/2010/main" val="2000283489"/>
      </p:ext>
    </p:extLst>
  </p:cSld>
  <p:clrMapOvr>
    <a:masterClrMapping/>
  </p:clrMapOvr>
  <mc:AlternateContent xmlns:mc="http://schemas.openxmlformats.org/markup-compatibility/2006" xmlns:p14="http://schemas.microsoft.com/office/powerpoint/2010/main">
    <mc:Choice Requires="p14">
      <p:transition spd="slow" p14:dur="2000" advTm="13770"/>
    </mc:Choice>
    <mc:Fallback xmlns="">
      <p:transition spd="slow" advTm="13770"/>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7AF0F54B6F8A5489697D5C120581F22" ma:contentTypeVersion="16" ma:contentTypeDescription="Create a new document." ma:contentTypeScope="" ma:versionID="89374555030505f10cc4452000549c04">
  <xsd:schema xmlns:xsd="http://www.w3.org/2001/XMLSchema" xmlns:xs="http://www.w3.org/2001/XMLSchema" xmlns:p="http://schemas.microsoft.com/office/2006/metadata/properties" xmlns:ns3="27e4ddcc-72a4-4006-bff0-267f7dd7730e" xmlns:ns4="ded0c199-2803-4d9e-b38f-97bc07cbc6a9" targetNamespace="http://schemas.microsoft.com/office/2006/metadata/properties" ma:root="true" ma:fieldsID="925d7368a138275d7ea54a6f053db6af" ns3:_="" ns4:_="">
    <xsd:import namespace="27e4ddcc-72a4-4006-bff0-267f7dd7730e"/>
    <xsd:import namespace="ded0c199-2803-4d9e-b38f-97bc07cbc6a9"/>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4:SharedWithUsers" minOccurs="0"/>
                <xsd:element ref="ns4:SharedWithDetails" minOccurs="0"/>
                <xsd:element ref="ns4:SharingHintHash" minOccurs="0"/>
                <xsd:element ref="ns3:_activity" minOccurs="0"/>
                <xsd:element ref="ns3:MediaServiceDateTaken" minOccurs="0"/>
                <xsd:element ref="ns3:MediaServiceObjectDetectorVersions" minOccurs="0"/>
                <xsd:element ref="ns3:MediaLengthInSeconds" minOccurs="0"/>
                <xsd:element ref="ns3:MediaServiceSystem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7e4ddcc-72a4-4006-bff0-267f7dd7730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_activity" ma:index="19" nillable="true" ma:displayName="_activity" ma:hidden="true" ma:internalName="_activity">
      <xsd:simpleType>
        <xsd:restriction base="dms:Note"/>
      </xsd:simpleType>
    </xsd:element>
    <xsd:element name="MediaServiceDateTaken" ma:index="20" nillable="true" ma:displayName="MediaServiceDateTaken" ma:hidden="true" ma:indexed="true" ma:internalName="MediaServiceDateTaken" ma:readOnly="true">
      <xsd:simpleType>
        <xsd:restriction base="dms:Text"/>
      </xsd:simpleType>
    </xsd:element>
    <xsd:element name="MediaServiceObjectDetectorVersions" ma:index="21" nillable="true" ma:displayName="MediaServiceObjectDetectorVersions" ma:hidden="true" ma:indexed="true" ma:internalName="MediaServiceObjectDetectorVersions" ma:readOnly="true">
      <xsd:simpleType>
        <xsd:restriction base="dms:Text"/>
      </xsd:simpleType>
    </xsd:element>
    <xsd:element name="MediaLengthInSeconds" ma:index="22" nillable="true" ma:displayName="MediaLengthInSeconds" ma:hidden="true" ma:internalName="MediaLengthInSeconds" ma:readOnly="true">
      <xsd:simpleType>
        <xsd:restriction base="dms:Unknown"/>
      </xsd:simpleType>
    </xsd:element>
    <xsd:element name="MediaServiceSystemTags" ma:index="23" nillable="true" ma:displayName="MediaServiceSystemTags" ma:hidden="true" ma:internalName="MediaServiceSystemTag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ded0c199-2803-4d9e-b38f-97bc07cbc6a9"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SharingHintHash" ma:index="18"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activity xmlns="27e4ddcc-72a4-4006-bff0-267f7dd7730e" xsi:nil="true"/>
  </documentManagement>
</p:properties>
</file>

<file path=customXml/itemProps1.xml><?xml version="1.0" encoding="utf-8"?>
<ds:datastoreItem xmlns:ds="http://schemas.openxmlformats.org/officeDocument/2006/customXml" ds:itemID="{35A56DB4-D1F0-429A-B023-BE91CD89EA8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7e4ddcc-72a4-4006-bff0-267f7dd7730e"/>
    <ds:schemaRef ds:uri="ded0c199-2803-4d9e-b38f-97bc07cbc6a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78E2336-10B0-4434-BBC9-746F30249C7A}">
  <ds:schemaRefs>
    <ds:schemaRef ds:uri="http://schemas.microsoft.com/sharepoint/v3/contenttype/forms"/>
  </ds:schemaRefs>
</ds:datastoreItem>
</file>

<file path=customXml/itemProps3.xml><?xml version="1.0" encoding="utf-8"?>
<ds:datastoreItem xmlns:ds="http://schemas.openxmlformats.org/officeDocument/2006/customXml" ds:itemID="{6DF10860-7589-4E5C-855C-922D3DD4C02D}">
  <ds:schemaRefs>
    <ds:schemaRef ds:uri="http://purl.org/dc/elements/1.1/"/>
    <ds:schemaRef ds:uri="http://schemas.openxmlformats.org/package/2006/metadata/core-properties"/>
    <ds:schemaRef ds:uri="http://www.w3.org/XML/1998/namespace"/>
    <ds:schemaRef ds:uri="http://schemas.microsoft.com/office/2006/documentManagement/types"/>
    <ds:schemaRef ds:uri="ded0c199-2803-4d9e-b38f-97bc07cbc6a9"/>
    <ds:schemaRef ds:uri="http://schemas.microsoft.com/office/infopath/2007/PartnerControls"/>
    <ds:schemaRef ds:uri="27e4ddcc-72a4-4006-bff0-267f7dd7730e"/>
    <ds:schemaRef ds:uri="http://schemas.microsoft.com/office/2006/metadata/properties"/>
    <ds:schemaRef ds:uri="http://purl.org/dc/dcmitype/"/>
    <ds:schemaRef ds:uri="http://purl.org/dc/terms/"/>
  </ds:schemaRefs>
</ds:datastoreItem>
</file>

<file path=docProps/app.xml><?xml version="1.0" encoding="utf-8"?>
<Properties xmlns="http://schemas.openxmlformats.org/officeDocument/2006/extended-properties" xmlns:vt="http://schemas.openxmlformats.org/officeDocument/2006/docPropsVTypes">
  <Template/>
  <TotalTime>868</TotalTime>
  <Words>1276</Words>
  <Application>Microsoft Office PowerPoint</Application>
  <PresentationFormat>Widescreen</PresentationFormat>
  <Paragraphs>114</Paragraphs>
  <Slides>9</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Calibri Body </vt:lpstr>
      <vt:lpstr>Calibri Light</vt:lpstr>
      <vt:lpstr>Symbol</vt:lpstr>
      <vt:lpstr>Office Theme</vt:lpstr>
      <vt:lpstr>Safe Accommodation Strategy Review 2024-2027</vt:lpstr>
      <vt:lpstr>Safe Accommodation Strategy, 2024-2027</vt:lpstr>
      <vt:lpstr>Identification of Local Needs </vt:lpstr>
      <vt:lpstr>Prevalence / Local Need</vt:lpstr>
      <vt:lpstr>Safe Accommodation Strategy 21-24. Year: 2022/23</vt:lpstr>
      <vt:lpstr>Safe Accommodation Strategy 21-24. Year: 2022/23</vt:lpstr>
      <vt:lpstr>Proposed Changes (2024/27)</vt:lpstr>
      <vt:lpstr>Delivery of the Safe Accommodation Strategy 2024-27</vt:lpstr>
      <vt:lpstr>Feedback</vt:lpstr>
    </vt:vector>
  </TitlesOfParts>
  <Company>Cambridgeshire County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Danae Evans</dc:creator>
  <cp:lastModifiedBy>Danae Evans</cp:lastModifiedBy>
  <cp:revision>8</cp:revision>
  <dcterms:created xsi:type="dcterms:W3CDTF">2023-11-20T20:13:33Z</dcterms:created>
  <dcterms:modified xsi:type="dcterms:W3CDTF">2024-01-12T09:57:38Z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0x01010027AF0F54B6F8A5489697D5C120581F22</vt:lpwstr>
  </property>
</Properties>
</file>