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3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AA11E-0AD4-4A1B-92A8-E8F0247C1E5D}" v="1" dt="2023-01-23T16:41:29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81118-D998-4A08-9125-69174B7CC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E66FD1-6B15-404E-B1FB-531A3BAC3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6F0B7-57A4-4532-A372-E3A35EAE6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C676-21AD-46A3-9EB6-680FC580516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2FC3C-0F44-4ECB-A486-17E5D9623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7F3C1-8502-48B5-9FE1-91E974015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29E4-83C2-4BA2-BAE8-D3B7F9CC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5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8BD69-E3A1-4F5A-ACA1-ED8C07C8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346515-D41A-470F-A1AA-6C6F0ED5E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8F957-67EA-4776-A66A-BFE80E1B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C676-21AD-46A3-9EB6-680FC580516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0AA59-2356-468E-A944-ECD2515E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CC7CB-DF7D-47BB-8C59-63FEDB555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29E4-83C2-4BA2-BAE8-D3B7F9CC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63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EBAFD8-FF52-4FEC-B1E9-E50868F264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E21E9E-257D-407F-BDD1-8580E3AAE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1C7E4-7212-4FE9-B7AA-503EE47E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C676-21AD-46A3-9EB6-680FC580516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17A03-419B-46E9-AEAF-F0108C4DF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5C288-5024-4B40-9951-C7168CE9B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29E4-83C2-4BA2-BAE8-D3B7F9CC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81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614920" y="1343804"/>
            <a:ext cx="10316899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1" y="548641"/>
            <a:ext cx="8756073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88419" y="6372537"/>
            <a:ext cx="863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20902" y="6333440"/>
            <a:ext cx="7630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Keyworker Accommodation</a:t>
            </a:r>
            <a:endParaRPr lang="en-US" dirty="0"/>
          </a:p>
        </p:txBody>
      </p:sp>
      <p:pic>
        <p:nvPicPr>
          <p:cNvPr id="12" name="Picture 11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7ADC841C-5A22-4563-A975-9750BB6F9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1546" y="293024"/>
            <a:ext cx="1440873" cy="43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78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35F86-6EE7-474F-BE0A-4818FE5DE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DCB3C-65CD-4E32-9A6B-514ED0D13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B5156-7F58-443F-9011-DCE0397A3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C676-21AD-46A3-9EB6-680FC580516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56D81-8116-4121-AAE4-80368CC1B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7ED3-EA1B-431B-88D4-93DA7EE96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29E4-83C2-4BA2-BAE8-D3B7F9CC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B427-3FBB-405B-AFDC-B4A5F890A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D7543-77BF-43D7-8DFC-62C4734FA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EE4C3-52CF-4781-A382-D7021C77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C676-21AD-46A3-9EB6-680FC580516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8232D-F2ED-47F1-80F7-E76D375F8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F595F-CC02-49FF-B116-67CF157B4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29E4-83C2-4BA2-BAE8-D3B7F9CC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78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30130-5932-467F-B4F2-501522505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91531-6C50-4291-B08B-4E9857F71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C36C29-2318-4A5D-B6DC-941010801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D42FBF-8515-438E-984B-FCEA462E7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C676-21AD-46A3-9EB6-680FC580516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2F12B-DBEB-43B1-ABBC-3B3D4BE08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E3EAED-7D0E-4A68-91E3-F5C94F00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29E4-83C2-4BA2-BAE8-D3B7F9CC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87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0BC29-B612-451D-A9AB-428A375BD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A4D34-C994-4FD5-8B69-FA49AFAF7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A6D6CB-51AA-4F94-8DE6-7AC4DA1F8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ECE461-4848-4510-A9C4-C3260649E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D0CBA3-F568-4171-B70F-4F3DDC77E9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9E9CB2-4BA6-43A7-9111-EDE5F3BE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C676-21AD-46A3-9EB6-680FC580516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87A0AD-4D85-49AB-A53A-36954CF1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CC3F0-3CFA-402A-9F0D-4E4534D9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29E4-83C2-4BA2-BAE8-D3B7F9CC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77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86C7-CA5A-4476-9979-FC32F2842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E8091C-EC64-4EF8-8878-0D5965813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C676-21AD-46A3-9EB6-680FC580516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770EC-A7FB-4362-895F-CAE909B03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E7EA3-0949-46ED-8B6A-7386E3CB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29E4-83C2-4BA2-BAE8-D3B7F9CC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56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E47184-93D3-4830-AA02-CDF7C377C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C676-21AD-46A3-9EB6-680FC580516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6773F-FD22-4075-A043-A9179A6F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3870F-51DB-4298-B941-A98D1A7E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29E4-83C2-4BA2-BAE8-D3B7F9CC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95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CEAD-4D11-41D7-9F76-78818F3F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6CACB-54E6-46D0-8B2D-C1D6E6F7F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8F884-4AEA-417D-A2AC-14F3B9789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B2374-E267-4691-828A-612861C84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C676-21AD-46A3-9EB6-680FC580516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D6608-8A5F-402F-A6A5-04A7CAC29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C9C84-99A6-4D72-AB5C-3F025E4CE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29E4-83C2-4BA2-BAE8-D3B7F9CC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3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79A1-2E60-4A66-9B47-9926C6F99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5A7334-65A1-463C-BE7F-7B4FFA436B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FF3A0-A4E8-4BE6-BD08-EC4E88F09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70DA4-7F1B-4605-9E2F-E56776A1E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C676-21AD-46A3-9EB6-680FC580516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46F987-4DA0-47D2-81E7-C355E29B6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D44C4-1BB5-492A-B462-289074EBE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829E4-83C2-4BA2-BAE8-D3B7F9CC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63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1C15EE-F14C-4AD2-A78F-2E1ABF136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A70C8-EAFA-4838-83C5-E0F5131D0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8D1C9-3A79-48D3-8B3E-8C530CAF2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4C676-21AD-46A3-9EB6-680FC5805160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61E12-E340-4279-A490-6E41458F7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BE2D4-F929-412E-9382-ED1D58B93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829E4-83C2-4BA2-BAE8-D3B7F9CC26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83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26E209-F520-4A10-B2D1-16ABCEB9FD1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14920" y="1343804"/>
            <a:ext cx="10316899" cy="4685522"/>
          </a:xfrm>
        </p:spPr>
        <p:txBody>
          <a:bodyPr>
            <a:normAutofit lnSpcReduction="10000"/>
          </a:bodyPr>
          <a:lstStyle/>
          <a:p>
            <a:r>
              <a:rPr lang="en-GB" sz="1600" dirty="0"/>
              <a:t>Two financial models have been reviewed through the South West staff accommodation programme. </a:t>
            </a:r>
          </a:p>
          <a:p>
            <a:r>
              <a:rPr lang="en-GB" sz="1600" dirty="0"/>
              <a:t>The models have been reviewed by the NHSE South West Staff Accommodation lead and the former NHSE Regional Director of Finance.</a:t>
            </a:r>
          </a:p>
          <a:p>
            <a:r>
              <a:rPr lang="en-GB" sz="1600" dirty="0"/>
              <a:t>Models have been tested with investors who are supportive.</a:t>
            </a:r>
          </a:p>
          <a:p>
            <a:r>
              <a:rPr lang="en-GB" sz="1600" b="1" dirty="0"/>
              <a:t>Model 1 – Keyworker Accommodation Model (KAM): </a:t>
            </a:r>
            <a:r>
              <a:rPr lang="en-GB" sz="1600" dirty="0"/>
              <a:t>well suited for an ICS based solution across multiple sites as a One Public Estate solution and mixing land holdings from government bodies and investor held assets.</a:t>
            </a:r>
          </a:p>
          <a:p>
            <a:r>
              <a:rPr lang="en-GB" sz="1600" dirty="0"/>
              <a:t>KAM would deliver a range of housing units (including 2/3 bedroom homes) to support keyworkers across the ICS footprint through a single operator providing economies of scale to all parties.</a:t>
            </a:r>
          </a:p>
          <a:p>
            <a:r>
              <a:rPr lang="en-GB" sz="1600" dirty="0"/>
              <a:t>Target of 1,500 + units across the ICS footprint.</a:t>
            </a:r>
          </a:p>
          <a:p>
            <a:r>
              <a:rPr lang="en-GB" sz="1600" dirty="0"/>
              <a:t>Links to NHS Anchors role and support for regeneration programmes.</a:t>
            </a:r>
          </a:p>
          <a:p>
            <a:r>
              <a:rPr lang="en-GB" sz="1600" b="1" dirty="0"/>
              <a:t>Model 2 – Trust Recruitment Accommodation Model (TRAM): </a:t>
            </a:r>
            <a:r>
              <a:rPr lang="en-GB" sz="1600" dirty="0"/>
              <a:t>more suited to delivering accommodation on trust sites which may not be suitable for general housing and caters for students, temporary accommodation and on-call staff – potential also to support parents/families.</a:t>
            </a:r>
          </a:p>
          <a:p>
            <a:r>
              <a:rPr lang="en-GB" sz="1600" dirty="0"/>
              <a:t>TRAM would deliver smaller number of accommodation units but provide a direct replacement for existing staff accommodation which may not be fit for purpose/has high backlog maintenance.</a:t>
            </a:r>
          </a:p>
          <a:p>
            <a:r>
              <a:rPr lang="en-GB" sz="1600" dirty="0"/>
              <a:t>Target of 100+ units on trust sites.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5B1C58-7F30-48F2-96D9-5E987280C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Staff Accommodation Models </a:t>
            </a:r>
            <a:r>
              <a:rPr lang="en-GB" dirty="0">
                <a:solidFill>
                  <a:srgbClr val="FF0000"/>
                </a:solidFill>
              </a:rPr>
              <a:t>DRAFT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34E946-A581-49EA-A642-2A805F271578}"/>
              </a:ext>
            </a:extLst>
          </p:cNvPr>
          <p:cNvSpPr txBox="1"/>
          <p:nvPr/>
        </p:nvSpPr>
        <p:spPr>
          <a:xfrm>
            <a:off x="2905125" y="6309359"/>
            <a:ext cx="5128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document is draft and is for discussion purposes</a:t>
            </a:r>
          </a:p>
        </p:txBody>
      </p:sp>
    </p:spTree>
    <p:extLst>
      <p:ext uri="{BB962C8B-B14F-4D97-AF65-F5344CB8AC3E}">
        <p14:creationId xmlns:p14="http://schemas.microsoft.com/office/powerpoint/2010/main" val="416555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848479" y="686303"/>
            <a:ext cx="1389970" cy="861933"/>
          </a:xfrm>
          <a:ln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ICB and trusts identify possible housing sites. ICB markets sites to build to rent operators / investors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309" y="89020"/>
            <a:ext cx="9893593" cy="611649"/>
          </a:xfrm>
        </p:spPr>
        <p:txBody>
          <a:bodyPr>
            <a:noAutofit/>
          </a:bodyPr>
          <a:lstStyle/>
          <a:p>
            <a:r>
              <a:rPr lang="en-US" sz="2000" dirty="0"/>
              <a:t>Keyworker Accommodation Model (</a:t>
            </a:r>
            <a:r>
              <a:rPr lang="en-US" sz="1800" dirty="0"/>
              <a:t>NHS only – excludes Operator owned land </a:t>
            </a:r>
            <a:r>
              <a:rPr lang="en-US" sz="1800" baseline="30000" dirty="0"/>
              <a:t>(1) </a:t>
            </a:r>
            <a:r>
              <a:rPr lang="en-US" sz="1800" dirty="0"/>
              <a:t>) </a:t>
            </a:r>
            <a:r>
              <a:rPr lang="en-US" sz="2000" b="1" dirty="0">
                <a:solidFill>
                  <a:srgbClr val="FF0000"/>
                </a:solidFill>
              </a:rPr>
              <a:t>DRAFT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3B39312-E48F-47C6-98EF-F1E90D8A5533}"/>
              </a:ext>
            </a:extLst>
          </p:cNvPr>
          <p:cNvSpPr txBox="1">
            <a:spLocks/>
          </p:cNvSpPr>
          <p:nvPr/>
        </p:nvSpPr>
        <p:spPr>
          <a:xfrm>
            <a:off x="3469638" y="2817417"/>
            <a:ext cx="3114435" cy="55582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Operator undertakes all design and achieves KWH planning permission, NHS supports where necessary i.e. infrastructure plans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0CF539ED-AD6D-4925-B25A-18FDDA62EA96}"/>
              </a:ext>
            </a:extLst>
          </p:cNvPr>
          <p:cNvSpPr txBox="1">
            <a:spLocks/>
          </p:cNvSpPr>
          <p:nvPr/>
        </p:nvSpPr>
        <p:spPr>
          <a:xfrm>
            <a:off x="5407761" y="740715"/>
            <a:ext cx="2338127" cy="95762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Operators test core requirements; number of units, rents, demand from health occupiers, demand from other key workers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B96C776D-FBBF-4E5B-A2C7-812C624F9CE5}"/>
              </a:ext>
            </a:extLst>
          </p:cNvPr>
          <p:cNvSpPr txBox="1">
            <a:spLocks/>
          </p:cNvSpPr>
          <p:nvPr/>
        </p:nvSpPr>
        <p:spPr>
          <a:xfrm>
            <a:off x="1909730" y="5514196"/>
            <a:ext cx="1731594" cy="6116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endParaRPr lang="en-GB" sz="1200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EE76F946-5B42-410B-85ED-D2B6A1BBECC2}"/>
              </a:ext>
            </a:extLst>
          </p:cNvPr>
          <p:cNvSpPr txBox="1">
            <a:spLocks/>
          </p:cNvSpPr>
          <p:nvPr/>
        </p:nvSpPr>
        <p:spPr>
          <a:xfrm>
            <a:off x="7085804" y="2778924"/>
            <a:ext cx="1678991" cy="87313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Operator constructs units – trusts provide oversight on their own site, programme is ICB level managed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295DF9D-0933-45A4-90C0-1E519827DB5B}"/>
              </a:ext>
            </a:extLst>
          </p:cNvPr>
          <p:cNvSpPr txBox="1">
            <a:spLocks/>
          </p:cNvSpPr>
          <p:nvPr/>
        </p:nvSpPr>
        <p:spPr>
          <a:xfrm>
            <a:off x="9281069" y="1902918"/>
            <a:ext cx="2310678" cy="47113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Additional site due diligence pack provided to Operators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3A477FC-BFA4-44DA-BF53-2B0DBBDBB45B}"/>
              </a:ext>
            </a:extLst>
          </p:cNvPr>
          <p:cNvSpPr txBox="1">
            <a:spLocks/>
          </p:cNvSpPr>
          <p:nvPr/>
        </p:nvSpPr>
        <p:spPr>
          <a:xfrm>
            <a:off x="848479" y="1776302"/>
            <a:ext cx="1746139" cy="64539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ICB agrees 60 year sub-leases to the preferred Operator on agreed terms</a:t>
            </a:r>
          </a:p>
          <a:p>
            <a:pPr marL="0" indent="0">
              <a:buClr>
                <a:srgbClr val="005EB8"/>
              </a:buClr>
              <a:buNone/>
            </a:pPr>
            <a:endParaRPr lang="en-GB" sz="1200" dirty="0"/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C8DE097E-8DAB-4BF6-93C1-251BA976A07B}"/>
              </a:ext>
            </a:extLst>
          </p:cNvPr>
          <p:cNvSpPr txBox="1">
            <a:spLocks/>
          </p:cNvSpPr>
          <p:nvPr/>
        </p:nvSpPr>
        <p:spPr>
          <a:xfrm>
            <a:off x="807475" y="2815477"/>
            <a:ext cx="1787143" cy="57078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Operator lease terms do not include any guarantees from the NHS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F9D4B65F-2755-435B-8BDD-43E43D9704EE}"/>
              </a:ext>
            </a:extLst>
          </p:cNvPr>
          <p:cNvSpPr txBox="1">
            <a:spLocks/>
          </p:cNvSpPr>
          <p:nvPr/>
        </p:nvSpPr>
        <p:spPr>
          <a:xfrm>
            <a:off x="6899839" y="1808372"/>
            <a:ext cx="1877591" cy="48894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Negotiations to identify the best investor to work with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65083433-D4C5-4F31-A2EE-2FCFFE74CCB0}"/>
              </a:ext>
            </a:extLst>
          </p:cNvPr>
          <p:cNvSpPr txBox="1">
            <a:spLocks/>
          </p:cNvSpPr>
          <p:nvPr/>
        </p:nvSpPr>
        <p:spPr>
          <a:xfrm>
            <a:off x="3147838" y="1804567"/>
            <a:ext cx="3192287" cy="67865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Trusts agree long (60 years) leases to the ICB in line with agreement reached with Operators -lease may range between market value &amp; peppercorn </a:t>
            </a: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3A3416FD-2ACD-4A30-B14D-47255A069424}"/>
              </a:ext>
            </a:extLst>
          </p:cNvPr>
          <p:cNvSpPr txBox="1">
            <a:spLocks/>
          </p:cNvSpPr>
          <p:nvPr/>
        </p:nvSpPr>
        <p:spPr>
          <a:xfrm>
            <a:off x="9220059" y="2829645"/>
            <a:ext cx="2371687" cy="55661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Prior to completion, trusts can secure a number of units on Assured Shorthold Tenancy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DB05FA1C-D193-42F2-908C-0ED9DC608D94}"/>
              </a:ext>
            </a:extLst>
          </p:cNvPr>
          <p:cNvSpPr txBox="1">
            <a:spLocks/>
          </p:cNvSpPr>
          <p:nvPr/>
        </p:nvSpPr>
        <p:spPr>
          <a:xfrm>
            <a:off x="6409557" y="4472026"/>
            <a:ext cx="2467743" cy="67097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Where voids exist, Operator markets them on the open market. At the end of the year, profit share returned to ICS/trusts</a:t>
            </a:r>
          </a:p>
          <a:p>
            <a:pPr marL="0" indent="0">
              <a:buClr>
                <a:srgbClr val="005EB8"/>
              </a:buClr>
              <a:buNone/>
            </a:pPr>
            <a:endParaRPr lang="en-GB" sz="1200" dirty="0"/>
          </a:p>
        </p:txBody>
      </p: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BF19DE82-CF99-445D-B8A5-F1B791580AA9}"/>
              </a:ext>
            </a:extLst>
          </p:cNvPr>
          <p:cNvSpPr txBox="1">
            <a:spLocks/>
          </p:cNvSpPr>
          <p:nvPr/>
        </p:nvSpPr>
        <p:spPr>
          <a:xfrm>
            <a:off x="8319201" y="803163"/>
            <a:ext cx="3234624" cy="38930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Operator determines the potential housing numbers/mix and commercial terms </a:t>
            </a:r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1ED94F77-0362-48A2-B0AE-A26DB3E7CC25}"/>
              </a:ext>
            </a:extLst>
          </p:cNvPr>
          <p:cNvSpPr txBox="1">
            <a:spLocks/>
          </p:cNvSpPr>
          <p:nvPr/>
        </p:nvSpPr>
        <p:spPr>
          <a:xfrm>
            <a:off x="9253550" y="4335249"/>
            <a:ext cx="2338196" cy="94157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Operator markets units through cascade routes, manages the process and occupation is through standard Assured Shorthold Tenancy</a:t>
            </a:r>
          </a:p>
        </p:txBody>
      </p:sp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1F5C95DC-DCE2-4438-A25C-DF3B2D61F2DD}"/>
              </a:ext>
            </a:extLst>
          </p:cNvPr>
          <p:cNvSpPr txBox="1">
            <a:spLocks/>
          </p:cNvSpPr>
          <p:nvPr/>
        </p:nvSpPr>
        <p:spPr>
          <a:xfrm>
            <a:off x="806738" y="4310075"/>
            <a:ext cx="2331543" cy="74798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As part of the lease agreement is reached that asset will be sold to the NHS for a peppercorn sum at the end of the lease term.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02681358-041D-4411-9512-7E8CC977AEB3}"/>
              </a:ext>
            </a:extLst>
          </p:cNvPr>
          <p:cNvSpPr/>
          <p:nvPr/>
        </p:nvSpPr>
        <p:spPr>
          <a:xfrm>
            <a:off x="6619599" y="2958039"/>
            <a:ext cx="448631" cy="247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D6C2E6E5-7286-4466-946A-C72ADC4A26B2}"/>
              </a:ext>
            </a:extLst>
          </p:cNvPr>
          <p:cNvSpPr/>
          <p:nvPr/>
        </p:nvSpPr>
        <p:spPr>
          <a:xfrm>
            <a:off x="2594618" y="2903420"/>
            <a:ext cx="848882" cy="2749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3E78F17D-318F-47E8-8E3D-6A978EF9F6D2}"/>
              </a:ext>
            </a:extLst>
          </p:cNvPr>
          <p:cNvSpPr/>
          <p:nvPr/>
        </p:nvSpPr>
        <p:spPr>
          <a:xfrm rot="5400000">
            <a:off x="11112954" y="1435668"/>
            <a:ext cx="710450" cy="247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39E5E9D1-2530-484A-A0B0-16A3632EF10D}"/>
              </a:ext>
            </a:extLst>
          </p:cNvPr>
          <p:cNvSpPr/>
          <p:nvPr/>
        </p:nvSpPr>
        <p:spPr>
          <a:xfrm rot="10800000">
            <a:off x="8758852" y="1965215"/>
            <a:ext cx="474995" cy="214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BDEEE7B1-3964-4EDA-A505-0899509F2E2D}"/>
              </a:ext>
            </a:extLst>
          </p:cNvPr>
          <p:cNvSpPr/>
          <p:nvPr/>
        </p:nvSpPr>
        <p:spPr>
          <a:xfrm>
            <a:off x="7745888" y="914359"/>
            <a:ext cx="553890" cy="214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C1386B06-C23D-49DD-BD14-CD98B2E04132}"/>
              </a:ext>
            </a:extLst>
          </p:cNvPr>
          <p:cNvSpPr/>
          <p:nvPr/>
        </p:nvSpPr>
        <p:spPr>
          <a:xfrm rot="10800000">
            <a:off x="6351931" y="1955659"/>
            <a:ext cx="513956" cy="230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8690E06E-B9A2-44A8-B9F2-1BDD641042DD}"/>
              </a:ext>
            </a:extLst>
          </p:cNvPr>
          <p:cNvSpPr/>
          <p:nvPr/>
        </p:nvSpPr>
        <p:spPr>
          <a:xfrm rot="10800000">
            <a:off x="2584391" y="1963460"/>
            <a:ext cx="553890" cy="214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ACBC2EF5-B949-4D31-A16C-8F978AF6CCEA}"/>
              </a:ext>
            </a:extLst>
          </p:cNvPr>
          <p:cNvSpPr/>
          <p:nvPr/>
        </p:nvSpPr>
        <p:spPr>
          <a:xfrm rot="5400000">
            <a:off x="1391471" y="2495685"/>
            <a:ext cx="373342" cy="245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17F1D27C-8218-4D7A-A294-99FFA6778276}"/>
              </a:ext>
            </a:extLst>
          </p:cNvPr>
          <p:cNvSpPr/>
          <p:nvPr/>
        </p:nvSpPr>
        <p:spPr>
          <a:xfrm>
            <a:off x="8764795" y="2974503"/>
            <a:ext cx="455265" cy="2144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BB0A52FC-00F5-4594-92A5-64F9F5E4D9F1}"/>
              </a:ext>
            </a:extLst>
          </p:cNvPr>
          <p:cNvSpPr/>
          <p:nvPr/>
        </p:nvSpPr>
        <p:spPr>
          <a:xfrm rot="5400000">
            <a:off x="11056368" y="3731073"/>
            <a:ext cx="873134" cy="221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BA3F48F1-2FC0-4F9B-A6E8-33CDAF177296}"/>
              </a:ext>
            </a:extLst>
          </p:cNvPr>
          <p:cNvSpPr/>
          <p:nvPr/>
        </p:nvSpPr>
        <p:spPr>
          <a:xfrm rot="10800000">
            <a:off x="8877300" y="4634829"/>
            <a:ext cx="362490" cy="214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D9DDAB36-1F48-41AC-AFA8-2BB73795AE6F}"/>
              </a:ext>
            </a:extLst>
          </p:cNvPr>
          <p:cNvSpPr/>
          <p:nvPr/>
        </p:nvSpPr>
        <p:spPr>
          <a:xfrm rot="10800000">
            <a:off x="5819055" y="4533291"/>
            <a:ext cx="553890" cy="214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1867A0AA-3E40-4A34-AAC3-E2ACD3F4FCFE}"/>
              </a:ext>
            </a:extLst>
          </p:cNvPr>
          <p:cNvSpPr/>
          <p:nvPr/>
        </p:nvSpPr>
        <p:spPr>
          <a:xfrm rot="10800000">
            <a:off x="3174893" y="4557535"/>
            <a:ext cx="811376" cy="190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986269" y="4387858"/>
            <a:ext cx="1803053" cy="769441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005EB8"/>
              </a:buClr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Operator manages the properties and leasing arrangements through the course of the lease term</a:t>
            </a:r>
          </a:p>
        </p:txBody>
      </p:sp>
      <p:sp>
        <p:nvSpPr>
          <p:cNvPr id="46" name="Content Placeholder 1"/>
          <p:cNvSpPr txBox="1">
            <a:spLocks/>
          </p:cNvSpPr>
          <p:nvPr/>
        </p:nvSpPr>
        <p:spPr>
          <a:xfrm>
            <a:off x="2768844" y="708166"/>
            <a:ext cx="2190286" cy="97756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Font typeface="Arial" panose="020B0604020202020204" pitchFamily="34" charset="0"/>
              <a:buNone/>
            </a:pPr>
            <a:r>
              <a:rPr lang="en-GB" sz="1100" dirty="0"/>
              <a:t>ICB sets out expected lease terms to operators / investors. Including step in right in respect of timing plus requirement to offer units to Key Workers at a discounted price as part of a nominations cascade.</a:t>
            </a:r>
          </a:p>
        </p:txBody>
      </p:sp>
      <p:sp>
        <p:nvSpPr>
          <p:cNvPr id="47" name="Arrow: Right 20">
            <a:extLst>
              <a:ext uri="{FF2B5EF4-FFF2-40B4-BE49-F238E27FC236}">
                <a16:creationId xmlns:a16="http://schemas.microsoft.com/office/drawing/2014/main" id="{02681358-041D-4411-9512-7E8CC977AEB3}"/>
              </a:ext>
            </a:extLst>
          </p:cNvPr>
          <p:cNvSpPr/>
          <p:nvPr/>
        </p:nvSpPr>
        <p:spPr>
          <a:xfrm>
            <a:off x="2300790" y="887827"/>
            <a:ext cx="448631" cy="247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row: Right 20">
            <a:extLst>
              <a:ext uri="{FF2B5EF4-FFF2-40B4-BE49-F238E27FC236}">
                <a16:creationId xmlns:a16="http://schemas.microsoft.com/office/drawing/2014/main" id="{02681358-041D-4411-9512-7E8CC977AEB3}"/>
              </a:ext>
            </a:extLst>
          </p:cNvPr>
          <p:cNvSpPr/>
          <p:nvPr/>
        </p:nvSpPr>
        <p:spPr>
          <a:xfrm>
            <a:off x="4959130" y="887827"/>
            <a:ext cx="448631" cy="247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253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99277" y="897353"/>
            <a:ext cx="2434358" cy="469413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Trust identifies possible site for staff accommodation on land they own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9277" y="97935"/>
            <a:ext cx="9893593" cy="611649"/>
          </a:xfrm>
        </p:spPr>
        <p:txBody>
          <a:bodyPr>
            <a:normAutofit/>
          </a:bodyPr>
          <a:lstStyle/>
          <a:p>
            <a:r>
              <a:rPr lang="en-US" sz="2000" dirty="0"/>
              <a:t>NHS Trust Recruitment Accommodation Model - </a:t>
            </a:r>
            <a:r>
              <a:rPr lang="en-US" sz="2000" baseline="30000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DRAFT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7A170F3A-2DAF-4312-B8DB-8462E449754A}"/>
              </a:ext>
            </a:extLst>
          </p:cNvPr>
          <p:cNvSpPr txBox="1">
            <a:spLocks/>
          </p:cNvSpPr>
          <p:nvPr/>
        </p:nvSpPr>
        <p:spPr>
          <a:xfrm>
            <a:off x="3199716" y="900098"/>
            <a:ext cx="2966437" cy="46941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Trust develops business case using staff accommodation surveys to understand need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3B39312-E48F-47C6-98EF-F1E90D8A5533}"/>
              </a:ext>
            </a:extLst>
          </p:cNvPr>
          <p:cNvSpPr txBox="1">
            <a:spLocks/>
          </p:cNvSpPr>
          <p:nvPr/>
        </p:nvSpPr>
        <p:spPr>
          <a:xfrm>
            <a:off x="2577204" y="3653586"/>
            <a:ext cx="2330990" cy="68810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Operator undertakes all design and achieves planning permission, NHS supports where necessary i.e. infrastructure plans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0CF539ED-AD6D-4925-B25A-18FDDA62EA96}"/>
              </a:ext>
            </a:extLst>
          </p:cNvPr>
          <p:cNvSpPr txBox="1">
            <a:spLocks/>
          </p:cNvSpPr>
          <p:nvPr/>
        </p:nvSpPr>
        <p:spPr>
          <a:xfrm>
            <a:off x="8916574" y="931236"/>
            <a:ext cx="2746267" cy="42451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Trust tests market to gauge interest from investors, developers and operators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B96C776D-FBBF-4E5B-A2C7-812C624F9CE5}"/>
              </a:ext>
            </a:extLst>
          </p:cNvPr>
          <p:cNvSpPr txBox="1">
            <a:spLocks/>
          </p:cNvSpPr>
          <p:nvPr/>
        </p:nvSpPr>
        <p:spPr>
          <a:xfrm>
            <a:off x="1909730" y="5514196"/>
            <a:ext cx="1731594" cy="6116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endParaRPr lang="en-GB" sz="1200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EE76F946-5B42-410B-85ED-D2B6A1BBECC2}"/>
              </a:ext>
            </a:extLst>
          </p:cNvPr>
          <p:cNvSpPr txBox="1">
            <a:spLocks/>
          </p:cNvSpPr>
          <p:nvPr/>
        </p:nvSpPr>
        <p:spPr>
          <a:xfrm>
            <a:off x="5383433" y="3588978"/>
            <a:ext cx="3245380" cy="55582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Operator constructs units. NHS determines who the units will be let to via a cascade that includes open market rental to minimise operator void risk 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C8DE097E-8DAB-4BF6-93C1-251BA976A07B}"/>
              </a:ext>
            </a:extLst>
          </p:cNvPr>
          <p:cNvSpPr txBox="1">
            <a:spLocks/>
          </p:cNvSpPr>
          <p:nvPr/>
        </p:nvSpPr>
        <p:spPr>
          <a:xfrm>
            <a:off x="299277" y="3517637"/>
            <a:ext cx="1803213" cy="55582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Operator lease terms do not include any guarantees from the NHS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F9D4B65F-2755-435B-8BDD-43E43D9704EE}"/>
              </a:ext>
            </a:extLst>
          </p:cNvPr>
          <p:cNvSpPr txBox="1">
            <a:spLocks/>
          </p:cNvSpPr>
          <p:nvPr/>
        </p:nvSpPr>
        <p:spPr>
          <a:xfrm>
            <a:off x="5550051" y="1986599"/>
            <a:ext cx="2467743" cy="568514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After advertising/framework review, Trust negotiates to identify investor, developer and operator to work with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65083433-D4C5-4F31-A2EE-2FCFFE74CCB0}"/>
              </a:ext>
            </a:extLst>
          </p:cNvPr>
          <p:cNvSpPr txBox="1">
            <a:spLocks/>
          </p:cNvSpPr>
          <p:nvPr/>
        </p:nvSpPr>
        <p:spPr>
          <a:xfrm>
            <a:off x="353117" y="1898457"/>
            <a:ext cx="4563403" cy="75087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Trusts agree long (same length as asset life) lease with the operator - lease may range between market value/peppercorn dependant upon financial viability of offering units below OMV. Trust sets price that NHS / key worker tenants will pay as a % of OMV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DB05FA1C-D193-42F2-908C-0ED9DC608D94}"/>
              </a:ext>
            </a:extLst>
          </p:cNvPr>
          <p:cNvSpPr txBox="1">
            <a:spLocks/>
          </p:cNvSpPr>
          <p:nvPr/>
        </p:nvSpPr>
        <p:spPr>
          <a:xfrm>
            <a:off x="8576723" y="5165021"/>
            <a:ext cx="3119976" cy="611883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The agreement is reached on an open book basis setting a share of profits. At the end of the year, profit share returned to Trust</a:t>
            </a:r>
          </a:p>
          <a:p>
            <a:pPr marL="0" indent="0">
              <a:buClr>
                <a:srgbClr val="005EB8"/>
              </a:buClr>
              <a:buNone/>
            </a:pPr>
            <a:endParaRPr lang="en-GB" sz="1200" dirty="0"/>
          </a:p>
        </p:txBody>
      </p:sp>
      <p:sp>
        <p:nvSpPr>
          <p:cNvPr id="18" name="Content Placeholder 1">
            <a:extLst>
              <a:ext uri="{FF2B5EF4-FFF2-40B4-BE49-F238E27FC236}">
                <a16:creationId xmlns:a16="http://schemas.microsoft.com/office/drawing/2014/main" id="{BF19DE82-CF99-445D-B8A5-F1B791580AA9}"/>
              </a:ext>
            </a:extLst>
          </p:cNvPr>
          <p:cNvSpPr txBox="1">
            <a:spLocks/>
          </p:cNvSpPr>
          <p:nvPr/>
        </p:nvSpPr>
        <p:spPr>
          <a:xfrm>
            <a:off x="9104052" y="2044954"/>
            <a:ext cx="2585517" cy="38930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Trust determines the potential housing numbers/mix and commercial terms </a:t>
            </a:r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1ED94F77-0362-48A2-B0AE-A26DB3E7CC25}"/>
              </a:ext>
            </a:extLst>
          </p:cNvPr>
          <p:cNvSpPr txBox="1">
            <a:spLocks/>
          </p:cNvSpPr>
          <p:nvPr/>
        </p:nvSpPr>
        <p:spPr>
          <a:xfrm>
            <a:off x="9144000" y="3606518"/>
            <a:ext cx="2552699" cy="839954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Operator manages tenancies with NHS staff and can market to others via an agreed cascade route if NHS/ keyworker staff do not wish to access accommodation</a:t>
            </a:r>
          </a:p>
        </p:txBody>
      </p:sp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1F5C95DC-DCE2-4438-A25C-DF3B2D61F2DD}"/>
              </a:ext>
            </a:extLst>
          </p:cNvPr>
          <p:cNvSpPr txBox="1">
            <a:spLocks/>
          </p:cNvSpPr>
          <p:nvPr/>
        </p:nvSpPr>
        <p:spPr>
          <a:xfrm>
            <a:off x="830821" y="5218202"/>
            <a:ext cx="3901218" cy="46989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As part of the lease agreement, the asset will be sold to the NHS for a peppercorn sum at the end of the lease term.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3E78F17D-318F-47E8-8E3D-6A978EF9F6D2}"/>
              </a:ext>
            </a:extLst>
          </p:cNvPr>
          <p:cNvSpPr/>
          <p:nvPr/>
        </p:nvSpPr>
        <p:spPr>
          <a:xfrm rot="5400000">
            <a:off x="11304188" y="1586810"/>
            <a:ext cx="693154" cy="22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42EBDED6-EC28-4CE3-B998-7B53EFEC3CFF}"/>
              </a:ext>
            </a:extLst>
          </p:cNvPr>
          <p:cNvSpPr/>
          <p:nvPr/>
        </p:nvSpPr>
        <p:spPr>
          <a:xfrm>
            <a:off x="8351868" y="995651"/>
            <a:ext cx="553890" cy="214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17F1D27C-8218-4D7A-A294-99FFA6778276}"/>
              </a:ext>
            </a:extLst>
          </p:cNvPr>
          <p:cNvSpPr/>
          <p:nvPr/>
        </p:nvSpPr>
        <p:spPr>
          <a:xfrm>
            <a:off x="8648787" y="3812062"/>
            <a:ext cx="455265" cy="2144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BB0A52FC-00F5-4594-92A5-64F9F5E4D9F1}"/>
              </a:ext>
            </a:extLst>
          </p:cNvPr>
          <p:cNvSpPr/>
          <p:nvPr/>
        </p:nvSpPr>
        <p:spPr>
          <a:xfrm rot="5400000">
            <a:off x="11299597" y="4697003"/>
            <a:ext cx="726488" cy="209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D9DDAB36-1F48-41AC-AFA8-2BB73795AE6F}"/>
              </a:ext>
            </a:extLst>
          </p:cNvPr>
          <p:cNvSpPr/>
          <p:nvPr/>
        </p:nvSpPr>
        <p:spPr>
          <a:xfrm rot="10800000">
            <a:off x="8022833" y="5250668"/>
            <a:ext cx="553890" cy="2144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1867A0AA-3E40-4A34-AAC3-E2ACD3F4FCFE}"/>
              </a:ext>
            </a:extLst>
          </p:cNvPr>
          <p:cNvSpPr/>
          <p:nvPr/>
        </p:nvSpPr>
        <p:spPr>
          <a:xfrm rot="10800000">
            <a:off x="4738676" y="5295488"/>
            <a:ext cx="811376" cy="190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550052" y="5165021"/>
            <a:ext cx="2467743" cy="600164"/>
          </a:xfrm>
          <a:prstGeom prst="rect">
            <a:avLst/>
          </a:prstGeom>
          <a:ln w="31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005EB8"/>
              </a:buClr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Operator manages the properties and leasing arrangements through the course of the lease term</a:t>
            </a:r>
          </a:p>
        </p:txBody>
      </p:sp>
      <p:sp>
        <p:nvSpPr>
          <p:cNvPr id="44" name="Arrow: Right 22">
            <a:extLst>
              <a:ext uri="{FF2B5EF4-FFF2-40B4-BE49-F238E27FC236}">
                <a16:creationId xmlns:a16="http://schemas.microsoft.com/office/drawing/2014/main" id="{3E78F17D-318F-47E8-8E3D-6A978EF9F6D2}"/>
              </a:ext>
            </a:extLst>
          </p:cNvPr>
          <p:cNvSpPr/>
          <p:nvPr/>
        </p:nvSpPr>
        <p:spPr>
          <a:xfrm rot="5400000">
            <a:off x="65885" y="2945471"/>
            <a:ext cx="821421" cy="2469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row: Right 29">
            <a:extLst>
              <a:ext uri="{FF2B5EF4-FFF2-40B4-BE49-F238E27FC236}">
                <a16:creationId xmlns:a16="http://schemas.microsoft.com/office/drawing/2014/main" id="{17F1D27C-8218-4D7A-A294-99FFA6778276}"/>
              </a:ext>
            </a:extLst>
          </p:cNvPr>
          <p:cNvSpPr/>
          <p:nvPr/>
        </p:nvSpPr>
        <p:spPr>
          <a:xfrm>
            <a:off x="4908194" y="3759672"/>
            <a:ext cx="455265" cy="2144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row: Right 33">
            <a:extLst>
              <a:ext uri="{FF2B5EF4-FFF2-40B4-BE49-F238E27FC236}">
                <a16:creationId xmlns:a16="http://schemas.microsoft.com/office/drawing/2014/main" id="{D9DDAB36-1F48-41AC-AFA8-2BB73795AE6F}"/>
              </a:ext>
            </a:extLst>
          </p:cNvPr>
          <p:cNvSpPr/>
          <p:nvPr/>
        </p:nvSpPr>
        <p:spPr>
          <a:xfrm rot="10800000">
            <a:off x="4942986" y="2130849"/>
            <a:ext cx="607066" cy="307440"/>
          </a:xfrm>
          <a:prstGeom prst="rightArrow">
            <a:avLst>
              <a:gd name="adj1" fmla="val 50000"/>
              <a:gd name="adj2" fmla="val 524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Right 29">
            <a:extLst>
              <a:ext uri="{FF2B5EF4-FFF2-40B4-BE49-F238E27FC236}">
                <a16:creationId xmlns:a16="http://schemas.microsoft.com/office/drawing/2014/main" id="{00F49598-8678-457E-BB39-5F5820F4F6F9}"/>
              </a:ext>
            </a:extLst>
          </p:cNvPr>
          <p:cNvSpPr/>
          <p:nvPr/>
        </p:nvSpPr>
        <p:spPr>
          <a:xfrm>
            <a:off x="2111952" y="3785644"/>
            <a:ext cx="455265" cy="2144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row: Right 33">
            <a:extLst>
              <a:ext uri="{FF2B5EF4-FFF2-40B4-BE49-F238E27FC236}">
                <a16:creationId xmlns:a16="http://schemas.microsoft.com/office/drawing/2014/main" id="{DB1FFB53-6B3A-451B-BE4F-99937BD91C2E}"/>
              </a:ext>
            </a:extLst>
          </p:cNvPr>
          <p:cNvSpPr/>
          <p:nvPr/>
        </p:nvSpPr>
        <p:spPr>
          <a:xfrm rot="10800000">
            <a:off x="8017794" y="2130848"/>
            <a:ext cx="1086258" cy="276283"/>
          </a:xfrm>
          <a:prstGeom prst="rightArrow">
            <a:avLst>
              <a:gd name="adj1" fmla="val 50000"/>
              <a:gd name="adj2" fmla="val 524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row: Right 29">
            <a:extLst>
              <a:ext uri="{FF2B5EF4-FFF2-40B4-BE49-F238E27FC236}">
                <a16:creationId xmlns:a16="http://schemas.microsoft.com/office/drawing/2014/main" id="{17F1D27C-8218-4D7A-A294-99FFA6778276}"/>
              </a:ext>
            </a:extLst>
          </p:cNvPr>
          <p:cNvSpPr/>
          <p:nvPr/>
        </p:nvSpPr>
        <p:spPr>
          <a:xfrm>
            <a:off x="6176969" y="1005261"/>
            <a:ext cx="455265" cy="2144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row: Right 29">
            <a:extLst>
              <a:ext uri="{FF2B5EF4-FFF2-40B4-BE49-F238E27FC236}">
                <a16:creationId xmlns:a16="http://schemas.microsoft.com/office/drawing/2014/main" id="{17F1D27C-8218-4D7A-A294-99FFA6778276}"/>
              </a:ext>
            </a:extLst>
          </p:cNvPr>
          <p:cNvSpPr/>
          <p:nvPr/>
        </p:nvSpPr>
        <p:spPr>
          <a:xfrm>
            <a:off x="2744451" y="991344"/>
            <a:ext cx="455265" cy="2144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Content Placeholder 1">
            <a:extLst>
              <a:ext uri="{FF2B5EF4-FFF2-40B4-BE49-F238E27FC236}">
                <a16:creationId xmlns:a16="http://schemas.microsoft.com/office/drawing/2014/main" id="{0CF539ED-AD6D-4925-B25A-18FDDA62EA96}"/>
              </a:ext>
            </a:extLst>
          </p:cNvPr>
          <p:cNvSpPr txBox="1">
            <a:spLocks/>
          </p:cNvSpPr>
          <p:nvPr/>
        </p:nvSpPr>
        <p:spPr>
          <a:xfrm>
            <a:off x="6610047" y="939623"/>
            <a:ext cx="1741822" cy="42451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5EB8"/>
              </a:buClr>
              <a:buNone/>
            </a:pPr>
            <a:r>
              <a:rPr lang="en-GB" sz="1100" dirty="0"/>
              <a:t>Trust sets out main lease terms for investors </a:t>
            </a:r>
          </a:p>
        </p:txBody>
      </p:sp>
    </p:spTree>
    <p:extLst>
      <p:ext uri="{BB962C8B-B14F-4D97-AF65-F5344CB8AC3E}">
        <p14:creationId xmlns:p14="http://schemas.microsoft.com/office/powerpoint/2010/main" val="173426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821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Staff Accommodation Models DRAFT</vt:lpstr>
      <vt:lpstr>Keyworker Accommodation Model (NHS only – excludes Operator owned land (1) ) DRAFT</vt:lpstr>
      <vt:lpstr>NHS Trust Recruitment Accommodation Model -  DRAFT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Keyworker Accommodation Investment Model (NHS only)</dc:title>
  <dc:creator>Ian Burden</dc:creator>
  <cp:lastModifiedBy>Ian Burden</cp:lastModifiedBy>
  <cp:revision>23</cp:revision>
  <dcterms:created xsi:type="dcterms:W3CDTF">2023-01-06T15:01:02Z</dcterms:created>
  <dcterms:modified xsi:type="dcterms:W3CDTF">2023-02-17T12:16:41Z</dcterms:modified>
</cp:coreProperties>
</file>