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2" r:id="rId5"/>
    <p:sldId id="263" r:id="rId6"/>
    <p:sldId id="257" r:id="rId7"/>
    <p:sldId id="278" r:id="rId8"/>
    <p:sldId id="267" r:id="rId9"/>
    <p:sldId id="268" r:id="rId10"/>
    <p:sldId id="279" r:id="rId11"/>
    <p:sldId id="269" r:id="rId12"/>
    <p:sldId id="273" r:id="rId13"/>
    <p:sldId id="272" r:id="rId14"/>
    <p:sldId id="277" r:id="rId15"/>
    <p:sldId id="275" r:id="rId16"/>
    <p:sldId id="285" r:id="rId17"/>
    <p:sldId id="271" r:id="rId18"/>
    <p:sldId id="280" r:id="rId19"/>
    <p:sldId id="281"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9E354E-0CEE-07ED-EBD1-F6071870E8BD}" name="Vicki Peacey" initials="VP" userId="S::Vicki.Peacey@cambridgeshire.gov.uk::43e8b465-cd6c-4fb6-8110-303c45833bdd" providerId="AD"/>
  <p188:author id="{0776265C-B19A-870D-7AC7-46947FEA3AC5}" name="Vicki Peacey" initials="VP" userId="S::vicki.peacey@cambridgeshire.gov.uk::43e8b465-cd6c-4fb6-8110-303c45833bdd" providerId="AD"/>
  <p188:author id="{CAC2D0BC-06D1-16D5-F266-8282918734A1}" name="Helen Whyman" initials="HW" userId="S::Helen.Whyman@cambridgeshire.gov.uk::79a5c0b8-f1de-476f-a0b0-58ec2c0293e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ECF0"/>
    <a:srgbClr val="674A68"/>
    <a:srgbClr val="DCD3DC"/>
    <a:srgbClr val="EBE5EB"/>
    <a:srgbClr val="F8F6F8"/>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74713-3B5A-408E-B3DC-793F1FDCF90F}" v="15" dt="2023-12-11T15:53:14.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0786D-153C-4C90-B395-D56D3159CA9B}"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3D7A0-5092-40A1-9EC0-1601F5AAB2A4}" type="slidenum">
              <a:rPr lang="en-GB" smtClean="0"/>
              <a:t>‹#›</a:t>
            </a:fld>
            <a:endParaRPr lang="en-GB"/>
          </a:p>
        </p:txBody>
      </p:sp>
    </p:spTree>
    <p:extLst>
      <p:ext uri="{BB962C8B-B14F-4D97-AF65-F5344CB8AC3E}">
        <p14:creationId xmlns:p14="http://schemas.microsoft.com/office/powerpoint/2010/main" val="147475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93D7A0-5092-40A1-9EC0-1601F5AAB2A4}" type="slidenum">
              <a:rPr lang="en-GB" smtClean="0"/>
              <a:t>4</a:t>
            </a:fld>
            <a:endParaRPr lang="en-GB"/>
          </a:p>
        </p:txBody>
      </p:sp>
    </p:spTree>
    <p:extLst>
      <p:ext uri="{BB962C8B-B14F-4D97-AF65-F5344CB8AC3E}">
        <p14:creationId xmlns:p14="http://schemas.microsoft.com/office/powerpoint/2010/main" val="335625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B892-063D-2B7D-1ED7-14CCAFF386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F07011-C4F2-32AA-5FB2-F37AE4DB44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9A4906-B433-FDB9-D5D1-5E7E1C3EBACF}"/>
              </a:ext>
            </a:extLst>
          </p:cNvPr>
          <p:cNvSpPr>
            <a:spLocks noGrp="1"/>
          </p:cNvSpPr>
          <p:nvPr>
            <p:ph type="dt" sz="half" idx="10"/>
          </p:nvPr>
        </p:nvSpPr>
        <p:spPr/>
        <p:txBody>
          <a:bodyPr/>
          <a:lstStyle/>
          <a:p>
            <a:fld id="{28889BFF-5440-4A23-97C7-DE5C356A161A}" type="datetimeFigureOut">
              <a:rPr lang="en-GB" smtClean="0"/>
              <a:t>30/01/2024</a:t>
            </a:fld>
            <a:endParaRPr lang="en-GB"/>
          </a:p>
        </p:txBody>
      </p:sp>
      <p:sp>
        <p:nvSpPr>
          <p:cNvPr id="5" name="Footer Placeholder 4">
            <a:extLst>
              <a:ext uri="{FF2B5EF4-FFF2-40B4-BE49-F238E27FC236}">
                <a16:creationId xmlns:a16="http://schemas.microsoft.com/office/drawing/2014/main" id="{8764EE7A-02BD-58D0-9286-38081D98EE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4097D4-71D9-2B82-0F31-EE8DF2CF4BCA}"/>
              </a:ext>
            </a:extLst>
          </p:cNvPr>
          <p:cNvSpPr>
            <a:spLocks noGrp="1"/>
          </p:cNvSpPr>
          <p:nvPr>
            <p:ph type="sldNum" sz="quarter" idx="12"/>
          </p:nvPr>
        </p:nvSpPr>
        <p:spPr/>
        <p:txBody>
          <a:bodyPr/>
          <a:lstStyle/>
          <a:p>
            <a:fld id="{488B1B34-A2EF-4A79-9C57-3AF7EC5E4F5B}" type="slidenum">
              <a:rPr lang="en-GB" smtClean="0"/>
              <a:t>‹#›</a:t>
            </a:fld>
            <a:endParaRPr lang="en-GB"/>
          </a:p>
        </p:txBody>
      </p:sp>
    </p:spTree>
    <p:extLst>
      <p:ext uri="{BB962C8B-B14F-4D97-AF65-F5344CB8AC3E}">
        <p14:creationId xmlns:p14="http://schemas.microsoft.com/office/powerpoint/2010/main" val="334738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E83B-483E-E087-15FE-4AC697FBE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56B59B-CEE8-4A01-61CD-F272B598B8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9898BF-98EB-9580-0AC4-325AB1304233}"/>
              </a:ext>
            </a:extLst>
          </p:cNvPr>
          <p:cNvSpPr>
            <a:spLocks noGrp="1"/>
          </p:cNvSpPr>
          <p:nvPr>
            <p:ph type="dt" sz="half" idx="10"/>
          </p:nvPr>
        </p:nvSpPr>
        <p:spPr/>
        <p:txBody>
          <a:bodyPr/>
          <a:lstStyle/>
          <a:p>
            <a:fld id="{28889BFF-5440-4A23-97C7-DE5C356A161A}" type="datetimeFigureOut">
              <a:rPr lang="en-GB" smtClean="0"/>
              <a:t>30/01/2024</a:t>
            </a:fld>
            <a:endParaRPr lang="en-GB"/>
          </a:p>
        </p:txBody>
      </p:sp>
      <p:sp>
        <p:nvSpPr>
          <p:cNvPr id="5" name="Footer Placeholder 4">
            <a:extLst>
              <a:ext uri="{FF2B5EF4-FFF2-40B4-BE49-F238E27FC236}">
                <a16:creationId xmlns:a16="http://schemas.microsoft.com/office/drawing/2014/main" id="{DDD544FD-2919-EEE9-960B-66F12AEEF4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B17007-9DFD-4BA6-90C0-2BFD15D0D992}"/>
              </a:ext>
            </a:extLst>
          </p:cNvPr>
          <p:cNvSpPr>
            <a:spLocks noGrp="1"/>
          </p:cNvSpPr>
          <p:nvPr>
            <p:ph type="sldNum" sz="quarter" idx="12"/>
          </p:nvPr>
        </p:nvSpPr>
        <p:spPr/>
        <p:txBody>
          <a:bodyPr/>
          <a:lstStyle/>
          <a:p>
            <a:fld id="{488B1B34-A2EF-4A79-9C57-3AF7EC5E4F5B}" type="slidenum">
              <a:rPr lang="en-GB" smtClean="0"/>
              <a:t>‹#›</a:t>
            </a:fld>
            <a:endParaRPr lang="en-GB"/>
          </a:p>
        </p:txBody>
      </p:sp>
    </p:spTree>
    <p:extLst>
      <p:ext uri="{BB962C8B-B14F-4D97-AF65-F5344CB8AC3E}">
        <p14:creationId xmlns:p14="http://schemas.microsoft.com/office/powerpoint/2010/main" val="234671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7A60CB-9586-802F-B32C-F09485B930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C1E888-3029-12F4-6F3B-843CFB514F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6D8A31-5CEB-35E4-107C-6EF2F891F10E}"/>
              </a:ext>
            </a:extLst>
          </p:cNvPr>
          <p:cNvSpPr>
            <a:spLocks noGrp="1"/>
          </p:cNvSpPr>
          <p:nvPr>
            <p:ph type="dt" sz="half" idx="10"/>
          </p:nvPr>
        </p:nvSpPr>
        <p:spPr/>
        <p:txBody>
          <a:bodyPr/>
          <a:lstStyle/>
          <a:p>
            <a:fld id="{28889BFF-5440-4A23-97C7-DE5C356A161A}" type="datetimeFigureOut">
              <a:rPr lang="en-GB" smtClean="0"/>
              <a:t>30/01/2024</a:t>
            </a:fld>
            <a:endParaRPr lang="en-GB"/>
          </a:p>
        </p:txBody>
      </p:sp>
      <p:sp>
        <p:nvSpPr>
          <p:cNvPr id="5" name="Footer Placeholder 4">
            <a:extLst>
              <a:ext uri="{FF2B5EF4-FFF2-40B4-BE49-F238E27FC236}">
                <a16:creationId xmlns:a16="http://schemas.microsoft.com/office/drawing/2014/main" id="{EBA1BEE8-DB65-4E96-B808-EEF38EBDAB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91B44A-5A85-D9E5-76A9-C812278E6964}"/>
              </a:ext>
            </a:extLst>
          </p:cNvPr>
          <p:cNvSpPr>
            <a:spLocks noGrp="1"/>
          </p:cNvSpPr>
          <p:nvPr>
            <p:ph type="sldNum" sz="quarter" idx="12"/>
          </p:nvPr>
        </p:nvSpPr>
        <p:spPr/>
        <p:txBody>
          <a:bodyPr/>
          <a:lstStyle/>
          <a:p>
            <a:fld id="{488B1B34-A2EF-4A79-9C57-3AF7EC5E4F5B}" type="slidenum">
              <a:rPr lang="en-GB" smtClean="0"/>
              <a:t>‹#›</a:t>
            </a:fld>
            <a:endParaRPr lang="en-GB"/>
          </a:p>
        </p:txBody>
      </p:sp>
    </p:spTree>
    <p:extLst>
      <p:ext uri="{BB962C8B-B14F-4D97-AF65-F5344CB8AC3E}">
        <p14:creationId xmlns:p14="http://schemas.microsoft.com/office/powerpoint/2010/main" val="388846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D4EB-6A9E-71A3-3DF7-B0808C42F2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20C251-9686-47D3-56F5-D5F586541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A9C92F-C0FE-67F6-39BC-01E3EEAD2B11}"/>
              </a:ext>
            </a:extLst>
          </p:cNvPr>
          <p:cNvSpPr>
            <a:spLocks noGrp="1"/>
          </p:cNvSpPr>
          <p:nvPr>
            <p:ph type="dt" sz="half" idx="10"/>
          </p:nvPr>
        </p:nvSpPr>
        <p:spPr/>
        <p:txBody>
          <a:bodyPr/>
          <a:lstStyle/>
          <a:p>
            <a:fld id="{28889BFF-5440-4A23-97C7-DE5C356A161A}" type="datetimeFigureOut">
              <a:rPr lang="en-GB" smtClean="0"/>
              <a:t>30/01/2024</a:t>
            </a:fld>
            <a:endParaRPr lang="en-GB"/>
          </a:p>
        </p:txBody>
      </p:sp>
      <p:sp>
        <p:nvSpPr>
          <p:cNvPr id="5" name="Footer Placeholder 4">
            <a:extLst>
              <a:ext uri="{FF2B5EF4-FFF2-40B4-BE49-F238E27FC236}">
                <a16:creationId xmlns:a16="http://schemas.microsoft.com/office/drawing/2014/main" id="{DB93B7D7-5992-9305-2BCB-425E99EB5B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D9100E-AD1A-2071-D076-9C57C6C5DDD1}"/>
              </a:ext>
            </a:extLst>
          </p:cNvPr>
          <p:cNvSpPr>
            <a:spLocks noGrp="1"/>
          </p:cNvSpPr>
          <p:nvPr>
            <p:ph type="sldNum" sz="quarter" idx="12"/>
          </p:nvPr>
        </p:nvSpPr>
        <p:spPr/>
        <p:txBody>
          <a:bodyPr/>
          <a:lstStyle/>
          <a:p>
            <a:fld id="{488B1B34-A2EF-4A79-9C57-3AF7EC5E4F5B}" type="slidenum">
              <a:rPr lang="en-GB" smtClean="0"/>
              <a:t>‹#›</a:t>
            </a:fld>
            <a:endParaRPr lang="en-GB"/>
          </a:p>
        </p:txBody>
      </p:sp>
    </p:spTree>
    <p:extLst>
      <p:ext uri="{BB962C8B-B14F-4D97-AF65-F5344CB8AC3E}">
        <p14:creationId xmlns:p14="http://schemas.microsoft.com/office/powerpoint/2010/main" val="45329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701C-F863-DE74-D7E1-38CC43B532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2E6621-C865-56F9-F7A2-FC758D667A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B783B-8736-CADA-D907-DA1C89B8A335}"/>
              </a:ext>
            </a:extLst>
          </p:cNvPr>
          <p:cNvSpPr>
            <a:spLocks noGrp="1"/>
          </p:cNvSpPr>
          <p:nvPr>
            <p:ph type="dt" sz="half" idx="10"/>
          </p:nvPr>
        </p:nvSpPr>
        <p:spPr/>
        <p:txBody>
          <a:bodyPr/>
          <a:lstStyle/>
          <a:p>
            <a:fld id="{28889BFF-5440-4A23-97C7-DE5C356A161A}" type="datetimeFigureOut">
              <a:rPr lang="en-GB" smtClean="0"/>
              <a:t>30/01/2024</a:t>
            </a:fld>
            <a:endParaRPr lang="en-GB"/>
          </a:p>
        </p:txBody>
      </p:sp>
      <p:sp>
        <p:nvSpPr>
          <p:cNvPr id="5" name="Footer Placeholder 4">
            <a:extLst>
              <a:ext uri="{FF2B5EF4-FFF2-40B4-BE49-F238E27FC236}">
                <a16:creationId xmlns:a16="http://schemas.microsoft.com/office/drawing/2014/main" id="{837F082B-2080-6637-4EED-2271E5D56B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60E81-11ED-A000-8854-43B0B51BA8B8}"/>
              </a:ext>
            </a:extLst>
          </p:cNvPr>
          <p:cNvSpPr>
            <a:spLocks noGrp="1"/>
          </p:cNvSpPr>
          <p:nvPr>
            <p:ph type="sldNum" sz="quarter" idx="12"/>
          </p:nvPr>
        </p:nvSpPr>
        <p:spPr/>
        <p:txBody>
          <a:bodyPr/>
          <a:lstStyle/>
          <a:p>
            <a:fld id="{488B1B34-A2EF-4A79-9C57-3AF7EC5E4F5B}" type="slidenum">
              <a:rPr lang="en-GB" smtClean="0"/>
              <a:t>‹#›</a:t>
            </a:fld>
            <a:endParaRPr lang="en-GB"/>
          </a:p>
        </p:txBody>
      </p:sp>
    </p:spTree>
    <p:extLst>
      <p:ext uri="{BB962C8B-B14F-4D97-AF65-F5344CB8AC3E}">
        <p14:creationId xmlns:p14="http://schemas.microsoft.com/office/powerpoint/2010/main" val="191194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83FB-E708-0E16-5623-61258711D0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5BA9F2-6B03-E1E3-ED12-78A62D2533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3D2F8C-631F-7997-684A-FEA91CE0FE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6B042B-06C3-005A-66B9-2CA9D819B4B2}"/>
              </a:ext>
            </a:extLst>
          </p:cNvPr>
          <p:cNvSpPr>
            <a:spLocks noGrp="1"/>
          </p:cNvSpPr>
          <p:nvPr>
            <p:ph type="dt" sz="half" idx="10"/>
          </p:nvPr>
        </p:nvSpPr>
        <p:spPr/>
        <p:txBody>
          <a:bodyPr/>
          <a:lstStyle/>
          <a:p>
            <a:fld id="{28889BFF-5440-4A23-97C7-DE5C356A161A}" type="datetimeFigureOut">
              <a:rPr lang="en-GB" smtClean="0"/>
              <a:t>30/01/2024</a:t>
            </a:fld>
            <a:endParaRPr lang="en-GB"/>
          </a:p>
        </p:txBody>
      </p:sp>
      <p:sp>
        <p:nvSpPr>
          <p:cNvPr id="6" name="Footer Placeholder 5">
            <a:extLst>
              <a:ext uri="{FF2B5EF4-FFF2-40B4-BE49-F238E27FC236}">
                <a16:creationId xmlns:a16="http://schemas.microsoft.com/office/drawing/2014/main" id="{2EAA1B15-A007-E3E3-3A99-B220A6E397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D2F25-777E-7354-A0D9-B0A674C2D422}"/>
              </a:ext>
            </a:extLst>
          </p:cNvPr>
          <p:cNvSpPr>
            <a:spLocks noGrp="1"/>
          </p:cNvSpPr>
          <p:nvPr>
            <p:ph type="sldNum" sz="quarter" idx="12"/>
          </p:nvPr>
        </p:nvSpPr>
        <p:spPr/>
        <p:txBody>
          <a:bodyPr/>
          <a:lstStyle/>
          <a:p>
            <a:fld id="{488B1B34-A2EF-4A79-9C57-3AF7EC5E4F5B}" type="slidenum">
              <a:rPr lang="en-GB" smtClean="0"/>
              <a:t>‹#›</a:t>
            </a:fld>
            <a:endParaRPr lang="en-GB"/>
          </a:p>
        </p:txBody>
      </p:sp>
    </p:spTree>
    <p:extLst>
      <p:ext uri="{BB962C8B-B14F-4D97-AF65-F5344CB8AC3E}">
        <p14:creationId xmlns:p14="http://schemas.microsoft.com/office/powerpoint/2010/main" val="55214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3838-F578-71E5-3396-7803504D47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070BDD-B82A-9D61-4F4F-FC754BB63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332D3-BD15-CC57-1B69-23401102E6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467D56-2CB8-0EC1-6CDE-6F194D6C6F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A49E14-28DE-D93F-8102-742E17F6F4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F5B43E-4D48-121A-D738-DAFA81F13015}"/>
              </a:ext>
            </a:extLst>
          </p:cNvPr>
          <p:cNvSpPr>
            <a:spLocks noGrp="1"/>
          </p:cNvSpPr>
          <p:nvPr>
            <p:ph type="dt" sz="half" idx="10"/>
          </p:nvPr>
        </p:nvSpPr>
        <p:spPr/>
        <p:txBody>
          <a:bodyPr/>
          <a:lstStyle/>
          <a:p>
            <a:fld id="{28889BFF-5440-4A23-97C7-DE5C356A161A}" type="datetimeFigureOut">
              <a:rPr lang="en-GB" smtClean="0"/>
              <a:t>30/01/2024</a:t>
            </a:fld>
            <a:endParaRPr lang="en-GB"/>
          </a:p>
        </p:txBody>
      </p:sp>
      <p:sp>
        <p:nvSpPr>
          <p:cNvPr id="8" name="Footer Placeholder 7">
            <a:extLst>
              <a:ext uri="{FF2B5EF4-FFF2-40B4-BE49-F238E27FC236}">
                <a16:creationId xmlns:a16="http://schemas.microsoft.com/office/drawing/2014/main" id="{F612DEE5-18F3-DFC2-0131-CCD49F6B71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F21C82-8B0C-02D1-8776-709AC5F3FCBA}"/>
              </a:ext>
            </a:extLst>
          </p:cNvPr>
          <p:cNvSpPr>
            <a:spLocks noGrp="1"/>
          </p:cNvSpPr>
          <p:nvPr>
            <p:ph type="sldNum" sz="quarter" idx="12"/>
          </p:nvPr>
        </p:nvSpPr>
        <p:spPr/>
        <p:txBody>
          <a:bodyPr/>
          <a:lstStyle/>
          <a:p>
            <a:fld id="{488B1B34-A2EF-4A79-9C57-3AF7EC5E4F5B}" type="slidenum">
              <a:rPr lang="en-GB" smtClean="0"/>
              <a:t>‹#›</a:t>
            </a:fld>
            <a:endParaRPr lang="en-GB"/>
          </a:p>
        </p:txBody>
      </p:sp>
    </p:spTree>
    <p:extLst>
      <p:ext uri="{BB962C8B-B14F-4D97-AF65-F5344CB8AC3E}">
        <p14:creationId xmlns:p14="http://schemas.microsoft.com/office/powerpoint/2010/main" val="364379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B6A9-E530-481C-9450-924FE334DF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75C8C2-88B3-A740-1B88-C3DEDBF00872}"/>
              </a:ext>
            </a:extLst>
          </p:cNvPr>
          <p:cNvSpPr>
            <a:spLocks noGrp="1"/>
          </p:cNvSpPr>
          <p:nvPr>
            <p:ph type="dt" sz="half" idx="10"/>
          </p:nvPr>
        </p:nvSpPr>
        <p:spPr/>
        <p:txBody>
          <a:bodyPr/>
          <a:lstStyle/>
          <a:p>
            <a:fld id="{28889BFF-5440-4A23-97C7-DE5C356A161A}" type="datetimeFigureOut">
              <a:rPr lang="en-GB" smtClean="0"/>
              <a:t>30/01/2024</a:t>
            </a:fld>
            <a:endParaRPr lang="en-GB"/>
          </a:p>
        </p:txBody>
      </p:sp>
      <p:sp>
        <p:nvSpPr>
          <p:cNvPr id="4" name="Footer Placeholder 3">
            <a:extLst>
              <a:ext uri="{FF2B5EF4-FFF2-40B4-BE49-F238E27FC236}">
                <a16:creationId xmlns:a16="http://schemas.microsoft.com/office/drawing/2014/main" id="{9CE3F5B3-5C31-0FB3-F4AC-BFE5389BD9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DF97AE-3FC3-AF0A-0A69-22A149785CEC}"/>
              </a:ext>
            </a:extLst>
          </p:cNvPr>
          <p:cNvSpPr>
            <a:spLocks noGrp="1"/>
          </p:cNvSpPr>
          <p:nvPr>
            <p:ph type="sldNum" sz="quarter" idx="12"/>
          </p:nvPr>
        </p:nvSpPr>
        <p:spPr/>
        <p:txBody>
          <a:bodyPr/>
          <a:lstStyle/>
          <a:p>
            <a:fld id="{488B1B34-A2EF-4A79-9C57-3AF7EC5E4F5B}" type="slidenum">
              <a:rPr lang="en-GB" smtClean="0"/>
              <a:t>‹#›</a:t>
            </a:fld>
            <a:endParaRPr lang="en-GB"/>
          </a:p>
        </p:txBody>
      </p:sp>
    </p:spTree>
    <p:extLst>
      <p:ext uri="{BB962C8B-B14F-4D97-AF65-F5344CB8AC3E}">
        <p14:creationId xmlns:p14="http://schemas.microsoft.com/office/powerpoint/2010/main" val="153611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9F12E-E973-B2B4-0C2D-9949AD6B5CBB}"/>
              </a:ext>
            </a:extLst>
          </p:cNvPr>
          <p:cNvSpPr>
            <a:spLocks noGrp="1"/>
          </p:cNvSpPr>
          <p:nvPr>
            <p:ph type="dt" sz="half" idx="10"/>
          </p:nvPr>
        </p:nvSpPr>
        <p:spPr/>
        <p:txBody>
          <a:bodyPr/>
          <a:lstStyle/>
          <a:p>
            <a:fld id="{28889BFF-5440-4A23-97C7-DE5C356A161A}" type="datetimeFigureOut">
              <a:rPr lang="en-GB" smtClean="0"/>
              <a:t>30/01/2024</a:t>
            </a:fld>
            <a:endParaRPr lang="en-GB"/>
          </a:p>
        </p:txBody>
      </p:sp>
      <p:sp>
        <p:nvSpPr>
          <p:cNvPr id="3" name="Footer Placeholder 2">
            <a:extLst>
              <a:ext uri="{FF2B5EF4-FFF2-40B4-BE49-F238E27FC236}">
                <a16:creationId xmlns:a16="http://schemas.microsoft.com/office/drawing/2014/main" id="{6BEDB652-9A78-084A-A6F9-3E34844A34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519832-C934-65EA-21F6-C88F0B1B53D0}"/>
              </a:ext>
            </a:extLst>
          </p:cNvPr>
          <p:cNvSpPr>
            <a:spLocks noGrp="1"/>
          </p:cNvSpPr>
          <p:nvPr>
            <p:ph type="sldNum" sz="quarter" idx="12"/>
          </p:nvPr>
        </p:nvSpPr>
        <p:spPr/>
        <p:txBody>
          <a:bodyPr/>
          <a:lstStyle/>
          <a:p>
            <a:fld id="{488B1B34-A2EF-4A79-9C57-3AF7EC5E4F5B}" type="slidenum">
              <a:rPr lang="en-GB" smtClean="0"/>
              <a:t>‹#›</a:t>
            </a:fld>
            <a:endParaRPr lang="en-GB"/>
          </a:p>
        </p:txBody>
      </p:sp>
    </p:spTree>
    <p:extLst>
      <p:ext uri="{BB962C8B-B14F-4D97-AF65-F5344CB8AC3E}">
        <p14:creationId xmlns:p14="http://schemas.microsoft.com/office/powerpoint/2010/main" val="288200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CBED-F35C-819F-74C7-DCF27E74F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24AB8B-95E8-B933-9901-F14A56A716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1053EA-6927-8238-014A-A14898755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002FF-EAFB-B0C1-4256-C3A29F852457}"/>
              </a:ext>
            </a:extLst>
          </p:cNvPr>
          <p:cNvSpPr>
            <a:spLocks noGrp="1"/>
          </p:cNvSpPr>
          <p:nvPr>
            <p:ph type="dt" sz="half" idx="10"/>
          </p:nvPr>
        </p:nvSpPr>
        <p:spPr/>
        <p:txBody>
          <a:bodyPr/>
          <a:lstStyle/>
          <a:p>
            <a:fld id="{28889BFF-5440-4A23-97C7-DE5C356A161A}" type="datetimeFigureOut">
              <a:rPr lang="en-GB" smtClean="0"/>
              <a:t>30/01/2024</a:t>
            </a:fld>
            <a:endParaRPr lang="en-GB"/>
          </a:p>
        </p:txBody>
      </p:sp>
      <p:sp>
        <p:nvSpPr>
          <p:cNvPr id="6" name="Footer Placeholder 5">
            <a:extLst>
              <a:ext uri="{FF2B5EF4-FFF2-40B4-BE49-F238E27FC236}">
                <a16:creationId xmlns:a16="http://schemas.microsoft.com/office/drawing/2014/main" id="{ED011E6B-5D36-BAC8-17D5-8DF7E1428C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97DA07-1621-3B6D-9DA4-23102BCDE86D}"/>
              </a:ext>
            </a:extLst>
          </p:cNvPr>
          <p:cNvSpPr>
            <a:spLocks noGrp="1"/>
          </p:cNvSpPr>
          <p:nvPr>
            <p:ph type="sldNum" sz="quarter" idx="12"/>
          </p:nvPr>
        </p:nvSpPr>
        <p:spPr/>
        <p:txBody>
          <a:bodyPr/>
          <a:lstStyle/>
          <a:p>
            <a:fld id="{488B1B34-A2EF-4A79-9C57-3AF7EC5E4F5B}" type="slidenum">
              <a:rPr lang="en-GB" smtClean="0"/>
              <a:t>‹#›</a:t>
            </a:fld>
            <a:endParaRPr lang="en-GB"/>
          </a:p>
        </p:txBody>
      </p:sp>
    </p:spTree>
    <p:extLst>
      <p:ext uri="{BB962C8B-B14F-4D97-AF65-F5344CB8AC3E}">
        <p14:creationId xmlns:p14="http://schemas.microsoft.com/office/powerpoint/2010/main" val="168511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1B5C-D72D-BA40-C71C-6E8B89F43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7A1072-DF38-63EB-C496-F1D6B6A011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DEF3D7-2715-0FCF-DCA4-6299342AA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487C5-D88E-5020-4B1C-C7A576E350FC}"/>
              </a:ext>
            </a:extLst>
          </p:cNvPr>
          <p:cNvSpPr>
            <a:spLocks noGrp="1"/>
          </p:cNvSpPr>
          <p:nvPr>
            <p:ph type="dt" sz="half" idx="10"/>
          </p:nvPr>
        </p:nvSpPr>
        <p:spPr/>
        <p:txBody>
          <a:bodyPr/>
          <a:lstStyle/>
          <a:p>
            <a:fld id="{28889BFF-5440-4A23-97C7-DE5C356A161A}" type="datetimeFigureOut">
              <a:rPr lang="en-GB" smtClean="0"/>
              <a:t>30/01/2024</a:t>
            </a:fld>
            <a:endParaRPr lang="en-GB"/>
          </a:p>
        </p:txBody>
      </p:sp>
      <p:sp>
        <p:nvSpPr>
          <p:cNvPr id="6" name="Footer Placeholder 5">
            <a:extLst>
              <a:ext uri="{FF2B5EF4-FFF2-40B4-BE49-F238E27FC236}">
                <a16:creationId xmlns:a16="http://schemas.microsoft.com/office/drawing/2014/main" id="{9A14F138-3180-25AC-A085-ADC6EF0C52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EB8CDC-EB0F-75A0-FAE6-BF47F24546D0}"/>
              </a:ext>
            </a:extLst>
          </p:cNvPr>
          <p:cNvSpPr>
            <a:spLocks noGrp="1"/>
          </p:cNvSpPr>
          <p:nvPr>
            <p:ph type="sldNum" sz="quarter" idx="12"/>
          </p:nvPr>
        </p:nvSpPr>
        <p:spPr/>
        <p:txBody>
          <a:bodyPr/>
          <a:lstStyle/>
          <a:p>
            <a:fld id="{488B1B34-A2EF-4A79-9C57-3AF7EC5E4F5B}" type="slidenum">
              <a:rPr lang="en-GB" smtClean="0"/>
              <a:t>‹#›</a:t>
            </a:fld>
            <a:endParaRPr lang="en-GB"/>
          </a:p>
        </p:txBody>
      </p:sp>
    </p:spTree>
    <p:extLst>
      <p:ext uri="{BB962C8B-B14F-4D97-AF65-F5344CB8AC3E}">
        <p14:creationId xmlns:p14="http://schemas.microsoft.com/office/powerpoint/2010/main" val="185937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18D71-20B0-23BF-9EE4-C79F3F2A5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EEF18E-D345-BC43-8A2B-09FD91642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88DA1A-8BE2-2309-8D0E-792F6781C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89BFF-5440-4A23-97C7-DE5C356A161A}" type="datetimeFigureOut">
              <a:rPr lang="en-GB" smtClean="0"/>
              <a:t>30/01/2024</a:t>
            </a:fld>
            <a:endParaRPr lang="en-GB"/>
          </a:p>
        </p:txBody>
      </p:sp>
      <p:sp>
        <p:nvSpPr>
          <p:cNvPr id="5" name="Footer Placeholder 4">
            <a:extLst>
              <a:ext uri="{FF2B5EF4-FFF2-40B4-BE49-F238E27FC236}">
                <a16:creationId xmlns:a16="http://schemas.microsoft.com/office/drawing/2014/main" id="{D50B418F-5B62-6E34-9BC5-E1377F45E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03D9F5-B441-4E92-0B7B-18C437136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B1B34-A2EF-4A79-9C57-3AF7EC5E4F5B}" type="slidenum">
              <a:rPr lang="en-GB" smtClean="0"/>
              <a:t>‹#›</a:t>
            </a:fld>
            <a:endParaRPr lang="en-GB"/>
          </a:p>
        </p:txBody>
      </p:sp>
    </p:spTree>
    <p:extLst>
      <p:ext uri="{BB962C8B-B14F-4D97-AF65-F5344CB8AC3E}">
        <p14:creationId xmlns:p14="http://schemas.microsoft.com/office/powerpoint/2010/main" val="578102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7.svg"/><Relationship Id="rId7" Type="http://schemas.openxmlformats.org/officeDocument/2006/relationships/image" Target="../media/image5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s://cambridgeshireinsight.org.uk/jsna-2023/demography/ethnicity-and-languag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hyperlink" Target="https://cambridgeshireinsight.org.uk/jsna-2023/demography/ethnicity-and-languages/"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7.svg"/><Relationship Id="rId7" Type="http://schemas.openxmlformats.org/officeDocument/2006/relationships/image" Target="../media/image6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s://cambridgeshireinsight.org.uk/jsna-2023/all-dashboards/jsna-2023-dashboards-life-expectanc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6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cambridgeshireinsight.org.uk/jsna-2023/all-dashboards/jsna-2023-dashboards-life-expectancy/"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70.pn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69.png"/><Relationship Id="rId16" Type="http://schemas.openxmlformats.org/officeDocument/2006/relationships/hyperlink" Target="https://cambridgeshireinsight.org.uk/jsna-2023/all-dashboards/jsna-2023-dashboards-life-expectancy/"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13" Type="http://schemas.openxmlformats.org/officeDocument/2006/relationships/image" Target="../media/image81.png"/><Relationship Id="rId18" Type="http://schemas.openxmlformats.org/officeDocument/2006/relationships/image" Target="../media/image86.svg"/><Relationship Id="rId26" Type="http://schemas.openxmlformats.org/officeDocument/2006/relationships/image" Target="../media/image2.svg"/><Relationship Id="rId3" Type="http://schemas.openxmlformats.org/officeDocument/2006/relationships/image" Target="../media/image71.png"/><Relationship Id="rId21" Type="http://schemas.openxmlformats.org/officeDocument/2006/relationships/image" Target="../media/image89.png"/><Relationship Id="rId34" Type="http://schemas.openxmlformats.org/officeDocument/2006/relationships/image" Target="../media/image10.svg"/><Relationship Id="rId7" Type="http://schemas.openxmlformats.org/officeDocument/2006/relationships/image" Target="../media/image75.png"/><Relationship Id="rId12" Type="http://schemas.openxmlformats.org/officeDocument/2006/relationships/image" Target="../media/image80.svg"/><Relationship Id="rId17" Type="http://schemas.openxmlformats.org/officeDocument/2006/relationships/image" Target="../media/image85.png"/><Relationship Id="rId25" Type="http://schemas.openxmlformats.org/officeDocument/2006/relationships/image" Target="../media/image1.png"/><Relationship Id="rId33" Type="http://schemas.openxmlformats.org/officeDocument/2006/relationships/image" Target="../media/image9.png"/><Relationship Id="rId2" Type="http://schemas.openxmlformats.org/officeDocument/2006/relationships/hyperlink" Target="https://cambridgeshireinsight.org.uk/jsna-2023/all-dashboards/jsna-2023-dashboards-life-expectancy/" TargetMode="External"/><Relationship Id="rId16" Type="http://schemas.openxmlformats.org/officeDocument/2006/relationships/image" Target="../media/image84.svg"/><Relationship Id="rId20" Type="http://schemas.openxmlformats.org/officeDocument/2006/relationships/image" Target="../media/image88.svg"/><Relationship Id="rId29"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4.svg"/><Relationship Id="rId11" Type="http://schemas.openxmlformats.org/officeDocument/2006/relationships/image" Target="../media/image79.png"/><Relationship Id="rId24" Type="http://schemas.openxmlformats.org/officeDocument/2006/relationships/image" Target="../media/image92.svg"/><Relationship Id="rId32" Type="http://schemas.openxmlformats.org/officeDocument/2006/relationships/image" Target="../media/image8.sv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1.png"/><Relationship Id="rId28" Type="http://schemas.openxmlformats.org/officeDocument/2006/relationships/image" Target="../media/image4.svg"/><Relationship Id="rId36" Type="http://schemas.openxmlformats.org/officeDocument/2006/relationships/image" Target="../media/image12.svg"/><Relationship Id="rId10" Type="http://schemas.openxmlformats.org/officeDocument/2006/relationships/image" Target="../media/image78.svg"/><Relationship Id="rId19" Type="http://schemas.openxmlformats.org/officeDocument/2006/relationships/image" Target="../media/image87.png"/><Relationship Id="rId31" Type="http://schemas.openxmlformats.org/officeDocument/2006/relationships/image" Target="../media/image7.png"/><Relationship Id="rId4" Type="http://schemas.openxmlformats.org/officeDocument/2006/relationships/image" Target="../media/image72.svg"/><Relationship Id="rId9" Type="http://schemas.openxmlformats.org/officeDocument/2006/relationships/image" Target="../media/image77.png"/><Relationship Id="rId14" Type="http://schemas.openxmlformats.org/officeDocument/2006/relationships/image" Target="../media/image82.svg"/><Relationship Id="rId22" Type="http://schemas.openxmlformats.org/officeDocument/2006/relationships/image" Target="../media/image90.svg"/><Relationship Id="rId27" Type="http://schemas.openxmlformats.org/officeDocument/2006/relationships/image" Target="../media/image3.png"/><Relationship Id="rId30" Type="http://schemas.openxmlformats.org/officeDocument/2006/relationships/image" Target="../media/image6.svg"/><Relationship Id="rId35" Type="http://schemas.openxmlformats.org/officeDocument/2006/relationships/image" Target="../media/image11.png"/><Relationship Id="rId8" Type="http://schemas.openxmlformats.org/officeDocument/2006/relationships/image" Target="../media/image76.svg"/></Relationships>
</file>

<file path=ppt/slides/_rels/slide17.xml.rels><?xml version="1.0" encoding="UTF-8" standalone="yes"?>
<Relationships xmlns="http://schemas.openxmlformats.org/package/2006/relationships"><Relationship Id="rId13" Type="http://schemas.openxmlformats.org/officeDocument/2006/relationships/image" Target="../media/image81.png"/><Relationship Id="rId18" Type="http://schemas.openxmlformats.org/officeDocument/2006/relationships/image" Target="../media/image86.svg"/><Relationship Id="rId26" Type="http://schemas.openxmlformats.org/officeDocument/2006/relationships/image" Target="../media/image2.svg"/><Relationship Id="rId3" Type="http://schemas.openxmlformats.org/officeDocument/2006/relationships/image" Target="../media/image71.png"/><Relationship Id="rId21" Type="http://schemas.openxmlformats.org/officeDocument/2006/relationships/image" Target="../media/image89.png"/><Relationship Id="rId34" Type="http://schemas.openxmlformats.org/officeDocument/2006/relationships/image" Target="../media/image10.svg"/><Relationship Id="rId7" Type="http://schemas.openxmlformats.org/officeDocument/2006/relationships/image" Target="../media/image75.png"/><Relationship Id="rId12" Type="http://schemas.openxmlformats.org/officeDocument/2006/relationships/image" Target="../media/image80.svg"/><Relationship Id="rId17" Type="http://schemas.openxmlformats.org/officeDocument/2006/relationships/image" Target="../media/image85.png"/><Relationship Id="rId25" Type="http://schemas.openxmlformats.org/officeDocument/2006/relationships/image" Target="../media/image1.png"/><Relationship Id="rId33" Type="http://schemas.openxmlformats.org/officeDocument/2006/relationships/image" Target="../media/image9.png"/><Relationship Id="rId2" Type="http://schemas.openxmlformats.org/officeDocument/2006/relationships/hyperlink" Target="https://cambridgeshireinsight.org.uk/jsna-2023/all-dashboards/jsna-2023-dashboards-life-expectancy/" TargetMode="External"/><Relationship Id="rId16" Type="http://schemas.openxmlformats.org/officeDocument/2006/relationships/image" Target="../media/image84.svg"/><Relationship Id="rId20" Type="http://schemas.openxmlformats.org/officeDocument/2006/relationships/image" Target="../media/image93.svg"/><Relationship Id="rId29"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4.svg"/><Relationship Id="rId11" Type="http://schemas.openxmlformats.org/officeDocument/2006/relationships/image" Target="../media/image79.png"/><Relationship Id="rId24" Type="http://schemas.openxmlformats.org/officeDocument/2006/relationships/image" Target="../media/image92.svg"/><Relationship Id="rId32" Type="http://schemas.openxmlformats.org/officeDocument/2006/relationships/image" Target="../media/image8.sv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1.png"/><Relationship Id="rId28" Type="http://schemas.openxmlformats.org/officeDocument/2006/relationships/image" Target="../media/image4.svg"/><Relationship Id="rId36" Type="http://schemas.openxmlformats.org/officeDocument/2006/relationships/image" Target="../media/image12.svg"/><Relationship Id="rId10" Type="http://schemas.openxmlformats.org/officeDocument/2006/relationships/image" Target="../media/image78.svg"/><Relationship Id="rId19" Type="http://schemas.openxmlformats.org/officeDocument/2006/relationships/image" Target="../media/image87.png"/><Relationship Id="rId31" Type="http://schemas.openxmlformats.org/officeDocument/2006/relationships/image" Target="../media/image7.png"/><Relationship Id="rId4" Type="http://schemas.openxmlformats.org/officeDocument/2006/relationships/image" Target="../media/image72.svg"/><Relationship Id="rId9" Type="http://schemas.openxmlformats.org/officeDocument/2006/relationships/image" Target="../media/image77.png"/><Relationship Id="rId14" Type="http://schemas.openxmlformats.org/officeDocument/2006/relationships/image" Target="../media/image82.svg"/><Relationship Id="rId22" Type="http://schemas.openxmlformats.org/officeDocument/2006/relationships/image" Target="../media/image90.svg"/><Relationship Id="rId27" Type="http://schemas.openxmlformats.org/officeDocument/2006/relationships/image" Target="../media/image3.png"/><Relationship Id="rId30" Type="http://schemas.openxmlformats.org/officeDocument/2006/relationships/image" Target="../media/image6.svg"/><Relationship Id="rId35" Type="http://schemas.openxmlformats.org/officeDocument/2006/relationships/image" Target="../media/image11.png"/><Relationship Id="rId8" Type="http://schemas.openxmlformats.org/officeDocument/2006/relationships/image" Target="../media/image76.sv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hyperlink" Target="https://cambridgeshireinsight.org.uk/jsna-2023/demography/age-structure-and-population-change/"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hyperlink" Target="https://cambridgeshireinsight.org.uk/jsna-2023/demography/age-structure-and-population-change/" TargetMode="External"/><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7.svg"/><Relationship Id="rId9" Type="http://schemas.openxmlformats.org/officeDocument/2006/relationships/image" Target="../media/image25.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5.png"/><Relationship Id="rId3" Type="http://schemas.openxmlformats.org/officeDocument/2006/relationships/image" Target="../media/image17.svg"/><Relationship Id="rId7" Type="http://schemas.openxmlformats.org/officeDocument/2006/relationships/image" Target="../media/image24.png"/><Relationship Id="rId12"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33.png"/><Relationship Id="rId5" Type="http://schemas.openxmlformats.org/officeDocument/2006/relationships/image" Target="../media/image22.png"/><Relationship Id="rId15" Type="http://schemas.openxmlformats.org/officeDocument/2006/relationships/image" Target="../media/image37.png"/><Relationship Id="rId10" Type="http://schemas.openxmlformats.org/officeDocument/2006/relationships/image" Target="../media/image27.svg"/><Relationship Id="rId4" Type="http://schemas.openxmlformats.org/officeDocument/2006/relationships/hyperlink" Target="https://cambridgeshireinsight.org.uk/jsna-2023/demography/age-structure-and-population-change/" TargetMode="External"/><Relationship Id="rId9" Type="http://schemas.openxmlformats.org/officeDocument/2006/relationships/image" Target="../media/image26.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6.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cambridgeshireinsight.org.uk/jsna-2023/overarching-health-indicators/burden-of-disease/" TargetMode="External"/><Relationship Id="rId4" Type="http://schemas.openxmlformats.org/officeDocument/2006/relationships/image" Target="../media/image17.sv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png"/><Relationship Id="rId7"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cambridgeshireinsight.org.uk/jsna-2023/all-dashboards/jsna-2023-dashboard-local-health/" TargetMode="External"/><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6.png"/><Relationship Id="rId7" Type="http://schemas.openxmlformats.org/officeDocument/2006/relationships/hyperlink" Target="https://cambridgeshireinsight.org.uk/jsna-2023/all-dashboards/jsna-2023-dashboards-life-expectancy/"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7.svg"/><Relationship Id="rId9" Type="http://schemas.openxmlformats.org/officeDocument/2006/relationships/image" Target="../media/image51.sv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png"/><Relationship Id="rId7"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hyperlink" Target="https://cambridgeshireinsight.org.uk/jsna-2023/overarching-health-indicators/mortality-and-premature-mortality-overall-rates-and-causes/" TargetMode="Externa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A68"/>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772861-D553-F9E3-F57E-8B4FA250F67B}"/>
              </a:ext>
            </a:extLst>
          </p:cNvPr>
          <p:cNvSpPr/>
          <p:nvPr/>
        </p:nvSpPr>
        <p:spPr>
          <a:xfrm>
            <a:off x="1412772" y="720436"/>
            <a:ext cx="10104581" cy="5417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8AC21C43-7DCB-C203-1F19-EC231B8D4817}"/>
              </a:ext>
            </a:extLst>
          </p:cNvPr>
          <p:cNvSpPr txBox="1">
            <a:spLocks/>
          </p:cNvSpPr>
          <p:nvPr/>
        </p:nvSpPr>
        <p:spPr>
          <a:xfrm>
            <a:off x="1412772" y="1629014"/>
            <a:ext cx="10104580" cy="2665895"/>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pPr>
            <a:r>
              <a:rPr lang="en-US" sz="4800" b="1" kern="1200">
                <a:solidFill>
                  <a:srgbClr val="674A68"/>
                </a:solidFill>
                <a:latin typeface="+mn-lt"/>
              </a:rPr>
              <a:t>Overarching </a:t>
            </a:r>
          </a:p>
          <a:p>
            <a:pPr>
              <a:lnSpc>
                <a:spcPct val="100000"/>
              </a:lnSpc>
              <a:spcAft>
                <a:spcPts val="600"/>
              </a:spcAft>
            </a:pPr>
            <a:r>
              <a:rPr lang="en-US" sz="4800" b="1" kern="1200">
                <a:solidFill>
                  <a:srgbClr val="674A68"/>
                </a:solidFill>
                <a:latin typeface="+mn-lt"/>
              </a:rPr>
              <a:t>Joint Strategic</a:t>
            </a:r>
          </a:p>
          <a:p>
            <a:pPr>
              <a:lnSpc>
                <a:spcPct val="100000"/>
              </a:lnSpc>
              <a:spcAft>
                <a:spcPts val="600"/>
              </a:spcAft>
            </a:pPr>
            <a:r>
              <a:rPr lang="en-US" sz="4800" b="1" kern="1200">
                <a:solidFill>
                  <a:srgbClr val="674A68"/>
                </a:solidFill>
                <a:latin typeface="+mn-lt"/>
              </a:rPr>
              <a:t>Needs Assessment 2023</a:t>
            </a:r>
          </a:p>
        </p:txBody>
      </p:sp>
      <p:sp>
        <p:nvSpPr>
          <p:cNvPr id="6" name="Subtitle 2">
            <a:extLst>
              <a:ext uri="{FF2B5EF4-FFF2-40B4-BE49-F238E27FC236}">
                <a16:creationId xmlns:a16="http://schemas.microsoft.com/office/drawing/2014/main" id="{A124EC42-9F4D-8EEC-4753-2AB6FD6A98A7}"/>
              </a:ext>
            </a:extLst>
          </p:cNvPr>
          <p:cNvSpPr txBox="1">
            <a:spLocks/>
          </p:cNvSpPr>
          <p:nvPr/>
        </p:nvSpPr>
        <p:spPr>
          <a:xfrm>
            <a:off x="1495898" y="4695677"/>
            <a:ext cx="9938328" cy="734838"/>
          </a:xfrm>
          <a:prstGeom prst="rect">
            <a:avLst/>
          </a:prstGeom>
          <a:solidFill>
            <a:srgbClr val="674A68"/>
          </a:solidFill>
          <a:ln>
            <a:solidFill>
              <a:schemeClr val="bg1"/>
            </a:solidFill>
          </a:ln>
        </p:spPr>
        <p:txBody>
          <a:bodyPr vert="horz" lIns="91440" tIns="45720" rIns="91440" bIns="45720" rtlCol="0" anchor="b">
            <a:noAutofit/>
          </a:bodyPr>
          <a:lstStyle>
            <a:defPPr>
              <a:defRPr lang="en-US"/>
            </a:defPPr>
            <a:lvl1pPr algn="ctr">
              <a:lnSpc>
                <a:spcPct val="100000"/>
              </a:lnSpc>
              <a:spcBef>
                <a:spcPct val="0"/>
              </a:spcBef>
              <a:spcAft>
                <a:spcPts val="600"/>
              </a:spcAft>
              <a:buNone/>
              <a:defRPr sz="4800" b="1">
                <a:solidFill>
                  <a:schemeClr val="bg1"/>
                </a:solidFill>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a:t>Summary</a:t>
            </a:r>
          </a:p>
        </p:txBody>
      </p:sp>
      <p:pic>
        <p:nvPicPr>
          <p:cNvPr id="9" name="Graphic 8" descr="Bar chart with solid fill">
            <a:extLst>
              <a:ext uri="{FF2B5EF4-FFF2-40B4-BE49-F238E27FC236}">
                <a16:creationId xmlns:a16="http://schemas.microsoft.com/office/drawing/2014/main" id="{0320F09C-8925-78FD-0B81-E06FB68C74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26" y="1382733"/>
            <a:ext cx="914400" cy="914400"/>
          </a:xfrm>
          <a:prstGeom prst="rect">
            <a:avLst/>
          </a:prstGeom>
        </p:spPr>
      </p:pic>
      <p:pic>
        <p:nvPicPr>
          <p:cNvPr id="12" name="Graphic 11" descr="Clipboard with solid fill">
            <a:extLst>
              <a:ext uri="{FF2B5EF4-FFF2-40B4-BE49-F238E27FC236}">
                <a16:creationId xmlns:a16="http://schemas.microsoft.com/office/drawing/2014/main" id="{EBE75940-3E56-A422-CDAA-2BDE5B889A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26" y="2547034"/>
            <a:ext cx="914400" cy="914400"/>
          </a:xfrm>
          <a:prstGeom prst="rect">
            <a:avLst/>
          </a:prstGeom>
        </p:spPr>
      </p:pic>
      <p:pic>
        <p:nvPicPr>
          <p:cNvPr id="16" name="Graphic 15" descr="Group of people with solid fill">
            <a:extLst>
              <a:ext uri="{FF2B5EF4-FFF2-40B4-BE49-F238E27FC236}">
                <a16:creationId xmlns:a16="http://schemas.microsoft.com/office/drawing/2014/main" id="{7F5F6B13-168A-58B8-F21D-C85B78F3C0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526" y="218432"/>
            <a:ext cx="914400" cy="914400"/>
          </a:xfrm>
          <a:prstGeom prst="rect">
            <a:avLst/>
          </a:prstGeom>
        </p:spPr>
      </p:pic>
      <p:pic>
        <p:nvPicPr>
          <p:cNvPr id="18" name="Graphic 17" descr="Research with solid fill">
            <a:extLst>
              <a:ext uri="{FF2B5EF4-FFF2-40B4-BE49-F238E27FC236}">
                <a16:creationId xmlns:a16="http://schemas.microsoft.com/office/drawing/2014/main" id="{D1FBF79F-937D-4560-AD86-B93A510531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172" y="3706008"/>
            <a:ext cx="989669" cy="989669"/>
          </a:xfrm>
          <a:prstGeom prst="rect">
            <a:avLst/>
          </a:prstGeom>
        </p:spPr>
      </p:pic>
      <p:pic>
        <p:nvPicPr>
          <p:cNvPr id="25" name="Graphic 24" descr="Lights On with solid fill">
            <a:extLst>
              <a:ext uri="{FF2B5EF4-FFF2-40B4-BE49-F238E27FC236}">
                <a16:creationId xmlns:a16="http://schemas.microsoft.com/office/drawing/2014/main" id="{0C1AEC07-050A-B164-C539-65A2F67F0F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523" y="4756726"/>
            <a:ext cx="914400" cy="914400"/>
          </a:xfrm>
          <a:prstGeom prst="rect">
            <a:avLst/>
          </a:prstGeom>
        </p:spPr>
      </p:pic>
      <p:pic>
        <p:nvPicPr>
          <p:cNvPr id="31" name="Graphic 30" descr="Subtitles with solid fill">
            <a:extLst>
              <a:ext uri="{FF2B5EF4-FFF2-40B4-BE49-F238E27FC236}">
                <a16:creationId xmlns:a16="http://schemas.microsoft.com/office/drawing/2014/main" id="{06DEA12F-73F5-0259-98EB-154B649A37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523" y="5825836"/>
            <a:ext cx="914400" cy="914400"/>
          </a:xfrm>
          <a:prstGeom prst="rect">
            <a:avLst/>
          </a:prstGeom>
        </p:spPr>
      </p:pic>
      <p:cxnSp>
        <p:nvCxnSpPr>
          <p:cNvPr id="33" name="Straight Connector 32">
            <a:extLst>
              <a:ext uri="{FF2B5EF4-FFF2-40B4-BE49-F238E27FC236}">
                <a16:creationId xmlns:a16="http://schemas.microsoft.com/office/drawing/2014/main" id="{1250C10C-4241-78CB-3AE9-6D2B744DB5C6}"/>
              </a:ext>
            </a:extLst>
          </p:cNvPr>
          <p:cNvCxnSpPr>
            <a:cxnSpLocks/>
          </p:cNvCxnSpPr>
          <p:nvPr/>
        </p:nvCxnSpPr>
        <p:spPr>
          <a:xfrm>
            <a:off x="1495898" y="4547897"/>
            <a:ext cx="9938328" cy="0"/>
          </a:xfrm>
          <a:prstGeom prst="line">
            <a:avLst/>
          </a:prstGeom>
          <a:ln w="38100">
            <a:solidFill>
              <a:srgbClr val="674A6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7FC68C8-D003-2A63-6E41-4E4AA03B7C3F}"/>
              </a:ext>
            </a:extLst>
          </p:cNvPr>
          <p:cNvCxnSpPr>
            <a:cxnSpLocks/>
          </p:cNvCxnSpPr>
          <p:nvPr/>
        </p:nvCxnSpPr>
        <p:spPr>
          <a:xfrm>
            <a:off x="1495898" y="5559279"/>
            <a:ext cx="9938328" cy="0"/>
          </a:xfrm>
          <a:prstGeom prst="line">
            <a:avLst/>
          </a:prstGeom>
          <a:ln w="38100">
            <a:solidFill>
              <a:srgbClr val="674A68"/>
            </a:solidFill>
          </a:ln>
        </p:spPr>
        <p:style>
          <a:lnRef idx="1">
            <a:schemeClr val="accent1"/>
          </a:lnRef>
          <a:fillRef idx="0">
            <a:schemeClr val="accent1"/>
          </a:fillRef>
          <a:effectRef idx="0">
            <a:schemeClr val="accent1"/>
          </a:effectRef>
          <a:fontRef idx="minor">
            <a:schemeClr val="tx1"/>
          </a:fontRef>
        </p:style>
      </p:cxnSp>
      <p:sp>
        <p:nvSpPr>
          <p:cNvPr id="2" name="Subtitle 2">
            <a:extLst>
              <a:ext uri="{FF2B5EF4-FFF2-40B4-BE49-F238E27FC236}">
                <a16:creationId xmlns:a16="http://schemas.microsoft.com/office/drawing/2014/main" id="{9B280CFF-EEBC-50E2-08FF-7E0F73C19EB6}"/>
              </a:ext>
            </a:extLst>
          </p:cNvPr>
          <p:cNvSpPr txBox="1">
            <a:spLocks/>
          </p:cNvSpPr>
          <p:nvPr/>
        </p:nvSpPr>
        <p:spPr>
          <a:xfrm>
            <a:off x="1495898" y="765413"/>
            <a:ext cx="9938328" cy="734838"/>
          </a:xfrm>
          <a:prstGeom prst="rect">
            <a:avLst/>
          </a:prstGeom>
          <a:solidFill>
            <a:srgbClr val="674A68"/>
          </a:solidFill>
          <a:ln>
            <a:solidFill>
              <a:schemeClr val="bg1"/>
            </a:solidFill>
          </a:ln>
        </p:spPr>
        <p:txBody>
          <a:bodyPr vert="horz" lIns="91440" tIns="45720" rIns="91440" bIns="45720" rtlCol="0" anchor="b">
            <a:noAutofit/>
          </a:bodyPr>
          <a:lstStyle>
            <a:defPPr>
              <a:defRPr lang="en-US"/>
            </a:defPPr>
            <a:lvl1pPr algn="ctr">
              <a:lnSpc>
                <a:spcPct val="100000"/>
              </a:lnSpc>
              <a:spcBef>
                <a:spcPct val="0"/>
              </a:spcBef>
              <a:spcAft>
                <a:spcPts val="600"/>
              </a:spcAft>
              <a:buNone/>
              <a:defRPr sz="4800" b="1">
                <a:solidFill>
                  <a:schemeClr val="bg1"/>
                </a:solidFill>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a:t>Cambridgeshire and Peterborough</a:t>
            </a:r>
          </a:p>
        </p:txBody>
      </p:sp>
    </p:spTree>
    <p:extLst>
      <p:ext uri="{BB962C8B-B14F-4D97-AF65-F5344CB8AC3E}">
        <p14:creationId xmlns:p14="http://schemas.microsoft.com/office/powerpoint/2010/main" val="364111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9B4A48-296F-0595-B545-97B72E037D15}"/>
              </a:ext>
            </a:extLst>
          </p:cNvPr>
          <p:cNvSpPr txBox="1">
            <a:spLocks/>
          </p:cNvSpPr>
          <p:nvPr/>
        </p:nvSpPr>
        <p:spPr>
          <a:xfrm>
            <a:off x="689674" y="9525"/>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chemeClr val="bg1"/>
                </a:solidFill>
                <a:latin typeface="Calibri" panose="020F0502020204030204" pitchFamily="34" charset="0"/>
                <a:cs typeface="Calibri" panose="020F0502020204030204" pitchFamily="34" charset="0"/>
              </a:rPr>
              <a:t>Other key facts - ethnicity</a:t>
            </a:r>
          </a:p>
        </p:txBody>
      </p:sp>
      <p:pic>
        <p:nvPicPr>
          <p:cNvPr id="4" name="Graphic 3" descr="Group of people with solid fill">
            <a:extLst>
              <a:ext uri="{FF2B5EF4-FFF2-40B4-BE49-F238E27FC236}">
                <a16:creationId xmlns:a16="http://schemas.microsoft.com/office/drawing/2014/main" id="{ABF36DCC-0F5E-4AB8-DA8A-B006D843D2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689674" cy="689674"/>
          </a:xfrm>
          <a:prstGeom prst="rect">
            <a:avLst/>
          </a:prstGeom>
        </p:spPr>
      </p:pic>
      <p:sp>
        <p:nvSpPr>
          <p:cNvPr id="13" name="TextBox 12">
            <a:extLst>
              <a:ext uri="{FF2B5EF4-FFF2-40B4-BE49-F238E27FC236}">
                <a16:creationId xmlns:a16="http://schemas.microsoft.com/office/drawing/2014/main" id="{DF1C2149-9F1F-0B94-C0E7-8D61027DB9B2}"/>
              </a:ext>
            </a:extLst>
          </p:cNvPr>
          <p:cNvSpPr txBox="1"/>
          <p:nvPr/>
        </p:nvSpPr>
        <p:spPr>
          <a:xfrm>
            <a:off x="5542300" y="744425"/>
            <a:ext cx="6580828" cy="307777"/>
          </a:xfrm>
          <a:prstGeom prst="rect">
            <a:avLst/>
          </a:prstGeom>
          <a:solidFill>
            <a:srgbClr val="674A68"/>
          </a:solidFill>
        </p:spPr>
        <p:txBody>
          <a:bodyPr wrap="square" rtlCol="0">
            <a:spAutoFit/>
          </a:bodyPr>
          <a:lstStyle/>
          <a:p>
            <a:pPr algn="ctr"/>
            <a:r>
              <a:rPr lang="en-GB" sz="1400" b="1">
                <a:solidFill>
                  <a:schemeClr val="bg1"/>
                </a:solidFill>
              </a:rPr>
              <a:t>Change in ethnicity between 2011 and 2021</a:t>
            </a:r>
          </a:p>
        </p:txBody>
      </p:sp>
      <p:sp>
        <p:nvSpPr>
          <p:cNvPr id="22" name="Title 1">
            <a:extLst>
              <a:ext uri="{FF2B5EF4-FFF2-40B4-BE49-F238E27FC236}">
                <a16:creationId xmlns:a16="http://schemas.microsoft.com/office/drawing/2014/main" id="{2CC465C0-CFA3-5781-1418-F0462B0F158D}"/>
              </a:ext>
            </a:extLst>
          </p:cNvPr>
          <p:cNvSpPr txBox="1">
            <a:spLocks/>
          </p:cNvSpPr>
          <p:nvPr/>
        </p:nvSpPr>
        <p:spPr>
          <a:xfrm>
            <a:off x="-6581" y="6527423"/>
            <a:ext cx="12192000" cy="338555"/>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https://cambridgeshireinsight.org.uk/jsna-2023/demography/ethnicity-and-languages/</a:t>
            </a:r>
            <a:endParaRPr lang="en-GB" sz="1200" dirty="0">
              <a:solidFill>
                <a:schemeClr val="bg1"/>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BAE082FF-E341-99F2-059C-7568FC8DD7E9}"/>
              </a:ext>
            </a:extLst>
          </p:cNvPr>
          <p:cNvSpPr/>
          <p:nvPr/>
        </p:nvSpPr>
        <p:spPr>
          <a:xfrm>
            <a:off x="11084648" y="1413212"/>
            <a:ext cx="986066" cy="16992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674A68"/>
                </a:solidFill>
              </a:rPr>
              <a:t>Ethnic diversity has increased in all areas over the last 10 years</a:t>
            </a:r>
          </a:p>
        </p:txBody>
      </p:sp>
      <p:pic>
        <p:nvPicPr>
          <p:cNvPr id="10" name="Picture 9">
            <a:extLst>
              <a:ext uri="{FF2B5EF4-FFF2-40B4-BE49-F238E27FC236}">
                <a16:creationId xmlns:a16="http://schemas.microsoft.com/office/drawing/2014/main" id="{022D50FD-0370-34B4-3158-05A6502E52FB}"/>
              </a:ext>
            </a:extLst>
          </p:cNvPr>
          <p:cNvPicPr>
            <a:picLocks noChangeAspect="1"/>
          </p:cNvPicPr>
          <p:nvPr/>
        </p:nvPicPr>
        <p:blipFill>
          <a:blip r:embed="rId5"/>
          <a:stretch>
            <a:fillRect/>
          </a:stretch>
        </p:blipFill>
        <p:spPr>
          <a:xfrm>
            <a:off x="44143" y="1126130"/>
            <a:ext cx="2709148" cy="3325485"/>
          </a:xfrm>
          <a:prstGeom prst="rect">
            <a:avLst/>
          </a:prstGeom>
        </p:spPr>
      </p:pic>
      <p:pic>
        <p:nvPicPr>
          <p:cNvPr id="14" name="Picture 13">
            <a:extLst>
              <a:ext uri="{FF2B5EF4-FFF2-40B4-BE49-F238E27FC236}">
                <a16:creationId xmlns:a16="http://schemas.microsoft.com/office/drawing/2014/main" id="{B1D7191A-1A3B-6615-753F-0A0ED0D62E1B}"/>
              </a:ext>
            </a:extLst>
          </p:cNvPr>
          <p:cNvPicPr>
            <a:picLocks noChangeAspect="1"/>
          </p:cNvPicPr>
          <p:nvPr/>
        </p:nvPicPr>
        <p:blipFill>
          <a:blip r:embed="rId6"/>
          <a:stretch>
            <a:fillRect/>
          </a:stretch>
        </p:blipFill>
        <p:spPr>
          <a:xfrm>
            <a:off x="2762052" y="1132786"/>
            <a:ext cx="2652252" cy="3325484"/>
          </a:xfrm>
          <a:prstGeom prst="rect">
            <a:avLst/>
          </a:prstGeom>
        </p:spPr>
      </p:pic>
      <p:sp>
        <p:nvSpPr>
          <p:cNvPr id="15" name="TextBox 14">
            <a:extLst>
              <a:ext uri="{FF2B5EF4-FFF2-40B4-BE49-F238E27FC236}">
                <a16:creationId xmlns:a16="http://schemas.microsoft.com/office/drawing/2014/main" id="{5D454ACE-91C4-C6DF-3F37-349E59C4B24D}"/>
              </a:ext>
            </a:extLst>
          </p:cNvPr>
          <p:cNvSpPr txBox="1"/>
          <p:nvPr/>
        </p:nvSpPr>
        <p:spPr>
          <a:xfrm>
            <a:off x="26617" y="747805"/>
            <a:ext cx="2719239" cy="307777"/>
          </a:xfrm>
          <a:prstGeom prst="rect">
            <a:avLst/>
          </a:prstGeom>
          <a:solidFill>
            <a:srgbClr val="674A68"/>
          </a:solidFill>
        </p:spPr>
        <p:txBody>
          <a:bodyPr wrap="square" rtlCol="0">
            <a:spAutoFit/>
          </a:bodyPr>
          <a:lstStyle/>
          <a:p>
            <a:pPr algn="ctr"/>
            <a:r>
              <a:rPr lang="en-GB" sz="1400" b="1">
                <a:solidFill>
                  <a:schemeClr val="bg1"/>
                </a:solidFill>
              </a:rPr>
              <a:t>Cambridgeshire</a:t>
            </a:r>
          </a:p>
        </p:txBody>
      </p:sp>
      <p:sp>
        <p:nvSpPr>
          <p:cNvPr id="17" name="TextBox 16">
            <a:extLst>
              <a:ext uri="{FF2B5EF4-FFF2-40B4-BE49-F238E27FC236}">
                <a16:creationId xmlns:a16="http://schemas.microsoft.com/office/drawing/2014/main" id="{39C1FE58-D969-5453-EF03-D71CCC0195D4}"/>
              </a:ext>
            </a:extLst>
          </p:cNvPr>
          <p:cNvSpPr txBox="1"/>
          <p:nvPr/>
        </p:nvSpPr>
        <p:spPr>
          <a:xfrm>
            <a:off x="2778255" y="747805"/>
            <a:ext cx="2695836" cy="307777"/>
          </a:xfrm>
          <a:prstGeom prst="rect">
            <a:avLst/>
          </a:prstGeom>
          <a:solidFill>
            <a:srgbClr val="674A68"/>
          </a:solidFill>
          <a:ln>
            <a:noFill/>
          </a:ln>
        </p:spPr>
        <p:txBody>
          <a:bodyPr wrap="square" rtlCol="0">
            <a:spAutoFit/>
          </a:bodyPr>
          <a:lstStyle/>
          <a:p>
            <a:pPr algn="ctr"/>
            <a:r>
              <a:rPr lang="en-GB" sz="1400" b="1">
                <a:solidFill>
                  <a:schemeClr val="bg1"/>
                </a:solidFill>
              </a:rPr>
              <a:t>Peterborough</a:t>
            </a:r>
          </a:p>
        </p:txBody>
      </p:sp>
      <p:sp>
        <p:nvSpPr>
          <p:cNvPr id="18" name="Rectangle 17">
            <a:extLst>
              <a:ext uri="{FF2B5EF4-FFF2-40B4-BE49-F238E27FC236}">
                <a16:creationId xmlns:a16="http://schemas.microsoft.com/office/drawing/2014/main" id="{321CF56C-8B44-A490-A040-5234464F3D58}"/>
              </a:ext>
            </a:extLst>
          </p:cNvPr>
          <p:cNvSpPr/>
          <p:nvPr/>
        </p:nvSpPr>
        <p:spPr>
          <a:xfrm>
            <a:off x="35381" y="758445"/>
            <a:ext cx="5437146" cy="4071276"/>
          </a:xfrm>
          <a:prstGeom prst="rect">
            <a:avLst/>
          </a:prstGeom>
          <a:no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2CF5CDF-FB16-0C27-CFA5-5FC6EE8AEAFE}"/>
              </a:ext>
            </a:extLst>
          </p:cNvPr>
          <p:cNvSpPr/>
          <p:nvPr/>
        </p:nvSpPr>
        <p:spPr>
          <a:xfrm>
            <a:off x="392927" y="4471390"/>
            <a:ext cx="4738245" cy="3385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674A68"/>
                </a:solidFill>
              </a:rPr>
              <a:t>Ethnicity varies across Cambridgeshire and Peterborough</a:t>
            </a:r>
          </a:p>
        </p:txBody>
      </p:sp>
      <p:sp>
        <p:nvSpPr>
          <p:cNvPr id="46" name="TextBox 45">
            <a:extLst>
              <a:ext uri="{FF2B5EF4-FFF2-40B4-BE49-F238E27FC236}">
                <a16:creationId xmlns:a16="http://schemas.microsoft.com/office/drawing/2014/main" id="{1289E0B4-C49F-1F78-3394-7C2FAE35E3C1}"/>
              </a:ext>
            </a:extLst>
          </p:cNvPr>
          <p:cNvSpPr txBox="1"/>
          <p:nvPr/>
        </p:nvSpPr>
        <p:spPr>
          <a:xfrm>
            <a:off x="44142" y="4906925"/>
            <a:ext cx="12078985" cy="307777"/>
          </a:xfrm>
          <a:prstGeom prst="rect">
            <a:avLst/>
          </a:prstGeom>
          <a:solidFill>
            <a:srgbClr val="674A68"/>
          </a:solidFill>
        </p:spPr>
        <p:txBody>
          <a:bodyPr wrap="square" rtlCol="0">
            <a:spAutoFit/>
          </a:bodyPr>
          <a:lstStyle/>
          <a:p>
            <a:pPr algn="ctr"/>
            <a:r>
              <a:rPr lang="en-GB" sz="1400" b="1">
                <a:solidFill>
                  <a:schemeClr val="bg1"/>
                </a:solidFill>
              </a:rPr>
              <a:t>Top 3 ethnic groups (after White UK)</a:t>
            </a:r>
          </a:p>
        </p:txBody>
      </p:sp>
      <p:graphicFrame>
        <p:nvGraphicFramePr>
          <p:cNvPr id="47" name="Table 27">
            <a:extLst>
              <a:ext uri="{FF2B5EF4-FFF2-40B4-BE49-F238E27FC236}">
                <a16:creationId xmlns:a16="http://schemas.microsoft.com/office/drawing/2014/main" id="{355F786D-20D9-10B8-9608-F2202416159E}"/>
              </a:ext>
            </a:extLst>
          </p:cNvPr>
          <p:cNvGraphicFramePr>
            <a:graphicFrameLocks noGrp="1"/>
          </p:cNvGraphicFramePr>
          <p:nvPr>
            <p:extLst>
              <p:ext uri="{D42A27DB-BD31-4B8C-83A1-F6EECF244321}">
                <p14:modId xmlns:p14="http://schemas.microsoft.com/office/powerpoint/2010/main" val="2543640444"/>
              </p:ext>
            </p:extLst>
          </p:nvPr>
        </p:nvGraphicFramePr>
        <p:xfrm>
          <a:off x="71398" y="5259514"/>
          <a:ext cx="12051730" cy="1169389"/>
        </p:xfrm>
        <a:graphic>
          <a:graphicData uri="http://schemas.openxmlformats.org/drawingml/2006/table">
            <a:tbl>
              <a:tblPr firstRow="1" bandRow="1">
                <a:tableStyleId>{5C22544A-7EE6-4342-B048-85BDC9FD1C3A}</a:tableStyleId>
              </a:tblPr>
              <a:tblGrid>
                <a:gridCol w="503032">
                  <a:extLst>
                    <a:ext uri="{9D8B030D-6E8A-4147-A177-3AD203B41FA5}">
                      <a16:colId xmlns:a16="http://schemas.microsoft.com/office/drawing/2014/main" val="115750069"/>
                    </a:ext>
                  </a:extLst>
                </a:gridCol>
                <a:gridCol w="1649814">
                  <a:extLst>
                    <a:ext uri="{9D8B030D-6E8A-4147-A177-3AD203B41FA5}">
                      <a16:colId xmlns:a16="http://schemas.microsoft.com/office/drawing/2014/main" val="2422500037"/>
                    </a:ext>
                  </a:extLst>
                </a:gridCol>
                <a:gridCol w="1696831">
                  <a:extLst>
                    <a:ext uri="{9D8B030D-6E8A-4147-A177-3AD203B41FA5}">
                      <a16:colId xmlns:a16="http://schemas.microsoft.com/office/drawing/2014/main" val="268277591"/>
                    </a:ext>
                  </a:extLst>
                </a:gridCol>
                <a:gridCol w="1602797">
                  <a:extLst>
                    <a:ext uri="{9D8B030D-6E8A-4147-A177-3AD203B41FA5}">
                      <a16:colId xmlns:a16="http://schemas.microsoft.com/office/drawing/2014/main" val="2391069909"/>
                    </a:ext>
                  </a:extLst>
                </a:gridCol>
                <a:gridCol w="1649814">
                  <a:extLst>
                    <a:ext uri="{9D8B030D-6E8A-4147-A177-3AD203B41FA5}">
                      <a16:colId xmlns:a16="http://schemas.microsoft.com/office/drawing/2014/main" val="2434404902"/>
                    </a:ext>
                  </a:extLst>
                </a:gridCol>
                <a:gridCol w="1649814">
                  <a:extLst>
                    <a:ext uri="{9D8B030D-6E8A-4147-A177-3AD203B41FA5}">
                      <a16:colId xmlns:a16="http://schemas.microsoft.com/office/drawing/2014/main" val="2678675492"/>
                    </a:ext>
                  </a:extLst>
                </a:gridCol>
                <a:gridCol w="1649814">
                  <a:extLst>
                    <a:ext uri="{9D8B030D-6E8A-4147-A177-3AD203B41FA5}">
                      <a16:colId xmlns:a16="http://schemas.microsoft.com/office/drawing/2014/main" val="570480460"/>
                    </a:ext>
                  </a:extLst>
                </a:gridCol>
                <a:gridCol w="1649814">
                  <a:extLst>
                    <a:ext uri="{9D8B030D-6E8A-4147-A177-3AD203B41FA5}">
                      <a16:colId xmlns:a16="http://schemas.microsoft.com/office/drawing/2014/main" val="3849523878"/>
                    </a:ext>
                  </a:extLst>
                </a:gridCol>
              </a:tblGrid>
              <a:tr h="346429">
                <a:tc>
                  <a:txBody>
                    <a:bodyPr/>
                    <a:lstStyle/>
                    <a:p>
                      <a:endParaRPr lang="en-GB" sz="1200"/>
                    </a:p>
                  </a:txBody>
                  <a:tcPr>
                    <a:lnL w="12700" cap="flat" cmpd="sng" algn="ctr">
                      <a:solidFill>
                        <a:srgbClr val="674A68"/>
                      </a:solidFill>
                      <a:prstDash val="solid"/>
                      <a:round/>
                      <a:headEnd type="none" w="med" len="med"/>
                      <a:tailEnd type="none" w="med" len="med"/>
                    </a:lnL>
                    <a:lnR w="12700" cmpd="sng">
                      <a:noFill/>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Cambridge</a:t>
                      </a:r>
                    </a:p>
                  </a:txBody>
                  <a:tcPr>
                    <a:lnL w="9525" cap="flat" cmpd="sng" algn="ctr">
                      <a:noFill/>
                      <a:prstDash val="solid"/>
                      <a:round/>
                      <a:headEnd type="none" w="med" len="med"/>
                      <a:tailEnd type="none" w="med" len="med"/>
                    </a:lnL>
                    <a:lnR w="12700" cmpd="sng">
                      <a:noFill/>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algn="ctr"/>
                      <a:r>
                        <a:rPr lang="en-GB" sz="1200"/>
                        <a:t>East Cambridgeshire</a:t>
                      </a:r>
                    </a:p>
                  </a:txBody>
                  <a:tcPr>
                    <a:lnL w="12700" cmpd="sng">
                      <a:noFill/>
                    </a:lnL>
                    <a:lnR w="9525" cap="flat" cmpd="sng" algn="ctr">
                      <a:no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algn="ctr"/>
                      <a:r>
                        <a:rPr lang="en-GB" sz="1200"/>
                        <a:t>Fenland</a:t>
                      </a:r>
                    </a:p>
                  </a:txBody>
                  <a:tcPr>
                    <a:lnL w="12700" cmpd="sng">
                      <a:noFill/>
                    </a:lnL>
                    <a:lnR w="9525" cap="flat" cmpd="sng" algn="ctr">
                      <a:no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algn="ctr"/>
                      <a:r>
                        <a:rPr lang="en-GB" sz="1200"/>
                        <a:t>Huntingdonshire</a:t>
                      </a:r>
                    </a:p>
                  </a:txBody>
                  <a:tcPr>
                    <a:lnL w="12700" cmpd="sng">
                      <a:noFill/>
                    </a:lnL>
                    <a:lnR w="9525" cap="flat" cmpd="sng" algn="ctr">
                      <a:no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algn="ctr"/>
                      <a:r>
                        <a:rPr lang="en-GB" sz="1200"/>
                        <a:t>South Cambridgeshire</a:t>
                      </a:r>
                    </a:p>
                  </a:txBody>
                  <a:tcPr>
                    <a:lnL w="12700" cmpd="sng">
                      <a:noFill/>
                    </a:lnL>
                    <a:lnR w="9525" cap="flat" cmpd="sng" algn="ctr">
                      <a:no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Cambridgeshire</a:t>
                      </a:r>
                    </a:p>
                  </a:txBody>
                  <a:tcPr>
                    <a:lnL w="12700" cmpd="sng">
                      <a:noFill/>
                    </a:lnL>
                    <a:lnR w="9525" cap="flat" cmpd="sng" algn="ctr">
                      <a:no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algn="ctr"/>
                      <a:r>
                        <a:rPr lang="en-GB" sz="1200"/>
                        <a:t>Peterborough</a:t>
                      </a:r>
                    </a:p>
                  </a:txBody>
                  <a:tcPr>
                    <a:lnL w="12700" cmpd="sng">
                      <a:noFill/>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1847168131"/>
                  </a:ext>
                </a:extLst>
              </a:tr>
              <a:tr h="252000">
                <a:tc>
                  <a:txBody>
                    <a:bodyPr/>
                    <a:lstStyle/>
                    <a:p>
                      <a:r>
                        <a:rPr lang="en-GB" sz="1200">
                          <a:solidFill>
                            <a:schemeClr val="bg1"/>
                          </a:solidFill>
                        </a:rPr>
                        <a:t>1</a:t>
                      </a:r>
                    </a:p>
                  </a:txBody>
                  <a:tcPr>
                    <a:lnL w="12700" cap="flat" cmpd="sng" algn="ctr">
                      <a:solidFill>
                        <a:srgbClr val="674A68"/>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200">
                          <a:solidFill>
                            <a:srgbClr val="674A68"/>
                          </a:solidFill>
                        </a:rPr>
                        <a:t>Other White</a:t>
                      </a:r>
                    </a:p>
                  </a:txBody>
                  <a:tcP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Other White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Other White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Other White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Other White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Other White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Other White</a:t>
                      </a:r>
                    </a:p>
                  </a:txBody>
                  <a:tcPr>
                    <a:lnL w="12700" cmpd="sng">
                      <a:noFill/>
                    </a:lnL>
                    <a:lnR w="12700"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1519465"/>
                  </a:ext>
                </a:extLst>
              </a:tr>
              <a:tr h="252000">
                <a:tc>
                  <a:txBody>
                    <a:bodyPr/>
                    <a:lstStyle/>
                    <a:p>
                      <a:r>
                        <a:rPr lang="en-GB" sz="1200">
                          <a:solidFill>
                            <a:schemeClr val="bg1"/>
                          </a:solidFill>
                        </a:rPr>
                        <a:t>2</a:t>
                      </a:r>
                    </a:p>
                  </a:txBody>
                  <a:tcPr>
                    <a:lnL w="1270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200">
                          <a:solidFill>
                            <a:srgbClr val="674A68"/>
                          </a:solidFill>
                        </a:rPr>
                        <a:t>Chinese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b="0" i="0" u="none">
                          <a:solidFill>
                            <a:srgbClr val="674A68"/>
                          </a:solidFill>
                        </a:rPr>
                        <a:t>Irish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b="0" i="0" u="none">
                          <a:solidFill>
                            <a:srgbClr val="674A68"/>
                          </a:solidFill>
                        </a:rPr>
                        <a:t>Any other ethnic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b="0" i="0" u="none">
                          <a:solidFill>
                            <a:srgbClr val="674A68"/>
                          </a:solidFill>
                        </a:rPr>
                        <a:t>Indian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b="0" i="0" u="none">
                          <a:solidFill>
                            <a:srgbClr val="674A68"/>
                          </a:solidFill>
                        </a:rPr>
                        <a:t>Indian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Indian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b="0" i="0" u="none">
                          <a:solidFill>
                            <a:srgbClr val="674A68"/>
                          </a:solidFill>
                        </a:rPr>
                        <a:t>Pakistani</a:t>
                      </a:r>
                    </a:p>
                  </a:txBody>
                  <a:tcPr>
                    <a:lnL w="12700" cmpd="sng">
                      <a:noFill/>
                    </a:lnL>
                    <a:lnR w="1270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1600583"/>
                  </a:ext>
                </a:extLst>
              </a:tr>
              <a:tr h="252000">
                <a:tc>
                  <a:txBody>
                    <a:bodyPr/>
                    <a:lstStyle/>
                    <a:p>
                      <a:r>
                        <a:rPr lang="en-GB" sz="1200">
                          <a:solidFill>
                            <a:schemeClr val="bg1"/>
                          </a:solidFill>
                        </a:rPr>
                        <a:t>3</a:t>
                      </a:r>
                    </a:p>
                  </a:txBody>
                  <a:tcPr>
                    <a:lnL w="12700" cap="flat" cmpd="sng" algn="ctr">
                      <a:solidFill>
                        <a:srgbClr val="674A68"/>
                      </a:solidFill>
                      <a:prstDash val="solid"/>
                      <a:round/>
                      <a:headEnd type="none" w="med" len="med"/>
                      <a:tailEnd type="none" w="med" len="med"/>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200">
                          <a:solidFill>
                            <a:srgbClr val="674A68"/>
                          </a:solidFill>
                        </a:rPr>
                        <a:t>Indian</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Other Mixed or Multiple</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Gypsy or Irish traveller</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African</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Other Asian</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Chinese</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Indian</a:t>
                      </a:r>
                    </a:p>
                  </a:txBody>
                  <a:tcPr>
                    <a:lnL w="12700" cmpd="sng">
                      <a:noFill/>
                    </a:lnL>
                    <a:lnR w="1270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0239443"/>
                  </a:ext>
                </a:extLst>
              </a:tr>
            </a:tbl>
          </a:graphicData>
        </a:graphic>
      </p:graphicFrame>
      <p:pic>
        <p:nvPicPr>
          <p:cNvPr id="11" name="Picture 10">
            <a:extLst>
              <a:ext uri="{FF2B5EF4-FFF2-40B4-BE49-F238E27FC236}">
                <a16:creationId xmlns:a16="http://schemas.microsoft.com/office/drawing/2014/main" id="{7A6F9396-9DF6-4F7D-641C-25A6793CB68D}"/>
              </a:ext>
            </a:extLst>
          </p:cNvPr>
          <p:cNvPicPr>
            <a:picLocks noChangeAspect="1"/>
          </p:cNvPicPr>
          <p:nvPr/>
        </p:nvPicPr>
        <p:blipFill>
          <a:blip r:embed="rId7"/>
          <a:stretch>
            <a:fillRect/>
          </a:stretch>
        </p:blipFill>
        <p:spPr>
          <a:xfrm>
            <a:off x="5667573" y="201899"/>
            <a:ext cx="5543357" cy="1032504"/>
          </a:xfrm>
          <a:prstGeom prst="rect">
            <a:avLst/>
          </a:prstGeom>
        </p:spPr>
      </p:pic>
      <p:pic>
        <p:nvPicPr>
          <p:cNvPr id="26" name="Picture 25">
            <a:extLst>
              <a:ext uri="{FF2B5EF4-FFF2-40B4-BE49-F238E27FC236}">
                <a16:creationId xmlns:a16="http://schemas.microsoft.com/office/drawing/2014/main" id="{0EFECBE6-69C3-BBF1-4622-5DA677E424EA}"/>
              </a:ext>
            </a:extLst>
          </p:cNvPr>
          <p:cNvPicPr>
            <a:picLocks noChangeAspect="1"/>
          </p:cNvPicPr>
          <p:nvPr/>
        </p:nvPicPr>
        <p:blipFill>
          <a:blip r:embed="rId8"/>
          <a:stretch>
            <a:fillRect/>
          </a:stretch>
        </p:blipFill>
        <p:spPr>
          <a:xfrm>
            <a:off x="5647502" y="1254502"/>
            <a:ext cx="5437146" cy="3575015"/>
          </a:xfrm>
          <a:prstGeom prst="rect">
            <a:avLst/>
          </a:prstGeom>
        </p:spPr>
      </p:pic>
      <p:sp>
        <p:nvSpPr>
          <p:cNvPr id="31" name="Rectangle 30">
            <a:extLst>
              <a:ext uri="{FF2B5EF4-FFF2-40B4-BE49-F238E27FC236}">
                <a16:creationId xmlns:a16="http://schemas.microsoft.com/office/drawing/2014/main" id="{99FE3E81-AD31-3B01-ADFA-984C3C602B24}"/>
              </a:ext>
            </a:extLst>
          </p:cNvPr>
          <p:cNvSpPr/>
          <p:nvPr/>
        </p:nvSpPr>
        <p:spPr>
          <a:xfrm>
            <a:off x="5542299" y="742740"/>
            <a:ext cx="6580829" cy="4086777"/>
          </a:xfrm>
          <a:prstGeom prst="rect">
            <a:avLst/>
          </a:prstGeom>
          <a:no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497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094AEA9-0E95-820F-1C62-6F49830118A3}"/>
              </a:ext>
            </a:extLst>
          </p:cNvPr>
          <p:cNvPicPr>
            <a:picLocks noChangeAspect="1"/>
          </p:cNvPicPr>
          <p:nvPr/>
        </p:nvPicPr>
        <p:blipFill>
          <a:blip r:embed="rId2"/>
          <a:stretch>
            <a:fillRect/>
          </a:stretch>
        </p:blipFill>
        <p:spPr>
          <a:xfrm>
            <a:off x="230892" y="1085598"/>
            <a:ext cx="3600866" cy="2674851"/>
          </a:xfrm>
          <a:prstGeom prst="rect">
            <a:avLst/>
          </a:prstGeom>
        </p:spPr>
      </p:pic>
      <p:pic>
        <p:nvPicPr>
          <p:cNvPr id="16" name="Picture 15">
            <a:extLst>
              <a:ext uri="{FF2B5EF4-FFF2-40B4-BE49-F238E27FC236}">
                <a16:creationId xmlns:a16="http://schemas.microsoft.com/office/drawing/2014/main" id="{560BD448-B081-730D-3318-BD75CB520B92}"/>
              </a:ext>
            </a:extLst>
          </p:cNvPr>
          <p:cNvPicPr>
            <a:picLocks noChangeAspect="1"/>
          </p:cNvPicPr>
          <p:nvPr/>
        </p:nvPicPr>
        <p:blipFill>
          <a:blip r:embed="rId3"/>
          <a:stretch>
            <a:fillRect/>
          </a:stretch>
        </p:blipFill>
        <p:spPr>
          <a:xfrm>
            <a:off x="4036400" y="1100911"/>
            <a:ext cx="8082209" cy="2602594"/>
          </a:xfrm>
          <a:prstGeom prst="rect">
            <a:avLst/>
          </a:prstGeom>
        </p:spPr>
      </p:pic>
      <p:sp>
        <p:nvSpPr>
          <p:cNvPr id="5" name="Title 1">
            <a:extLst>
              <a:ext uri="{FF2B5EF4-FFF2-40B4-BE49-F238E27FC236}">
                <a16:creationId xmlns:a16="http://schemas.microsoft.com/office/drawing/2014/main" id="{689B4A48-296F-0595-B545-97B72E037D15}"/>
              </a:ext>
            </a:extLst>
          </p:cNvPr>
          <p:cNvSpPr txBox="1">
            <a:spLocks/>
          </p:cNvSpPr>
          <p:nvPr/>
        </p:nvSpPr>
        <p:spPr>
          <a:xfrm>
            <a:off x="689674" y="9525"/>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chemeClr val="bg1"/>
                </a:solidFill>
                <a:latin typeface="Calibri" panose="020F0502020204030204" pitchFamily="34" charset="0"/>
                <a:cs typeface="Calibri" panose="020F0502020204030204" pitchFamily="34" charset="0"/>
              </a:rPr>
              <a:t>Other key facts - languages</a:t>
            </a:r>
          </a:p>
        </p:txBody>
      </p:sp>
      <p:pic>
        <p:nvPicPr>
          <p:cNvPr id="4" name="Graphic 3" descr="Group of people with solid fill">
            <a:extLst>
              <a:ext uri="{FF2B5EF4-FFF2-40B4-BE49-F238E27FC236}">
                <a16:creationId xmlns:a16="http://schemas.microsoft.com/office/drawing/2014/main" id="{ABF36DCC-0F5E-4AB8-DA8A-B006D843D2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689674" cy="689674"/>
          </a:xfrm>
          <a:prstGeom prst="rect">
            <a:avLst/>
          </a:prstGeom>
        </p:spPr>
      </p:pic>
      <p:sp>
        <p:nvSpPr>
          <p:cNvPr id="21" name="TextBox 20">
            <a:extLst>
              <a:ext uri="{FF2B5EF4-FFF2-40B4-BE49-F238E27FC236}">
                <a16:creationId xmlns:a16="http://schemas.microsoft.com/office/drawing/2014/main" id="{C23CDE23-A865-E4BB-4053-A3D92ABEFB1A}"/>
              </a:ext>
            </a:extLst>
          </p:cNvPr>
          <p:cNvSpPr txBox="1"/>
          <p:nvPr/>
        </p:nvSpPr>
        <p:spPr>
          <a:xfrm>
            <a:off x="4036400" y="752264"/>
            <a:ext cx="8082209" cy="307777"/>
          </a:xfrm>
          <a:prstGeom prst="rect">
            <a:avLst/>
          </a:prstGeom>
          <a:solidFill>
            <a:srgbClr val="674A68"/>
          </a:solidFill>
        </p:spPr>
        <p:txBody>
          <a:bodyPr wrap="square" rtlCol="0">
            <a:spAutoFit/>
          </a:bodyPr>
          <a:lstStyle/>
          <a:p>
            <a:pPr algn="ctr"/>
            <a:r>
              <a:rPr lang="en-GB" sz="1400" b="1">
                <a:solidFill>
                  <a:schemeClr val="bg1"/>
                </a:solidFill>
              </a:rPr>
              <a:t>Main language is not English and cannot speak English well or at all</a:t>
            </a:r>
          </a:p>
        </p:txBody>
      </p:sp>
      <p:sp>
        <p:nvSpPr>
          <p:cNvPr id="22" name="Title 1">
            <a:extLst>
              <a:ext uri="{FF2B5EF4-FFF2-40B4-BE49-F238E27FC236}">
                <a16:creationId xmlns:a16="http://schemas.microsoft.com/office/drawing/2014/main" id="{2CC465C0-CFA3-5781-1418-F0462B0F158D}"/>
              </a:ext>
            </a:extLst>
          </p:cNvPr>
          <p:cNvSpPr txBox="1">
            <a:spLocks/>
          </p:cNvSpPr>
          <p:nvPr/>
        </p:nvSpPr>
        <p:spPr>
          <a:xfrm>
            <a:off x="-6581" y="6527423"/>
            <a:ext cx="12192000" cy="338555"/>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https://cambridgeshireinsight.org.uk/jsna-2023/demography/ethnicity-and-languages/</a:t>
            </a:r>
            <a:endParaRPr lang="en-GB" sz="1200"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321C71EB-0009-F9FF-C7B4-C8C952FDCA95}"/>
              </a:ext>
            </a:extLst>
          </p:cNvPr>
          <p:cNvSpPr txBox="1"/>
          <p:nvPr/>
        </p:nvSpPr>
        <p:spPr>
          <a:xfrm>
            <a:off x="54535" y="752263"/>
            <a:ext cx="3953581" cy="307777"/>
          </a:xfrm>
          <a:prstGeom prst="rect">
            <a:avLst/>
          </a:prstGeom>
          <a:solidFill>
            <a:srgbClr val="674A68"/>
          </a:solidFill>
        </p:spPr>
        <p:txBody>
          <a:bodyPr wrap="square" rtlCol="0">
            <a:spAutoFit/>
          </a:bodyPr>
          <a:lstStyle/>
          <a:p>
            <a:pPr algn="ctr"/>
            <a:r>
              <a:rPr lang="en-GB" sz="1400" b="1">
                <a:solidFill>
                  <a:schemeClr val="bg1"/>
                </a:solidFill>
              </a:rPr>
              <a:t>Main language is not English</a:t>
            </a:r>
          </a:p>
        </p:txBody>
      </p:sp>
      <p:sp>
        <p:nvSpPr>
          <p:cNvPr id="26" name="TextBox 25">
            <a:extLst>
              <a:ext uri="{FF2B5EF4-FFF2-40B4-BE49-F238E27FC236}">
                <a16:creationId xmlns:a16="http://schemas.microsoft.com/office/drawing/2014/main" id="{3FD179CF-F184-572B-81D3-BE55A92F0D13}"/>
              </a:ext>
            </a:extLst>
          </p:cNvPr>
          <p:cNvSpPr txBox="1"/>
          <p:nvPr/>
        </p:nvSpPr>
        <p:spPr>
          <a:xfrm>
            <a:off x="80725" y="4533003"/>
            <a:ext cx="9435238" cy="523220"/>
          </a:xfrm>
          <a:prstGeom prst="rect">
            <a:avLst/>
          </a:prstGeom>
          <a:solidFill>
            <a:srgbClr val="674A68"/>
          </a:solidFill>
        </p:spPr>
        <p:txBody>
          <a:bodyPr wrap="square" rtlCol="0">
            <a:spAutoFit/>
          </a:bodyPr>
          <a:lstStyle/>
          <a:p>
            <a:pPr algn="ctr"/>
            <a:r>
              <a:rPr lang="en-GB" sz="1400" b="1">
                <a:solidFill>
                  <a:schemeClr val="bg1"/>
                </a:solidFill>
              </a:rPr>
              <a:t>Top 3  languages spoken</a:t>
            </a:r>
          </a:p>
          <a:p>
            <a:pPr algn="ctr"/>
            <a:r>
              <a:rPr lang="en-GB" sz="1400" b="1">
                <a:solidFill>
                  <a:schemeClr val="bg1"/>
                </a:solidFill>
              </a:rPr>
              <a:t>(excluding English)</a:t>
            </a:r>
          </a:p>
        </p:txBody>
      </p:sp>
      <p:graphicFrame>
        <p:nvGraphicFramePr>
          <p:cNvPr id="27" name="Table 27">
            <a:extLst>
              <a:ext uri="{FF2B5EF4-FFF2-40B4-BE49-F238E27FC236}">
                <a16:creationId xmlns:a16="http://schemas.microsoft.com/office/drawing/2014/main" id="{E454D7B3-8EA2-EECD-C7CF-E1ED8BC3F77C}"/>
              </a:ext>
            </a:extLst>
          </p:cNvPr>
          <p:cNvGraphicFramePr>
            <a:graphicFrameLocks noGrp="1"/>
          </p:cNvGraphicFramePr>
          <p:nvPr>
            <p:extLst>
              <p:ext uri="{D42A27DB-BD31-4B8C-83A1-F6EECF244321}">
                <p14:modId xmlns:p14="http://schemas.microsoft.com/office/powerpoint/2010/main" val="4124192359"/>
              </p:ext>
            </p:extLst>
          </p:nvPr>
        </p:nvGraphicFramePr>
        <p:xfrm>
          <a:off x="80725" y="5109288"/>
          <a:ext cx="9435238" cy="1280160"/>
        </p:xfrm>
        <a:graphic>
          <a:graphicData uri="http://schemas.openxmlformats.org/drawingml/2006/table">
            <a:tbl>
              <a:tblPr firstRow="1" bandRow="1">
                <a:tableStyleId>{5C22544A-7EE6-4342-B048-85BDC9FD1C3A}</a:tableStyleId>
              </a:tblPr>
              <a:tblGrid>
                <a:gridCol w="393821">
                  <a:extLst>
                    <a:ext uri="{9D8B030D-6E8A-4147-A177-3AD203B41FA5}">
                      <a16:colId xmlns:a16="http://schemas.microsoft.com/office/drawing/2014/main" val="115750069"/>
                    </a:ext>
                  </a:extLst>
                </a:gridCol>
                <a:gridCol w="1291631">
                  <a:extLst>
                    <a:ext uri="{9D8B030D-6E8A-4147-A177-3AD203B41FA5}">
                      <a16:colId xmlns:a16="http://schemas.microsoft.com/office/drawing/2014/main" val="2422500037"/>
                    </a:ext>
                  </a:extLst>
                </a:gridCol>
                <a:gridCol w="1291631">
                  <a:extLst>
                    <a:ext uri="{9D8B030D-6E8A-4147-A177-3AD203B41FA5}">
                      <a16:colId xmlns:a16="http://schemas.microsoft.com/office/drawing/2014/main" val="268277591"/>
                    </a:ext>
                  </a:extLst>
                </a:gridCol>
                <a:gridCol w="1291631">
                  <a:extLst>
                    <a:ext uri="{9D8B030D-6E8A-4147-A177-3AD203B41FA5}">
                      <a16:colId xmlns:a16="http://schemas.microsoft.com/office/drawing/2014/main" val="2391069909"/>
                    </a:ext>
                  </a:extLst>
                </a:gridCol>
                <a:gridCol w="1291631">
                  <a:extLst>
                    <a:ext uri="{9D8B030D-6E8A-4147-A177-3AD203B41FA5}">
                      <a16:colId xmlns:a16="http://schemas.microsoft.com/office/drawing/2014/main" val="2434404902"/>
                    </a:ext>
                  </a:extLst>
                </a:gridCol>
                <a:gridCol w="1291631">
                  <a:extLst>
                    <a:ext uri="{9D8B030D-6E8A-4147-A177-3AD203B41FA5}">
                      <a16:colId xmlns:a16="http://schemas.microsoft.com/office/drawing/2014/main" val="2678675492"/>
                    </a:ext>
                  </a:extLst>
                </a:gridCol>
                <a:gridCol w="1291631">
                  <a:extLst>
                    <a:ext uri="{9D8B030D-6E8A-4147-A177-3AD203B41FA5}">
                      <a16:colId xmlns:a16="http://schemas.microsoft.com/office/drawing/2014/main" val="570480460"/>
                    </a:ext>
                  </a:extLst>
                </a:gridCol>
                <a:gridCol w="1291631">
                  <a:extLst>
                    <a:ext uri="{9D8B030D-6E8A-4147-A177-3AD203B41FA5}">
                      <a16:colId xmlns:a16="http://schemas.microsoft.com/office/drawing/2014/main" val="3849523878"/>
                    </a:ext>
                  </a:extLst>
                </a:gridCol>
              </a:tblGrid>
              <a:tr h="288000">
                <a:tc>
                  <a:txBody>
                    <a:bodyPr/>
                    <a:lstStyle/>
                    <a:p>
                      <a:endParaRPr lang="en-GB" sz="1200"/>
                    </a:p>
                  </a:txBody>
                  <a:tcPr>
                    <a:lnL w="12700" cap="flat" cmpd="sng" algn="ctr">
                      <a:solidFill>
                        <a:srgbClr val="674A68"/>
                      </a:solidFill>
                      <a:prstDash val="solid"/>
                      <a:round/>
                      <a:headEnd type="none" w="med" len="med"/>
                      <a:tailEnd type="none" w="med" len="med"/>
                    </a:lnL>
                    <a:lnR w="12700" cmpd="sng">
                      <a:noFill/>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Cambridge</a:t>
                      </a:r>
                    </a:p>
                  </a:txBody>
                  <a:tcPr>
                    <a:lnL w="9525" cap="flat" cmpd="sng" algn="ctr">
                      <a:noFill/>
                      <a:prstDash val="solid"/>
                      <a:round/>
                      <a:headEnd type="none" w="med" len="med"/>
                      <a:tailEnd type="none" w="med" len="med"/>
                    </a:lnL>
                    <a:lnR w="12700" cmpd="sng">
                      <a:noFill/>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algn="ctr"/>
                      <a:r>
                        <a:rPr lang="en-GB" sz="1200"/>
                        <a:t>East Cambridgeshire</a:t>
                      </a:r>
                    </a:p>
                  </a:txBody>
                  <a:tcPr>
                    <a:lnL w="12700" cmpd="sng">
                      <a:noFill/>
                    </a:lnL>
                    <a:lnR w="9525" cap="flat" cmpd="sng" algn="ctr">
                      <a:no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algn="ctr"/>
                      <a:r>
                        <a:rPr lang="en-GB" sz="1200"/>
                        <a:t>Fenland</a:t>
                      </a:r>
                    </a:p>
                  </a:txBody>
                  <a:tcPr>
                    <a:lnL w="12700" cmpd="sng">
                      <a:noFill/>
                    </a:lnL>
                    <a:lnR w="9525" cap="flat" cmpd="sng" algn="ctr">
                      <a:no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algn="ctr"/>
                      <a:r>
                        <a:rPr lang="en-GB" sz="1200"/>
                        <a:t>Huntingdonshire</a:t>
                      </a:r>
                    </a:p>
                  </a:txBody>
                  <a:tcPr>
                    <a:lnL w="12700" cmpd="sng">
                      <a:noFill/>
                    </a:lnL>
                    <a:lnR w="9525" cap="flat" cmpd="sng" algn="ctr">
                      <a:no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algn="ctr"/>
                      <a:r>
                        <a:rPr lang="en-GB" sz="1200"/>
                        <a:t>South Cambridgeshire</a:t>
                      </a:r>
                    </a:p>
                  </a:txBody>
                  <a:tcPr>
                    <a:lnL w="12700" cmpd="sng">
                      <a:noFill/>
                    </a:lnL>
                    <a:lnR w="9525" cap="flat" cmpd="sng" algn="ctr">
                      <a:no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Cambridgeshire</a:t>
                      </a:r>
                    </a:p>
                  </a:txBody>
                  <a:tcPr>
                    <a:lnL w="12700" cmpd="sng">
                      <a:noFill/>
                    </a:lnL>
                    <a:lnR w="9525" cap="flat" cmpd="sng" algn="ctr">
                      <a:no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algn="ctr"/>
                      <a:r>
                        <a:rPr lang="en-GB" sz="1200"/>
                        <a:t>Peterborough</a:t>
                      </a:r>
                    </a:p>
                  </a:txBody>
                  <a:tcPr>
                    <a:lnL w="12700" cmpd="sng">
                      <a:noFill/>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1847168131"/>
                  </a:ext>
                </a:extLst>
              </a:tr>
              <a:tr h="252000">
                <a:tc>
                  <a:txBody>
                    <a:bodyPr/>
                    <a:lstStyle/>
                    <a:p>
                      <a:r>
                        <a:rPr lang="en-GB" sz="1200">
                          <a:solidFill>
                            <a:schemeClr val="bg1"/>
                          </a:solidFill>
                        </a:rPr>
                        <a:t>1</a:t>
                      </a:r>
                    </a:p>
                  </a:txBody>
                  <a:tcPr>
                    <a:lnL w="12700" cap="flat" cmpd="sng" algn="ctr">
                      <a:solidFill>
                        <a:srgbClr val="674A68"/>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200">
                          <a:solidFill>
                            <a:srgbClr val="674A68"/>
                          </a:solidFill>
                        </a:rPr>
                        <a:t>Spanish</a:t>
                      </a:r>
                    </a:p>
                  </a:txBody>
                  <a:tcP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Polish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Lithuanian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Polish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Polish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Polish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Polish</a:t>
                      </a:r>
                    </a:p>
                  </a:txBody>
                  <a:tcPr>
                    <a:lnL w="12700" cmpd="sng">
                      <a:noFill/>
                    </a:lnL>
                    <a:lnR w="12700"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1519465"/>
                  </a:ext>
                </a:extLst>
              </a:tr>
              <a:tr h="252000">
                <a:tc>
                  <a:txBody>
                    <a:bodyPr/>
                    <a:lstStyle/>
                    <a:p>
                      <a:r>
                        <a:rPr lang="en-GB" sz="1200">
                          <a:solidFill>
                            <a:schemeClr val="bg1"/>
                          </a:solidFill>
                        </a:rPr>
                        <a:t>2</a:t>
                      </a:r>
                    </a:p>
                  </a:txBody>
                  <a:tcPr>
                    <a:lnL w="1270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200">
                          <a:solidFill>
                            <a:srgbClr val="674A68"/>
                          </a:solidFill>
                        </a:rPr>
                        <a:t>Polish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b="0" i="0" u="none">
                          <a:solidFill>
                            <a:srgbClr val="674A68"/>
                          </a:solidFill>
                        </a:rPr>
                        <a:t>Romanian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b="0" i="0" u="none">
                          <a:solidFill>
                            <a:srgbClr val="674A68"/>
                          </a:solidFill>
                        </a:rPr>
                        <a:t>Polish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b="0" i="0" u="none">
                          <a:solidFill>
                            <a:srgbClr val="674A68"/>
                          </a:solidFill>
                        </a:rPr>
                        <a:t>Romanian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b="0" i="0" u="none">
                          <a:solidFill>
                            <a:srgbClr val="674A68"/>
                          </a:solidFill>
                        </a:rPr>
                        <a:t>Romanian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Lithuanian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b="0" i="0" u="none">
                          <a:solidFill>
                            <a:srgbClr val="674A68"/>
                          </a:solidFill>
                        </a:rPr>
                        <a:t>Lithuanian</a:t>
                      </a:r>
                    </a:p>
                  </a:txBody>
                  <a:tcPr>
                    <a:lnL w="12700" cmpd="sng">
                      <a:noFill/>
                    </a:lnL>
                    <a:lnR w="1270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1600583"/>
                  </a:ext>
                </a:extLst>
              </a:tr>
              <a:tr h="252000">
                <a:tc>
                  <a:txBody>
                    <a:bodyPr/>
                    <a:lstStyle/>
                    <a:p>
                      <a:r>
                        <a:rPr lang="en-GB" sz="1200">
                          <a:solidFill>
                            <a:schemeClr val="bg1"/>
                          </a:solidFill>
                        </a:rPr>
                        <a:t>3</a:t>
                      </a:r>
                    </a:p>
                  </a:txBody>
                  <a:tcPr>
                    <a:lnL w="12700" cap="flat" cmpd="sng" algn="ctr">
                      <a:solidFill>
                        <a:srgbClr val="674A68"/>
                      </a:solidFill>
                      <a:prstDash val="solid"/>
                      <a:round/>
                      <a:headEnd type="none" w="med" len="med"/>
                      <a:tailEnd type="none" w="med" len="med"/>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200">
                          <a:solidFill>
                            <a:srgbClr val="674A68"/>
                          </a:solidFill>
                        </a:rPr>
                        <a:t>Italian</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Lithuanian</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Russian</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Lithuanian</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Spanish</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Romanian</a:t>
                      </a:r>
                    </a:p>
                  </a:txBody>
                  <a:tcPr>
                    <a:lnL w="12700" cmpd="sng">
                      <a:noFill/>
                    </a:lnL>
                    <a:lnR w="12700" cmpd="sng">
                      <a:noFill/>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solidFill>
                            <a:srgbClr val="674A68"/>
                          </a:solidFill>
                        </a:rPr>
                        <a:t>Portuguese</a:t>
                      </a:r>
                    </a:p>
                  </a:txBody>
                  <a:tcPr>
                    <a:lnL w="12700" cmpd="sng">
                      <a:noFill/>
                    </a:lnL>
                    <a:lnR w="1270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0239443"/>
                  </a:ext>
                </a:extLst>
              </a:tr>
            </a:tbl>
          </a:graphicData>
        </a:graphic>
      </p:graphicFrame>
      <p:sp>
        <p:nvSpPr>
          <p:cNvPr id="35" name="Rectangle 34">
            <a:extLst>
              <a:ext uri="{FF2B5EF4-FFF2-40B4-BE49-F238E27FC236}">
                <a16:creationId xmlns:a16="http://schemas.microsoft.com/office/drawing/2014/main" id="{F6A50F55-3DFC-B6BC-5AF6-1EC82ACD37C6}"/>
              </a:ext>
            </a:extLst>
          </p:cNvPr>
          <p:cNvSpPr/>
          <p:nvPr/>
        </p:nvSpPr>
        <p:spPr>
          <a:xfrm>
            <a:off x="63963" y="3833759"/>
            <a:ext cx="3848161" cy="6525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674A68"/>
                </a:solidFill>
              </a:rPr>
              <a:t>20% of residents in Cambridge and Peterborough do not have English as their main language …</a:t>
            </a:r>
          </a:p>
        </p:txBody>
      </p:sp>
      <p:sp>
        <p:nvSpPr>
          <p:cNvPr id="37" name="Rectangle 36">
            <a:extLst>
              <a:ext uri="{FF2B5EF4-FFF2-40B4-BE49-F238E27FC236}">
                <a16:creationId xmlns:a16="http://schemas.microsoft.com/office/drawing/2014/main" id="{D41CD964-89CE-2A28-C0E2-B0FF8B179ED9}"/>
              </a:ext>
            </a:extLst>
          </p:cNvPr>
          <p:cNvSpPr/>
          <p:nvPr/>
        </p:nvSpPr>
        <p:spPr>
          <a:xfrm>
            <a:off x="63962" y="761788"/>
            <a:ext cx="3953581" cy="2972193"/>
          </a:xfrm>
          <a:prstGeom prst="rect">
            <a:avLst/>
          </a:prstGeom>
          <a:no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F8A74744-0407-73AD-CDD8-83C01B01AAA9}"/>
              </a:ext>
            </a:extLst>
          </p:cNvPr>
          <p:cNvSpPr/>
          <p:nvPr/>
        </p:nvSpPr>
        <p:spPr>
          <a:xfrm>
            <a:off x="4036400" y="759985"/>
            <a:ext cx="8082209" cy="2973997"/>
          </a:xfrm>
          <a:prstGeom prst="rect">
            <a:avLst/>
          </a:prstGeom>
          <a:no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43E1D767-B066-0D92-6488-168C5003E2EF}"/>
              </a:ext>
            </a:extLst>
          </p:cNvPr>
          <p:cNvSpPr txBox="1"/>
          <p:nvPr/>
        </p:nvSpPr>
        <p:spPr>
          <a:xfrm>
            <a:off x="9628449" y="4533003"/>
            <a:ext cx="2482823" cy="523220"/>
          </a:xfrm>
          <a:prstGeom prst="rect">
            <a:avLst/>
          </a:prstGeom>
          <a:solidFill>
            <a:srgbClr val="674A68"/>
          </a:solidFill>
        </p:spPr>
        <p:txBody>
          <a:bodyPr wrap="square" rtlCol="0">
            <a:spAutoFit/>
          </a:bodyPr>
          <a:lstStyle/>
          <a:p>
            <a:pPr algn="ctr"/>
            <a:r>
              <a:rPr lang="en-GB" sz="1400" b="1">
                <a:solidFill>
                  <a:schemeClr val="bg1"/>
                </a:solidFill>
              </a:rPr>
              <a:t>Top 3 countries of birth </a:t>
            </a:r>
          </a:p>
          <a:p>
            <a:pPr algn="ctr"/>
            <a:r>
              <a:rPr lang="en-GB" sz="1400" b="1">
                <a:solidFill>
                  <a:schemeClr val="bg1"/>
                </a:solidFill>
              </a:rPr>
              <a:t>(excluding England)</a:t>
            </a:r>
          </a:p>
        </p:txBody>
      </p:sp>
      <p:graphicFrame>
        <p:nvGraphicFramePr>
          <p:cNvPr id="43" name="Table 27">
            <a:extLst>
              <a:ext uri="{FF2B5EF4-FFF2-40B4-BE49-F238E27FC236}">
                <a16:creationId xmlns:a16="http://schemas.microsoft.com/office/drawing/2014/main" id="{3D31625D-D788-2CE3-6F93-EDD04851AB0C}"/>
              </a:ext>
            </a:extLst>
          </p:cNvPr>
          <p:cNvGraphicFramePr>
            <a:graphicFrameLocks noGrp="1"/>
          </p:cNvGraphicFramePr>
          <p:nvPr>
            <p:extLst>
              <p:ext uri="{D42A27DB-BD31-4B8C-83A1-F6EECF244321}">
                <p14:modId xmlns:p14="http://schemas.microsoft.com/office/powerpoint/2010/main" val="2749698326"/>
              </p:ext>
            </p:extLst>
          </p:nvPr>
        </p:nvGraphicFramePr>
        <p:xfrm>
          <a:off x="9628449" y="5117009"/>
          <a:ext cx="2482824" cy="1280160"/>
        </p:xfrm>
        <a:graphic>
          <a:graphicData uri="http://schemas.openxmlformats.org/drawingml/2006/table">
            <a:tbl>
              <a:tblPr firstRow="1" bandRow="1">
                <a:tableStyleId>{5C22544A-7EE6-4342-B048-85BDC9FD1C3A}</a:tableStyleId>
              </a:tblPr>
              <a:tblGrid>
                <a:gridCol w="313880">
                  <a:extLst>
                    <a:ext uri="{9D8B030D-6E8A-4147-A177-3AD203B41FA5}">
                      <a16:colId xmlns:a16="http://schemas.microsoft.com/office/drawing/2014/main" val="115750069"/>
                    </a:ext>
                  </a:extLst>
                </a:gridCol>
                <a:gridCol w="879642">
                  <a:extLst>
                    <a:ext uri="{9D8B030D-6E8A-4147-A177-3AD203B41FA5}">
                      <a16:colId xmlns:a16="http://schemas.microsoft.com/office/drawing/2014/main" val="2422500037"/>
                    </a:ext>
                  </a:extLst>
                </a:gridCol>
                <a:gridCol w="354513">
                  <a:extLst>
                    <a:ext uri="{9D8B030D-6E8A-4147-A177-3AD203B41FA5}">
                      <a16:colId xmlns:a16="http://schemas.microsoft.com/office/drawing/2014/main" val="3443095263"/>
                    </a:ext>
                  </a:extLst>
                </a:gridCol>
                <a:gridCol w="934789">
                  <a:extLst>
                    <a:ext uri="{9D8B030D-6E8A-4147-A177-3AD203B41FA5}">
                      <a16:colId xmlns:a16="http://schemas.microsoft.com/office/drawing/2014/main" val="268277591"/>
                    </a:ext>
                  </a:extLst>
                </a:gridCol>
              </a:tblGrid>
              <a:tr h="255929">
                <a:tc gridSpan="2">
                  <a:txBody>
                    <a:bodyPr/>
                    <a:lstStyle/>
                    <a:p>
                      <a:r>
                        <a:rPr lang="en-GB" sz="1200"/>
                        <a:t>Cambridgeshire</a:t>
                      </a:r>
                    </a:p>
                    <a:p>
                      <a:endParaRPr lang="en-GB" sz="1200"/>
                    </a:p>
                  </a:txBody>
                  <a:tcPr>
                    <a:lnL w="9525" cap="flat" cmpd="sng" algn="ctr">
                      <a:solidFill>
                        <a:srgbClr val="674A68"/>
                      </a:solidFill>
                      <a:prstDash val="solid"/>
                      <a:round/>
                      <a:headEnd type="none" w="med" len="med"/>
                      <a:tailEnd type="none" w="med" len="med"/>
                    </a:lnL>
                    <a:lnR w="12700" cmpd="sng">
                      <a:noFill/>
                    </a:lnR>
                    <a:lnT w="9525"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hMerge="1">
                  <a:txBody>
                    <a:bodyPr/>
                    <a:lstStyle/>
                    <a:p>
                      <a:endParaRPr lang="en-GB" sz="1200"/>
                    </a:p>
                  </a:txBody>
                  <a:tcPr>
                    <a:lnL w="12700" cmpd="sng">
                      <a:noFill/>
                    </a:lnL>
                    <a:lnR w="12700" cmpd="sng">
                      <a:noFill/>
                    </a:lnR>
                    <a:lnT w="19050" cap="flat" cmpd="sng" algn="ctr">
                      <a:solidFill>
                        <a:srgbClr val="674A6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r>
                        <a:rPr lang="en-GB" sz="1200"/>
                        <a:t>Peterborough</a:t>
                      </a:r>
                    </a:p>
                  </a:txBody>
                  <a:tcPr>
                    <a:lnL w="12700" cmpd="sng">
                      <a:noFill/>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hMerge="1">
                  <a:txBody>
                    <a:bodyPr/>
                    <a:lstStyle/>
                    <a:p>
                      <a:endParaRPr lang="en-GB" sz="1200"/>
                    </a:p>
                  </a:txBody>
                  <a:tcPr>
                    <a:lnL w="12700" cmpd="sng">
                      <a:noFill/>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1847168131"/>
                  </a:ext>
                </a:extLst>
              </a:tr>
              <a:tr h="252000">
                <a:tc>
                  <a:txBody>
                    <a:bodyPr/>
                    <a:lstStyle/>
                    <a:p>
                      <a:r>
                        <a:rPr lang="en-GB" sz="1200">
                          <a:solidFill>
                            <a:srgbClr val="674A68"/>
                          </a:solidFill>
                        </a:rPr>
                        <a:t>1</a:t>
                      </a:r>
                    </a:p>
                  </a:txBody>
                  <a:tcPr>
                    <a:lnL w="9525" cap="flat" cmpd="sng" algn="ctr">
                      <a:solidFill>
                        <a:srgbClr val="674A68"/>
                      </a:solidFill>
                      <a:prstDash val="solid"/>
                      <a:round/>
                      <a:headEnd type="none" w="med" len="med"/>
                      <a:tailEnd type="none" w="med" len="med"/>
                    </a:lnL>
                    <a:lnT w="38100" cmpd="sng">
                      <a:noFill/>
                    </a:lnT>
                    <a:solidFill>
                      <a:schemeClr val="bg1"/>
                    </a:solidFill>
                  </a:tcPr>
                </a:tc>
                <a:tc>
                  <a:txBody>
                    <a:bodyPr/>
                    <a:lstStyle/>
                    <a:p>
                      <a:r>
                        <a:rPr lang="en-GB" sz="1200">
                          <a:solidFill>
                            <a:srgbClr val="674A68"/>
                          </a:solidFill>
                        </a:rPr>
                        <a:t>Poland</a:t>
                      </a:r>
                    </a:p>
                  </a:txBody>
                  <a:tcPr>
                    <a:lnT w="19050" cap="flat" cmpd="sng" algn="ctr">
                      <a:noFill/>
                      <a:prstDash val="solid"/>
                      <a:round/>
                      <a:headEnd type="none" w="med" len="med"/>
                      <a:tailEnd type="none" w="med" len="med"/>
                    </a:lnT>
                    <a:solidFill>
                      <a:schemeClr val="bg1"/>
                    </a:solidFill>
                  </a:tcPr>
                </a:tc>
                <a:tc>
                  <a:txBody>
                    <a:bodyPr/>
                    <a:lstStyle/>
                    <a:p>
                      <a:r>
                        <a:rPr lang="en-GB" sz="1200">
                          <a:solidFill>
                            <a:srgbClr val="674A68"/>
                          </a:solidFill>
                        </a:rPr>
                        <a:t>1</a:t>
                      </a:r>
                    </a:p>
                  </a:txBody>
                  <a:tcPr>
                    <a:lnT w="38100" cmpd="sng">
                      <a:noFill/>
                    </a:lnT>
                    <a:solidFill>
                      <a:schemeClr val="bg1"/>
                    </a:solidFill>
                  </a:tcPr>
                </a:tc>
                <a:tc>
                  <a:txBody>
                    <a:bodyPr/>
                    <a:lstStyle/>
                    <a:p>
                      <a:r>
                        <a:rPr lang="en-GB" sz="1200">
                          <a:solidFill>
                            <a:srgbClr val="674A68"/>
                          </a:solidFill>
                        </a:rPr>
                        <a:t>Poland</a:t>
                      </a:r>
                    </a:p>
                  </a:txBody>
                  <a:tcPr>
                    <a:lnR w="9525" cap="flat" cmpd="sng" algn="ctr">
                      <a:solidFill>
                        <a:srgbClr val="674A68"/>
                      </a:solidFill>
                      <a:prstDash val="solid"/>
                      <a:round/>
                      <a:headEnd type="none" w="med" len="med"/>
                      <a:tailEnd type="none" w="med" len="med"/>
                    </a:lnR>
                    <a:lnT w="38100" cmpd="sng">
                      <a:noFill/>
                    </a:lnT>
                    <a:solidFill>
                      <a:schemeClr val="bg1"/>
                    </a:solidFill>
                  </a:tcPr>
                </a:tc>
                <a:extLst>
                  <a:ext uri="{0D108BD9-81ED-4DB2-BD59-A6C34878D82A}">
                    <a16:rowId xmlns:a16="http://schemas.microsoft.com/office/drawing/2014/main" val="3701519465"/>
                  </a:ext>
                </a:extLst>
              </a:tr>
              <a:tr h="252000">
                <a:tc>
                  <a:txBody>
                    <a:bodyPr/>
                    <a:lstStyle/>
                    <a:p>
                      <a:r>
                        <a:rPr lang="en-GB" sz="1200">
                          <a:solidFill>
                            <a:srgbClr val="674A68"/>
                          </a:solidFill>
                        </a:rPr>
                        <a:t>2</a:t>
                      </a:r>
                    </a:p>
                  </a:txBody>
                  <a:tcPr>
                    <a:lnL w="9525" cap="flat" cmpd="sng" algn="ctr">
                      <a:solidFill>
                        <a:srgbClr val="674A68"/>
                      </a:solidFill>
                      <a:prstDash val="solid"/>
                      <a:round/>
                      <a:headEnd type="none" w="med" len="med"/>
                      <a:tailEnd type="none" w="med" len="med"/>
                    </a:lnL>
                    <a:solidFill>
                      <a:schemeClr val="bg1"/>
                    </a:solidFill>
                  </a:tcPr>
                </a:tc>
                <a:tc>
                  <a:txBody>
                    <a:bodyPr/>
                    <a:lstStyle/>
                    <a:p>
                      <a:r>
                        <a:rPr lang="en-GB" sz="1200">
                          <a:solidFill>
                            <a:srgbClr val="674A68"/>
                          </a:solidFill>
                        </a:rPr>
                        <a:t>Scotland</a:t>
                      </a:r>
                    </a:p>
                  </a:txBody>
                  <a:tcPr>
                    <a:solidFill>
                      <a:schemeClr val="bg1"/>
                    </a:solidFill>
                  </a:tcPr>
                </a:tc>
                <a:tc>
                  <a:txBody>
                    <a:bodyPr/>
                    <a:lstStyle/>
                    <a:p>
                      <a:r>
                        <a:rPr lang="en-GB" sz="1200">
                          <a:solidFill>
                            <a:srgbClr val="674A68"/>
                          </a:solidFill>
                        </a:rPr>
                        <a:t>2</a:t>
                      </a:r>
                    </a:p>
                  </a:txBody>
                  <a:tcPr>
                    <a:solidFill>
                      <a:schemeClr val="bg1"/>
                    </a:solidFill>
                  </a:tcPr>
                </a:tc>
                <a:tc>
                  <a:txBody>
                    <a:bodyPr/>
                    <a:lstStyle/>
                    <a:p>
                      <a:r>
                        <a:rPr lang="en-GB" sz="1200" b="0" i="0" u="none">
                          <a:solidFill>
                            <a:srgbClr val="674A68"/>
                          </a:solidFill>
                        </a:rPr>
                        <a:t>Lithuania</a:t>
                      </a:r>
                    </a:p>
                  </a:txBody>
                  <a:tcPr>
                    <a:lnR w="9525" cap="flat" cmpd="sng" algn="ctr">
                      <a:solidFill>
                        <a:srgbClr val="674A68"/>
                      </a:solidFill>
                      <a:prstDash val="solid"/>
                      <a:round/>
                      <a:headEnd type="none" w="med" len="med"/>
                      <a:tailEnd type="none" w="med" len="med"/>
                    </a:lnR>
                    <a:solidFill>
                      <a:schemeClr val="bg1"/>
                    </a:solidFill>
                  </a:tcPr>
                </a:tc>
                <a:extLst>
                  <a:ext uri="{0D108BD9-81ED-4DB2-BD59-A6C34878D82A}">
                    <a16:rowId xmlns:a16="http://schemas.microsoft.com/office/drawing/2014/main" val="1891600583"/>
                  </a:ext>
                </a:extLst>
              </a:tr>
              <a:tr h="252000">
                <a:tc>
                  <a:txBody>
                    <a:bodyPr/>
                    <a:lstStyle/>
                    <a:p>
                      <a:r>
                        <a:rPr lang="en-GB" sz="1200">
                          <a:solidFill>
                            <a:srgbClr val="674A68"/>
                          </a:solidFill>
                        </a:rPr>
                        <a:t>3</a:t>
                      </a:r>
                    </a:p>
                  </a:txBody>
                  <a:tcPr>
                    <a:lnL w="9525" cap="flat" cmpd="sng" algn="ctr">
                      <a:solidFill>
                        <a:srgbClr val="674A68"/>
                      </a:solidFill>
                      <a:prstDash val="solid"/>
                      <a:round/>
                      <a:headEnd type="none" w="med" len="med"/>
                      <a:tailEnd type="none" w="med" len="med"/>
                    </a:lnL>
                    <a:lnB w="9525" cap="flat" cmpd="sng" algn="ctr">
                      <a:solidFill>
                        <a:srgbClr val="674A68"/>
                      </a:solidFill>
                      <a:prstDash val="solid"/>
                      <a:round/>
                      <a:headEnd type="none" w="med" len="med"/>
                      <a:tailEnd type="none" w="med" len="med"/>
                    </a:lnB>
                    <a:solidFill>
                      <a:schemeClr val="bg1"/>
                    </a:solidFill>
                  </a:tcPr>
                </a:tc>
                <a:tc>
                  <a:txBody>
                    <a:bodyPr/>
                    <a:lstStyle/>
                    <a:p>
                      <a:r>
                        <a:rPr lang="en-GB" sz="1200">
                          <a:solidFill>
                            <a:srgbClr val="674A68"/>
                          </a:solidFill>
                        </a:rPr>
                        <a:t>India</a:t>
                      </a:r>
                    </a:p>
                  </a:txBody>
                  <a:tcPr>
                    <a:lnB w="9525" cap="flat" cmpd="sng" algn="ctr">
                      <a:solidFill>
                        <a:srgbClr val="674A68"/>
                      </a:solidFill>
                      <a:prstDash val="solid"/>
                      <a:round/>
                      <a:headEnd type="none" w="med" len="med"/>
                      <a:tailEnd type="none" w="med" len="med"/>
                    </a:lnB>
                    <a:solidFill>
                      <a:schemeClr val="bg1"/>
                    </a:solidFill>
                  </a:tcPr>
                </a:tc>
                <a:tc>
                  <a:txBody>
                    <a:bodyPr/>
                    <a:lstStyle/>
                    <a:p>
                      <a:r>
                        <a:rPr lang="en-GB" sz="1200">
                          <a:solidFill>
                            <a:srgbClr val="674A68"/>
                          </a:solidFill>
                        </a:rPr>
                        <a:t>3</a:t>
                      </a:r>
                    </a:p>
                  </a:txBody>
                  <a:tcPr>
                    <a:lnB w="9525" cap="flat" cmpd="sng" algn="ctr">
                      <a:solidFill>
                        <a:srgbClr val="674A68"/>
                      </a:solidFill>
                      <a:prstDash val="solid"/>
                      <a:round/>
                      <a:headEnd type="none" w="med" len="med"/>
                      <a:tailEnd type="none" w="med" len="med"/>
                    </a:lnB>
                    <a:solidFill>
                      <a:schemeClr val="bg1"/>
                    </a:solidFill>
                  </a:tcPr>
                </a:tc>
                <a:tc>
                  <a:txBody>
                    <a:bodyPr/>
                    <a:lstStyle/>
                    <a:p>
                      <a:r>
                        <a:rPr lang="en-GB" sz="1200">
                          <a:solidFill>
                            <a:srgbClr val="674A68"/>
                          </a:solidFill>
                        </a:rPr>
                        <a:t>Pakistan</a:t>
                      </a:r>
                    </a:p>
                  </a:txBody>
                  <a:tcPr>
                    <a:lnR w="9525" cap="flat" cmpd="sng" algn="ctr">
                      <a:solidFill>
                        <a:srgbClr val="674A68"/>
                      </a:solidFill>
                      <a:prstDash val="solid"/>
                      <a:round/>
                      <a:headEnd type="none" w="med" len="med"/>
                      <a:tailEnd type="none" w="med" len="med"/>
                    </a:lnR>
                    <a:lnB w="9525" cap="flat" cmpd="sng" algn="ctr">
                      <a:solidFill>
                        <a:srgbClr val="674A68"/>
                      </a:solidFill>
                      <a:prstDash val="solid"/>
                      <a:round/>
                      <a:headEnd type="none" w="med" len="med"/>
                      <a:tailEnd type="none" w="med" len="med"/>
                    </a:lnB>
                    <a:solidFill>
                      <a:schemeClr val="bg1"/>
                    </a:solidFill>
                  </a:tcPr>
                </a:tc>
                <a:extLst>
                  <a:ext uri="{0D108BD9-81ED-4DB2-BD59-A6C34878D82A}">
                    <a16:rowId xmlns:a16="http://schemas.microsoft.com/office/drawing/2014/main" val="2500239443"/>
                  </a:ext>
                </a:extLst>
              </a:tr>
            </a:tbl>
          </a:graphicData>
        </a:graphic>
      </p:graphicFrame>
      <p:sp>
        <p:nvSpPr>
          <p:cNvPr id="2" name="Rectangle 1">
            <a:extLst>
              <a:ext uri="{FF2B5EF4-FFF2-40B4-BE49-F238E27FC236}">
                <a16:creationId xmlns:a16="http://schemas.microsoft.com/office/drawing/2014/main" id="{6D76F564-3050-8006-4ADE-67F6551A46B9}"/>
              </a:ext>
            </a:extLst>
          </p:cNvPr>
          <p:cNvSpPr/>
          <p:nvPr/>
        </p:nvSpPr>
        <p:spPr>
          <a:xfrm>
            <a:off x="4045828" y="3833759"/>
            <a:ext cx="8082208" cy="6796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674A68"/>
                </a:solidFill>
              </a:rPr>
              <a:t>… but proficiency in English is high in Cambridge.  Fenland and Peterborough have high proportions of residents who cannot speak English well or at all.</a:t>
            </a:r>
          </a:p>
        </p:txBody>
      </p:sp>
    </p:spTree>
    <p:extLst>
      <p:ext uri="{BB962C8B-B14F-4D97-AF65-F5344CB8AC3E}">
        <p14:creationId xmlns:p14="http://schemas.microsoft.com/office/powerpoint/2010/main" val="96276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9B4A48-296F-0595-B545-97B72E037D15}"/>
              </a:ext>
            </a:extLst>
          </p:cNvPr>
          <p:cNvSpPr txBox="1">
            <a:spLocks/>
          </p:cNvSpPr>
          <p:nvPr/>
        </p:nvSpPr>
        <p:spPr>
          <a:xfrm>
            <a:off x="689674" y="0"/>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chemeClr val="bg1"/>
                </a:solidFill>
                <a:latin typeface="Calibri" panose="020F0502020204030204" pitchFamily="34" charset="0"/>
                <a:cs typeface="Calibri" panose="020F0502020204030204" pitchFamily="34" charset="0"/>
              </a:rPr>
              <a:t>Other key facts - health</a:t>
            </a:r>
          </a:p>
        </p:txBody>
      </p:sp>
      <p:pic>
        <p:nvPicPr>
          <p:cNvPr id="4" name="Graphic 3" descr="Group of people with solid fill">
            <a:extLst>
              <a:ext uri="{FF2B5EF4-FFF2-40B4-BE49-F238E27FC236}">
                <a16:creationId xmlns:a16="http://schemas.microsoft.com/office/drawing/2014/main" id="{ABF36DCC-0F5E-4AB8-DA8A-B006D843D2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689674" cy="689674"/>
          </a:xfrm>
          <a:prstGeom prst="rect">
            <a:avLst/>
          </a:prstGeom>
        </p:spPr>
      </p:pic>
      <p:sp>
        <p:nvSpPr>
          <p:cNvPr id="22" name="Title 1">
            <a:extLst>
              <a:ext uri="{FF2B5EF4-FFF2-40B4-BE49-F238E27FC236}">
                <a16:creationId xmlns:a16="http://schemas.microsoft.com/office/drawing/2014/main" id="{2CC465C0-CFA3-5781-1418-F0462B0F158D}"/>
              </a:ext>
            </a:extLst>
          </p:cNvPr>
          <p:cNvSpPr txBox="1">
            <a:spLocks/>
          </p:cNvSpPr>
          <p:nvPr/>
        </p:nvSpPr>
        <p:spPr>
          <a:xfrm>
            <a:off x="-6581" y="6527423"/>
            <a:ext cx="12192000" cy="338555"/>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https://cambridgeshireinsight.org.uk/jsna-2023/all-dashboards/</a:t>
            </a:r>
            <a:endParaRPr lang="en-GB" sz="1200" dirty="0">
              <a:solidFill>
                <a:schemeClr val="bg1"/>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600CB3A3-1D87-A06F-2A53-2F25FFC42622}"/>
              </a:ext>
            </a:extLst>
          </p:cNvPr>
          <p:cNvSpPr txBox="1"/>
          <p:nvPr/>
        </p:nvSpPr>
        <p:spPr>
          <a:xfrm>
            <a:off x="67838" y="5759845"/>
            <a:ext cx="6765025" cy="646331"/>
          </a:xfrm>
          <a:prstGeom prst="rect">
            <a:avLst/>
          </a:prstGeom>
          <a:noFill/>
        </p:spPr>
        <p:txBody>
          <a:bodyPr wrap="square" rtlCol="0">
            <a:spAutoFit/>
          </a:bodyPr>
          <a:lstStyle/>
          <a:p>
            <a:pPr algn="ctr"/>
            <a:r>
              <a:rPr lang="en-GB" dirty="0">
                <a:solidFill>
                  <a:srgbClr val="674A68"/>
                </a:solidFill>
              </a:rPr>
              <a:t>Hypertension and depression are the most common conditions on GP registers</a:t>
            </a:r>
          </a:p>
        </p:txBody>
      </p:sp>
      <p:sp>
        <p:nvSpPr>
          <p:cNvPr id="38" name="Rectangle 37">
            <a:extLst>
              <a:ext uri="{FF2B5EF4-FFF2-40B4-BE49-F238E27FC236}">
                <a16:creationId xmlns:a16="http://schemas.microsoft.com/office/drawing/2014/main" id="{F8A74744-0407-73AD-CDD8-83C01B01AAA9}"/>
              </a:ext>
            </a:extLst>
          </p:cNvPr>
          <p:cNvSpPr/>
          <p:nvPr/>
        </p:nvSpPr>
        <p:spPr>
          <a:xfrm>
            <a:off x="54344" y="748550"/>
            <a:ext cx="6775828" cy="4813262"/>
          </a:xfrm>
          <a:prstGeom prst="rect">
            <a:avLst/>
          </a:prstGeom>
          <a:no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D6D59AE6-8773-F87E-16D6-90C458489D3F}"/>
              </a:ext>
            </a:extLst>
          </p:cNvPr>
          <p:cNvPicPr>
            <a:picLocks noChangeAspect="1"/>
          </p:cNvPicPr>
          <p:nvPr/>
        </p:nvPicPr>
        <p:blipFill>
          <a:blip r:embed="rId5"/>
          <a:stretch>
            <a:fillRect/>
          </a:stretch>
        </p:blipFill>
        <p:spPr>
          <a:xfrm>
            <a:off x="3394995" y="1406850"/>
            <a:ext cx="3406602" cy="3850432"/>
          </a:xfrm>
          <a:prstGeom prst="rect">
            <a:avLst/>
          </a:prstGeom>
        </p:spPr>
      </p:pic>
      <p:pic>
        <p:nvPicPr>
          <p:cNvPr id="17" name="Picture 16">
            <a:extLst>
              <a:ext uri="{FF2B5EF4-FFF2-40B4-BE49-F238E27FC236}">
                <a16:creationId xmlns:a16="http://schemas.microsoft.com/office/drawing/2014/main" id="{6A9FE6FE-6FE6-36FF-D0B9-AE3A13BE53F6}"/>
              </a:ext>
            </a:extLst>
          </p:cNvPr>
          <p:cNvPicPr>
            <a:picLocks noChangeAspect="1"/>
          </p:cNvPicPr>
          <p:nvPr/>
        </p:nvPicPr>
        <p:blipFill>
          <a:blip r:embed="rId6"/>
          <a:stretch>
            <a:fillRect/>
          </a:stretch>
        </p:blipFill>
        <p:spPr>
          <a:xfrm>
            <a:off x="78424" y="1406850"/>
            <a:ext cx="3319776" cy="3773078"/>
          </a:xfrm>
          <a:prstGeom prst="rect">
            <a:avLst/>
          </a:prstGeom>
        </p:spPr>
      </p:pic>
      <p:sp>
        <p:nvSpPr>
          <p:cNvPr id="18" name="TextBox 17">
            <a:extLst>
              <a:ext uri="{FF2B5EF4-FFF2-40B4-BE49-F238E27FC236}">
                <a16:creationId xmlns:a16="http://schemas.microsoft.com/office/drawing/2014/main" id="{943837D5-E330-4F8A-A109-C299FE887F61}"/>
              </a:ext>
            </a:extLst>
          </p:cNvPr>
          <p:cNvSpPr txBox="1"/>
          <p:nvPr/>
        </p:nvSpPr>
        <p:spPr>
          <a:xfrm>
            <a:off x="54344" y="752179"/>
            <a:ext cx="6775828" cy="307777"/>
          </a:xfrm>
          <a:prstGeom prst="rect">
            <a:avLst/>
          </a:prstGeom>
          <a:solidFill>
            <a:srgbClr val="674A68"/>
          </a:solidFill>
        </p:spPr>
        <p:txBody>
          <a:bodyPr wrap="square" rtlCol="0">
            <a:spAutoFit/>
          </a:bodyPr>
          <a:lstStyle/>
          <a:p>
            <a:pPr algn="ctr"/>
            <a:r>
              <a:rPr lang="en-GB" sz="1400" b="1">
                <a:solidFill>
                  <a:schemeClr val="bg1"/>
                </a:solidFill>
              </a:rPr>
              <a:t>Recorded health conditions on GP registers</a:t>
            </a:r>
          </a:p>
        </p:txBody>
      </p:sp>
      <p:sp>
        <p:nvSpPr>
          <p:cNvPr id="19" name="TextBox 18">
            <a:extLst>
              <a:ext uri="{FF2B5EF4-FFF2-40B4-BE49-F238E27FC236}">
                <a16:creationId xmlns:a16="http://schemas.microsoft.com/office/drawing/2014/main" id="{B663126D-39D2-A6EA-0F4F-A8D094286152}"/>
              </a:ext>
            </a:extLst>
          </p:cNvPr>
          <p:cNvSpPr txBox="1"/>
          <p:nvPr/>
        </p:nvSpPr>
        <p:spPr>
          <a:xfrm rot="16200000">
            <a:off x="-189765" y="2966721"/>
            <a:ext cx="792205" cy="276999"/>
          </a:xfrm>
          <a:prstGeom prst="rect">
            <a:avLst/>
          </a:prstGeom>
          <a:solidFill>
            <a:schemeClr val="bg1"/>
          </a:solidFill>
        </p:spPr>
        <p:txBody>
          <a:bodyPr wrap="none" rtlCol="0">
            <a:spAutoFit/>
          </a:bodyPr>
          <a:lstStyle/>
          <a:p>
            <a:r>
              <a:rPr lang="en-GB" sz="1200"/>
              <a:t>Condition</a:t>
            </a:r>
          </a:p>
        </p:txBody>
      </p:sp>
      <p:sp>
        <p:nvSpPr>
          <p:cNvPr id="20" name="TextBox 19">
            <a:extLst>
              <a:ext uri="{FF2B5EF4-FFF2-40B4-BE49-F238E27FC236}">
                <a16:creationId xmlns:a16="http://schemas.microsoft.com/office/drawing/2014/main" id="{F11B93B1-DE78-8BBE-6677-24AC9BAC39C3}"/>
              </a:ext>
            </a:extLst>
          </p:cNvPr>
          <p:cNvSpPr txBox="1"/>
          <p:nvPr/>
        </p:nvSpPr>
        <p:spPr>
          <a:xfrm rot="16200000">
            <a:off x="3074360" y="3025922"/>
            <a:ext cx="792205" cy="276999"/>
          </a:xfrm>
          <a:prstGeom prst="rect">
            <a:avLst/>
          </a:prstGeom>
          <a:solidFill>
            <a:schemeClr val="bg1"/>
          </a:solidFill>
        </p:spPr>
        <p:txBody>
          <a:bodyPr wrap="none" rtlCol="0">
            <a:spAutoFit/>
          </a:bodyPr>
          <a:lstStyle/>
          <a:p>
            <a:r>
              <a:rPr lang="en-GB" sz="1200"/>
              <a:t>Condition</a:t>
            </a:r>
          </a:p>
        </p:txBody>
      </p:sp>
      <p:sp>
        <p:nvSpPr>
          <p:cNvPr id="25" name="TextBox 24">
            <a:extLst>
              <a:ext uri="{FF2B5EF4-FFF2-40B4-BE49-F238E27FC236}">
                <a16:creationId xmlns:a16="http://schemas.microsoft.com/office/drawing/2014/main" id="{321C71EB-0009-F9FF-C7B4-C8C952FDCA95}"/>
              </a:ext>
            </a:extLst>
          </p:cNvPr>
          <p:cNvSpPr txBox="1"/>
          <p:nvPr/>
        </p:nvSpPr>
        <p:spPr>
          <a:xfrm>
            <a:off x="54344" y="1088648"/>
            <a:ext cx="3327031" cy="307777"/>
          </a:xfrm>
          <a:prstGeom prst="rect">
            <a:avLst/>
          </a:prstGeom>
          <a:solidFill>
            <a:srgbClr val="674A68"/>
          </a:solidFill>
        </p:spPr>
        <p:txBody>
          <a:bodyPr wrap="square" rtlCol="0">
            <a:spAutoFit/>
          </a:bodyPr>
          <a:lstStyle/>
          <a:p>
            <a:pPr algn="ctr"/>
            <a:r>
              <a:rPr lang="en-GB" sz="1400" b="1">
                <a:solidFill>
                  <a:schemeClr val="bg1"/>
                </a:solidFill>
              </a:rPr>
              <a:t>Cambridgeshire</a:t>
            </a:r>
          </a:p>
        </p:txBody>
      </p:sp>
      <p:sp>
        <p:nvSpPr>
          <p:cNvPr id="10" name="TextBox 9">
            <a:extLst>
              <a:ext uri="{FF2B5EF4-FFF2-40B4-BE49-F238E27FC236}">
                <a16:creationId xmlns:a16="http://schemas.microsoft.com/office/drawing/2014/main" id="{317D1794-F3B7-BAB6-3D29-3178D5D2CC47}"/>
              </a:ext>
            </a:extLst>
          </p:cNvPr>
          <p:cNvSpPr txBox="1"/>
          <p:nvPr/>
        </p:nvSpPr>
        <p:spPr>
          <a:xfrm>
            <a:off x="3423570" y="1088471"/>
            <a:ext cx="3406602" cy="307777"/>
          </a:xfrm>
          <a:prstGeom prst="rect">
            <a:avLst/>
          </a:prstGeom>
          <a:solidFill>
            <a:srgbClr val="674A68"/>
          </a:solidFill>
        </p:spPr>
        <p:txBody>
          <a:bodyPr wrap="square" rtlCol="0">
            <a:spAutoFit/>
          </a:bodyPr>
          <a:lstStyle/>
          <a:p>
            <a:pPr algn="ctr"/>
            <a:r>
              <a:rPr lang="en-GB" sz="1400" b="1">
                <a:solidFill>
                  <a:schemeClr val="bg1"/>
                </a:solidFill>
              </a:rPr>
              <a:t>Peterborough</a:t>
            </a:r>
          </a:p>
        </p:txBody>
      </p:sp>
      <p:sp>
        <p:nvSpPr>
          <p:cNvPr id="2" name="TextBox 1">
            <a:extLst>
              <a:ext uri="{FF2B5EF4-FFF2-40B4-BE49-F238E27FC236}">
                <a16:creationId xmlns:a16="http://schemas.microsoft.com/office/drawing/2014/main" id="{3B453DD5-9353-8FC1-0430-3A015779654D}"/>
              </a:ext>
            </a:extLst>
          </p:cNvPr>
          <p:cNvSpPr txBox="1"/>
          <p:nvPr/>
        </p:nvSpPr>
        <p:spPr>
          <a:xfrm>
            <a:off x="6882955" y="748549"/>
            <a:ext cx="5254702" cy="307777"/>
          </a:xfrm>
          <a:prstGeom prst="rect">
            <a:avLst/>
          </a:prstGeom>
          <a:solidFill>
            <a:srgbClr val="674A68"/>
          </a:solidFill>
        </p:spPr>
        <p:txBody>
          <a:bodyPr wrap="square" rtlCol="0">
            <a:spAutoFit/>
          </a:bodyPr>
          <a:lstStyle/>
          <a:p>
            <a:pPr algn="ctr"/>
            <a:r>
              <a:rPr lang="en-GB" sz="1400" b="1">
                <a:solidFill>
                  <a:schemeClr val="bg1"/>
                </a:solidFill>
              </a:rPr>
              <a:t>Preventable causes of mortality</a:t>
            </a:r>
          </a:p>
        </p:txBody>
      </p:sp>
      <p:sp>
        <p:nvSpPr>
          <p:cNvPr id="3" name="TextBox 2">
            <a:extLst>
              <a:ext uri="{FF2B5EF4-FFF2-40B4-BE49-F238E27FC236}">
                <a16:creationId xmlns:a16="http://schemas.microsoft.com/office/drawing/2014/main" id="{43FB240C-C21E-0EC2-44A5-ED203F2232EA}"/>
              </a:ext>
            </a:extLst>
          </p:cNvPr>
          <p:cNvSpPr txBox="1"/>
          <p:nvPr/>
        </p:nvSpPr>
        <p:spPr>
          <a:xfrm>
            <a:off x="6893206" y="1088471"/>
            <a:ext cx="2638978" cy="307777"/>
          </a:xfrm>
          <a:prstGeom prst="rect">
            <a:avLst/>
          </a:prstGeom>
          <a:solidFill>
            <a:srgbClr val="674A68"/>
          </a:solidFill>
        </p:spPr>
        <p:txBody>
          <a:bodyPr wrap="square" rtlCol="0">
            <a:spAutoFit/>
          </a:bodyPr>
          <a:lstStyle/>
          <a:p>
            <a:pPr algn="ctr"/>
            <a:r>
              <a:rPr lang="en-GB" sz="1400" b="1">
                <a:solidFill>
                  <a:schemeClr val="bg1"/>
                </a:solidFill>
              </a:rPr>
              <a:t>Cambridgeshire</a:t>
            </a:r>
          </a:p>
        </p:txBody>
      </p:sp>
      <p:sp>
        <p:nvSpPr>
          <p:cNvPr id="6" name="TextBox 5">
            <a:extLst>
              <a:ext uri="{FF2B5EF4-FFF2-40B4-BE49-F238E27FC236}">
                <a16:creationId xmlns:a16="http://schemas.microsoft.com/office/drawing/2014/main" id="{10284382-072B-32D8-0480-64BA22ACD454}"/>
              </a:ext>
            </a:extLst>
          </p:cNvPr>
          <p:cNvSpPr txBox="1"/>
          <p:nvPr/>
        </p:nvSpPr>
        <p:spPr>
          <a:xfrm>
            <a:off x="9553022" y="1088470"/>
            <a:ext cx="2584634" cy="307777"/>
          </a:xfrm>
          <a:prstGeom prst="rect">
            <a:avLst/>
          </a:prstGeom>
          <a:solidFill>
            <a:srgbClr val="674A68"/>
          </a:solidFill>
        </p:spPr>
        <p:txBody>
          <a:bodyPr wrap="square" rtlCol="0">
            <a:spAutoFit/>
          </a:bodyPr>
          <a:lstStyle/>
          <a:p>
            <a:pPr algn="ctr"/>
            <a:r>
              <a:rPr lang="en-GB" sz="1400" b="1">
                <a:solidFill>
                  <a:schemeClr val="bg1"/>
                </a:solidFill>
              </a:rPr>
              <a:t>Peterborough</a:t>
            </a:r>
          </a:p>
        </p:txBody>
      </p:sp>
      <p:sp>
        <p:nvSpPr>
          <p:cNvPr id="13" name="Rectangle 12">
            <a:extLst>
              <a:ext uri="{FF2B5EF4-FFF2-40B4-BE49-F238E27FC236}">
                <a16:creationId xmlns:a16="http://schemas.microsoft.com/office/drawing/2014/main" id="{FF5AA6B8-6D3E-8DF2-3BAA-BC9B22FD4E23}"/>
              </a:ext>
            </a:extLst>
          </p:cNvPr>
          <p:cNvSpPr/>
          <p:nvPr/>
        </p:nvSpPr>
        <p:spPr>
          <a:xfrm>
            <a:off x="6893826" y="748549"/>
            <a:ext cx="5232959" cy="3731377"/>
          </a:xfrm>
          <a:prstGeom prst="rect">
            <a:avLst/>
          </a:prstGeom>
          <a:no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5B1C23D-C62C-93F8-C858-9C02B5BEA5D6}"/>
              </a:ext>
            </a:extLst>
          </p:cNvPr>
          <p:cNvPicPr>
            <a:picLocks noChangeAspect="1"/>
          </p:cNvPicPr>
          <p:nvPr/>
        </p:nvPicPr>
        <p:blipFill>
          <a:blip r:embed="rId7"/>
          <a:stretch>
            <a:fillRect/>
          </a:stretch>
        </p:blipFill>
        <p:spPr>
          <a:xfrm>
            <a:off x="6930400" y="1703525"/>
            <a:ext cx="2522394" cy="2460322"/>
          </a:xfrm>
          <a:prstGeom prst="rect">
            <a:avLst/>
          </a:prstGeom>
        </p:spPr>
      </p:pic>
      <p:pic>
        <p:nvPicPr>
          <p:cNvPr id="15" name="Picture 14">
            <a:extLst>
              <a:ext uri="{FF2B5EF4-FFF2-40B4-BE49-F238E27FC236}">
                <a16:creationId xmlns:a16="http://schemas.microsoft.com/office/drawing/2014/main" id="{6996ECAA-A1C4-22F1-3479-DA847696774A}"/>
              </a:ext>
            </a:extLst>
          </p:cNvPr>
          <p:cNvPicPr>
            <a:picLocks noChangeAspect="1"/>
          </p:cNvPicPr>
          <p:nvPr/>
        </p:nvPicPr>
        <p:blipFill>
          <a:blip r:embed="rId8"/>
          <a:stretch>
            <a:fillRect/>
          </a:stretch>
        </p:blipFill>
        <p:spPr>
          <a:xfrm>
            <a:off x="9677331" y="1716807"/>
            <a:ext cx="2436245" cy="2481153"/>
          </a:xfrm>
          <a:prstGeom prst="rect">
            <a:avLst/>
          </a:prstGeom>
        </p:spPr>
      </p:pic>
      <p:sp>
        <p:nvSpPr>
          <p:cNvPr id="21" name="TextBox 20">
            <a:extLst>
              <a:ext uri="{FF2B5EF4-FFF2-40B4-BE49-F238E27FC236}">
                <a16:creationId xmlns:a16="http://schemas.microsoft.com/office/drawing/2014/main" id="{F46501EF-1943-51A6-37F5-F01496908B37}"/>
              </a:ext>
            </a:extLst>
          </p:cNvPr>
          <p:cNvSpPr txBox="1"/>
          <p:nvPr/>
        </p:nvSpPr>
        <p:spPr>
          <a:xfrm>
            <a:off x="6854252" y="4631800"/>
            <a:ext cx="5254973" cy="1477328"/>
          </a:xfrm>
          <a:prstGeom prst="rect">
            <a:avLst/>
          </a:prstGeom>
          <a:noFill/>
        </p:spPr>
        <p:txBody>
          <a:bodyPr wrap="square" rtlCol="0">
            <a:spAutoFit/>
          </a:bodyPr>
          <a:lstStyle/>
          <a:p>
            <a:pPr algn="ctr"/>
            <a:r>
              <a:rPr lang="en-GB" dirty="0">
                <a:solidFill>
                  <a:srgbClr val="674A68"/>
                </a:solidFill>
              </a:rPr>
              <a:t>Almost half of premature deaths (under 75) are considered preventable through public health and primary prevention interventions.  For examples, cancer deaths attributable to asbestos exposure or liver disease deaths attributable to alcohol use.</a:t>
            </a:r>
          </a:p>
        </p:txBody>
      </p:sp>
    </p:spTree>
    <p:extLst>
      <p:ext uri="{BB962C8B-B14F-4D97-AF65-F5344CB8AC3E}">
        <p14:creationId xmlns:p14="http://schemas.microsoft.com/office/powerpoint/2010/main" val="393440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9B4A48-296F-0595-B545-97B72E037D15}"/>
              </a:ext>
            </a:extLst>
          </p:cNvPr>
          <p:cNvSpPr txBox="1">
            <a:spLocks/>
          </p:cNvSpPr>
          <p:nvPr/>
        </p:nvSpPr>
        <p:spPr>
          <a:xfrm>
            <a:off x="689674" y="0"/>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Calibri" panose="020F0502020204030204" pitchFamily="34" charset="0"/>
                <a:cs typeface="Calibri" panose="020F0502020204030204" pitchFamily="34" charset="0"/>
              </a:rPr>
              <a:t>How do we compare against similar areas?</a:t>
            </a:r>
          </a:p>
        </p:txBody>
      </p:sp>
      <p:pic>
        <p:nvPicPr>
          <p:cNvPr id="4" name="Graphic 3" descr="Group of people with solid fill">
            <a:extLst>
              <a:ext uri="{FF2B5EF4-FFF2-40B4-BE49-F238E27FC236}">
                <a16:creationId xmlns:a16="http://schemas.microsoft.com/office/drawing/2014/main" id="{ABF36DCC-0F5E-4AB8-DA8A-B006D843D2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689674" cy="689674"/>
          </a:xfrm>
          <a:prstGeom prst="rect">
            <a:avLst/>
          </a:prstGeom>
        </p:spPr>
      </p:pic>
      <p:sp>
        <p:nvSpPr>
          <p:cNvPr id="22" name="Title 1">
            <a:extLst>
              <a:ext uri="{FF2B5EF4-FFF2-40B4-BE49-F238E27FC236}">
                <a16:creationId xmlns:a16="http://schemas.microsoft.com/office/drawing/2014/main" id="{2CC465C0-CFA3-5781-1418-F0462B0F158D}"/>
              </a:ext>
            </a:extLst>
          </p:cNvPr>
          <p:cNvSpPr txBox="1">
            <a:spLocks/>
          </p:cNvSpPr>
          <p:nvPr/>
        </p:nvSpPr>
        <p:spPr>
          <a:xfrm>
            <a:off x="-6581" y="6527423"/>
            <a:ext cx="12192000" cy="338555"/>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https://cambridgeshireinsight.org.uk/jsna-2023/all-dashboards/</a:t>
            </a:r>
            <a:endParaRPr lang="en-GB" sz="1200" dirty="0">
              <a:solidFill>
                <a:schemeClr val="bg1"/>
              </a:solidFill>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A2198916-6E30-D72F-CDCF-2CBE026C475E}"/>
              </a:ext>
            </a:extLst>
          </p:cNvPr>
          <p:cNvPicPr>
            <a:picLocks noChangeAspect="1"/>
          </p:cNvPicPr>
          <p:nvPr/>
        </p:nvPicPr>
        <p:blipFill>
          <a:blip r:embed="rId5"/>
          <a:stretch>
            <a:fillRect/>
          </a:stretch>
        </p:blipFill>
        <p:spPr>
          <a:xfrm>
            <a:off x="9720320" y="5460323"/>
            <a:ext cx="2465099" cy="871900"/>
          </a:xfrm>
          <a:prstGeom prst="rect">
            <a:avLst/>
          </a:prstGeom>
        </p:spPr>
      </p:pic>
      <p:sp>
        <p:nvSpPr>
          <p:cNvPr id="2" name="TextBox 1">
            <a:extLst>
              <a:ext uri="{FF2B5EF4-FFF2-40B4-BE49-F238E27FC236}">
                <a16:creationId xmlns:a16="http://schemas.microsoft.com/office/drawing/2014/main" id="{C9A6AB77-0A08-F305-7FFF-A86A99F09B59}"/>
              </a:ext>
            </a:extLst>
          </p:cNvPr>
          <p:cNvSpPr txBox="1"/>
          <p:nvPr/>
        </p:nvSpPr>
        <p:spPr>
          <a:xfrm>
            <a:off x="-6581" y="747805"/>
            <a:ext cx="12192000" cy="307777"/>
          </a:xfrm>
          <a:prstGeom prst="rect">
            <a:avLst/>
          </a:prstGeom>
          <a:solidFill>
            <a:srgbClr val="674A68"/>
          </a:solidFill>
          <a:ln>
            <a:noFill/>
          </a:ln>
        </p:spPr>
        <p:txBody>
          <a:bodyPr wrap="square" rtlCol="0">
            <a:spAutoFit/>
          </a:bodyPr>
          <a:lstStyle/>
          <a:p>
            <a:pPr algn="ctr"/>
            <a:r>
              <a:rPr lang="en-GB" sz="1400" b="1" dirty="0">
                <a:solidFill>
                  <a:schemeClr val="bg1"/>
                </a:solidFill>
              </a:rPr>
              <a:t>Healthy Life Expectancy at birth, males, 2018-2020</a:t>
            </a:r>
          </a:p>
        </p:txBody>
      </p:sp>
      <p:sp>
        <p:nvSpPr>
          <p:cNvPr id="3" name="TextBox 2">
            <a:extLst>
              <a:ext uri="{FF2B5EF4-FFF2-40B4-BE49-F238E27FC236}">
                <a16:creationId xmlns:a16="http://schemas.microsoft.com/office/drawing/2014/main" id="{FD183642-7236-2E68-E0BD-A8A13EB3326B}"/>
              </a:ext>
            </a:extLst>
          </p:cNvPr>
          <p:cNvSpPr txBox="1"/>
          <p:nvPr/>
        </p:nvSpPr>
        <p:spPr>
          <a:xfrm>
            <a:off x="-6582" y="1113713"/>
            <a:ext cx="9779231" cy="307777"/>
          </a:xfrm>
          <a:prstGeom prst="rect">
            <a:avLst/>
          </a:prstGeom>
          <a:solidFill>
            <a:srgbClr val="674A68"/>
          </a:solidFill>
          <a:ln>
            <a:noFill/>
          </a:ln>
        </p:spPr>
        <p:txBody>
          <a:bodyPr wrap="square" rtlCol="0">
            <a:spAutoFit/>
          </a:bodyPr>
          <a:lstStyle/>
          <a:p>
            <a:pPr algn="ctr"/>
            <a:r>
              <a:rPr lang="en-GB" sz="1400" b="1" dirty="0">
                <a:solidFill>
                  <a:schemeClr val="bg1"/>
                </a:solidFill>
              </a:rPr>
              <a:t>Cambridgeshire</a:t>
            </a:r>
          </a:p>
        </p:txBody>
      </p:sp>
      <p:pic>
        <p:nvPicPr>
          <p:cNvPr id="6" name="Picture 5">
            <a:extLst>
              <a:ext uri="{FF2B5EF4-FFF2-40B4-BE49-F238E27FC236}">
                <a16:creationId xmlns:a16="http://schemas.microsoft.com/office/drawing/2014/main" id="{850D4F19-3C21-6F2E-A8DE-E9EDFD1EFE7E}"/>
              </a:ext>
            </a:extLst>
          </p:cNvPr>
          <p:cNvPicPr>
            <a:picLocks noChangeAspect="1"/>
          </p:cNvPicPr>
          <p:nvPr/>
        </p:nvPicPr>
        <p:blipFill>
          <a:blip r:embed="rId6"/>
          <a:stretch>
            <a:fillRect/>
          </a:stretch>
        </p:blipFill>
        <p:spPr>
          <a:xfrm>
            <a:off x="0" y="1397677"/>
            <a:ext cx="9772650" cy="2143125"/>
          </a:xfrm>
          <a:prstGeom prst="rect">
            <a:avLst/>
          </a:prstGeom>
        </p:spPr>
      </p:pic>
      <p:sp>
        <p:nvSpPr>
          <p:cNvPr id="7" name="TextBox 6">
            <a:extLst>
              <a:ext uri="{FF2B5EF4-FFF2-40B4-BE49-F238E27FC236}">
                <a16:creationId xmlns:a16="http://schemas.microsoft.com/office/drawing/2014/main" id="{55348850-1446-8CEB-C164-B57063EBBBC5}"/>
              </a:ext>
            </a:extLst>
          </p:cNvPr>
          <p:cNvSpPr txBox="1"/>
          <p:nvPr/>
        </p:nvSpPr>
        <p:spPr>
          <a:xfrm>
            <a:off x="0" y="3678585"/>
            <a:ext cx="9779231" cy="307777"/>
          </a:xfrm>
          <a:prstGeom prst="rect">
            <a:avLst/>
          </a:prstGeom>
          <a:solidFill>
            <a:srgbClr val="674A68"/>
          </a:solidFill>
          <a:ln>
            <a:noFill/>
          </a:ln>
        </p:spPr>
        <p:txBody>
          <a:bodyPr wrap="square" rtlCol="0">
            <a:spAutoFit/>
          </a:bodyPr>
          <a:lstStyle/>
          <a:p>
            <a:pPr algn="ctr"/>
            <a:r>
              <a:rPr lang="en-GB" sz="1400" b="1" dirty="0">
                <a:solidFill>
                  <a:schemeClr val="bg1"/>
                </a:solidFill>
              </a:rPr>
              <a:t>Peterborough</a:t>
            </a:r>
          </a:p>
        </p:txBody>
      </p:sp>
      <p:pic>
        <p:nvPicPr>
          <p:cNvPr id="8" name="Picture 7">
            <a:extLst>
              <a:ext uri="{FF2B5EF4-FFF2-40B4-BE49-F238E27FC236}">
                <a16:creationId xmlns:a16="http://schemas.microsoft.com/office/drawing/2014/main" id="{27AE26D0-AA14-AFAE-8D95-89648BA93022}"/>
              </a:ext>
            </a:extLst>
          </p:cNvPr>
          <p:cNvPicPr>
            <a:picLocks noChangeAspect="1"/>
          </p:cNvPicPr>
          <p:nvPr/>
        </p:nvPicPr>
        <p:blipFill>
          <a:blip r:embed="rId7"/>
          <a:stretch>
            <a:fillRect/>
          </a:stretch>
        </p:blipFill>
        <p:spPr>
          <a:xfrm>
            <a:off x="0" y="4124145"/>
            <a:ext cx="9791700" cy="2152650"/>
          </a:xfrm>
          <a:prstGeom prst="rect">
            <a:avLst/>
          </a:prstGeom>
        </p:spPr>
      </p:pic>
      <p:sp>
        <p:nvSpPr>
          <p:cNvPr id="9" name="Rectangle 8">
            <a:extLst>
              <a:ext uri="{FF2B5EF4-FFF2-40B4-BE49-F238E27FC236}">
                <a16:creationId xmlns:a16="http://schemas.microsoft.com/office/drawing/2014/main" id="{7B35B78B-CBAA-2E3B-9B82-7E61B0516187}"/>
              </a:ext>
            </a:extLst>
          </p:cNvPr>
          <p:cNvSpPr/>
          <p:nvPr/>
        </p:nvSpPr>
        <p:spPr>
          <a:xfrm>
            <a:off x="5206482" y="1421490"/>
            <a:ext cx="699796" cy="200646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58AF4D2-6BE1-6000-37FF-A5D5DCDE8747}"/>
              </a:ext>
            </a:extLst>
          </p:cNvPr>
          <p:cNvSpPr/>
          <p:nvPr/>
        </p:nvSpPr>
        <p:spPr>
          <a:xfrm>
            <a:off x="7878147" y="4252535"/>
            <a:ext cx="699796" cy="200646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BFB5E94-4317-476E-CD92-8D41FD5000CC}"/>
              </a:ext>
            </a:extLst>
          </p:cNvPr>
          <p:cNvSpPr/>
          <p:nvPr/>
        </p:nvSpPr>
        <p:spPr>
          <a:xfrm>
            <a:off x="9871669" y="1151528"/>
            <a:ext cx="2313750" cy="4308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674A68"/>
                </a:solidFill>
              </a:rPr>
              <a:t>These charts present healthy life expectancy in males in Cambridgeshire and Peterborough compared to their CIPFA statistical neighbours (a feature available in the majority of JSNA dashboards)</a:t>
            </a:r>
          </a:p>
          <a:p>
            <a:pPr algn="ctr"/>
            <a:endParaRPr lang="en-GB" sz="1400" dirty="0">
              <a:solidFill>
                <a:srgbClr val="674A68"/>
              </a:solidFill>
            </a:endParaRPr>
          </a:p>
          <a:p>
            <a:pPr algn="ctr"/>
            <a:r>
              <a:rPr lang="en-GB" sz="1400" dirty="0">
                <a:solidFill>
                  <a:srgbClr val="674A68"/>
                </a:solidFill>
              </a:rPr>
              <a:t>Male healthy life expectancy is within the middle of the range of </a:t>
            </a:r>
            <a:r>
              <a:rPr lang="en-GB" sz="1400">
                <a:solidFill>
                  <a:srgbClr val="674A68"/>
                </a:solidFill>
              </a:rPr>
              <a:t>local authorities in </a:t>
            </a:r>
            <a:r>
              <a:rPr lang="en-GB" sz="1400" dirty="0">
                <a:solidFill>
                  <a:srgbClr val="674A68"/>
                </a:solidFill>
              </a:rPr>
              <a:t>Cambridgeshire and towards the top of the range in Peterborough.  This shows that there is room for improvement in both areas.</a:t>
            </a:r>
          </a:p>
        </p:txBody>
      </p:sp>
    </p:spTree>
    <p:extLst>
      <p:ext uri="{BB962C8B-B14F-4D97-AF65-F5344CB8AC3E}">
        <p14:creationId xmlns:p14="http://schemas.microsoft.com/office/powerpoint/2010/main" val="307342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680EDE0-77E8-4E72-67BC-03270450E4CC}"/>
              </a:ext>
            </a:extLst>
          </p:cNvPr>
          <p:cNvPicPr>
            <a:picLocks noChangeAspect="1"/>
          </p:cNvPicPr>
          <p:nvPr/>
        </p:nvPicPr>
        <p:blipFill>
          <a:blip r:embed="rId2"/>
          <a:stretch>
            <a:fillRect/>
          </a:stretch>
        </p:blipFill>
        <p:spPr>
          <a:xfrm>
            <a:off x="7769588" y="1073710"/>
            <a:ext cx="3715355" cy="4894480"/>
          </a:xfrm>
          <a:prstGeom prst="rect">
            <a:avLst/>
          </a:prstGeom>
        </p:spPr>
      </p:pic>
      <p:sp>
        <p:nvSpPr>
          <p:cNvPr id="24" name="Rectangle 23">
            <a:extLst>
              <a:ext uri="{FF2B5EF4-FFF2-40B4-BE49-F238E27FC236}">
                <a16:creationId xmlns:a16="http://schemas.microsoft.com/office/drawing/2014/main" id="{9F721EA8-415B-07E2-0F54-3251C29E5A13}"/>
              </a:ext>
            </a:extLst>
          </p:cNvPr>
          <p:cNvSpPr/>
          <p:nvPr/>
        </p:nvSpPr>
        <p:spPr>
          <a:xfrm>
            <a:off x="5687996" y="2026763"/>
            <a:ext cx="2109600" cy="2579605"/>
          </a:xfrm>
          <a:prstGeom prst="rect">
            <a:avLst/>
          </a:prstGeom>
          <a:solidFill>
            <a:srgbClr val="674A6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Mortality and </a:t>
            </a:r>
          </a:p>
          <a:p>
            <a:pPr algn="ctr"/>
            <a:r>
              <a:rPr lang="en-GB" sz="1400" b="1">
                <a:solidFill>
                  <a:schemeClr val="bg1"/>
                </a:solidFill>
              </a:rPr>
              <a:t>premature mortality</a:t>
            </a:r>
          </a:p>
        </p:txBody>
      </p:sp>
      <p:pic>
        <p:nvPicPr>
          <p:cNvPr id="22" name="Picture 21">
            <a:extLst>
              <a:ext uri="{FF2B5EF4-FFF2-40B4-BE49-F238E27FC236}">
                <a16:creationId xmlns:a16="http://schemas.microsoft.com/office/drawing/2014/main" id="{CE0DF865-DDE5-0974-F129-6B3CCAF4A39C}"/>
              </a:ext>
            </a:extLst>
          </p:cNvPr>
          <p:cNvPicPr>
            <a:picLocks noChangeAspect="1"/>
          </p:cNvPicPr>
          <p:nvPr/>
        </p:nvPicPr>
        <p:blipFill>
          <a:blip r:embed="rId3"/>
          <a:stretch>
            <a:fillRect/>
          </a:stretch>
        </p:blipFill>
        <p:spPr>
          <a:xfrm>
            <a:off x="2162886" y="1092565"/>
            <a:ext cx="3301946" cy="5460929"/>
          </a:xfrm>
          <a:prstGeom prst="rect">
            <a:avLst/>
          </a:prstGeom>
        </p:spPr>
      </p:pic>
      <p:sp>
        <p:nvSpPr>
          <p:cNvPr id="5" name="Title 1">
            <a:extLst>
              <a:ext uri="{FF2B5EF4-FFF2-40B4-BE49-F238E27FC236}">
                <a16:creationId xmlns:a16="http://schemas.microsoft.com/office/drawing/2014/main" id="{689B4A48-296F-0595-B545-97B72E037D15}"/>
              </a:ext>
            </a:extLst>
          </p:cNvPr>
          <p:cNvSpPr txBox="1">
            <a:spLocks/>
          </p:cNvSpPr>
          <p:nvPr/>
        </p:nvSpPr>
        <p:spPr>
          <a:xfrm>
            <a:off x="0" y="0"/>
            <a:ext cx="12192000"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Calibri" panose="020F0502020204030204" pitchFamily="34" charset="0"/>
                <a:cs typeface="Calibri" panose="020F0502020204030204" pitchFamily="34" charset="0"/>
              </a:rPr>
              <a:t>What is available in the JSNA?</a:t>
            </a:r>
          </a:p>
        </p:txBody>
      </p:sp>
      <p:cxnSp>
        <p:nvCxnSpPr>
          <p:cNvPr id="7" name="Straight Connector 6">
            <a:extLst>
              <a:ext uri="{FF2B5EF4-FFF2-40B4-BE49-F238E27FC236}">
                <a16:creationId xmlns:a16="http://schemas.microsoft.com/office/drawing/2014/main" id="{10E5E8D6-241F-970F-35BD-80D16D0BACC8}"/>
              </a:ext>
            </a:extLst>
          </p:cNvPr>
          <p:cNvCxnSpPr>
            <a:cxnSpLocks/>
          </p:cNvCxnSpPr>
          <p:nvPr/>
        </p:nvCxnSpPr>
        <p:spPr>
          <a:xfrm>
            <a:off x="0" y="689674"/>
            <a:ext cx="12192000" cy="0"/>
          </a:xfrm>
          <a:prstGeom prst="line">
            <a:avLst/>
          </a:prstGeom>
          <a:ln>
            <a:solidFill>
              <a:srgbClr val="674A6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D1AF0B8-7473-CDB7-2D3E-8426E905C19D}"/>
              </a:ext>
            </a:extLst>
          </p:cNvPr>
          <p:cNvSpPr/>
          <p:nvPr/>
        </p:nvSpPr>
        <p:spPr>
          <a:xfrm>
            <a:off x="90928" y="1054662"/>
            <a:ext cx="2109666" cy="1362585"/>
          </a:xfrm>
          <a:prstGeom prst="rect">
            <a:avLst/>
          </a:prstGeom>
          <a:solidFill>
            <a:srgbClr val="674A6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Age structure </a:t>
            </a:r>
          </a:p>
          <a:p>
            <a:pPr algn="ctr"/>
            <a:r>
              <a:rPr lang="en-GB" sz="1400" b="1">
                <a:solidFill>
                  <a:schemeClr val="bg1"/>
                </a:solidFill>
              </a:rPr>
              <a:t>and population change</a:t>
            </a:r>
          </a:p>
        </p:txBody>
      </p:sp>
      <p:sp>
        <p:nvSpPr>
          <p:cNvPr id="16" name="Rectangle 15">
            <a:extLst>
              <a:ext uri="{FF2B5EF4-FFF2-40B4-BE49-F238E27FC236}">
                <a16:creationId xmlns:a16="http://schemas.microsoft.com/office/drawing/2014/main" id="{EA3CFEF4-61AD-7C51-A7CF-3BA4DE3DB93F}"/>
              </a:ext>
            </a:extLst>
          </p:cNvPr>
          <p:cNvSpPr/>
          <p:nvPr/>
        </p:nvSpPr>
        <p:spPr>
          <a:xfrm>
            <a:off x="90927" y="2417247"/>
            <a:ext cx="2105795" cy="1249752"/>
          </a:xfrm>
          <a:prstGeom prst="rect">
            <a:avLst/>
          </a:prstGeom>
          <a:solidFill>
            <a:srgbClr val="674A6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Ethnicity and languages</a:t>
            </a:r>
          </a:p>
        </p:txBody>
      </p:sp>
      <p:sp>
        <p:nvSpPr>
          <p:cNvPr id="17" name="Rectangle 16">
            <a:extLst>
              <a:ext uri="{FF2B5EF4-FFF2-40B4-BE49-F238E27FC236}">
                <a16:creationId xmlns:a16="http://schemas.microsoft.com/office/drawing/2014/main" id="{C3ACA597-2B41-F987-08F6-7FDA3FF2D48F}"/>
              </a:ext>
            </a:extLst>
          </p:cNvPr>
          <p:cNvSpPr/>
          <p:nvPr/>
        </p:nvSpPr>
        <p:spPr>
          <a:xfrm>
            <a:off x="90928" y="3666999"/>
            <a:ext cx="2104013" cy="1127278"/>
          </a:xfrm>
          <a:prstGeom prst="rect">
            <a:avLst/>
          </a:prstGeom>
          <a:solidFill>
            <a:srgbClr val="674A6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Predicted future change</a:t>
            </a:r>
          </a:p>
        </p:txBody>
      </p:sp>
      <p:sp>
        <p:nvSpPr>
          <p:cNvPr id="18" name="Rectangle 17">
            <a:extLst>
              <a:ext uri="{FF2B5EF4-FFF2-40B4-BE49-F238E27FC236}">
                <a16:creationId xmlns:a16="http://schemas.microsoft.com/office/drawing/2014/main" id="{E0521CD8-09BB-1818-0CB9-D8C2DE55C9E9}"/>
              </a:ext>
            </a:extLst>
          </p:cNvPr>
          <p:cNvSpPr/>
          <p:nvPr/>
        </p:nvSpPr>
        <p:spPr>
          <a:xfrm>
            <a:off x="90927" y="4794278"/>
            <a:ext cx="2104013" cy="1740362"/>
          </a:xfrm>
          <a:prstGeom prst="rect">
            <a:avLst/>
          </a:prstGeom>
          <a:solidFill>
            <a:srgbClr val="674A6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Inequality groups</a:t>
            </a:r>
          </a:p>
        </p:txBody>
      </p:sp>
      <p:sp>
        <p:nvSpPr>
          <p:cNvPr id="2" name="TextBox 1">
            <a:extLst>
              <a:ext uri="{FF2B5EF4-FFF2-40B4-BE49-F238E27FC236}">
                <a16:creationId xmlns:a16="http://schemas.microsoft.com/office/drawing/2014/main" id="{27AF9147-D07C-AEA0-4221-AF14A33502B7}"/>
              </a:ext>
            </a:extLst>
          </p:cNvPr>
          <p:cNvSpPr txBox="1"/>
          <p:nvPr/>
        </p:nvSpPr>
        <p:spPr>
          <a:xfrm>
            <a:off x="90927" y="718767"/>
            <a:ext cx="5415209" cy="307777"/>
          </a:xfrm>
          <a:prstGeom prst="rect">
            <a:avLst/>
          </a:prstGeom>
          <a:solidFill>
            <a:srgbClr val="674A68"/>
          </a:solidFill>
        </p:spPr>
        <p:txBody>
          <a:bodyPr wrap="square" rtlCol="0">
            <a:spAutoFit/>
          </a:bodyPr>
          <a:lstStyle/>
          <a:p>
            <a:pPr algn="ctr"/>
            <a:r>
              <a:rPr lang="en-GB" sz="1400" b="1">
                <a:solidFill>
                  <a:schemeClr val="bg1"/>
                </a:solidFill>
              </a:rPr>
              <a:t>Demography</a:t>
            </a:r>
          </a:p>
        </p:txBody>
      </p:sp>
      <p:sp>
        <p:nvSpPr>
          <p:cNvPr id="23" name="Rectangle 22">
            <a:extLst>
              <a:ext uri="{FF2B5EF4-FFF2-40B4-BE49-F238E27FC236}">
                <a16:creationId xmlns:a16="http://schemas.microsoft.com/office/drawing/2014/main" id="{E3F73569-79DD-ABB1-529B-E64E3FACEFC0}"/>
              </a:ext>
            </a:extLst>
          </p:cNvPr>
          <p:cNvSpPr/>
          <p:nvPr/>
        </p:nvSpPr>
        <p:spPr>
          <a:xfrm>
            <a:off x="5673189" y="1053293"/>
            <a:ext cx="2109600" cy="1080000"/>
          </a:xfrm>
          <a:prstGeom prst="rect">
            <a:avLst/>
          </a:prstGeom>
          <a:solidFill>
            <a:srgbClr val="674A6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Life expectancy and healthy life expectancy</a:t>
            </a:r>
          </a:p>
        </p:txBody>
      </p:sp>
      <p:sp>
        <p:nvSpPr>
          <p:cNvPr id="25" name="Rectangle 24">
            <a:extLst>
              <a:ext uri="{FF2B5EF4-FFF2-40B4-BE49-F238E27FC236}">
                <a16:creationId xmlns:a16="http://schemas.microsoft.com/office/drawing/2014/main" id="{09F8C2A6-89C7-8B0C-14E6-CD067FB341F5}"/>
              </a:ext>
            </a:extLst>
          </p:cNvPr>
          <p:cNvSpPr/>
          <p:nvPr/>
        </p:nvSpPr>
        <p:spPr>
          <a:xfrm>
            <a:off x="5675762" y="4491797"/>
            <a:ext cx="2109600" cy="1197043"/>
          </a:xfrm>
          <a:prstGeom prst="rect">
            <a:avLst/>
          </a:prstGeom>
          <a:solidFill>
            <a:srgbClr val="674A6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Disease and poor health</a:t>
            </a:r>
          </a:p>
        </p:txBody>
      </p:sp>
      <p:sp>
        <p:nvSpPr>
          <p:cNvPr id="26" name="Rectangle 25">
            <a:extLst>
              <a:ext uri="{FF2B5EF4-FFF2-40B4-BE49-F238E27FC236}">
                <a16:creationId xmlns:a16="http://schemas.microsoft.com/office/drawing/2014/main" id="{45C8ADBB-A4DD-A2C2-706A-134497030C05}"/>
              </a:ext>
            </a:extLst>
          </p:cNvPr>
          <p:cNvSpPr/>
          <p:nvPr/>
        </p:nvSpPr>
        <p:spPr>
          <a:xfrm>
            <a:off x="5681415" y="5690018"/>
            <a:ext cx="2098800" cy="278172"/>
          </a:xfrm>
          <a:prstGeom prst="rect">
            <a:avLst/>
          </a:prstGeom>
          <a:solidFill>
            <a:srgbClr val="674A6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Local health</a:t>
            </a:r>
          </a:p>
        </p:txBody>
      </p:sp>
      <p:sp>
        <p:nvSpPr>
          <p:cNvPr id="27" name="TextBox 26">
            <a:extLst>
              <a:ext uri="{FF2B5EF4-FFF2-40B4-BE49-F238E27FC236}">
                <a16:creationId xmlns:a16="http://schemas.microsoft.com/office/drawing/2014/main" id="{39237A1E-5E5F-0320-C864-24463F963114}"/>
              </a:ext>
            </a:extLst>
          </p:cNvPr>
          <p:cNvSpPr txBox="1"/>
          <p:nvPr/>
        </p:nvSpPr>
        <p:spPr>
          <a:xfrm>
            <a:off x="5662366" y="718767"/>
            <a:ext cx="6372718" cy="307777"/>
          </a:xfrm>
          <a:prstGeom prst="rect">
            <a:avLst/>
          </a:prstGeom>
          <a:solidFill>
            <a:srgbClr val="674A68"/>
          </a:solidFill>
        </p:spPr>
        <p:txBody>
          <a:bodyPr wrap="square" rtlCol="0">
            <a:spAutoFit/>
          </a:bodyPr>
          <a:lstStyle/>
          <a:p>
            <a:pPr algn="ctr"/>
            <a:r>
              <a:rPr lang="en-GB" sz="1400" b="1">
                <a:solidFill>
                  <a:schemeClr val="bg1"/>
                </a:solidFill>
              </a:rPr>
              <a:t>Overall health</a:t>
            </a:r>
          </a:p>
        </p:txBody>
      </p:sp>
      <p:pic>
        <p:nvPicPr>
          <p:cNvPr id="32" name="Graphic 31" descr="Bar chart with solid fill">
            <a:extLst>
              <a:ext uri="{FF2B5EF4-FFF2-40B4-BE49-F238E27FC236}">
                <a16:creationId xmlns:a16="http://schemas.microsoft.com/office/drawing/2014/main" id="{85160D9E-E807-701D-C6D7-CE2BC0F90E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207" y="44411"/>
            <a:ext cx="657917" cy="657917"/>
          </a:xfrm>
          <a:prstGeom prst="rect">
            <a:avLst/>
          </a:prstGeom>
        </p:spPr>
      </p:pic>
      <p:pic>
        <p:nvPicPr>
          <p:cNvPr id="33" name="Graphic 32" descr="Clipboard with solid fill">
            <a:extLst>
              <a:ext uri="{FF2B5EF4-FFF2-40B4-BE49-F238E27FC236}">
                <a16:creationId xmlns:a16="http://schemas.microsoft.com/office/drawing/2014/main" id="{C8201CD6-943E-E34A-07CD-4363570634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4959" y="-1"/>
            <a:ext cx="657917" cy="657917"/>
          </a:xfrm>
          <a:prstGeom prst="rect">
            <a:avLst/>
          </a:prstGeom>
        </p:spPr>
      </p:pic>
      <p:pic>
        <p:nvPicPr>
          <p:cNvPr id="34" name="Graphic 33" descr="Group of people with solid fill">
            <a:extLst>
              <a:ext uri="{FF2B5EF4-FFF2-40B4-BE49-F238E27FC236}">
                <a16:creationId xmlns:a16="http://schemas.microsoft.com/office/drawing/2014/main" id="{1DFA21E7-FC20-05AC-8EBD-5BD6200060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456" y="34163"/>
            <a:ext cx="657917" cy="636658"/>
          </a:xfrm>
          <a:prstGeom prst="rect">
            <a:avLst/>
          </a:prstGeom>
        </p:spPr>
      </p:pic>
      <p:pic>
        <p:nvPicPr>
          <p:cNvPr id="35" name="Graphic 34" descr="Research with solid fill">
            <a:extLst>
              <a:ext uri="{FF2B5EF4-FFF2-40B4-BE49-F238E27FC236}">
                <a16:creationId xmlns:a16="http://schemas.microsoft.com/office/drawing/2014/main" id="{7A3E2D1F-C903-F912-74E7-761B3C980E7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22649" y="15309"/>
            <a:ext cx="712073" cy="712073"/>
          </a:xfrm>
          <a:prstGeom prst="rect">
            <a:avLst/>
          </a:prstGeom>
        </p:spPr>
      </p:pic>
      <p:pic>
        <p:nvPicPr>
          <p:cNvPr id="36" name="Graphic 35" descr="Lights On with solid fill">
            <a:extLst>
              <a:ext uri="{FF2B5EF4-FFF2-40B4-BE49-F238E27FC236}">
                <a16:creationId xmlns:a16="http://schemas.microsoft.com/office/drawing/2014/main" id="{82B95CC6-0D0F-C8F4-F9AB-2B213D28D5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20976" y="-1"/>
            <a:ext cx="657917" cy="657917"/>
          </a:xfrm>
          <a:prstGeom prst="rect">
            <a:avLst/>
          </a:prstGeom>
        </p:spPr>
      </p:pic>
      <p:pic>
        <p:nvPicPr>
          <p:cNvPr id="37" name="Graphic 36" descr="Subtitles with solid fill">
            <a:extLst>
              <a:ext uri="{FF2B5EF4-FFF2-40B4-BE49-F238E27FC236}">
                <a16:creationId xmlns:a16="http://schemas.microsoft.com/office/drawing/2014/main" id="{6AA03301-573F-A6FC-4332-A8EC8C17FD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7626" y="19009"/>
            <a:ext cx="657917" cy="657917"/>
          </a:xfrm>
          <a:prstGeom prst="rect">
            <a:avLst/>
          </a:prstGeom>
        </p:spPr>
      </p:pic>
      <p:sp>
        <p:nvSpPr>
          <p:cNvPr id="3" name="Title 1">
            <a:extLst>
              <a:ext uri="{FF2B5EF4-FFF2-40B4-BE49-F238E27FC236}">
                <a16:creationId xmlns:a16="http://schemas.microsoft.com/office/drawing/2014/main" id="{EFA6D9B5-858F-CF91-0D15-17C294F3FF44}"/>
              </a:ext>
            </a:extLst>
          </p:cNvPr>
          <p:cNvSpPr txBox="1">
            <a:spLocks/>
          </p:cNvSpPr>
          <p:nvPr/>
        </p:nvSpPr>
        <p:spPr>
          <a:xfrm>
            <a:off x="5687996" y="6082501"/>
            <a:ext cx="6347088" cy="445960"/>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u="sng" dirty="0">
                <a:solidFill>
                  <a:schemeClr val="bg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https://cambridgeshireinsight.org.uk/jsna-2023/all-dashboards/</a:t>
            </a:r>
            <a:endParaRPr lang="en-GB" sz="1200"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176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9B4A48-296F-0595-B545-97B72E037D15}"/>
              </a:ext>
            </a:extLst>
          </p:cNvPr>
          <p:cNvSpPr txBox="1">
            <a:spLocks/>
          </p:cNvSpPr>
          <p:nvPr/>
        </p:nvSpPr>
        <p:spPr>
          <a:xfrm>
            <a:off x="0" y="0"/>
            <a:ext cx="12192000"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chemeClr val="bg1"/>
                </a:solidFill>
                <a:latin typeface="Calibri" panose="020F0502020204030204" pitchFamily="34" charset="0"/>
                <a:cs typeface="Calibri" panose="020F0502020204030204" pitchFamily="34" charset="0"/>
              </a:rPr>
              <a:t>Future needs assessments</a:t>
            </a:r>
          </a:p>
        </p:txBody>
      </p:sp>
      <p:cxnSp>
        <p:nvCxnSpPr>
          <p:cNvPr id="7" name="Straight Connector 6">
            <a:extLst>
              <a:ext uri="{FF2B5EF4-FFF2-40B4-BE49-F238E27FC236}">
                <a16:creationId xmlns:a16="http://schemas.microsoft.com/office/drawing/2014/main" id="{10E5E8D6-241F-970F-35BD-80D16D0BACC8}"/>
              </a:ext>
            </a:extLst>
          </p:cNvPr>
          <p:cNvCxnSpPr>
            <a:cxnSpLocks/>
          </p:cNvCxnSpPr>
          <p:nvPr/>
        </p:nvCxnSpPr>
        <p:spPr>
          <a:xfrm>
            <a:off x="0" y="689674"/>
            <a:ext cx="12192000" cy="0"/>
          </a:xfrm>
          <a:prstGeom prst="line">
            <a:avLst/>
          </a:prstGeom>
          <a:ln>
            <a:solidFill>
              <a:srgbClr val="674A6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B70D388-1355-F232-43D4-5D5863BB940A}"/>
              </a:ext>
            </a:extLst>
          </p:cNvPr>
          <p:cNvSpPr txBox="1"/>
          <p:nvPr/>
        </p:nvSpPr>
        <p:spPr>
          <a:xfrm>
            <a:off x="4506012" y="2111604"/>
            <a:ext cx="184731" cy="369332"/>
          </a:xfrm>
          <a:prstGeom prst="rect">
            <a:avLst/>
          </a:prstGeom>
          <a:noFill/>
        </p:spPr>
        <p:txBody>
          <a:bodyPr wrap="none" rtlCol="0">
            <a:spAutoFit/>
          </a:bodyPr>
          <a:lstStyle/>
          <a:p>
            <a:endParaRPr lang="en-GB"/>
          </a:p>
        </p:txBody>
      </p:sp>
      <p:graphicFrame>
        <p:nvGraphicFramePr>
          <p:cNvPr id="6" name="Table 7">
            <a:extLst>
              <a:ext uri="{FF2B5EF4-FFF2-40B4-BE49-F238E27FC236}">
                <a16:creationId xmlns:a16="http://schemas.microsoft.com/office/drawing/2014/main" id="{C9864F67-F9ED-1B6F-9947-6A410EC55B99}"/>
              </a:ext>
            </a:extLst>
          </p:cNvPr>
          <p:cNvGraphicFramePr>
            <a:graphicFrameLocks noGrp="1"/>
          </p:cNvGraphicFramePr>
          <p:nvPr>
            <p:extLst>
              <p:ext uri="{D42A27DB-BD31-4B8C-83A1-F6EECF244321}">
                <p14:modId xmlns:p14="http://schemas.microsoft.com/office/powerpoint/2010/main" val="2464507573"/>
              </p:ext>
            </p:extLst>
          </p:nvPr>
        </p:nvGraphicFramePr>
        <p:xfrm>
          <a:off x="199547" y="864759"/>
          <a:ext cx="11763154" cy="4211320"/>
        </p:xfrm>
        <a:graphic>
          <a:graphicData uri="http://schemas.openxmlformats.org/drawingml/2006/table">
            <a:tbl>
              <a:tblPr firstRow="1" bandRow="1">
                <a:tableStyleId>{5C22544A-7EE6-4342-B048-85BDC9FD1C3A}</a:tableStyleId>
              </a:tblPr>
              <a:tblGrid>
                <a:gridCol w="5881577">
                  <a:extLst>
                    <a:ext uri="{9D8B030D-6E8A-4147-A177-3AD203B41FA5}">
                      <a16:colId xmlns:a16="http://schemas.microsoft.com/office/drawing/2014/main" val="762350624"/>
                    </a:ext>
                  </a:extLst>
                </a:gridCol>
                <a:gridCol w="5881577">
                  <a:extLst>
                    <a:ext uri="{9D8B030D-6E8A-4147-A177-3AD203B41FA5}">
                      <a16:colId xmlns:a16="http://schemas.microsoft.com/office/drawing/2014/main" val="1001563895"/>
                    </a:ext>
                  </a:extLst>
                </a:gridCol>
              </a:tblGrid>
              <a:tr h="135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chemeClr val="bg1"/>
                          </a:solidFill>
                        </a:rPr>
                        <a:t>JSNAs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chemeClr val="bg1"/>
                          </a:solidFill>
                        </a:rPr>
                        <a:t>(needing sign off by the Health and Wellbeing Board)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chemeClr val="bg1"/>
                        </a:solidFill>
                      </a:endParaRPr>
                    </a:p>
                  </a:txBody>
                  <a:tcPr>
                    <a:lnL w="28575" cap="flat" cmpd="sng" algn="ctr">
                      <a:solidFill>
                        <a:srgbClr val="674A68"/>
                      </a:solidFill>
                      <a:prstDash val="solid"/>
                      <a:round/>
                      <a:headEnd type="none" w="med" len="med"/>
                      <a:tailEnd type="none" w="med" len="med"/>
                    </a:lnL>
                    <a:lnT w="28575" cap="flat" cmpd="sng" algn="ctr">
                      <a:solidFill>
                        <a:srgbClr val="674A68"/>
                      </a:solidFill>
                      <a:prstDash val="solid"/>
                      <a:round/>
                      <a:headEnd type="none" w="med" len="med"/>
                      <a:tailEnd type="none" w="med" len="med"/>
                    </a:lnT>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chemeClr val="bg1"/>
                          </a:solidFill>
                        </a:rPr>
                        <a:t>Other planned needs assessments</a:t>
                      </a:r>
                    </a:p>
                    <a:p>
                      <a:pPr algn="ctr"/>
                      <a:endParaRPr lang="en-GB">
                        <a:solidFill>
                          <a:schemeClr val="bg1"/>
                        </a:solidFill>
                      </a:endParaRPr>
                    </a:p>
                  </a:txBody>
                  <a:tcPr>
                    <a:lnR w="28575" cap="flat" cmpd="sng" algn="ctr">
                      <a:solidFill>
                        <a:srgbClr val="674A68"/>
                      </a:solidFill>
                      <a:prstDash val="solid"/>
                      <a:round/>
                      <a:headEnd type="none" w="med" len="med"/>
                      <a:tailEnd type="none" w="med" len="med"/>
                    </a:lnR>
                    <a:lnT w="28575" cap="flat" cmpd="sng" algn="ctr">
                      <a:solidFill>
                        <a:srgbClr val="674A68"/>
                      </a:solidFill>
                      <a:prstDash val="solid"/>
                      <a:round/>
                      <a:headEnd type="none" w="med" len="med"/>
                      <a:tailEnd type="none" w="med" len="med"/>
                    </a:lnT>
                    <a:solidFill>
                      <a:srgbClr val="674A68"/>
                    </a:solidFill>
                  </a:tcPr>
                </a:tc>
                <a:extLst>
                  <a:ext uri="{0D108BD9-81ED-4DB2-BD59-A6C34878D82A}">
                    <a16:rowId xmlns:a16="http://schemas.microsoft.com/office/drawing/2014/main" val="81702808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rgbClr val="674A68"/>
                          </a:solidFill>
                          <a:effectLst/>
                          <a:latin typeface="Calibri" panose="020F0502020204030204" pitchFamily="34" charset="0"/>
                          <a:ea typeface="Times New Roman" panose="02020603050405020304" pitchFamily="18" charset="0"/>
                          <a:cs typeface="Calibri" panose="020F0502020204030204" pitchFamily="34" charset="0"/>
                        </a:rPr>
                        <a:t>Children and young people JSNA (</a:t>
                      </a:r>
                      <a:r>
                        <a:rPr lang="en-GB" sz="1800" kern="1200">
                          <a:solidFill>
                            <a:srgbClr val="674A68"/>
                          </a:solidFill>
                          <a:effectLst/>
                          <a:latin typeface="Calibri" panose="020F0502020204030204" pitchFamily="34" charset="0"/>
                          <a:cs typeface="Calibri" panose="020F0502020204030204" pitchFamily="34" charset="0"/>
                        </a:rPr>
                        <a:t>April 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rgbClr val="674A68"/>
                          </a:solidFill>
                          <a:effectLst/>
                          <a:latin typeface="Calibri" panose="020F0502020204030204" pitchFamily="34" charset="0"/>
                          <a:cs typeface="Calibri" panose="020F0502020204030204" pitchFamily="34" charset="0"/>
                        </a:rPr>
                        <a:t>Healthy Places JSNA (April 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rgbClr val="674A68"/>
                          </a:solidFill>
                          <a:effectLst/>
                          <a:latin typeface="Calibri" panose="020F0502020204030204" pitchFamily="34" charset="0"/>
                          <a:cs typeface="Calibri" panose="020F0502020204030204" pitchFamily="34" charset="0"/>
                        </a:rPr>
                        <a:t>Mental Health JSNA (July 2024)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200">
                        <a:solidFill>
                          <a:srgbClr val="674A68"/>
                        </a:solidFill>
                        <a:effectLst/>
                        <a:latin typeface="Calibri" panose="020F0502020204030204" pitchFamily="34" charset="0"/>
                        <a:cs typeface="Calibri" panose="020F0502020204030204" pitchFamily="34" charset="0"/>
                      </a:endParaRPr>
                    </a:p>
                  </a:txBody>
                  <a:tcPr>
                    <a:lnL w="2857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rgbClr val="674A68"/>
                          </a:solidFill>
                          <a:latin typeface="Calibri" panose="020F0502020204030204" pitchFamily="34" charset="0"/>
                          <a:ea typeface="+mn-ea"/>
                          <a:cs typeface="Calibri" panose="020F0502020204030204" pitchFamily="34" charset="0"/>
                        </a:rPr>
                        <a:t>Sexual and reproductive health (Feb 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rgbClr val="674A68"/>
                          </a:solidFill>
                          <a:latin typeface="Calibri" panose="020F0502020204030204" pitchFamily="34" charset="0"/>
                          <a:ea typeface="+mn-ea"/>
                          <a:cs typeface="Calibri" panose="020F0502020204030204" pitchFamily="34" charset="0"/>
                        </a:rPr>
                        <a:t>Health behaviour services needs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rgbClr val="674A68"/>
                          </a:solidFill>
                          <a:latin typeface="Calibri" panose="020F0502020204030204" pitchFamily="34" charset="0"/>
                          <a:ea typeface="+mn-ea"/>
                          <a:cs typeface="Calibri" panose="020F0502020204030204" pitchFamily="34" charset="0"/>
                        </a:rPr>
                        <a:t>Serious Violence needs assessment (going to High Harms Board</a:t>
                      </a:r>
                      <a:r>
                        <a:rPr lang="en-GB" sz="1800" kern="1200">
                          <a:solidFill>
                            <a:srgbClr val="674A68"/>
                          </a:solidFill>
                          <a:effectLst/>
                          <a:latin typeface="Calibri" panose="020F0502020204030204" pitchFamily="34" charset="0"/>
                          <a:ea typeface="Times New Roman" panose="02020603050405020304" pitchFamily="18" charset="0"/>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200">
                        <a:solidFill>
                          <a:srgbClr val="674A68"/>
                        </a:solidFill>
                        <a:effectLst/>
                        <a:latin typeface="Calibri" panose="020F0502020204030204" pitchFamily="34" charset="0"/>
                        <a:cs typeface="Calibri" panose="020F0502020204030204" pitchFamily="34" charset="0"/>
                      </a:endParaRPr>
                    </a:p>
                  </a:txBody>
                  <a:tcPr>
                    <a:lnL w="12700" cap="flat" cmpd="sng" algn="ctr">
                      <a:solidFill>
                        <a:srgbClr val="674A68"/>
                      </a:solidFill>
                      <a:prstDash val="solid"/>
                      <a:round/>
                      <a:headEnd type="none" w="med" len="med"/>
                      <a:tailEnd type="none" w="med" len="med"/>
                    </a:lnL>
                    <a:lnR w="28575" cap="flat" cmpd="sng" algn="ctr">
                      <a:solidFill>
                        <a:srgbClr val="674A68"/>
                      </a:solidFill>
                      <a:prstDash val="solid"/>
                      <a:round/>
                      <a:headEnd type="none" w="med" len="med"/>
                      <a:tailEnd type="none" w="med" len="med"/>
                    </a:lnR>
                    <a:noFill/>
                  </a:tcPr>
                </a:tc>
                <a:extLst>
                  <a:ext uri="{0D108BD9-81ED-4DB2-BD59-A6C34878D82A}">
                    <a16:rowId xmlns:a16="http://schemas.microsoft.com/office/drawing/2014/main" val="649451621"/>
                  </a:ext>
                </a:extLst>
              </a:tr>
              <a:tr h="370840">
                <a:tc gridSpan="2">
                  <a:txBody>
                    <a:bodyPr/>
                    <a:lstStyle/>
                    <a:p>
                      <a:pPr algn="ctr"/>
                      <a:r>
                        <a:rPr lang="en-GB" sz="1800" b="1" kern="1200">
                          <a:solidFill>
                            <a:schemeClr val="bg1"/>
                          </a:solidFill>
                          <a:latin typeface="+mn-lt"/>
                          <a:ea typeface="+mn-ea"/>
                          <a:cs typeface="+mn-cs"/>
                        </a:rPr>
                        <a:t>Potential future needs assessments</a:t>
                      </a:r>
                    </a:p>
                  </a:txBody>
                  <a:tcPr>
                    <a:lnL w="28575" cap="flat" cmpd="sng" algn="ctr">
                      <a:solidFill>
                        <a:srgbClr val="674A68"/>
                      </a:solidFill>
                      <a:prstDash val="solid"/>
                      <a:round/>
                      <a:headEnd type="none" w="med" len="med"/>
                      <a:tailEnd type="none" w="med" len="med"/>
                    </a:lnL>
                    <a:lnR w="28575" cap="flat" cmpd="sng" algn="ctr">
                      <a:solidFill>
                        <a:srgbClr val="674A68"/>
                      </a:solidFill>
                      <a:prstDash val="solid"/>
                      <a:round/>
                      <a:headEnd type="none" w="med" len="med"/>
                      <a:tailEnd type="none" w="med" len="med"/>
                    </a:lnR>
                    <a:solidFill>
                      <a:srgbClr val="674A68"/>
                    </a:solidFill>
                  </a:tcPr>
                </a:tc>
                <a:tc hMerge="1">
                  <a:txBody>
                    <a:bodyPr/>
                    <a:lstStyle/>
                    <a:p>
                      <a:pPr algn="ctr"/>
                      <a:endParaRPr lang="en-GB"/>
                    </a:p>
                  </a:txBody>
                  <a:tcPr>
                    <a:solidFill>
                      <a:srgbClr val="674A68"/>
                    </a:solidFill>
                  </a:tcPr>
                </a:tc>
                <a:extLst>
                  <a:ext uri="{0D108BD9-81ED-4DB2-BD59-A6C34878D82A}">
                    <a16:rowId xmlns:a16="http://schemas.microsoft.com/office/drawing/2014/main" val="1710745399"/>
                  </a:ext>
                </a:extLst>
              </a:tr>
              <a:tr h="370840">
                <a:tc gridSpan="2">
                  <a:txBody>
                    <a:bodyPr/>
                    <a:lstStyle/>
                    <a:p>
                      <a:pPr marL="342900" lvl="0" indent="-342900">
                        <a:buFont typeface="Symbol" panose="05050102010706020507" pitchFamily="18" charset="2"/>
                        <a:buChar char=""/>
                      </a:pPr>
                      <a:r>
                        <a:rPr lang="en-GB" sz="1800">
                          <a:solidFill>
                            <a:srgbClr val="674A68"/>
                          </a:solidFill>
                          <a:latin typeface="Calibri" panose="020F0502020204030204" pitchFamily="34" charset="0"/>
                          <a:cs typeface="Calibri" panose="020F0502020204030204" pitchFamily="34" charset="0"/>
                        </a:rPr>
                        <a:t>Older Adults JSNA</a:t>
                      </a:r>
                    </a:p>
                    <a:p>
                      <a:pPr marL="342900" lvl="0" indent="-342900">
                        <a:buFont typeface="Symbol" panose="05050102010706020507" pitchFamily="18" charset="2"/>
                        <a:buChar char=""/>
                      </a:pPr>
                      <a:r>
                        <a:rPr lang="en-GB" sz="1800">
                          <a:solidFill>
                            <a:srgbClr val="674A68"/>
                          </a:solidFill>
                          <a:latin typeface="Calibri" panose="020F0502020204030204" pitchFamily="34" charset="0"/>
                          <a:cs typeface="Calibri" panose="020F0502020204030204" pitchFamily="34" charset="0"/>
                        </a:rPr>
                        <a:t>Alcohol prevention JSNA</a:t>
                      </a:r>
                    </a:p>
                    <a:p>
                      <a:pPr marL="342900" lvl="0" indent="-342900">
                        <a:buFont typeface="Symbol" panose="05050102010706020507" pitchFamily="18" charset="2"/>
                        <a:buChar char=""/>
                      </a:pPr>
                      <a:r>
                        <a:rPr lang="en-GB" sz="1800">
                          <a:solidFill>
                            <a:srgbClr val="674A68"/>
                          </a:solidFill>
                          <a:effectLst/>
                          <a:latin typeface="Calibri" panose="020F0502020204030204" pitchFamily="34" charset="0"/>
                          <a:ea typeface="Calibri" panose="020F0502020204030204" pitchFamily="34" charset="0"/>
                          <a:cs typeface="Calibri" panose="020F0502020204030204" pitchFamily="34" charset="0"/>
                        </a:rPr>
                        <a:t>Poverty and deprivation</a:t>
                      </a:r>
                    </a:p>
                    <a:p>
                      <a:pPr marL="0" lvl="0" indent="0">
                        <a:buFont typeface="Symbol" panose="05050102010706020507" pitchFamily="18" charset="2"/>
                        <a:buNone/>
                      </a:pPr>
                      <a:endParaRPr lang="en-GB" sz="1800">
                        <a:solidFill>
                          <a:srgbClr val="674A68"/>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GB"/>
                    </a:p>
                  </a:txBody>
                  <a:tcPr>
                    <a:lnL w="28575" cap="flat" cmpd="sng" algn="ctr">
                      <a:solidFill>
                        <a:srgbClr val="674A68"/>
                      </a:solidFill>
                      <a:prstDash val="solid"/>
                      <a:round/>
                      <a:headEnd type="none" w="med" len="med"/>
                      <a:tailEnd type="none" w="med" len="med"/>
                    </a:lnL>
                    <a:lnR w="28575" cap="flat" cmpd="sng" algn="ctr">
                      <a:solidFill>
                        <a:srgbClr val="674A68"/>
                      </a:solidFill>
                      <a:prstDash val="solid"/>
                      <a:round/>
                      <a:headEnd type="none" w="med" len="med"/>
                      <a:tailEnd type="none" w="med" len="med"/>
                    </a:lnR>
                    <a:lnB w="28575" cap="flat" cmpd="sng" algn="ctr">
                      <a:solidFill>
                        <a:srgbClr val="674A68"/>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713952807"/>
                  </a:ext>
                </a:extLst>
              </a:tr>
            </a:tbl>
          </a:graphicData>
        </a:graphic>
      </p:graphicFrame>
      <p:pic>
        <p:nvPicPr>
          <p:cNvPr id="2" name="Graphic 1" descr="Bar chart with solid fill">
            <a:extLst>
              <a:ext uri="{FF2B5EF4-FFF2-40B4-BE49-F238E27FC236}">
                <a16:creationId xmlns:a16="http://schemas.microsoft.com/office/drawing/2014/main" id="{1DE8CFA5-0106-2641-AB4E-23E7247E9A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207" y="44411"/>
            <a:ext cx="657917" cy="657917"/>
          </a:xfrm>
          <a:prstGeom prst="rect">
            <a:avLst/>
          </a:prstGeom>
        </p:spPr>
      </p:pic>
      <p:pic>
        <p:nvPicPr>
          <p:cNvPr id="4" name="Graphic 3" descr="Clipboard with solid fill">
            <a:extLst>
              <a:ext uri="{FF2B5EF4-FFF2-40B4-BE49-F238E27FC236}">
                <a16:creationId xmlns:a16="http://schemas.microsoft.com/office/drawing/2014/main" id="{821B262A-979F-4E8A-6B64-F386D3CA8C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4959" y="-1"/>
            <a:ext cx="657917" cy="657917"/>
          </a:xfrm>
          <a:prstGeom prst="rect">
            <a:avLst/>
          </a:prstGeom>
        </p:spPr>
      </p:pic>
      <p:pic>
        <p:nvPicPr>
          <p:cNvPr id="8" name="Graphic 7" descr="Group of people with solid fill">
            <a:extLst>
              <a:ext uri="{FF2B5EF4-FFF2-40B4-BE49-F238E27FC236}">
                <a16:creationId xmlns:a16="http://schemas.microsoft.com/office/drawing/2014/main" id="{BE999D4B-3EE6-33B8-A70A-D018EBC2D7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456" y="34163"/>
            <a:ext cx="657917" cy="636658"/>
          </a:xfrm>
          <a:prstGeom prst="rect">
            <a:avLst/>
          </a:prstGeom>
        </p:spPr>
      </p:pic>
      <p:pic>
        <p:nvPicPr>
          <p:cNvPr id="9" name="Graphic 8" descr="Research with solid fill">
            <a:extLst>
              <a:ext uri="{FF2B5EF4-FFF2-40B4-BE49-F238E27FC236}">
                <a16:creationId xmlns:a16="http://schemas.microsoft.com/office/drawing/2014/main" id="{65C51C7B-32EE-548B-FE06-99A4B3C91F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22649" y="15309"/>
            <a:ext cx="712073" cy="712073"/>
          </a:xfrm>
          <a:prstGeom prst="rect">
            <a:avLst/>
          </a:prstGeom>
        </p:spPr>
      </p:pic>
      <p:pic>
        <p:nvPicPr>
          <p:cNvPr id="10" name="Graphic 9" descr="Lights On with solid fill">
            <a:extLst>
              <a:ext uri="{FF2B5EF4-FFF2-40B4-BE49-F238E27FC236}">
                <a16:creationId xmlns:a16="http://schemas.microsoft.com/office/drawing/2014/main" id="{6D8267F9-1FBE-66DA-F927-E2542926B7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20976" y="-1"/>
            <a:ext cx="657917" cy="657917"/>
          </a:xfrm>
          <a:prstGeom prst="rect">
            <a:avLst/>
          </a:prstGeom>
        </p:spPr>
      </p:pic>
      <p:pic>
        <p:nvPicPr>
          <p:cNvPr id="11" name="Graphic 10" descr="Subtitles with solid fill">
            <a:extLst>
              <a:ext uri="{FF2B5EF4-FFF2-40B4-BE49-F238E27FC236}">
                <a16:creationId xmlns:a16="http://schemas.microsoft.com/office/drawing/2014/main" id="{853FC553-6665-B4A2-838B-39F9D12BF70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37626" y="19009"/>
            <a:ext cx="657917" cy="657917"/>
          </a:xfrm>
          <a:prstGeom prst="rect">
            <a:avLst/>
          </a:prstGeom>
        </p:spPr>
      </p:pic>
    </p:spTree>
    <p:extLst>
      <p:ext uri="{BB962C8B-B14F-4D97-AF65-F5344CB8AC3E}">
        <p14:creationId xmlns:p14="http://schemas.microsoft.com/office/powerpoint/2010/main" val="25042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09F0A9B-05B5-C66B-A758-96FAAFAF0907}"/>
              </a:ext>
            </a:extLst>
          </p:cNvPr>
          <p:cNvGraphicFramePr>
            <a:graphicFrameLocks noGrp="1"/>
          </p:cNvGraphicFramePr>
          <p:nvPr>
            <p:extLst>
              <p:ext uri="{D42A27DB-BD31-4B8C-83A1-F6EECF244321}">
                <p14:modId xmlns:p14="http://schemas.microsoft.com/office/powerpoint/2010/main" val="554976391"/>
              </p:ext>
            </p:extLst>
          </p:nvPr>
        </p:nvGraphicFramePr>
        <p:xfrm>
          <a:off x="-8834" y="732680"/>
          <a:ext cx="12205052" cy="5807790"/>
        </p:xfrm>
        <a:graphic>
          <a:graphicData uri="http://schemas.openxmlformats.org/drawingml/2006/table">
            <a:tbl>
              <a:tblPr firstRow="1" bandRow="1">
                <a:tableStyleId>{5C22544A-7EE6-4342-B048-85BDC9FD1C3A}</a:tableStyleId>
              </a:tblPr>
              <a:tblGrid>
                <a:gridCol w="392580">
                  <a:extLst>
                    <a:ext uri="{9D8B030D-6E8A-4147-A177-3AD203B41FA5}">
                      <a16:colId xmlns:a16="http://schemas.microsoft.com/office/drawing/2014/main" val="3523355433"/>
                    </a:ext>
                  </a:extLst>
                </a:gridCol>
                <a:gridCol w="1026038">
                  <a:extLst>
                    <a:ext uri="{9D8B030D-6E8A-4147-A177-3AD203B41FA5}">
                      <a16:colId xmlns:a16="http://schemas.microsoft.com/office/drawing/2014/main" val="1951689411"/>
                    </a:ext>
                  </a:extLst>
                </a:gridCol>
                <a:gridCol w="220426">
                  <a:extLst>
                    <a:ext uri="{9D8B030D-6E8A-4147-A177-3AD203B41FA5}">
                      <a16:colId xmlns:a16="http://schemas.microsoft.com/office/drawing/2014/main" val="3651240945"/>
                    </a:ext>
                  </a:extLst>
                </a:gridCol>
                <a:gridCol w="609207">
                  <a:extLst>
                    <a:ext uri="{9D8B030D-6E8A-4147-A177-3AD203B41FA5}">
                      <a16:colId xmlns:a16="http://schemas.microsoft.com/office/drawing/2014/main" val="3571935420"/>
                    </a:ext>
                  </a:extLst>
                </a:gridCol>
                <a:gridCol w="609207">
                  <a:extLst>
                    <a:ext uri="{9D8B030D-6E8A-4147-A177-3AD203B41FA5}">
                      <a16:colId xmlns:a16="http://schemas.microsoft.com/office/drawing/2014/main" val="3613859454"/>
                    </a:ext>
                  </a:extLst>
                </a:gridCol>
                <a:gridCol w="416828">
                  <a:extLst>
                    <a:ext uri="{9D8B030D-6E8A-4147-A177-3AD203B41FA5}">
                      <a16:colId xmlns:a16="http://schemas.microsoft.com/office/drawing/2014/main" val="287140866"/>
                    </a:ext>
                  </a:extLst>
                </a:gridCol>
                <a:gridCol w="814364">
                  <a:extLst>
                    <a:ext uri="{9D8B030D-6E8A-4147-A177-3AD203B41FA5}">
                      <a16:colId xmlns:a16="http://schemas.microsoft.com/office/drawing/2014/main" val="3399583076"/>
                    </a:ext>
                  </a:extLst>
                </a:gridCol>
                <a:gridCol w="392932">
                  <a:extLst>
                    <a:ext uri="{9D8B030D-6E8A-4147-A177-3AD203B41FA5}">
                      <a16:colId xmlns:a16="http://schemas.microsoft.com/office/drawing/2014/main" val="100233362"/>
                    </a:ext>
                  </a:extLst>
                </a:gridCol>
                <a:gridCol w="1832636">
                  <a:extLst>
                    <a:ext uri="{9D8B030D-6E8A-4147-A177-3AD203B41FA5}">
                      <a16:colId xmlns:a16="http://schemas.microsoft.com/office/drawing/2014/main" val="2687304922"/>
                    </a:ext>
                  </a:extLst>
                </a:gridCol>
                <a:gridCol w="1832636">
                  <a:extLst>
                    <a:ext uri="{9D8B030D-6E8A-4147-A177-3AD203B41FA5}">
                      <a16:colId xmlns:a16="http://schemas.microsoft.com/office/drawing/2014/main" val="3191457927"/>
                    </a:ext>
                  </a:extLst>
                </a:gridCol>
                <a:gridCol w="392932">
                  <a:extLst>
                    <a:ext uri="{9D8B030D-6E8A-4147-A177-3AD203B41FA5}">
                      <a16:colId xmlns:a16="http://schemas.microsoft.com/office/drawing/2014/main" val="1618740973"/>
                    </a:ext>
                  </a:extLst>
                </a:gridCol>
                <a:gridCol w="1832633">
                  <a:extLst>
                    <a:ext uri="{9D8B030D-6E8A-4147-A177-3AD203B41FA5}">
                      <a16:colId xmlns:a16="http://schemas.microsoft.com/office/drawing/2014/main" val="3282634229"/>
                    </a:ext>
                  </a:extLst>
                </a:gridCol>
                <a:gridCol w="1832633">
                  <a:extLst>
                    <a:ext uri="{9D8B030D-6E8A-4147-A177-3AD203B41FA5}">
                      <a16:colId xmlns:a16="http://schemas.microsoft.com/office/drawing/2014/main" val="1428111552"/>
                    </a:ext>
                  </a:extLst>
                </a:gridCol>
              </a:tblGrid>
              <a:tr h="521402">
                <a:tc rowSpan="11">
                  <a:txBody>
                    <a:bodyPr/>
                    <a:lstStyle/>
                    <a:p>
                      <a:pPr algn="ctr"/>
                      <a:r>
                        <a:rPr lang="en-GB" sz="1800" b="1" kern="1200">
                          <a:solidFill>
                            <a:schemeClr val="bg1"/>
                          </a:solidFill>
                          <a:latin typeface="+mn-lt"/>
                          <a:ea typeface="+mn-ea"/>
                          <a:cs typeface="+mn-cs"/>
                        </a:rPr>
                        <a:t>Population</a:t>
                      </a:r>
                      <a:endParaRPr lang="en-GB" sz="1600" b="1" kern="1200">
                        <a:solidFill>
                          <a:schemeClr val="bg1"/>
                        </a:solidFill>
                        <a:latin typeface="+mn-lt"/>
                        <a:ea typeface="+mn-ea"/>
                        <a:cs typeface="+mn-cs"/>
                      </a:endParaRPr>
                    </a:p>
                  </a:txBody>
                  <a:tcPr vert="vert27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6">
                  <a:txBody>
                    <a:bodyPr/>
                    <a:lstStyle/>
                    <a:p>
                      <a:pPr algn="ctr"/>
                      <a:r>
                        <a:rPr lang="en-GB" sz="1600" b="1" kern="1200">
                          <a:solidFill>
                            <a:srgbClr val="674A68"/>
                          </a:solidFill>
                          <a:latin typeface="+mn-lt"/>
                          <a:ea typeface="+mn-ea"/>
                          <a:cs typeface="+mn-cs"/>
                        </a:rPr>
                        <a:t>Number of people</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lnL w="12700" cmpd="sng">
                      <a:noFill/>
                    </a:ln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lnL w="12700" cmpd="sng">
                      <a:noFill/>
                    </a:lnL>
                  </a:tcPr>
                </a:tc>
                <a:tc rowSpan="11">
                  <a:txBody>
                    <a:bodyPr/>
                    <a:lstStyle/>
                    <a:p>
                      <a:pPr algn="ctr"/>
                      <a:r>
                        <a:rPr lang="en-GB" sz="1800" b="1" kern="1200">
                          <a:solidFill>
                            <a:schemeClr val="bg1"/>
                          </a:solidFill>
                          <a:latin typeface="+mn-lt"/>
                          <a:ea typeface="+mn-ea"/>
                          <a:cs typeface="+mn-cs"/>
                        </a:rPr>
                        <a:t>Demography </a:t>
                      </a:r>
                      <a:endParaRPr lang="en-GB" sz="1600" b="1" kern="1200">
                        <a:solidFill>
                          <a:schemeClr val="bg1"/>
                        </a:solidFill>
                        <a:latin typeface="+mn-lt"/>
                        <a:ea typeface="+mn-ea"/>
                        <a:cs typeface="+mn-cs"/>
                      </a:endParaRPr>
                    </a:p>
                  </a:txBody>
                  <a:tcPr vert="vert270" anchor="ctr">
                    <a:lnL w="38100" cap="flat" cmpd="sng" algn="ctr">
                      <a:solidFill>
                        <a:srgbClr val="674A68"/>
                      </a:solidFill>
                      <a:prstDash val="solid"/>
                      <a:round/>
                      <a:headEnd type="none" w="med" len="med"/>
                      <a:tailEnd type="none" w="med" len="med"/>
                    </a:lnL>
                    <a:lnR w="38100" cap="flat" cmpd="sng" algn="ctr">
                      <a:solidFill>
                        <a:srgbClr val="674A68"/>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latin typeface="+mn-lt"/>
                          <a:ea typeface="+mn-ea"/>
                          <a:cs typeface="+mn-cs"/>
                        </a:rPr>
                        <a:t>Life expectancy at birth </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rowSpan="11">
                  <a:txBody>
                    <a:bodyPr/>
                    <a:lstStyle/>
                    <a:p>
                      <a:pPr algn="ctr"/>
                      <a:r>
                        <a:rPr lang="en-GB" sz="1800" b="1" kern="1200">
                          <a:solidFill>
                            <a:schemeClr val="bg1"/>
                          </a:solidFill>
                          <a:latin typeface="+mn-lt"/>
                          <a:ea typeface="+mn-ea"/>
                          <a:cs typeface="+mn-cs"/>
                        </a:rPr>
                        <a:t>Health</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600" b="1" kern="1200">
                          <a:solidFill>
                            <a:srgbClr val="674A68"/>
                          </a:solidFill>
                          <a:latin typeface="+mn-lt"/>
                          <a:ea typeface="+mn-ea"/>
                          <a:cs typeface="+mn-cs"/>
                        </a:rPr>
                        <a:t>Poor health</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tc>
                <a:extLst>
                  <a:ext uri="{0D108BD9-81ED-4DB2-BD59-A6C34878D82A}">
                    <a16:rowId xmlns:a16="http://schemas.microsoft.com/office/drawing/2014/main" val="2311743991"/>
                  </a:ext>
                </a:extLst>
              </a:tr>
              <a:tr h="521402">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a:lstStyle/>
                    <a:p>
                      <a:pPr algn="ctr"/>
                      <a:r>
                        <a:rPr lang="en-GB" sz="1400" b="0" kern="1200">
                          <a:solidFill>
                            <a:srgbClr val="674A68"/>
                          </a:solidFill>
                          <a:latin typeface="+mn-lt"/>
                          <a:ea typeface="+mn-ea"/>
                          <a:cs typeface="+mn-cs"/>
                        </a:rPr>
                        <a:t>678,855</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mpd="sng">
                      <a:noFill/>
                    </a:ln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lnL w="12700" cmpd="sng">
                      <a:noFill/>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kern="1200">
                          <a:solidFill>
                            <a:srgbClr val="674A68"/>
                          </a:solidFill>
                          <a:latin typeface="+mn-lt"/>
                          <a:ea typeface="+mn-ea"/>
                          <a:cs typeface="+mn-cs"/>
                        </a:rPr>
                        <a:t>Male </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a:txBody>
                    <a:bodyPr/>
                    <a:lstStyle/>
                    <a:p>
                      <a:pPr algn="ctr"/>
                      <a:r>
                        <a:rPr lang="en-GB" sz="1400" b="0" kern="1200">
                          <a:solidFill>
                            <a:srgbClr val="674A68"/>
                          </a:solidFill>
                          <a:latin typeface="+mn-lt"/>
                          <a:ea typeface="+mn-ea"/>
                          <a:cs typeface="+mn-cs"/>
                        </a:rPr>
                        <a:t>Female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400" b="0" kern="1200">
                          <a:solidFill>
                            <a:srgbClr val="674A68"/>
                          </a:solidFill>
                          <a:latin typeface="+mn-lt"/>
                          <a:ea typeface="+mn-ea"/>
                          <a:cs typeface="+mn-cs"/>
                        </a:rPr>
                        <a:t>4.2%</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378766160"/>
                  </a:ext>
                </a:extLst>
              </a:tr>
              <a:tr h="52140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effectLst/>
                          <a:latin typeface="+mn-lt"/>
                          <a:ea typeface="+mn-ea"/>
                          <a:cs typeface="+mn-cs"/>
                        </a:rPr>
                        <a:t>Proportion of population by age group</a:t>
                      </a:r>
                      <a:endParaRPr lang="en-GB" sz="1600" b="1" kern="1200">
                        <a:solidFill>
                          <a:srgbClr val="674A68"/>
                        </a:solidFill>
                        <a:latin typeface="+mn-lt"/>
                        <a:ea typeface="+mn-ea"/>
                        <a:cs typeface="+mn-cs"/>
                      </a:endParaRP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lnL w="12700" cmpd="sng">
                      <a:noFill/>
                    </a:ln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lnL w="12700" cmpd="sng">
                      <a:noFill/>
                    </a:lnL>
                  </a:tcPr>
                </a:tc>
                <a:tc vMerge="1">
                  <a:txBody>
                    <a:bodyPr/>
                    <a:lstStyle/>
                    <a:p>
                      <a:pPr algn="ctr"/>
                      <a:endParaRPr lang="en-GB" sz="1400" b="0" kern="1200">
                        <a:solidFill>
                          <a:srgbClr val="674A68"/>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latin typeface="+mn-lt"/>
                          <a:ea typeface="+mn-ea"/>
                          <a:cs typeface="+mn-cs"/>
                        </a:rPr>
                        <a:t>81.1 years</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latin typeface="+mn-lt"/>
                          <a:ea typeface="+mn-ea"/>
                          <a:cs typeface="+mn-cs"/>
                        </a:rPr>
                        <a:t>84.5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solidFill>
                          <a:srgbClr val="674A68"/>
                        </a:solidFill>
                      </a:endParaRPr>
                    </a:p>
                  </a:txBody>
                  <a:tcPr anchor="ctr">
                    <a:lnL w="12700" cap="flat" cmpd="sng" algn="ctr">
                      <a:no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effectLst/>
                          <a:latin typeface="+mn-lt"/>
                          <a:ea typeface="+mn-ea"/>
                          <a:cs typeface="+mn-cs"/>
                        </a:rPr>
                        <a:t>Day-to-day activities limited a lot</a:t>
                      </a:r>
                      <a:endParaRPr lang="en-GB" sz="1600" b="1">
                        <a:solidFill>
                          <a:srgbClr val="674A68"/>
                        </a:solidFill>
                      </a:endParaRP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tc>
                <a:extLst>
                  <a:ext uri="{0D108BD9-81ED-4DB2-BD59-A6C34878D82A}">
                    <a16:rowId xmlns:a16="http://schemas.microsoft.com/office/drawing/2014/main" val="1049162634"/>
                  </a:ext>
                </a:extLst>
              </a:tr>
              <a:tr h="52140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a:solidFill>
                          <a:srgbClr val="674A68"/>
                        </a:solidFill>
                        <a:effectLst/>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Children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674A68"/>
                          </a:solidFill>
                          <a:effectLst/>
                          <a:latin typeface="+mn-lt"/>
                          <a:ea typeface="+mn-ea"/>
                          <a:cs typeface="+mn-cs"/>
                        </a:rPr>
                        <a:t>(0-14 years)</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effectLst/>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Working age </a:t>
                      </a:r>
                      <a:r>
                        <a:rPr lang="en-GB" sz="1100" b="0" kern="1200">
                          <a:solidFill>
                            <a:srgbClr val="674A68"/>
                          </a:solidFill>
                          <a:effectLst/>
                          <a:latin typeface="+mn-lt"/>
                          <a:ea typeface="+mn-ea"/>
                          <a:cs typeface="+mn-cs"/>
                        </a:rPr>
                        <a:t>(15-64 years</a:t>
                      </a:r>
                      <a:r>
                        <a:rPr lang="en-GB" sz="1050" b="0" kern="1200">
                          <a:solidFill>
                            <a:srgbClr val="674A68"/>
                          </a:solidFill>
                          <a:effectLst/>
                          <a:latin typeface="+mn-lt"/>
                          <a:ea typeface="+mn-ea"/>
                          <a:cs typeface="+mn-cs"/>
                        </a:rPr>
                        <a:t>)</a:t>
                      </a:r>
                      <a:endParaRPr lang="en-GB" sz="1100" b="0" kern="1200">
                        <a:solidFill>
                          <a:srgbClr val="674A68"/>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lnL w="12700" cmpd="sng">
                      <a:noFill/>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Older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674A68"/>
                          </a:solidFill>
                          <a:effectLst/>
                          <a:latin typeface="+mn-lt"/>
                          <a:ea typeface="+mn-ea"/>
                          <a:cs typeface="+mn-cs"/>
                        </a:rPr>
                        <a:t>(65+ years)</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lnL w="12700" cmpd="sng">
                      <a:noFill/>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kern="1200">
                          <a:solidFill>
                            <a:srgbClr val="674A68"/>
                          </a:solidFill>
                          <a:latin typeface="+mn-lt"/>
                          <a:ea typeface="+mn-ea"/>
                          <a:cs typeface="+mn-cs"/>
                        </a:rPr>
                        <a:t>Births </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a:txBody>
                    <a:bodyPr/>
                    <a:lstStyle/>
                    <a:p>
                      <a:pPr algn="ctr"/>
                      <a:r>
                        <a:rPr lang="en-GB" sz="1600" b="1" kern="1200">
                          <a:solidFill>
                            <a:srgbClr val="674A68"/>
                          </a:solidFill>
                          <a:latin typeface="+mn-lt"/>
                          <a:ea typeface="+mn-ea"/>
                          <a:cs typeface="+mn-cs"/>
                        </a:rPr>
                        <a:t>Deaths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6.1%</a:t>
                      </a:r>
                      <a:endParaRPr lang="en-GB" sz="1400" b="0" kern="1200">
                        <a:solidFill>
                          <a:srgbClr val="674A68"/>
                        </a:solidFill>
                        <a:latin typeface="+mn-lt"/>
                        <a:ea typeface="+mn-ea"/>
                        <a:cs typeface="+mn-cs"/>
                      </a:endParaRP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721269278"/>
                  </a:ext>
                </a:extLst>
              </a:tr>
              <a:tr h="52140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effectLst/>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16.5%</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effectLst/>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64.9%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mpd="sng">
                      <a:noFill/>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18.6%</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mpd="sng">
                      <a:noFill/>
                    </a:ln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6,677 </a:t>
                      </a:r>
                      <a:endParaRPr lang="en-GB" sz="1400" b="0" kern="1200">
                        <a:solidFill>
                          <a:srgbClr val="674A68"/>
                        </a:solidFill>
                        <a:latin typeface="+mn-lt"/>
                        <a:ea typeface="+mn-ea"/>
                        <a:cs typeface="+mn-cs"/>
                      </a:endParaRP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5,931</a:t>
                      </a:r>
                      <a:endParaRPr lang="en-GB" sz="1400" b="0" kern="1200">
                        <a:solidFill>
                          <a:srgbClr val="674A68"/>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2">
                  <a:txBody>
                    <a:bodyPr/>
                    <a:lstStyle/>
                    <a:p>
                      <a:pPr algn="ctr"/>
                      <a:r>
                        <a:rPr lang="en-GB" sz="1600" b="1" kern="1200">
                          <a:solidFill>
                            <a:srgbClr val="674A68"/>
                          </a:solidFill>
                          <a:latin typeface="+mn-lt"/>
                          <a:ea typeface="+mn-ea"/>
                          <a:cs typeface="+mn-cs"/>
                        </a:rPr>
                        <a:t>Recorded prevalence</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pPr algn="ctr"/>
                      <a:endParaRPr lang="en-GB" sz="1400" b="0" kern="1200">
                        <a:solidFill>
                          <a:srgbClr val="674A68"/>
                        </a:solidFill>
                        <a:latin typeface="+mn-lt"/>
                        <a:ea typeface="+mn-ea"/>
                        <a:cs typeface="+mn-cs"/>
                      </a:endParaRP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extLst>
                  <a:ext uri="{0D108BD9-81ED-4DB2-BD59-A6C34878D82A}">
                    <a16:rowId xmlns:a16="http://schemas.microsoft.com/office/drawing/2014/main" val="2132965824"/>
                  </a:ext>
                </a:extLst>
              </a:tr>
              <a:tr h="521402">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6">
                  <a:txBody>
                    <a:bodyPr/>
                    <a:lstStyle/>
                    <a:p>
                      <a:pPr algn="ctr"/>
                      <a:r>
                        <a:rPr lang="en-GB" sz="1600" b="1" kern="1200" dirty="0">
                          <a:solidFill>
                            <a:srgbClr val="674A68"/>
                          </a:solidFill>
                          <a:latin typeface="+mn-lt"/>
                          <a:ea typeface="+mn-ea"/>
                          <a:cs typeface="+mn-cs"/>
                        </a:rPr>
                        <a:t>Change in population 2011-2021</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lnL w="12700" cmpd="sng">
                      <a:noFill/>
                    </a:lnL>
                    <a:lnT w="12700" cmpd="sng">
                      <a:noFill/>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lnL w="12700" cmpd="sng">
                      <a:noFill/>
                    </a:ln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600" b="1" kern="1200">
                          <a:solidFill>
                            <a:srgbClr val="674A68"/>
                          </a:solidFill>
                          <a:latin typeface="+mn-lt"/>
                          <a:ea typeface="+mn-ea"/>
                          <a:cs typeface="+mn-cs"/>
                        </a:rPr>
                        <a:t>Non-white ethnicity</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kern="1200">
                          <a:solidFill>
                            <a:srgbClr val="674A68"/>
                          </a:solidFill>
                          <a:latin typeface="+mn-lt"/>
                          <a:ea typeface="+mn-ea"/>
                          <a:cs typeface="+mn-cs"/>
                        </a:rPr>
                        <a:t>Hypertension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a:txBody>
                    <a:bodyPr/>
                    <a:lstStyle/>
                    <a:p>
                      <a:pPr algn="ctr"/>
                      <a:r>
                        <a:rPr lang="en-GB" sz="1400" b="0" kern="1200">
                          <a:solidFill>
                            <a:srgbClr val="674A68"/>
                          </a:solidFill>
                          <a:latin typeface="+mn-lt"/>
                          <a:ea typeface="+mn-ea"/>
                          <a:cs typeface="+mn-cs"/>
                        </a:rPr>
                        <a:t>Depression</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extLst>
                  <a:ext uri="{0D108BD9-81ED-4DB2-BD59-A6C34878D82A}">
                    <a16:rowId xmlns:a16="http://schemas.microsoft.com/office/drawing/2014/main" val="4235445223"/>
                  </a:ext>
                </a:extLst>
              </a:tr>
              <a:tr h="521402">
                <a:tc vMerge="1">
                  <a:txBody>
                    <a:bodyPr/>
                    <a:lstStyle/>
                    <a:p>
                      <a:pPr algn="ctr"/>
                      <a:endParaRPr lang="en-GB" sz="1400" b="0" kern="1200">
                        <a:solidFill>
                          <a:srgbClr val="674A68"/>
                        </a:solidFill>
                        <a:latin typeface="+mn-lt"/>
                        <a:ea typeface="+mn-ea"/>
                        <a:cs typeface="+mn-cs"/>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kern="1200">
                          <a:solidFill>
                            <a:srgbClr val="674A68"/>
                          </a:solidFill>
                          <a:latin typeface="+mn-lt"/>
                          <a:ea typeface="+mn-ea"/>
                          <a:cs typeface="+mn-cs"/>
                        </a:rPr>
                        <a:t>Total</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gridSpan="2">
                  <a:txBody>
                    <a:bodyPr/>
                    <a:lstStyle/>
                    <a:p>
                      <a:pPr algn="ctr"/>
                      <a:r>
                        <a:rPr lang="en-GB" sz="1400" b="0" kern="1200">
                          <a:solidFill>
                            <a:srgbClr val="674A68"/>
                          </a:solidFill>
                          <a:latin typeface="+mn-lt"/>
                          <a:ea typeface="+mn-ea"/>
                          <a:cs typeface="+mn-cs"/>
                        </a:rPr>
                        <a:t>Children</a:t>
                      </a:r>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tc>
                <a:tc gridSpan="2">
                  <a:txBody>
                    <a:bodyPr/>
                    <a:lstStyle/>
                    <a:p>
                      <a:pPr algn="ctr"/>
                      <a:r>
                        <a:rPr lang="en-GB" sz="1400" b="0" kern="1200" dirty="0">
                          <a:solidFill>
                            <a:srgbClr val="674A68"/>
                          </a:solidFill>
                          <a:latin typeface="+mn-lt"/>
                          <a:ea typeface="+mn-ea"/>
                          <a:cs typeface="+mn-cs"/>
                        </a:rPr>
                        <a:t>Working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tc>
                <a:tc>
                  <a:txBody>
                    <a:bodyPr/>
                    <a:lstStyle/>
                    <a:p>
                      <a:pPr algn="ctr"/>
                      <a:r>
                        <a:rPr lang="en-GB" sz="1400" b="0" kern="1200">
                          <a:solidFill>
                            <a:srgbClr val="674A68"/>
                          </a:solidFill>
                          <a:latin typeface="+mn-lt"/>
                          <a:ea typeface="+mn-ea"/>
                          <a:cs typeface="+mn-cs"/>
                        </a:rPr>
                        <a:t>Older</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2">
                  <a:txBody>
                    <a:bodyPr/>
                    <a:lstStyle/>
                    <a:p>
                      <a:pPr algn="ctr"/>
                      <a:r>
                        <a:rPr lang="en-GB" sz="1400" b="0" kern="1200">
                          <a:solidFill>
                            <a:srgbClr val="674A68"/>
                          </a:solidFill>
                          <a:latin typeface="+mn-lt"/>
                          <a:ea typeface="+mn-ea"/>
                          <a:cs typeface="+mn-cs"/>
                        </a:rPr>
                        <a:t>11.4%</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13.1% </a:t>
                      </a:r>
                      <a:endParaRPr lang="en-GB" sz="1400" b="0" kern="1200">
                        <a:solidFill>
                          <a:srgbClr val="674A68"/>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latin typeface="+mn-lt"/>
                          <a:ea typeface="+mn-ea"/>
                          <a:cs typeface="+mn-cs"/>
                        </a:rPr>
                        <a:t>11.7%</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637669"/>
                  </a:ext>
                </a:extLst>
              </a:tr>
              <a:tr h="536052">
                <a:tc vMerge="1">
                  <a:txBody>
                    <a:bodyPr/>
                    <a:lstStyle/>
                    <a:p>
                      <a:pPr algn="ctr"/>
                      <a:endParaRPr lang="en-GB" sz="1400" b="0" kern="1200">
                        <a:solidFill>
                          <a:srgbClr val="674A68"/>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kern="1200" dirty="0">
                          <a:solidFill>
                            <a:srgbClr val="674A68"/>
                          </a:solidFill>
                          <a:latin typeface="+mn-lt"/>
                          <a:ea typeface="+mn-ea"/>
                          <a:cs typeface="+mn-cs"/>
                        </a:rPr>
                        <a:t>+9.3%</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400" b="0" kern="1200" dirty="0">
                          <a:solidFill>
                            <a:srgbClr val="674A68"/>
                          </a:solidFill>
                          <a:latin typeface="+mn-lt"/>
                          <a:ea typeface="+mn-ea"/>
                          <a:cs typeface="+mn-cs"/>
                        </a:rPr>
                        <a:t>+6.3%</a:t>
                      </a:r>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ctr"/>
                      <a:r>
                        <a:rPr lang="en-GB" sz="1400" b="0" kern="1200" dirty="0">
                          <a:solidFill>
                            <a:srgbClr val="674A68"/>
                          </a:solidFill>
                          <a:latin typeface="+mn-lt"/>
                          <a:ea typeface="+mn-ea"/>
                          <a:cs typeface="+mn-cs"/>
                        </a:rPr>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400" b="0" kern="1200" dirty="0">
                          <a:solidFill>
                            <a:srgbClr val="674A68"/>
                          </a:solidFill>
                          <a:latin typeface="+mn-lt"/>
                          <a:ea typeface="+mn-ea"/>
                          <a:cs typeface="+mn-cs"/>
                        </a:rPr>
                        <a:t>+26.3%</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600" b="1" kern="1200">
                          <a:solidFill>
                            <a:srgbClr val="674A68"/>
                          </a:solidFill>
                          <a:latin typeface="+mn-lt"/>
                          <a:ea typeface="+mn-ea"/>
                          <a:cs typeface="+mn-cs"/>
                        </a:rPr>
                        <a:t>Born</a:t>
                      </a:r>
                      <a:r>
                        <a:rPr lang="en-GB" sz="1400" b="1" kern="1200">
                          <a:solidFill>
                            <a:srgbClr val="674A68"/>
                          </a:solidFill>
                          <a:latin typeface="+mn-lt"/>
                          <a:ea typeface="+mn-ea"/>
                          <a:cs typeface="+mn-cs"/>
                        </a:rPr>
                        <a:t> </a:t>
                      </a:r>
                      <a:r>
                        <a:rPr lang="en-GB" sz="1600" b="1" kern="1200">
                          <a:solidFill>
                            <a:srgbClr val="674A68"/>
                          </a:solidFill>
                          <a:latin typeface="+mn-lt"/>
                          <a:ea typeface="+mn-ea"/>
                          <a:cs typeface="+mn-cs"/>
                        </a:rPr>
                        <a:t>outside of England</a:t>
                      </a:r>
                      <a:endParaRPr lang="en-GB" sz="1400" b="1" kern="1200">
                        <a:solidFill>
                          <a:srgbClr val="674A68"/>
                        </a:solidFill>
                        <a:latin typeface="+mn-lt"/>
                        <a:ea typeface="+mn-ea"/>
                        <a:cs typeface="+mn-cs"/>
                      </a:endParaRP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kern="1200">
                          <a:solidFill>
                            <a:srgbClr val="674A68"/>
                          </a:solidFill>
                          <a:latin typeface="+mn-lt"/>
                          <a:ea typeface="+mn-ea"/>
                          <a:cs typeface="+mn-cs"/>
                        </a:rPr>
                        <a:t>Diabetes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a:txBody>
                    <a:bodyPr/>
                    <a:lstStyle/>
                    <a:p>
                      <a:pPr algn="ctr"/>
                      <a:r>
                        <a:rPr lang="en-GB" sz="1400" b="0" kern="1200">
                          <a:solidFill>
                            <a:srgbClr val="674A68"/>
                          </a:solidFill>
                          <a:latin typeface="+mn-lt"/>
                          <a:ea typeface="+mn-ea"/>
                          <a:cs typeface="+mn-cs"/>
                        </a:rPr>
                        <a:t>Asthma</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extLst>
                  <a:ext uri="{0D108BD9-81ED-4DB2-BD59-A6C34878D82A}">
                    <a16:rowId xmlns:a16="http://schemas.microsoft.com/office/drawing/2014/main" val="1879865007"/>
                  </a:ext>
                </a:extLst>
              </a:tr>
              <a:tr h="52140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674A68"/>
                          </a:solidFill>
                          <a:latin typeface="+mn-lt"/>
                          <a:ea typeface="+mn-ea"/>
                          <a:cs typeface="+mn-cs"/>
                        </a:rPr>
                        <a:t>Forecast population change 2021 to 2031</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lnL w="12700" cmpd="sng">
                      <a:noFill/>
                    </a:lnL>
                    <a:lnT w="12700" cmpd="sng">
                      <a:noFill/>
                    </a:lnT>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mpd="sng">
                      <a:noFill/>
                    </a:lnL>
                    <a:lnT w="12700" cmpd="sng">
                      <a:noFill/>
                    </a:lnT>
                  </a:tcPr>
                </a:tc>
                <a:tc hMerge="1">
                  <a:txBody>
                    <a:bodyPr/>
                    <a:lstStyle/>
                    <a:p>
                      <a:endParaRPr lang="en-GB"/>
                    </a:p>
                  </a:txBody>
                  <a:tcPr/>
                </a:tc>
                <a:tc hMerge="1">
                  <a:txBody>
                    <a:bodyPr/>
                    <a:lstStyle/>
                    <a:p>
                      <a:endParaRPr lang="en-GB"/>
                    </a:p>
                  </a:txBody>
                  <a:tcPr>
                    <a:lnL w="12700" cmpd="sng">
                      <a:noFill/>
                    </a:lnL>
                    <a:lnT w="12700" cmpd="sng">
                      <a:noFill/>
                    </a:lnT>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2">
                  <a:txBody>
                    <a:bodyPr/>
                    <a:lstStyle/>
                    <a:p>
                      <a:pPr algn="ctr"/>
                      <a:r>
                        <a:rPr lang="en-GB" sz="1400" b="0" kern="1200">
                          <a:solidFill>
                            <a:srgbClr val="674A68"/>
                          </a:solidFill>
                          <a:latin typeface="+mn-lt"/>
                          <a:ea typeface="+mn-ea"/>
                          <a:cs typeface="+mn-cs"/>
                        </a:rPr>
                        <a:t>21.5%</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algn="ctr"/>
                      <a:r>
                        <a:rPr lang="en-GB" sz="1400" b="0" kern="1200">
                          <a:solidFill>
                            <a:srgbClr val="674A68"/>
                          </a:solidFill>
                          <a:latin typeface="+mn-lt"/>
                          <a:ea typeface="+mn-ea"/>
                          <a:cs typeface="+mn-cs"/>
                        </a:rPr>
                        <a:t>6.3%</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latin typeface="+mn-lt"/>
                          <a:ea typeface="+mn-ea"/>
                          <a:cs typeface="+mn-cs"/>
                        </a:rPr>
                        <a:t>6.7%</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1169541"/>
                  </a:ext>
                </a:extLst>
              </a:tr>
              <a:tr h="536052">
                <a:tc vMerge="1">
                  <a:txBody>
                    <a:bodyPr/>
                    <a:lstStyle/>
                    <a:p>
                      <a:pPr algn="ctr"/>
                      <a:endParaRPr lang="en-GB" sz="1400" b="0" kern="1200">
                        <a:solidFill>
                          <a:srgbClr val="674A68"/>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kern="1200">
                          <a:solidFill>
                            <a:srgbClr val="674A68"/>
                          </a:solidFill>
                          <a:latin typeface="+mn-lt"/>
                          <a:ea typeface="+mn-ea"/>
                          <a:cs typeface="+mn-cs"/>
                        </a:rPr>
                        <a:t>Total</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gridSpan="2">
                  <a:txBody>
                    <a:bodyPr/>
                    <a:lstStyle/>
                    <a:p>
                      <a:pPr algn="ctr"/>
                      <a:r>
                        <a:rPr lang="en-GB" sz="1400" b="0" kern="1200">
                          <a:solidFill>
                            <a:srgbClr val="674A68"/>
                          </a:solidFill>
                          <a:latin typeface="+mn-lt"/>
                          <a:ea typeface="+mn-ea"/>
                          <a:cs typeface="+mn-cs"/>
                        </a:rPr>
                        <a:t>Children</a:t>
                      </a:r>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tc>
                <a:tc gridSpan="2">
                  <a:txBody>
                    <a:bodyPr/>
                    <a:lstStyle/>
                    <a:p>
                      <a:pPr algn="ctr"/>
                      <a:r>
                        <a:rPr lang="en-GB" sz="1400" b="0" kern="1200">
                          <a:solidFill>
                            <a:srgbClr val="674A68"/>
                          </a:solidFill>
                          <a:latin typeface="+mn-lt"/>
                          <a:ea typeface="+mn-ea"/>
                          <a:cs typeface="+mn-cs"/>
                        </a:rPr>
                        <a:t>Working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tc>
                <a:tc>
                  <a:txBody>
                    <a:bodyPr/>
                    <a:lstStyle/>
                    <a:p>
                      <a:pPr algn="ctr"/>
                      <a:r>
                        <a:rPr lang="en-GB" sz="1400" b="0" kern="1200" dirty="0">
                          <a:solidFill>
                            <a:srgbClr val="674A68"/>
                          </a:solidFill>
                          <a:latin typeface="+mn-lt"/>
                          <a:ea typeface="+mn-ea"/>
                          <a:cs typeface="+mn-cs"/>
                        </a:rPr>
                        <a:t>Older</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kern="1200">
                          <a:solidFill>
                            <a:srgbClr val="674A68"/>
                          </a:solidFill>
                          <a:latin typeface="+mn-lt"/>
                          <a:ea typeface="+mn-ea"/>
                          <a:cs typeface="+mn-cs"/>
                        </a:rPr>
                        <a:t>Main language is </a:t>
                      </a:r>
                    </a:p>
                    <a:p>
                      <a:pPr algn="ctr"/>
                      <a:r>
                        <a:rPr lang="en-GB" sz="1600" b="1" kern="1200">
                          <a:solidFill>
                            <a:srgbClr val="674A68"/>
                          </a:solidFill>
                          <a:latin typeface="+mn-lt"/>
                          <a:ea typeface="+mn-ea"/>
                          <a:cs typeface="+mn-cs"/>
                        </a:rPr>
                        <a:t>not English</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latin typeface="+mn-lt"/>
                          <a:ea typeface="+mn-ea"/>
                          <a:cs typeface="+mn-cs"/>
                        </a:rPr>
                        <a:t>Languages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latin typeface="+mn-lt"/>
                          <a:ea typeface="+mn-ea"/>
                          <a:cs typeface="+mn-cs"/>
                        </a:rPr>
                        <a:t>spoken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600" b="1" kern="1200">
                          <a:solidFill>
                            <a:srgbClr val="674A68"/>
                          </a:solidFill>
                          <a:latin typeface="+mn-lt"/>
                          <a:ea typeface="+mn-ea"/>
                          <a:cs typeface="+mn-cs"/>
                        </a:rPr>
                        <a:t>Main causes of death</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extLst>
                  <a:ext uri="{0D108BD9-81ED-4DB2-BD59-A6C34878D82A}">
                    <a16:rowId xmlns:a16="http://schemas.microsoft.com/office/drawing/2014/main" val="1035114866"/>
                  </a:ext>
                </a:extLst>
              </a:tr>
              <a:tr h="521402">
                <a:tc vMerge="1">
                  <a:txBody>
                    <a:bodyPr/>
                    <a:lstStyle/>
                    <a:p>
                      <a:pPr algn="ctr"/>
                      <a:endParaRPr lang="en-GB" sz="1400" b="0" kern="1200">
                        <a:solidFill>
                          <a:srgbClr val="674A68"/>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kern="1200" dirty="0">
                          <a:solidFill>
                            <a:srgbClr val="674A68"/>
                          </a:solidFill>
                          <a:latin typeface="+mn-lt"/>
                          <a:ea typeface="+mn-ea"/>
                          <a:cs typeface="+mn-cs"/>
                        </a:rPr>
                        <a:t>+14.3%</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400" b="0" kern="1200" dirty="0">
                          <a:solidFill>
                            <a:srgbClr val="674A68"/>
                          </a:solidFill>
                          <a:latin typeface="+mn-lt"/>
                          <a:ea typeface="+mn-ea"/>
                          <a:cs typeface="+mn-cs"/>
                        </a:rPr>
                        <a:t>+4.0%</a:t>
                      </a:r>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tc gridSpan="2">
                  <a:txBody>
                    <a:bodyPr/>
                    <a:lstStyle/>
                    <a:p>
                      <a:pPr algn="ctr"/>
                      <a:r>
                        <a:rPr lang="en-GB" sz="1400" b="0" kern="1200" dirty="0">
                          <a:solidFill>
                            <a:srgbClr val="674A68"/>
                          </a:solidFill>
                          <a:latin typeface="+mn-lt"/>
                          <a:ea typeface="+mn-ea"/>
                          <a:cs typeface="+mn-cs"/>
                        </a:rPr>
                        <a:t>+13.3%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gn="ctr"/>
                      <a:r>
                        <a:rPr lang="en-GB" sz="1400" b="0" kern="1200" dirty="0">
                          <a:solidFill>
                            <a:srgbClr val="674A68"/>
                          </a:solidFill>
                          <a:latin typeface="+mn-lt"/>
                          <a:ea typeface="+mn-ea"/>
                          <a:cs typeface="+mn-cs"/>
                        </a:rPr>
                        <a:t>+26.6%</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algn="ctr"/>
                      <a:r>
                        <a:rPr lang="en-GB" sz="1400" b="0" kern="1200">
                          <a:solidFill>
                            <a:srgbClr val="674A68"/>
                          </a:solidFill>
                          <a:latin typeface="+mn-lt"/>
                          <a:ea typeface="+mn-ea"/>
                          <a:cs typeface="+mn-cs"/>
                        </a:rPr>
                        <a:t>9.3%</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latin typeface="+mn-lt"/>
                          <a:ea typeface="+mn-ea"/>
                          <a:cs typeface="+mn-cs"/>
                        </a:rPr>
                        <a:t>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algn="ctr"/>
                      <a:r>
                        <a:rPr lang="en-GB" sz="1400" b="0" kern="1200">
                          <a:solidFill>
                            <a:srgbClr val="674A68"/>
                          </a:solidFill>
                          <a:latin typeface="+mn-lt"/>
                          <a:ea typeface="+mn-ea"/>
                          <a:cs typeface="+mn-cs"/>
                        </a:rPr>
                        <a:t>Cancer </a:t>
                      </a:r>
                    </a:p>
                    <a:p>
                      <a:pPr algn="ctr"/>
                      <a:r>
                        <a:rPr lang="en-GB" sz="1400" b="0" kern="1200">
                          <a:solidFill>
                            <a:srgbClr val="674A68"/>
                          </a:solidFill>
                          <a:latin typeface="+mn-lt"/>
                          <a:ea typeface="+mn-ea"/>
                          <a:cs typeface="+mn-cs"/>
                        </a:rPr>
                        <a:t>27.8%</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kern="1200" dirty="0">
                          <a:solidFill>
                            <a:srgbClr val="674A68"/>
                          </a:solidFill>
                          <a:latin typeface="+mn-lt"/>
                          <a:ea typeface="+mn-ea"/>
                          <a:cs typeface="+mn-cs"/>
                        </a:rPr>
                        <a:t>Cardiovascular </a:t>
                      </a:r>
                    </a:p>
                    <a:p>
                      <a:pPr algn="ctr"/>
                      <a:r>
                        <a:rPr lang="en-GB" sz="1400" b="0" kern="1200" dirty="0">
                          <a:solidFill>
                            <a:srgbClr val="674A68"/>
                          </a:solidFill>
                          <a:latin typeface="+mn-lt"/>
                          <a:ea typeface="+mn-ea"/>
                          <a:cs typeface="+mn-cs"/>
                        </a:rPr>
                        <a:t>25.0%</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3190563"/>
                  </a:ext>
                </a:extLst>
              </a:tr>
            </a:tbl>
          </a:graphicData>
        </a:graphic>
      </p:graphicFrame>
      <p:sp>
        <p:nvSpPr>
          <p:cNvPr id="5" name="Title 1">
            <a:extLst>
              <a:ext uri="{FF2B5EF4-FFF2-40B4-BE49-F238E27FC236}">
                <a16:creationId xmlns:a16="http://schemas.microsoft.com/office/drawing/2014/main" id="{689B4A48-296F-0595-B545-97B72E037D15}"/>
              </a:ext>
            </a:extLst>
          </p:cNvPr>
          <p:cNvSpPr txBox="1">
            <a:spLocks/>
          </p:cNvSpPr>
          <p:nvPr/>
        </p:nvSpPr>
        <p:spPr>
          <a:xfrm>
            <a:off x="-12608" y="-8389"/>
            <a:ext cx="12205052" cy="766242"/>
          </a:xfrm>
          <a:prstGeom prst="rect">
            <a:avLst/>
          </a:prstGeom>
          <a:solidFill>
            <a:srgbClr val="674A68"/>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chemeClr val="bg1"/>
                </a:solidFill>
                <a:latin typeface="Calibri" panose="020F0502020204030204" pitchFamily="34" charset="0"/>
                <a:cs typeface="Calibri" panose="020F0502020204030204" pitchFamily="34" charset="0"/>
              </a:rPr>
              <a:t>Cambridgeshire in 2021</a:t>
            </a:r>
          </a:p>
        </p:txBody>
      </p:sp>
      <p:cxnSp>
        <p:nvCxnSpPr>
          <p:cNvPr id="7" name="Straight Connector 6">
            <a:extLst>
              <a:ext uri="{FF2B5EF4-FFF2-40B4-BE49-F238E27FC236}">
                <a16:creationId xmlns:a16="http://schemas.microsoft.com/office/drawing/2014/main" id="{10E5E8D6-241F-970F-35BD-80D16D0BACC8}"/>
              </a:ext>
            </a:extLst>
          </p:cNvPr>
          <p:cNvCxnSpPr>
            <a:cxnSpLocks/>
          </p:cNvCxnSpPr>
          <p:nvPr/>
        </p:nvCxnSpPr>
        <p:spPr>
          <a:xfrm>
            <a:off x="0" y="689674"/>
            <a:ext cx="12192000" cy="0"/>
          </a:xfrm>
          <a:prstGeom prst="line">
            <a:avLst/>
          </a:prstGeom>
          <a:ln>
            <a:solidFill>
              <a:srgbClr val="674A68"/>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144189-B330-15DB-9CF7-ED12BF1FAA48}"/>
              </a:ext>
            </a:extLst>
          </p:cNvPr>
          <p:cNvSpPr txBox="1"/>
          <p:nvPr/>
        </p:nvSpPr>
        <p:spPr>
          <a:xfrm>
            <a:off x="447675" y="1010016"/>
            <a:ext cx="184731" cy="369332"/>
          </a:xfrm>
          <a:prstGeom prst="rect">
            <a:avLst/>
          </a:prstGeom>
          <a:noFill/>
        </p:spPr>
        <p:txBody>
          <a:bodyPr wrap="none" rtlCol="0">
            <a:spAutoFit/>
          </a:bodyPr>
          <a:lstStyle/>
          <a:p>
            <a:endParaRPr lang="en-GB">
              <a:solidFill>
                <a:srgbClr val="674A68"/>
              </a:solidFill>
            </a:endParaRPr>
          </a:p>
        </p:txBody>
      </p:sp>
      <p:sp>
        <p:nvSpPr>
          <p:cNvPr id="35" name="Title 1">
            <a:extLst>
              <a:ext uri="{FF2B5EF4-FFF2-40B4-BE49-F238E27FC236}">
                <a16:creationId xmlns:a16="http://schemas.microsoft.com/office/drawing/2014/main" id="{323AFA5B-9C39-3ACD-0A7F-9E4F4FB8478C}"/>
              </a:ext>
            </a:extLst>
          </p:cNvPr>
          <p:cNvSpPr txBox="1">
            <a:spLocks/>
          </p:cNvSpPr>
          <p:nvPr/>
        </p:nvSpPr>
        <p:spPr>
          <a:xfrm>
            <a:off x="-17808" y="6530354"/>
            <a:ext cx="12200833" cy="369331"/>
          </a:xfrm>
          <a:prstGeom prst="rect">
            <a:avLst/>
          </a:prstGeom>
          <a:solidFill>
            <a:srgbClr val="674A68"/>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https://cambridgeshireinsight.org.uk/jsna-2023/</a:t>
            </a:r>
            <a:endParaRPr lang="en-GB" sz="1200" dirty="0">
              <a:solidFill>
                <a:schemeClr val="bg1"/>
              </a:solidFill>
              <a:latin typeface="Calibri" panose="020F0502020204030204" pitchFamily="34" charset="0"/>
              <a:cs typeface="Calibri" panose="020F0502020204030204" pitchFamily="34" charset="0"/>
            </a:endParaRPr>
          </a:p>
        </p:txBody>
      </p:sp>
      <p:pic>
        <p:nvPicPr>
          <p:cNvPr id="29" name="Graphic 28" descr="Stroller with solid fill">
            <a:extLst>
              <a:ext uri="{FF2B5EF4-FFF2-40B4-BE49-F238E27FC236}">
                <a16:creationId xmlns:a16="http://schemas.microsoft.com/office/drawing/2014/main" id="{6D44EF5A-1F39-C7BF-01EF-EB573E411A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3250" y="2283645"/>
            <a:ext cx="447870" cy="447870"/>
          </a:xfrm>
          <a:prstGeom prst="rect">
            <a:avLst/>
          </a:prstGeom>
        </p:spPr>
      </p:pic>
      <p:pic>
        <p:nvPicPr>
          <p:cNvPr id="37" name="Graphic 36" descr="Earth globe: Americas with solid fill">
            <a:extLst>
              <a:ext uri="{FF2B5EF4-FFF2-40B4-BE49-F238E27FC236}">
                <a16:creationId xmlns:a16="http://schemas.microsoft.com/office/drawing/2014/main" id="{AF8ED0B9-6776-2A8A-C3CF-F91A582044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2879" y="4697155"/>
            <a:ext cx="447870" cy="447870"/>
          </a:xfrm>
          <a:prstGeom prst="rect">
            <a:avLst/>
          </a:prstGeom>
        </p:spPr>
      </p:pic>
      <p:pic>
        <p:nvPicPr>
          <p:cNvPr id="38" name="Graphic 37" descr="Chat with solid fill">
            <a:extLst>
              <a:ext uri="{FF2B5EF4-FFF2-40B4-BE49-F238E27FC236}">
                <a16:creationId xmlns:a16="http://schemas.microsoft.com/office/drawing/2014/main" id="{6B85A035-29C8-3FA9-C4FA-EE21FF1E38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3250" y="5743502"/>
            <a:ext cx="447870" cy="447870"/>
          </a:xfrm>
          <a:prstGeom prst="rect">
            <a:avLst/>
          </a:prstGeom>
        </p:spPr>
      </p:pic>
      <p:pic>
        <p:nvPicPr>
          <p:cNvPr id="42" name="Graphic 41" descr="Head with gears with solid fill">
            <a:extLst>
              <a:ext uri="{FF2B5EF4-FFF2-40B4-BE49-F238E27FC236}">
                <a16:creationId xmlns:a16="http://schemas.microsoft.com/office/drawing/2014/main" id="{F4F6BBBA-02BD-F16E-2303-58D5070B17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62612" y="4697155"/>
            <a:ext cx="389845" cy="389845"/>
          </a:xfrm>
          <a:prstGeom prst="rect">
            <a:avLst/>
          </a:prstGeom>
        </p:spPr>
      </p:pic>
      <p:pic>
        <p:nvPicPr>
          <p:cNvPr id="45" name="Graphic 44" descr="Man with cane with solid fill">
            <a:extLst>
              <a:ext uri="{FF2B5EF4-FFF2-40B4-BE49-F238E27FC236}">
                <a16:creationId xmlns:a16="http://schemas.microsoft.com/office/drawing/2014/main" id="{3DD11203-A420-9335-CE7F-B26DB28202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27304" y="2305991"/>
            <a:ext cx="460462" cy="460472"/>
          </a:xfrm>
          <a:prstGeom prst="rect">
            <a:avLst/>
          </a:prstGeom>
        </p:spPr>
      </p:pic>
      <p:pic>
        <p:nvPicPr>
          <p:cNvPr id="55" name="Graphic 54" descr="Man with solid fill">
            <a:extLst>
              <a:ext uri="{FF2B5EF4-FFF2-40B4-BE49-F238E27FC236}">
                <a16:creationId xmlns:a16="http://schemas.microsoft.com/office/drawing/2014/main" id="{6D96B2D9-6E0A-0F73-AEEA-EED64DB15D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23" y="4734819"/>
            <a:ext cx="455300" cy="460473"/>
          </a:xfrm>
          <a:prstGeom prst="rect">
            <a:avLst/>
          </a:prstGeom>
        </p:spPr>
      </p:pic>
      <p:pic>
        <p:nvPicPr>
          <p:cNvPr id="57" name="Graphic 56" descr="Woman with solid fill">
            <a:extLst>
              <a:ext uri="{FF2B5EF4-FFF2-40B4-BE49-F238E27FC236}">
                <a16:creationId xmlns:a16="http://schemas.microsoft.com/office/drawing/2014/main" id="{634FDD0E-D2EF-749F-2C4C-F984521BA34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9822" y="2334203"/>
            <a:ext cx="455441" cy="455441"/>
          </a:xfrm>
          <a:prstGeom prst="rect">
            <a:avLst/>
          </a:prstGeom>
        </p:spPr>
      </p:pic>
      <p:pic>
        <p:nvPicPr>
          <p:cNvPr id="63" name="Graphic 62" descr="Baby with solid fill">
            <a:extLst>
              <a:ext uri="{FF2B5EF4-FFF2-40B4-BE49-F238E27FC236}">
                <a16:creationId xmlns:a16="http://schemas.microsoft.com/office/drawing/2014/main" id="{041A7047-2F69-3B8A-CF72-07346B34FF6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945" y="1272792"/>
            <a:ext cx="369332" cy="369332"/>
          </a:xfrm>
          <a:prstGeom prst="rect">
            <a:avLst/>
          </a:prstGeom>
        </p:spPr>
      </p:pic>
      <p:pic>
        <p:nvPicPr>
          <p:cNvPr id="65" name="Graphic 64" descr="Ambulance with solid fill">
            <a:extLst>
              <a:ext uri="{FF2B5EF4-FFF2-40B4-BE49-F238E27FC236}">
                <a16:creationId xmlns:a16="http://schemas.microsoft.com/office/drawing/2014/main" id="{B3BFAD57-9B11-4555-760D-33FCE8D2BCA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43807" y="1272792"/>
            <a:ext cx="402996" cy="402996"/>
          </a:xfrm>
          <a:prstGeom prst="rect">
            <a:avLst/>
          </a:prstGeom>
        </p:spPr>
      </p:pic>
      <p:pic>
        <p:nvPicPr>
          <p:cNvPr id="66" name="Graphic 65" descr="Man with cane with solid fill">
            <a:extLst>
              <a:ext uri="{FF2B5EF4-FFF2-40B4-BE49-F238E27FC236}">
                <a16:creationId xmlns:a16="http://schemas.microsoft.com/office/drawing/2014/main" id="{DD911107-6B54-BD10-7465-F8501B1CBA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808" y="5882339"/>
            <a:ext cx="460462" cy="460472"/>
          </a:xfrm>
          <a:prstGeom prst="rect">
            <a:avLst/>
          </a:prstGeom>
        </p:spPr>
      </p:pic>
      <p:pic>
        <p:nvPicPr>
          <p:cNvPr id="68" name="Graphic 67" descr="Heart with pulse with solid fill">
            <a:extLst>
              <a:ext uri="{FF2B5EF4-FFF2-40B4-BE49-F238E27FC236}">
                <a16:creationId xmlns:a16="http://schemas.microsoft.com/office/drawing/2014/main" id="{1EF7C0F8-902A-AB71-E77D-F7F3533E0F3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43920" y="1250081"/>
            <a:ext cx="457200" cy="457200"/>
          </a:xfrm>
          <a:prstGeom prst="rect">
            <a:avLst/>
          </a:prstGeom>
        </p:spPr>
      </p:pic>
      <p:pic>
        <p:nvPicPr>
          <p:cNvPr id="74" name="Graphic 73" descr="Heart with solid fill">
            <a:extLst>
              <a:ext uri="{FF2B5EF4-FFF2-40B4-BE49-F238E27FC236}">
                <a16:creationId xmlns:a16="http://schemas.microsoft.com/office/drawing/2014/main" id="{2D7E3050-E791-6C19-2DE2-F895A28E047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153919" y="5750262"/>
            <a:ext cx="392884" cy="392884"/>
          </a:xfrm>
          <a:prstGeom prst="rect">
            <a:avLst/>
          </a:prstGeom>
        </p:spPr>
      </p:pic>
      <p:pic>
        <p:nvPicPr>
          <p:cNvPr id="75" name="Graphic 74" descr="Bar chart with solid fill">
            <a:extLst>
              <a:ext uri="{FF2B5EF4-FFF2-40B4-BE49-F238E27FC236}">
                <a16:creationId xmlns:a16="http://schemas.microsoft.com/office/drawing/2014/main" id="{B7421B04-203A-5C7C-A737-973D5931A96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455190" y="72114"/>
            <a:ext cx="657917" cy="657917"/>
          </a:xfrm>
          <a:prstGeom prst="rect">
            <a:avLst/>
          </a:prstGeom>
        </p:spPr>
      </p:pic>
      <p:pic>
        <p:nvPicPr>
          <p:cNvPr id="76" name="Graphic 75" descr="Clipboard with solid fill">
            <a:extLst>
              <a:ext uri="{FF2B5EF4-FFF2-40B4-BE49-F238E27FC236}">
                <a16:creationId xmlns:a16="http://schemas.microsoft.com/office/drawing/2014/main" id="{2118CE4B-D8AF-D2D2-23DD-77BD9924E83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622286" y="37899"/>
            <a:ext cx="657917" cy="657917"/>
          </a:xfrm>
          <a:prstGeom prst="rect">
            <a:avLst/>
          </a:prstGeom>
        </p:spPr>
      </p:pic>
      <p:pic>
        <p:nvPicPr>
          <p:cNvPr id="77" name="Graphic 76" descr="Group of people with solid fill">
            <a:extLst>
              <a:ext uri="{FF2B5EF4-FFF2-40B4-BE49-F238E27FC236}">
                <a16:creationId xmlns:a16="http://schemas.microsoft.com/office/drawing/2014/main" id="{A71CA66C-3017-3F5D-7FFA-51ADBD8F2DD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09347" y="34163"/>
            <a:ext cx="657917" cy="636658"/>
          </a:xfrm>
          <a:prstGeom prst="rect">
            <a:avLst/>
          </a:prstGeom>
        </p:spPr>
      </p:pic>
      <p:pic>
        <p:nvPicPr>
          <p:cNvPr id="78" name="Graphic 77" descr="Research with solid fill">
            <a:extLst>
              <a:ext uri="{FF2B5EF4-FFF2-40B4-BE49-F238E27FC236}">
                <a16:creationId xmlns:a16="http://schemas.microsoft.com/office/drawing/2014/main" id="{1E633765-B2CA-8637-6D3A-AA865573FDB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0147633" y="14880"/>
            <a:ext cx="712073" cy="712073"/>
          </a:xfrm>
          <a:prstGeom prst="rect">
            <a:avLst/>
          </a:prstGeom>
        </p:spPr>
      </p:pic>
      <p:pic>
        <p:nvPicPr>
          <p:cNvPr id="79" name="Graphic 78" descr="Lights On with solid fill">
            <a:extLst>
              <a:ext uri="{FF2B5EF4-FFF2-40B4-BE49-F238E27FC236}">
                <a16:creationId xmlns:a16="http://schemas.microsoft.com/office/drawing/2014/main" id="{E45A444F-E5B9-20A8-618D-ACD33BD21D8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8911797" y="-9819"/>
            <a:ext cx="657917" cy="657917"/>
          </a:xfrm>
          <a:prstGeom prst="rect">
            <a:avLst/>
          </a:prstGeom>
        </p:spPr>
      </p:pic>
      <p:pic>
        <p:nvPicPr>
          <p:cNvPr id="80" name="Graphic 79" descr="Subtitles with solid fill">
            <a:extLst>
              <a:ext uri="{FF2B5EF4-FFF2-40B4-BE49-F238E27FC236}">
                <a16:creationId xmlns:a16="http://schemas.microsoft.com/office/drawing/2014/main" id="{C5F1D280-9BAB-AE02-4046-272A9182E87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1346367" y="28893"/>
            <a:ext cx="657917" cy="657917"/>
          </a:xfrm>
          <a:prstGeom prst="rect">
            <a:avLst/>
          </a:prstGeom>
        </p:spPr>
      </p:pic>
    </p:spTree>
    <p:extLst>
      <p:ext uri="{BB962C8B-B14F-4D97-AF65-F5344CB8AC3E}">
        <p14:creationId xmlns:p14="http://schemas.microsoft.com/office/powerpoint/2010/main" val="1891064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09F0A9B-05B5-C66B-A758-96FAAFAF0907}"/>
              </a:ext>
            </a:extLst>
          </p:cNvPr>
          <p:cNvGraphicFramePr>
            <a:graphicFrameLocks noGrp="1"/>
          </p:cNvGraphicFramePr>
          <p:nvPr>
            <p:extLst>
              <p:ext uri="{D42A27DB-BD31-4B8C-83A1-F6EECF244321}">
                <p14:modId xmlns:p14="http://schemas.microsoft.com/office/powerpoint/2010/main" val="2144449998"/>
              </p:ext>
            </p:extLst>
          </p:nvPr>
        </p:nvGraphicFramePr>
        <p:xfrm>
          <a:off x="-8834" y="732680"/>
          <a:ext cx="12205052" cy="5807790"/>
        </p:xfrm>
        <a:graphic>
          <a:graphicData uri="http://schemas.openxmlformats.org/drawingml/2006/table">
            <a:tbl>
              <a:tblPr firstRow="1" bandRow="1">
                <a:tableStyleId>{5C22544A-7EE6-4342-B048-85BDC9FD1C3A}</a:tableStyleId>
              </a:tblPr>
              <a:tblGrid>
                <a:gridCol w="392580">
                  <a:extLst>
                    <a:ext uri="{9D8B030D-6E8A-4147-A177-3AD203B41FA5}">
                      <a16:colId xmlns:a16="http://schemas.microsoft.com/office/drawing/2014/main" val="3523355433"/>
                    </a:ext>
                  </a:extLst>
                </a:gridCol>
                <a:gridCol w="1026038">
                  <a:extLst>
                    <a:ext uri="{9D8B030D-6E8A-4147-A177-3AD203B41FA5}">
                      <a16:colId xmlns:a16="http://schemas.microsoft.com/office/drawing/2014/main" val="1951689411"/>
                    </a:ext>
                  </a:extLst>
                </a:gridCol>
                <a:gridCol w="220426">
                  <a:extLst>
                    <a:ext uri="{9D8B030D-6E8A-4147-A177-3AD203B41FA5}">
                      <a16:colId xmlns:a16="http://schemas.microsoft.com/office/drawing/2014/main" val="3651240945"/>
                    </a:ext>
                  </a:extLst>
                </a:gridCol>
                <a:gridCol w="609207">
                  <a:extLst>
                    <a:ext uri="{9D8B030D-6E8A-4147-A177-3AD203B41FA5}">
                      <a16:colId xmlns:a16="http://schemas.microsoft.com/office/drawing/2014/main" val="3571935420"/>
                    </a:ext>
                  </a:extLst>
                </a:gridCol>
                <a:gridCol w="609207">
                  <a:extLst>
                    <a:ext uri="{9D8B030D-6E8A-4147-A177-3AD203B41FA5}">
                      <a16:colId xmlns:a16="http://schemas.microsoft.com/office/drawing/2014/main" val="3613859454"/>
                    </a:ext>
                  </a:extLst>
                </a:gridCol>
                <a:gridCol w="416828">
                  <a:extLst>
                    <a:ext uri="{9D8B030D-6E8A-4147-A177-3AD203B41FA5}">
                      <a16:colId xmlns:a16="http://schemas.microsoft.com/office/drawing/2014/main" val="287140866"/>
                    </a:ext>
                  </a:extLst>
                </a:gridCol>
                <a:gridCol w="814364">
                  <a:extLst>
                    <a:ext uri="{9D8B030D-6E8A-4147-A177-3AD203B41FA5}">
                      <a16:colId xmlns:a16="http://schemas.microsoft.com/office/drawing/2014/main" val="3399583076"/>
                    </a:ext>
                  </a:extLst>
                </a:gridCol>
                <a:gridCol w="392932">
                  <a:extLst>
                    <a:ext uri="{9D8B030D-6E8A-4147-A177-3AD203B41FA5}">
                      <a16:colId xmlns:a16="http://schemas.microsoft.com/office/drawing/2014/main" val="100233362"/>
                    </a:ext>
                  </a:extLst>
                </a:gridCol>
                <a:gridCol w="1832636">
                  <a:extLst>
                    <a:ext uri="{9D8B030D-6E8A-4147-A177-3AD203B41FA5}">
                      <a16:colId xmlns:a16="http://schemas.microsoft.com/office/drawing/2014/main" val="2687304922"/>
                    </a:ext>
                  </a:extLst>
                </a:gridCol>
                <a:gridCol w="1832636">
                  <a:extLst>
                    <a:ext uri="{9D8B030D-6E8A-4147-A177-3AD203B41FA5}">
                      <a16:colId xmlns:a16="http://schemas.microsoft.com/office/drawing/2014/main" val="3191457927"/>
                    </a:ext>
                  </a:extLst>
                </a:gridCol>
                <a:gridCol w="392932">
                  <a:extLst>
                    <a:ext uri="{9D8B030D-6E8A-4147-A177-3AD203B41FA5}">
                      <a16:colId xmlns:a16="http://schemas.microsoft.com/office/drawing/2014/main" val="1618740973"/>
                    </a:ext>
                  </a:extLst>
                </a:gridCol>
                <a:gridCol w="1832633">
                  <a:extLst>
                    <a:ext uri="{9D8B030D-6E8A-4147-A177-3AD203B41FA5}">
                      <a16:colId xmlns:a16="http://schemas.microsoft.com/office/drawing/2014/main" val="3282634229"/>
                    </a:ext>
                  </a:extLst>
                </a:gridCol>
                <a:gridCol w="1832633">
                  <a:extLst>
                    <a:ext uri="{9D8B030D-6E8A-4147-A177-3AD203B41FA5}">
                      <a16:colId xmlns:a16="http://schemas.microsoft.com/office/drawing/2014/main" val="1428111552"/>
                    </a:ext>
                  </a:extLst>
                </a:gridCol>
              </a:tblGrid>
              <a:tr h="521402">
                <a:tc rowSpan="11">
                  <a:txBody>
                    <a:bodyPr/>
                    <a:lstStyle/>
                    <a:p>
                      <a:pPr algn="ctr"/>
                      <a:r>
                        <a:rPr lang="en-GB" sz="1800" b="1" kern="1200">
                          <a:solidFill>
                            <a:schemeClr val="bg1"/>
                          </a:solidFill>
                          <a:latin typeface="+mn-lt"/>
                          <a:ea typeface="+mn-ea"/>
                          <a:cs typeface="+mn-cs"/>
                        </a:rPr>
                        <a:t>Population</a:t>
                      </a:r>
                      <a:endParaRPr lang="en-GB" sz="1600" b="1" kern="1200">
                        <a:solidFill>
                          <a:schemeClr val="bg1"/>
                        </a:solidFill>
                        <a:latin typeface="+mn-lt"/>
                        <a:ea typeface="+mn-ea"/>
                        <a:cs typeface="+mn-cs"/>
                      </a:endParaRPr>
                    </a:p>
                  </a:txBody>
                  <a:tcPr vert="vert27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6">
                  <a:txBody>
                    <a:bodyPr/>
                    <a:lstStyle/>
                    <a:p>
                      <a:pPr algn="ctr"/>
                      <a:r>
                        <a:rPr lang="en-GB" sz="1600" b="1" kern="1200" dirty="0">
                          <a:solidFill>
                            <a:srgbClr val="674A68"/>
                          </a:solidFill>
                          <a:latin typeface="+mn-lt"/>
                          <a:ea typeface="+mn-ea"/>
                          <a:cs typeface="+mn-cs"/>
                        </a:rPr>
                        <a:t>Number of people</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lnL w="12700" cmpd="sng">
                      <a:noFill/>
                    </a:ln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lnL w="12700" cmpd="sng">
                      <a:noFill/>
                    </a:lnL>
                  </a:tcPr>
                </a:tc>
                <a:tc rowSpan="11">
                  <a:txBody>
                    <a:bodyPr/>
                    <a:lstStyle/>
                    <a:p>
                      <a:pPr algn="ctr"/>
                      <a:r>
                        <a:rPr lang="en-GB" sz="1800" b="1" kern="1200">
                          <a:solidFill>
                            <a:schemeClr val="bg1"/>
                          </a:solidFill>
                          <a:latin typeface="+mn-lt"/>
                          <a:ea typeface="+mn-ea"/>
                          <a:cs typeface="+mn-cs"/>
                        </a:rPr>
                        <a:t>Demography </a:t>
                      </a:r>
                      <a:endParaRPr lang="en-GB" sz="1600" b="1" kern="1200">
                        <a:solidFill>
                          <a:schemeClr val="bg1"/>
                        </a:solidFill>
                        <a:latin typeface="+mn-lt"/>
                        <a:ea typeface="+mn-ea"/>
                        <a:cs typeface="+mn-cs"/>
                      </a:endParaRPr>
                    </a:p>
                  </a:txBody>
                  <a:tcPr vert="vert270" anchor="ctr">
                    <a:lnL w="38100" cap="flat" cmpd="sng" algn="ctr">
                      <a:solidFill>
                        <a:srgbClr val="674A68"/>
                      </a:solidFill>
                      <a:prstDash val="solid"/>
                      <a:round/>
                      <a:headEnd type="none" w="med" len="med"/>
                      <a:tailEnd type="none" w="med" len="med"/>
                    </a:lnL>
                    <a:lnR w="38100" cap="flat" cmpd="sng" algn="ctr">
                      <a:solidFill>
                        <a:srgbClr val="674A68"/>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latin typeface="+mn-lt"/>
                          <a:ea typeface="+mn-ea"/>
                          <a:cs typeface="+mn-cs"/>
                        </a:rPr>
                        <a:t>Life expectancy at birth </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rowSpan="11">
                  <a:txBody>
                    <a:bodyPr/>
                    <a:lstStyle/>
                    <a:p>
                      <a:pPr algn="ctr"/>
                      <a:r>
                        <a:rPr lang="en-GB" sz="1800" b="1" kern="1200">
                          <a:solidFill>
                            <a:schemeClr val="bg1"/>
                          </a:solidFill>
                          <a:latin typeface="+mn-lt"/>
                          <a:ea typeface="+mn-ea"/>
                          <a:cs typeface="+mn-cs"/>
                        </a:rPr>
                        <a:t>Health</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600" b="1" kern="1200">
                          <a:solidFill>
                            <a:srgbClr val="674A68"/>
                          </a:solidFill>
                          <a:latin typeface="+mn-lt"/>
                          <a:ea typeface="+mn-ea"/>
                          <a:cs typeface="+mn-cs"/>
                        </a:rPr>
                        <a:t>Poor health</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tc>
                <a:extLst>
                  <a:ext uri="{0D108BD9-81ED-4DB2-BD59-A6C34878D82A}">
                    <a16:rowId xmlns:a16="http://schemas.microsoft.com/office/drawing/2014/main" val="2311743991"/>
                  </a:ext>
                </a:extLst>
              </a:tr>
              <a:tr h="521402">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a:lstStyle/>
                    <a:p>
                      <a:pPr algn="ctr"/>
                      <a:r>
                        <a:rPr lang="en-GB" sz="1400" b="0" kern="1200" dirty="0">
                          <a:solidFill>
                            <a:srgbClr val="674A68"/>
                          </a:solidFill>
                          <a:latin typeface="+mn-lt"/>
                          <a:ea typeface="+mn-ea"/>
                          <a:cs typeface="+mn-cs"/>
                        </a:rPr>
                        <a:t>215,670</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mpd="sng">
                      <a:noFill/>
                    </a:ln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lnL w="12700" cmpd="sng">
                      <a:noFill/>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kern="1200">
                          <a:solidFill>
                            <a:srgbClr val="674A68"/>
                          </a:solidFill>
                          <a:latin typeface="+mn-lt"/>
                          <a:ea typeface="+mn-ea"/>
                          <a:cs typeface="+mn-cs"/>
                        </a:rPr>
                        <a:t>Male </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a:txBody>
                    <a:bodyPr/>
                    <a:lstStyle/>
                    <a:p>
                      <a:pPr algn="ctr"/>
                      <a:r>
                        <a:rPr lang="en-GB" sz="1400" b="0" kern="1200">
                          <a:solidFill>
                            <a:srgbClr val="674A68"/>
                          </a:solidFill>
                          <a:latin typeface="+mn-lt"/>
                          <a:ea typeface="+mn-ea"/>
                          <a:cs typeface="+mn-cs"/>
                        </a:rPr>
                        <a:t>Female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400" b="0" kern="1200" dirty="0">
                          <a:solidFill>
                            <a:srgbClr val="674A68"/>
                          </a:solidFill>
                          <a:latin typeface="+mn-lt"/>
                          <a:ea typeface="+mn-ea"/>
                          <a:cs typeface="+mn-cs"/>
                        </a:rPr>
                        <a:t>6.0%</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378766160"/>
                  </a:ext>
                </a:extLst>
              </a:tr>
              <a:tr h="52140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effectLst/>
                          <a:latin typeface="+mn-lt"/>
                          <a:ea typeface="+mn-ea"/>
                          <a:cs typeface="+mn-cs"/>
                        </a:rPr>
                        <a:t>Proportion of population by age group</a:t>
                      </a:r>
                      <a:endParaRPr lang="en-GB" sz="1600" b="1" kern="1200">
                        <a:solidFill>
                          <a:srgbClr val="674A68"/>
                        </a:solidFill>
                        <a:latin typeface="+mn-lt"/>
                        <a:ea typeface="+mn-ea"/>
                        <a:cs typeface="+mn-cs"/>
                      </a:endParaRP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lnL w="12700" cmpd="sng">
                      <a:noFill/>
                    </a:ln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lnL w="12700" cmpd="sng">
                      <a:noFill/>
                    </a:lnL>
                  </a:tcPr>
                </a:tc>
                <a:tc vMerge="1">
                  <a:txBody>
                    <a:bodyPr/>
                    <a:lstStyle/>
                    <a:p>
                      <a:pPr algn="ctr"/>
                      <a:endParaRPr lang="en-GB" sz="1400" b="0" kern="1200">
                        <a:solidFill>
                          <a:srgbClr val="674A68"/>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674A68"/>
                          </a:solidFill>
                          <a:latin typeface="+mn-lt"/>
                          <a:ea typeface="+mn-ea"/>
                          <a:cs typeface="+mn-cs"/>
                        </a:rPr>
                        <a:t>78.6 years</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674A68"/>
                          </a:solidFill>
                          <a:latin typeface="+mn-lt"/>
                          <a:ea typeface="+mn-ea"/>
                          <a:cs typeface="+mn-cs"/>
                        </a:rPr>
                        <a:t>82.5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solidFill>
                          <a:srgbClr val="674A68"/>
                        </a:solidFill>
                      </a:endParaRPr>
                    </a:p>
                  </a:txBody>
                  <a:tcPr anchor="ctr">
                    <a:lnL w="12700" cap="flat" cmpd="sng" algn="ctr">
                      <a:no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effectLst/>
                          <a:latin typeface="+mn-lt"/>
                          <a:ea typeface="+mn-ea"/>
                          <a:cs typeface="+mn-cs"/>
                        </a:rPr>
                        <a:t>Day-to-day activities limited a lot</a:t>
                      </a:r>
                      <a:endParaRPr lang="en-GB" sz="1600" b="1">
                        <a:solidFill>
                          <a:srgbClr val="674A68"/>
                        </a:solidFill>
                      </a:endParaRP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tc>
                <a:extLst>
                  <a:ext uri="{0D108BD9-81ED-4DB2-BD59-A6C34878D82A}">
                    <a16:rowId xmlns:a16="http://schemas.microsoft.com/office/drawing/2014/main" val="1049162634"/>
                  </a:ext>
                </a:extLst>
              </a:tr>
              <a:tr h="52140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a:solidFill>
                          <a:srgbClr val="674A68"/>
                        </a:solidFill>
                        <a:effectLst/>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Children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674A68"/>
                          </a:solidFill>
                          <a:effectLst/>
                          <a:latin typeface="+mn-lt"/>
                          <a:ea typeface="+mn-ea"/>
                          <a:cs typeface="+mn-cs"/>
                        </a:rPr>
                        <a:t>(0-14 years)</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effectLst/>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Working age </a:t>
                      </a:r>
                      <a:r>
                        <a:rPr lang="en-GB" sz="1100" b="0" kern="1200">
                          <a:solidFill>
                            <a:srgbClr val="674A68"/>
                          </a:solidFill>
                          <a:effectLst/>
                          <a:latin typeface="+mn-lt"/>
                          <a:ea typeface="+mn-ea"/>
                          <a:cs typeface="+mn-cs"/>
                        </a:rPr>
                        <a:t>(15-64 years</a:t>
                      </a:r>
                      <a:r>
                        <a:rPr lang="en-GB" sz="1050" b="0" kern="1200">
                          <a:solidFill>
                            <a:srgbClr val="674A68"/>
                          </a:solidFill>
                          <a:effectLst/>
                          <a:latin typeface="+mn-lt"/>
                          <a:ea typeface="+mn-ea"/>
                          <a:cs typeface="+mn-cs"/>
                        </a:rPr>
                        <a:t>)</a:t>
                      </a:r>
                      <a:endParaRPr lang="en-GB" sz="1100" b="0" kern="1200">
                        <a:solidFill>
                          <a:srgbClr val="674A68"/>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lnL w="12700" cmpd="sng">
                      <a:noFill/>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effectLst/>
                          <a:latin typeface="+mn-lt"/>
                          <a:ea typeface="+mn-ea"/>
                          <a:cs typeface="+mn-cs"/>
                        </a:rPr>
                        <a:t>Older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674A68"/>
                          </a:solidFill>
                          <a:effectLst/>
                          <a:latin typeface="+mn-lt"/>
                          <a:ea typeface="+mn-ea"/>
                          <a:cs typeface="+mn-cs"/>
                        </a:rPr>
                        <a:t>(65+ years)</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lnL w="12700" cmpd="sng">
                      <a:noFill/>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kern="1200">
                          <a:solidFill>
                            <a:srgbClr val="674A68"/>
                          </a:solidFill>
                          <a:latin typeface="+mn-lt"/>
                          <a:ea typeface="+mn-ea"/>
                          <a:cs typeface="+mn-cs"/>
                        </a:rPr>
                        <a:t>Births </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a:txBody>
                    <a:bodyPr/>
                    <a:lstStyle/>
                    <a:p>
                      <a:pPr algn="ctr"/>
                      <a:r>
                        <a:rPr lang="en-GB" sz="1600" b="1" kern="1200">
                          <a:solidFill>
                            <a:srgbClr val="674A68"/>
                          </a:solidFill>
                          <a:latin typeface="+mn-lt"/>
                          <a:ea typeface="+mn-ea"/>
                          <a:cs typeface="+mn-cs"/>
                        </a:rPr>
                        <a:t>Deaths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674A68"/>
                          </a:solidFill>
                          <a:latin typeface="+mn-lt"/>
                          <a:ea typeface="+mn-ea"/>
                          <a:cs typeface="+mn-cs"/>
                        </a:rPr>
                        <a:t>7.9%</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721269278"/>
                  </a:ext>
                </a:extLst>
              </a:tr>
              <a:tr h="52140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effectLst/>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674A68"/>
                          </a:solidFill>
                          <a:effectLst/>
                          <a:latin typeface="+mn-lt"/>
                          <a:ea typeface="+mn-ea"/>
                          <a:cs typeface="+mn-cs"/>
                        </a:rPr>
                        <a:t>21.0%</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effectLst/>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674A68"/>
                          </a:solidFill>
                          <a:effectLst/>
                          <a:latin typeface="+mn-lt"/>
                          <a:ea typeface="+mn-ea"/>
                          <a:cs typeface="+mn-cs"/>
                        </a:rPr>
                        <a:t>64.8%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mpd="sng">
                      <a:noFill/>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674A68"/>
                          </a:solidFill>
                          <a:effectLst/>
                          <a:latin typeface="+mn-lt"/>
                          <a:ea typeface="+mn-ea"/>
                          <a:cs typeface="+mn-cs"/>
                        </a:rPr>
                        <a:t>14.2%</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mpd="sng">
                      <a:noFill/>
                    </a:ln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674A68"/>
                          </a:solidFill>
                          <a:latin typeface="+mn-lt"/>
                          <a:ea typeface="+mn-ea"/>
                          <a:cs typeface="+mn-cs"/>
                        </a:rPr>
                        <a:t>2,668</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674A68"/>
                          </a:solidFill>
                          <a:effectLst/>
                          <a:latin typeface="+mn-lt"/>
                          <a:ea typeface="+mn-ea"/>
                          <a:cs typeface="+mn-cs"/>
                        </a:rPr>
                        <a:t> 1,801</a:t>
                      </a:r>
                      <a:endParaRPr lang="en-GB" sz="1400" b="0" kern="1200" dirty="0">
                        <a:solidFill>
                          <a:srgbClr val="674A68"/>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2">
                  <a:txBody>
                    <a:bodyPr/>
                    <a:lstStyle/>
                    <a:p>
                      <a:pPr algn="ctr"/>
                      <a:r>
                        <a:rPr lang="en-GB" sz="1600" b="1" kern="1200">
                          <a:solidFill>
                            <a:srgbClr val="674A68"/>
                          </a:solidFill>
                          <a:latin typeface="+mn-lt"/>
                          <a:ea typeface="+mn-ea"/>
                          <a:cs typeface="+mn-cs"/>
                        </a:rPr>
                        <a:t>Recorded prevalence</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pPr algn="ctr"/>
                      <a:endParaRPr lang="en-GB" sz="1400" b="0" kern="1200">
                        <a:solidFill>
                          <a:srgbClr val="674A68"/>
                        </a:solidFill>
                        <a:latin typeface="+mn-lt"/>
                        <a:ea typeface="+mn-ea"/>
                        <a:cs typeface="+mn-cs"/>
                      </a:endParaRP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extLst>
                  <a:ext uri="{0D108BD9-81ED-4DB2-BD59-A6C34878D82A}">
                    <a16:rowId xmlns:a16="http://schemas.microsoft.com/office/drawing/2014/main" val="2132965824"/>
                  </a:ext>
                </a:extLst>
              </a:tr>
              <a:tr h="521402">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6">
                  <a:txBody>
                    <a:bodyPr/>
                    <a:lstStyle/>
                    <a:p>
                      <a:pPr algn="ctr"/>
                      <a:r>
                        <a:rPr lang="en-GB" sz="1600" b="1" kern="1200" dirty="0">
                          <a:solidFill>
                            <a:srgbClr val="674A68"/>
                          </a:solidFill>
                          <a:latin typeface="+mn-lt"/>
                          <a:ea typeface="+mn-ea"/>
                          <a:cs typeface="+mn-cs"/>
                        </a:rPr>
                        <a:t>Change in population 2011-2021</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lnL w="12700" cmpd="sng">
                      <a:noFill/>
                    </a:lnL>
                    <a:lnT w="12700" cmpd="sng">
                      <a:noFill/>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lnL w="12700" cmpd="sng">
                      <a:noFill/>
                    </a:ln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600" b="1" kern="1200">
                          <a:solidFill>
                            <a:srgbClr val="674A68"/>
                          </a:solidFill>
                          <a:latin typeface="+mn-lt"/>
                          <a:ea typeface="+mn-ea"/>
                          <a:cs typeface="+mn-cs"/>
                        </a:rPr>
                        <a:t>Non-white ethnicity</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kern="1200">
                          <a:solidFill>
                            <a:srgbClr val="674A68"/>
                          </a:solidFill>
                          <a:latin typeface="+mn-lt"/>
                          <a:ea typeface="+mn-ea"/>
                          <a:cs typeface="+mn-cs"/>
                        </a:rPr>
                        <a:t>Hypertension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a:txBody>
                    <a:bodyPr/>
                    <a:lstStyle/>
                    <a:p>
                      <a:pPr algn="ctr"/>
                      <a:r>
                        <a:rPr lang="en-GB" sz="1400" b="0" kern="1200">
                          <a:solidFill>
                            <a:srgbClr val="674A68"/>
                          </a:solidFill>
                          <a:latin typeface="+mn-lt"/>
                          <a:ea typeface="+mn-ea"/>
                          <a:cs typeface="+mn-cs"/>
                        </a:rPr>
                        <a:t>Depression</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extLst>
                  <a:ext uri="{0D108BD9-81ED-4DB2-BD59-A6C34878D82A}">
                    <a16:rowId xmlns:a16="http://schemas.microsoft.com/office/drawing/2014/main" val="4235445223"/>
                  </a:ext>
                </a:extLst>
              </a:tr>
              <a:tr h="521402">
                <a:tc vMerge="1">
                  <a:txBody>
                    <a:bodyPr/>
                    <a:lstStyle/>
                    <a:p>
                      <a:pPr algn="ctr"/>
                      <a:endParaRPr lang="en-GB" sz="1400" b="0" kern="1200">
                        <a:solidFill>
                          <a:srgbClr val="674A68"/>
                        </a:solidFill>
                        <a:latin typeface="+mn-lt"/>
                        <a:ea typeface="+mn-ea"/>
                        <a:cs typeface="+mn-cs"/>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kern="1200">
                          <a:solidFill>
                            <a:srgbClr val="674A68"/>
                          </a:solidFill>
                          <a:latin typeface="+mn-lt"/>
                          <a:ea typeface="+mn-ea"/>
                          <a:cs typeface="+mn-cs"/>
                        </a:rPr>
                        <a:t>Total</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gridSpan="2">
                  <a:txBody>
                    <a:bodyPr/>
                    <a:lstStyle/>
                    <a:p>
                      <a:pPr algn="ctr"/>
                      <a:r>
                        <a:rPr lang="en-GB" sz="1400" b="0" kern="1200">
                          <a:solidFill>
                            <a:srgbClr val="674A68"/>
                          </a:solidFill>
                          <a:latin typeface="+mn-lt"/>
                          <a:ea typeface="+mn-ea"/>
                          <a:cs typeface="+mn-cs"/>
                        </a:rPr>
                        <a:t>Children</a:t>
                      </a:r>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tc>
                <a:tc gridSpan="2">
                  <a:txBody>
                    <a:bodyPr/>
                    <a:lstStyle/>
                    <a:p>
                      <a:pPr algn="ctr"/>
                      <a:r>
                        <a:rPr lang="en-GB" sz="1400" b="0" kern="1200">
                          <a:solidFill>
                            <a:srgbClr val="674A68"/>
                          </a:solidFill>
                          <a:latin typeface="+mn-lt"/>
                          <a:ea typeface="+mn-ea"/>
                          <a:cs typeface="+mn-cs"/>
                        </a:rPr>
                        <a:t>Working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tc>
                <a:tc>
                  <a:txBody>
                    <a:bodyPr/>
                    <a:lstStyle/>
                    <a:p>
                      <a:pPr algn="ctr"/>
                      <a:r>
                        <a:rPr lang="en-GB" sz="1400" b="0" kern="1200">
                          <a:solidFill>
                            <a:srgbClr val="674A68"/>
                          </a:solidFill>
                          <a:latin typeface="+mn-lt"/>
                          <a:ea typeface="+mn-ea"/>
                          <a:cs typeface="+mn-cs"/>
                        </a:rPr>
                        <a:t>Older</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2">
                  <a:txBody>
                    <a:bodyPr/>
                    <a:lstStyle/>
                    <a:p>
                      <a:pPr algn="ctr"/>
                      <a:r>
                        <a:rPr lang="en-GB" sz="1400" b="0" kern="1200" dirty="0">
                          <a:solidFill>
                            <a:srgbClr val="674A68"/>
                          </a:solidFill>
                          <a:latin typeface="+mn-lt"/>
                          <a:ea typeface="+mn-ea"/>
                          <a:cs typeface="+mn-cs"/>
                        </a:rPr>
                        <a:t>24.6%</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674A68"/>
                          </a:solidFill>
                          <a:effectLst/>
                          <a:latin typeface="+mn-lt"/>
                          <a:ea typeface="+mn-ea"/>
                          <a:cs typeface="+mn-cs"/>
                        </a:rPr>
                        <a:t>12.1% </a:t>
                      </a:r>
                      <a:endParaRPr lang="en-GB" sz="1400" b="0" kern="1200" dirty="0">
                        <a:solidFill>
                          <a:srgbClr val="674A68"/>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674A68"/>
                          </a:solidFill>
                          <a:latin typeface="+mn-lt"/>
                          <a:ea typeface="+mn-ea"/>
                          <a:cs typeface="+mn-cs"/>
                        </a:rPr>
                        <a:t>10.9%</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637669"/>
                  </a:ext>
                </a:extLst>
              </a:tr>
              <a:tr h="536052">
                <a:tc vMerge="1">
                  <a:txBody>
                    <a:bodyPr/>
                    <a:lstStyle/>
                    <a:p>
                      <a:pPr algn="ctr"/>
                      <a:endParaRPr lang="en-GB" sz="1400" b="0" kern="1200">
                        <a:solidFill>
                          <a:srgbClr val="674A68"/>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kern="1200" dirty="0">
                          <a:solidFill>
                            <a:srgbClr val="674A68"/>
                          </a:solidFill>
                          <a:latin typeface="+mn-lt"/>
                          <a:ea typeface="+mn-ea"/>
                          <a:cs typeface="+mn-cs"/>
                        </a:rPr>
                        <a:t>+17.4%</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400" b="0" kern="1200" dirty="0">
                          <a:solidFill>
                            <a:srgbClr val="674A68"/>
                          </a:solidFill>
                          <a:latin typeface="+mn-lt"/>
                          <a:ea typeface="+mn-ea"/>
                          <a:cs typeface="+mn-cs"/>
                        </a:rPr>
                        <a:t>+23.8%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ctr"/>
                      <a:r>
                        <a:rPr lang="en-GB" sz="1400" b="0" kern="1200" dirty="0">
                          <a:solidFill>
                            <a:srgbClr val="674A68"/>
                          </a:solidFill>
                          <a:latin typeface="+mn-lt"/>
                          <a:ea typeface="+mn-ea"/>
                          <a:cs typeface="+mn-cs"/>
                        </a:rPr>
                        <a:t>+14.4%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400" b="0" kern="1200" dirty="0">
                          <a:solidFill>
                            <a:srgbClr val="674A68"/>
                          </a:solidFill>
                          <a:latin typeface="+mn-lt"/>
                          <a:ea typeface="+mn-ea"/>
                          <a:cs typeface="+mn-cs"/>
                        </a:rPr>
                        <a:t>+23.0%</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600" b="1" kern="1200" dirty="0">
                          <a:solidFill>
                            <a:srgbClr val="674A68"/>
                          </a:solidFill>
                          <a:latin typeface="+mn-lt"/>
                          <a:ea typeface="+mn-ea"/>
                          <a:cs typeface="+mn-cs"/>
                        </a:rPr>
                        <a:t>Born</a:t>
                      </a:r>
                      <a:r>
                        <a:rPr lang="en-GB" sz="1400" b="1" kern="1200" dirty="0">
                          <a:solidFill>
                            <a:srgbClr val="674A68"/>
                          </a:solidFill>
                          <a:latin typeface="+mn-lt"/>
                          <a:ea typeface="+mn-ea"/>
                          <a:cs typeface="+mn-cs"/>
                        </a:rPr>
                        <a:t> </a:t>
                      </a:r>
                      <a:r>
                        <a:rPr lang="en-GB" sz="1600" b="1" kern="1200" dirty="0">
                          <a:solidFill>
                            <a:srgbClr val="674A68"/>
                          </a:solidFill>
                          <a:latin typeface="+mn-lt"/>
                          <a:ea typeface="+mn-ea"/>
                          <a:cs typeface="+mn-cs"/>
                        </a:rPr>
                        <a:t>outside of England</a:t>
                      </a:r>
                      <a:endParaRPr lang="en-GB" sz="1400" b="1" kern="1200" dirty="0">
                        <a:solidFill>
                          <a:srgbClr val="674A68"/>
                        </a:solidFill>
                        <a:latin typeface="+mn-lt"/>
                        <a:ea typeface="+mn-ea"/>
                        <a:cs typeface="+mn-cs"/>
                      </a:endParaRP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kern="1200">
                          <a:solidFill>
                            <a:srgbClr val="674A68"/>
                          </a:solidFill>
                          <a:latin typeface="+mn-lt"/>
                          <a:ea typeface="+mn-ea"/>
                          <a:cs typeface="+mn-cs"/>
                        </a:rPr>
                        <a:t>Diabetes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a:txBody>
                    <a:bodyPr/>
                    <a:lstStyle/>
                    <a:p>
                      <a:pPr algn="ctr"/>
                      <a:r>
                        <a:rPr lang="en-GB" sz="1400" b="0" kern="1200">
                          <a:solidFill>
                            <a:srgbClr val="674A68"/>
                          </a:solidFill>
                          <a:latin typeface="+mn-lt"/>
                          <a:ea typeface="+mn-ea"/>
                          <a:cs typeface="+mn-cs"/>
                        </a:rPr>
                        <a:t>Asthma</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extLst>
                  <a:ext uri="{0D108BD9-81ED-4DB2-BD59-A6C34878D82A}">
                    <a16:rowId xmlns:a16="http://schemas.microsoft.com/office/drawing/2014/main" val="1879865007"/>
                  </a:ext>
                </a:extLst>
              </a:tr>
              <a:tr h="52140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674A68"/>
                          </a:solidFill>
                          <a:latin typeface="+mn-lt"/>
                          <a:ea typeface="+mn-ea"/>
                          <a:cs typeface="+mn-cs"/>
                        </a:rPr>
                        <a:t>Forecast population change 2021 to 2031</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endParaRPr lang="en-GB"/>
                    </a:p>
                  </a:txBody>
                  <a:tcPr>
                    <a:lnL w="12700" cmpd="sng">
                      <a:noFill/>
                    </a:lnL>
                    <a:lnT w="12700" cmpd="sng">
                      <a:noFill/>
                    </a:lnT>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a:p>
                  </a:txBody>
                  <a:tcPr>
                    <a:lnL w="12700" cmpd="sng">
                      <a:noFill/>
                    </a:lnL>
                    <a:lnT w="12700" cmpd="sng">
                      <a:noFill/>
                    </a:lnT>
                  </a:tcPr>
                </a:tc>
                <a:tc hMerge="1">
                  <a:txBody>
                    <a:bodyPr/>
                    <a:lstStyle/>
                    <a:p>
                      <a:endParaRPr lang="en-GB"/>
                    </a:p>
                  </a:txBody>
                  <a:tcPr/>
                </a:tc>
                <a:tc hMerge="1">
                  <a:txBody>
                    <a:bodyPr/>
                    <a:lstStyle/>
                    <a:p>
                      <a:endParaRPr lang="en-GB"/>
                    </a:p>
                  </a:txBody>
                  <a:tcPr>
                    <a:lnL w="12700" cmpd="sng">
                      <a:noFill/>
                    </a:lnL>
                    <a:lnT w="12700" cmpd="sng">
                      <a:noFill/>
                    </a:lnT>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gridSpan="2">
                  <a:txBody>
                    <a:bodyPr/>
                    <a:lstStyle/>
                    <a:p>
                      <a:pPr algn="ctr"/>
                      <a:r>
                        <a:rPr lang="en-GB" sz="1400" b="0" kern="1200" dirty="0">
                          <a:solidFill>
                            <a:srgbClr val="674A68"/>
                          </a:solidFill>
                          <a:latin typeface="+mn-lt"/>
                          <a:ea typeface="+mn-ea"/>
                          <a:cs typeface="+mn-cs"/>
                        </a:rPr>
                        <a:t>30.2%</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algn="ctr"/>
                      <a:r>
                        <a:rPr lang="en-GB" sz="1400" b="0" kern="1200" dirty="0">
                          <a:solidFill>
                            <a:srgbClr val="674A68"/>
                          </a:solidFill>
                          <a:latin typeface="+mn-lt"/>
                          <a:ea typeface="+mn-ea"/>
                          <a:cs typeface="+mn-cs"/>
                        </a:rPr>
                        <a:t>7.6%</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674A68"/>
                          </a:solidFill>
                          <a:latin typeface="+mn-lt"/>
                          <a:ea typeface="+mn-ea"/>
                          <a:cs typeface="+mn-cs"/>
                        </a:rPr>
                        <a:t>5.3%</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1169541"/>
                  </a:ext>
                </a:extLst>
              </a:tr>
              <a:tr h="536052">
                <a:tc vMerge="1">
                  <a:txBody>
                    <a:bodyPr/>
                    <a:lstStyle/>
                    <a:p>
                      <a:pPr algn="ctr"/>
                      <a:endParaRPr lang="en-GB" sz="1400" b="0" kern="1200">
                        <a:solidFill>
                          <a:srgbClr val="674A68"/>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kern="1200">
                          <a:solidFill>
                            <a:srgbClr val="674A68"/>
                          </a:solidFill>
                          <a:latin typeface="+mn-lt"/>
                          <a:ea typeface="+mn-ea"/>
                          <a:cs typeface="+mn-cs"/>
                        </a:rPr>
                        <a:t>Total</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gridSpan="2">
                  <a:txBody>
                    <a:bodyPr/>
                    <a:lstStyle/>
                    <a:p>
                      <a:pPr algn="ctr"/>
                      <a:r>
                        <a:rPr lang="en-GB" sz="1400" b="0" kern="1200">
                          <a:solidFill>
                            <a:srgbClr val="674A68"/>
                          </a:solidFill>
                          <a:latin typeface="+mn-lt"/>
                          <a:ea typeface="+mn-ea"/>
                          <a:cs typeface="+mn-cs"/>
                        </a:rPr>
                        <a:t>Children</a:t>
                      </a:r>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tc>
                <a:tc gridSpan="2">
                  <a:txBody>
                    <a:bodyPr/>
                    <a:lstStyle/>
                    <a:p>
                      <a:pPr algn="ctr"/>
                      <a:r>
                        <a:rPr lang="en-GB" sz="1400" b="0" kern="1200">
                          <a:solidFill>
                            <a:srgbClr val="674A68"/>
                          </a:solidFill>
                          <a:latin typeface="+mn-lt"/>
                          <a:ea typeface="+mn-ea"/>
                          <a:cs typeface="+mn-cs"/>
                        </a:rPr>
                        <a:t>Working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hMerge="1">
                  <a:txBody>
                    <a:bodyPr/>
                    <a:lstStyle/>
                    <a:p>
                      <a:endParaRPr lang="en-GB"/>
                    </a:p>
                  </a:txBody>
                  <a:tcPr/>
                </a:tc>
                <a:tc>
                  <a:txBody>
                    <a:bodyPr/>
                    <a:lstStyle/>
                    <a:p>
                      <a:pPr algn="ctr"/>
                      <a:r>
                        <a:rPr lang="en-GB" sz="1400" b="0" kern="1200">
                          <a:solidFill>
                            <a:srgbClr val="674A68"/>
                          </a:solidFill>
                          <a:latin typeface="+mn-lt"/>
                          <a:ea typeface="+mn-ea"/>
                          <a:cs typeface="+mn-cs"/>
                        </a:rPr>
                        <a:t>Older</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CF0"/>
                    </a:solid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kern="1200">
                          <a:solidFill>
                            <a:srgbClr val="674A68"/>
                          </a:solidFill>
                          <a:latin typeface="+mn-lt"/>
                          <a:ea typeface="+mn-ea"/>
                          <a:cs typeface="+mn-cs"/>
                        </a:rPr>
                        <a:t>Main language is </a:t>
                      </a:r>
                    </a:p>
                    <a:p>
                      <a:pPr algn="ctr"/>
                      <a:r>
                        <a:rPr lang="en-GB" sz="1600" b="1" kern="1200">
                          <a:solidFill>
                            <a:srgbClr val="674A68"/>
                          </a:solidFill>
                          <a:latin typeface="+mn-lt"/>
                          <a:ea typeface="+mn-ea"/>
                          <a:cs typeface="+mn-cs"/>
                        </a:rPr>
                        <a:t>not English</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latin typeface="+mn-lt"/>
                          <a:ea typeface="+mn-ea"/>
                          <a:cs typeface="+mn-cs"/>
                        </a:rPr>
                        <a:t>Languages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latin typeface="+mn-lt"/>
                          <a:ea typeface="+mn-ea"/>
                          <a:cs typeface="+mn-cs"/>
                        </a:rPr>
                        <a:t>spoken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600" b="1" kern="1200">
                          <a:solidFill>
                            <a:srgbClr val="674A68"/>
                          </a:solidFill>
                          <a:latin typeface="+mn-lt"/>
                          <a:ea typeface="+mn-ea"/>
                          <a:cs typeface="+mn-cs"/>
                        </a:rPr>
                        <a:t>Main causes of death</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a:solidFill>
                          <a:srgbClr val="674A68"/>
                        </a:solidFill>
                        <a:latin typeface="+mn-lt"/>
                        <a:ea typeface="+mn-ea"/>
                        <a:cs typeface="+mn-cs"/>
                      </a:endParaRP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D3DC"/>
                    </a:solidFill>
                  </a:tcPr>
                </a:tc>
                <a:extLst>
                  <a:ext uri="{0D108BD9-81ED-4DB2-BD59-A6C34878D82A}">
                    <a16:rowId xmlns:a16="http://schemas.microsoft.com/office/drawing/2014/main" val="1035114866"/>
                  </a:ext>
                </a:extLst>
              </a:tr>
              <a:tr h="521402">
                <a:tc vMerge="1">
                  <a:txBody>
                    <a:bodyPr/>
                    <a:lstStyle/>
                    <a:p>
                      <a:pPr algn="ctr"/>
                      <a:endParaRPr lang="en-GB" sz="1400" b="0" kern="1200">
                        <a:solidFill>
                          <a:srgbClr val="674A68"/>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kern="1200" dirty="0">
                          <a:solidFill>
                            <a:srgbClr val="674A68"/>
                          </a:solidFill>
                          <a:latin typeface="+mn-lt"/>
                          <a:ea typeface="+mn-ea"/>
                          <a:cs typeface="+mn-cs"/>
                        </a:rPr>
                        <a:t>+9.0%</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400" b="0" kern="1200" dirty="0">
                          <a:solidFill>
                            <a:srgbClr val="674A68"/>
                          </a:solidFill>
                          <a:latin typeface="+mn-lt"/>
                          <a:ea typeface="+mn-ea"/>
                          <a:cs typeface="+mn-cs"/>
                        </a:rPr>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tc gridSpan="2">
                  <a:txBody>
                    <a:bodyPr/>
                    <a:lstStyle/>
                    <a:p>
                      <a:pPr algn="ctr"/>
                      <a:r>
                        <a:rPr lang="en-GB" sz="1400" b="0" kern="1200" dirty="0">
                          <a:solidFill>
                            <a:srgbClr val="674A68"/>
                          </a:solidFill>
                          <a:latin typeface="+mn-lt"/>
                          <a:ea typeface="+mn-ea"/>
                          <a:cs typeface="+mn-cs"/>
                        </a:rPr>
                        <a:t>+10.6%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gn="ctr"/>
                      <a:r>
                        <a:rPr lang="en-GB" sz="1400" b="0" kern="1200" dirty="0">
                          <a:solidFill>
                            <a:srgbClr val="674A68"/>
                          </a:solidFill>
                          <a:latin typeface="+mn-lt"/>
                          <a:ea typeface="+mn-ea"/>
                          <a:cs typeface="+mn-cs"/>
                        </a:rPr>
                        <a:t>+23.9%</a:t>
                      </a:r>
                    </a:p>
                  </a:txBody>
                  <a:tcPr anchor="ctr">
                    <a:lnL w="12700" cap="flat" cmpd="sng" algn="ctr">
                      <a:noFill/>
                      <a:prstDash val="solid"/>
                      <a:round/>
                      <a:headEnd type="none" w="med" len="med"/>
                      <a:tailEnd type="none" w="med" len="med"/>
                    </a:lnL>
                    <a:lnR w="381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algn="ctr"/>
                      <a:r>
                        <a:rPr lang="en-GB" sz="1400" b="0" kern="1200" dirty="0">
                          <a:solidFill>
                            <a:srgbClr val="674A68"/>
                          </a:solidFill>
                          <a:latin typeface="+mn-lt"/>
                          <a:ea typeface="+mn-ea"/>
                          <a:cs typeface="+mn-cs"/>
                        </a:rPr>
                        <a:t>20.0%</a:t>
                      </a:r>
                    </a:p>
                  </a:txBody>
                  <a:tcPr anchor="ctr">
                    <a:lnL w="38100" cap="flat" cmpd="sng" algn="ctr">
                      <a:solidFill>
                        <a:srgbClr val="674A6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rgbClr val="674A68"/>
                          </a:solidFill>
                          <a:latin typeface="+mn-lt"/>
                          <a:ea typeface="+mn-ea"/>
                          <a:cs typeface="+mn-cs"/>
                        </a:rPr>
                        <a:t>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400" b="0" kern="1200">
                        <a:solidFill>
                          <a:srgbClr val="674A68"/>
                        </a:solidFill>
                        <a:latin typeface="+mn-lt"/>
                        <a:ea typeface="+mn-ea"/>
                        <a:cs typeface="+mn-cs"/>
                      </a:endParaRP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EBE5EB"/>
                    </a:solidFill>
                  </a:tcPr>
                </a:tc>
                <a:tc>
                  <a:txBody>
                    <a:bodyPr/>
                    <a:lstStyle/>
                    <a:p>
                      <a:pPr algn="ctr"/>
                      <a:r>
                        <a:rPr lang="en-GB" sz="1400" b="0" kern="1200" dirty="0">
                          <a:solidFill>
                            <a:srgbClr val="674A68"/>
                          </a:solidFill>
                          <a:latin typeface="+mn-lt"/>
                          <a:ea typeface="+mn-ea"/>
                          <a:cs typeface="+mn-cs"/>
                        </a:rPr>
                        <a:t>Cancer</a:t>
                      </a:r>
                    </a:p>
                    <a:p>
                      <a:pPr algn="ctr"/>
                      <a:r>
                        <a:rPr lang="en-GB" sz="1400" b="0" kern="1200" dirty="0">
                          <a:solidFill>
                            <a:srgbClr val="674A68"/>
                          </a:solidFill>
                          <a:latin typeface="+mn-lt"/>
                          <a:ea typeface="+mn-ea"/>
                          <a:cs typeface="+mn-cs"/>
                        </a:rPr>
                        <a:t>25.8%</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kern="1200" dirty="0">
                          <a:solidFill>
                            <a:srgbClr val="674A68"/>
                          </a:solidFill>
                          <a:latin typeface="+mn-lt"/>
                          <a:ea typeface="+mn-ea"/>
                          <a:cs typeface="+mn-cs"/>
                        </a:rPr>
                        <a:t>Cardiovascular</a:t>
                      </a:r>
                    </a:p>
                    <a:p>
                      <a:pPr algn="ctr"/>
                      <a:r>
                        <a:rPr lang="en-GB" sz="1400" b="0" kern="1200" dirty="0">
                          <a:solidFill>
                            <a:srgbClr val="674A68"/>
                          </a:solidFill>
                          <a:latin typeface="+mn-lt"/>
                          <a:ea typeface="+mn-ea"/>
                          <a:cs typeface="+mn-cs"/>
                        </a:rPr>
                        <a:t>24.3% </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3190563"/>
                  </a:ext>
                </a:extLst>
              </a:tr>
            </a:tbl>
          </a:graphicData>
        </a:graphic>
      </p:graphicFrame>
      <p:sp>
        <p:nvSpPr>
          <p:cNvPr id="5" name="Title 1">
            <a:extLst>
              <a:ext uri="{FF2B5EF4-FFF2-40B4-BE49-F238E27FC236}">
                <a16:creationId xmlns:a16="http://schemas.microsoft.com/office/drawing/2014/main" id="{689B4A48-296F-0595-B545-97B72E037D15}"/>
              </a:ext>
            </a:extLst>
          </p:cNvPr>
          <p:cNvSpPr txBox="1">
            <a:spLocks/>
          </p:cNvSpPr>
          <p:nvPr/>
        </p:nvSpPr>
        <p:spPr>
          <a:xfrm>
            <a:off x="-12608" y="-8389"/>
            <a:ext cx="12205052" cy="766242"/>
          </a:xfrm>
          <a:prstGeom prst="rect">
            <a:avLst/>
          </a:prstGeom>
          <a:solidFill>
            <a:srgbClr val="674A68"/>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Calibri" panose="020F0502020204030204" pitchFamily="34" charset="0"/>
                <a:cs typeface="Calibri" panose="020F0502020204030204" pitchFamily="34" charset="0"/>
              </a:rPr>
              <a:t>Peterborough in 2021</a:t>
            </a:r>
          </a:p>
        </p:txBody>
      </p:sp>
      <p:cxnSp>
        <p:nvCxnSpPr>
          <p:cNvPr id="7" name="Straight Connector 6">
            <a:extLst>
              <a:ext uri="{FF2B5EF4-FFF2-40B4-BE49-F238E27FC236}">
                <a16:creationId xmlns:a16="http://schemas.microsoft.com/office/drawing/2014/main" id="{10E5E8D6-241F-970F-35BD-80D16D0BACC8}"/>
              </a:ext>
            </a:extLst>
          </p:cNvPr>
          <p:cNvCxnSpPr>
            <a:cxnSpLocks/>
          </p:cNvCxnSpPr>
          <p:nvPr/>
        </p:nvCxnSpPr>
        <p:spPr>
          <a:xfrm>
            <a:off x="0" y="689674"/>
            <a:ext cx="12192000" cy="0"/>
          </a:xfrm>
          <a:prstGeom prst="line">
            <a:avLst/>
          </a:prstGeom>
          <a:ln>
            <a:solidFill>
              <a:srgbClr val="674A68"/>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144189-B330-15DB-9CF7-ED12BF1FAA48}"/>
              </a:ext>
            </a:extLst>
          </p:cNvPr>
          <p:cNvSpPr txBox="1"/>
          <p:nvPr/>
        </p:nvSpPr>
        <p:spPr>
          <a:xfrm>
            <a:off x="447675" y="1010016"/>
            <a:ext cx="184731" cy="369332"/>
          </a:xfrm>
          <a:prstGeom prst="rect">
            <a:avLst/>
          </a:prstGeom>
          <a:noFill/>
        </p:spPr>
        <p:txBody>
          <a:bodyPr wrap="none" rtlCol="0">
            <a:spAutoFit/>
          </a:bodyPr>
          <a:lstStyle/>
          <a:p>
            <a:endParaRPr lang="en-GB">
              <a:solidFill>
                <a:srgbClr val="674A68"/>
              </a:solidFill>
            </a:endParaRPr>
          </a:p>
        </p:txBody>
      </p:sp>
      <p:sp>
        <p:nvSpPr>
          <p:cNvPr id="35" name="Title 1">
            <a:extLst>
              <a:ext uri="{FF2B5EF4-FFF2-40B4-BE49-F238E27FC236}">
                <a16:creationId xmlns:a16="http://schemas.microsoft.com/office/drawing/2014/main" id="{323AFA5B-9C39-3ACD-0A7F-9E4F4FB8478C}"/>
              </a:ext>
            </a:extLst>
          </p:cNvPr>
          <p:cNvSpPr txBox="1">
            <a:spLocks/>
          </p:cNvSpPr>
          <p:nvPr/>
        </p:nvSpPr>
        <p:spPr>
          <a:xfrm>
            <a:off x="-17808" y="6530354"/>
            <a:ext cx="12200833" cy="369331"/>
          </a:xfrm>
          <a:prstGeom prst="rect">
            <a:avLst/>
          </a:prstGeom>
          <a:solidFill>
            <a:srgbClr val="674A68"/>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https://cambridgeshireinsight.org.uk/jsna-2023/</a:t>
            </a:r>
            <a:endParaRPr lang="en-GB" sz="1200" dirty="0">
              <a:solidFill>
                <a:schemeClr val="bg1"/>
              </a:solidFill>
              <a:latin typeface="Calibri" panose="020F0502020204030204" pitchFamily="34" charset="0"/>
              <a:cs typeface="Calibri" panose="020F0502020204030204" pitchFamily="34" charset="0"/>
            </a:endParaRPr>
          </a:p>
        </p:txBody>
      </p:sp>
      <p:pic>
        <p:nvPicPr>
          <p:cNvPr id="29" name="Graphic 28" descr="Stroller with solid fill">
            <a:extLst>
              <a:ext uri="{FF2B5EF4-FFF2-40B4-BE49-F238E27FC236}">
                <a16:creationId xmlns:a16="http://schemas.microsoft.com/office/drawing/2014/main" id="{6D44EF5A-1F39-C7BF-01EF-EB573E411A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3250" y="2283645"/>
            <a:ext cx="447870" cy="447870"/>
          </a:xfrm>
          <a:prstGeom prst="rect">
            <a:avLst/>
          </a:prstGeom>
        </p:spPr>
      </p:pic>
      <p:pic>
        <p:nvPicPr>
          <p:cNvPr id="37" name="Graphic 36" descr="Earth globe: Americas with solid fill">
            <a:extLst>
              <a:ext uri="{FF2B5EF4-FFF2-40B4-BE49-F238E27FC236}">
                <a16:creationId xmlns:a16="http://schemas.microsoft.com/office/drawing/2014/main" id="{AF8ED0B9-6776-2A8A-C3CF-F91A582044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2879" y="4697155"/>
            <a:ext cx="447870" cy="447870"/>
          </a:xfrm>
          <a:prstGeom prst="rect">
            <a:avLst/>
          </a:prstGeom>
        </p:spPr>
      </p:pic>
      <p:pic>
        <p:nvPicPr>
          <p:cNvPr id="38" name="Graphic 37" descr="Chat with solid fill">
            <a:extLst>
              <a:ext uri="{FF2B5EF4-FFF2-40B4-BE49-F238E27FC236}">
                <a16:creationId xmlns:a16="http://schemas.microsoft.com/office/drawing/2014/main" id="{6B85A035-29C8-3FA9-C4FA-EE21FF1E38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3250" y="5743502"/>
            <a:ext cx="447870" cy="447870"/>
          </a:xfrm>
          <a:prstGeom prst="rect">
            <a:avLst/>
          </a:prstGeom>
        </p:spPr>
      </p:pic>
      <p:pic>
        <p:nvPicPr>
          <p:cNvPr id="42" name="Graphic 41" descr="Head with gears with solid fill">
            <a:extLst>
              <a:ext uri="{FF2B5EF4-FFF2-40B4-BE49-F238E27FC236}">
                <a16:creationId xmlns:a16="http://schemas.microsoft.com/office/drawing/2014/main" id="{F4F6BBBA-02BD-F16E-2303-58D5070B17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62612" y="4697155"/>
            <a:ext cx="389845" cy="389845"/>
          </a:xfrm>
          <a:prstGeom prst="rect">
            <a:avLst/>
          </a:prstGeom>
        </p:spPr>
      </p:pic>
      <p:pic>
        <p:nvPicPr>
          <p:cNvPr id="45" name="Graphic 44" descr="Man with cane with solid fill">
            <a:extLst>
              <a:ext uri="{FF2B5EF4-FFF2-40B4-BE49-F238E27FC236}">
                <a16:creationId xmlns:a16="http://schemas.microsoft.com/office/drawing/2014/main" id="{3DD11203-A420-9335-CE7F-B26DB28202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27304" y="2305991"/>
            <a:ext cx="460462" cy="460472"/>
          </a:xfrm>
          <a:prstGeom prst="rect">
            <a:avLst/>
          </a:prstGeom>
        </p:spPr>
      </p:pic>
      <p:pic>
        <p:nvPicPr>
          <p:cNvPr id="55" name="Graphic 54" descr="Man with solid fill">
            <a:extLst>
              <a:ext uri="{FF2B5EF4-FFF2-40B4-BE49-F238E27FC236}">
                <a16:creationId xmlns:a16="http://schemas.microsoft.com/office/drawing/2014/main" id="{6D96B2D9-6E0A-0F73-AEEA-EED64DB15D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23" y="4734819"/>
            <a:ext cx="455300" cy="460473"/>
          </a:xfrm>
          <a:prstGeom prst="rect">
            <a:avLst/>
          </a:prstGeom>
        </p:spPr>
      </p:pic>
      <p:pic>
        <p:nvPicPr>
          <p:cNvPr id="57" name="Graphic 56" descr="Woman with solid fill">
            <a:extLst>
              <a:ext uri="{FF2B5EF4-FFF2-40B4-BE49-F238E27FC236}">
                <a16:creationId xmlns:a16="http://schemas.microsoft.com/office/drawing/2014/main" id="{634FDD0E-D2EF-749F-2C4C-F984521BA34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9822" y="2334203"/>
            <a:ext cx="455441" cy="455441"/>
          </a:xfrm>
          <a:prstGeom prst="rect">
            <a:avLst/>
          </a:prstGeom>
        </p:spPr>
      </p:pic>
      <p:pic>
        <p:nvPicPr>
          <p:cNvPr id="63" name="Graphic 62" descr="Baby with solid fill">
            <a:extLst>
              <a:ext uri="{FF2B5EF4-FFF2-40B4-BE49-F238E27FC236}">
                <a16:creationId xmlns:a16="http://schemas.microsoft.com/office/drawing/2014/main" id="{041A7047-2F69-3B8A-CF72-07346B34FF6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945" y="1272792"/>
            <a:ext cx="369332" cy="369332"/>
          </a:xfrm>
          <a:prstGeom prst="rect">
            <a:avLst/>
          </a:prstGeom>
        </p:spPr>
      </p:pic>
      <p:pic>
        <p:nvPicPr>
          <p:cNvPr id="65" name="Graphic 64" descr="Ambulance with solid fill">
            <a:extLst>
              <a:ext uri="{FF2B5EF4-FFF2-40B4-BE49-F238E27FC236}">
                <a16:creationId xmlns:a16="http://schemas.microsoft.com/office/drawing/2014/main" id="{B3BFAD57-9B11-4555-760D-33FCE8D2BCA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43807" y="1272792"/>
            <a:ext cx="402996" cy="402996"/>
          </a:xfrm>
          <a:prstGeom prst="rect">
            <a:avLst/>
          </a:prstGeom>
        </p:spPr>
      </p:pic>
      <p:pic>
        <p:nvPicPr>
          <p:cNvPr id="66" name="Graphic 65" descr="Man with cane with solid fill">
            <a:extLst>
              <a:ext uri="{FF2B5EF4-FFF2-40B4-BE49-F238E27FC236}">
                <a16:creationId xmlns:a16="http://schemas.microsoft.com/office/drawing/2014/main" id="{DD911107-6B54-BD10-7465-F8501B1CBA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808" y="5882339"/>
            <a:ext cx="460462" cy="460472"/>
          </a:xfrm>
          <a:prstGeom prst="rect">
            <a:avLst/>
          </a:prstGeom>
        </p:spPr>
      </p:pic>
      <p:pic>
        <p:nvPicPr>
          <p:cNvPr id="68" name="Graphic 67" descr="Heart with pulse with solid fill">
            <a:extLst>
              <a:ext uri="{FF2B5EF4-FFF2-40B4-BE49-F238E27FC236}">
                <a16:creationId xmlns:a16="http://schemas.microsoft.com/office/drawing/2014/main" id="{1EF7C0F8-902A-AB71-E77D-F7F3533E0F3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43920" y="1250081"/>
            <a:ext cx="457200" cy="457200"/>
          </a:xfrm>
          <a:prstGeom prst="rect">
            <a:avLst/>
          </a:prstGeom>
        </p:spPr>
      </p:pic>
      <p:pic>
        <p:nvPicPr>
          <p:cNvPr id="74" name="Graphic 73" descr="Heart with solid fill">
            <a:extLst>
              <a:ext uri="{FF2B5EF4-FFF2-40B4-BE49-F238E27FC236}">
                <a16:creationId xmlns:a16="http://schemas.microsoft.com/office/drawing/2014/main" id="{2D7E3050-E791-6C19-2DE2-F895A28E047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153919" y="5750262"/>
            <a:ext cx="392884" cy="392884"/>
          </a:xfrm>
          <a:prstGeom prst="rect">
            <a:avLst/>
          </a:prstGeom>
        </p:spPr>
      </p:pic>
      <p:pic>
        <p:nvPicPr>
          <p:cNvPr id="75" name="Graphic 74" descr="Bar chart with solid fill">
            <a:extLst>
              <a:ext uri="{FF2B5EF4-FFF2-40B4-BE49-F238E27FC236}">
                <a16:creationId xmlns:a16="http://schemas.microsoft.com/office/drawing/2014/main" id="{B7421B04-203A-5C7C-A737-973D5931A96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455190" y="72114"/>
            <a:ext cx="657917" cy="657917"/>
          </a:xfrm>
          <a:prstGeom prst="rect">
            <a:avLst/>
          </a:prstGeom>
        </p:spPr>
      </p:pic>
      <p:pic>
        <p:nvPicPr>
          <p:cNvPr id="76" name="Graphic 75" descr="Clipboard with solid fill">
            <a:extLst>
              <a:ext uri="{FF2B5EF4-FFF2-40B4-BE49-F238E27FC236}">
                <a16:creationId xmlns:a16="http://schemas.microsoft.com/office/drawing/2014/main" id="{2118CE4B-D8AF-D2D2-23DD-77BD9924E83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622286" y="37899"/>
            <a:ext cx="657917" cy="657917"/>
          </a:xfrm>
          <a:prstGeom prst="rect">
            <a:avLst/>
          </a:prstGeom>
        </p:spPr>
      </p:pic>
      <p:pic>
        <p:nvPicPr>
          <p:cNvPr id="77" name="Graphic 76" descr="Group of people with solid fill">
            <a:extLst>
              <a:ext uri="{FF2B5EF4-FFF2-40B4-BE49-F238E27FC236}">
                <a16:creationId xmlns:a16="http://schemas.microsoft.com/office/drawing/2014/main" id="{A71CA66C-3017-3F5D-7FFA-51ADBD8F2DD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09347" y="34163"/>
            <a:ext cx="657917" cy="636658"/>
          </a:xfrm>
          <a:prstGeom prst="rect">
            <a:avLst/>
          </a:prstGeom>
        </p:spPr>
      </p:pic>
      <p:pic>
        <p:nvPicPr>
          <p:cNvPr id="78" name="Graphic 77" descr="Research with solid fill">
            <a:extLst>
              <a:ext uri="{FF2B5EF4-FFF2-40B4-BE49-F238E27FC236}">
                <a16:creationId xmlns:a16="http://schemas.microsoft.com/office/drawing/2014/main" id="{1E633765-B2CA-8637-6D3A-AA865573FDB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0147633" y="14880"/>
            <a:ext cx="712073" cy="712073"/>
          </a:xfrm>
          <a:prstGeom prst="rect">
            <a:avLst/>
          </a:prstGeom>
        </p:spPr>
      </p:pic>
      <p:pic>
        <p:nvPicPr>
          <p:cNvPr id="79" name="Graphic 78" descr="Lights On with solid fill">
            <a:extLst>
              <a:ext uri="{FF2B5EF4-FFF2-40B4-BE49-F238E27FC236}">
                <a16:creationId xmlns:a16="http://schemas.microsoft.com/office/drawing/2014/main" id="{E45A444F-E5B9-20A8-618D-ACD33BD21D8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8911797" y="-9819"/>
            <a:ext cx="657917" cy="657917"/>
          </a:xfrm>
          <a:prstGeom prst="rect">
            <a:avLst/>
          </a:prstGeom>
        </p:spPr>
      </p:pic>
      <p:pic>
        <p:nvPicPr>
          <p:cNvPr id="80" name="Graphic 79" descr="Subtitles with solid fill">
            <a:extLst>
              <a:ext uri="{FF2B5EF4-FFF2-40B4-BE49-F238E27FC236}">
                <a16:creationId xmlns:a16="http://schemas.microsoft.com/office/drawing/2014/main" id="{C5F1D280-9BAB-AE02-4046-272A9182E87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1346367" y="28893"/>
            <a:ext cx="657917" cy="657917"/>
          </a:xfrm>
          <a:prstGeom prst="rect">
            <a:avLst/>
          </a:prstGeom>
        </p:spPr>
      </p:pic>
    </p:spTree>
    <p:extLst>
      <p:ext uri="{BB962C8B-B14F-4D97-AF65-F5344CB8AC3E}">
        <p14:creationId xmlns:p14="http://schemas.microsoft.com/office/powerpoint/2010/main" val="174426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4F37E41-1C29-C694-D9D3-FCB0FAA18FAC}"/>
              </a:ext>
            </a:extLst>
          </p:cNvPr>
          <p:cNvSpPr/>
          <p:nvPr/>
        </p:nvSpPr>
        <p:spPr>
          <a:xfrm>
            <a:off x="4524593" y="2348317"/>
            <a:ext cx="2434061" cy="2457310"/>
          </a:xfrm>
          <a:prstGeom prst="ellipse">
            <a:avLst/>
          </a:prstGeom>
          <a:solidFill>
            <a:srgbClr val="674A68"/>
          </a:solid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Calibri" panose="020F0502020204030204" pitchFamily="34" charset="0"/>
                <a:cs typeface="Calibri" panose="020F0502020204030204" pitchFamily="34" charset="0"/>
              </a:rPr>
              <a:t>Overarching Joint Strategic Needs Assessment</a:t>
            </a:r>
          </a:p>
        </p:txBody>
      </p:sp>
      <p:cxnSp>
        <p:nvCxnSpPr>
          <p:cNvPr id="10" name="Straight Arrow Connector 9">
            <a:extLst>
              <a:ext uri="{FF2B5EF4-FFF2-40B4-BE49-F238E27FC236}">
                <a16:creationId xmlns:a16="http://schemas.microsoft.com/office/drawing/2014/main" id="{31D1ECB5-C092-91E0-6DE0-781471A175BD}"/>
              </a:ext>
            </a:extLst>
          </p:cNvPr>
          <p:cNvCxnSpPr>
            <a:cxnSpLocks/>
          </p:cNvCxnSpPr>
          <p:nvPr/>
        </p:nvCxnSpPr>
        <p:spPr>
          <a:xfrm>
            <a:off x="4281138" y="2598375"/>
            <a:ext cx="609712" cy="232118"/>
          </a:xfrm>
          <a:prstGeom prst="straightConnector1">
            <a:avLst/>
          </a:prstGeom>
          <a:ln w="38100">
            <a:solidFill>
              <a:srgbClr val="674A68"/>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4675AD7-0380-B644-CB60-0814F2E380C2}"/>
              </a:ext>
            </a:extLst>
          </p:cNvPr>
          <p:cNvCxnSpPr>
            <a:cxnSpLocks/>
          </p:cNvCxnSpPr>
          <p:nvPr/>
        </p:nvCxnSpPr>
        <p:spPr>
          <a:xfrm flipH="1" flipV="1">
            <a:off x="6514889" y="4543007"/>
            <a:ext cx="1170750" cy="943393"/>
          </a:xfrm>
          <a:prstGeom prst="straightConnector1">
            <a:avLst/>
          </a:prstGeom>
          <a:ln w="38100">
            <a:solidFill>
              <a:srgbClr val="674A68"/>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94C3F3-DF9E-8EC5-D9B3-852619D6D6F1}"/>
              </a:ext>
            </a:extLst>
          </p:cNvPr>
          <p:cNvCxnSpPr>
            <a:cxnSpLocks/>
          </p:cNvCxnSpPr>
          <p:nvPr/>
        </p:nvCxnSpPr>
        <p:spPr>
          <a:xfrm flipH="1">
            <a:off x="6849173" y="2598375"/>
            <a:ext cx="836466" cy="493617"/>
          </a:xfrm>
          <a:prstGeom prst="straightConnector1">
            <a:avLst/>
          </a:prstGeom>
          <a:ln w="38100">
            <a:solidFill>
              <a:srgbClr val="674A68"/>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CCE2CC-D9DC-5A56-977E-5E87386377B3}"/>
              </a:ext>
            </a:extLst>
          </p:cNvPr>
          <p:cNvCxnSpPr>
            <a:cxnSpLocks/>
          </p:cNvCxnSpPr>
          <p:nvPr/>
        </p:nvCxnSpPr>
        <p:spPr>
          <a:xfrm flipV="1">
            <a:off x="4021103" y="4027508"/>
            <a:ext cx="564891" cy="213306"/>
          </a:xfrm>
          <a:prstGeom prst="straightConnector1">
            <a:avLst/>
          </a:prstGeom>
          <a:ln w="38100">
            <a:solidFill>
              <a:srgbClr val="674A68"/>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 name="Table 8">
            <a:extLst>
              <a:ext uri="{FF2B5EF4-FFF2-40B4-BE49-F238E27FC236}">
                <a16:creationId xmlns:a16="http://schemas.microsoft.com/office/drawing/2014/main" id="{34C13229-7640-A8C7-8D9E-BC1AFE188EC6}"/>
              </a:ext>
            </a:extLst>
          </p:cNvPr>
          <p:cNvGraphicFramePr>
            <a:graphicFrameLocks noGrp="1"/>
          </p:cNvGraphicFramePr>
          <p:nvPr>
            <p:extLst>
              <p:ext uri="{D42A27DB-BD31-4B8C-83A1-F6EECF244321}">
                <p14:modId xmlns:p14="http://schemas.microsoft.com/office/powerpoint/2010/main" val="2420181340"/>
              </p:ext>
            </p:extLst>
          </p:nvPr>
        </p:nvGraphicFramePr>
        <p:xfrm>
          <a:off x="101005" y="794754"/>
          <a:ext cx="4180133" cy="1822433"/>
        </p:xfrm>
        <a:graphic>
          <a:graphicData uri="http://schemas.openxmlformats.org/drawingml/2006/table">
            <a:tbl>
              <a:tblPr firstRow="1" bandRow="1">
                <a:tableStyleId>{5C22544A-7EE6-4342-B048-85BDC9FD1C3A}</a:tableStyleId>
              </a:tblPr>
              <a:tblGrid>
                <a:gridCol w="4180133">
                  <a:extLst>
                    <a:ext uri="{9D8B030D-6E8A-4147-A177-3AD203B41FA5}">
                      <a16:colId xmlns:a16="http://schemas.microsoft.com/office/drawing/2014/main" val="3953861596"/>
                    </a:ext>
                  </a:extLst>
                </a:gridCol>
              </a:tblGrid>
              <a:tr h="421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0">
                          <a:solidFill>
                            <a:schemeClr val="bg1"/>
                          </a:solidFill>
                          <a:effectLst/>
                          <a:latin typeface="+mn-lt"/>
                        </a:rPr>
                        <a:t>Fast growth with more to come</a:t>
                      </a:r>
                      <a:endParaRPr lang="en-GB" sz="2400">
                        <a:solidFill>
                          <a:schemeClr val="bg1"/>
                        </a:solidFill>
                        <a:latin typeface="+mn-lt"/>
                      </a:endParaRPr>
                    </a:p>
                  </a:txBody>
                  <a:tcP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solidFill>
                      <a:srgbClr val="674A68"/>
                    </a:solidFill>
                  </a:tcPr>
                </a:tc>
                <a:extLst>
                  <a:ext uri="{0D108BD9-81ED-4DB2-BD59-A6C34878D82A}">
                    <a16:rowId xmlns:a16="http://schemas.microsoft.com/office/drawing/2014/main" val="3311595007"/>
                  </a:ext>
                </a:extLst>
              </a:tr>
              <a:tr h="1365233">
                <a:tc>
                  <a:txBody>
                    <a:bodyPr/>
                    <a:lstStyle/>
                    <a:p>
                      <a:r>
                        <a:rPr lang="en-GB" sz="1600" b="0" i="0" u="none" kern="1200">
                          <a:solidFill>
                            <a:srgbClr val="674A68"/>
                          </a:solidFill>
                          <a:effectLst/>
                          <a:latin typeface="+mn-lt"/>
                          <a:ea typeface="+mn-ea"/>
                          <a:cs typeface="+mn-cs"/>
                        </a:rPr>
                        <a:t>All service plans need to take account of recent substantial growth and additional future growth, bearing in mind that Cambridgeshire and Peterborough have high numbers of people moving here from outside the UK.</a:t>
                      </a:r>
                      <a:endParaRPr lang="en-GB" sz="1600" i="0" u="none">
                        <a:solidFill>
                          <a:srgbClr val="674A68"/>
                        </a:solidFill>
                      </a:endParaRPr>
                    </a:p>
                  </a:txBody>
                  <a:tcP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solidFill>
                      <a:schemeClr val="bg1"/>
                    </a:solidFill>
                  </a:tcPr>
                </a:tc>
                <a:extLst>
                  <a:ext uri="{0D108BD9-81ED-4DB2-BD59-A6C34878D82A}">
                    <a16:rowId xmlns:a16="http://schemas.microsoft.com/office/drawing/2014/main" val="3899504299"/>
                  </a:ext>
                </a:extLst>
              </a:tr>
            </a:tbl>
          </a:graphicData>
        </a:graphic>
      </p:graphicFrame>
      <p:graphicFrame>
        <p:nvGraphicFramePr>
          <p:cNvPr id="12" name="Table 8">
            <a:extLst>
              <a:ext uri="{FF2B5EF4-FFF2-40B4-BE49-F238E27FC236}">
                <a16:creationId xmlns:a16="http://schemas.microsoft.com/office/drawing/2014/main" id="{BA797690-9FBE-EAC9-1FC7-A03909EE38AF}"/>
              </a:ext>
            </a:extLst>
          </p:cNvPr>
          <p:cNvGraphicFramePr>
            <a:graphicFrameLocks noGrp="1"/>
          </p:cNvGraphicFramePr>
          <p:nvPr>
            <p:extLst>
              <p:ext uri="{D42A27DB-BD31-4B8C-83A1-F6EECF244321}">
                <p14:modId xmlns:p14="http://schemas.microsoft.com/office/powerpoint/2010/main" val="2975284370"/>
              </p:ext>
            </p:extLst>
          </p:nvPr>
        </p:nvGraphicFramePr>
        <p:xfrm>
          <a:off x="7704503" y="757131"/>
          <a:ext cx="4408205" cy="4085610"/>
        </p:xfrm>
        <a:graphic>
          <a:graphicData uri="http://schemas.openxmlformats.org/drawingml/2006/table">
            <a:tbl>
              <a:tblPr firstRow="1" bandRow="1">
                <a:tableStyleId>{5C22544A-7EE6-4342-B048-85BDC9FD1C3A}</a:tableStyleId>
              </a:tblPr>
              <a:tblGrid>
                <a:gridCol w="4408205">
                  <a:extLst>
                    <a:ext uri="{9D8B030D-6E8A-4147-A177-3AD203B41FA5}">
                      <a16:colId xmlns:a16="http://schemas.microsoft.com/office/drawing/2014/main" val="3953861596"/>
                    </a:ext>
                  </a:extLst>
                </a:gridCol>
              </a:tblGrid>
              <a:tr h="796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kern="1200">
                          <a:solidFill>
                            <a:schemeClr val="lt1"/>
                          </a:solidFill>
                          <a:effectLst/>
                          <a:latin typeface="+mn-lt"/>
                          <a:ea typeface="+mn-ea"/>
                          <a:cs typeface="+mn-cs"/>
                        </a:rPr>
                        <a:t> </a:t>
                      </a:r>
                      <a:r>
                        <a:rPr lang="en-GB" sz="2400" b="1" i="0" kern="1200">
                          <a:solidFill>
                            <a:schemeClr val="lt1"/>
                          </a:solidFill>
                          <a:effectLst/>
                          <a:latin typeface="+mn-lt"/>
                          <a:ea typeface="+mn-ea"/>
                          <a:cs typeface="+mn-cs"/>
                        </a:rPr>
                        <a:t>Big changes to the age structure of our population</a:t>
                      </a:r>
                      <a:endParaRPr lang="en-GB">
                        <a:solidFill>
                          <a:schemeClr val="bg1"/>
                        </a:solidFill>
                        <a:latin typeface="+mn-lt"/>
                      </a:endParaRPr>
                    </a:p>
                  </a:txBody>
                  <a:tcP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solidFill>
                      <a:srgbClr val="674A68"/>
                    </a:solidFill>
                  </a:tcPr>
                </a:tc>
                <a:extLst>
                  <a:ext uri="{0D108BD9-81ED-4DB2-BD59-A6C34878D82A}">
                    <a16:rowId xmlns:a16="http://schemas.microsoft.com/office/drawing/2014/main" val="3311595007"/>
                  </a:ext>
                </a:extLst>
              </a:tr>
              <a:tr h="1836877">
                <a:tc>
                  <a:txBody>
                    <a:bodyPr/>
                    <a:lstStyle/>
                    <a:p>
                      <a:r>
                        <a:rPr lang="en-GB" sz="1600" b="0" i="0" u="none" kern="1200">
                          <a:solidFill>
                            <a:srgbClr val="674A68"/>
                          </a:solidFill>
                          <a:effectLst/>
                          <a:latin typeface="+mn-lt"/>
                          <a:ea typeface="+mn-ea"/>
                          <a:cs typeface="+mn-cs"/>
                        </a:rPr>
                        <a:t>Increasing numbers of older people should encourage the whole system to focus on prevention of ill health and disease, to reduce future demands on services. This is wider than just an NHS responsibility, it requires all parts of the public sector to enable healthy living and disease prevention.</a:t>
                      </a:r>
                    </a:p>
                  </a:txBody>
                  <a:tcP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ysDot"/>
                      <a:round/>
                      <a:headEnd type="none" w="med" len="med"/>
                      <a:tailEnd type="none" w="med" len="med"/>
                    </a:lnB>
                    <a:solidFill>
                      <a:schemeClr val="bg1"/>
                    </a:solidFill>
                  </a:tcPr>
                </a:tc>
                <a:extLst>
                  <a:ext uri="{0D108BD9-81ED-4DB2-BD59-A6C34878D82A}">
                    <a16:rowId xmlns:a16="http://schemas.microsoft.com/office/drawing/2014/main" val="3899504299"/>
                  </a:ext>
                </a:extLst>
              </a:tr>
              <a:tr h="1425773">
                <a:tc>
                  <a:txBody>
                    <a:bodyPr/>
                    <a:lstStyle/>
                    <a:p>
                      <a:pPr marL="0" algn="l" defTabSz="914400" rtl="0" eaLnBrk="1" latinLnBrk="0" hangingPunct="1"/>
                      <a:r>
                        <a:rPr lang="en-GB" sz="1600" b="0" i="0" u="none" kern="1200">
                          <a:solidFill>
                            <a:srgbClr val="674A68"/>
                          </a:solidFill>
                          <a:effectLst/>
                          <a:latin typeface="+mn-lt"/>
                          <a:ea typeface="+mn-ea"/>
                          <a:cs typeface="+mn-cs"/>
                        </a:rPr>
                        <a:t>The large increases in the numbers of children in our cities, and future increases in our rural areas, needs to be recognised and planned for by all parts of the public sector; early years, education, healthcare and children’s social care.</a:t>
                      </a:r>
                      <a:endParaRPr lang="en-GB" sz="1600" i="0" u="none">
                        <a:solidFill>
                          <a:srgbClr val="674A68"/>
                        </a:solidFill>
                      </a:endParaRPr>
                    </a:p>
                  </a:txBody>
                  <a:tcP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ysDot"/>
                      <a:round/>
                      <a:headEnd type="none" w="med" len="med"/>
                      <a:tailEnd type="none" w="med" len="med"/>
                    </a:lnT>
                    <a:lnB w="19050" cap="flat" cmpd="sng" algn="ctr">
                      <a:solidFill>
                        <a:srgbClr val="674A68"/>
                      </a:solidFill>
                      <a:prstDash val="solid"/>
                      <a:round/>
                      <a:headEnd type="none" w="med" len="med"/>
                      <a:tailEnd type="none" w="med" len="med"/>
                    </a:lnB>
                    <a:solidFill>
                      <a:schemeClr val="bg1"/>
                    </a:solidFill>
                  </a:tcPr>
                </a:tc>
                <a:extLst>
                  <a:ext uri="{0D108BD9-81ED-4DB2-BD59-A6C34878D82A}">
                    <a16:rowId xmlns:a16="http://schemas.microsoft.com/office/drawing/2014/main" val="3450790806"/>
                  </a:ext>
                </a:extLst>
              </a:tr>
            </a:tbl>
          </a:graphicData>
        </a:graphic>
      </p:graphicFrame>
      <p:graphicFrame>
        <p:nvGraphicFramePr>
          <p:cNvPr id="13" name="Table 8">
            <a:extLst>
              <a:ext uri="{FF2B5EF4-FFF2-40B4-BE49-F238E27FC236}">
                <a16:creationId xmlns:a16="http://schemas.microsoft.com/office/drawing/2014/main" id="{888425CA-A2B2-F819-1007-A4BCEE22BF69}"/>
              </a:ext>
            </a:extLst>
          </p:cNvPr>
          <p:cNvGraphicFramePr>
            <a:graphicFrameLocks noGrp="1"/>
          </p:cNvGraphicFramePr>
          <p:nvPr>
            <p:extLst>
              <p:ext uri="{D42A27DB-BD31-4B8C-83A1-F6EECF244321}">
                <p14:modId xmlns:p14="http://schemas.microsoft.com/office/powerpoint/2010/main" val="3201849144"/>
              </p:ext>
            </p:extLst>
          </p:nvPr>
        </p:nvGraphicFramePr>
        <p:xfrm>
          <a:off x="7685639" y="4993285"/>
          <a:ext cx="4408205" cy="1616155"/>
        </p:xfrm>
        <a:graphic>
          <a:graphicData uri="http://schemas.openxmlformats.org/drawingml/2006/table">
            <a:tbl>
              <a:tblPr firstRow="1" bandRow="1">
                <a:tableStyleId>{5C22544A-7EE6-4342-B048-85BDC9FD1C3A}</a:tableStyleId>
              </a:tblPr>
              <a:tblGrid>
                <a:gridCol w="4408205">
                  <a:extLst>
                    <a:ext uri="{9D8B030D-6E8A-4147-A177-3AD203B41FA5}">
                      <a16:colId xmlns:a16="http://schemas.microsoft.com/office/drawing/2014/main" val="3953861596"/>
                    </a:ext>
                  </a:extLst>
                </a:gridCol>
              </a:tblGrid>
              <a:tr h="3929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0" kern="1200">
                          <a:solidFill>
                            <a:schemeClr val="lt1"/>
                          </a:solidFill>
                          <a:effectLst/>
                          <a:latin typeface="+mn-lt"/>
                          <a:ea typeface="+mn-ea"/>
                          <a:cs typeface="+mn-cs"/>
                        </a:rPr>
                        <a:t>Patches of poorer health</a:t>
                      </a:r>
                      <a:endParaRPr lang="en-GB" sz="2400">
                        <a:solidFill>
                          <a:schemeClr val="bg1"/>
                        </a:solidFill>
                        <a:latin typeface="+mn-lt"/>
                      </a:endParaRPr>
                    </a:p>
                  </a:txBody>
                  <a:tcP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solidFill>
                      <a:srgbClr val="674A68"/>
                    </a:solidFill>
                  </a:tcPr>
                </a:tc>
                <a:extLst>
                  <a:ext uri="{0D108BD9-81ED-4DB2-BD59-A6C34878D82A}">
                    <a16:rowId xmlns:a16="http://schemas.microsoft.com/office/drawing/2014/main" val="3311595007"/>
                  </a:ext>
                </a:extLst>
              </a:tr>
              <a:tr h="1158955">
                <a:tc>
                  <a:txBody>
                    <a:bodyPr/>
                    <a:lstStyle/>
                    <a:p>
                      <a:r>
                        <a:rPr lang="en-GB" sz="1600" b="0" i="0" u="none" kern="1200">
                          <a:solidFill>
                            <a:srgbClr val="674A68"/>
                          </a:solidFill>
                          <a:effectLst/>
                          <a:latin typeface="+mn-lt"/>
                          <a:ea typeface="+mn-ea"/>
                          <a:cs typeface="+mn-cs"/>
                        </a:rPr>
                        <a:t>All services across the public sector need to take account of how health and need varies across our areas, without overlooking the majority of residents who live outside the most at risk areas.</a:t>
                      </a:r>
                    </a:p>
                  </a:txBody>
                  <a:tcP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solidFill>
                      <a:schemeClr val="bg1"/>
                    </a:solidFill>
                  </a:tcPr>
                </a:tc>
                <a:extLst>
                  <a:ext uri="{0D108BD9-81ED-4DB2-BD59-A6C34878D82A}">
                    <a16:rowId xmlns:a16="http://schemas.microsoft.com/office/drawing/2014/main" val="3899504299"/>
                  </a:ext>
                </a:extLst>
              </a:tr>
            </a:tbl>
          </a:graphicData>
        </a:graphic>
      </p:graphicFrame>
      <p:graphicFrame>
        <p:nvGraphicFramePr>
          <p:cNvPr id="15" name="Table 8">
            <a:extLst>
              <a:ext uri="{FF2B5EF4-FFF2-40B4-BE49-F238E27FC236}">
                <a16:creationId xmlns:a16="http://schemas.microsoft.com/office/drawing/2014/main" id="{CBD90FBB-EAF6-2361-C95D-F2B4E1495E47}"/>
              </a:ext>
            </a:extLst>
          </p:cNvPr>
          <p:cNvGraphicFramePr>
            <a:graphicFrameLocks noGrp="1"/>
          </p:cNvGraphicFramePr>
          <p:nvPr>
            <p:extLst>
              <p:ext uri="{D42A27DB-BD31-4B8C-83A1-F6EECF244321}">
                <p14:modId xmlns:p14="http://schemas.microsoft.com/office/powerpoint/2010/main" val="3025623491"/>
              </p:ext>
            </p:extLst>
          </p:nvPr>
        </p:nvGraphicFramePr>
        <p:xfrm>
          <a:off x="98155" y="3429001"/>
          <a:ext cx="3922948" cy="2505014"/>
        </p:xfrm>
        <a:graphic>
          <a:graphicData uri="http://schemas.openxmlformats.org/drawingml/2006/table">
            <a:tbl>
              <a:tblPr firstRow="1" bandRow="1">
                <a:tableStyleId>{5C22544A-7EE6-4342-B048-85BDC9FD1C3A}</a:tableStyleId>
              </a:tblPr>
              <a:tblGrid>
                <a:gridCol w="3922948">
                  <a:extLst>
                    <a:ext uri="{9D8B030D-6E8A-4147-A177-3AD203B41FA5}">
                      <a16:colId xmlns:a16="http://schemas.microsoft.com/office/drawing/2014/main" val="3953861596"/>
                    </a:ext>
                  </a:extLst>
                </a:gridCol>
              </a:tblGrid>
              <a:tr h="775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0" kern="1200">
                          <a:solidFill>
                            <a:schemeClr val="lt1"/>
                          </a:solidFill>
                          <a:effectLst/>
                          <a:latin typeface="+mn-lt"/>
                          <a:ea typeface="+mn-ea"/>
                          <a:cs typeface="+mn-cs"/>
                        </a:rPr>
                        <a:t>Many overall health indicators have not improved</a:t>
                      </a:r>
                      <a:endParaRPr lang="en-GB" sz="2400">
                        <a:solidFill>
                          <a:schemeClr val="bg1"/>
                        </a:solidFill>
                        <a:latin typeface="+mn-lt"/>
                      </a:endParaRPr>
                    </a:p>
                  </a:txBody>
                  <a:tcP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solidFill>
                      <a:srgbClr val="674A68"/>
                    </a:solidFill>
                  </a:tcPr>
                </a:tc>
                <a:extLst>
                  <a:ext uri="{0D108BD9-81ED-4DB2-BD59-A6C34878D82A}">
                    <a16:rowId xmlns:a16="http://schemas.microsoft.com/office/drawing/2014/main" val="3311595007"/>
                  </a:ext>
                </a:extLst>
              </a:tr>
              <a:tr h="1682054">
                <a:tc>
                  <a:txBody>
                    <a:bodyPr/>
                    <a:lstStyle/>
                    <a:p>
                      <a:r>
                        <a:rPr lang="en-GB" sz="1600" b="0" i="0" u="none" kern="1200">
                          <a:solidFill>
                            <a:srgbClr val="674A68"/>
                          </a:solidFill>
                          <a:effectLst/>
                          <a:latin typeface="+mn-lt"/>
                          <a:ea typeface="+mn-ea"/>
                          <a:cs typeface="+mn-cs"/>
                        </a:rPr>
                        <a:t>We should aim to turn the curve on high-level measures of health. This will require a much greater focus on prevention for all our residents, from infancy to later life. Improving health behaviour and addressing the wider determinants of health is key.</a:t>
                      </a:r>
                    </a:p>
                  </a:txBody>
                  <a:tcP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solidFill>
                      <a:schemeClr val="bg1"/>
                    </a:solidFill>
                  </a:tcPr>
                </a:tc>
                <a:extLst>
                  <a:ext uri="{0D108BD9-81ED-4DB2-BD59-A6C34878D82A}">
                    <a16:rowId xmlns:a16="http://schemas.microsoft.com/office/drawing/2014/main" val="3899504299"/>
                  </a:ext>
                </a:extLst>
              </a:tr>
            </a:tbl>
          </a:graphicData>
        </a:graphic>
      </p:graphicFrame>
      <p:pic>
        <p:nvPicPr>
          <p:cNvPr id="20" name="Graphic 19" descr="Clipboard with solid fill">
            <a:extLst>
              <a:ext uri="{FF2B5EF4-FFF2-40B4-BE49-F238E27FC236}">
                <a16:creationId xmlns:a16="http://schemas.microsoft.com/office/drawing/2014/main" id="{23C0C03C-453F-9C6C-1FA5-15205365E7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689673" cy="689673"/>
          </a:xfrm>
          <a:prstGeom prst="rect">
            <a:avLst/>
          </a:prstGeom>
        </p:spPr>
      </p:pic>
      <p:sp>
        <p:nvSpPr>
          <p:cNvPr id="31" name="Title 1">
            <a:extLst>
              <a:ext uri="{FF2B5EF4-FFF2-40B4-BE49-F238E27FC236}">
                <a16:creationId xmlns:a16="http://schemas.microsoft.com/office/drawing/2014/main" id="{19B5365A-8738-21DE-F919-9E9ECEB7A833}"/>
              </a:ext>
            </a:extLst>
          </p:cNvPr>
          <p:cNvSpPr txBox="1">
            <a:spLocks/>
          </p:cNvSpPr>
          <p:nvPr/>
        </p:nvSpPr>
        <p:spPr>
          <a:xfrm>
            <a:off x="689674" y="0"/>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a:solidFill>
                  <a:schemeClr val="bg1"/>
                </a:solidFill>
                <a:latin typeface="Calibri" panose="020F0502020204030204" pitchFamily="34" charset="0"/>
                <a:cs typeface="Calibri" panose="020F0502020204030204" pitchFamily="34" charset="0"/>
              </a:rPr>
              <a:t>Recommendations</a:t>
            </a:r>
          </a:p>
        </p:txBody>
      </p:sp>
    </p:spTree>
    <p:extLst>
      <p:ext uri="{BB962C8B-B14F-4D97-AF65-F5344CB8AC3E}">
        <p14:creationId xmlns:p14="http://schemas.microsoft.com/office/powerpoint/2010/main" val="10726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E2EB39C-131A-900F-8A96-11A22B32BB61}"/>
              </a:ext>
            </a:extLst>
          </p:cNvPr>
          <p:cNvPicPr>
            <a:picLocks noChangeAspect="1"/>
          </p:cNvPicPr>
          <p:nvPr/>
        </p:nvPicPr>
        <p:blipFill>
          <a:blip r:embed="rId2"/>
          <a:stretch>
            <a:fillRect/>
          </a:stretch>
        </p:blipFill>
        <p:spPr>
          <a:xfrm>
            <a:off x="3369175" y="765836"/>
            <a:ext cx="5998344" cy="2733861"/>
          </a:xfrm>
          <a:prstGeom prst="rect">
            <a:avLst/>
          </a:prstGeom>
          <a:solidFill>
            <a:schemeClr val="bg1"/>
          </a:solidFill>
        </p:spPr>
      </p:pic>
      <p:sp>
        <p:nvSpPr>
          <p:cNvPr id="5" name="Title 1">
            <a:extLst>
              <a:ext uri="{FF2B5EF4-FFF2-40B4-BE49-F238E27FC236}">
                <a16:creationId xmlns:a16="http://schemas.microsoft.com/office/drawing/2014/main" id="{689B4A48-296F-0595-B545-97B72E037D15}"/>
              </a:ext>
            </a:extLst>
          </p:cNvPr>
          <p:cNvSpPr txBox="1">
            <a:spLocks/>
          </p:cNvSpPr>
          <p:nvPr/>
        </p:nvSpPr>
        <p:spPr>
          <a:xfrm>
            <a:off x="689674" y="0"/>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000">
                <a:solidFill>
                  <a:schemeClr val="bg1"/>
                </a:solidFill>
                <a:latin typeface="Calibri" panose="020F0502020204030204" pitchFamily="34" charset="0"/>
                <a:cs typeface="Calibri" panose="020F0502020204030204" pitchFamily="34" charset="0"/>
              </a:rPr>
              <a:t>Fast growth with more to come</a:t>
            </a:r>
          </a:p>
        </p:txBody>
      </p:sp>
      <p:pic>
        <p:nvPicPr>
          <p:cNvPr id="4" name="Graphic 3" descr="Group of people with solid fill">
            <a:extLst>
              <a:ext uri="{FF2B5EF4-FFF2-40B4-BE49-F238E27FC236}">
                <a16:creationId xmlns:a16="http://schemas.microsoft.com/office/drawing/2014/main" id="{ABF36DCC-0F5E-4AB8-DA8A-B006D843D2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89674" cy="689674"/>
          </a:xfrm>
          <a:prstGeom prst="rect">
            <a:avLst/>
          </a:prstGeom>
        </p:spPr>
      </p:pic>
      <p:pic>
        <p:nvPicPr>
          <p:cNvPr id="10" name="Picture 9">
            <a:extLst>
              <a:ext uri="{FF2B5EF4-FFF2-40B4-BE49-F238E27FC236}">
                <a16:creationId xmlns:a16="http://schemas.microsoft.com/office/drawing/2014/main" id="{743C27D0-511A-674E-809A-26743E044D95}"/>
              </a:ext>
            </a:extLst>
          </p:cNvPr>
          <p:cNvPicPr>
            <a:picLocks noChangeAspect="1"/>
          </p:cNvPicPr>
          <p:nvPr/>
        </p:nvPicPr>
        <p:blipFill>
          <a:blip r:embed="rId5"/>
          <a:stretch>
            <a:fillRect/>
          </a:stretch>
        </p:blipFill>
        <p:spPr>
          <a:xfrm>
            <a:off x="0" y="765837"/>
            <a:ext cx="2631509" cy="2067614"/>
          </a:xfrm>
          <a:prstGeom prst="rect">
            <a:avLst/>
          </a:prstGeom>
        </p:spPr>
      </p:pic>
      <p:sp>
        <p:nvSpPr>
          <p:cNvPr id="11" name="Arrow: Up 10">
            <a:extLst>
              <a:ext uri="{FF2B5EF4-FFF2-40B4-BE49-F238E27FC236}">
                <a16:creationId xmlns:a16="http://schemas.microsoft.com/office/drawing/2014/main" id="{4CF305AE-8145-A089-3919-3781ADE4E397}"/>
              </a:ext>
            </a:extLst>
          </p:cNvPr>
          <p:cNvSpPr/>
          <p:nvPr/>
        </p:nvSpPr>
        <p:spPr>
          <a:xfrm>
            <a:off x="2315277" y="619246"/>
            <a:ext cx="1021304" cy="1955312"/>
          </a:xfrm>
          <a:prstGeom prst="upArrow">
            <a:avLst/>
          </a:prstGeom>
          <a:solidFill>
            <a:srgbClr val="674A6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A7A46FE-E3D5-C7A5-4E46-355884361ACA}"/>
              </a:ext>
            </a:extLst>
          </p:cNvPr>
          <p:cNvSpPr txBox="1"/>
          <p:nvPr/>
        </p:nvSpPr>
        <p:spPr>
          <a:xfrm>
            <a:off x="2417134" y="1092888"/>
            <a:ext cx="814453" cy="1492268"/>
          </a:xfrm>
          <a:prstGeom prst="rect">
            <a:avLst/>
          </a:prstGeom>
          <a:noFill/>
        </p:spPr>
        <p:txBody>
          <a:bodyPr wrap="square" rtlCol="0">
            <a:spAutoFit/>
          </a:bodyPr>
          <a:lstStyle/>
          <a:p>
            <a:pPr algn="ctr">
              <a:lnSpc>
                <a:spcPct val="140000"/>
              </a:lnSpc>
            </a:pPr>
            <a:r>
              <a:rPr lang="en-GB" sz="1100" b="1">
                <a:solidFill>
                  <a:schemeClr val="bg1"/>
                </a:solidFill>
              </a:rPr>
              <a:t>+ 17.6%</a:t>
            </a:r>
          </a:p>
          <a:p>
            <a:pPr algn="ctr">
              <a:lnSpc>
                <a:spcPct val="140000"/>
              </a:lnSpc>
            </a:pPr>
            <a:r>
              <a:rPr lang="en-GB" sz="1100" b="1">
                <a:solidFill>
                  <a:schemeClr val="bg1"/>
                </a:solidFill>
              </a:rPr>
              <a:t>+ 4.7%</a:t>
            </a:r>
          </a:p>
          <a:p>
            <a:pPr algn="ctr">
              <a:lnSpc>
                <a:spcPct val="140000"/>
              </a:lnSpc>
            </a:pPr>
            <a:r>
              <a:rPr lang="en-GB" sz="1100" b="1">
                <a:solidFill>
                  <a:schemeClr val="bg1"/>
                </a:solidFill>
              </a:rPr>
              <a:t>+ 7.6%</a:t>
            </a:r>
          </a:p>
          <a:p>
            <a:pPr algn="ctr">
              <a:lnSpc>
                <a:spcPct val="140000"/>
              </a:lnSpc>
            </a:pPr>
            <a:r>
              <a:rPr lang="en-GB" sz="1100" b="1">
                <a:solidFill>
                  <a:schemeClr val="bg1"/>
                </a:solidFill>
              </a:rPr>
              <a:t>+ 6.7% </a:t>
            </a:r>
          </a:p>
          <a:p>
            <a:pPr algn="ctr">
              <a:lnSpc>
                <a:spcPct val="140000"/>
              </a:lnSpc>
            </a:pPr>
            <a:r>
              <a:rPr lang="en-GB" sz="1100" b="1">
                <a:solidFill>
                  <a:schemeClr val="bg1"/>
                </a:solidFill>
              </a:rPr>
              <a:t>+ 9.0%</a:t>
            </a:r>
          </a:p>
          <a:p>
            <a:pPr algn="ctr">
              <a:lnSpc>
                <a:spcPct val="140000"/>
              </a:lnSpc>
            </a:pPr>
            <a:r>
              <a:rPr lang="en-GB" sz="1100" b="1">
                <a:solidFill>
                  <a:schemeClr val="bg1"/>
                </a:solidFill>
              </a:rPr>
              <a:t>+ 17.4%</a:t>
            </a:r>
          </a:p>
        </p:txBody>
      </p:sp>
      <p:sp>
        <p:nvSpPr>
          <p:cNvPr id="13" name="TextBox 12">
            <a:extLst>
              <a:ext uri="{FF2B5EF4-FFF2-40B4-BE49-F238E27FC236}">
                <a16:creationId xmlns:a16="http://schemas.microsoft.com/office/drawing/2014/main" id="{AA7EF68A-4D27-E5E1-3B0E-3AB75AD6E06D}"/>
              </a:ext>
            </a:extLst>
          </p:cNvPr>
          <p:cNvSpPr txBox="1"/>
          <p:nvPr/>
        </p:nvSpPr>
        <p:spPr>
          <a:xfrm>
            <a:off x="2333109" y="747363"/>
            <a:ext cx="983430" cy="415498"/>
          </a:xfrm>
          <a:prstGeom prst="rect">
            <a:avLst/>
          </a:prstGeom>
          <a:noFill/>
        </p:spPr>
        <p:txBody>
          <a:bodyPr wrap="square" rtlCol="0">
            <a:spAutoFit/>
          </a:bodyPr>
          <a:lstStyle/>
          <a:p>
            <a:pPr algn="ctr"/>
            <a:r>
              <a:rPr lang="en-GB" sz="1050">
                <a:solidFill>
                  <a:schemeClr val="bg1"/>
                </a:solidFill>
              </a:rPr>
              <a:t>Change</a:t>
            </a:r>
          </a:p>
          <a:p>
            <a:pPr algn="ctr"/>
            <a:r>
              <a:rPr lang="en-GB" sz="1050">
                <a:solidFill>
                  <a:schemeClr val="bg1"/>
                </a:solidFill>
              </a:rPr>
              <a:t>from 2011</a:t>
            </a:r>
          </a:p>
        </p:txBody>
      </p:sp>
      <p:sp>
        <p:nvSpPr>
          <p:cNvPr id="18" name="TextBox 17">
            <a:extLst>
              <a:ext uri="{FF2B5EF4-FFF2-40B4-BE49-F238E27FC236}">
                <a16:creationId xmlns:a16="http://schemas.microsoft.com/office/drawing/2014/main" id="{763A8FBC-2B97-5CFE-7365-DE50EAC915D8}"/>
              </a:ext>
            </a:extLst>
          </p:cNvPr>
          <p:cNvSpPr txBox="1"/>
          <p:nvPr/>
        </p:nvSpPr>
        <p:spPr>
          <a:xfrm>
            <a:off x="3359014" y="765835"/>
            <a:ext cx="6101766" cy="307777"/>
          </a:xfrm>
          <a:prstGeom prst="rect">
            <a:avLst/>
          </a:prstGeom>
          <a:solidFill>
            <a:srgbClr val="674A68"/>
          </a:solidFill>
        </p:spPr>
        <p:txBody>
          <a:bodyPr wrap="square" rtlCol="0">
            <a:spAutoFit/>
          </a:bodyPr>
          <a:lstStyle/>
          <a:p>
            <a:r>
              <a:rPr lang="en-GB" sz="1400" b="1">
                <a:solidFill>
                  <a:schemeClr val="bg1"/>
                </a:solidFill>
              </a:rPr>
              <a:t>Cambridgeshire</a:t>
            </a:r>
          </a:p>
        </p:txBody>
      </p:sp>
      <p:sp>
        <p:nvSpPr>
          <p:cNvPr id="20" name="TextBox 19">
            <a:extLst>
              <a:ext uri="{FF2B5EF4-FFF2-40B4-BE49-F238E27FC236}">
                <a16:creationId xmlns:a16="http://schemas.microsoft.com/office/drawing/2014/main" id="{BD7CCDB0-3A17-4BFE-2575-BF521BEA0701}"/>
              </a:ext>
            </a:extLst>
          </p:cNvPr>
          <p:cNvSpPr txBox="1"/>
          <p:nvPr/>
        </p:nvSpPr>
        <p:spPr>
          <a:xfrm>
            <a:off x="5343832" y="2846766"/>
            <a:ext cx="710451" cy="307777"/>
          </a:xfrm>
          <a:prstGeom prst="rect">
            <a:avLst/>
          </a:prstGeom>
          <a:solidFill>
            <a:srgbClr val="674A68"/>
          </a:solidFill>
        </p:spPr>
        <p:txBody>
          <a:bodyPr wrap="none" rtlCol="0">
            <a:spAutoFit/>
          </a:bodyPr>
          <a:lstStyle/>
          <a:p>
            <a:r>
              <a:rPr lang="en-GB" sz="1400">
                <a:solidFill>
                  <a:schemeClr val="bg1"/>
                </a:solidFill>
              </a:rPr>
              <a:t> + 9.3%</a:t>
            </a:r>
          </a:p>
        </p:txBody>
      </p:sp>
      <p:sp>
        <p:nvSpPr>
          <p:cNvPr id="21" name="TextBox 20">
            <a:extLst>
              <a:ext uri="{FF2B5EF4-FFF2-40B4-BE49-F238E27FC236}">
                <a16:creationId xmlns:a16="http://schemas.microsoft.com/office/drawing/2014/main" id="{DEF4A2E0-6F50-A08A-DF5C-AAB62528EC1E}"/>
              </a:ext>
            </a:extLst>
          </p:cNvPr>
          <p:cNvSpPr txBox="1"/>
          <p:nvPr/>
        </p:nvSpPr>
        <p:spPr>
          <a:xfrm>
            <a:off x="6815844" y="2125275"/>
            <a:ext cx="801823" cy="307777"/>
          </a:xfrm>
          <a:prstGeom prst="rect">
            <a:avLst/>
          </a:prstGeom>
          <a:solidFill>
            <a:srgbClr val="674A68"/>
          </a:solidFill>
        </p:spPr>
        <p:txBody>
          <a:bodyPr wrap="none" rtlCol="0">
            <a:spAutoFit/>
          </a:bodyPr>
          <a:lstStyle/>
          <a:p>
            <a:r>
              <a:rPr lang="en-GB" sz="1400">
                <a:solidFill>
                  <a:schemeClr val="bg1"/>
                </a:solidFill>
              </a:rPr>
              <a:t> + 14.3%</a:t>
            </a:r>
          </a:p>
        </p:txBody>
      </p:sp>
      <p:sp>
        <p:nvSpPr>
          <p:cNvPr id="22" name="TextBox 21">
            <a:extLst>
              <a:ext uri="{FF2B5EF4-FFF2-40B4-BE49-F238E27FC236}">
                <a16:creationId xmlns:a16="http://schemas.microsoft.com/office/drawing/2014/main" id="{48CCBDDC-F433-3318-5DFE-69CD20E492C7}"/>
              </a:ext>
            </a:extLst>
          </p:cNvPr>
          <p:cNvSpPr txBox="1"/>
          <p:nvPr/>
        </p:nvSpPr>
        <p:spPr>
          <a:xfrm>
            <a:off x="8124725" y="1565403"/>
            <a:ext cx="710451" cy="307777"/>
          </a:xfrm>
          <a:prstGeom prst="rect">
            <a:avLst/>
          </a:prstGeom>
          <a:solidFill>
            <a:srgbClr val="674A68"/>
          </a:solidFill>
        </p:spPr>
        <p:txBody>
          <a:bodyPr wrap="none" rtlCol="0">
            <a:spAutoFit/>
          </a:bodyPr>
          <a:lstStyle/>
          <a:p>
            <a:r>
              <a:rPr lang="en-GB" sz="1400">
                <a:solidFill>
                  <a:schemeClr val="bg1"/>
                </a:solidFill>
              </a:rPr>
              <a:t> + 6.4%</a:t>
            </a:r>
          </a:p>
        </p:txBody>
      </p:sp>
      <p:grpSp>
        <p:nvGrpSpPr>
          <p:cNvPr id="7" name="Group 6">
            <a:extLst>
              <a:ext uri="{FF2B5EF4-FFF2-40B4-BE49-F238E27FC236}">
                <a16:creationId xmlns:a16="http://schemas.microsoft.com/office/drawing/2014/main" id="{9DCEF402-265D-B247-57E6-2F06E36906F5}"/>
              </a:ext>
            </a:extLst>
          </p:cNvPr>
          <p:cNvGrpSpPr/>
          <p:nvPr/>
        </p:nvGrpSpPr>
        <p:grpSpPr>
          <a:xfrm>
            <a:off x="3359013" y="3679429"/>
            <a:ext cx="6101769" cy="2829135"/>
            <a:chOff x="3359013" y="3679429"/>
            <a:chExt cx="6101769" cy="2829135"/>
          </a:xfrm>
        </p:grpSpPr>
        <p:pic>
          <p:nvPicPr>
            <p:cNvPr id="17" name="Picture 16">
              <a:extLst>
                <a:ext uri="{FF2B5EF4-FFF2-40B4-BE49-F238E27FC236}">
                  <a16:creationId xmlns:a16="http://schemas.microsoft.com/office/drawing/2014/main" id="{75977D18-1990-608C-C5D8-FA56E571ACAC}"/>
                </a:ext>
              </a:extLst>
            </p:cNvPr>
            <p:cNvPicPr>
              <a:picLocks noChangeAspect="1"/>
            </p:cNvPicPr>
            <p:nvPr/>
          </p:nvPicPr>
          <p:blipFill>
            <a:blip r:embed="rId6"/>
            <a:stretch>
              <a:fillRect/>
            </a:stretch>
          </p:blipFill>
          <p:spPr>
            <a:xfrm>
              <a:off x="3359013" y="3686497"/>
              <a:ext cx="6101769" cy="2822067"/>
            </a:xfrm>
            <a:prstGeom prst="rect">
              <a:avLst/>
            </a:prstGeom>
          </p:spPr>
        </p:pic>
        <p:sp>
          <p:nvSpPr>
            <p:cNvPr id="19" name="TextBox 18">
              <a:extLst>
                <a:ext uri="{FF2B5EF4-FFF2-40B4-BE49-F238E27FC236}">
                  <a16:creationId xmlns:a16="http://schemas.microsoft.com/office/drawing/2014/main" id="{87AC46DF-D963-8613-BCD5-7C2A439B07A8}"/>
                </a:ext>
              </a:extLst>
            </p:cNvPr>
            <p:cNvSpPr txBox="1"/>
            <p:nvPr/>
          </p:nvSpPr>
          <p:spPr>
            <a:xfrm>
              <a:off x="3359014" y="3679429"/>
              <a:ext cx="6101768" cy="307777"/>
            </a:xfrm>
            <a:prstGeom prst="rect">
              <a:avLst/>
            </a:prstGeom>
            <a:solidFill>
              <a:srgbClr val="674A68"/>
            </a:solidFill>
          </p:spPr>
          <p:txBody>
            <a:bodyPr wrap="square" rtlCol="0">
              <a:spAutoFit/>
            </a:bodyPr>
            <a:lstStyle/>
            <a:p>
              <a:r>
                <a:rPr lang="en-GB" sz="1400" b="1">
                  <a:solidFill>
                    <a:schemeClr val="bg1"/>
                  </a:solidFill>
                </a:rPr>
                <a:t>Peterborough</a:t>
              </a:r>
            </a:p>
          </p:txBody>
        </p:sp>
        <p:sp>
          <p:nvSpPr>
            <p:cNvPr id="23" name="TextBox 22">
              <a:extLst>
                <a:ext uri="{FF2B5EF4-FFF2-40B4-BE49-F238E27FC236}">
                  <a16:creationId xmlns:a16="http://schemas.microsoft.com/office/drawing/2014/main" id="{A3F69F4F-AEF3-DF8D-4769-89D8587C728D}"/>
                </a:ext>
              </a:extLst>
            </p:cNvPr>
            <p:cNvSpPr txBox="1"/>
            <p:nvPr/>
          </p:nvSpPr>
          <p:spPr>
            <a:xfrm>
              <a:off x="5385549" y="5606472"/>
              <a:ext cx="801823" cy="307777"/>
            </a:xfrm>
            <a:prstGeom prst="rect">
              <a:avLst/>
            </a:prstGeom>
            <a:solidFill>
              <a:srgbClr val="674A68"/>
            </a:solidFill>
          </p:spPr>
          <p:txBody>
            <a:bodyPr wrap="none" rtlCol="0">
              <a:spAutoFit/>
            </a:bodyPr>
            <a:lstStyle/>
            <a:p>
              <a:r>
                <a:rPr lang="en-GB" sz="1400">
                  <a:solidFill>
                    <a:schemeClr val="bg1"/>
                  </a:solidFill>
                </a:rPr>
                <a:t> + 17.4%</a:t>
              </a:r>
            </a:p>
          </p:txBody>
        </p:sp>
        <p:sp>
          <p:nvSpPr>
            <p:cNvPr id="24" name="TextBox 23">
              <a:extLst>
                <a:ext uri="{FF2B5EF4-FFF2-40B4-BE49-F238E27FC236}">
                  <a16:creationId xmlns:a16="http://schemas.microsoft.com/office/drawing/2014/main" id="{C2BBBBE8-98CB-9401-8833-12732F5FAE68}"/>
                </a:ext>
              </a:extLst>
            </p:cNvPr>
            <p:cNvSpPr txBox="1"/>
            <p:nvPr/>
          </p:nvSpPr>
          <p:spPr>
            <a:xfrm>
              <a:off x="6907216" y="4732207"/>
              <a:ext cx="710451" cy="307777"/>
            </a:xfrm>
            <a:prstGeom prst="rect">
              <a:avLst/>
            </a:prstGeom>
            <a:solidFill>
              <a:srgbClr val="674A68"/>
            </a:solidFill>
          </p:spPr>
          <p:txBody>
            <a:bodyPr wrap="none" rtlCol="0">
              <a:spAutoFit/>
            </a:bodyPr>
            <a:lstStyle/>
            <a:p>
              <a:r>
                <a:rPr lang="en-GB" sz="1400">
                  <a:solidFill>
                    <a:schemeClr val="bg1"/>
                  </a:solidFill>
                </a:rPr>
                <a:t> + 9.0%</a:t>
              </a:r>
            </a:p>
          </p:txBody>
        </p:sp>
        <p:sp>
          <p:nvSpPr>
            <p:cNvPr id="25" name="TextBox 24">
              <a:extLst>
                <a:ext uri="{FF2B5EF4-FFF2-40B4-BE49-F238E27FC236}">
                  <a16:creationId xmlns:a16="http://schemas.microsoft.com/office/drawing/2014/main" id="{5A044084-B407-8885-E695-6251333C1524}"/>
                </a:ext>
              </a:extLst>
            </p:cNvPr>
            <p:cNvSpPr txBox="1"/>
            <p:nvPr/>
          </p:nvSpPr>
          <p:spPr>
            <a:xfrm>
              <a:off x="7990798" y="4449065"/>
              <a:ext cx="710451" cy="307777"/>
            </a:xfrm>
            <a:prstGeom prst="rect">
              <a:avLst/>
            </a:prstGeom>
            <a:solidFill>
              <a:srgbClr val="674A68"/>
            </a:solidFill>
          </p:spPr>
          <p:txBody>
            <a:bodyPr wrap="none" rtlCol="0">
              <a:spAutoFit/>
            </a:bodyPr>
            <a:lstStyle/>
            <a:p>
              <a:r>
                <a:rPr lang="en-GB" sz="1400">
                  <a:solidFill>
                    <a:schemeClr val="bg1"/>
                  </a:solidFill>
                </a:rPr>
                <a:t> + 4.3%</a:t>
              </a:r>
            </a:p>
          </p:txBody>
        </p:sp>
      </p:grpSp>
      <p:cxnSp>
        <p:nvCxnSpPr>
          <p:cNvPr id="30" name="Straight Connector 29">
            <a:extLst>
              <a:ext uri="{FF2B5EF4-FFF2-40B4-BE49-F238E27FC236}">
                <a16:creationId xmlns:a16="http://schemas.microsoft.com/office/drawing/2014/main" id="{76A14452-0EC3-64C5-C422-676A9C7621FE}"/>
              </a:ext>
            </a:extLst>
          </p:cNvPr>
          <p:cNvCxnSpPr>
            <a:cxnSpLocks/>
          </p:cNvCxnSpPr>
          <p:nvPr/>
        </p:nvCxnSpPr>
        <p:spPr>
          <a:xfrm>
            <a:off x="9460780" y="785111"/>
            <a:ext cx="0" cy="6072889"/>
          </a:xfrm>
          <a:prstGeom prst="line">
            <a:avLst/>
          </a:prstGeom>
          <a:ln w="12700">
            <a:solidFill>
              <a:srgbClr val="674A68"/>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10E1F28-81BD-5B34-8D9A-B066389547DC}"/>
              </a:ext>
            </a:extLst>
          </p:cNvPr>
          <p:cNvSpPr txBox="1"/>
          <p:nvPr/>
        </p:nvSpPr>
        <p:spPr>
          <a:xfrm>
            <a:off x="9460779" y="812115"/>
            <a:ext cx="2685109" cy="3616375"/>
          </a:xfrm>
          <a:prstGeom prst="rect">
            <a:avLst/>
          </a:prstGeom>
          <a:noFill/>
        </p:spPr>
        <p:txBody>
          <a:bodyPr wrap="square" rtlCol="0">
            <a:spAutoFit/>
          </a:bodyPr>
          <a:lstStyle/>
          <a:p>
            <a:r>
              <a:rPr lang="en-GB" sz="1400">
                <a:solidFill>
                  <a:srgbClr val="674A68"/>
                </a:solidFill>
              </a:rPr>
              <a:t>The population of Cambridgeshire grew by 9.3% between 2011 and 2021 and it is expected there will be a larger proportional increase in the following 10 years (14.3%).  However, this rate of increase is forecast to slow between 2031 and 2041 (6.4%).</a:t>
            </a:r>
          </a:p>
          <a:p>
            <a:endParaRPr lang="en-GB" sz="1400">
              <a:solidFill>
                <a:srgbClr val="674A68"/>
              </a:solidFill>
            </a:endParaRPr>
          </a:p>
          <a:p>
            <a:endParaRPr lang="en-GB" sz="500">
              <a:solidFill>
                <a:srgbClr val="674A68"/>
              </a:solidFill>
            </a:endParaRPr>
          </a:p>
          <a:p>
            <a:r>
              <a:rPr lang="en-GB" sz="1400">
                <a:solidFill>
                  <a:srgbClr val="674A68"/>
                </a:solidFill>
              </a:rPr>
              <a:t>All districts saw substantial increases between 2011 and 2021, most notably Cambridge.  All districts, except Cambridge, are forecast to see a greater rate of increase to 2031, most notably in East and South Cambridgeshire.</a:t>
            </a:r>
          </a:p>
        </p:txBody>
      </p:sp>
      <p:cxnSp>
        <p:nvCxnSpPr>
          <p:cNvPr id="35" name="Straight Connector 34">
            <a:extLst>
              <a:ext uri="{FF2B5EF4-FFF2-40B4-BE49-F238E27FC236}">
                <a16:creationId xmlns:a16="http://schemas.microsoft.com/office/drawing/2014/main" id="{2ADCBFAB-53D2-8785-E89D-C7B76B196823}"/>
              </a:ext>
            </a:extLst>
          </p:cNvPr>
          <p:cNvCxnSpPr>
            <a:cxnSpLocks/>
          </p:cNvCxnSpPr>
          <p:nvPr/>
        </p:nvCxnSpPr>
        <p:spPr>
          <a:xfrm flipH="1">
            <a:off x="3359013" y="765835"/>
            <a:ext cx="10162" cy="6092165"/>
          </a:xfrm>
          <a:prstGeom prst="line">
            <a:avLst/>
          </a:prstGeom>
          <a:ln w="12700">
            <a:solidFill>
              <a:srgbClr val="674A68"/>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C3BA35F4-BC2E-09DE-B260-D0F9A1A2A2C3}"/>
              </a:ext>
            </a:extLst>
          </p:cNvPr>
          <p:cNvSpPr txBox="1">
            <a:spLocks/>
          </p:cNvSpPr>
          <p:nvPr/>
        </p:nvSpPr>
        <p:spPr>
          <a:xfrm>
            <a:off x="-6581" y="6527423"/>
            <a:ext cx="12192000" cy="338555"/>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https://cambridgeshireinsight.org.uk/jsna-2023/demography/age-structure-and-population-change/</a:t>
            </a:r>
            <a:endParaRPr lang="en-GB" sz="1200" dirty="0">
              <a:solidFill>
                <a:schemeClr val="bg1"/>
              </a:solidFill>
              <a:latin typeface="Calibri" panose="020F0502020204030204" pitchFamily="34" charset="0"/>
              <a:cs typeface="Calibri" panose="020F0502020204030204" pitchFamily="34" charset="0"/>
            </a:endParaRPr>
          </a:p>
        </p:txBody>
      </p:sp>
      <p:cxnSp>
        <p:nvCxnSpPr>
          <p:cNvPr id="38" name="Straight Connector 37">
            <a:extLst>
              <a:ext uri="{FF2B5EF4-FFF2-40B4-BE49-F238E27FC236}">
                <a16:creationId xmlns:a16="http://schemas.microsoft.com/office/drawing/2014/main" id="{795D27CD-4C50-1E74-274B-806C8E881F89}"/>
              </a:ext>
            </a:extLst>
          </p:cNvPr>
          <p:cNvCxnSpPr>
            <a:cxnSpLocks/>
          </p:cNvCxnSpPr>
          <p:nvPr/>
        </p:nvCxnSpPr>
        <p:spPr>
          <a:xfrm>
            <a:off x="-6581" y="2856003"/>
            <a:ext cx="3313884" cy="0"/>
          </a:xfrm>
          <a:prstGeom prst="line">
            <a:avLst/>
          </a:prstGeom>
          <a:ln>
            <a:solidFill>
              <a:srgbClr val="674A68"/>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243A70D-17A0-2C7F-F684-5B347172B4FA}"/>
              </a:ext>
            </a:extLst>
          </p:cNvPr>
          <p:cNvSpPr txBox="1"/>
          <p:nvPr/>
        </p:nvSpPr>
        <p:spPr>
          <a:xfrm>
            <a:off x="0" y="2650917"/>
            <a:ext cx="3348850" cy="300082"/>
          </a:xfrm>
          <a:prstGeom prst="rect">
            <a:avLst/>
          </a:prstGeom>
          <a:solidFill>
            <a:srgbClr val="674A68"/>
          </a:solidFill>
        </p:spPr>
        <p:txBody>
          <a:bodyPr wrap="square" rtlCol="0">
            <a:spAutoFit/>
          </a:bodyPr>
          <a:lstStyle/>
          <a:p>
            <a:pPr algn="ctr"/>
            <a:r>
              <a:rPr lang="en-GB" sz="1350" b="1">
                <a:solidFill>
                  <a:schemeClr val="bg1"/>
                </a:solidFill>
              </a:rPr>
              <a:t>Forecast: change in population 2021 to 2031</a:t>
            </a:r>
          </a:p>
        </p:txBody>
      </p:sp>
      <p:pic>
        <p:nvPicPr>
          <p:cNvPr id="46" name="Picture 45">
            <a:extLst>
              <a:ext uri="{FF2B5EF4-FFF2-40B4-BE49-F238E27FC236}">
                <a16:creationId xmlns:a16="http://schemas.microsoft.com/office/drawing/2014/main" id="{9AEB8900-E94A-2977-0C02-72C5E64B8C60}"/>
              </a:ext>
            </a:extLst>
          </p:cNvPr>
          <p:cNvPicPr>
            <a:picLocks noChangeAspect="1"/>
          </p:cNvPicPr>
          <p:nvPr/>
        </p:nvPicPr>
        <p:blipFill>
          <a:blip r:embed="rId8"/>
          <a:stretch>
            <a:fillRect/>
          </a:stretch>
        </p:blipFill>
        <p:spPr>
          <a:xfrm>
            <a:off x="35985" y="3258429"/>
            <a:ext cx="1497806" cy="3255332"/>
          </a:xfrm>
          <a:prstGeom prst="rect">
            <a:avLst/>
          </a:prstGeom>
        </p:spPr>
      </p:pic>
      <p:pic>
        <p:nvPicPr>
          <p:cNvPr id="48" name="Picture 47">
            <a:extLst>
              <a:ext uri="{FF2B5EF4-FFF2-40B4-BE49-F238E27FC236}">
                <a16:creationId xmlns:a16="http://schemas.microsoft.com/office/drawing/2014/main" id="{1B28164C-879F-7D69-5443-4331A8FBF32D}"/>
              </a:ext>
            </a:extLst>
          </p:cNvPr>
          <p:cNvPicPr>
            <a:picLocks noChangeAspect="1"/>
          </p:cNvPicPr>
          <p:nvPr/>
        </p:nvPicPr>
        <p:blipFill>
          <a:blip r:embed="rId9"/>
          <a:stretch>
            <a:fillRect/>
          </a:stretch>
        </p:blipFill>
        <p:spPr>
          <a:xfrm>
            <a:off x="1657670" y="3229908"/>
            <a:ext cx="1573917" cy="3255332"/>
          </a:xfrm>
          <a:prstGeom prst="rect">
            <a:avLst/>
          </a:prstGeom>
        </p:spPr>
      </p:pic>
      <p:sp>
        <p:nvSpPr>
          <p:cNvPr id="2" name="TextBox 1">
            <a:extLst>
              <a:ext uri="{FF2B5EF4-FFF2-40B4-BE49-F238E27FC236}">
                <a16:creationId xmlns:a16="http://schemas.microsoft.com/office/drawing/2014/main" id="{F3047AE4-E56B-A6B3-BD9B-A49D4E2945DA}"/>
              </a:ext>
            </a:extLst>
          </p:cNvPr>
          <p:cNvSpPr txBox="1"/>
          <p:nvPr/>
        </p:nvSpPr>
        <p:spPr>
          <a:xfrm>
            <a:off x="20144" y="2884902"/>
            <a:ext cx="1667254" cy="461665"/>
          </a:xfrm>
          <a:prstGeom prst="rect">
            <a:avLst/>
          </a:prstGeom>
          <a:noFill/>
        </p:spPr>
        <p:txBody>
          <a:bodyPr wrap="square" rtlCol="0">
            <a:spAutoFit/>
          </a:bodyPr>
          <a:lstStyle/>
          <a:p>
            <a:pPr algn="ctr"/>
            <a:r>
              <a:rPr lang="en-GB" sz="1200" b="1">
                <a:solidFill>
                  <a:srgbClr val="674A68"/>
                </a:solidFill>
              </a:rPr>
              <a:t> Forecast </a:t>
            </a:r>
          </a:p>
          <a:p>
            <a:pPr algn="ctr"/>
            <a:r>
              <a:rPr lang="en-GB" sz="1200" b="1">
                <a:solidFill>
                  <a:srgbClr val="674A68"/>
                </a:solidFill>
              </a:rPr>
              <a:t>additional people</a:t>
            </a:r>
          </a:p>
        </p:txBody>
      </p:sp>
      <p:sp>
        <p:nvSpPr>
          <p:cNvPr id="3" name="TextBox 2">
            <a:extLst>
              <a:ext uri="{FF2B5EF4-FFF2-40B4-BE49-F238E27FC236}">
                <a16:creationId xmlns:a16="http://schemas.microsoft.com/office/drawing/2014/main" id="{02C03D71-C1B1-1A88-145E-FCD6B9C35B54}"/>
              </a:ext>
            </a:extLst>
          </p:cNvPr>
          <p:cNvSpPr txBox="1"/>
          <p:nvPr/>
        </p:nvSpPr>
        <p:spPr>
          <a:xfrm>
            <a:off x="1732610" y="2937751"/>
            <a:ext cx="1656204" cy="276999"/>
          </a:xfrm>
          <a:prstGeom prst="rect">
            <a:avLst/>
          </a:prstGeom>
          <a:noFill/>
        </p:spPr>
        <p:txBody>
          <a:bodyPr wrap="square" rtlCol="0">
            <a:spAutoFit/>
          </a:bodyPr>
          <a:lstStyle>
            <a:defPPr>
              <a:defRPr lang="en-US"/>
            </a:defPPr>
            <a:lvl1pPr algn="ctr">
              <a:defRPr sz="1200" b="1">
                <a:solidFill>
                  <a:srgbClr val="674A68"/>
                </a:solidFill>
              </a:defRPr>
            </a:lvl1pPr>
          </a:lstStyle>
          <a:p>
            <a:r>
              <a:rPr lang="en-GB"/>
              <a:t>Forecast % change</a:t>
            </a:r>
          </a:p>
        </p:txBody>
      </p:sp>
      <p:sp>
        <p:nvSpPr>
          <p:cNvPr id="6" name="TextBox 5">
            <a:extLst>
              <a:ext uri="{FF2B5EF4-FFF2-40B4-BE49-F238E27FC236}">
                <a16:creationId xmlns:a16="http://schemas.microsoft.com/office/drawing/2014/main" id="{8FCF92E1-E581-14BD-9E11-BEB25FB78F1A}"/>
              </a:ext>
            </a:extLst>
          </p:cNvPr>
          <p:cNvSpPr txBox="1"/>
          <p:nvPr/>
        </p:nvSpPr>
        <p:spPr>
          <a:xfrm>
            <a:off x="771367" y="5700871"/>
            <a:ext cx="612989" cy="261610"/>
          </a:xfrm>
          <a:prstGeom prst="rect">
            <a:avLst/>
          </a:prstGeom>
          <a:noFill/>
        </p:spPr>
        <p:txBody>
          <a:bodyPr wrap="square" rtlCol="0">
            <a:spAutoFit/>
          </a:bodyPr>
          <a:lstStyle/>
          <a:p>
            <a:r>
              <a:rPr lang="en-GB" sz="1050" b="1" dirty="0">
                <a:solidFill>
                  <a:schemeClr val="bg1"/>
                </a:solidFill>
              </a:rPr>
              <a:t>96,830</a:t>
            </a:r>
          </a:p>
        </p:txBody>
      </p:sp>
      <p:sp>
        <p:nvSpPr>
          <p:cNvPr id="8" name="Rectangle 7">
            <a:extLst>
              <a:ext uri="{FF2B5EF4-FFF2-40B4-BE49-F238E27FC236}">
                <a16:creationId xmlns:a16="http://schemas.microsoft.com/office/drawing/2014/main" id="{42B80750-FC1E-FD8E-CAB1-47585A7D1AA2}"/>
              </a:ext>
            </a:extLst>
          </p:cNvPr>
          <p:cNvSpPr/>
          <p:nvPr/>
        </p:nvSpPr>
        <p:spPr>
          <a:xfrm>
            <a:off x="1260970" y="5700871"/>
            <a:ext cx="260769" cy="3000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5C63AD3E-9DD7-AA4D-3E9C-849CA543476D}"/>
              </a:ext>
            </a:extLst>
          </p:cNvPr>
          <p:cNvSpPr txBox="1"/>
          <p:nvPr/>
        </p:nvSpPr>
        <p:spPr>
          <a:xfrm>
            <a:off x="9460778" y="4513676"/>
            <a:ext cx="2685109" cy="1600438"/>
          </a:xfrm>
          <a:prstGeom prst="rect">
            <a:avLst/>
          </a:prstGeom>
          <a:noFill/>
        </p:spPr>
        <p:txBody>
          <a:bodyPr wrap="square" rtlCol="0">
            <a:spAutoFit/>
          </a:bodyPr>
          <a:lstStyle/>
          <a:p>
            <a:r>
              <a:rPr lang="en-GB" sz="1400" dirty="0">
                <a:solidFill>
                  <a:srgbClr val="674A68"/>
                </a:solidFill>
              </a:rPr>
              <a:t>Peterborough experienced a large increase in its population between 2011 and 2021 (17.4%) and is forecast a slower rate of increase to 2031 (9.0%) followed by another slower period of growth to 2041 (4.3%).</a:t>
            </a:r>
          </a:p>
        </p:txBody>
      </p:sp>
    </p:spTree>
    <p:extLst>
      <p:ext uri="{BB962C8B-B14F-4D97-AF65-F5344CB8AC3E}">
        <p14:creationId xmlns:p14="http://schemas.microsoft.com/office/powerpoint/2010/main" val="296239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F8D93E25-6C01-E007-E56A-48B1B1FEAC0F}"/>
              </a:ext>
            </a:extLst>
          </p:cNvPr>
          <p:cNvGraphicFramePr>
            <a:graphicFrameLocks noGrp="1"/>
          </p:cNvGraphicFramePr>
          <p:nvPr>
            <p:extLst>
              <p:ext uri="{D42A27DB-BD31-4B8C-83A1-F6EECF244321}">
                <p14:modId xmlns:p14="http://schemas.microsoft.com/office/powerpoint/2010/main" val="3578944808"/>
              </p:ext>
            </p:extLst>
          </p:nvPr>
        </p:nvGraphicFramePr>
        <p:xfrm>
          <a:off x="4293417" y="756542"/>
          <a:ext cx="5090324" cy="5716352"/>
        </p:xfrm>
        <a:graphic>
          <a:graphicData uri="http://schemas.openxmlformats.org/drawingml/2006/table">
            <a:tbl>
              <a:tblPr firstRow="1" bandRow="1">
                <a:tableStyleId>{5C22544A-7EE6-4342-B048-85BDC9FD1C3A}</a:tableStyleId>
              </a:tblPr>
              <a:tblGrid>
                <a:gridCol w="1272581">
                  <a:extLst>
                    <a:ext uri="{9D8B030D-6E8A-4147-A177-3AD203B41FA5}">
                      <a16:colId xmlns:a16="http://schemas.microsoft.com/office/drawing/2014/main" val="2231479901"/>
                    </a:ext>
                  </a:extLst>
                </a:gridCol>
                <a:gridCol w="1272581">
                  <a:extLst>
                    <a:ext uri="{9D8B030D-6E8A-4147-A177-3AD203B41FA5}">
                      <a16:colId xmlns:a16="http://schemas.microsoft.com/office/drawing/2014/main" val="3692163016"/>
                    </a:ext>
                  </a:extLst>
                </a:gridCol>
                <a:gridCol w="1272581">
                  <a:extLst>
                    <a:ext uri="{9D8B030D-6E8A-4147-A177-3AD203B41FA5}">
                      <a16:colId xmlns:a16="http://schemas.microsoft.com/office/drawing/2014/main" val="3522290445"/>
                    </a:ext>
                  </a:extLst>
                </a:gridCol>
                <a:gridCol w="1272581">
                  <a:extLst>
                    <a:ext uri="{9D8B030D-6E8A-4147-A177-3AD203B41FA5}">
                      <a16:colId xmlns:a16="http://schemas.microsoft.com/office/drawing/2014/main" val="18066746"/>
                    </a:ext>
                  </a:extLst>
                </a:gridCol>
              </a:tblGrid>
              <a:tr h="752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Calibri" panose="020F0502020204030204" pitchFamily="34" charset="0"/>
                          <a:ea typeface="+mn-ea"/>
                          <a:cs typeface="Calibri" panose="020F0502020204030204" pitchFamily="34" charset="0"/>
                        </a:rPr>
                        <a:t>Change in population 2011 to 2021</a:t>
                      </a:r>
                    </a:p>
                  </a:txBody>
                  <a:tcPr>
                    <a:lnL w="19050" cap="flat" cmpd="sng" algn="ctr">
                      <a:solidFill>
                        <a:srgbClr val="674A68"/>
                      </a:solidFill>
                      <a:prstDash val="solid"/>
                      <a:round/>
                      <a:headEnd type="none" w="med" len="med"/>
                      <a:tailEnd type="none" w="med" len="med"/>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Calibri" panose="020F0502020204030204" pitchFamily="34" charset="0"/>
                          <a:ea typeface="+mn-ea"/>
                          <a:cs typeface="Calibri" panose="020F0502020204030204" pitchFamily="34" charset="0"/>
                        </a:rPr>
                        <a:t>Children and young people</a:t>
                      </a:r>
                    </a:p>
                    <a:p>
                      <a:pPr algn="ctr"/>
                      <a:endParaRPr lang="en-GB" sz="1200" b="1" kern="1200">
                        <a:solidFill>
                          <a:schemeClr val="bg1"/>
                        </a:solidFill>
                        <a:latin typeface="Calibri" panose="020F0502020204030204" pitchFamily="34" charset="0"/>
                        <a:ea typeface="+mn-ea"/>
                        <a:cs typeface="Calibri" panose="020F0502020204030204" pitchFamily="34" charset="0"/>
                      </a:endParaRPr>
                    </a:p>
                  </a:txBody>
                  <a:tcPr>
                    <a:lnL w="12700" cmpd="sng">
                      <a:noFill/>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Calibri" panose="020F0502020204030204" pitchFamily="34" charset="0"/>
                          <a:ea typeface="+mn-ea"/>
                          <a:cs typeface="Calibri" panose="020F0502020204030204" pitchFamily="34" charset="0"/>
                        </a:rPr>
                        <a:t>Working age adults</a:t>
                      </a:r>
                    </a:p>
                    <a:p>
                      <a:pPr algn="ctr"/>
                      <a:endParaRPr lang="en-GB" sz="1200" b="1" kern="1200">
                        <a:solidFill>
                          <a:schemeClr val="bg1"/>
                        </a:solidFill>
                        <a:latin typeface="Calibri" panose="020F0502020204030204" pitchFamily="34" charset="0"/>
                        <a:ea typeface="+mn-ea"/>
                        <a:cs typeface="Calibri" panose="020F0502020204030204" pitchFamily="34" charset="0"/>
                      </a:endParaRPr>
                    </a:p>
                  </a:txBody>
                  <a:tcPr>
                    <a:lnL w="12700" cmpd="sng">
                      <a:noFill/>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Calibri" panose="020F0502020204030204" pitchFamily="34" charset="0"/>
                          <a:ea typeface="+mn-ea"/>
                          <a:cs typeface="Calibri" panose="020F0502020204030204" pitchFamily="34" charset="0"/>
                        </a:rPr>
                        <a:t>Older people</a:t>
                      </a:r>
                    </a:p>
                    <a:p>
                      <a:pPr algn="ctr"/>
                      <a:endParaRPr lang="en-GB" sz="1200" b="1" kern="1200">
                        <a:solidFill>
                          <a:schemeClr val="bg1"/>
                        </a:solidFill>
                        <a:latin typeface="Calibri" panose="020F0502020204030204" pitchFamily="34" charset="0"/>
                        <a:ea typeface="+mn-ea"/>
                        <a:cs typeface="Calibri" panose="020F0502020204030204" pitchFamily="34" charset="0"/>
                      </a:endParaRPr>
                    </a:p>
                  </a:txBody>
                  <a:tcPr>
                    <a:lnL w="12700" cmpd="sng">
                      <a:noFill/>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475767498"/>
                  </a:ext>
                </a:extLst>
              </a:tr>
              <a:tr h="620525">
                <a:tc>
                  <a:txBody>
                    <a:bodyPr/>
                    <a:lstStyle/>
                    <a:p>
                      <a:pPr algn="l"/>
                      <a:r>
                        <a:rPr lang="en-GB" sz="1200">
                          <a:solidFill>
                            <a:schemeClr val="bg1"/>
                          </a:solidFill>
                        </a:rPr>
                        <a:t>Cambridge</a:t>
                      </a:r>
                    </a:p>
                  </a:txBody>
                  <a:tcPr anchor="ctr">
                    <a:lnL w="19050" cap="flat" cmpd="sng" algn="ctr">
                      <a:solidFill>
                        <a:srgbClr val="674A68"/>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372429"/>
                  </a:ext>
                </a:extLst>
              </a:tr>
              <a:tr h="620525">
                <a:tc>
                  <a:txBody>
                    <a:bodyPr/>
                    <a:lstStyle/>
                    <a:p>
                      <a:pPr algn="l"/>
                      <a:r>
                        <a:rPr lang="en-GB" sz="1200">
                          <a:solidFill>
                            <a:schemeClr val="bg1"/>
                          </a:solidFill>
                        </a:rPr>
                        <a:t>East Cambridgeshire </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4097114"/>
                  </a:ext>
                </a:extLst>
              </a:tr>
              <a:tr h="620525">
                <a:tc>
                  <a:txBody>
                    <a:bodyPr/>
                    <a:lstStyle/>
                    <a:p>
                      <a:pPr algn="l"/>
                      <a:r>
                        <a:rPr lang="en-GB" sz="1200">
                          <a:solidFill>
                            <a:schemeClr val="bg1"/>
                          </a:solidFill>
                        </a:rPr>
                        <a:t>Fenland</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9800150"/>
                  </a:ext>
                </a:extLst>
              </a:tr>
              <a:tr h="620525">
                <a:tc>
                  <a:txBody>
                    <a:bodyPr/>
                    <a:lstStyle/>
                    <a:p>
                      <a:pPr algn="l"/>
                      <a:r>
                        <a:rPr lang="en-GB" sz="1200">
                          <a:solidFill>
                            <a:schemeClr val="bg1"/>
                          </a:solidFill>
                        </a:rPr>
                        <a:t>Huntingdonshire</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916050"/>
                  </a:ext>
                </a:extLst>
              </a:tr>
              <a:tr h="620525">
                <a:tc>
                  <a:txBody>
                    <a:bodyPr/>
                    <a:lstStyle/>
                    <a:p>
                      <a:pPr algn="l"/>
                      <a:r>
                        <a:rPr lang="en-GB" sz="1200">
                          <a:solidFill>
                            <a:schemeClr val="bg1"/>
                          </a:solidFill>
                        </a:rPr>
                        <a:t>South Cambridgeshire </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9026660"/>
                  </a:ext>
                </a:extLst>
              </a:tr>
              <a:tr h="620525">
                <a:tc>
                  <a:txBody>
                    <a:bodyPr/>
                    <a:lstStyle/>
                    <a:p>
                      <a:pPr algn="l"/>
                      <a:r>
                        <a:rPr lang="en-GB" sz="1200">
                          <a:solidFill>
                            <a:schemeClr val="bg1"/>
                          </a:solidFill>
                        </a:rPr>
                        <a:t>Cambridgeshire</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6855363"/>
                  </a:ext>
                </a:extLst>
              </a:tr>
              <a:tr h="620525">
                <a:tc>
                  <a:txBody>
                    <a:bodyPr/>
                    <a:lstStyle/>
                    <a:p>
                      <a:pPr algn="l"/>
                      <a:r>
                        <a:rPr lang="en-GB" sz="1200">
                          <a:solidFill>
                            <a:schemeClr val="bg1"/>
                          </a:solidFill>
                        </a:rPr>
                        <a:t>Peterborough</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4100791"/>
                  </a:ext>
                </a:extLst>
              </a:tr>
              <a:tr h="620525">
                <a:tc>
                  <a:txBody>
                    <a:bodyPr/>
                    <a:lstStyle/>
                    <a:p>
                      <a:pPr algn="l"/>
                      <a:r>
                        <a:rPr lang="en-GB" sz="1200">
                          <a:solidFill>
                            <a:schemeClr val="bg1"/>
                          </a:solidFill>
                        </a:rPr>
                        <a:t>Cambridgeshire &amp; Peterborough</a:t>
                      </a:r>
                    </a:p>
                  </a:txBody>
                  <a:tcPr anchor="ctr">
                    <a:lnL w="19050" cap="flat" cmpd="sng" algn="ctr">
                      <a:solidFill>
                        <a:srgbClr val="674A68"/>
                      </a:solidFill>
                      <a:prstDash val="solid"/>
                      <a:round/>
                      <a:headEnd type="none" w="med" len="med"/>
                      <a:tailEnd type="none" w="med" len="med"/>
                    </a:lnL>
                    <a:lnR w="12700" cmpd="sng">
                      <a:noFill/>
                    </a:lnR>
                    <a:lnT w="12700" cmpd="sng">
                      <a:noFill/>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4982512"/>
                  </a:ext>
                </a:extLst>
              </a:tr>
            </a:tbl>
          </a:graphicData>
        </a:graphic>
      </p:graphicFrame>
      <p:sp>
        <p:nvSpPr>
          <p:cNvPr id="5" name="Title 1">
            <a:extLst>
              <a:ext uri="{FF2B5EF4-FFF2-40B4-BE49-F238E27FC236}">
                <a16:creationId xmlns:a16="http://schemas.microsoft.com/office/drawing/2014/main" id="{689B4A48-296F-0595-B545-97B72E037D15}"/>
              </a:ext>
            </a:extLst>
          </p:cNvPr>
          <p:cNvSpPr txBox="1">
            <a:spLocks/>
          </p:cNvSpPr>
          <p:nvPr/>
        </p:nvSpPr>
        <p:spPr>
          <a:xfrm>
            <a:off x="689674" y="0"/>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a:solidFill>
                  <a:schemeClr val="bg1"/>
                </a:solidFill>
                <a:latin typeface="Calibri" panose="020F0502020204030204" pitchFamily="34" charset="0"/>
                <a:cs typeface="Calibri" panose="020F0502020204030204" pitchFamily="34" charset="0"/>
              </a:rPr>
              <a:t>Big changes to the age structure of our population - past</a:t>
            </a:r>
          </a:p>
        </p:txBody>
      </p:sp>
      <p:pic>
        <p:nvPicPr>
          <p:cNvPr id="4" name="Graphic 3" descr="Group of people with solid fill">
            <a:extLst>
              <a:ext uri="{FF2B5EF4-FFF2-40B4-BE49-F238E27FC236}">
                <a16:creationId xmlns:a16="http://schemas.microsoft.com/office/drawing/2014/main" id="{ABF36DCC-0F5E-4AB8-DA8A-B006D843D2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89674" cy="689674"/>
          </a:xfrm>
          <a:prstGeom prst="rect">
            <a:avLst/>
          </a:prstGeom>
        </p:spPr>
      </p:pic>
      <p:sp>
        <p:nvSpPr>
          <p:cNvPr id="2" name="Title 1">
            <a:extLst>
              <a:ext uri="{FF2B5EF4-FFF2-40B4-BE49-F238E27FC236}">
                <a16:creationId xmlns:a16="http://schemas.microsoft.com/office/drawing/2014/main" id="{4632EAFF-188C-448D-62C0-C1E740AB6ABC}"/>
              </a:ext>
            </a:extLst>
          </p:cNvPr>
          <p:cNvSpPr txBox="1">
            <a:spLocks/>
          </p:cNvSpPr>
          <p:nvPr/>
        </p:nvSpPr>
        <p:spPr>
          <a:xfrm>
            <a:off x="-6581" y="6527423"/>
            <a:ext cx="12192000" cy="338555"/>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https://cambridgeshireinsight.org.uk/jsna-2023/demography/age-structure-and-population-change/</a:t>
            </a:r>
            <a:endParaRPr lang="en-GB" sz="1200" dirty="0">
              <a:solidFill>
                <a:schemeClr val="bg1"/>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0718631-2717-B28D-2045-8BDDF3C8E1F8}"/>
              </a:ext>
            </a:extLst>
          </p:cNvPr>
          <p:cNvSpPr txBox="1"/>
          <p:nvPr/>
        </p:nvSpPr>
        <p:spPr>
          <a:xfrm>
            <a:off x="9513755" y="748632"/>
            <a:ext cx="2671663" cy="5770811"/>
          </a:xfrm>
          <a:prstGeom prst="rect">
            <a:avLst/>
          </a:prstGeom>
          <a:noFill/>
        </p:spPr>
        <p:txBody>
          <a:bodyPr wrap="square" rtlCol="0">
            <a:spAutoFit/>
          </a:bodyPr>
          <a:lstStyle/>
          <a:p>
            <a:r>
              <a:rPr lang="en-GB" sz="1400" dirty="0">
                <a:solidFill>
                  <a:srgbClr val="674A68"/>
                </a:solidFill>
              </a:rPr>
              <a:t>The population of Cambridgeshire grew by 9.3% between 2011 and 2021 and by 17.4% in Peterborough.</a:t>
            </a:r>
          </a:p>
          <a:p>
            <a:endParaRPr lang="en-GB" sz="500" dirty="0">
              <a:solidFill>
                <a:srgbClr val="674A68"/>
              </a:solidFill>
            </a:endParaRPr>
          </a:p>
          <a:p>
            <a:r>
              <a:rPr lang="en-GB" sz="1400" dirty="0">
                <a:solidFill>
                  <a:srgbClr val="674A68"/>
                </a:solidFill>
              </a:rPr>
              <a:t>However, decreases were seen in some age bands.</a:t>
            </a:r>
          </a:p>
          <a:p>
            <a:endParaRPr lang="en-GB" sz="500" dirty="0">
              <a:solidFill>
                <a:srgbClr val="674A68"/>
              </a:solidFill>
            </a:endParaRPr>
          </a:p>
          <a:p>
            <a:r>
              <a:rPr lang="en-GB" sz="1400" dirty="0">
                <a:solidFill>
                  <a:srgbClr val="674A68"/>
                </a:solidFill>
              </a:rPr>
              <a:t>Cambridgeshire:</a:t>
            </a:r>
          </a:p>
          <a:p>
            <a:endParaRPr lang="en-GB" sz="600" dirty="0">
              <a:solidFill>
                <a:srgbClr val="674A68"/>
              </a:solidFill>
            </a:endParaRPr>
          </a:p>
          <a:p>
            <a:pPr marL="285750" indent="-285750">
              <a:buFont typeface="Arial" panose="020B0604020202020204" pitchFamily="34" charset="0"/>
              <a:buChar char="•"/>
            </a:pPr>
            <a:r>
              <a:rPr lang="en-GB" sz="1400" dirty="0">
                <a:solidFill>
                  <a:srgbClr val="674A68"/>
                </a:solidFill>
              </a:rPr>
              <a:t>preschool children</a:t>
            </a:r>
          </a:p>
          <a:p>
            <a:pPr marL="285750" indent="-285750">
              <a:buFont typeface="Arial" panose="020B0604020202020204" pitchFamily="34" charset="0"/>
              <a:buChar char="•"/>
            </a:pPr>
            <a:r>
              <a:rPr lang="en-GB" sz="1400" dirty="0">
                <a:solidFill>
                  <a:srgbClr val="674A68"/>
                </a:solidFill>
              </a:rPr>
              <a:t>young people aged 15 to 19</a:t>
            </a:r>
          </a:p>
          <a:p>
            <a:pPr marL="285750" indent="-285750">
              <a:buFont typeface="Arial" panose="020B0604020202020204" pitchFamily="34" charset="0"/>
              <a:buChar char="•"/>
            </a:pPr>
            <a:r>
              <a:rPr lang="en-GB" sz="1400" dirty="0">
                <a:solidFill>
                  <a:srgbClr val="674A68"/>
                </a:solidFill>
              </a:rPr>
              <a:t>people in their forties </a:t>
            </a:r>
          </a:p>
          <a:p>
            <a:pPr marL="285750" indent="-285750">
              <a:buFont typeface="Arial" panose="020B0604020202020204" pitchFamily="34" charset="0"/>
              <a:buChar char="•"/>
            </a:pPr>
            <a:r>
              <a:rPr lang="en-GB" sz="1400" dirty="0">
                <a:solidFill>
                  <a:srgbClr val="674A68"/>
                </a:solidFill>
              </a:rPr>
              <a:t>pre-retirement age  </a:t>
            </a:r>
          </a:p>
          <a:p>
            <a:endParaRPr lang="en-GB" sz="500" dirty="0">
              <a:solidFill>
                <a:srgbClr val="674A68"/>
              </a:solidFill>
            </a:endParaRPr>
          </a:p>
          <a:p>
            <a:r>
              <a:rPr lang="en-GB" sz="1400" dirty="0">
                <a:solidFill>
                  <a:srgbClr val="674A68"/>
                </a:solidFill>
              </a:rPr>
              <a:t>Peterborough: </a:t>
            </a:r>
          </a:p>
          <a:p>
            <a:endParaRPr lang="en-GB" sz="500" dirty="0">
              <a:solidFill>
                <a:srgbClr val="674A68"/>
              </a:solidFill>
            </a:endParaRPr>
          </a:p>
          <a:p>
            <a:pPr marL="285750" indent="-285750">
              <a:buFont typeface="Arial" panose="020B0604020202020204" pitchFamily="34" charset="0"/>
              <a:buChar char="•"/>
            </a:pPr>
            <a:r>
              <a:rPr lang="en-GB" sz="1400" dirty="0">
                <a:solidFill>
                  <a:srgbClr val="674A68"/>
                </a:solidFill>
              </a:rPr>
              <a:t>young adults aged 20 to 24</a:t>
            </a:r>
          </a:p>
          <a:p>
            <a:endParaRPr lang="en-GB" sz="500" dirty="0">
              <a:solidFill>
                <a:srgbClr val="674A68"/>
              </a:solidFill>
            </a:endParaRPr>
          </a:p>
          <a:p>
            <a:r>
              <a:rPr lang="en-GB" sz="1400" dirty="0">
                <a:solidFill>
                  <a:srgbClr val="674A68"/>
                </a:solidFill>
              </a:rPr>
              <a:t>East Cambridgeshire and Huntingdonshire saw minimal changes in their population aged under 65 years but large increases  in people over this age.</a:t>
            </a:r>
          </a:p>
          <a:p>
            <a:endParaRPr lang="en-GB" sz="800" dirty="0">
              <a:solidFill>
                <a:srgbClr val="674A68"/>
              </a:solidFill>
            </a:endParaRPr>
          </a:p>
          <a:p>
            <a:r>
              <a:rPr lang="en-GB" sz="1400" dirty="0">
                <a:solidFill>
                  <a:srgbClr val="674A68"/>
                </a:solidFill>
              </a:rPr>
              <a:t>Peterborough experienced large population increases in all age cohorts.</a:t>
            </a:r>
          </a:p>
          <a:p>
            <a:endParaRPr lang="en-GB" sz="800" dirty="0">
              <a:solidFill>
                <a:srgbClr val="674A68"/>
              </a:solidFill>
            </a:endParaRPr>
          </a:p>
          <a:p>
            <a:r>
              <a:rPr lang="en-GB" sz="1400" dirty="0">
                <a:solidFill>
                  <a:srgbClr val="674A68"/>
                </a:solidFill>
              </a:rPr>
              <a:t>All areas saw large increases in their older populations.</a:t>
            </a:r>
          </a:p>
        </p:txBody>
      </p:sp>
      <p:cxnSp>
        <p:nvCxnSpPr>
          <p:cNvPr id="24" name="Straight Connector 23">
            <a:extLst>
              <a:ext uri="{FF2B5EF4-FFF2-40B4-BE49-F238E27FC236}">
                <a16:creationId xmlns:a16="http://schemas.microsoft.com/office/drawing/2014/main" id="{8A055454-632F-493A-A7BE-D65CDF65395E}"/>
              </a:ext>
            </a:extLst>
          </p:cNvPr>
          <p:cNvCxnSpPr>
            <a:cxnSpLocks/>
          </p:cNvCxnSpPr>
          <p:nvPr/>
        </p:nvCxnSpPr>
        <p:spPr>
          <a:xfrm>
            <a:off x="9492497" y="689674"/>
            <a:ext cx="0" cy="6168326"/>
          </a:xfrm>
          <a:prstGeom prst="line">
            <a:avLst/>
          </a:prstGeom>
          <a:ln w="12700">
            <a:solidFill>
              <a:srgbClr val="674A68"/>
            </a:solidFill>
          </a:ln>
        </p:spPr>
        <p:style>
          <a:lnRef idx="1">
            <a:schemeClr val="accent1"/>
          </a:lnRef>
          <a:fillRef idx="0">
            <a:schemeClr val="accent1"/>
          </a:fillRef>
          <a:effectRef idx="0">
            <a:schemeClr val="accent1"/>
          </a:effectRef>
          <a:fontRef idx="minor">
            <a:schemeClr val="tx1"/>
          </a:fontRef>
        </p:style>
      </p:cxnSp>
      <p:pic>
        <p:nvPicPr>
          <p:cNvPr id="30" name="Graphic 29" descr="Children with solid fill">
            <a:extLst>
              <a:ext uri="{FF2B5EF4-FFF2-40B4-BE49-F238E27FC236}">
                <a16:creationId xmlns:a16="http://schemas.microsoft.com/office/drawing/2014/main" id="{47029F20-C385-28C5-9E88-BE4B6E0355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00558" y="1174297"/>
            <a:ext cx="366395" cy="338555"/>
          </a:xfrm>
          <a:prstGeom prst="rect">
            <a:avLst/>
          </a:prstGeom>
        </p:spPr>
      </p:pic>
      <p:pic>
        <p:nvPicPr>
          <p:cNvPr id="31" name="Graphic 30" descr="Group with solid fill">
            <a:extLst>
              <a:ext uri="{FF2B5EF4-FFF2-40B4-BE49-F238E27FC236}">
                <a16:creationId xmlns:a16="http://schemas.microsoft.com/office/drawing/2014/main" id="{B9F87215-E3C6-6927-DB35-087CDF3CE9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39212" y="1179772"/>
            <a:ext cx="490059" cy="374726"/>
          </a:xfrm>
          <a:prstGeom prst="rect">
            <a:avLst/>
          </a:prstGeom>
        </p:spPr>
      </p:pic>
      <p:pic>
        <p:nvPicPr>
          <p:cNvPr id="32" name="Graphic 31" descr="Universal access with solid fill">
            <a:extLst>
              <a:ext uri="{FF2B5EF4-FFF2-40B4-BE49-F238E27FC236}">
                <a16:creationId xmlns:a16="http://schemas.microsoft.com/office/drawing/2014/main" id="{505F6E0D-7DB2-2F1E-A3DB-1087730FA4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02692" y="1146882"/>
            <a:ext cx="363809" cy="374726"/>
          </a:xfrm>
          <a:prstGeom prst="rect">
            <a:avLst/>
          </a:prstGeom>
        </p:spPr>
      </p:pic>
      <p:graphicFrame>
        <p:nvGraphicFramePr>
          <p:cNvPr id="20" name="Table 17">
            <a:extLst>
              <a:ext uri="{FF2B5EF4-FFF2-40B4-BE49-F238E27FC236}">
                <a16:creationId xmlns:a16="http://schemas.microsoft.com/office/drawing/2014/main" id="{78CF3F5D-D719-273A-17D8-B8A95DD2A971}"/>
              </a:ext>
            </a:extLst>
          </p:cNvPr>
          <p:cNvGraphicFramePr>
            <a:graphicFrameLocks noGrp="1"/>
          </p:cNvGraphicFramePr>
          <p:nvPr>
            <p:extLst>
              <p:ext uri="{D42A27DB-BD31-4B8C-83A1-F6EECF244321}">
                <p14:modId xmlns:p14="http://schemas.microsoft.com/office/powerpoint/2010/main" val="3533913286"/>
              </p:ext>
            </p:extLst>
          </p:nvPr>
        </p:nvGraphicFramePr>
        <p:xfrm>
          <a:off x="64845" y="756542"/>
          <a:ext cx="4147870" cy="5711921"/>
        </p:xfrm>
        <a:graphic>
          <a:graphicData uri="http://schemas.openxmlformats.org/drawingml/2006/table">
            <a:tbl>
              <a:tblPr firstRow="1" bandRow="1">
                <a:tableStyleId>{5C22544A-7EE6-4342-B048-85BDC9FD1C3A}</a:tableStyleId>
              </a:tblPr>
              <a:tblGrid>
                <a:gridCol w="547031">
                  <a:extLst>
                    <a:ext uri="{9D8B030D-6E8A-4147-A177-3AD203B41FA5}">
                      <a16:colId xmlns:a16="http://schemas.microsoft.com/office/drawing/2014/main" val="921933573"/>
                    </a:ext>
                  </a:extLst>
                </a:gridCol>
                <a:gridCol w="1091163">
                  <a:extLst>
                    <a:ext uri="{9D8B030D-6E8A-4147-A177-3AD203B41FA5}">
                      <a16:colId xmlns:a16="http://schemas.microsoft.com/office/drawing/2014/main" val="1234212905"/>
                    </a:ext>
                  </a:extLst>
                </a:gridCol>
                <a:gridCol w="400094">
                  <a:extLst>
                    <a:ext uri="{9D8B030D-6E8A-4147-A177-3AD203B41FA5}">
                      <a16:colId xmlns:a16="http://schemas.microsoft.com/office/drawing/2014/main" val="3266859140"/>
                    </a:ext>
                  </a:extLst>
                </a:gridCol>
                <a:gridCol w="856297">
                  <a:extLst>
                    <a:ext uri="{9D8B030D-6E8A-4147-A177-3AD203B41FA5}">
                      <a16:colId xmlns:a16="http://schemas.microsoft.com/office/drawing/2014/main" val="2026597697"/>
                    </a:ext>
                  </a:extLst>
                </a:gridCol>
                <a:gridCol w="416726">
                  <a:extLst>
                    <a:ext uri="{9D8B030D-6E8A-4147-A177-3AD203B41FA5}">
                      <a16:colId xmlns:a16="http://schemas.microsoft.com/office/drawing/2014/main" val="3040135281"/>
                    </a:ext>
                  </a:extLst>
                </a:gridCol>
                <a:gridCol w="836559">
                  <a:extLst>
                    <a:ext uri="{9D8B030D-6E8A-4147-A177-3AD203B41FA5}">
                      <a16:colId xmlns:a16="http://schemas.microsoft.com/office/drawing/2014/main" val="1975806133"/>
                    </a:ext>
                  </a:extLst>
                </a:gridCol>
              </a:tblGrid>
              <a:tr h="461153">
                <a:tc gridSpan="2">
                  <a:txBody>
                    <a:bodyPr/>
                    <a:lstStyle/>
                    <a:p>
                      <a:r>
                        <a:rPr lang="en-GB" sz="1200" b="1" kern="1200">
                          <a:solidFill>
                            <a:schemeClr val="bg1"/>
                          </a:solidFill>
                          <a:latin typeface="Calibri" panose="020F0502020204030204" pitchFamily="34" charset="0"/>
                          <a:ea typeface="+mn-ea"/>
                          <a:cs typeface="Calibri" panose="020F0502020204030204" pitchFamily="34" charset="0"/>
                        </a:rPr>
                        <a:t>Change in population 2011 to 2021</a:t>
                      </a:r>
                    </a:p>
                  </a:txBody>
                  <a:tcPr>
                    <a:lnL w="19050" cap="flat" cmpd="sng" algn="ctr">
                      <a:solidFill>
                        <a:srgbClr val="674A68"/>
                      </a:solidFill>
                      <a:prstDash val="solid"/>
                      <a:round/>
                      <a:headEnd type="none" w="med" len="med"/>
                      <a:tailEnd type="none" w="med" len="med"/>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hMerge="1">
                  <a:txBody>
                    <a:bodyPr/>
                    <a:lstStyle/>
                    <a:p>
                      <a:endParaRPr lang="en-GB" sz="1200" b="1" kern="1200">
                        <a:solidFill>
                          <a:schemeClr val="bg1"/>
                        </a:solidFill>
                        <a:latin typeface="Calibri" panose="020F0502020204030204" pitchFamily="34" charset="0"/>
                        <a:ea typeface="+mn-ea"/>
                        <a:cs typeface="Calibri" panose="020F0502020204030204" pitchFamily="34" charset="0"/>
                      </a:endParaRPr>
                    </a:p>
                  </a:txBody>
                  <a:tcPr>
                    <a:lnL w="12700" cmpd="sng">
                      <a:noFill/>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gridSpan="2">
                  <a:txBody>
                    <a:bodyPr/>
                    <a:lstStyle/>
                    <a:p>
                      <a:pPr algn="ctr"/>
                      <a:r>
                        <a:rPr lang="en-GB" sz="1200" b="1" kern="1200">
                          <a:solidFill>
                            <a:schemeClr val="bg1"/>
                          </a:solidFill>
                          <a:latin typeface="Calibri" panose="020F0502020204030204" pitchFamily="34" charset="0"/>
                          <a:ea typeface="+mn-ea"/>
                          <a:cs typeface="Calibri" panose="020F0502020204030204" pitchFamily="34" charset="0"/>
                        </a:rPr>
                        <a:t>Cambridgeshire</a:t>
                      </a:r>
                    </a:p>
                  </a:txBody>
                  <a:tcPr>
                    <a:lnL w="12700" cmpd="sng">
                      <a:noFill/>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hMerge="1">
                  <a:txBody>
                    <a:bodyPr/>
                    <a:lstStyle/>
                    <a:p>
                      <a:endParaRPr lang="en-GB"/>
                    </a:p>
                  </a:txBody>
                  <a:tcPr>
                    <a:lnL w="12700" cmpd="sng">
                      <a:noFill/>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Calibri" panose="020F0502020204030204" pitchFamily="34" charset="0"/>
                          <a:ea typeface="+mn-ea"/>
                          <a:cs typeface="Calibri" panose="020F0502020204030204" pitchFamily="34" charset="0"/>
                        </a:rPr>
                        <a:t>Peterborough</a:t>
                      </a:r>
                    </a:p>
                  </a:txBody>
                  <a:tcPr>
                    <a:lnL w="12700" cmpd="sng">
                      <a:noFill/>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hMerge="1">
                  <a:txBody>
                    <a:bodyPr/>
                    <a:lstStyle/>
                    <a:p>
                      <a:endParaRPr lang="en-GB"/>
                    </a:p>
                  </a:txBody>
                  <a:tcPr/>
                </a:tc>
                <a:extLst>
                  <a:ext uri="{0D108BD9-81ED-4DB2-BD59-A6C34878D82A}">
                    <a16:rowId xmlns:a16="http://schemas.microsoft.com/office/drawing/2014/main" val="710912051"/>
                  </a:ext>
                </a:extLst>
              </a:tr>
              <a:tr h="276692">
                <a:tc rowSpan="2">
                  <a:txBody>
                    <a:bodyPr/>
                    <a:lstStyle/>
                    <a:p>
                      <a:endParaRPr lang="en-GB" sz="1200" b="1" kern="1200">
                        <a:solidFill>
                          <a:schemeClr val="bg1"/>
                        </a:solidFill>
                        <a:latin typeface="Calibri" panose="020F0502020204030204" pitchFamily="34" charset="0"/>
                        <a:ea typeface="+mn-ea"/>
                        <a:cs typeface="Calibri" panose="020F0502020204030204" pitchFamily="34" charset="0"/>
                      </a:endParaRPr>
                    </a:p>
                  </a:txBody>
                  <a:tcPr>
                    <a:lnL w="19050" cap="flat" cmpd="sng" algn="ctr">
                      <a:solidFill>
                        <a:srgbClr val="674A68"/>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rowSpan="2">
                  <a:txBody>
                    <a:bodyPr/>
                    <a:lstStyle/>
                    <a:p>
                      <a:pPr algn="l"/>
                      <a:r>
                        <a:rPr lang="en-GB" sz="1100" b="1" kern="1200">
                          <a:solidFill>
                            <a:schemeClr val="bg1"/>
                          </a:solidFill>
                          <a:latin typeface="Calibri" panose="020F0502020204030204" pitchFamily="34" charset="0"/>
                          <a:ea typeface="+mn-ea"/>
                          <a:cs typeface="Calibri" panose="020F0502020204030204" pitchFamily="34" charset="0"/>
                        </a:rPr>
                        <a:t>Children and young people</a:t>
                      </a:r>
                    </a:p>
                    <a:p>
                      <a:pPr algn="l"/>
                      <a:r>
                        <a:rPr lang="en-GB" sz="1100" b="1" kern="1200">
                          <a:solidFill>
                            <a:schemeClr val="bg1"/>
                          </a:solidFill>
                          <a:latin typeface="Calibri" panose="020F0502020204030204" pitchFamily="34" charset="0"/>
                          <a:ea typeface="+mn-ea"/>
                          <a:cs typeface="Calibri" panose="020F0502020204030204" pitchFamily="34" charset="0"/>
                        </a:rPr>
                        <a:t>(0-14 years)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rowSpan="2">
                  <a:txBody>
                    <a:bodyPr/>
                    <a:lstStyle/>
                    <a:p>
                      <a:pPr algn="ctr"/>
                      <a:r>
                        <a:rPr lang="en-GB" sz="1600" b="1" kern="1200">
                          <a:solidFill>
                            <a:srgbClr val="674A68"/>
                          </a:solidFill>
                          <a:latin typeface="Calibri" panose="020F0502020204030204" pitchFamily="34" charset="0"/>
                          <a:ea typeface="+mn-ea"/>
                          <a:cs typeface="Calibri" panose="020F0502020204030204" pitchFamily="34" charset="0"/>
                        </a:rPr>
                        <a:t>↑</a:t>
                      </a:r>
                    </a:p>
                  </a:txBody>
                  <a:tcPr anchor="ctr">
                    <a:lnL w="12700" cmpd="sng">
                      <a:noFill/>
                    </a:lnL>
                    <a:lnR w="12700" cmpd="sng">
                      <a:noFill/>
                    </a:lnR>
                    <a:lnT w="381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6,655</a:t>
                      </a:r>
                    </a:p>
                  </a:txBody>
                  <a:tcPr>
                    <a:lnL w="12700" cmpd="sng">
                      <a:noFill/>
                    </a:lnL>
                    <a:lnR w="12700"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latin typeface="Calibri" panose="020F0502020204030204" pitchFamily="34" charset="0"/>
                          <a:ea typeface="+mn-ea"/>
                          <a:cs typeface="Calibri" panose="020F0502020204030204" pitchFamily="34" charset="0"/>
                        </a:rPr>
                        <a:t>↑</a:t>
                      </a:r>
                    </a:p>
                  </a:txBody>
                  <a:tcPr anchor="ctr">
                    <a:lnL w="12700" cap="flat" cmpd="sng" algn="ctr">
                      <a:solidFill>
                        <a:srgbClr val="674A68"/>
                      </a:solidFill>
                      <a:prstDash val="solid"/>
                      <a:round/>
                      <a:headEnd type="none" w="med" len="med"/>
                      <a:tailEnd type="none" w="med" len="med"/>
                    </a:lnL>
                    <a:lnR w="12700" cmpd="sng">
                      <a:noFill/>
                    </a:lnR>
                    <a:lnT w="381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200" b="1" kern="1200" dirty="0">
                          <a:solidFill>
                            <a:srgbClr val="674A68"/>
                          </a:solidFill>
                          <a:latin typeface="Calibri" panose="020F0502020204030204" pitchFamily="34" charset="0"/>
                          <a:ea typeface="+mn-ea"/>
                          <a:cs typeface="Calibri" panose="020F0502020204030204" pitchFamily="34" charset="0"/>
                        </a:rPr>
                        <a:t>8,720</a:t>
                      </a:r>
                    </a:p>
                  </a:txBody>
                  <a:tcPr>
                    <a:lnL w="12700" cmpd="sng">
                      <a:noFill/>
                    </a:lnL>
                    <a:lnR w="19050"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5084044"/>
                  </a:ext>
                </a:extLst>
              </a:tr>
              <a:tr h="322807">
                <a:tc vMerge="1">
                  <a:txBody>
                    <a:bodyPr/>
                    <a:lstStyle/>
                    <a:p>
                      <a:endParaRPr lang="en-GB"/>
                    </a:p>
                  </a:txBody>
                  <a:tcPr/>
                </a:tc>
                <a:tc vMerge="1">
                  <a:txBody>
                    <a:bodyPr/>
                    <a:lstStyle/>
                    <a:p>
                      <a:endParaRPr lang="en-GB"/>
                    </a:p>
                  </a:txBody>
                  <a:tcPr/>
                </a:tc>
                <a:tc vMerge="1">
                  <a:txBody>
                    <a:bodyPr/>
                    <a:lstStyle/>
                    <a:p>
                      <a:pPr algn="ctr"/>
                      <a:endParaRPr lang="en-GB" sz="1600">
                        <a:solidFill>
                          <a:schemeClr val="bg1"/>
                        </a:solidFill>
                        <a:latin typeface="Calibri" panose="020F0502020204030204" pitchFamily="34" charset="0"/>
                        <a:cs typeface="Calibri" panose="020F0502020204030204" pitchFamily="34" charset="0"/>
                      </a:endParaRPr>
                    </a:p>
                  </a:txBody>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6.3%</a:t>
                      </a:r>
                    </a:p>
                  </a:txBody>
                  <a:tcPr>
                    <a:lnL w="12700" cmpd="sng">
                      <a:noFill/>
                    </a:lnL>
                    <a:lnR w="1270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23.8%</a:t>
                      </a:r>
                    </a:p>
                  </a:txBody>
                  <a:tcPr>
                    <a:lnL w="12700" cmpd="sng">
                      <a:noFill/>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4291032"/>
                  </a:ext>
                </a:extLst>
              </a:tr>
              <a:tr h="276692">
                <a:tc rowSpan="2">
                  <a:txBody>
                    <a:bodyPr/>
                    <a:lstStyle/>
                    <a:p>
                      <a:endParaRPr lang="en-GB" sz="1200" b="1" kern="1200">
                        <a:solidFill>
                          <a:schemeClr val="bg1"/>
                        </a:solidFill>
                        <a:latin typeface="Calibri" panose="020F0502020204030204" pitchFamily="34" charset="0"/>
                        <a:ea typeface="+mn-ea"/>
                        <a:cs typeface="Calibri" panose="020F0502020204030204" pitchFamily="34" charset="0"/>
                      </a:endParaRPr>
                    </a:p>
                  </a:txBody>
                  <a:tcP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rowSpan="2">
                  <a:txBody>
                    <a:bodyPr/>
                    <a:lstStyle/>
                    <a:p>
                      <a:r>
                        <a:rPr lang="en-GB" sz="1100" b="1" kern="1200">
                          <a:solidFill>
                            <a:schemeClr val="bg1"/>
                          </a:solidFill>
                          <a:latin typeface="Calibri" panose="020F0502020204030204" pitchFamily="34" charset="0"/>
                          <a:ea typeface="+mn-ea"/>
                          <a:cs typeface="Calibri" panose="020F0502020204030204" pitchFamily="34" charset="0"/>
                        </a:rPr>
                        <a:t>Working age adults</a:t>
                      </a:r>
                    </a:p>
                    <a:p>
                      <a:r>
                        <a:rPr lang="en-GB" sz="1100" b="1" kern="1200">
                          <a:solidFill>
                            <a:schemeClr val="bg1"/>
                          </a:solidFill>
                          <a:latin typeface="Calibri" panose="020F0502020204030204" pitchFamily="34" charset="0"/>
                          <a:ea typeface="+mn-ea"/>
                          <a:cs typeface="Calibri" panose="020F0502020204030204" pitchFamily="34" charset="0"/>
                        </a:rPr>
                        <a:t>(15-64 years)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rowSpan="2">
                  <a:txBody>
                    <a:bodyPr/>
                    <a:lstStyle/>
                    <a:p>
                      <a:pPr algn="ctr"/>
                      <a:r>
                        <a:rPr lang="en-GB" sz="1600" b="1" kern="1200">
                          <a:solidFill>
                            <a:srgbClr val="674A68"/>
                          </a:solidFill>
                          <a:latin typeface="Calibri" panose="020F0502020204030204" pitchFamily="34" charset="0"/>
                          <a:ea typeface="+mn-ea"/>
                          <a:cs typeface="Calibri" panose="020F0502020204030204" pitchFamily="34" charset="0"/>
                        </a:rPr>
                        <a:t>↑</a:t>
                      </a:r>
                    </a:p>
                  </a:txBody>
                  <a:tcPr anchor="ctr">
                    <a:lnL w="12700" cmpd="sng">
                      <a:noFill/>
                    </a:lnL>
                    <a:lnR w="12700" cmpd="sng">
                      <a:noFill/>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24,630</a:t>
                      </a:r>
                    </a:p>
                  </a:txBody>
                  <a:tcPr>
                    <a:lnL w="12700" cmpd="sng">
                      <a:noFill/>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GB" sz="1600" b="1" kern="1200">
                          <a:solidFill>
                            <a:srgbClr val="674A68"/>
                          </a:solidFill>
                          <a:latin typeface="Calibri" panose="020F0502020204030204" pitchFamily="34" charset="0"/>
                          <a:ea typeface="+mn-ea"/>
                          <a:cs typeface="Calibri" panose="020F0502020204030204" pitchFamily="34" charset="0"/>
                        </a:rPr>
                        <a:t>↑</a:t>
                      </a:r>
                    </a:p>
                  </a:txBody>
                  <a:tcPr anchor="ctr">
                    <a:lnL w="12700" cap="flat" cmpd="sng" algn="ctr">
                      <a:solidFill>
                        <a:srgbClr val="674A68"/>
                      </a:solidFill>
                      <a:prstDash val="solid"/>
                      <a:round/>
                      <a:headEnd type="none" w="med" len="med"/>
                      <a:tailEnd type="none" w="med" len="med"/>
                    </a:lnL>
                    <a:lnR w="12700" cmpd="sng">
                      <a:noFill/>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674A68"/>
                          </a:solidFill>
                          <a:latin typeface="Calibri" panose="020F0502020204030204" pitchFamily="34" charset="0"/>
                          <a:ea typeface="+mn-ea"/>
                          <a:cs typeface="Calibri" panose="020F0502020204030204" pitchFamily="34" charset="0"/>
                        </a:rPr>
                        <a:t>17,610</a:t>
                      </a:r>
                    </a:p>
                  </a:txBody>
                  <a:tcPr>
                    <a:lnL w="12700" cmpd="sng">
                      <a:noFill/>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263037"/>
                  </a:ext>
                </a:extLst>
              </a:tr>
              <a:tr h="322807">
                <a:tc vMerge="1">
                  <a:txBody>
                    <a:bodyPr/>
                    <a:lstStyle/>
                    <a:p>
                      <a:endParaRPr lang="en-GB"/>
                    </a:p>
                  </a:txBody>
                  <a:tcPr/>
                </a:tc>
                <a:tc vMerge="1">
                  <a:txBody>
                    <a:bodyPr/>
                    <a:lstStyle/>
                    <a:p>
                      <a:endParaRPr lang="en-GB"/>
                    </a:p>
                  </a:txBody>
                  <a:tcPr/>
                </a:tc>
                <a:tc vMerge="1">
                  <a:txBody>
                    <a:bodyPr/>
                    <a:lstStyle/>
                    <a:p>
                      <a:pPr algn="ctr"/>
                      <a:endParaRPr lang="en-GB" sz="1600">
                        <a:solidFill>
                          <a:schemeClr val="bg1"/>
                        </a:solidFill>
                        <a:latin typeface="Calibri" panose="020F0502020204030204" pitchFamily="34" charset="0"/>
                        <a:cs typeface="Calibri" panose="020F0502020204030204" pitchFamily="34" charset="0"/>
                      </a:endParaRPr>
                    </a:p>
                  </a:txBody>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5.9%</a:t>
                      </a:r>
                    </a:p>
                  </a:txBody>
                  <a:tcPr>
                    <a:lnL w="12700" cmpd="sng">
                      <a:noFill/>
                    </a:lnL>
                    <a:lnR w="1270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600">
                        <a:solidFill>
                          <a:srgbClr val="674A68"/>
                        </a:solidFill>
                        <a:latin typeface="Calibri" panose="020F0502020204030204" pitchFamily="34" charset="0"/>
                        <a:cs typeface="Calibri" panose="020F0502020204030204" pitchFamily="34" charset="0"/>
                      </a:endParaRPr>
                    </a:p>
                  </a:txBody>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14.4%</a:t>
                      </a:r>
                    </a:p>
                  </a:txBody>
                  <a:tcPr>
                    <a:lnL w="12700" cmpd="sng">
                      <a:noFill/>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0925660"/>
                  </a:ext>
                </a:extLst>
              </a:tr>
              <a:tr h="276692">
                <a:tc rowSpan="2">
                  <a:txBody>
                    <a:bodyPr/>
                    <a:lstStyle/>
                    <a:p>
                      <a:endParaRPr lang="en-GB" sz="1200" b="1" kern="1200">
                        <a:solidFill>
                          <a:schemeClr val="bg1"/>
                        </a:solidFill>
                        <a:latin typeface="Calibri" panose="020F0502020204030204" pitchFamily="34" charset="0"/>
                        <a:ea typeface="+mn-ea"/>
                        <a:cs typeface="Calibri" panose="020F0502020204030204" pitchFamily="34" charset="0"/>
                      </a:endParaRPr>
                    </a:p>
                  </a:txBody>
                  <a:tcPr>
                    <a:lnL w="19050" cap="flat" cmpd="sng" algn="ctr">
                      <a:solidFill>
                        <a:srgbClr val="674A68"/>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rowSpan="2">
                  <a:txBody>
                    <a:bodyPr/>
                    <a:lstStyle/>
                    <a:p>
                      <a:r>
                        <a:rPr lang="en-GB" sz="1100" b="1" kern="1200">
                          <a:solidFill>
                            <a:schemeClr val="bg1"/>
                          </a:solidFill>
                          <a:latin typeface="Calibri" panose="020F0502020204030204" pitchFamily="34" charset="0"/>
                          <a:ea typeface="+mn-ea"/>
                          <a:cs typeface="Calibri" panose="020F0502020204030204" pitchFamily="34" charset="0"/>
                        </a:rPr>
                        <a:t>Older people</a:t>
                      </a:r>
                    </a:p>
                    <a:p>
                      <a:r>
                        <a:rPr lang="en-GB" sz="1100" b="1" kern="1200">
                          <a:solidFill>
                            <a:schemeClr val="bg1"/>
                          </a:solidFill>
                          <a:latin typeface="Calibri" panose="020F0502020204030204" pitchFamily="34" charset="0"/>
                          <a:ea typeface="+mn-ea"/>
                          <a:cs typeface="Calibri" panose="020F0502020204030204" pitchFamily="34" charset="0"/>
                        </a:rPr>
                        <a:t>(65+ years)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latin typeface="Calibri" panose="020F0502020204030204" pitchFamily="34" charset="0"/>
                          <a:ea typeface="+mn-ea"/>
                          <a:cs typeface="Calibri" panose="020F0502020204030204" pitchFamily="34" charset="0"/>
                        </a:rPr>
                        <a:t>↑</a:t>
                      </a:r>
                    </a:p>
                  </a:txBody>
                  <a:tcPr anchor="ctr">
                    <a:lnL w="12700" cmpd="sng">
                      <a:noFill/>
                    </a:lnL>
                    <a:lnR w="12700" cmpd="sng">
                      <a:noFill/>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674A68"/>
                          </a:solidFill>
                          <a:latin typeface="Calibri" panose="020F0502020204030204" pitchFamily="34" charset="0"/>
                          <a:ea typeface="+mn-ea"/>
                          <a:cs typeface="Calibri" panose="020F0502020204030204" pitchFamily="34" charset="0"/>
                        </a:rPr>
                        <a:t>26,355</a:t>
                      </a:r>
                    </a:p>
                  </a:txBody>
                  <a:tcPr>
                    <a:lnL w="12700" cmpd="sng">
                      <a:noFill/>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GB" sz="1600" b="1" kern="1200" dirty="0">
                          <a:solidFill>
                            <a:srgbClr val="674A68"/>
                          </a:solidFill>
                          <a:latin typeface="Calibri" panose="020F0502020204030204" pitchFamily="34" charset="0"/>
                          <a:ea typeface="+mn-ea"/>
                          <a:cs typeface="Calibri" panose="020F0502020204030204" pitchFamily="34" charset="0"/>
                        </a:rPr>
                        <a:t>↑</a:t>
                      </a:r>
                    </a:p>
                  </a:txBody>
                  <a:tcPr anchor="ctr">
                    <a:lnL w="12700" cap="flat" cmpd="sng" algn="ctr">
                      <a:solidFill>
                        <a:srgbClr val="674A68"/>
                      </a:solidFill>
                      <a:prstDash val="solid"/>
                      <a:round/>
                      <a:headEnd type="none" w="med" len="med"/>
                      <a:tailEnd type="none" w="med" len="med"/>
                    </a:lnL>
                    <a:lnR w="12700" cmpd="sng">
                      <a:noFill/>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674A68"/>
                          </a:solidFill>
                          <a:latin typeface="Calibri" panose="020F0502020204030204" pitchFamily="34" charset="0"/>
                          <a:ea typeface="+mn-ea"/>
                          <a:cs typeface="Calibri" panose="020F0502020204030204" pitchFamily="34" charset="0"/>
                        </a:rPr>
                        <a:t>5,710</a:t>
                      </a:r>
                    </a:p>
                  </a:txBody>
                  <a:tcPr>
                    <a:lnL w="12700" cmpd="sng">
                      <a:noFill/>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0736182"/>
                  </a:ext>
                </a:extLst>
              </a:tr>
              <a:tr h="276692">
                <a:tc vMerge="1">
                  <a:txBody>
                    <a:bodyPr/>
                    <a:lstStyle/>
                    <a:p>
                      <a:endParaRPr lang="en-GB"/>
                    </a:p>
                  </a:txBody>
                  <a:tcPr/>
                </a:tc>
                <a:tc vMerge="1">
                  <a:txBody>
                    <a:bodyPr/>
                    <a:lstStyle/>
                    <a:p>
                      <a:endParaRPr lang="en-GB"/>
                    </a:p>
                  </a:txBody>
                  <a:tcPr/>
                </a:tc>
                <a:tc vMerge="1">
                  <a:txBody>
                    <a:bodyPr/>
                    <a:lstStyle/>
                    <a:p>
                      <a:pPr algn="ctr"/>
                      <a:endParaRPr lang="en-GB" sz="1600">
                        <a:solidFill>
                          <a:schemeClr val="bg1"/>
                        </a:solidFill>
                        <a:latin typeface="Calibri" panose="020F0502020204030204" pitchFamily="34" charset="0"/>
                        <a:cs typeface="Calibri" panose="020F0502020204030204" pitchFamily="34" charset="0"/>
                      </a:endParaRPr>
                    </a:p>
                  </a:txBody>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26.3%</a:t>
                      </a:r>
                    </a:p>
                  </a:txBody>
                  <a:tcPr>
                    <a:lnL w="12700" cmpd="sng">
                      <a:noFill/>
                    </a:lnL>
                    <a:lnR w="1270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600">
                        <a:solidFill>
                          <a:srgbClr val="674A68"/>
                        </a:solidFill>
                        <a:latin typeface="Calibri" panose="020F0502020204030204" pitchFamily="34" charset="0"/>
                        <a:cs typeface="Calibri" panose="020F0502020204030204" pitchFamily="34" charset="0"/>
                      </a:endParaRPr>
                    </a:p>
                  </a:txBody>
                  <a:tcPr/>
                </a:tc>
                <a:tc>
                  <a:txBody>
                    <a:bodyPr/>
                    <a:lstStyle/>
                    <a:p>
                      <a:pPr algn="ctr"/>
                      <a:r>
                        <a:rPr lang="en-GB" sz="1200" b="1" kern="1200" dirty="0">
                          <a:solidFill>
                            <a:srgbClr val="674A68"/>
                          </a:solidFill>
                          <a:latin typeface="Calibri" panose="020F0502020204030204" pitchFamily="34" charset="0"/>
                          <a:ea typeface="+mn-ea"/>
                          <a:cs typeface="Calibri" panose="020F0502020204030204" pitchFamily="34" charset="0"/>
                        </a:rPr>
                        <a:t>23.0%</a:t>
                      </a:r>
                    </a:p>
                  </a:txBody>
                  <a:tcPr>
                    <a:lnL w="12700" cmpd="sng">
                      <a:noFill/>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9162025"/>
                  </a:ext>
                </a:extLst>
              </a:tr>
              <a:tr h="3498386">
                <a:tc gridSpan="2">
                  <a:txBody>
                    <a:bodyPr/>
                    <a:lstStyle/>
                    <a:p>
                      <a:pPr algn="ctr"/>
                      <a:r>
                        <a:rPr lang="en-GB" sz="1200" b="1" kern="1200" dirty="0">
                          <a:solidFill>
                            <a:schemeClr val="bg1"/>
                          </a:solidFill>
                          <a:latin typeface="Calibri" panose="020F0502020204030204" pitchFamily="34" charset="0"/>
                          <a:ea typeface="+mn-ea"/>
                          <a:cs typeface="Calibri" panose="020F0502020204030204" pitchFamily="34" charset="0"/>
                        </a:rPr>
                        <a:t>Change by age band between 2011 and 2021</a:t>
                      </a:r>
                    </a:p>
                  </a:txBody>
                  <a:tcPr>
                    <a:lnL w="19050" cap="flat" cmpd="sng" algn="ctr">
                      <a:solidFill>
                        <a:srgbClr val="674A68"/>
                      </a:solid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sz="1100" b="1" kern="1200">
                        <a:solidFill>
                          <a:schemeClr val="bg1"/>
                        </a:solidFill>
                        <a:latin typeface="Calibri" panose="020F0502020204030204" pitchFamily="34" charset="0"/>
                        <a:ea typeface="+mn-ea"/>
                        <a:cs typeface="Calibri" panose="020F0502020204030204" pitchFamily="34" charset="0"/>
                      </a:endParaRPr>
                    </a:p>
                  </a:txBody>
                  <a:tcPr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kern="1200">
                        <a:solidFill>
                          <a:srgbClr val="674A68"/>
                        </a:solidFill>
                        <a:latin typeface="Calibri" panose="020F0502020204030204" pitchFamily="34" charset="0"/>
                        <a:ea typeface="+mn-ea"/>
                        <a:cs typeface="Calibri" panose="020F050202020403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kern="1200">
                        <a:solidFill>
                          <a:srgbClr val="674A68"/>
                        </a:solidFill>
                        <a:latin typeface="Calibri" panose="020F0502020204030204" pitchFamily="34" charset="0"/>
                        <a:ea typeface="+mn-ea"/>
                        <a:cs typeface="Calibri" panose="020F0502020204030204" pitchFamily="34" charset="0"/>
                      </a:endParaRPr>
                    </a:p>
                  </a:txBody>
                  <a:tcPr>
                    <a:lnL w="19050" cap="flat" cmpd="sng" algn="ctr">
                      <a:no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1" kern="1200">
                        <a:solidFill>
                          <a:srgbClr val="674A68"/>
                        </a:solidFill>
                        <a:latin typeface="Calibri" panose="020F0502020204030204" pitchFamily="34" charset="0"/>
                        <a:ea typeface="+mn-ea"/>
                        <a:cs typeface="Calibri" panose="020F0502020204030204" pitchFamily="34" charset="0"/>
                      </a:endParaRPr>
                    </a:p>
                  </a:txBody>
                  <a:tcPr anchor="ctr">
                    <a:lnL w="12700" cap="flat" cmpd="sng" algn="ctr">
                      <a:solidFill>
                        <a:srgbClr val="674A68"/>
                      </a:solidFill>
                      <a:prstDash val="solid"/>
                      <a:round/>
                      <a:headEnd type="none" w="med" len="med"/>
                      <a:tailEnd type="none" w="med" len="med"/>
                    </a:lnL>
                    <a:lnR w="12700" cmpd="sng">
                      <a:noFill/>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kern="1200" dirty="0">
                        <a:solidFill>
                          <a:srgbClr val="674A68"/>
                        </a:solidFill>
                        <a:latin typeface="Calibri" panose="020F0502020204030204" pitchFamily="34" charset="0"/>
                        <a:ea typeface="+mn-ea"/>
                        <a:cs typeface="Calibri" panose="020F0502020204030204" pitchFamily="34" charset="0"/>
                      </a:endParaRPr>
                    </a:p>
                  </a:txBody>
                  <a:tcPr>
                    <a:lnL w="12700" cmpd="sng">
                      <a:noFill/>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3650068"/>
                  </a:ext>
                </a:extLst>
              </a:tr>
            </a:tbl>
          </a:graphicData>
        </a:graphic>
      </p:graphicFrame>
      <p:pic>
        <p:nvPicPr>
          <p:cNvPr id="21" name="Graphic 20" descr="Children with solid fill">
            <a:extLst>
              <a:ext uri="{FF2B5EF4-FFF2-40B4-BE49-F238E27FC236}">
                <a16:creationId xmlns:a16="http://schemas.microsoft.com/office/drawing/2014/main" id="{52A56806-461C-1346-B915-58D9D9BCB3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547" y="1379348"/>
            <a:ext cx="366395" cy="338555"/>
          </a:xfrm>
          <a:prstGeom prst="rect">
            <a:avLst/>
          </a:prstGeom>
        </p:spPr>
      </p:pic>
      <p:pic>
        <p:nvPicPr>
          <p:cNvPr id="22" name="Graphic 21" descr="Group with solid fill">
            <a:extLst>
              <a:ext uri="{FF2B5EF4-FFF2-40B4-BE49-F238E27FC236}">
                <a16:creationId xmlns:a16="http://schemas.microsoft.com/office/drawing/2014/main" id="{25BB66F3-A03D-D2EA-0A56-6396A8D0FA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108" y="1857109"/>
            <a:ext cx="490059" cy="374726"/>
          </a:xfrm>
          <a:prstGeom prst="rect">
            <a:avLst/>
          </a:prstGeom>
        </p:spPr>
      </p:pic>
      <p:pic>
        <p:nvPicPr>
          <p:cNvPr id="23" name="Graphic 22" descr="Universal access with solid fill">
            <a:extLst>
              <a:ext uri="{FF2B5EF4-FFF2-40B4-BE49-F238E27FC236}">
                <a16:creationId xmlns:a16="http://schemas.microsoft.com/office/drawing/2014/main" id="{84980C5A-A089-E0AA-C812-2B2A74DA4E6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932" y="2452976"/>
            <a:ext cx="363809" cy="374726"/>
          </a:xfrm>
          <a:prstGeom prst="rect">
            <a:avLst/>
          </a:prstGeom>
        </p:spPr>
      </p:pic>
      <p:pic>
        <p:nvPicPr>
          <p:cNvPr id="41" name="Picture 40">
            <a:extLst>
              <a:ext uri="{FF2B5EF4-FFF2-40B4-BE49-F238E27FC236}">
                <a16:creationId xmlns:a16="http://schemas.microsoft.com/office/drawing/2014/main" id="{60E9457E-78F2-5A19-B37D-EE394E2439E9}"/>
              </a:ext>
            </a:extLst>
          </p:cNvPr>
          <p:cNvPicPr>
            <a:picLocks noChangeAspect="1"/>
          </p:cNvPicPr>
          <p:nvPr/>
        </p:nvPicPr>
        <p:blipFill>
          <a:blip r:embed="rId12"/>
          <a:stretch>
            <a:fillRect/>
          </a:stretch>
        </p:blipFill>
        <p:spPr>
          <a:xfrm>
            <a:off x="5725513" y="1622784"/>
            <a:ext cx="987420" cy="4740178"/>
          </a:xfrm>
          <a:prstGeom prst="rect">
            <a:avLst/>
          </a:prstGeom>
        </p:spPr>
      </p:pic>
      <p:pic>
        <p:nvPicPr>
          <p:cNvPr id="43" name="Picture 42">
            <a:extLst>
              <a:ext uri="{FF2B5EF4-FFF2-40B4-BE49-F238E27FC236}">
                <a16:creationId xmlns:a16="http://schemas.microsoft.com/office/drawing/2014/main" id="{BC2604E6-3F51-5C36-829C-CD17BC0F0FDD}"/>
              </a:ext>
            </a:extLst>
          </p:cNvPr>
          <p:cNvPicPr>
            <a:picLocks noChangeAspect="1"/>
          </p:cNvPicPr>
          <p:nvPr/>
        </p:nvPicPr>
        <p:blipFill>
          <a:blip r:embed="rId13"/>
          <a:stretch>
            <a:fillRect/>
          </a:stretch>
        </p:blipFill>
        <p:spPr>
          <a:xfrm>
            <a:off x="8277993" y="1611237"/>
            <a:ext cx="987420" cy="4737963"/>
          </a:xfrm>
          <a:prstGeom prst="rect">
            <a:avLst/>
          </a:prstGeom>
        </p:spPr>
      </p:pic>
      <p:pic>
        <p:nvPicPr>
          <p:cNvPr id="45" name="Picture 44">
            <a:extLst>
              <a:ext uri="{FF2B5EF4-FFF2-40B4-BE49-F238E27FC236}">
                <a16:creationId xmlns:a16="http://schemas.microsoft.com/office/drawing/2014/main" id="{B27368E4-6350-091D-22A3-954936D13EC8}"/>
              </a:ext>
            </a:extLst>
          </p:cNvPr>
          <p:cNvPicPr>
            <a:picLocks noChangeAspect="1"/>
          </p:cNvPicPr>
          <p:nvPr/>
        </p:nvPicPr>
        <p:blipFill>
          <a:blip r:embed="rId14"/>
          <a:stretch>
            <a:fillRect/>
          </a:stretch>
        </p:blipFill>
        <p:spPr>
          <a:xfrm>
            <a:off x="7034371" y="1609023"/>
            <a:ext cx="987420" cy="4740177"/>
          </a:xfrm>
          <a:prstGeom prst="rect">
            <a:avLst/>
          </a:prstGeom>
        </p:spPr>
      </p:pic>
      <p:sp>
        <p:nvSpPr>
          <p:cNvPr id="46" name="TextBox 45">
            <a:extLst>
              <a:ext uri="{FF2B5EF4-FFF2-40B4-BE49-F238E27FC236}">
                <a16:creationId xmlns:a16="http://schemas.microsoft.com/office/drawing/2014/main" id="{9CFA7438-D614-0F4F-D9F3-D4461697E1AB}"/>
              </a:ext>
            </a:extLst>
          </p:cNvPr>
          <p:cNvSpPr txBox="1"/>
          <p:nvPr/>
        </p:nvSpPr>
        <p:spPr>
          <a:xfrm>
            <a:off x="8334249" y="4731842"/>
            <a:ext cx="610160" cy="276999"/>
          </a:xfrm>
          <a:prstGeom prst="rect">
            <a:avLst/>
          </a:prstGeom>
          <a:solidFill>
            <a:srgbClr val="003865"/>
          </a:solidFill>
        </p:spPr>
        <p:txBody>
          <a:bodyPr wrap="square" rtlCol="0">
            <a:spAutoFit/>
          </a:bodyPr>
          <a:lstStyle/>
          <a:p>
            <a:r>
              <a:rPr lang="en-GB" sz="1200" b="1" dirty="0">
                <a:solidFill>
                  <a:schemeClr val="bg1"/>
                </a:solidFill>
              </a:rPr>
              <a:t>26.3%</a:t>
            </a:r>
          </a:p>
        </p:txBody>
      </p:sp>
      <p:sp>
        <p:nvSpPr>
          <p:cNvPr id="47" name="Rectangle 46">
            <a:extLst>
              <a:ext uri="{FF2B5EF4-FFF2-40B4-BE49-F238E27FC236}">
                <a16:creationId xmlns:a16="http://schemas.microsoft.com/office/drawing/2014/main" id="{C9BC3A13-7FE9-6B0B-E947-C8FE5311B6D1}"/>
              </a:ext>
            </a:extLst>
          </p:cNvPr>
          <p:cNvSpPr/>
          <p:nvPr/>
        </p:nvSpPr>
        <p:spPr>
          <a:xfrm>
            <a:off x="8944409" y="4691140"/>
            <a:ext cx="323407" cy="374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40432F9F-1DC2-5249-7F6B-E23EBA54C4A0}"/>
              </a:ext>
            </a:extLst>
          </p:cNvPr>
          <p:cNvPicPr>
            <a:picLocks noChangeAspect="1"/>
          </p:cNvPicPr>
          <p:nvPr/>
        </p:nvPicPr>
        <p:blipFill>
          <a:blip r:embed="rId15"/>
          <a:stretch>
            <a:fillRect/>
          </a:stretch>
        </p:blipFill>
        <p:spPr>
          <a:xfrm>
            <a:off x="2972659" y="2988297"/>
            <a:ext cx="1240056" cy="3451974"/>
          </a:xfrm>
          <a:prstGeom prst="rect">
            <a:avLst/>
          </a:prstGeom>
        </p:spPr>
      </p:pic>
      <p:pic>
        <p:nvPicPr>
          <p:cNvPr id="51" name="Picture 50">
            <a:extLst>
              <a:ext uri="{FF2B5EF4-FFF2-40B4-BE49-F238E27FC236}">
                <a16:creationId xmlns:a16="http://schemas.microsoft.com/office/drawing/2014/main" id="{2F4E9872-A9D5-24CF-4D48-D6C9C74F13FE}"/>
              </a:ext>
            </a:extLst>
          </p:cNvPr>
          <p:cNvPicPr>
            <a:picLocks noChangeAspect="1"/>
          </p:cNvPicPr>
          <p:nvPr/>
        </p:nvPicPr>
        <p:blipFill>
          <a:blip r:embed="rId16"/>
          <a:stretch>
            <a:fillRect/>
          </a:stretch>
        </p:blipFill>
        <p:spPr>
          <a:xfrm>
            <a:off x="1756745" y="2988297"/>
            <a:ext cx="1191120" cy="3374664"/>
          </a:xfrm>
          <a:prstGeom prst="rect">
            <a:avLst/>
          </a:prstGeom>
        </p:spPr>
      </p:pic>
    </p:spTree>
    <p:extLst>
      <p:ext uri="{BB962C8B-B14F-4D97-AF65-F5344CB8AC3E}">
        <p14:creationId xmlns:p14="http://schemas.microsoft.com/office/powerpoint/2010/main" val="271465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8">
            <a:extLst>
              <a:ext uri="{FF2B5EF4-FFF2-40B4-BE49-F238E27FC236}">
                <a16:creationId xmlns:a16="http://schemas.microsoft.com/office/drawing/2014/main" id="{38E4416E-CD73-8B40-4C90-31FF43F3D223}"/>
              </a:ext>
            </a:extLst>
          </p:cNvPr>
          <p:cNvGraphicFramePr>
            <a:graphicFrameLocks noGrp="1"/>
          </p:cNvGraphicFramePr>
          <p:nvPr>
            <p:extLst>
              <p:ext uri="{D42A27DB-BD31-4B8C-83A1-F6EECF244321}">
                <p14:modId xmlns:p14="http://schemas.microsoft.com/office/powerpoint/2010/main" val="793175881"/>
              </p:ext>
            </p:extLst>
          </p:nvPr>
        </p:nvGraphicFramePr>
        <p:xfrm>
          <a:off x="4293417" y="803614"/>
          <a:ext cx="5090324" cy="5669278"/>
        </p:xfrm>
        <a:graphic>
          <a:graphicData uri="http://schemas.openxmlformats.org/drawingml/2006/table">
            <a:tbl>
              <a:tblPr firstRow="1" bandRow="1">
                <a:tableStyleId>{5C22544A-7EE6-4342-B048-85BDC9FD1C3A}</a:tableStyleId>
              </a:tblPr>
              <a:tblGrid>
                <a:gridCol w="1272581">
                  <a:extLst>
                    <a:ext uri="{9D8B030D-6E8A-4147-A177-3AD203B41FA5}">
                      <a16:colId xmlns:a16="http://schemas.microsoft.com/office/drawing/2014/main" val="2231479901"/>
                    </a:ext>
                  </a:extLst>
                </a:gridCol>
                <a:gridCol w="1272581">
                  <a:extLst>
                    <a:ext uri="{9D8B030D-6E8A-4147-A177-3AD203B41FA5}">
                      <a16:colId xmlns:a16="http://schemas.microsoft.com/office/drawing/2014/main" val="3692163016"/>
                    </a:ext>
                  </a:extLst>
                </a:gridCol>
                <a:gridCol w="1272581">
                  <a:extLst>
                    <a:ext uri="{9D8B030D-6E8A-4147-A177-3AD203B41FA5}">
                      <a16:colId xmlns:a16="http://schemas.microsoft.com/office/drawing/2014/main" val="3522290445"/>
                    </a:ext>
                  </a:extLst>
                </a:gridCol>
                <a:gridCol w="1272581">
                  <a:extLst>
                    <a:ext uri="{9D8B030D-6E8A-4147-A177-3AD203B41FA5}">
                      <a16:colId xmlns:a16="http://schemas.microsoft.com/office/drawing/2014/main" val="18066746"/>
                    </a:ext>
                  </a:extLst>
                </a:gridCol>
              </a:tblGrid>
              <a:tr h="745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Calibri" panose="020F0502020204030204" pitchFamily="34" charset="0"/>
                          <a:ea typeface="+mn-ea"/>
                          <a:cs typeface="Calibri" panose="020F0502020204030204" pitchFamily="34" charset="0"/>
                        </a:rPr>
                        <a:t>Forecast change in population 2021 to 2031</a:t>
                      </a:r>
                    </a:p>
                  </a:txBody>
                  <a:tcPr>
                    <a:lnL w="19050" cap="flat" cmpd="sng" algn="ctr">
                      <a:solidFill>
                        <a:srgbClr val="674A68"/>
                      </a:solidFill>
                      <a:prstDash val="solid"/>
                      <a:round/>
                      <a:headEnd type="none" w="med" len="med"/>
                      <a:tailEnd type="none" w="med" len="med"/>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Calibri" panose="020F0502020204030204" pitchFamily="34" charset="0"/>
                          <a:ea typeface="+mn-ea"/>
                          <a:cs typeface="Calibri" panose="020F0502020204030204" pitchFamily="34" charset="0"/>
                        </a:rPr>
                        <a:t>Children and young people</a:t>
                      </a:r>
                    </a:p>
                    <a:p>
                      <a:pPr algn="ctr"/>
                      <a:endParaRPr lang="en-GB" sz="1200" b="1" kern="1200">
                        <a:solidFill>
                          <a:schemeClr val="bg1"/>
                        </a:solidFill>
                        <a:latin typeface="Calibri" panose="020F0502020204030204" pitchFamily="34" charset="0"/>
                        <a:ea typeface="+mn-ea"/>
                        <a:cs typeface="Calibri" panose="020F0502020204030204" pitchFamily="34" charset="0"/>
                      </a:endParaRPr>
                    </a:p>
                  </a:txBody>
                  <a:tcPr>
                    <a:lnL w="12700" cmpd="sng">
                      <a:noFill/>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Calibri" panose="020F0502020204030204" pitchFamily="34" charset="0"/>
                          <a:ea typeface="+mn-ea"/>
                          <a:cs typeface="Calibri" panose="020F0502020204030204" pitchFamily="34" charset="0"/>
                        </a:rPr>
                        <a:t>Working age adults</a:t>
                      </a:r>
                    </a:p>
                    <a:p>
                      <a:pPr algn="ctr"/>
                      <a:endParaRPr lang="en-GB" sz="1200" b="1" kern="1200">
                        <a:solidFill>
                          <a:schemeClr val="bg1"/>
                        </a:solidFill>
                        <a:latin typeface="Calibri" panose="020F0502020204030204" pitchFamily="34" charset="0"/>
                        <a:ea typeface="+mn-ea"/>
                        <a:cs typeface="Calibri" panose="020F0502020204030204" pitchFamily="34" charset="0"/>
                      </a:endParaRPr>
                    </a:p>
                  </a:txBody>
                  <a:tcPr>
                    <a:lnL w="12700" cmpd="sng">
                      <a:noFill/>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Calibri" panose="020F0502020204030204" pitchFamily="34" charset="0"/>
                          <a:ea typeface="+mn-ea"/>
                          <a:cs typeface="Calibri" panose="020F0502020204030204" pitchFamily="34" charset="0"/>
                        </a:rPr>
                        <a:t>Older people</a:t>
                      </a:r>
                    </a:p>
                    <a:p>
                      <a:pPr algn="ctr"/>
                      <a:endParaRPr lang="en-GB" sz="1200" b="1" kern="1200">
                        <a:solidFill>
                          <a:schemeClr val="bg1"/>
                        </a:solidFill>
                        <a:latin typeface="Calibri" panose="020F0502020204030204" pitchFamily="34" charset="0"/>
                        <a:ea typeface="+mn-ea"/>
                        <a:cs typeface="Calibri" panose="020F0502020204030204" pitchFamily="34" charset="0"/>
                      </a:endParaRPr>
                    </a:p>
                  </a:txBody>
                  <a:tcPr>
                    <a:lnL w="12700" cmpd="sng">
                      <a:noFill/>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475767498"/>
                  </a:ext>
                </a:extLst>
              </a:tr>
              <a:tr h="615415">
                <a:tc>
                  <a:txBody>
                    <a:bodyPr/>
                    <a:lstStyle/>
                    <a:p>
                      <a:pPr algn="l"/>
                      <a:r>
                        <a:rPr lang="en-GB" sz="1200">
                          <a:solidFill>
                            <a:schemeClr val="bg1"/>
                          </a:solidFill>
                        </a:rPr>
                        <a:t>Cambridge</a:t>
                      </a:r>
                    </a:p>
                  </a:txBody>
                  <a:tcPr anchor="ctr">
                    <a:lnL w="19050" cap="flat" cmpd="sng" algn="ctr">
                      <a:solidFill>
                        <a:srgbClr val="674A68"/>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372429"/>
                  </a:ext>
                </a:extLst>
              </a:tr>
              <a:tr h="615415">
                <a:tc>
                  <a:txBody>
                    <a:bodyPr/>
                    <a:lstStyle/>
                    <a:p>
                      <a:pPr algn="l"/>
                      <a:r>
                        <a:rPr lang="en-GB" sz="1200">
                          <a:solidFill>
                            <a:schemeClr val="bg1"/>
                          </a:solidFill>
                        </a:rPr>
                        <a:t>East Cambridgeshire </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4097114"/>
                  </a:ext>
                </a:extLst>
              </a:tr>
              <a:tr h="615415">
                <a:tc>
                  <a:txBody>
                    <a:bodyPr/>
                    <a:lstStyle/>
                    <a:p>
                      <a:pPr algn="l"/>
                      <a:r>
                        <a:rPr lang="en-GB" sz="1200">
                          <a:solidFill>
                            <a:schemeClr val="bg1"/>
                          </a:solidFill>
                        </a:rPr>
                        <a:t>Fenland</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9800150"/>
                  </a:ext>
                </a:extLst>
              </a:tr>
              <a:tr h="615415">
                <a:tc>
                  <a:txBody>
                    <a:bodyPr/>
                    <a:lstStyle/>
                    <a:p>
                      <a:pPr algn="l"/>
                      <a:r>
                        <a:rPr lang="en-GB" sz="1200">
                          <a:solidFill>
                            <a:schemeClr val="bg1"/>
                          </a:solidFill>
                        </a:rPr>
                        <a:t>Huntingdonshire</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916050"/>
                  </a:ext>
                </a:extLst>
              </a:tr>
              <a:tr h="615415">
                <a:tc>
                  <a:txBody>
                    <a:bodyPr/>
                    <a:lstStyle/>
                    <a:p>
                      <a:pPr algn="l"/>
                      <a:r>
                        <a:rPr lang="en-GB" sz="1200">
                          <a:solidFill>
                            <a:schemeClr val="bg1"/>
                          </a:solidFill>
                        </a:rPr>
                        <a:t>South Cambridgeshire </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9026660"/>
                  </a:ext>
                </a:extLst>
              </a:tr>
              <a:tr h="615415">
                <a:tc>
                  <a:txBody>
                    <a:bodyPr/>
                    <a:lstStyle/>
                    <a:p>
                      <a:pPr algn="l"/>
                      <a:r>
                        <a:rPr lang="en-GB" sz="1200">
                          <a:solidFill>
                            <a:schemeClr val="bg1"/>
                          </a:solidFill>
                        </a:rPr>
                        <a:t>Cambridgeshire</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6855363"/>
                  </a:ext>
                </a:extLst>
              </a:tr>
              <a:tr h="615415">
                <a:tc>
                  <a:txBody>
                    <a:bodyPr/>
                    <a:lstStyle/>
                    <a:p>
                      <a:pPr algn="l"/>
                      <a:r>
                        <a:rPr lang="en-GB" sz="1200">
                          <a:solidFill>
                            <a:schemeClr val="bg1"/>
                          </a:solidFill>
                        </a:rPr>
                        <a:t>Peterborough</a:t>
                      </a:r>
                    </a:p>
                  </a:txBody>
                  <a:tcPr anchor="ct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4100791"/>
                  </a:ext>
                </a:extLst>
              </a:tr>
              <a:tr h="615415">
                <a:tc>
                  <a:txBody>
                    <a:bodyPr/>
                    <a:lstStyle/>
                    <a:p>
                      <a:pPr algn="l"/>
                      <a:r>
                        <a:rPr lang="en-GB" sz="1200">
                          <a:solidFill>
                            <a:schemeClr val="bg1"/>
                          </a:solidFill>
                        </a:rPr>
                        <a:t>Cambridgeshire &amp; Peterborough</a:t>
                      </a:r>
                    </a:p>
                  </a:txBody>
                  <a:tcPr anchor="ctr">
                    <a:lnL w="19050" cap="flat" cmpd="sng" algn="ctr">
                      <a:solidFill>
                        <a:srgbClr val="674A68"/>
                      </a:solidFill>
                      <a:prstDash val="solid"/>
                      <a:round/>
                      <a:headEnd type="none" w="med" len="med"/>
                      <a:tailEnd type="none" w="med" len="med"/>
                    </a:lnL>
                    <a:lnR w="12700" cmpd="sng">
                      <a:noFill/>
                    </a:lnR>
                    <a:lnT w="12700" cmpd="sng">
                      <a:noFill/>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endParaRPr lang="en-GB"/>
                    </a:p>
                  </a:txBody>
                  <a:tcPr>
                    <a:lnL w="12700" cmpd="sng">
                      <a:noFill/>
                    </a:lnL>
                    <a:lnR w="9525" cap="flat" cmpd="sng" algn="ctr">
                      <a:solidFill>
                        <a:srgbClr val="674A68"/>
                      </a:solidFill>
                      <a:prstDash val="solid"/>
                      <a:round/>
                      <a:headEnd type="none" w="med" len="med"/>
                      <a:tailEnd type="none" w="med" len="med"/>
                    </a:lnR>
                    <a:lnT w="12700" cmpd="sng">
                      <a:noFill/>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mpd="sng">
                      <a:noFill/>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4982512"/>
                  </a:ext>
                </a:extLst>
              </a:tr>
            </a:tbl>
          </a:graphicData>
        </a:graphic>
      </p:graphicFrame>
      <p:sp>
        <p:nvSpPr>
          <p:cNvPr id="5" name="Title 1">
            <a:extLst>
              <a:ext uri="{FF2B5EF4-FFF2-40B4-BE49-F238E27FC236}">
                <a16:creationId xmlns:a16="http://schemas.microsoft.com/office/drawing/2014/main" id="{689B4A48-296F-0595-B545-97B72E037D15}"/>
              </a:ext>
            </a:extLst>
          </p:cNvPr>
          <p:cNvSpPr txBox="1">
            <a:spLocks/>
          </p:cNvSpPr>
          <p:nvPr/>
        </p:nvSpPr>
        <p:spPr>
          <a:xfrm>
            <a:off x="689674" y="0"/>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a:solidFill>
                  <a:schemeClr val="bg1"/>
                </a:solidFill>
                <a:latin typeface="Calibri" panose="020F0502020204030204" pitchFamily="34" charset="0"/>
                <a:cs typeface="Calibri" panose="020F0502020204030204" pitchFamily="34" charset="0"/>
              </a:rPr>
              <a:t>Big changes to the age structure of our population - future</a:t>
            </a:r>
          </a:p>
        </p:txBody>
      </p:sp>
      <p:pic>
        <p:nvPicPr>
          <p:cNvPr id="4" name="Graphic 3" descr="Group of people with solid fill">
            <a:extLst>
              <a:ext uri="{FF2B5EF4-FFF2-40B4-BE49-F238E27FC236}">
                <a16:creationId xmlns:a16="http://schemas.microsoft.com/office/drawing/2014/main" id="{ABF36DCC-0F5E-4AB8-DA8A-B006D843D2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689674" cy="689674"/>
          </a:xfrm>
          <a:prstGeom prst="rect">
            <a:avLst/>
          </a:prstGeom>
        </p:spPr>
      </p:pic>
      <p:sp>
        <p:nvSpPr>
          <p:cNvPr id="2" name="Title 1">
            <a:extLst>
              <a:ext uri="{FF2B5EF4-FFF2-40B4-BE49-F238E27FC236}">
                <a16:creationId xmlns:a16="http://schemas.microsoft.com/office/drawing/2014/main" id="{4632EAFF-188C-448D-62C0-C1E740AB6ABC}"/>
              </a:ext>
            </a:extLst>
          </p:cNvPr>
          <p:cNvSpPr txBox="1">
            <a:spLocks/>
          </p:cNvSpPr>
          <p:nvPr/>
        </p:nvSpPr>
        <p:spPr>
          <a:xfrm>
            <a:off x="-6581" y="6527423"/>
            <a:ext cx="12192000" cy="338555"/>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https://cambridgeshireinsight.org.uk/jsna-2023/demography/age-structure-and-population-change/</a:t>
            </a:r>
            <a:endParaRPr lang="en-GB" sz="1200" dirty="0">
              <a:solidFill>
                <a:schemeClr val="bg1"/>
              </a:solidFill>
              <a:latin typeface="Calibri" panose="020F0502020204030204" pitchFamily="34" charset="0"/>
              <a:cs typeface="Calibri" panose="020F0502020204030204" pitchFamily="34" charset="0"/>
            </a:endParaRPr>
          </a:p>
        </p:txBody>
      </p:sp>
      <p:graphicFrame>
        <p:nvGraphicFramePr>
          <p:cNvPr id="20" name="Table 17">
            <a:extLst>
              <a:ext uri="{FF2B5EF4-FFF2-40B4-BE49-F238E27FC236}">
                <a16:creationId xmlns:a16="http://schemas.microsoft.com/office/drawing/2014/main" id="{78CF3F5D-D719-273A-17D8-B8A95DD2A971}"/>
              </a:ext>
            </a:extLst>
          </p:cNvPr>
          <p:cNvGraphicFramePr>
            <a:graphicFrameLocks noGrp="1"/>
          </p:cNvGraphicFramePr>
          <p:nvPr>
            <p:extLst>
              <p:ext uri="{D42A27DB-BD31-4B8C-83A1-F6EECF244321}">
                <p14:modId xmlns:p14="http://schemas.microsoft.com/office/powerpoint/2010/main" val="2055162115"/>
              </p:ext>
            </p:extLst>
          </p:nvPr>
        </p:nvGraphicFramePr>
        <p:xfrm>
          <a:off x="100758" y="807078"/>
          <a:ext cx="4091969" cy="5678801"/>
        </p:xfrm>
        <a:graphic>
          <a:graphicData uri="http://schemas.openxmlformats.org/drawingml/2006/table">
            <a:tbl>
              <a:tblPr firstRow="1" bandRow="1">
                <a:tableStyleId>{5C22544A-7EE6-4342-B048-85BDC9FD1C3A}</a:tableStyleId>
              </a:tblPr>
              <a:tblGrid>
                <a:gridCol w="541435">
                  <a:extLst>
                    <a:ext uri="{9D8B030D-6E8A-4147-A177-3AD203B41FA5}">
                      <a16:colId xmlns:a16="http://schemas.microsoft.com/office/drawing/2014/main" val="921933573"/>
                    </a:ext>
                  </a:extLst>
                </a:gridCol>
                <a:gridCol w="1066534">
                  <a:extLst>
                    <a:ext uri="{9D8B030D-6E8A-4147-A177-3AD203B41FA5}">
                      <a16:colId xmlns:a16="http://schemas.microsoft.com/office/drawing/2014/main" val="1234212905"/>
                    </a:ext>
                  </a:extLst>
                </a:gridCol>
                <a:gridCol w="396000">
                  <a:extLst>
                    <a:ext uri="{9D8B030D-6E8A-4147-A177-3AD203B41FA5}">
                      <a16:colId xmlns:a16="http://schemas.microsoft.com/office/drawing/2014/main" val="3266859140"/>
                    </a:ext>
                  </a:extLst>
                </a:gridCol>
                <a:gridCol w="864000">
                  <a:extLst>
                    <a:ext uri="{9D8B030D-6E8A-4147-A177-3AD203B41FA5}">
                      <a16:colId xmlns:a16="http://schemas.microsoft.com/office/drawing/2014/main" val="2026597697"/>
                    </a:ext>
                  </a:extLst>
                </a:gridCol>
                <a:gridCol w="396000">
                  <a:extLst>
                    <a:ext uri="{9D8B030D-6E8A-4147-A177-3AD203B41FA5}">
                      <a16:colId xmlns:a16="http://schemas.microsoft.com/office/drawing/2014/main" val="3040135281"/>
                    </a:ext>
                  </a:extLst>
                </a:gridCol>
                <a:gridCol w="828000">
                  <a:extLst>
                    <a:ext uri="{9D8B030D-6E8A-4147-A177-3AD203B41FA5}">
                      <a16:colId xmlns:a16="http://schemas.microsoft.com/office/drawing/2014/main" val="1975806133"/>
                    </a:ext>
                  </a:extLst>
                </a:gridCol>
              </a:tblGrid>
              <a:tr h="446698">
                <a:tc gridSpan="2">
                  <a:txBody>
                    <a:bodyPr/>
                    <a:lstStyle/>
                    <a:p>
                      <a:r>
                        <a:rPr lang="en-GB" sz="1200" b="1" kern="1200">
                          <a:solidFill>
                            <a:schemeClr val="bg1"/>
                          </a:solidFill>
                          <a:latin typeface="Calibri" panose="020F0502020204030204" pitchFamily="34" charset="0"/>
                          <a:ea typeface="+mn-ea"/>
                          <a:cs typeface="Calibri" panose="020F0502020204030204" pitchFamily="34" charset="0"/>
                        </a:rPr>
                        <a:t>Change in population 2021 to 2031</a:t>
                      </a:r>
                    </a:p>
                  </a:txBody>
                  <a:tcPr>
                    <a:lnL w="19050" cap="flat" cmpd="sng" algn="ctr">
                      <a:solidFill>
                        <a:srgbClr val="674A68"/>
                      </a:solidFill>
                      <a:prstDash val="solid"/>
                      <a:round/>
                      <a:headEnd type="none" w="med" len="med"/>
                      <a:tailEnd type="none" w="med" len="med"/>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hMerge="1">
                  <a:txBody>
                    <a:bodyPr/>
                    <a:lstStyle/>
                    <a:p>
                      <a:endParaRPr lang="en-GB" sz="1200" b="1" kern="1200">
                        <a:solidFill>
                          <a:schemeClr val="bg1"/>
                        </a:solidFill>
                        <a:latin typeface="Calibri" panose="020F0502020204030204" pitchFamily="34" charset="0"/>
                        <a:ea typeface="+mn-ea"/>
                        <a:cs typeface="Calibri" panose="020F0502020204030204" pitchFamily="34" charset="0"/>
                      </a:endParaRPr>
                    </a:p>
                  </a:txBody>
                  <a:tcPr>
                    <a:lnL w="12700" cmpd="sng">
                      <a:noFill/>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gridSpan="2">
                  <a:txBody>
                    <a:bodyPr/>
                    <a:lstStyle/>
                    <a:p>
                      <a:pPr algn="ctr"/>
                      <a:r>
                        <a:rPr lang="en-GB" sz="1200" b="1" kern="1200">
                          <a:solidFill>
                            <a:schemeClr val="bg1"/>
                          </a:solidFill>
                          <a:latin typeface="Calibri" panose="020F0502020204030204" pitchFamily="34" charset="0"/>
                          <a:ea typeface="+mn-ea"/>
                          <a:cs typeface="Calibri" panose="020F0502020204030204" pitchFamily="34" charset="0"/>
                        </a:rPr>
                        <a:t>Cambridgeshire</a:t>
                      </a:r>
                    </a:p>
                  </a:txBody>
                  <a:tcPr>
                    <a:lnL w="12700" cmpd="sng">
                      <a:noFill/>
                    </a:lnL>
                    <a:lnR w="12700" cmpd="sng">
                      <a:noFill/>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hMerge="1">
                  <a:txBody>
                    <a:bodyPr/>
                    <a:lstStyle/>
                    <a:p>
                      <a:endParaRPr lang="en-GB"/>
                    </a:p>
                  </a:txBody>
                  <a:tcPr>
                    <a:lnL w="12700" cmpd="sng">
                      <a:noFill/>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Calibri" panose="020F0502020204030204" pitchFamily="34" charset="0"/>
                          <a:ea typeface="+mn-ea"/>
                          <a:cs typeface="Calibri" panose="020F0502020204030204" pitchFamily="34" charset="0"/>
                        </a:rPr>
                        <a:t>Peterborough</a:t>
                      </a:r>
                    </a:p>
                  </a:txBody>
                  <a:tcPr>
                    <a:lnL w="12700" cmpd="sng">
                      <a:noFill/>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hMerge="1">
                  <a:txBody>
                    <a:bodyPr/>
                    <a:lstStyle/>
                    <a:p>
                      <a:endParaRPr lang="en-GB"/>
                    </a:p>
                  </a:txBody>
                  <a:tcPr/>
                </a:tc>
                <a:extLst>
                  <a:ext uri="{0D108BD9-81ED-4DB2-BD59-A6C34878D82A}">
                    <a16:rowId xmlns:a16="http://schemas.microsoft.com/office/drawing/2014/main" val="710912051"/>
                  </a:ext>
                </a:extLst>
              </a:tr>
              <a:tr h="268019">
                <a:tc rowSpan="2">
                  <a:txBody>
                    <a:bodyPr/>
                    <a:lstStyle/>
                    <a:p>
                      <a:endParaRPr lang="en-GB" sz="1200" b="1" kern="1200">
                        <a:solidFill>
                          <a:schemeClr val="bg1"/>
                        </a:solidFill>
                        <a:latin typeface="Calibri" panose="020F0502020204030204" pitchFamily="34" charset="0"/>
                        <a:ea typeface="+mn-ea"/>
                        <a:cs typeface="Calibri" panose="020F0502020204030204" pitchFamily="34" charset="0"/>
                      </a:endParaRPr>
                    </a:p>
                  </a:txBody>
                  <a:tcPr>
                    <a:lnL w="19050" cap="flat" cmpd="sng" algn="ctr">
                      <a:solidFill>
                        <a:srgbClr val="674A68"/>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rowSpan="2">
                  <a:txBody>
                    <a:bodyPr/>
                    <a:lstStyle/>
                    <a:p>
                      <a:r>
                        <a:rPr lang="en-GB" sz="1100" b="1" kern="1200">
                          <a:solidFill>
                            <a:schemeClr val="bg1"/>
                          </a:solidFill>
                          <a:latin typeface="Calibri" panose="020F0502020204030204" pitchFamily="34" charset="0"/>
                          <a:ea typeface="+mn-ea"/>
                          <a:cs typeface="Calibri" panose="020F0502020204030204" pitchFamily="34" charset="0"/>
                        </a:rPr>
                        <a:t>Children and young people</a:t>
                      </a:r>
                    </a:p>
                    <a:p>
                      <a:r>
                        <a:rPr lang="en-GB" sz="1100" b="1" kern="1200">
                          <a:solidFill>
                            <a:schemeClr val="bg1"/>
                          </a:solidFill>
                          <a:latin typeface="Calibri" panose="020F0502020204030204" pitchFamily="34" charset="0"/>
                          <a:ea typeface="+mn-ea"/>
                          <a:cs typeface="Calibri" panose="020F0502020204030204" pitchFamily="34" charset="0"/>
                        </a:rPr>
                        <a:t>(0-14 years)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rowSpan="2">
                  <a:txBody>
                    <a:bodyPr/>
                    <a:lstStyle/>
                    <a:p>
                      <a:pPr algn="ctr"/>
                      <a:r>
                        <a:rPr lang="en-GB" sz="1600" b="1" kern="1200">
                          <a:solidFill>
                            <a:srgbClr val="674A68"/>
                          </a:solidFill>
                          <a:latin typeface="Calibri" panose="020F0502020204030204" pitchFamily="34" charset="0"/>
                          <a:ea typeface="+mn-ea"/>
                          <a:cs typeface="Calibri" panose="020F0502020204030204" pitchFamily="34" charset="0"/>
                        </a:rPr>
                        <a:t>↑</a:t>
                      </a:r>
                    </a:p>
                  </a:txBody>
                  <a:tcPr anchor="ctr">
                    <a:lnL w="12700" cmpd="sng">
                      <a:noFill/>
                    </a:lnL>
                    <a:lnR w="12700" cmpd="sng">
                      <a:noFill/>
                    </a:lnR>
                    <a:lnT w="381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4,515</a:t>
                      </a:r>
                    </a:p>
                  </a:txBody>
                  <a:tcPr>
                    <a:lnL w="12700" cmpd="sng">
                      <a:noFill/>
                    </a:lnL>
                    <a:lnR w="12700"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GB" sz="1600" b="1" kern="1200" dirty="0">
                          <a:solidFill>
                            <a:srgbClr val="674A68"/>
                          </a:solidFill>
                          <a:latin typeface="Calibri" panose="020F0502020204030204" pitchFamily="34" charset="0"/>
                          <a:ea typeface="+mn-ea"/>
                          <a:cs typeface="Calibri" panose="020F0502020204030204" pitchFamily="34" charset="0"/>
                        </a:rPr>
                        <a:t>↓</a:t>
                      </a:r>
                    </a:p>
                  </a:txBody>
                  <a:tcPr anchor="ctr">
                    <a:lnL w="12700" cap="flat" cmpd="sng" algn="ctr">
                      <a:solidFill>
                        <a:srgbClr val="674A68"/>
                      </a:solidFill>
                      <a:prstDash val="solid"/>
                      <a:round/>
                      <a:headEnd type="none" w="med" len="med"/>
                      <a:tailEnd type="none" w="med" len="med"/>
                    </a:lnL>
                    <a:lnR w="12700" cmpd="sng">
                      <a:noFill/>
                    </a:lnR>
                    <a:lnT w="381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200" b="1" kern="1200">
                          <a:solidFill>
                            <a:srgbClr val="674A68"/>
                          </a:solidFill>
                          <a:latin typeface="Calibri" panose="020F0502020204030204" pitchFamily="34" charset="0"/>
                          <a:ea typeface="+mn-ea"/>
                          <a:cs typeface="Calibri" panose="020F0502020204030204" pitchFamily="34" charset="0"/>
                        </a:rPr>
                        <a:t>2,615</a:t>
                      </a:r>
                    </a:p>
                  </a:txBody>
                  <a:tcPr>
                    <a:lnL w="12700" cmpd="sng">
                      <a:noFill/>
                    </a:lnL>
                    <a:lnR w="19050" cap="flat" cmpd="sng" algn="ctr">
                      <a:solidFill>
                        <a:srgbClr val="674A6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5084044"/>
                  </a:ext>
                </a:extLst>
              </a:tr>
              <a:tr h="312688">
                <a:tc vMerge="1">
                  <a:txBody>
                    <a:bodyPr/>
                    <a:lstStyle/>
                    <a:p>
                      <a:endParaRPr lang="en-GB"/>
                    </a:p>
                  </a:txBody>
                  <a:tcPr/>
                </a:tc>
                <a:tc vMerge="1">
                  <a:txBody>
                    <a:bodyPr/>
                    <a:lstStyle/>
                    <a:p>
                      <a:endParaRPr lang="en-GB"/>
                    </a:p>
                  </a:txBody>
                  <a:tcPr/>
                </a:tc>
                <a:tc vMerge="1">
                  <a:txBody>
                    <a:bodyPr/>
                    <a:lstStyle/>
                    <a:p>
                      <a:pPr algn="ctr"/>
                      <a:endParaRPr lang="en-GB" sz="1600">
                        <a:solidFill>
                          <a:schemeClr val="bg1"/>
                        </a:solidFill>
                        <a:latin typeface="Calibri" panose="020F0502020204030204" pitchFamily="34" charset="0"/>
                        <a:cs typeface="Calibri" panose="020F0502020204030204" pitchFamily="34" charset="0"/>
                      </a:endParaRPr>
                    </a:p>
                  </a:txBody>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4.0%</a:t>
                      </a:r>
                    </a:p>
                  </a:txBody>
                  <a:tcPr>
                    <a:lnL w="12700" cmpd="sng">
                      <a:noFill/>
                    </a:lnL>
                    <a:lnR w="1270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5.8%</a:t>
                      </a:r>
                    </a:p>
                  </a:txBody>
                  <a:tcPr>
                    <a:lnL w="12700" cmpd="sng">
                      <a:noFill/>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4291032"/>
                  </a:ext>
                </a:extLst>
              </a:tr>
              <a:tr h="268019">
                <a:tc rowSpan="2">
                  <a:txBody>
                    <a:bodyPr/>
                    <a:lstStyle/>
                    <a:p>
                      <a:endParaRPr lang="en-GB" sz="1200" b="1" kern="1200">
                        <a:solidFill>
                          <a:schemeClr val="bg1"/>
                        </a:solidFill>
                        <a:latin typeface="Calibri" panose="020F0502020204030204" pitchFamily="34" charset="0"/>
                        <a:ea typeface="+mn-ea"/>
                        <a:cs typeface="Calibri" panose="020F0502020204030204" pitchFamily="34" charset="0"/>
                      </a:endParaRPr>
                    </a:p>
                  </a:txBody>
                  <a:tcPr>
                    <a:lnL w="19050" cap="flat" cmpd="sng" algn="ctr">
                      <a:solidFill>
                        <a:srgbClr val="674A6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rowSpan="2">
                  <a:txBody>
                    <a:bodyPr/>
                    <a:lstStyle/>
                    <a:p>
                      <a:r>
                        <a:rPr lang="en-GB" sz="1100" b="1" kern="1200">
                          <a:solidFill>
                            <a:schemeClr val="bg1"/>
                          </a:solidFill>
                          <a:latin typeface="Calibri" panose="020F0502020204030204" pitchFamily="34" charset="0"/>
                          <a:ea typeface="+mn-ea"/>
                          <a:cs typeface="Calibri" panose="020F0502020204030204" pitchFamily="34" charset="0"/>
                        </a:rPr>
                        <a:t>Working age adults</a:t>
                      </a:r>
                    </a:p>
                    <a:p>
                      <a:r>
                        <a:rPr lang="en-GB" sz="1100" b="1" kern="1200">
                          <a:solidFill>
                            <a:schemeClr val="bg1"/>
                          </a:solidFill>
                          <a:latin typeface="Calibri" panose="020F0502020204030204" pitchFamily="34" charset="0"/>
                          <a:ea typeface="+mn-ea"/>
                          <a:cs typeface="Calibri" panose="020F0502020204030204" pitchFamily="34" charset="0"/>
                        </a:rPr>
                        <a:t>(15-64 years)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74A68"/>
                    </a:solidFill>
                  </a:tcPr>
                </a:tc>
                <a:tc rowSpan="2">
                  <a:txBody>
                    <a:bodyPr/>
                    <a:lstStyle/>
                    <a:p>
                      <a:pPr algn="ctr"/>
                      <a:r>
                        <a:rPr lang="en-GB" sz="1600" b="1" kern="1200">
                          <a:solidFill>
                            <a:srgbClr val="674A68"/>
                          </a:solidFill>
                          <a:latin typeface="Calibri" panose="020F0502020204030204" pitchFamily="34" charset="0"/>
                          <a:ea typeface="+mn-ea"/>
                          <a:cs typeface="Calibri" panose="020F0502020204030204" pitchFamily="34" charset="0"/>
                        </a:rPr>
                        <a:t>↑</a:t>
                      </a:r>
                    </a:p>
                  </a:txBody>
                  <a:tcPr anchor="ctr">
                    <a:lnL w="12700" cmpd="sng">
                      <a:noFill/>
                    </a:lnL>
                    <a:lnR w="12700" cmpd="sng">
                      <a:noFill/>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58,630</a:t>
                      </a:r>
                    </a:p>
                  </a:txBody>
                  <a:tcPr>
                    <a:lnL w="12700" cmpd="sng">
                      <a:noFill/>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GB" sz="1600" b="1" kern="1200" dirty="0">
                          <a:solidFill>
                            <a:srgbClr val="674A68"/>
                          </a:solidFill>
                          <a:latin typeface="Calibri" panose="020F0502020204030204" pitchFamily="34" charset="0"/>
                          <a:ea typeface="+mn-ea"/>
                          <a:cs typeface="Calibri" panose="020F0502020204030204" pitchFamily="34" charset="0"/>
                        </a:rPr>
                        <a:t>↑</a:t>
                      </a:r>
                    </a:p>
                  </a:txBody>
                  <a:tcPr anchor="ctr">
                    <a:lnL w="12700" cap="flat" cmpd="sng" algn="ctr">
                      <a:solidFill>
                        <a:srgbClr val="674A68"/>
                      </a:solidFill>
                      <a:prstDash val="solid"/>
                      <a:round/>
                      <a:headEnd type="none" w="med" len="med"/>
                      <a:tailEnd type="none" w="med" len="med"/>
                    </a:lnL>
                    <a:lnR w="12700" cmpd="sng">
                      <a:noFill/>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674A68"/>
                          </a:solidFill>
                          <a:latin typeface="Calibri" panose="020F0502020204030204" pitchFamily="34" charset="0"/>
                          <a:ea typeface="+mn-ea"/>
                          <a:cs typeface="Calibri" panose="020F0502020204030204" pitchFamily="34" charset="0"/>
                        </a:rPr>
                        <a:t>14,780</a:t>
                      </a:r>
                    </a:p>
                  </a:txBody>
                  <a:tcPr>
                    <a:lnL w="12700" cmpd="sng">
                      <a:noFill/>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263037"/>
                  </a:ext>
                </a:extLst>
              </a:tr>
              <a:tr h="312688">
                <a:tc vMerge="1">
                  <a:txBody>
                    <a:bodyPr/>
                    <a:lstStyle/>
                    <a:p>
                      <a:endParaRPr lang="en-GB"/>
                    </a:p>
                  </a:txBody>
                  <a:tcPr/>
                </a:tc>
                <a:tc vMerge="1">
                  <a:txBody>
                    <a:bodyPr/>
                    <a:lstStyle/>
                    <a:p>
                      <a:endParaRPr lang="en-GB"/>
                    </a:p>
                  </a:txBody>
                  <a:tcPr/>
                </a:tc>
                <a:tc vMerge="1">
                  <a:txBody>
                    <a:bodyPr/>
                    <a:lstStyle/>
                    <a:p>
                      <a:pPr algn="ctr"/>
                      <a:endParaRPr lang="en-GB" sz="1600">
                        <a:solidFill>
                          <a:schemeClr val="bg1"/>
                        </a:solidFill>
                        <a:latin typeface="Calibri" panose="020F0502020204030204" pitchFamily="34" charset="0"/>
                        <a:cs typeface="Calibri" panose="020F0502020204030204" pitchFamily="34" charset="0"/>
                      </a:endParaRPr>
                    </a:p>
                  </a:txBody>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13.3%</a:t>
                      </a:r>
                    </a:p>
                  </a:txBody>
                  <a:tcPr>
                    <a:lnL w="12700" cmpd="sng">
                      <a:noFill/>
                    </a:lnL>
                    <a:lnR w="1270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600">
                        <a:solidFill>
                          <a:srgbClr val="674A68"/>
                        </a:solidFill>
                        <a:latin typeface="Calibri" panose="020F0502020204030204" pitchFamily="34" charset="0"/>
                        <a:cs typeface="Calibri" panose="020F0502020204030204" pitchFamily="34" charset="0"/>
                      </a:endParaRPr>
                    </a:p>
                  </a:txBody>
                  <a:tcPr/>
                </a:tc>
                <a:tc>
                  <a:txBody>
                    <a:bodyPr/>
                    <a:lstStyle/>
                    <a:p>
                      <a:pPr algn="ctr"/>
                      <a:r>
                        <a:rPr lang="en-GB" sz="1200" b="1" kern="1200" dirty="0">
                          <a:solidFill>
                            <a:srgbClr val="674A68"/>
                          </a:solidFill>
                          <a:latin typeface="Calibri" panose="020F0502020204030204" pitchFamily="34" charset="0"/>
                          <a:ea typeface="+mn-ea"/>
                          <a:cs typeface="Calibri" panose="020F0502020204030204" pitchFamily="34" charset="0"/>
                        </a:rPr>
                        <a:t>10.6%</a:t>
                      </a:r>
                    </a:p>
                  </a:txBody>
                  <a:tcPr>
                    <a:lnL w="12700" cmpd="sng">
                      <a:noFill/>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0925660"/>
                  </a:ext>
                </a:extLst>
              </a:tr>
              <a:tr h="268019">
                <a:tc rowSpan="2">
                  <a:txBody>
                    <a:bodyPr/>
                    <a:lstStyle/>
                    <a:p>
                      <a:endParaRPr lang="en-GB" sz="1200" b="1" kern="1200">
                        <a:solidFill>
                          <a:schemeClr val="bg1"/>
                        </a:solidFill>
                        <a:latin typeface="Calibri" panose="020F0502020204030204" pitchFamily="34" charset="0"/>
                        <a:ea typeface="+mn-ea"/>
                        <a:cs typeface="Calibri" panose="020F0502020204030204" pitchFamily="34" charset="0"/>
                      </a:endParaRPr>
                    </a:p>
                  </a:txBody>
                  <a:tcPr>
                    <a:lnL w="19050" cap="flat" cmpd="sng" algn="ctr">
                      <a:solidFill>
                        <a:srgbClr val="674A68"/>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rowSpan="2">
                  <a:txBody>
                    <a:bodyPr/>
                    <a:lstStyle/>
                    <a:p>
                      <a:r>
                        <a:rPr lang="en-GB" sz="1100" b="1" kern="1200">
                          <a:solidFill>
                            <a:schemeClr val="bg1"/>
                          </a:solidFill>
                          <a:latin typeface="Calibri" panose="020F0502020204030204" pitchFamily="34" charset="0"/>
                          <a:ea typeface="+mn-ea"/>
                          <a:cs typeface="Calibri" panose="020F0502020204030204" pitchFamily="34" charset="0"/>
                        </a:rPr>
                        <a:t>Older people</a:t>
                      </a:r>
                    </a:p>
                    <a:p>
                      <a:r>
                        <a:rPr lang="en-GB" sz="1100" b="1" kern="1200">
                          <a:solidFill>
                            <a:schemeClr val="bg1"/>
                          </a:solidFill>
                          <a:latin typeface="Calibri" panose="020F0502020204030204" pitchFamily="34" charset="0"/>
                          <a:ea typeface="+mn-ea"/>
                          <a:cs typeface="Calibri" panose="020F0502020204030204" pitchFamily="34" charset="0"/>
                        </a:rPr>
                        <a:t>(65+ years)</a:t>
                      </a: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rgbClr val="674A68"/>
                          </a:solidFill>
                          <a:latin typeface="Calibri" panose="020F0502020204030204" pitchFamily="34" charset="0"/>
                          <a:ea typeface="+mn-ea"/>
                          <a:cs typeface="Calibri" panose="020F0502020204030204" pitchFamily="34" charset="0"/>
                        </a:rPr>
                        <a:t>↑</a:t>
                      </a:r>
                    </a:p>
                  </a:txBody>
                  <a:tcPr anchor="ctr">
                    <a:lnL w="12700" cmpd="sng">
                      <a:noFill/>
                    </a:lnL>
                    <a:lnR w="12700" cmpd="sng">
                      <a:noFill/>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674A68"/>
                          </a:solidFill>
                          <a:latin typeface="Calibri" panose="020F0502020204030204" pitchFamily="34" charset="0"/>
                          <a:ea typeface="+mn-ea"/>
                          <a:cs typeface="Calibri" panose="020F0502020204030204" pitchFamily="34" charset="0"/>
                        </a:rPr>
                        <a:t>33,685</a:t>
                      </a:r>
                    </a:p>
                  </a:txBody>
                  <a:tcPr>
                    <a:lnL w="12700" cmpd="sng">
                      <a:noFill/>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GB" sz="1600" b="1" kern="1200">
                          <a:solidFill>
                            <a:srgbClr val="674A68"/>
                          </a:solidFill>
                          <a:latin typeface="Calibri" panose="020F0502020204030204" pitchFamily="34" charset="0"/>
                          <a:ea typeface="+mn-ea"/>
                          <a:cs typeface="Calibri" panose="020F0502020204030204" pitchFamily="34" charset="0"/>
                        </a:rPr>
                        <a:t>↑</a:t>
                      </a:r>
                    </a:p>
                  </a:txBody>
                  <a:tcPr anchor="ctr">
                    <a:lnL w="12700" cap="flat" cmpd="sng" algn="ctr">
                      <a:solidFill>
                        <a:srgbClr val="674A68"/>
                      </a:solidFill>
                      <a:prstDash val="solid"/>
                      <a:round/>
                      <a:headEnd type="none" w="med" len="med"/>
                      <a:tailEnd type="none" w="med" len="med"/>
                    </a:lnL>
                    <a:lnR w="12700" cmpd="sng">
                      <a:noFill/>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674A68"/>
                          </a:solidFill>
                          <a:latin typeface="Calibri" panose="020F0502020204030204" pitchFamily="34" charset="0"/>
                          <a:ea typeface="+mn-ea"/>
                          <a:cs typeface="Calibri" panose="020F0502020204030204" pitchFamily="34" charset="0"/>
                        </a:rPr>
                        <a:t>7,325</a:t>
                      </a:r>
                    </a:p>
                  </a:txBody>
                  <a:tcPr>
                    <a:lnL w="12700" cmpd="sng">
                      <a:noFill/>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0736182"/>
                  </a:ext>
                </a:extLst>
              </a:tr>
              <a:tr h="268019">
                <a:tc vMerge="1">
                  <a:txBody>
                    <a:bodyPr/>
                    <a:lstStyle/>
                    <a:p>
                      <a:endParaRPr lang="en-GB"/>
                    </a:p>
                  </a:txBody>
                  <a:tcPr/>
                </a:tc>
                <a:tc vMerge="1">
                  <a:txBody>
                    <a:bodyPr/>
                    <a:lstStyle/>
                    <a:p>
                      <a:endParaRPr lang="en-GB"/>
                    </a:p>
                  </a:txBody>
                  <a:tcPr/>
                </a:tc>
                <a:tc vMerge="1">
                  <a:txBody>
                    <a:bodyPr/>
                    <a:lstStyle/>
                    <a:p>
                      <a:pPr algn="ctr"/>
                      <a:endParaRPr lang="en-GB" sz="1600">
                        <a:solidFill>
                          <a:schemeClr val="bg1"/>
                        </a:solidFill>
                        <a:latin typeface="Calibri" panose="020F0502020204030204" pitchFamily="34" charset="0"/>
                        <a:cs typeface="Calibri" panose="020F0502020204030204" pitchFamily="34" charset="0"/>
                      </a:endParaRPr>
                    </a:p>
                  </a:txBody>
                  <a:tcPr/>
                </a:tc>
                <a:tc>
                  <a:txBody>
                    <a:bodyPr/>
                    <a:lstStyle/>
                    <a:p>
                      <a:pPr algn="ctr"/>
                      <a:r>
                        <a:rPr lang="en-GB" sz="1200" b="1" kern="1200">
                          <a:solidFill>
                            <a:srgbClr val="674A68"/>
                          </a:solidFill>
                          <a:latin typeface="Calibri" panose="020F0502020204030204" pitchFamily="34" charset="0"/>
                          <a:ea typeface="+mn-ea"/>
                          <a:cs typeface="Calibri" panose="020F0502020204030204" pitchFamily="34" charset="0"/>
                        </a:rPr>
                        <a:t>26.6%</a:t>
                      </a:r>
                    </a:p>
                  </a:txBody>
                  <a:tcPr>
                    <a:lnL w="12700" cmpd="sng">
                      <a:noFill/>
                    </a:lnL>
                    <a:lnR w="1270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600">
                        <a:solidFill>
                          <a:srgbClr val="674A68"/>
                        </a:solidFill>
                        <a:latin typeface="Calibri" panose="020F0502020204030204" pitchFamily="34" charset="0"/>
                        <a:cs typeface="Calibri" panose="020F0502020204030204" pitchFamily="34" charset="0"/>
                      </a:endParaRPr>
                    </a:p>
                  </a:txBody>
                  <a:tcPr/>
                </a:tc>
                <a:tc>
                  <a:txBody>
                    <a:bodyPr/>
                    <a:lstStyle/>
                    <a:p>
                      <a:pPr algn="ctr"/>
                      <a:r>
                        <a:rPr lang="en-GB" sz="1200" b="1" kern="1200" dirty="0">
                          <a:solidFill>
                            <a:srgbClr val="674A68"/>
                          </a:solidFill>
                          <a:latin typeface="Calibri" panose="020F0502020204030204" pitchFamily="34" charset="0"/>
                          <a:ea typeface="+mn-ea"/>
                          <a:cs typeface="Calibri" panose="020F0502020204030204" pitchFamily="34" charset="0"/>
                        </a:rPr>
                        <a:t>23.9%</a:t>
                      </a:r>
                    </a:p>
                  </a:txBody>
                  <a:tcPr>
                    <a:lnL w="12700" cmpd="sng">
                      <a:noFill/>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9162025"/>
                  </a:ext>
                </a:extLst>
              </a:tr>
              <a:tr h="34842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Calibri" panose="020F0502020204030204" pitchFamily="34" charset="0"/>
                          <a:ea typeface="+mn-ea"/>
                          <a:cs typeface="Calibri" panose="020F0502020204030204" pitchFamily="34" charset="0"/>
                        </a:rPr>
                        <a:t>Change by age band between 2021 and 2031</a:t>
                      </a:r>
                    </a:p>
                  </a:txBody>
                  <a:tcPr>
                    <a:lnL w="19050" cap="flat" cmpd="sng" algn="ctr">
                      <a:solidFill>
                        <a:srgbClr val="674A68"/>
                      </a:solidFill>
                      <a:prstDash val="solid"/>
                      <a:round/>
                      <a:headEnd type="none" w="med" len="med"/>
                      <a:tailEnd type="none" w="med" len="med"/>
                    </a:lnL>
                    <a:lnR w="12700" cmpd="sng">
                      <a:noFill/>
                    </a:lnR>
                    <a:lnT w="12700" cmpd="sng">
                      <a:noFill/>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sz="1100" b="1" kern="1200">
                        <a:solidFill>
                          <a:schemeClr val="bg1"/>
                        </a:solidFill>
                        <a:latin typeface="Calibri" panose="020F0502020204030204" pitchFamily="34" charset="0"/>
                        <a:ea typeface="+mn-ea"/>
                        <a:cs typeface="Calibri" panose="020F0502020204030204" pitchFamily="34" charset="0"/>
                      </a:endParaRPr>
                    </a:p>
                  </a:txBody>
                  <a:tcPr anchor="ctr">
                    <a:lnL w="12700" cmpd="sng">
                      <a:noFill/>
                    </a:lnL>
                    <a:lnR w="12700" cmpd="sng">
                      <a:noFill/>
                    </a:lnR>
                    <a:lnT w="12700" cmpd="sng">
                      <a:noFill/>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kern="1200">
                        <a:solidFill>
                          <a:srgbClr val="674A68"/>
                        </a:solidFill>
                        <a:latin typeface="Calibri" panose="020F0502020204030204" pitchFamily="34" charset="0"/>
                        <a:ea typeface="+mn-ea"/>
                        <a:cs typeface="Calibri" panose="020F0502020204030204" pitchFamily="34" charset="0"/>
                      </a:endParaRPr>
                    </a:p>
                  </a:txBody>
                  <a:tcPr anchor="ctr">
                    <a:lnL w="12700" cmpd="sng">
                      <a:noFill/>
                    </a:lnL>
                    <a:lnR w="12700" cmpd="sng">
                      <a:noFill/>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p>
                      <a:pPr algn="ctr"/>
                      <a:endParaRPr lang="en-GB" sz="1200" b="1" kern="1200">
                        <a:solidFill>
                          <a:srgbClr val="674A68"/>
                        </a:solidFill>
                        <a:latin typeface="Calibri" panose="020F0502020204030204" pitchFamily="34" charset="0"/>
                        <a:ea typeface="+mn-ea"/>
                        <a:cs typeface="Calibri" panose="020F0502020204030204" pitchFamily="34" charset="0"/>
                      </a:endParaRPr>
                    </a:p>
                  </a:txBody>
                  <a:tcPr>
                    <a:lnL w="12700" cmpd="sng">
                      <a:noFill/>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b="1" kern="1200">
                        <a:solidFill>
                          <a:srgbClr val="674A68"/>
                        </a:solidFill>
                        <a:latin typeface="Calibri" panose="020F0502020204030204" pitchFamily="34" charset="0"/>
                        <a:ea typeface="+mn-ea"/>
                        <a:cs typeface="Calibri" panose="020F0502020204030204" pitchFamily="34" charset="0"/>
                      </a:endParaRPr>
                    </a:p>
                  </a:txBody>
                  <a:tcPr anchor="ctr">
                    <a:lnL w="12700" cap="flat" cmpd="sng" algn="ctr">
                      <a:solidFill>
                        <a:srgbClr val="674A68"/>
                      </a:solidFill>
                      <a:prstDash val="solid"/>
                      <a:round/>
                      <a:headEnd type="none" w="med" len="med"/>
                      <a:tailEnd type="none" w="med" len="med"/>
                    </a:lnL>
                    <a:lnR w="12700" cmpd="sng">
                      <a:noFill/>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kern="1200" dirty="0">
                        <a:solidFill>
                          <a:srgbClr val="674A68"/>
                        </a:solidFill>
                        <a:latin typeface="Calibri" panose="020F0502020204030204" pitchFamily="34" charset="0"/>
                        <a:ea typeface="+mn-ea"/>
                        <a:cs typeface="Calibri" panose="020F0502020204030204" pitchFamily="34" charset="0"/>
                      </a:endParaRPr>
                    </a:p>
                  </a:txBody>
                  <a:tcPr>
                    <a:lnL w="12700" cmpd="sng">
                      <a:noFill/>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875413"/>
                  </a:ext>
                </a:extLst>
              </a:tr>
            </a:tbl>
          </a:graphicData>
        </a:graphic>
      </p:graphicFrame>
      <p:pic>
        <p:nvPicPr>
          <p:cNvPr id="21" name="Graphic 20" descr="Children with solid fill">
            <a:extLst>
              <a:ext uri="{FF2B5EF4-FFF2-40B4-BE49-F238E27FC236}">
                <a16:creationId xmlns:a16="http://schemas.microsoft.com/office/drawing/2014/main" id="{52A56806-461C-1346-B915-58D9D9BCB3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358" y="1379348"/>
            <a:ext cx="366395" cy="338555"/>
          </a:xfrm>
          <a:prstGeom prst="rect">
            <a:avLst/>
          </a:prstGeom>
        </p:spPr>
      </p:pic>
      <p:pic>
        <p:nvPicPr>
          <p:cNvPr id="22" name="Graphic 21" descr="Group with solid fill">
            <a:extLst>
              <a:ext uri="{FF2B5EF4-FFF2-40B4-BE49-F238E27FC236}">
                <a16:creationId xmlns:a16="http://schemas.microsoft.com/office/drawing/2014/main" id="{25BB66F3-A03D-D2EA-0A56-6396A8D0FA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525" y="1864171"/>
            <a:ext cx="490059" cy="374726"/>
          </a:xfrm>
          <a:prstGeom prst="rect">
            <a:avLst/>
          </a:prstGeom>
        </p:spPr>
      </p:pic>
      <p:pic>
        <p:nvPicPr>
          <p:cNvPr id="23" name="Graphic 22" descr="Universal access with solid fill">
            <a:extLst>
              <a:ext uri="{FF2B5EF4-FFF2-40B4-BE49-F238E27FC236}">
                <a16:creationId xmlns:a16="http://schemas.microsoft.com/office/drawing/2014/main" id="{84980C5A-A089-E0AA-C812-2B2A74DA4E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9358" y="2445834"/>
            <a:ext cx="363809" cy="374726"/>
          </a:xfrm>
          <a:prstGeom prst="rect">
            <a:avLst/>
          </a:prstGeom>
        </p:spPr>
      </p:pic>
      <p:cxnSp>
        <p:nvCxnSpPr>
          <p:cNvPr id="24" name="Straight Connector 23">
            <a:extLst>
              <a:ext uri="{FF2B5EF4-FFF2-40B4-BE49-F238E27FC236}">
                <a16:creationId xmlns:a16="http://schemas.microsoft.com/office/drawing/2014/main" id="{8A055454-632F-493A-A7BE-D65CDF65395E}"/>
              </a:ext>
            </a:extLst>
          </p:cNvPr>
          <p:cNvCxnSpPr>
            <a:cxnSpLocks/>
          </p:cNvCxnSpPr>
          <p:nvPr/>
        </p:nvCxnSpPr>
        <p:spPr>
          <a:xfrm>
            <a:off x="9460780" y="689674"/>
            <a:ext cx="0" cy="6168326"/>
          </a:xfrm>
          <a:prstGeom prst="line">
            <a:avLst/>
          </a:prstGeom>
          <a:ln w="12700">
            <a:solidFill>
              <a:srgbClr val="674A68"/>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66E6AEA-B44E-1C64-1767-71C83334EB14}"/>
              </a:ext>
            </a:extLst>
          </p:cNvPr>
          <p:cNvPicPr>
            <a:picLocks noChangeAspect="1"/>
          </p:cNvPicPr>
          <p:nvPr/>
        </p:nvPicPr>
        <p:blipFill>
          <a:blip r:embed="rId11"/>
          <a:stretch>
            <a:fillRect/>
          </a:stretch>
        </p:blipFill>
        <p:spPr>
          <a:xfrm>
            <a:off x="7010367" y="1551784"/>
            <a:ext cx="1056223" cy="4810409"/>
          </a:xfrm>
          <a:prstGeom prst="rect">
            <a:avLst/>
          </a:prstGeom>
        </p:spPr>
      </p:pic>
      <p:pic>
        <p:nvPicPr>
          <p:cNvPr id="17" name="Picture 16">
            <a:extLst>
              <a:ext uri="{FF2B5EF4-FFF2-40B4-BE49-F238E27FC236}">
                <a16:creationId xmlns:a16="http://schemas.microsoft.com/office/drawing/2014/main" id="{19BFED6A-4DCD-3676-4F02-8FBC06DEFA8D}"/>
              </a:ext>
            </a:extLst>
          </p:cNvPr>
          <p:cNvPicPr>
            <a:picLocks noChangeAspect="1"/>
          </p:cNvPicPr>
          <p:nvPr/>
        </p:nvPicPr>
        <p:blipFill>
          <a:blip r:embed="rId12"/>
          <a:stretch>
            <a:fillRect/>
          </a:stretch>
        </p:blipFill>
        <p:spPr>
          <a:xfrm>
            <a:off x="5651892" y="1556229"/>
            <a:ext cx="1056223" cy="4909695"/>
          </a:xfrm>
          <a:prstGeom prst="rect">
            <a:avLst/>
          </a:prstGeom>
        </p:spPr>
      </p:pic>
      <p:pic>
        <p:nvPicPr>
          <p:cNvPr id="25" name="Picture 24">
            <a:extLst>
              <a:ext uri="{FF2B5EF4-FFF2-40B4-BE49-F238E27FC236}">
                <a16:creationId xmlns:a16="http://schemas.microsoft.com/office/drawing/2014/main" id="{D6BF895A-4D4B-9442-A1F6-9FA003B1951C}"/>
              </a:ext>
            </a:extLst>
          </p:cNvPr>
          <p:cNvPicPr>
            <a:picLocks noChangeAspect="1"/>
          </p:cNvPicPr>
          <p:nvPr/>
        </p:nvPicPr>
        <p:blipFill>
          <a:blip r:embed="rId13"/>
          <a:stretch>
            <a:fillRect/>
          </a:stretch>
        </p:blipFill>
        <p:spPr>
          <a:xfrm>
            <a:off x="8246954" y="1556229"/>
            <a:ext cx="1075283" cy="4879239"/>
          </a:xfrm>
          <a:prstGeom prst="rect">
            <a:avLst/>
          </a:prstGeom>
        </p:spPr>
      </p:pic>
      <p:pic>
        <p:nvPicPr>
          <p:cNvPr id="30" name="Graphic 29" descr="Children with solid fill">
            <a:extLst>
              <a:ext uri="{FF2B5EF4-FFF2-40B4-BE49-F238E27FC236}">
                <a16:creationId xmlns:a16="http://schemas.microsoft.com/office/drawing/2014/main" id="{47029F20-C385-28C5-9E88-BE4B6E0355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00558" y="1174297"/>
            <a:ext cx="366395" cy="338555"/>
          </a:xfrm>
          <a:prstGeom prst="rect">
            <a:avLst/>
          </a:prstGeom>
        </p:spPr>
      </p:pic>
      <p:pic>
        <p:nvPicPr>
          <p:cNvPr id="31" name="Graphic 30" descr="Group with solid fill">
            <a:extLst>
              <a:ext uri="{FF2B5EF4-FFF2-40B4-BE49-F238E27FC236}">
                <a16:creationId xmlns:a16="http://schemas.microsoft.com/office/drawing/2014/main" id="{B9F87215-E3C6-6927-DB35-087CDF3CE9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39212" y="1179772"/>
            <a:ext cx="490059" cy="374726"/>
          </a:xfrm>
          <a:prstGeom prst="rect">
            <a:avLst/>
          </a:prstGeom>
        </p:spPr>
      </p:pic>
      <p:pic>
        <p:nvPicPr>
          <p:cNvPr id="32" name="Graphic 31" descr="Universal access with solid fill">
            <a:extLst>
              <a:ext uri="{FF2B5EF4-FFF2-40B4-BE49-F238E27FC236}">
                <a16:creationId xmlns:a16="http://schemas.microsoft.com/office/drawing/2014/main" id="{505F6E0D-7DB2-2F1E-A3DB-1087730FA4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02692" y="1146882"/>
            <a:ext cx="363809" cy="374726"/>
          </a:xfrm>
          <a:prstGeom prst="rect">
            <a:avLst/>
          </a:prstGeom>
        </p:spPr>
      </p:pic>
      <p:pic>
        <p:nvPicPr>
          <p:cNvPr id="8" name="Picture 7">
            <a:extLst>
              <a:ext uri="{FF2B5EF4-FFF2-40B4-BE49-F238E27FC236}">
                <a16:creationId xmlns:a16="http://schemas.microsoft.com/office/drawing/2014/main" id="{BE3F9AB9-4A42-AF77-B403-386E8A0563D2}"/>
              </a:ext>
            </a:extLst>
          </p:cNvPr>
          <p:cNvPicPr>
            <a:picLocks noChangeAspect="1"/>
          </p:cNvPicPr>
          <p:nvPr/>
        </p:nvPicPr>
        <p:blipFill>
          <a:blip r:embed="rId14"/>
          <a:stretch>
            <a:fillRect/>
          </a:stretch>
        </p:blipFill>
        <p:spPr>
          <a:xfrm>
            <a:off x="1740320" y="3049411"/>
            <a:ext cx="1180353" cy="3381183"/>
          </a:xfrm>
          <a:prstGeom prst="rect">
            <a:avLst/>
          </a:prstGeom>
        </p:spPr>
      </p:pic>
      <p:pic>
        <p:nvPicPr>
          <p:cNvPr id="10" name="Picture 9">
            <a:extLst>
              <a:ext uri="{FF2B5EF4-FFF2-40B4-BE49-F238E27FC236}">
                <a16:creationId xmlns:a16="http://schemas.microsoft.com/office/drawing/2014/main" id="{40917D1B-96A3-68EB-0B70-EA59FFE07A90}"/>
              </a:ext>
            </a:extLst>
          </p:cNvPr>
          <p:cNvPicPr>
            <a:picLocks noChangeAspect="1"/>
          </p:cNvPicPr>
          <p:nvPr/>
        </p:nvPicPr>
        <p:blipFill>
          <a:blip r:embed="rId15"/>
          <a:stretch>
            <a:fillRect/>
          </a:stretch>
        </p:blipFill>
        <p:spPr>
          <a:xfrm>
            <a:off x="2997712" y="3054285"/>
            <a:ext cx="1183400" cy="3381183"/>
          </a:xfrm>
          <a:prstGeom prst="rect">
            <a:avLst/>
          </a:prstGeom>
        </p:spPr>
      </p:pic>
      <p:sp>
        <p:nvSpPr>
          <p:cNvPr id="11" name="TextBox 10">
            <a:extLst>
              <a:ext uri="{FF2B5EF4-FFF2-40B4-BE49-F238E27FC236}">
                <a16:creationId xmlns:a16="http://schemas.microsoft.com/office/drawing/2014/main" id="{49D1B944-844E-EEAB-6E47-03C2423A24E6}"/>
              </a:ext>
            </a:extLst>
          </p:cNvPr>
          <p:cNvSpPr txBox="1"/>
          <p:nvPr/>
        </p:nvSpPr>
        <p:spPr>
          <a:xfrm>
            <a:off x="8320696" y="4777711"/>
            <a:ext cx="671176" cy="276999"/>
          </a:xfrm>
          <a:prstGeom prst="rect">
            <a:avLst/>
          </a:prstGeom>
          <a:solidFill>
            <a:srgbClr val="003865"/>
          </a:solidFill>
        </p:spPr>
        <p:txBody>
          <a:bodyPr wrap="square" rtlCol="0">
            <a:spAutoFit/>
          </a:bodyPr>
          <a:lstStyle/>
          <a:p>
            <a:pPr algn="ctr"/>
            <a:r>
              <a:rPr lang="en-GB" sz="1200">
                <a:solidFill>
                  <a:schemeClr val="bg1"/>
                </a:solidFill>
              </a:rPr>
              <a:t>26.6%</a:t>
            </a:r>
          </a:p>
        </p:txBody>
      </p:sp>
      <p:sp>
        <p:nvSpPr>
          <p:cNvPr id="12" name="Rectangle 11">
            <a:extLst>
              <a:ext uri="{FF2B5EF4-FFF2-40B4-BE49-F238E27FC236}">
                <a16:creationId xmlns:a16="http://schemas.microsoft.com/office/drawing/2014/main" id="{2FC9FBF5-EF45-C72A-F86A-3729BDD709F6}"/>
              </a:ext>
            </a:extLst>
          </p:cNvPr>
          <p:cNvSpPr/>
          <p:nvPr/>
        </p:nvSpPr>
        <p:spPr>
          <a:xfrm>
            <a:off x="10019889" y="4552640"/>
            <a:ext cx="323407" cy="374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A2E8F86-C8DC-49CC-4CC9-4159784F766A}"/>
              </a:ext>
            </a:extLst>
          </p:cNvPr>
          <p:cNvSpPr/>
          <p:nvPr/>
        </p:nvSpPr>
        <p:spPr>
          <a:xfrm>
            <a:off x="8956379" y="4740003"/>
            <a:ext cx="323407" cy="374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3A406E0-099F-22B5-52CF-A9059CAD1509}"/>
              </a:ext>
            </a:extLst>
          </p:cNvPr>
          <p:cNvSpPr txBox="1"/>
          <p:nvPr/>
        </p:nvSpPr>
        <p:spPr>
          <a:xfrm>
            <a:off x="9484432" y="689674"/>
            <a:ext cx="2700988" cy="5986254"/>
          </a:xfrm>
          <a:prstGeom prst="rect">
            <a:avLst/>
          </a:prstGeom>
          <a:noFill/>
        </p:spPr>
        <p:txBody>
          <a:bodyPr wrap="square" rtlCol="0">
            <a:spAutoFit/>
          </a:bodyPr>
          <a:lstStyle/>
          <a:p>
            <a:r>
              <a:rPr lang="en-GB" sz="1400">
                <a:solidFill>
                  <a:srgbClr val="674A68"/>
                </a:solidFill>
              </a:rPr>
              <a:t>The population of Cambridgeshire is forecast to grow by 14.3% between 2021 and 2031 and by 9.0% in Peterborough.</a:t>
            </a:r>
          </a:p>
          <a:p>
            <a:endParaRPr lang="en-GB" sz="500">
              <a:solidFill>
                <a:srgbClr val="674A68"/>
              </a:solidFill>
            </a:endParaRPr>
          </a:p>
          <a:p>
            <a:r>
              <a:rPr lang="en-GB" sz="1400">
                <a:solidFill>
                  <a:srgbClr val="674A68"/>
                </a:solidFill>
              </a:rPr>
              <a:t>However, the changes are uneven across age bands with some expected to experience decreases:</a:t>
            </a:r>
          </a:p>
          <a:p>
            <a:endParaRPr lang="en-GB" sz="500">
              <a:solidFill>
                <a:srgbClr val="674A68"/>
              </a:solidFill>
            </a:endParaRPr>
          </a:p>
          <a:p>
            <a:r>
              <a:rPr lang="en-GB" sz="1400">
                <a:solidFill>
                  <a:srgbClr val="674A68"/>
                </a:solidFill>
              </a:rPr>
              <a:t>Cambridgeshire:</a:t>
            </a:r>
          </a:p>
          <a:p>
            <a:endParaRPr lang="en-GB" sz="400">
              <a:solidFill>
                <a:srgbClr val="674A68"/>
              </a:solidFill>
            </a:endParaRPr>
          </a:p>
          <a:p>
            <a:pPr marL="285750" indent="-285750">
              <a:buFont typeface="Arial" panose="020B0604020202020204" pitchFamily="34" charset="0"/>
              <a:buChar char="•"/>
            </a:pPr>
            <a:r>
              <a:rPr lang="en-GB" sz="1400">
                <a:solidFill>
                  <a:srgbClr val="674A68"/>
                </a:solidFill>
              </a:rPr>
              <a:t>Children aged 5 to 14</a:t>
            </a:r>
          </a:p>
          <a:p>
            <a:endParaRPr lang="en-GB" sz="500">
              <a:solidFill>
                <a:srgbClr val="674A68"/>
              </a:solidFill>
            </a:endParaRPr>
          </a:p>
          <a:p>
            <a:r>
              <a:rPr lang="en-GB" sz="1400">
                <a:solidFill>
                  <a:srgbClr val="674A68"/>
                </a:solidFill>
              </a:rPr>
              <a:t>Peterborough: </a:t>
            </a:r>
          </a:p>
          <a:p>
            <a:endParaRPr lang="en-GB" sz="400">
              <a:solidFill>
                <a:srgbClr val="674A68"/>
              </a:solidFill>
            </a:endParaRPr>
          </a:p>
          <a:p>
            <a:pPr marL="285750" indent="-285750">
              <a:buFont typeface="Arial" panose="020B0604020202020204" pitchFamily="34" charset="0"/>
              <a:buChar char="•"/>
            </a:pPr>
            <a:r>
              <a:rPr lang="en-GB" sz="1400">
                <a:solidFill>
                  <a:srgbClr val="674A68"/>
                </a:solidFill>
              </a:rPr>
              <a:t>Children aged under 15</a:t>
            </a:r>
          </a:p>
          <a:p>
            <a:pPr marL="285750" indent="-285750">
              <a:buFont typeface="Arial" panose="020B0604020202020204" pitchFamily="34" charset="0"/>
              <a:buChar char="•"/>
            </a:pPr>
            <a:r>
              <a:rPr lang="en-GB" sz="1400">
                <a:solidFill>
                  <a:srgbClr val="674A68"/>
                </a:solidFill>
              </a:rPr>
              <a:t>Adults aged 25 to 39</a:t>
            </a:r>
          </a:p>
          <a:p>
            <a:endParaRPr lang="en-GB" sz="500">
              <a:solidFill>
                <a:srgbClr val="674A68"/>
              </a:solidFill>
            </a:endParaRPr>
          </a:p>
          <a:p>
            <a:r>
              <a:rPr lang="en-GB" sz="1400">
                <a:solidFill>
                  <a:srgbClr val="674A68"/>
                </a:solidFill>
              </a:rPr>
              <a:t>Cambridge and Peterborough are predicted to see fewer children aged under 15 by 2031, with a minimal increase expected in Huntingdonshire.  South Cambridgeshire is forecast to have large increases in all ages; mainly due to the development of new communities. </a:t>
            </a:r>
          </a:p>
          <a:p>
            <a:endParaRPr lang="en-GB" sz="500">
              <a:solidFill>
                <a:srgbClr val="674A68"/>
              </a:solidFill>
            </a:endParaRPr>
          </a:p>
          <a:p>
            <a:r>
              <a:rPr lang="en-GB" sz="1400">
                <a:solidFill>
                  <a:srgbClr val="674A68"/>
                </a:solidFill>
              </a:rPr>
              <a:t>All areas are forecast to have large proportional increases in their older populations.</a:t>
            </a:r>
          </a:p>
        </p:txBody>
      </p:sp>
    </p:spTree>
    <p:extLst>
      <p:ext uri="{BB962C8B-B14F-4D97-AF65-F5344CB8AC3E}">
        <p14:creationId xmlns:p14="http://schemas.microsoft.com/office/powerpoint/2010/main" val="162134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1374B0D-5381-12F6-8438-74D162706D92}"/>
              </a:ext>
            </a:extLst>
          </p:cNvPr>
          <p:cNvPicPr>
            <a:picLocks noChangeAspect="1"/>
          </p:cNvPicPr>
          <p:nvPr/>
        </p:nvPicPr>
        <p:blipFill rotWithShape="1">
          <a:blip r:embed="rId2"/>
          <a:srcRect l="49496" b="-164"/>
          <a:stretch/>
        </p:blipFill>
        <p:spPr>
          <a:xfrm>
            <a:off x="-6581" y="775684"/>
            <a:ext cx="4633638" cy="5751738"/>
          </a:xfrm>
          <a:prstGeom prst="rect">
            <a:avLst/>
          </a:prstGeom>
        </p:spPr>
      </p:pic>
      <p:sp>
        <p:nvSpPr>
          <p:cNvPr id="5" name="Title 1">
            <a:extLst>
              <a:ext uri="{FF2B5EF4-FFF2-40B4-BE49-F238E27FC236}">
                <a16:creationId xmlns:a16="http://schemas.microsoft.com/office/drawing/2014/main" id="{689B4A48-296F-0595-B545-97B72E037D15}"/>
              </a:ext>
            </a:extLst>
          </p:cNvPr>
          <p:cNvSpPr txBox="1">
            <a:spLocks/>
          </p:cNvSpPr>
          <p:nvPr/>
        </p:nvSpPr>
        <p:spPr>
          <a:xfrm>
            <a:off x="689674" y="0"/>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chemeClr val="bg1"/>
                </a:solidFill>
                <a:latin typeface="Calibri" panose="020F0502020204030204" pitchFamily="34" charset="0"/>
                <a:cs typeface="Calibri" panose="020F0502020204030204" pitchFamily="34" charset="0"/>
              </a:rPr>
              <a:t>Patches of poorer health</a:t>
            </a:r>
          </a:p>
        </p:txBody>
      </p:sp>
      <p:pic>
        <p:nvPicPr>
          <p:cNvPr id="4" name="Graphic 3" descr="Group of people with solid fill">
            <a:extLst>
              <a:ext uri="{FF2B5EF4-FFF2-40B4-BE49-F238E27FC236}">
                <a16:creationId xmlns:a16="http://schemas.microsoft.com/office/drawing/2014/main" id="{ABF36DCC-0F5E-4AB8-DA8A-B006D843D2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89674" cy="689674"/>
          </a:xfrm>
          <a:prstGeom prst="rect">
            <a:avLst/>
          </a:prstGeom>
        </p:spPr>
      </p:pic>
      <p:sp>
        <p:nvSpPr>
          <p:cNvPr id="20" name="Title 1">
            <a:extLst>
              <a:ext uri="{FF2B5EF4-FFF2-40B4-BE49-F238E27FC236}">
                <a16:creationId xmlns:a16="http://schemas.microsoft.com/office/drawing/2014/main" id="{9EACDA50-83DE-2D4A-F176-9596D86BADF4}"/>
              </a:ext>
            </a:extLst>
          </p:cNvPr>
          <p:cNvSpPr txBox="1">
            <a:spLocks/>
          </p:cNvSpPr>
          <p:nvPr/>
        </p:nvSpPr>
        <p:spPr>
          <a:xfrm>
            <a:off x="-6581" y="6527423"/>
            <a:ext cx="12192000" cy="338555"/>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https://cambridgeshireinsight.org.uk/jsna-2023/overarching-health-indicators/burden-of-disease/</a:t>
            </a:r>
            <a:endParaRPr lang="en-GB" sz="1200" dirty="0">
              <a:solidFill>
                <a:schemeClr val="bg1"/>
              </a:solidFill>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283ABC56-D1C2-3623-A89D-29772677F5E4}"/>
              </a:ext>
            </a:extLst>
          </p:cNvPr>
          <p:cNvPicPr>
            <a:picLocks noChangeAspect="1"/>
          </p:cNvPicPr>
          <p:nvPr/>
        </p:nvPicPr>
        <p:blipFill>
          <a:blip r:embed="rId6"/>
          <a:stretch>
            <a:fillRect/>
          </a:stretch>
        </p:blipFill>
        <p:spPr>
          <a:xfrm>
            <a:off x="55416" y="6258480"/>
            <a:ext cx="2943636" cy="238158"/>
          </a:xfrm>
          <a:prstGeom prst="rect">
            <a:avLst/>
          </a:prstGeom>
        </p:spPr>
      </p:pic>
      <p:pic>
        <p:nvPicPr>
          <p:cNvPr id="28" name="Picture 27">
            <a:extLst>
              <a:ext uri="{FF2B5EF4-FFF2-40B4-BE49-F238E27FC236}">
                <a16:creationId xmlns:a16="http://schemas.microsoft.com/office/drawing/2014/main" id="{9F58210D-7495-AD66-EFBD-B64BDEAD8684}"/>
              </a:ext>
            </a:extLst>
          </p:cNvPr>
          <p:cNvPicPr>
            <a:picLocks noChangeAspect="1"/>
          </p:cNvPicPr>
          <p:nvPr/>
        </p:nvPicPr>
        <p:blipFill>
          <a:blip r:embed="rId7"/>
          <a:stretch>
            <a:fillRect/>
          </a:stretch>
        </p:blipFill>
        <p:spPr>
          <a:xfrm>
            <a:off x="36366" y="4987140"/>
            <a:ext cx="850023" cy="1271339"/>
          </a:xfrm>
          <a:prstGeom prst="rect">
            <a:avLst/>
          </a:prstGeom>
        </p:spPr>
      </p:pic>
      <p:sp>
        <p:nvSpPr>
          <p:cNvPr id="29" name="TextBox 28">
            <a:extLst>
              <a:ext uri="{FF2B5EF4-FFF2-40B4-BE49-F238E27FC236}">
                <a16:creationId xmlns:a16="http://schemas.microsoft.com/office/drawing/2014/main" id="{DB4C66F4-6321-AB3D-3667-0B2301418352}"/>
              </a:ext>
            </a:extLst>
          </p:cNvPr>
          <p:cNvSpPr txBox="1"/>
          <p:nvPr/>
        </p:nvSpPr>
        <p:spPr>
          <a:xfrm>
            <a:off x="36944" y="718759"/>
            <a:ext cx="4580878" cy="307777"/>
          </a:xfrm>
          <a:prstGeom prst="rect">
            <a:avLst/>
          </a:prstGeom>
          <a:solidFill>
            <a:srgbClr val="674A68"/>
          </a:solidFill>
        </p:spPr>
        <p:txBody>
          <a:bodyPr wrap="square" rtlCol="0">
            <a:spAutoFit/>
          </a:bodyPr>
          <a:lstStyle/>
          <a:p>
            <a:pPr algn="ctr"/>
            <a:r>
              <a:rPr lang="en-GB" sz="1400" b="1">
                <a:solidFill>
                  <a:schemeClr val="bg1"/>
                </a:solidFill>
              </a:rPr>
              <a:t>Residents who reported they were in poor health, 2021</a:t>
            </a:r>
          </a:p>
        </p:txBody>
      </p:sp>
      <p:sp>
        <p:nvSpPr>
          <p:cNvPr id="36" name="TextBox 35">
            <a:extLst>
              <a:ext uri="{FF2B5EF4-FFF2-40B4-BE49-F238E27FC236}">
                <a16:creationId xmlns:a16="http://schemas.microsoft.com/office/drawing/2014/main" id="{272BC878-2EF0-319F-7561-2F36D313F02A}"/>
              </a:ext>
            </a:extLst>
          </p:cNvPr>
          <p:cNvSpPr txBox="1"/>
          <p:nvPr/>
        </p:nvSpPr>
        <p:spPr>
          <a:xfrm>
            <a:off x="4681184" y="718759"/>
            <a:ext cx="6159566" cy="307777"/>
          </a:xfrm>
          <a:prstGeom prst="rect">
            <a:avLst/>
          </a:prstGeom>
          <a:solidFill>
            <a:srgbClr val="674A68"/>
          </a:solidFill>
        </p:spPr>
        <p:txBody>
          <a:bodyPr wrap="square" rtlCol="0">
            <a:spAutoFit/>
          </a:bodyPr>
          <a:lstStyle/>
          <a:p>
            <a:pPr algn="ctr"/>
            <a:r>
              <a:rPr lang="en-GB" sz="1400" b="1">
                <a:solidFill>
                  <a:schemeClr val="bg1"/>
                </a:solidFill>
              </a:rPr>
              <a:t>Residents who reported they were in ‘bad’ or ‘very bad’ health, 2021</a:t>
            </a:r>
          </a:p>
        </p:txBody>
      </p:sp>
      <p:sp>
        <p:nvSpPr>
          <p:cNvPr id="39" name="TextBox 38">
            <a:extLst>
              <a:ext uri="{FF2B5EF4-FFF2-40B4-BE49-F238E27FC236}">
                <a16:creationId xmlns:a16="http://schemas.microsoft.com/office/drawing/2014/main" id="{5D1F21F3-3414-08EE-88C1-734C4E2344C5}"/>
              </a:ext>
            </a:extLst>
          </p:cNvPr>
          <p:cNvSpPr txBox="1"/>
          <p:nvPr/>
        </p:nvSpPr>
        <p:spPr>
          <a:xfrm>
            <a:off x="3371583" y="1055620"/>
            <a:ext cx="1205319" cy="1384995"/>
          </a:xfrm>
          <a:prstGeom prst="rect">
            <a:avLst/>
          </a:prstGeom>
          <a:solidFill>
            <a:srgbClr val="674A68"/>
          </a:solidFill>
          <a:ln>
            <a:noFill/>
          </a:ln>
        </p:spPr>
        <p:txBody>
          <a:bodyPr wrap="square" rtlCol="0">
            <a:spAutoFit/>
          </a:bodyPr>
          <a:lstStyle/>
          <a:p>
            <a:pPr algn="ctr"/>
            <a:r>
              <a:rPr lang="en-GB" sz="1400" b="1">
                <a:solidFill>
                  <a:schemeClr val="bg1"/>
                </a:solidFill>
              </a:rPr>
              <a:t>Highest in Fenland and central Peterborough with hotspots in other areas</a:t>
            </a:r>
          </a:p>
        </p:txBody>
      </p:sp>
      <p:sp>
        <p:nvSpPr>
          <p:cNvPr id="40" name="TextBox 39">
            <a:extLst>
              <a:ext uri="{FF2B5EF4-FFF2-40B4-BE49-F238E27FC236}">
                <a16:creationId xmlns:a16="http://schemas.microsoft.com/office/drawing/2014/main" id="{6641A4B4-9FE7-70D9-E1EA-11986D41D22B}"/>
              </a:ext>
            </a:extLst>
          </p:cNvPr>
          <p:cNvSpPr txBox="1"/>
          <p:nvPr/>
        </p:nvSpPr>
        <p:spPr>
          <a:xfrm>
            <a:off x="4686905" y="3564214"/>
            <a:ext cx="6163080" cy="307777"/>
          </a:xfrm>
          <a:prstGeom prst="rect">
            <a:avLst/>
          </a:prstGeom>
          <a:solidFill>
            <a:srgbClr val="674A68"/>
          </a:solidFill>
        </p:spPr>
        <p:txBody>
          <a:bodyPr wrap="square" rtlCol="0">
            <a:spAutoFit/>
          </a:bodyPr>
          <a:lstStyle/>
          <a:p>
            <a:pPr algn="ctr"/>
            <a:r>
              <a:rPr lang="en-GB" sz="1400" b="1">
                <a:solidFill>
                  <a:schemeClr val="bg1"/>
                </a:solidFill>
              </a:rPr>
              <a:t>People living with disability – day to day activities limited a lot, 2021</a:t>
            </a:r>
          </a:p>
        </p:txBody>
      </p:sp>
      <p:pic>
        <p:nvPicPr>
          <p:cNvPr id="6" name="Picture 5">
            <a:extLst>
              <a:ext uri="{FF2B5EF4-FFF2-40B4-BE49-F238E27FC236}">
                <a16:creationId xmlns:a16="http://schemas.microsoft.com/office/drawing/2014/main" id="{FC9136FF-E35F-5AAE-9961-05CB47549AC9}"/>
              </a:ext>
            </a:extLst>
          </p:cNvPr>
          <p:cNvPicPr>
            <a:picLocks noChangeAspect="1"/>
          </p:cNvPicPr>
          <p:nvPr/>
        </p:nvPicPr>
        <p:blipFill>
          <a:blip r:embed="rId8"/>
          <a:stretch>
            <a:fillRect/>
          </a:stretch>
        </p:blipFill>
        <p:spPr>
          <a:xfrm>
            <a:off x="4804878" y="1327301"/>
            <a:ext cx="5981745" cy="1970784"/>
          </a:xfrm>
          <a:prstGeom prst="rect">
            <a:avLst/>
          </a:prstGeom>
        </p:spPr>
      </p:pic>
      <p:cxnSp>
        <p:nvCxnSpPr>
          <p:cNvPr id="11" name="Straight Arrow Connector 10">
            <a:extLst>
              <a:ext uri="{FF2B5EF4-FFF2-40B4-BE49-F238E27FC236}">
                <a16:creationId xmlns:a16="http://schemas.microsoft.com/office/drawing/2014/main" id="{E13B3AD7-8017-53F3-EBFF-4A8376042122}"/>
              </a:ext>
            </a:extLst>
          </p:cNvPr>
          <p:cNvCxnSpPr/>
          <p:nvPr/>
        </p:nvCxnSpPr>
        <p:spPr>
          <a:xfrm>
            <a:off x="4382151" y="2962432"/>
            <a:ext cx="471341" cy="0"/>
          </a:xfrm>
          <a:prstGeom prst="straightConnector1">
            <a:avLst/>
          </a:prstGeom>
          <a:ln w="28575">
            <a:solidFill>
              <a:srgbClr val="674A6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6BC1506-5B20-13F4-EEAF-699107D4DE64}"/>
              </a:ext>
            </a:extLst>
          </p:cNvPr>
          <p:cNvSpPr/>
          <p:nvPr/>
        </p:nvSpPr>
        <p:spPr>
          <a:xfrm>
            <a:off x="10819287" y="3705365"/>
            <a:ext cx="1372713" cy="27636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674A68"/>
                </a:solidFill>
              </a:rPr>
              <a:t>Disabled residents whose day-to-day activities are limited a lot varies from 5.1% in South Cambridgeshire to 7.9% in Peterborough and 8.4% in Fenland</a:t>
            </a:r>
          </a:p>
        </p:txBody>
      </p:sp>
      <p:sp>
        <p:nvSpPr>
          <p:cNvPr id="13" name="Rectangle 12">
            <a:extLst>
              <a:ext uri="{FF2B5EF4-FFF2-40B4-BE49-F238E27FC236}">
                <a16:creationId xmlns:a16="http://schemas.microsoft.com/office/drawing/2014/main" id="{CEDA875D-2A09-883D-A2DA-F1175F078BD6}"/>
              </a:ext>
            </a:extLst>
          </p:cNvPr>
          <p:cNvSpPr/>
          <p:nvPr/>
        </p:nvSpPr>
        <p:spPr>
          <a:xfrm>
            <a:off x="4677670" y="718759"/>
            <a:ext cx="6163080" cy="5808663"/>
          </a:xfrm>
          <a:prstGeom prst="rect">
            <a:avLst/>
          </a:prstGeom>
          <a:no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282D658-DE24-1841-3F02-223991154B34}"/>
              </a:ext>
            </a:extLst>
          </p:cNvPr>
          <p:cNvSpPr/>
          <p:nvPr/>
        </p:nvSpPr>
        <p:spPr>
          <a:xfrm>
            <a:off x="10840750" y="805125"/>
            <a:ext cx="1351250" cy="2735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674A68"/>
                </a:solidFill>
              </a:rPr>
              <a:t>Self-reported poor health varies from 3.4% of residents in South Cambridgeshire to 6.0% in Fenland and Peterborough</a:t>
            </a:r>
          </a:p>
        </p:txBody>
      </p:sp>
      <p:pic>
        <p:nvPicPr>
          <p:cNvPr id="3" name="Picture 2">
            <a:extLst>
              <a:ext uri="{FF2B5EF4-FFF2-40B4-BE49-F238E27FC236}">
                <a16:creationId xmlns:a16="http://schemas.microsoft.com/office/drawing/2014/main" id="{34BE25DD-FF9A-7480-3096-2C44408D7EE4}"/>
              </a:ext>
            </a:extLst>
          </p:cNvPr>
          <p:cNvPicPr>
            <a:picLocks noChangeAspect="1"/>
          </p:cNvPicPr>
          <p:nvPr/>
        </p:nvPicPr>
        <p:blipFill>
          <a:blip r:embed="rId9"/>
          <a:stretch>
            <a:fillRect/>
          </a:stretch>
        </p:blipFill>
        <p:spPr>
          <a:xfrm>
            <a:off x="4804878" y="4217014"/>
            <a:ext cx="5974417" cy="1858322"/>
          </a:xfrm>
          <a:prstGeom prst="rect">
            <a:avLst/>
          </a:prstGeom>
        </p:spPr>
      </p:pic>
    </p:spTree>
    <p:extLst>
      <p:ext uri="{BB962C8B-B14F-4D97-AF65-F5344CB8AC3E}">
        <p14:creationId xmlns:p14="http://schemas.microsoft.com/office/powerpoint/2010/main" val="410238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15D633-3625-F8AC-3CA6-3BB1C8FD929A}"/>
              </a:ext>
            </a:extLst>
          </p:cNvPr>
          <p:cNvPicPr>
            <a:picLocks noChangeAspect="1"/>
          </p:cNvPicPr>
          <p:nvPr/>
        </p:nvPicPr>
        <p:blipFill>
          <a:blip r:embed="rId2"/>
          <a:stretch>
            <a:fillRect/>
          </a:stretch>
        </p:blipFill>
        <p:spPr>
          <a:xfrm>
            <a:off x="4752740" y="991248"/>
            <a:ext cx="4854829" cy="5256954"/>
          </a:xfrm>
          <a:prstGeom prst="rect">
            <a:avLst/>
          </a:prstGeom>
        </p:spPr>
      </p:pic>
      <p:sp>
        <p:nvSpPr>
          <p:cNvPr id="22" name="TextBox 21">
            <a:extLst>
              <a:ext uri="{FF2B5EF4-FFF2-40B4-BE49-F238E27FC236}">
                <a16:creationId xmlns:a16="http://schemas.microsoft.com/office/drawing/2014/main" id="{6844369A-D31B-659A-1D76-21E94B58E6DD}"/>
              </a:ext>
            </a:extLst>
          </p:cNvPr>
          <p:cNvSpPr txBox="1"/>
          <p:nvPr/>
        </p:nvSpPr>
        <p:spPr>
          <a:xfrm>
            <a:off x="4924025" y="4565709"/>
            <a:ext cx="918786" cy="1692771"/>
          </a:xfrm>
          <a:prstGeom prst="rect">
            <a:avLst/>
          </a:prstGeom>
          <a:solidFill>
            <a:schemeClr val="bg1"/>
          </a:solidFill>
          <a:ln>
            <a:noFill/>
          </a:ln>
        </p:spPr>
        <p:txBody>
          <a:bodyPr wrap="square" rtlCol="0">
            <a:spAutoFit/>
          </a:bodyPr>
          <a:lstStyle/>
          <a:p>
            <a:pPr algn="ctr"/>
            <a:r>
              <a:rPr lang="en-GB" sz="800" b="1">
                <a:solidFill>
                  <a:srgbClr val="674A68"/>
                </a:solidFill>
              </a:rPr>
              <a:t>Middle Super Output Area Standardised Mortality Ratio</a:t>
            </a: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p:txBody>
      </p:sp>
      <p:pic>
        <p:nvPicPr>
          <p:cNvPr id="8" name="Picture 7">
            <a:extLst>
              <a:ext uri="{FF2B5EF4-FFF2-40B4-BE49-F238E27FC236}">
                <a16:creationId xmlns:a16="http://schemas.microsoft.com/office/drawing/2014/main" id="{A77B111D-8B4A-7825-5352-763A64444771}"/>
              </a:ext>
            </a:extLst>
          </p:cNvPr>
          <p:cNvPicPr>
            <a:picLocks noChangeAspect="1"/>
          </p:cNvPicPr>
          <p:nvPr/>
        </p:nvPicPr>
        <p:blipFill>
          <a:blip r:embed="rId3"/>
          <a:stretch>
            <a:fillRect/>
          </a:stretch>
        </p:blipFill>
        <p:spPr>
          <a:xfrm>
            <a:off x="118999" y="1017131"/>
            <a:ext cx="4551686" cy="5238560"/>
          </a:xfrm>
          <a:prstGeom prst="rect">
            <a:avLst/>
          </a:prstGeom>
        </p:spPr>
      </p:pic>
      <p:sp>
        <p:nvSpPr>
          <p:cNvPr id="21" name="TextBox 20">
            <a:extLst>
              <a:ext uri="{FF2B5EF4-FFF2-40B4-BE49-F238E27FC236}">
                <a16:creationId xmlns:a16="http://schemas.microsoft.com/office/drawing/2014/main" id="{8847DE30-2AAF-9931-51E4-B232E331D9E7}"/>
              </a:ext>
            </a:extLst>
          </p:cNvPr>
          <p:cNvSpPr txBox="1"/>
          <p:nvPr/>
        </p:nvSpPr>
        <p:spPr>
          <a:xfrm>
            <a:off x="36943" y="4565708"/>
            <a:ext cx="918786" cy="1692771"/>
          </a:xfrm>
          <a:prstGeom prst="rect">
            <a:avLst/>
          </a:prstGeom>
          <a:solidFill>
            <a:schemeClr val="bg1"/>
          </a:solidFill>
          <a:ln>
            <a:noFill/>
          </a:ln>
        </p:spPr>
        <p:txBody>
          <a:bodyPr wrap="square" rtlCol="0">
            <a:spAutoFit/>
          </a:bodyPr>
          <a:lstStyle/>
          <a:p>
            <a:pPr algn="ctr"/>
            <a:r>
              <a:rPr lang="en-GB" sz="800" b="1">
                <a:solidFill>
                  <a:srgbClr val="674A68"/>
                </a:solidFill>
              </a:rPr>
              <a:t>Middle Super Output Area Standardised Mortality Ratio</a:t>
            </a: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a:p>
            <a:pPr algn="ctr"/>
            <a:endParaRPr lang="en-GB" sz="800" b="1">
              <a:solidFill>
                <a:srgbClr val="674A68"/>
              </a:solidFill>
            </a:endParaRPr>
          </a:p>
        </p:txBody>
      </p:sp>
      <p:sp>
        <p:nvSpPr>
          <p:cNvPr id="5" name="Title 1">
            <a:extLst>
              <a:ext uri="{FF2B5EF4-FFF2-40B4-BE49-F238E27FC236}">
                <a16:creationId xmlns:a16="http://schemas.microsoft.com/office/drawing/2014/main" id="{689B4A48-296F-0595-B545-97B72E037D15}"/>
              </a:ext>
            </a:extLst>
          </p:cNvPr>
          <p:cNvSpPr txBox="1">
            <a:spLocks/>
          </p:cNvSpPr>
          <p:nvPr/>
        </p:nvSpPr>
        <p:spPr>
          <a:xfrm>
            <a:off x="689674" y="0"/>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chemeClr val="bg1"/>
                </a:solidFill>
                <a:latin typeface="Calibri" panose="020F0502020204030204" pitchFamily="34" charset="0"/>
                <a:cs typeface="Calibri" panose="020F0502020204030204" pitchFamily="34" charset="0"/>
              </a:rPr>
              <a:t>Patches of poorer health</a:t>
            </a:r>
          </a:p>
        </p:txBody>
      </p:sp>
      <p:pic>
        <p:nvPicPr>
          <p:cNvPr id="4" name="Graphic 3" descr="Group of people with solid fill">
            <a:extLst>
              <a:ext uri="{FF2B5EF4-FFF2-40B4-BE49-F238E27FC236}">
                <a16:creationId xmlns:a16="http://schemas.microsoft.com/office/drawing/2014/main" id="{ABF36DCC-0F5E-4AB8-DA8A-B006D843D2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689674" cy="689674"/>
          </a:xfrm>
          <a:prstGeom prst="rect">
            <a:avLst/>
          </a:prstGeom>
        </p:spPr>
      </p:pic>
      <p:sp>
        <p:nvSpPr>
          <p:cNvPr id="20" name="Title 1">
            <a:extLst>
              <a:ext uri="{FF2B5EF4-FFF2-40B4-BE49-F238E27FC236}">
                <a16:creationId xmlns:a16="http://schemas.microsoft.com/office/drawing/2014/main" id="{9EACDA50-83DE-2D4A-F176-9596D86BADF4}"/>
              </a:ext>
            </a:extLst>
          </p:cNvPr>
          <p:cNvSpPr txBox="1">
            <a:spLocks/>
          </p:cNvSpPr>
          <p:nvPr/>
        </p:nvSpPr>
        <p:spPr>
          <a:xfrm>
            <a:off x="0" y="6541360"/>
            <a:ext cx="12192000" cy="338555"/>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https://cambridgeshireinsight.org.uk/jsna-2023/all-dashboards/jsna-2023-dashboard-local-health</a:t>
            </a:r>
            <a:r>
              <a:rPr lang="en-GB" sz="1200" dirty="0">
                <a:solidFill>
                  <a:schemeClr val="bg1"/>
                </a:solidFill>
                <a:latin typeface="Calibri" panose="020F0502020204030204" pitchFamily="34" charset="0"/>
                <a:cs typeface="Calibri" panose="020F0502020204030204" pitchFamily="34" charset="0"/>
              </a:rPr>
              <a:t>/</a:t>
            </a:r>
          </a:p>
        </p:txBody>
      </p:sp>
      <p:pic>
        <p:nvPicPr>
          <p:cNvPr id="26" name="Picture 25">
            <a:extLst>
              <a:ext uri="{FF2B5EF4-FFF2-40B4-BE49-F238E27FC236}">
                <a16:creationId xmlns:a16="http://schemas.microsoft.com/office/drawing/2014/main" id="{283ABC56-D1C2-3623-A89D-29772677F5E4}"/>
              </a:ext>
            </a:extLst>
          </p:cNvPr>
          <p:cNvPicPr>
            <a:picLocks noChangeAspect="1"/>
          </p:cNvPicPr>
          <p:nvPr/>
        </p:nvPicPr>
        <p:blipFill>
          <a:blip r:embed="rId7"/>
          <a:stretch>
            <a:fillRect/>
          </a:stretch>
        </p:blipFill>
        <p:spPr>
          <a:xfrm>
            <a:off x="55416" y="6258480"/>
            <a:ext cx="2943636" cy="238158"/>
          </a:xfrm>
          <a:prstGeom prst="rect">
            <a:avLst/>
          </a:prstGeom>
        </p:spPr>
      </p:pic>
      <p:sp>
        <p:nvSpPr>
          <p:cNvPr id="29" name="TextBox 28">
            <a:extLst>
              <a:ext uri="{FF2B5EF4-FFF2-40B4-BE49-F238E27FC236}">
                <a16:creationId xmlns:a16="http://schemas.microsoft.com/office/drawing/2014/main" id="{DB4C66F4-6321-AB3D-3667-0B2301418352}"/>
              </a:ext>
            </a:extLst>
          </p:cNvPr>
          <p:cNvSpPr txBox="1"/>
          <p:nvPr/>
        </p:nvSpPr>
        <p:spPr>
          <a:xfrm>
            <a:off x="118998" y="730204"/>
            <a:ext cx="4551687" cy="307777"/>
          </a:xfrm>
          <a:prstGeom prst="rect">
            <a:avLst/>
          </a:prstGeom>
          <a:solidFill>
            <a:srgbClr val="674A68"/>
          </a:solidFill>
        </p:spPr>
        <p:txBody>
          <a:bodyPr wrap="square" rtlCol="0">
            <a:spAutoFit/>
          </a:bodyPr>
          <a:lstStyle/>
          <a:p>
            <a:pPr algn="ctr"/>
            <a:r>
              <a:rPr lang="en-GB" sz="1400" b="1">
                <a:solidFill>
                  <a:schemeClr val="bg1"/>
                </a:solidFill>
              </a:rPr>
              <a:t>Deaths from all causes, all ages, 2016-20</a:t>
            </a:r>
          </a:p>
        </p:txBody>
      </p:sp>
      <p:sp>
        <p:nvSpPr>
          <p:cNvPr id="12" name="Rectangle 11">
            <a:extLst>
              <a:ext uri="{FF2B5EF4-FFF2-40B4-BE49-F238E27FC236}">
                <a16:creationId xmlns:a16="http://schemas.microsoft.com/office/drawing/2014/main" id="{C6BC1506-5B20-13F4-EEAF-699107D4DE64}"/>
              </a:ext>
            </a:extLst>
          </p:cNvPr>
          <p:cNvSpPr/>
          <p:nvPr/>
        </p:nvSpPr>
        <p:spPr>
          <a:xfrm>
            <a:off x="9607570" y="643420"/>
            <a:ext cx="2515260" cy="4366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674A68"/>
                </a:solidFill>
              </a:rPr>
              <a:t>Dark areas on the map show areas with higher mortality. </a:t>
            </a:r>
          </a:p>
          <a:p>
            <a:pPr algn="ctr"/>
            <a:endParaRPr lang="en-GB" sz="1400" dirty="0">
              <a:solidFill>
                <a:srgbClr val="674A68"/>
              </a:solidFill>
            </a:endParaRPr>
          </a:p>
          <a:p>
            <a:pPr algn="ctr"/>
            <a:r>
              <a:rPr lang="en-GB" sz="1400" dirty="0">
                <a:solidFill>
                  <a:srgbClr val="674A68"/>
                </a:solidFill>
              </a:rPr>
              <a:t>All age all-cause mortality is generally higher in Fenland, most notably around Wisbech, and the more urban areas of Peterborough -  however there are other hotspots where mortality is higher than expected across Cambridgeshire and Peterborough.</a:t>
            </a:r>
          </a:p>
          <a:p>
            <a:pPr algn="ctr"/>
            <a:endParaRPr lang="en-GB" sz="1400" dirty="0">
              <a:solidFill>
                <a:srgbClr val="674A68"/>
              </a:solidFill>
            </a:endParaRPr>
          </a:p>
          <a:p>
            <a:pPr algn="ctr"/>
            <a:r>
              <a:rPr lang="en-GB" sz="1400" dirty="0">
                <a:solidFill>
                  <a:srgbClr val="674A68"/>
                </a:solidFill>
              </a:rPr>
              <a:t>Premature deaths that are considered preventable are highest in central Peterborough and Wisbech, with hotspots in Huntingdon and Cambridge.</a:t>
            </a:r>
            <a:r>
              <a:rPr lang="en-GB" sz="1600" dirty="0">
                <a:solidFill>
                  <a:srgbClr val="674A68"/>
                </a:solidFill>
              </a:rPr>
              <a:t> </a:t>
            </a:r>
          </a:p>
        </p:txBody>
      </p:sp>
      <p:sp>
        <p:nvSpPr>
          <p:cNvPr id="14" name="TextBox 13">
            <a:extLst>
              <a:ext uri="{FF2B5EF4-FFF2-40B4-BE49-F238E27FC236}">
                <a16:creationId xmlns:a16="http://schemas.microsoft.com/office/drawing/2014/main" id="{96FA9311-521A-FE9E-9966-B2068EC2EA59}"/>
              </a:ext>
            </a:extLst>
          </p:cNvPr>
          <p:cNvSpPr txBox="1"/>
          <p:nvPr/>
        </p:nvSpPr>
        <p:spPr>
          <a:xfrm>
            <a:off x="4752740" y="720480"/>
            <a:ext cx="4854830" cy="276999"/>
          </a:xfrm>
          <a:prstGeom prst="rect">
            <a:avLst/>
          </a:prstGeom>
          <a:solidFill>
            <a:srgbClr val="674A68"/>
          </a:solidFill>
        </p:spPr>
        <p:txBody>
          <a:bodyPr wrap="square" rtlCol="0">
            <a:spAutoFit/>
          </a:bodyPr>
          <a:lstStyle/>
          <a:p>
            <a:pPr algn="ctr"/>
            <a:r>
              <a:rPr lang="en-GB" sz="1200" b="1">
                <a:solidFill>
                  <a:schemeClr val="bg1"/>
                </a:solidFill>
              </a:rPr>
              <a:t>Deaths from causes considered preventable, under 75 years, 2016-20</a:t>
            </a:r>
          </a:p>
        </p:txBody>
      </p:sp>
      <p:pic>
        <p:nvPicPr>
          <p:cNvPr id="17" name="Picture 16">
            <a:extLst>
              <a:ext uri="{FF2B5EF4-FFF2-40B4-BE49-F238E27FC236}">
                <a16:creationId xmlns:a16="http://schemas.microsoft.com/office/drawing/2014/main" id="{4149A790-2D42-C782-54FA-DDA399437B6A}"/>
              </a:ext>
            </a:extLst>
          </p:cNvPr>
          <p:cNvPicPr>
            <a:picLocks noChangeAspect="1"/>
          </p:cNvPicPr>
          <p:nvPr/>
        </p:nvPicPr>
        <p:blipFill>
          <a:blip r:embed="rId8"/>
          <a:stretch>
            <a:fillRect/>
          </a:stretch>
        </p:blipFill>
        <p:spPr>
          <a:xfrm>
            <a:off x="5103417" y="5154102"/>
            <a:ext cx="560001" cy="1014224"/>
          </a:xfrm>
          <a:prstGeom prst="rect">
            <a:avLst/>
          </a:prstGeom>
        </p:spPr>
      </p:pic>
      <p:pic>
        <p:nvPicPr>
          <p:cNvPr id="19" name="Picture 18">
            <a:extLst>
              <a:ext uri="{FF2B5EF4-FFF2-40B4-BE49-F238E27FC236}">
                <a16:creationId xmlns:a16="http://schemas.microsoft.com/office/drawing/2014/main" id="{7F03F413-A9F3-C95F-4CBF-7C4178C8097C}"/>
              </a:ext>
            </a:extLst>
          </p:cNvPr>
          <p:cNvPicPr>
            <a:picLocks noChangeAspect="1"/>
          </p:cNvPicPr>
          <p:nvPr/>
        </p:nvPicPr>
        <p:blipFill>
          <a:blip r:embed="rId9"/>
          <a:stretch>
            <a:fillRect/>
          </a:stretch>
        </p:blipFill>
        <p:spPr>
          <a:xfrm>
            <a:off x="272913" y="5118808"/>
            <a:ext cx="455211" cy="1021150"/>
          </a:xfrm>
          <a:prstGeom prst="rect">
            <a:avLst/>
          </a:prstGeom>
        </p:spPr>
      </p:pic>
      <p:sp>
        <p:nvSpPr>
          <p:cNvPr id="2" name="Rectangle 1">
            <a:extLst>
              <a:ext uri="{FF2B5EF4-FFF2-40B4-BE49-F238E27FC236}">
                <a16:creationId xmlns:a16="http://schemas.microsoft.com/office/drawing/2014/main" id="{60650B74-5D8B-13D4-5D82-8F4F08FA27CA}"/>
              </a:ext>
            </a:extLst>
          </p:cNvPr>
          <p:cNvSpPr/>
          <p:nvPr/>
        </p:nvSpPr>
        <p:spPr>
          <a:xfrm>
            <a:off x="9607569" y="5104846"/>
            <a:ext cx="2584431" cy="11258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rgbClr val="674A68"/>
                </a:solidFill>
              </a:rPr>
              <a:t>Note:  small densely populated areas may be overlooked due to their small size.  Conversely low populated rural areas are larger in geographical size.  Health measures for small areas are usually subject to considerable statistical uncertainty</a:t>
            </a:r>
          </a:p>
        </p:txBody>
      </p:sp>
      <p:sp>
        <p:nvSpPr>
          <p:cNvPr id="9" name="Rectangle 8">
            <a:extLst>
              <a:ext uri="{FF2B5EF4-FFF2-40B4-BE49-F238E27FC236}">
                <a16:creationId xmlns:a16="http://schemas.microsoft.com/office/drawing/2014/main" id="{A0ACFED0-DDD6-EF27-0706-4CE0B9CD95F3}"/>
              </a:ext>
            </a:extLst>
          </p:cNvPr>
          <p:cNvSpPr/>
          <p:nvPr/>
        </p:nvSpPr>
        <p:spPr>
          <a:xfrm>
            <a:off x="4752740" y="718759"/>
            <a:ext cx="4854829" cy="5535674"/>
          </a:xfrm>
          <a:prstGeom prst="rect">
            <a:avLst/>
          </a:prstGeom>
          <a:no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3836553-D251-73D7-B7B5-22C6A9D27536}"/>
              </a:ext>
            </a:extLst>
          </p:cNvPr>
          <p:cNvSpPr/>
          <p:nvPr/>
        </p:nvSpPr>
        <p:spPr>
          <a:xfrm>
            <a:off x="118998" y="725671"/>
            <a:ext cx="4551687" cy="5535674"/>
          </a:xfrm>
          <a:prstGeom prst="rect">
            <a:avLst/>
          </a:prstGeom>
          <a:no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591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4E9158A4-5D48-8047-A0DF-F1D729A38E7E}"/>
              </a:ext>
            </a:extLst>
          </p:cNvPr>
          <p:cNvPicPr>
            <a:picLocks noChangeAspect="1"/>
          </p:cNvPicPr>
          <p:nvPr/>
        </p:nvPicPr>
        <p:blipFill>
          <a:blip r:embed="rId2"/>
          <a:stretch>
            <a:fillRect/>
          </a:stretch>
        </p:blipFill>
        <p:spPr>
          <a:xfrm>
            <a:off x="5923460" y="3424890"/>
            <a:ext cx="4875543" cy="2833615"/>
          </a:xfrm>
          <a:prstGeom prst="rect">
            <a:avLst/>
          </a:prstGeom>
        </p:spPr>
      </p:pic>
      <p:sp>
        <p:nvSpPr>
          <p:cNvPr id="5" name="Title 1">
            <a:extLst>
              <a:ext uri="{FF2B5EF4-FFF2-40B4-BE49-F238E27FC236}">
                <a16:creationId xmlns:a16="http://schemas.microsoft.com/office/drawing/2014/main" id="{689B4A48-296F-0595-B545-97B72E037D15}"/>
              </a:ext>
            </a:extLst>
          </p:cNvPr>
          <p:cNvSpPr txBox="1">
            <a:spLocks/>
          </p:cNvSpPr>
          <p:nvPr/>
        </p:nvSpPr>
        <p:spPr>
          <a:xfrm>
            <a:off x="689674" y="0"/>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chemeClr val="bg1"/>
                </a:solidFill>
                <a:latin typeface="Calibri" panose="020F0502020204030204" pitchFamily="34" charset="0"/>
                <a:cs typeface="Calibri" panose="020F0502020204030204" pitchFamily="34" charset="0"/>
              </a:rPr>
              <a:t>Many overall indicators have not improved</a:t>
            </a:r>
          </a:p>
        </p:txBody>
      </p:sp>
      <p:pic>
        <p:nvPicPr>
          <p:cNvPr id="4" name="Graphic 3" descr="Group of people with solid fill">
            <a:extLst>
              <a:ext uri="{FF2B5EF4-FFF2-40B4-BE49-F238E27FC236}">
                <a16:creationId xmlns:a16="http://schemas.microsoft.com/office/drawing/2014/main" id="{ABF36DCC-0F5E-4AB8-DA8A-B006D843D2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89674" cy="689674"/>
          </a:xfrm>
          <a:prstGeom prst="rect">
            <a:avLst/>
          </a:prstGeom>
        </p:spPr>
      </p:pic>
      <p:pic>
        <p:nvPicPr>
          <p:cNvPr id="3" name="Picture 2">
            <a:extLst>
              <a:ext uri="{FF2B5EF4-FFF2-40B4-BE49-F238E27FC236}">
                <a16:creationId xmlns:a16="http://schemas.microsoft.com/office/drawing/2014/main" id="{FD65122C-0304-2A30-9D83-267A1B487A1F}"/>
              </a:ext>
            </a:extLst>
          </p:cNvPr>
          <p:cNvPicPr>
            <a:picLocks noChangeAspect="1"/>
          </p:cNvPicPr>
          <p:nvPr/>
        </p:nvPicPr>
        <p:blipFill>
          <a:blip r:embed="rId5"/>
          <a:stretch>
            <a:fillRect/>
          </a:stretch>
        </p:blipFill>
        <p:spPr>
          <a:xfrm>
            <a:off x="390763" y="4106569"/>
            <a:ext cx="5468058" cy="1880874"/>
          </a:xfrm>
          <a:prstGeom prst="rect">
            <a:avLst/>
          </a:prstGeom>
        </p:spPr>
      </p:pic>
      <p:sp>
        <p:nvSpPr>
          <p:cNvPr id="6" name="TextBox 5">
            <a:extLst>
              <a:ext uri="{FF2B5EF4-FFF2-40B4-BE49-F238E27FC236}">
                <a16:creationId xmlns:a16="http://schemas.microsoft.com/office/drawing/2014/main" id="{A443D949-2125-831C-5200-48B90FF84328}"/>
              </a:ext>
            </a:extLst>
          </p:cNvPr>
          <p:cNvSpPr txBox="1"/>
          <p:nvPr/>
        </p:nvSpPr>
        <p:spPr>
          <a:xfrm>
            <a:off x="53432" y="1190568"/>
            <a:ext cx="5864024" cy="307777"/>
          </a:xfrm>
          <a:prstGeom prst="rect">
            <a:avLst/>
          </a:prstGeom>
          <a:solidFill>
            <a:srgbClr val="674A68"/>
          </a:solidFill>
        </p:spPr>
        <p:txBody>
          <a:bodyPr wrap="square" rtlCol="0">
            <a:spAutoFit/>
          </a:bodyPr>
          <a:lstStyle/>
          <a:p>
            <a:pPr algn="ctr"/>
            <a:r>
              <a:rPr lang="en-GB" sz="1400" b="1">
                <a:solidFill>
                  <a:schemeClr val="bg1"/>
                </a:solidFill>
              </a:rPr>
              <a:t>Life expectancy at birth</a:t>
            </a:r>
          </a:p>
        </p:txBody>
      </p:sp>
      <p:sp>
        <p:nvSpPr>
          <p:cNvPr id="8" name="TextBox 7">
            <a:extLst>
              <a:ext uri="{FF2B5EF4-FFF2-40B4-BE49-F238E27FC236}">
                <a16:creationId xmlns:a16="http://schemas.microsoft.com/office/drawing/2014/main" id="{81B9CB4F-56DA-8590-22CD-47FB2BDD95F8}"/>
              </a:ext>
            </a:extLst>
          </p:cNvPr>
          <p:cNvSpPr txBox="1"/>
          <p:nvPr/>
        </p:nvSpPr>
        <p:spPr>
          <a:xfrm>
            <a:off x="10793691" y="691169"/>
            <a:ext cx="1398309" cy="5909310"/>
          </a:xfrm>
          <a:prstGeom prst="rect">
            <a:avLst/>
          </a:prstGeom>
          <a:noFill/>
        </p:spPr>
        <p:txBody>
          <a:bodyPr wrap="square" rtlCol="0">
            <a:spAutoFit/>
          </a:bodyPr>
          <a:lstStyle/>
          <a:p>
            <a:pPr algn="ctr"/>
            <a:r>
              <a:rPr lang="en-GB" sz="1400">
                <a:solidFill>
                  <a:srgbClr val="674A68"/>
                </a:solidFill>
              </a:rPr>
              <a:t>There has been little change in life expectancy or healthy life expectancy over the last decade.</a:t>
            </a:r>
          </a:p>
          <a:p>
            <a:pPr algn="ctr"/>
            <a:endParaRPr lang="en-GB" sz="1400">
              <a:solidFill>
                <a:srgbClr val="674A68"/>
              </a:solidFill>
            </a:endParaRPr>
          </a:p>
          <a:p>
            <a:pPr algn="ctr"/>
            <a:r>
              <a:rPr lang="en-GB" sz="1400">
                <a:solidFill>
                  <a:srgbClr val="674A68"/>
                </a:solidFill>
              </a:rPr>
              <a:t>Fenland and Peterborough have low male and female life expectancy at birth compared to England. </a:t>
            </a:r>
          </a:p>
          <a:p>
            <a:pPr algn="ctr"/>
            <a:endParaRPr lang="en-GB" sz="1400">
              <a:solidFill>
                <a:srgbClr val="674A68"/>
              </a:solidFill>
            </a:endParaRPr>
          </a:p>
          <a:p>
            <a:pPr algn="ctr"/>
            <a:r>
              <a:rPr lang="en-GB" sz="1400">
                <a:solidFill>
                  <a:srgbClr val="674A68"/>
                </a:solidFill>
              </a:rPr>
              <a:t>Cambridge has the highest inequality in life expectancy between their most and least deprived areas, with trends showing a worsening picture</a:t>
            </a:r>
            <a:r>
              <a:rPr lang="en-GB" sz="1400" dirty="0">
                <a:solidFill>
                  <a:srgbClr val="674A68"/>
                </a:solidFill>
              </a:rPr>
              <a:t> (data not shown)</a:t>
            </a:r>
            <a:endParaRPr lang="en-GB">
              <a:solidFill>
                <a:srgbClr val="674A68"/>
              </a:solidFill>
            </a:endParaRPr>
          </a:p>
        </p:txBody>
      </p:sp>
      <p:pic>
        <p:nvPicPr>
          <p:cNvPr id="11" name="Picture 10">
            <a:extLst>
              <a:ext uri="{FF2B5EF4-FFF2-40B4-BE49-F238E27FC236}">
                <a16:creationId xmlns:a16="http://schemas.microsoft.com/office/drawing/2014/main" id="{01619870-50CC-CBBB-7C8F-780BA22FC3A1}"/>
              </a:ext>
            </a:extLst>
          </p:cNvPr>
          <p:cNvPicPr>
            <a:picLocks noChangeAspect="1"/>
          </p:cNvPicPr>
          <p:nvPr/>
        </p:nvPicPr>
        <p:blipFill>
          <a:blip r:embed="rId6"/>
          <a:stretch>
            <a:fillRect/>
          </a:stretch>
        </p:blipFill>
        <p:spPr>
          <a:xfrm>
            <a:off x="390320" y="1683652"/>
            <a:ext cx="5433056" cy="1918624"/>
          </a:xfrm>
          <a:prstGeom prst="rect">
            <a:avLst/>
          </a:prstGeom>
        </p:spPr>
      </p:pic>
      <p:sp>
        <p:nvSpPr>
          <p:cNvPr id="13" name="TextBox 12">
            <a:extLst>
              <a:ext uri="{FF2B5EF4-FFF2-40B4-BE49-F238E27FC236}">
                <a16:creationId xmlns:a16="http://schemas.microsoft.com/office/drawing/2014/main" id="{5101F056-FAAD-73F5-CCEE-529DD52EFE42}"/>
              </a:ext>
            </a:extLst>
          </p:cNvPr>
          <p:cNvSpPr txBox="1"/>
          <p:nvPr/>
        </p:nvSpPr>
        <p:spPr>
          <a:xfrm rot="16200000">
            <a:off x="-1055127" y="4862909"/>
            <a:ext cx="2529860" cy="307777"/>
          </a:xfrm>
          <a:prstGeom prst="rect">
            <a:avLst/>
          </a:prstGeom>
          <a:solidFill>
            <a:srgbClr val="674A68"/>
          </a:solidFill>
        </p:spPr>
        <p:txBody>
          <a:bodyPr wrap="square" rtlCol="0">
            <a:spAutoFit/>
          </a:bodyPr>
          <a:lstStyle/>
          <a:p>
            <a:pPr algn="ctr"/>
            <a:r>
              <a:rPr lang="en-GB" sz="1400" b="1">
                <a:solidFill>
                  <a:schemeClr val="bg1"/>
                </a:solidFill>
              </a:rPr>
              <a:t>Female</a:t>
            </a:r>
          </a:p>
        </p:txBody>
      </p:sp>
      <p:sp>
        <p:nvSpPr>
          <p:cNvPr id="15" name="TextBox 14">
            <a:extLst>
              <a:ext uri="{FF2B5EF4-FFF2-40B4-BE49-F238E27FC236}">
                <a16:creationId xmlns:a16="http://schemas.microsoft.com/office/drawing/2014/main" id="{A08BB12B-1309-CD06-2B92-F65B45445B16}"/>
              </a:ext>
            </a:extLst>
          </p:cNvPr>
          <p:cNvSpPr txBox="1"/>
          <p:nvPr/>
        </p:nvSpPr>
        <p:spPr>
          <a:xfrm>
            <a:off x="5918793" y="2709281"/>
            <a:ext cx="4880210" cy="307777"/>
          </a:xfrm>
          <a:prstGeom prst="rect">
            <a:avLst/>
          </a:prstGeom>
          <a:solidFill>
            <a:srgbClr val="674A68"/>
          </a:solidFill>
        </p:spPr>
        <p:txBody>
          <a:bodyPr wrap="square" rtlCol="0">
            <a:spAutoFit/>
          </a:bodyPr>
          <a:lstStyle/>
          <a:p>
            <a:pPr algn="ctr"/>
            <a:r>
              <a:rPr lang="en-GB" sz="1400" b="1">
                <a:solidFill>
                  <a:schemeClr val="bg1"/>
                </a:solidFill>
              </a:rPr>
              <a:t>Healthy life expectancy at birth (years) – change over 9 years</a:t>
            </a:r>
          </a:p>
        </p:txBody>
      </p:sp>
      <p:sp>
        <p:nvSpPr>
          <p:cNvPr id="21" name="TextBox 20">
            <a:extLst>
              <a:ext uri="{FF2B5EF4-FFF2-40B4-BE49-F238E27FC236}">
                <a16:creationId xmlns:a16="http://schemas.microsoft.com/office/drawing/2014/main" id="{1A3DCF44-5271-73E8-AF99-3E9C21B3FE8B}"/>
              </a:ext>
            </a:extLst>
          </p:cNvPr>
          <p:cNvSpPr txBox="1"/>
          <p:nvPr/>
        </p:nvSpPr>
        <p:spPr>
          <a:xfrm>
            <a:off x="68757" y="755148"/>
            <a:ext cx="10730246" cy="369332"/>
          </a:xfrm>
          <a:prstGeom prst="rect">
            <a:avLst/>
          </a:prstGeom>
          <a:solidFill>
            <a:srgbClr val="674A68"/>
          </a:solidFill>
        </p:spPr>
        <p:txBody>
          <a:bodyPr wrap="square" rtlCol="0">
            <a:spAutoFit/>
          </a:bodyPr>
          <a:lstStyle/>
          <a:p>
            <a:pPr algn="ctr"/>
            <a:r>
              <a:rPr lang="en-GB" b="1">
                <a:solidFill>
                  <a:schemeClr val="bg1"/>
                </a:solidFill>
              </a:rPr>
              <a:t>Life expectancy</a:t>
            </a:r>
          </a:p>
        </p:txBody>
      </p:sp>
      <p:sp>
        <p:nvSpPr>
          <p:cNvPr id="23" name="Title 1">
            <a:extLst>
              <a:ext uri="{FF2B5EF4-FFF2-40B4-BE49-F238E27FC236}">
                <a16:creationId xmlns:a16="http://schemas.microsoft.com/office/drawing/2014/main" id="{5C2D0F83-750B-703B-BCDC-F07C9F52BFF2}"/>
              </a:ext>
            </a:extLst>
          </p:cNvPr>
          <p:cNvSpPr txBox="1">
            <a:spLocks/>
          </p:cNvSpPr>
          <p:nvPr/>
        </p:nvSpPr>
        <p:spPr>
          <a:xfrm>
            <a:off x="-6581" y="6527423"/>
            <a:ext cx="12192000" cy="338555"/>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https://cambridgeshireinsight.org.uk/jsna-2023/all-dashboards/jsna-2023-dashboards-life-expectancy/</a:t>
            </a:r>
            <a:endParaRPr lang="en-GB" sz="1200" dirty="0">
              <a:solidFill>
                <a:schemeClr val="bg1"/>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F194B40A-3403-6149-C2A8-615F622F3344}"/>
              </a:ext>
            </a:extLst>
          </p:cNvPr>
          <p:cNvSpPr txBox="1"/>
          <p:nvPr/>
        </p:nvSpPr>
        <p:spPr>
          <a:xfrm>
            <a:off x="5923460" y="3043668"/>
            <a:ext cx="1605295" cy="307777"/>
          </a:xfrm>
          <a:prstGeom prst="rect">
            <a:avLst/>
          </a:prstGeom>
          <a:solidFill>
            <a:srgbClr val="674A68"/>
          </a:solidFill>
        </p:spPr>
        <p:txBody>
          <a:bodyPr wrap="square" rtlCol="0">
            <a:spAutoFit/>
          </a:bodyPr>
          <a:lstStyle/>
          <a:p>
            <a:pPr algn="ctr"/>
            <a:r>
              <a:rPr lang="en-GB" sz="1400" b="1">
                <a:solidFill>
                  <a:schemeClr val="bg1"/>
                </a:solidFill>
              </a:rPr>
              <a:t>Cambridgeshire</a:t>
            </a:r>
          </a:p>
        </p:txBody>
      </p:sp>
      <p:sp>
        <p:nvSpPr>
          <p:cNvPr id="40" name="TextBox 39">
            <a:extLst>
              <a:ext uri="{FF2B5EF4-FFF2-40B4-BE49-F238E27FC236}">
                <a16:creationId xmlns:a16="http://schemas.microsoft.com/office/drawing/2014/main" id="{8DD7816A-4014-5F2C-C277-0699C34141BF}"/>
              </a:ext>
            </a:extLst>
          </p:cNvPr>
          <p:cNvSpPr txBox="1"/>
          <p:nvPr/>
        </p:nvSpPr>
        <p:spPr>
          <a:xfrm>
            <a:off x="5918147" y="1184036"/>
            <a:ext cx="4875543" cy="307777"/>
          </a:xfrm>
          <a:prstGeom prst="rect">
            <a:avLst/>
          </a:prstGeom>
          <a:solidFill>
            <a:srgbClr val="674A68"/>
          </a:solidFill>
        </p:spPr>
        <p:txBody>
          <a:bodyPr wrap="square" rtlCol="0">
            <a:spAutoFit/>
          </a:bodyPr>
          <a:lstStyle>
            <a:defPPr>
              <a:defRPr lang="en-US"/>
            </a:defPPr>
            <a:lvl1pPr algn="ctr">
              <a:defRPr sz="1400" b="1">
                <a:solidFill>
                  <a:schemeClr val="bg1"/>
                </a:solidFill>
              </a:defRPr>
            </a:lvl1pPr>
          </a:lstStyle>
          <a:p>
            <a:r>
              <a:rPr lang="en-GB"/>
              <a:t>Life expectancy at birth 2018-20 - years</a:t>
            </a:r>
          </a:p>
        </p:txBody>
      </p:sp>
      <p:sp>
        <p:nvSpPr>
          <p:cNvPr id="41" name="Rectangle 40">
            <a:extLst>
              <a:ext uri="{FF2B5EF4-FFF2-40B4-BE49-F238E27FC236}">
                <a16:creationId xmlns:a16="http://schemas.microsoft.com/office/drawing/2014/main" id="{66E74ED7-90D6-33F8-56C3-380BA8943183}"/>
              </a:ext>
            </a:extLst>
          </p:cNvPr>
          <p:cNvSpPr/>
          <p:nvPr/>
        </p:nvSpPr>
        <p:spPr>
          <a:xfrm>
            <a:off x="47949" y="1190568"/>
            <a:ext cx="10745741" cy="5084627"/>
          </a:xfrm>
          <a:prstGeom prst="rect">
            <a:avLst/>
          </a:prstGeom>
          <a:noFill/>
          <a:ln w="12700">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BEB5A9F-02D5-DAB8-2DF4-EC0A032F72A9}"/>
              </a:ext>
            </a:extLst>
          </p:cNvPr>
          <p:cNvSpPr txBox="1"/>
          <p:nvPr/>
        </p:nvSpPr>
        <p:spPr>
          <a:xfrm rot="16200000">
            <a:off x="-959832" y="2496611"/>
            <a:ext cx="2336635" cy="307777"/>
          </a:xfrm>
          <a:prstGeom prst="rect">
            <a:avLst/>
          </a:prstGeom>
          <a:solidFill>
            <a:srgbClr val="674A68"/>
          </a:solidFill>
        </p:spPr>
        <p:txBody>
          <a:bodyPr wrap="square" rtlCol="0">
            <a:spAutoFit/>
          </a:bodyPr>
          <a:lstStyle/>
          <a:p>
            <a:pPr algn="ctr"/>
            <a:r>
              <a:rPr lang="en-GB" sz="1400" b="1">
                <a:solidFill>
                  <a:schemeClr val="bg1"/>
                </a:solidFill>
              </a:rPr>
              <a:t>Male</a:t>
            </a:r>
          </a:p>
        </p:txBody>
      </p:sp>
      <p:sp>
        <p:nvSpPr>
          <p:cNvPr id="20" name="TextBox 19">
            <a:extLst>
              <a:ext uri="{FF2B5EF4-FFF2-40B4-BE49-F238E27FC236}">
                <a16:creationId xmlns:a16="http://schemas.microsoft.com/office/drawing/2014/main" id="{6301075B-10E4-6409-EF12-E2A6D3E289A6}"/>
              </a:ext>
            </a:extLst>
          </p:cNvPr>
          <p:cNvSpPr txBox="1"/>
          <p:nvPr/>
        </p:nvSpPr>
        <p:spPr>
          <a:xfrm>
            <a:off x="7553589" y="3043668"/>
            <a:ext cx="1605295" cy="307777"/>
          </a:xfrm>
          <a:prstGeom prst="rect">
            <a:avLst/>
          </a:prstGeom>
          <a:solidFill>
            <a:srgbClr val="674A68"/>
          </a:solidFill>
        </p:spPr>
        <p:txBody>
          <a:bodyPr wrap="square" rtlCol="0">
            <a:spAutoFit/>
          </a:bodyPr>
          <a:lstStyle/>
          <a:p>
            <a:pPr algn="ctr"/>
            <a:r>
              <a:rPr lang="en-GB" sz="1400" b="1">
                <a:solidFill>
                  <a:schemeClr val="bg1"/>
                </a:solidFill>
              </a:rPr>
              <a:t>Peterborough</a:t>
            </a:r>
          </a:p>
        </p:txBody>
      </p:sp>
      <p:sp>
        <p:nvSpPr>
          <p:cNvPr id="22" name="TextBox 21">
            <a:extLst>
              <a:ext uri="{FF2B5EF4-FFF2-40B4-BE49-F238E27FC236}">
                <a16:creationId xmlns:a16="http://schemas.microsoft.com/office/drawing/2014/main" id="{C3B1DD25-7615-BAF5-88AF-DDD75BB1EE0E}"/>
              </a:ext>
            </a:extLst>
          </p:cNvPr>
          <p:cNvSpPr txBox="1"/>
          <p:nvPr/>
        </p:nvSpPr>
        <p:spPr>
          <a:xfrm>
            <a:off x="9177739" y="3043668"/>
            <a:ext cx="1611661" cy="307777"/>
          </a:xfrm>
          <a:prstGeom prst="rect">
            <a:avLst/>
          </a:prstGeom>
          <a:solidFill>
            <a:srgbClr val="674A68"/>
          </a:solidFill>
        </p:spPr>
        <p:txBody>
          <a:bodyPr wrap="square" rtlCol="0">
            <a:spAutoFit/>
          </a:bodyPr>
          <a:lstStyle/>
          <a:p>
            <a:pPr algn="ctr"/>
            <a:r>
              <a:rPr lang="en-GB" sz="1400" b="1">
                <a:solidFill>
                  <a:schemeClr val="bg1"/>
                </a:solidFill>
              </a:rPr>
              <a:t>England</a:t>
            </a:r>
          </a:p>
        </p:txBody>
      </p:sp>
      <p:cxnSp>
        <p:nvCxnSpPr>
          <p:cNvPr id="25" name="Straight Connector 24">
            <a:extLst>
              <a:ext uri="{FF2B5EF4-FFF2-40B4-BE49-F238E27FC236}">
                <a16:creationId xmlns:a16="http://schemas.microsoft.com/office/drawing/2014/main" id="{95EA24AE-5DD2-64EC-562D-3005F87A67EB}"/>
              </a:ext>
            </a:extLst>
          </p:cNvPr>
          <p:cNvCxnSpPr>
            <a:cxnSpLocks/>
          </p:cNvCxnSpPr>
          <p:nvPr/>
        </p:nvCxnSpPr>
        <p:spPr>
          <a:xfrm>
            <a:off x="7544162" y="3351445"/>
            <a:ext cx="0" cy="2923750"/>
          </a:xfrm>
          <a:prstGeom prst="line">
            <a:avLst/>
          </a:prstGeom>
          <a:ln>
            <a:solidFill>
              <a:srgbClr val="674A6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FDDC75C-8FA9-6B5A-FBF3-BD546078ED9D}"/>
              </a:ext>
            </a:extLst>
          </p:cNvPr>
          <p:cNvCxnSpPr>
            <a:cxnSpLocks/>
          </p:cNvCxnSpPr>
          <p:nvPr/>
        </p:nvCxnSpPr>
        <p:spPr>
          <a:xfrm>
            <a:off x="9163174" y="3351445"/>
            <a:ext cx="0" cy="2923750"/>
          </a:xfrm>
          <a:prstGeom prst="line">
            <a:avLst/>
          </a:prstGeom>
          <a:ln>
            <a:solidFill>
              <a:srgbClr val="674A68"/>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513877D-226A-D9D2-19B7-5E26291068FE}"/>
              </a:ext>
            </a:extLst>
          </p:cNvPr>
          <p:cNvSpPr txBox="1"/>
          <p:nvPr/>
        </p:nvSpPr>
        <p:spPr>
          <a:xfrm>
            <a:off x="5918794" y="1506519"/>
            <a:ext cx="1622556" cy="307777"/>
          </a:xfrm>
          <a:prstGeom prst="rect">
            <a:avLst/>
          </a:prstGeom>
          <a:solidFill>
            <a:srgbClr val="674A68"/>
          </a:solidFill>
        </p:spPr>
        <p:txBody>
          <a:bodyPr wrap="square" rtlCol="0">
            <a:spAutoFit/>
          </a:bodyPr>
          <a:lstStyle/>
          <a:p>
            <a:pPr algn="ctr"/>
            <a:r>
              <a:rPr lang="en-GB" sz="1400" b="1">
                <a:solidFill>
                  <a:schemeClr val="bg1"/>
                </a:solidFill>
              </a:rPr>
              <a:t>Cambridgeshire</a:t>
            </a:r>
          </a:p>
        </p:txBody>
      </p:sp>
      <p:sp>
        <p:nvSpPr>
          <p:cNvPr id="46" name="TextBox 45">
            <a:extLst>
              <a:ext uri="{FF2B5EF4-FFF2-40B4-BE49-F238E27FC236}">
                <a16:creationId xmlns:a16="http://schemas.microsoft.com/office/drawing/2014/main" id="{448746A5-214C-F384-CDCD-7ECF9E2525FA}"/>
              </a:ext>
            </a:extLst>
          </p:cNvPr>
          <p:cNvSpPr txBox="1"/>
          <p:nvPr/>
        </p:nvSpPr>
        <p:spPr>
          <a:xfrm>
            <a:off x="7566183" y="1506519"/>
            <a:ext cx="1605295" cy="307777"/>
          </a:xfrm>
          <a:prstGeom prst="rect">
            <a:avLst/>
          </a:prstGeom>
          <a:solidFill>
            <a:srgbClr val="674A68"/>
          </a:solidFill>
        </p:spPr>
        <p:txBody>
          <a:bodyPr wrap="square" rtlCol="0">
            <a:spAutoFit/>
          </a:bodyPr>
          <a:lstStyle/>
          <a:p>
            <a:pPr algn="ctr"/>
            <a:r>
              <a:rPr lang="en-GB" sz="1400" b="1">
                <a:solidFill>
                  <a:schemeClr val="bg1"/>
                </a:solidFill>
              </a:rPr>
              <a:t>Peterborough</a:t>
            </a:r>
          </a:p>
        </p:txBody>
      </p:sp>
      <p:sp>
        <p:nvSpPr>
          <p:cNvPr id="47" name="TextBox 46">
            <a:extLst>
              <a:ext uri="{FF2B5EF4-FFF2-40B4-BE49-F238E27FC236}">
                <a16:creationId xmlns:a16="http://schemas.microsoft.com/office/drawing/2014/main" id="{A829544D-57A9-B6BA-A47D-0D2E8D5403FF}"/>
              </a:ext>
            </a:extLst>
          </p:cNvPr>
          <p:cNvSpPr txBox="1"/>
          <p:nvPr/>
        </p:nvSpPr>
        <p:spPr>
          <a:xfrm>
            <a:off x="9190333" y="1506519"/>
            <a:ext cx="1605295" cy="307777"/>
          </a:xfrm>
          <a:prstGeom prst="rect">
            <a:avLst/>
          </a:prstGeom>
          <a:solidFill>
            <a:srgbClr val="674A68"/>
          </a:solidFill>
        </p:spPr>
        <p:txBody>
          <a:bodyPr wrap="square" rtlCol="0">
            <a:spAutoFit/>
          </a:bodyPr>
          <a:lstStyle/>
          <a:p>
            <a:pPr algn="ctr"/>
            <a:r>
              <a:rPr lang="en-GB" sz="1400" b="1">
                <a:solidFill>
                  <a:schemeClr val="bg1"/>
                </a:solidFill>
              </a:rPr>
              <a:t>England</a:t>
            </a:r>
          </a:p>
        </p:txBody>
      </p:sp>
      <p:pic>
        <p:nvPicPr>
          <p:cNvPr id="49" name="Graphic 48" descr="Gender with solid fill">
            <a:extLst>
              <a:ext uri="{FF2B5EF4-FFF2-40B4-BE49-F238E27FC236}">
                <a16:creationId xmlns:a16="http://schemas.microsoft.com/office/drawing/2014/main" id="{FDED386C-8F61-F08F-CA27-90B7B2C103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6344" y="1800904"/>
            <a:ext cx="1196192" cy="914400"/>
          </a:xfrm>
          <a:prstGeom prst="rect">
            <a:avLst/>
          </a:prstGeom>
        </p:spPr>
      </p:pic>
      <p:sp>
        <p:nvSpPr>
          <p:cNvPr id="52" name="TextBox 51">
            <a:extLst>
              <a:ext uri="{FF2B5EF4-FFF2-40B4-BE49-F238E27FC236}">
                <a16:creationId xmlns:a16="http://schemas.microsoft.com/office/drawing/2014/main" id="{21C3845F-2457-F71B-7CCF-D3D7B6684AB5}"/>
              </a:ext>
            </a:extLst>
          </p:cNvPr>
          <p:cNvSpPr txBox="1"/>
          <p:nvPr/>
        </p:nvSpPr>
        <p:spPr>
          <a:xfrm>
            <a:off x="6192029" y="1994805"/>
            <a:ext cx="461986" cy="276999"/>
          </a:xfrm>
          <a:prstGeom prst="rect">
            <a:avLst/>
          </a:prstGeom>
          <a:noFill/>
          <a:ln>
            <a:noFill/>
          </a:ln>
        </p:spPr>
        <p:txBody>
          <a:bodyPr wrap="none" rtlCol="0">
            <a:spAutoFit/>
          </a:bodyPr>
          <a:lstStyle/>
          <a:p>
            <a:r>
              <a:rPr lang="en-GB" sz="1200" b="1">
                <a:solidFill>
                  <a:schemeClr val="bg1"/>
                </a:solidFill>
              </a:rPr>
              <a:t>81.1</a:t>
            </a:r>
          </a:p>
        </p:txBody>
      </p:sp>
      <p:sp>
        <p:nvSpPr>
          <p:cNvPr id="54" name="TextBox 53">
            <a:extLst>
              <a:ext uri="{FF2B5EF4-FFF2-40B4-BE49-F238E27FC236}">
                <a16:creationId xmlns:a16="http://schemas.microsoft.com/office/drawing/2014/main" id="{63B27561-6A5E-1A66-6A97-95BDB5B147C4}"/>
              </a:ext>
            </a:extLst>
          </p:cNvPr>
          <p:cNvSpPr txBox="1"/>
          <p:nvPr/>
        </p:nvSpPr>
        <p:spPr>
          <a:xfrm>
            <a:off x="6858641" y="2004232"/>
            <a:ext cx="461986" cy="276999"/>
          </a:xfrm>
          <a:prstGeom prst="rect">
            <a:avLst/>
          </a:prstGeom>
          <a:noFill/>
        </p:spPr>
        <p:txBody>
          <a:bodyPr wrap="none" rtlCol="0">
            <a:spAutoFit/>
          </a:bodyPr>
          <a:lstStyle/>
          <a:p>
            <a:r>
              <a:rPr lang="en-GB" sz="1200" b="1">
                <a:solidFill>
                  <a:schemeClr val="bg1"/>
                </a:solidFill>
              </a:rPr>
              <a:t>84.5</a:t>
            </a:r>
          </a:p>
        </p:txBody>
      </p:sp>
      <p:pic>
        <p:nvPicPr>
          <p:cNvPr id="55" name="Graphic 54" descr="Gender with solid fill">
            <a:extLst>
              <a:ext uri="{FF2B5EF4-FFF2-40B4-BE49-F238E27FC236}">
                <a16:creationId xmlns:a16="http://schemas.microsoft.com/office/drawing/2014/main" id="{A12C78EB-4E59-96A7-0B95-898A245285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81507" y="1776411"/>
            <a:ext cx="1196192" cy="914400"/>
          </a:xfrm>
          <a:prstGeom prst="rect">
            <a:avLst/>
          </a:prstGeom>
        </p:spPr>
      </p:pic>
      <p:sp>
        <p:nvSpPr>
          <p:cNvPr id="56" name="TextBox 55">
            <a:extLst>
              <a:ext uri="{FF2B5EF4-FFF2-40B4-BE49-F238E27FC236}">
                <a16:creationId xmlns:a16="http://schemas.microsoft.com/office/drawing/2014/main" id="{0B5A558B-3D28-5814-3DBD-A986CA0DA01D}"/>
              </a:ext>
            </a:extLst>
          </p:cNvPr>
          <p:cNvSpPr txBox="1"/>
          <p:nvPr/>
        </p:nvSpPr>
        <p:spPr>
          <a:xfrm>
            <a:off x="7833548" y="1966524"/>
            <a:ext cx="461986" cy="276999"/>
          </a:xfrm>
          <a:prstGeom prst="rect">
            <a:avLst/>
          </a:prstGeom>
          <a:noFill/>
        </p:spPr>
        <p:txBody>
          <a:bodyPr wrap="none" rtlCol="0">
            <a:spAutoFit/>
          </a:bodyPr>
          <a:lstStyle/>
          <a:p>
            <a:r>
              <a:rPr lang="en-GB" sz="1200" b="1">
                <a:solidFill>
                  <a:schemeClr val="bg1"/>
                </a:solidFill>
              </a:rPr>
              <a:t>78.6</a:t>
            </a:r>
          </a:p>
        </p:txBody>
      </p:sp>
      <p:sp>
        <p:nvSpPr>
          <p:cNvPr id="57" name="TextBox 56">
            <a:extLst>
              <a:ext uri="{FF2B5EF4-FFF2-40B4-BE49-F238E27FC236}">
                <a16:creationId xmlns:a16="http://schemas.microsoft.com/office/drawing/2014/main" id="{FA44B2BA-7E27-C254-7357-208C0F900F1E}"/>
              </a:ext>
            </a:extLst>
          </p:cNvPr>
          <p:cNvSpPr txBox="1"/>
          <p:nvPr/>
        </p:nvSpPr>
        <p:spPr>
          <a:xfrm>
            <a:off x="8487259" y="1981104"/>
            <a:ext cx="461986" cy="276999"/>
          </a:xfrm>
          <a:prstGeom prst="rect">
            <a:avLst/>
          </a:prstGeom>
          <a:noFill/>
        </p:spPr>
        <p:txBody>
          <a:bodyPr wrap="none" rtlCol="0">
            <a:spAutoFit/>
          </a:bodyPr>
          <a:lstStyle/>
          <a:p>
            <a:r>
              <a:rPr lang="en-GB" sz="1200" b="1">
                <a:solidFill>
                  <a:schemeClr val="bg1"/>
                </a:solidFill>
              </a:rPr>
              <a:t>82.5</a:t>
            </a:r>
          </a:p>
        </p:txBody>
      </p:sp>
      <p:pic>
        <p:nvPicPr>
          <p:cNvPr id="58" name="Graphic 57" descr="Gender with solid fill">
            <a:extLst>
              <a:ext uri="{FF2B5EF4-FFF2-40B4-BE49-F238E27FC236}">
                <a16:creationId xmlns:a16="http://schemas.microsoft.com/office/drawing/2014/main" id="{AFFA091D-A4D5-337D-2DB9-93AA85A705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03484" y="1781962"/>
            <a:ext cx="1196192" cy="914400"/>
          </a:xfrm>
          <a:prstGeom prst="rect">
            <a:avLst/>
          </a:prstGeom>
        </p:spPr>
      </p:pic>
      <p:sp>
        <p:nvSpPr>
          <p:cNvPr id="59" name="TextBox 58">
            <a:extLst>
              <a:ext uri="{FF2B5EF4-FFF2-40B4-BE49-F238E27FC236}">
                <a16:creationId xmlns:a16="http://schemas.microsoft.com/office/drawing/2014/main" id="{D5927D88-E1DA-9D7B-3D7F-A95E347B346E}"/>
              </a:ext>
            </a:extLst>
          </p:cNvPr>
          <p:cNvSpPr txBox="1"/>
          <p:nvPr/>
        </p:nvSpPr>
        <p:spPr>
          <a:xfrm>
            <a:off x="9454190" y="1974593"/>
            <a:ext cx="461986" cy="276999"/>
          </a:xfrm>
          <a:prstGeom prst="rect">
            <a:avLst/>
          </a:prstGeom>
          <a:noFill/>
        </p:spPr>
        <p:txBody>
          <a:bodyPr wrap="none" rtlCol="0">
            <a:spAutoFit/>
          </a:bodyPr>
          <a:lstStyle/>
          <a:p>
            <a:r>
              <a:rPr lang="en-GB" sz="1200" b="1">
                <a:solidFill>
                  <a:schemeClr val="bg1"/>
                </a:solidFill>
              </a:rPr>
              <a:t>79.4</a:t>
            </a:r>
          </a:p>
        </p:txBody>
      </p:sp>
      <p:sp>
        <p:nvSpPr>
          <p:cNvPr id="60" name="TextBox 59">
            <a:extLst>
              <a:ext uri="{FF2B5EF4-FFF2-40B4-BE49-F238E27FC236}">
                <a16:creationId xmlns:a16="http://schemas.microsoft.com/office/drawing/2014/main" id="{1CA6C8A8-6001-4D42-D283-B6471D279993}"/>
              </a:ext>
            </a:extLst>
          </p:cNvPr>
          <p:cNvSpPr txBox="1"/>
          <p:nvPr/>
        </p:nvSpPr>
        <p:spPr>
          <a:xfrm>
            <a:off x="10136328" y="1993447"/>
            <a:ext cx="461986" cy="276999"/>
          </a:xfrm>
          <a:prstGeom prst="rect">
            <a:avLst/>
          </a:prstGeom>
          <a:noFill/>
        </p:spPr>
        <p:txBody>
          <a:bodyPr wrap="none" rtlCol="0">
            <a:spAutoFit/>
          </a:bodyPr>
          <a:lstStyle/>
          <a:p>
            <a:r>
              <a:rPr lang="en-GB" sz="1200" b="1">
                <a:solidFill>
                  <a:schemeClr val="bg1"/>
                </a:solidFill>
              </a:rPr>
              <a:t>83.1</a:t>
            </a:r>
          </a:p>
        </p:txBody>
      </p:sp>
      <p:cxnSp>
        <p:nvCxnSpPr>
          <p:cNvPr id="62" name="Straight Connector 61">
            <a:extLst>
              <a:ext uri="{FF2B5EF4-FFF2-40B4-BE49-F238E27FC236}">
                <a16:creationId xmlns:a16="http://schemas.microsoft.com/office/drawing/2014/main" id="{8DE906EE-25B2-B51E-B3AE-B63788F59088}"/>
              </a:ext>
            </a:extLst>
          </p:cNvPr>
          <p:cNvCxnSpPr>
            <a:cxnSpLocks/>
          </p:cNvCxnSpPr>
          <p:nvPr/>
        </p:nvCxnSpPr>
        <p:spPr>
          <a:xfrm flipV="1">
            <a:off x="7550870" y="1828800"/>
            <a:ext cx="0" cy="862011"/>
          </a:xfrm>
          <a:prstGeom prst="line">
            <a:avLst/>
          </a:prstGeom>
          <a:ln w="6350">
            <a:solidFill>
              <a:srgbClr val="674A6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3F0B244-DC4A-CD15-CE56-9E39DFE4C53B}"/>
              </a:ext>
            </a:extLst>
          </p:cNvPr>
          <p:cNvCxnSpPr>
            <a:cxnSpLocks/>
          </p:cNvCxnSpPr>
          <p:nvPr/>
        </p:nvCxnSpPr>
        <p:spPr>
          <a:xfrm flipV="1">
            <a:off x="9180906" y="1828800"/>
            <a:ext cx="0" cy="862011"/>
          </a:xfrm>
          <a:prstGeom prst="line">
            <a:avLst/>
          </a:prstGeom>
          <a:ln w="6350">
            <a:solidFill>
              <a:srgbClr val="674A68"/>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69D5E09-0175-FF63-71A7-DBC47F29817E}"/>
              </a:ext>
            </a:extLst>
          </p:cNvPr>
          <p:cNvCxnSpPr>
            <a:cxnSpLocks/>
          </p:cNvCxnSpPr>
          <p:nvPr/>
        </p:nvCxnSpPr>
        <p:spPr>
          <a:xfrm flipV="1">
            <a:off x="6754099" y="1810331"/>
            <a:ext cx="341" cy="864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019EB58-CE47-849B-F36E-3DB4E25121B6}"/>
              </a:ext>
            </a:extLst>
          </p:cNvPr>
          <p:cNvCxnSpPr>
            <a:cxnSpLocks/>
            <a:endCxn id="46" idx="2"/>
          </p:cNvCxnSpPr>
          <p:nvPr/>
        </p:nvCxnSpPr>
        <p:spPr>
          <a:xfrm flipV="1">
            <a:off x="8367938" y="1814296"/>
            <a:ext cx="893" cy="864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7887523-4F47-C6E3-5DE6-2B049956BBF7}"/>
              </a:ext>
            </a:extLst>
          </p:cNvPr>
          <p:cNvCxnSpPr>
            <a:cxnSpLocks/>
          </p:cNvCxnSpPr>
          <p:nvPr/>
        </p:nvCxnSpPr>
        <p:spPr>
          <a:xfrm flipV="1">
            <a:off x="10001580" y="1819670"/>
            <a:ext cx="0" cy="82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A8B51B7-FEC6-650B-843E-517B188DFF23}"/>
              </a:ext>
            </a:extLst>
          </p:cNvPr>
          <p:cNvCxnSpPr>
            <a:cxnSpLocks/>
          </p:cNvCxnSpPr>
          <p:nvPr/>
        </p:nvCxnSpPr>
        <p:spPr>
          <a:xfrm>
            <a:off x="5917456" y="1497092"/>
            <a:ext cx="0" cy="4788965"/>
          </a:xfrm>
          <a:prstGeom prst="line">
            <a:avLst/>
          </a:prstGeom>
          <a:ln>
            <a:solidFill>
              <a:srgbClr val="674A6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F8D842-A1E1-5488-0940-B848AC8FE9F0}"/>
              </a:ext>
            </a:extLst>
          </p:cNvPr>
          <p:cNvCxnSpPr>
            <a:cxnSpLocks/>
          </p:cNvCxnSpPr>
          <p:nvPr/>
        </p:nvCxnSpPr>
        <p:spPr>
          <a:xfrm>
            <a:off x="352612" y="3873682"/>
            <a:ext cx="5569735" cy="0"/>
          </a:xfrm>
          <a:prstGeom prst="line">
            <a:avLst/>
          </a:prstGeom>
          <a:ln>
            <a:solidFill>
              <a:srgbClr val="674A6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D963ED7-9D11-EA3D-8AAF-C1A6E76DFF2E}"/>
              </a:ext>
            </a:extLst>
          </p:cNvPr>
          <p:cNvCxnSpPr>
            <a:cxnSpLocks/>
          </p:cNvCxnSpPr>
          <p:nvPr/>
        </p:nvCxnSpPr>
        <p:spPr>
          <a:xfrm>
            <a:off x="5920033" y="1206631"/>
            <a:ext cx="0" cy="2755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40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CD7E0C4-3EC3-D654-60AC-47620BC2ADD2}"/>
              </a:ext>
            </a:extLst>
          </p:cNvPr>
          <p:cNvPicPr>
            <a:picLocks noChangeAspect="1"/>
          </p:cNvPicPr>
          <p:nvPr/>
        </p:nvPicPr>
        <p:blipFill>
          <a:blip r:embed="rId2"/>
          <a:stretch>
            <a:fillRect/>
          </a:stretch>
        </p:blipFill>
        <p:spPr>
          <a:xfrm>
            <a:off x="6188659" y="1050303"/>
            <a:ext cx="5079006" cy="2637626"/>
          </a:xfrm>
          <a:prstGeom prst="rect">
            <a:avLst/>
          </a:prstGeom>
        </p:spPr>
      </p:pic>
      <p:sp>
        <p:nvSpPr>
          <p:cNvPr id="32" name="TextBox 31">
            <a:extLst>
              <a:ext uri="{FF2B5EF4-FFF2-40B4-BE49-F238E27FC236}">
                <a16:creationId xmlns:a16="http://schemas.microsoft.com/office/drawing/2014/main" id="{41EB5D54-C5AE-DE56-826D-C03F270A321D}"/>
              </a:ext>
            </a:extLst>
          </p:cNvPr>
          <p:cNvSpPr txBox="1"/>
          <p:nvPr/>
        </p:nvSpPr>
        <p:spPr>
          <a:xfrm>
            <a:off x="6276704" y="3551221"/>
            <a:ext cx="1043401" cy="246221"/>
          </a:xfrm>
          <a:prstGeom prst="rect">
            <a:avLst/>
          </a:prstGeom>
          <a:noFill/>
        </p:spPr>
        <p:txBody>
          <a:bodyPr wrap="square" rtlCol="0">
            <a:spAutoFit/>
          </a:bodyPr>
          <a:lstStyle/>
          <a:p>
            <a:pPr algn="ctr"/>
            <a:r>
              <a:rPr lang="en-GB" sz="1000">
                <a:solidFill>
                  <a:srgbClr val="674A68"/>
                </a:solidFill>
              </a:rPr>
              <a:t>Least deprived</a:t>
            </a:r>
          </a:p>
        </p:txBody>
      </p:sp>
      <p:pic>
        <p:nvPicPr>
          <p:cNvPr id="14" name="Picture 13">
            <a:extLst>
              <a:ext uri="{FF2B5EF4-FFF2-40B4-BE49-F238E27FC236}">
                <a16:creationId xmlns:a16="http://schemas.microsoft.com/office/drawing/2014/main" id="{7F964901-3302-8551-DF38-A58DB54F1089}"/>
              </a:ext>
            </a:extLst>
          </p:cNvPr>
          <p:cNvPicPr>
            <a:picLocks noChangeAspect="1"/>
          </p:cNvPicPr>
          <p:nvPr/>
        </p:nvPicPr>
        <p:blipFill>
          <a:blip r:embed="rId3"/>
          <a:stretch>
            <a:fillRect/>
          </a:stretch>
        </p:blipFill>
        <p:spPr>
          <a:xfrm>
            <a:off x="6188659" y="4215088"/>
            <a:ext cx="4964197" cy="2011200"/>
          </a:xfrm>
          <a:prstGeom prst="rect">
            <a:avLst/>
          </a:prstGeom>
        </p:spPr>
      </p:pic>
      <p:sp>
        <p:nvSpPr>
          <p:cNvPr id="5" name="Title 1">
            <a:extLst>
              <a:ext uri="{FF2B5EF4-FFF2-40B4-BE49-F238E27FC236}">
                <a16:creationId xmlns:a16="http://schemas.microsoft.com/office/drawing/2014/main" id="{689B4A48-296F-0595-B545-97B72E037D15}"/>
              </a:ext>
            </a:extLst>
          </p:cNvPr>
          <p:cNvSpPr txBox="1">
            <a:spLocks/>
          </p:cNvSpPr>
          <p:nvPr/>
        </p:nvSpPr>
        <p:spPr>
          <a:xfrm>
            <a:off x="689674" y="0"/>
            <a:ext cx="11502326" cy="689674"/>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solidFill>
                  <a:schemeClr val="bg1"/>
                </a:solidFill>
                <a:latin typeface="Calibri" panose="020F0502020204030204" pitchFamily="34" charset="0"/>
                <a:cs typeface="Calibri" panose="020F0502020204030204" pitchFamily="34" charset="0"/>
              </a:rPr>
              <a:t>Many overall indicators have not improved</a:t>
            </a:r>
          </a:p>
        </p:txBody>
      </p:sp>
      <p:pic>
        <p:nvPicPr>
          <p:cNvPr id="4" name="Graphic 3" descr="Group of people with solid fill">
            <a:extLst>
              <a:ext uri="{FF2B5EF4-FFF2-40B4-BE49-F238E27FC236}">
                <a16:creationId xmlns:a16="http://schemas.microsoft.com/office/drawing/2014/main" id="{ABF36DCC-0F5E-4AB8-DA8A-B006D843D2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689674" cy="689674"/>
          </a:xfrm>
          <a:prstGeom prst="rect">
            <a:avLst/>
          </a:prstGeom>
        </p:spPr>
      </p:pic>
      <p:cxnSp>
        <p:nvCxnSpPr>
          <p:cNvPr id="17" name="Straight Arrow Connector 16">
            <a:extLst>
              <a:ext uri="{FF2B5EF4-FFF2-40B4-BE49-F238E27FC236}">
                <a16:creationId xmlns:a16="http://schemas.microsoft.com/office/drawing/2014/main" id="{AA9A8128-457B-3426-954E-3012CA2F1568}"/>
              </a:ext>
            </a:extLst>
          </p:cNvPr>
          <p:cNvCxnSpPr>
            <a:cxnSpLocks/>
          </p:cNvCxnSpPr>
          <p:nvPr/>
        </p:nvCxnSpPr>
        <p:spPr>
          <a:xfrm>
            <a:off x="8763000" y="1200150"/>
            <a:ext cx="70485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88677E3-59C5-C5B9-8704-37DDDEFC99CD}"/>
              </a:ext>
            </a:extLst>
          </p:cNvPr>
          <p:cNvSpPr txBox="1"/>
          <p:nvPr/>
        </p:nvSpPr>
        <p:spPr>
          <a:xfrm>
            <a:off x="6672629" y="1069369"/>
            <a:ext cx="1043404" cy="246221"/>
          </a:xfrm>
          <a:prstGeom prst="rect">
            <a:avLst/>
          </a:prstGeom>
          <a:noFill/>
        </p:spPr>
        <p:txBody>
          <a:bodyPr wrap="square" rtlCol="0">
            <a:spAutoFit/>
          </a:bodyPr>
          <a:lstStyle/>
          <a:p>
            <a:r>
              <a:rPr lang="en-GB" sz="1000">
                <a:solidFill>
                  <a:srgbClr val="674A68"/>
                </a:solidFill>
              </a:rPr>
              <a:t>Most deprived</a:t>
            </a:r>
          </a:p>
        </p:txBody>
      </p:sp>
      <p:cxnSp>
        <p:nvCxnSpPr>
          <p:cNvPr id="34" name="Straight Arrow Connector 33">
            <a:extLst>
              <a:ext uri="{FF2B5EF4-FFF2-40B4-BE49-F238E27FC236}">
                <a16:creationId xmlns:a16="http://schemas.microsoft.com/office/drawing/2014/main" id="{3642E5C1-85A2-06F7-43C7-771C8FEDC878}"/>
              </a:ext>
            </a:extLst>
          </p:cNvPr>
          <p:cNvCxnSpPr>
            <a:cxnSpLocks/>
          </p:cNvCxnSpPr>
          <p:nvPr/>
        </p:nvCxnSpPr>
        <p:spPr>
          <a:xfrm flipV="1">
            <a:off x="6672630" y="1100713"/>
            <a:ext cx="0" cy="2471415"/>
          </a:xfrm>
          <a:prstGeom prst="straightConnector1">
            <a:avLst/>
          </a:prstGeom>
          <a:ln w="57150">
            <a:solidFill>
              <a:srgbClr val="DCD3DC"/>
            </a:solidFill>
            <a:tailEnd type="triangle"/>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323AFA5B-9C39-3ACD-0A7F-9E4F4FB8478C}"/>
              </a:ext>
            </a:extLst>
          </p:cNvPr>
          <p:cNvSpPr txBox="1">
            <a:spLocks/>
          </p:cNvSpPr>
          <p:nvPr/>
        </p:nvSpPr>
        <p:spPr>
          <a:xfrm>
            <a:off x="-6581" y="6527423"/>
            <a:ext cx="12192000" cy="338555"/>
          </a:xfrm>
          <a:prstGeom prst="rect">
            <a:avLst/>
          </a:prstGeom>
          <a:solidFill>
            <a:srgbClr val="674A68"/>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https://cambridgeshireinsight.org.uk/jsna-2023/overarching-health-indicators/mortality-and-premature-mortality-overall-rates-and-causes/</a:t>
            </a:r>
            <a:endParaRPr lang="en-GB" sz="1200"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73452B1-E109-5E8F-9C14-20C4B020F5AC}"/>
              </a:ext>
            </a:extLst>
          </p:cNvPr>
          <p:cNvSpPr txBox="1"/>
          <p:nvPr/>
        </p:nvSpPr>
        <p:spPr>
          <a:xfrm>
            <a:off x="6103878" y="734661"/>
            <a:ext cx="6013085" cy="307777"/>
          </a:xfrm>
          <a:prstGeom prst="rect">
            <a:avLst/>
          </a:prstGeom>
          <a:solidFill>
            <a:srgbClr val="674A68"/>
          </a:solidFill>
        </p:spPr>
        <p:txBody>
          <a:bodyPr wrap="square" rtlCol="0">
            <a:spAutoFit/>
          </a:bodyPr>
          <a:lstStyle/>
          <a:p>
            <a:pPr algn="ctr"/>
            <a:r>
              <a:rPr lang="en-GB" sz="1400" b="1" dirty="0">
                <a:solidFill>
                  <a:schemeClr val="bg1"/>
                </a:solidFill>
              </a:rPr>
              <a:t>All-age all-cause mortality rates by deprivation, persons</a:t>
            </a:r>
          </a:p>
        </p:txBody>
      </p:sp>
      <p:sp>
        <p:nvSpPr>
          <p:cNvPr id="13" name="TextBox 12">
            <a:extLst>
              <a:ext uri="{FF2B5EF4-FFF2-40B4-BE49-F238E27FC236}">
                <a16:creationId xmlns:a16="http://schemas.microsoft.com/office/drawing/2014/main" id="{9F1E320D-57F2-5796-D1A9-BC75650C8D1D}"/>
              </a:ext>
            </a:extLst>
          </p:cNvPr>
          <p:cNvSpPr txBox="1"/>
          <p:nvPr/>
        </p:nvSpPr>
        <p:spPr>
          <a:xfrm>
            <a:off x="6067399" y="3805107"/>
            <a:ext cx="6049627" cy="307777"/>
          </a:xfrm>
          <a:prstGeom prst="rect">
            <a:avLst/>
          </a:prstGeom>
          <a:solidFill>
            <a:srgbClr val="674A68"/>
          </a:solidFill>
        </p:spPr>
        <p:txBody>
          <a:bodyPr wrap="square" rtlCol="0">
            <a:spAutoFit/>
          </a:bodyPr>
          <a:lstStyle/>
          <a:p>
            <a:pPr algn="ctr"/>
            <a:r>
              <a:rPr lang="en-GB" sz="1400" b="1">
                <a:solidFill>
                  <a:schemeClr val="bg1"/>
                </a:solidFill>
              </a:rPr>
              <a:t>Change in self-reported poor health between 2011 and 2021</a:t>
            </a:r>
          </a:p>
        </p:txBody>
      </p:sp>
      <p:sp>
        <p:nvSpPr>
          <p:cNvPr id="22" name="TextBox 21">
            <a:extLst>
              <a:ext uri="{FF2B5EF4-FFF2-40B4-BE49-F238E27FC236}">
                <a16:creationId xmlns:a16="http://schemas.microsoft.com/office/drawing/2014/main" id="{2486E75E-38BF-B639-A913-EA0901368CEE}"/>
              </a:ext>
            </a:extLst>
          </p:cNvPr>
          <p:cNvSpPr txBox="1"/>
          <p:nvPr/>
        </p:nvSpPr>
        <p:spPr>
          <a:xfrm>
            <a:off x="11169550" y="1112806"/>
            <a:ext cx="939658" cy="2677656"/>
          </a:xfrm>
          <a:prstGeom prst="rect">
            <a:avLst/>
          </a:prstGeom>
          <a:noFill/>
        </p:spPr>
        <p:txBody>
          <a:bodyPr wrap="square" rtlCol="0">
            <a:spAutoFit/>
          </a:bodyPr>
          <a:lstStyle/>
          <a:p>
            <a:pPr algn="ctr"/>
            <a:r>
              <a:rPr lang="en-GB" sz="1400" dirty="0">
                <a:solidFill>
                  <a:srgbClr val="674A68"/>
                </a:solidFill>
              </a:rPr>
              <a:t>Mortality rates are highest in the most relatively deprived 20% of areas   and the difference remains large</a:t>
            </a:r>
          </a:p>
        </p:txBody>
      </p:sp>
      <p:sp>
        <p:nvSpPr>
          <p:cNvPr id="23" name="TextBox 22">
            <a:extLst>
              <a:ext uri="{FF2B5EF4-FFF2-40B4-BE49-F238E27FC236}">
                <a16:creationId xmlns:a16="http://schemas.microsoft.com/office/drawing/2014/main" id="{790513F8-2FAE-D7D2-A788-77EAFEF6AB71}"/>
              </a:ext>
            </a:extLst>
          </p:cNvPr>
          <p:cNvSpPr txBox="1"/>
          <p:nvPr/>
        </p:nvSpPr>
        <p:spPr>
          <a:xfrm flipH="1">
            <a:off x="11189453" y="4215088"/>
            <a:ext cx="919663" cy="2031325"/>
          </a:xfrm>
          <a:prstGeom prst="rect">
            <a:avLst/>
          </a:prstGeom>
          <a:noFill/>
        </p:spPr>
        <p:txBody>
          <a:bodyPr wrap="square" rtlCol="0">
            <a:spAutoFit/>
          </a:bodyPr>
          <a:lstStyle/>
          <a:p>
            <a:pPr algn="ctr"/>
            <a:r>
              <a:rPr lang="en-GB" sz="1400">
                <a:solidFill>
                  <a:srgbClr val="674A68"/>
                </a:solidFill>
              </a:rPr>
              <a:t>Poor health has remained stable or increased over the last 10 years</a:t>
            </a:r>
          </a:p>
        </p:txBody>
      </p:sp>
      <p:sp>
        <p:nvSpPr>
          <p:cNvPr id="2" name="TextBox 1">
            <a:extLst>
              <a:ext uri="{FF2B5EF4-FFF2-40B4-BE49-F238E27FC236}">
                <a16:creationId xmlns:a16="http://schemas.microsoft.com/office/drawing/2014/main" id="{C5921F09-4080-FADF-21EB-E12164746E18}"/>
              </a:ext>
            </a:extLst>
          </p:cNvPr>
          <p:cNvSpPr txBox="1"/>
          <p:nvPr/>
        </p:nvSpPr>
        <p:spPr>
          <a:xfrm>
            <a:off x="75036" y="3805107"/>
            <a:ext cx="6042664" cy="307777"/>
          </a:xfrm>
          <a:prstGeom prst="rect">
            <a:avLst/>
          </a:prstGeom>
          <a:solidFill>
            <a:srgbClr val="674A68"/>
          </a:solidFill>
        </p:spPr>
        <p:txBody>
          <a:bodyPr wrap="square" rtlCol="0">
            <a:spAutoFit/>
          </a:bodyPr>
          <a:lstStyle/>
          <a:p>
            <a:pPr algn="ctr"/>
            <a:r>
              <a:rPr lang="en-GB" sz="1400" b="1">
                <a:solidFill>
                  <a:schemeClr val="bg1"/>
                </a:solidFill>
              </a:rPr>
              <a:t>Children living in relative low income</a:t>
            </a:r>
          </a:p>
        </p:txBody>
      </p:sp>
      <p:pic>
        <p:nvPicPr>
          <p:cNvPr id="8" name="Picture 7">
            <a:extLst>
              <a:ext uri="{FF2B5EF4-FFF2-40B4-BE49-F238E27FC236}">
                <a16:creationId xmlns:a16="http://schemas.microsoft.com/office/drawing/2014/main" id="{3404F97C-90AF-61EE-28D3-577FB1B2AC41}"/>
              </a:ext>
            </a:extLst>
          </p:cNvPr>
          <p:cNvPicPr>
            <a:picLocks noChangeAspect="1"/>
          </p:cNvPicPr>
          <p:nvPr/>
        </p:nvPicPr>
        <p:blipFill>
          <a:blip r:embed="rId7"/>
          <a:stretch>
            <a:fillRect/>
          </a:stretch>
        </p:blipFill>
        <p:spPr>
          <a:xfrm>
            <a:off x="75037" y="4215088"/>
            <a:ext cx="5101331" cy="2167927"/>
          </a:xfrm>
          <a:prstGeom prst="rect">
            <a:avLst/>
          </a:prstGeom>
        </p:spPr>
      </p:pic>
      <p:sp>
        <p:nvSpPr>
          <p:cNvPr id="15" name="TextBox 14">
            <a:extLst>
              <a:ext uri="{FF2B5EF4-FFF2-40B4-BE49-F238E27FC236}">
                <a16:creationId xmlns:a16="http://schemas.microsoft.com/office/drawing/2014/main" id="{1670499A-BD16-4BF2-28C7-B896AC3B6FDD}"/>
              </a:ext>
            </a:extLst>
          </p:cNvPr>
          <p:cNvSpPr txBox="1"/>
          <p:nvPr/>
        </p:nvSpPr>
        <p:spPr>
          <a:xfrm>
            <a:off x="5127193" y="4345863"/>
            <a:ext cx="990507" cy="1815882"/>
          </a:xfrm>
          <a:prstGeom prst="rect">
            <a:avLst/>
          </a:prstGeom>
          <a:noFill/>
        </p:spPr>
        <p:txBody>
          <a:bodyPr wrap="square" rtlCol="0">
            <a:spAutoFit/>
          </a:bodyPr>
          <a:lstStyle/>
          <a:p>
            <a:pPr algn="ctr"/>
            <a:r>
              <a:rPr lang="en-GB" sz="1400">
                <a:solidFill>
                  <a:srgbClr val="674A68"/>
                </a:solidFill>
              </a:rPr>
              <a:t>Increases in the proportion of children living in relative low income</a:t>
            </a:r>
          </a:p>
        </p:txBody>
      </p:sp>
      <p:sp>
        <p:nvSpPr>
          <p:cNvPr id="3" name="TextBox 2">
            <a:extLst>
              <a:ext uri="{FF2B5EF4-FFF2-40B4-BE49-F238E27FC236}">
                <a16:creationId xmlns:a16="http://schemas.microsoft.com/office/drawing/2014/main" id="{B6FE24C9-15A1-20BF-36BC-CC778E23D0FC}"/>
              </a:ext>
            </a:extLst>
          </p:cNvPr>
          <p:cNvSpPr txBox="1"/>
          <p:nvPr/>
        </p:nvSpPr>
        <p:spPr>
          <a:xfrm>
            <a:off x="75036" y="734826"/>
            <a:ext cx="6042664" cy="307777"/>
          </a:xfrm>
          <a:prstGeom prst="rect">
            <a:avLst/>
          </a:prstGeom>
          <a:solidFill>
            <a:srgbClr val="674A68"/>
          </a:solidFill>
        </p:spPr>
        <p:txBody>
          <a:bodyPr wrap="square" rtlCol="0">
            <a:spAutoFit/>
          </a:bodyPr>
          <a:lstStyle/>
          <a:p>
            <a:pPr algn="ctr"/>
            <a:r>
              <a:rPr lang="en-GB" sz="1400" b="1" dirty="0">
                <a:solidFill>
                  <a:schemeClr val="bg1"/>
                </a:solidFill>
              </a:rPr>
              <a:t>All-age all-cause mortality rates by district, persons</a:t>
            </a:r>
          </a:p>
        </p:txBody>
      </p:sp>
      <p:sp>
        <p:nvSpPr>
          <p:cNvPr id="19" name="TextBox 18">
            <a:extLst>
              <a:ext uri="{FF2B5EF4-FFF2-40B4-BE49-F238E27FC236}">
                <a16:creationId xmlns:a16="http://schemas.microsoft.com/office/drawing/2014/main" id="{CF223808-94A4-71A8-838F-7F2C0706524B}"/>
              </a:ext>
            </a:extLst>
          </p:cNvPr>
          <p:cNvSpPr txBox="1"/>
          <p:nvPr/>
        </p:nvSpPr>
        <p:spPr>
          <a:xfrm>
            <a:off x="5149524" y="1098162"/>
            <a:ext cx="917875" cy="2246769"/>
          </a:xfrm>
          <a:prstGeom prst="rect">
            <a:avLst/>
          </a:prstGeom>
          <a:noFill/>
        </p:spPr>
        <p:txBody>
          <a:bodyPr wrap="square">
            <a:spAutoFit/>
          </a:bodyPr>
          <a:lstStyle/>
          <a:p>
            <a:pPr algn="ctr"/>
            <a:r>
              <a:rPr lang="en-GB" sz="1400">
                <a:solidFill>
                  <a:srgbClr val="674A68"/>
                </a:solidFill>
              </a:rPr>
              <a:t>Death rates fell between 2017 and 2019 but rose in 2020 due to deaths from COVID-19</a:t>
            </a:r>
          </a:p>
        </p:txBody>
      </p:sp>
      <p:pic>
        <p:nvPicPr>
          <p:cNvPr id="21" name="Picture 20">
            <a:extLst>
              <a:ext uri="{FF2B5EF4-FFF2-40B4-BE49-F238E27FC236}">
                <a16:creationId xmlns:a16="http://schemas.microsoft.com/office/drawing/2014/main" id="{3BDE6A73-6D3C-F41F-26A6-834B1568E800}"/>
              </a:ext>
            </a:extLst>
          </p:cNvPr>
          <p:cNvPicPr>
            <a:picLocks noChangeAspect="1"/>
          </p:cNvPicPr>
          <p:nvPr/>
        </p:nvPicPr>
        <p:blipFill>
          <a:blip r:embed="rId8"/>
          <a:stretch>
            <a:fillRect/>
          </a:stretch>
        </p:blipFill>
        <p:spPr>
          <a:xfrm>
            <a:off x="91005" y="1081629"/>
            <a:ext cx="5049797" cy="2490499"/>
          </a:xfrm>
          <a:prstGeom prst="rect">
            <a:avLst/>
          </a:prstGeom>
        </p:spPr>
      </p:pic>
      <p:sp>
        <p:nvSpPr>
          <p:cNvPr id="37" name="Rectangle 36">
            <a:extLst>
              <a:ext uri="{FF2B5EF4-FFF2-40B4-BE49-F238E27FC236}">
                <a16:creationId xmlns:a16="http://schemas.microsoft.com/office/drawing/2014/main" id="{779169F3-5545-6074-85C9-3A99A1F67016}"/>
              </a:ext>
            </a:extLst>
          </p:cNvPr>
          <p:cNvSpPr/>
          <p:nvPr/>
        </p:nvSpPr>
        <p:spPr>
          <a:xfrm>
            <a:off x="67126" y="739572"/>
            <a:ext cx="12041991" cy="5693341"/>
          </a:xfrm>
          <a:prstGeom prst="rect">
            <a:avLst/>
          </a:prstGeom>
          <a:no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4B367B8F-7F19-74C3-D2DA-39D8200DBB91}"/>
              </a:ext>
            </a:extLst>
          </p:cNvPr>
          <p:cNvCxnSpPr>
            <a:cxnSpLocks/>
            <a:endCxn id="37" idx="2"/>
          </p:cNvCxnSpPr>
          <p:nvPr/>
        </p:nvCxnSpPr>
        <p:spPr>
          <a:xfrm flipH="1">
            <a:off x="6088122" y="739738"/>
            <a:ext cx="28250" cy="5693175"/>
          </a:xfrm>
          <a:prstGeom prst="line">
            <a:avLst/>
          </a:prstGeom>
          <a:ln>
            <a:solidFill>
              <a:srgbClr val="674A6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A4EB67C-2F82-97E3-758A-3163DF253582}"/>
              </a:ext>
            </a:extLst>
          </p:cNvPr>
          <p:cNvCxnSpPr>
            <a:cxnSpLocks/>
          </p:cNvCxnSpPr>
          <p:nvPr/>
        </p:nvCxnSpPr>
        <p:spPr>
          <a:xfrm flipH="1">
            <a:off x="6113274" y="732319"/>
            <a:ext cx="2483" cy="329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00C156E-B48C-0225-2672-0C05790D0288}"/>
              </a:ext>
            </a:extLst>
          </p:cNvPr>
          <p:cNvCxnSpPr>
            <a:cxnSpLocks/>
          </p:cNvCxnSpPr>
          <p:nvPr/>
        </p:nvCxnSpPr>
        <p:spPr>
          <a:xfrm flipH="1">
            <a:off x="6096000" y="3797442"/>
            <a:ext cx="2483" cy="329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539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F556E271C77C49A2DD1132E09379C2" ma:contentTypeVersion="14" ma:contentTypeDescription="Create a new document." ma:contentTypeScope="" ma:versionID="e12d2e8fec99d674bc583956871aeeed">
  <xsd:schema xmlns:xsd="http://www.w3.org/2001/XMLSchema" xmlns:xs="http://www.w3.org/2001/XMLSchema" xmlns:p="http://schemas.microsoft.com/office/2006/metadata/properties" xmlns:ns2="ada36f07-8a99-4dcb-9c34-3e87de20e085" xmlns:ns3="d68d425d-41c2-419a-bd24-50a461c5967c" targetNamespace="http://schemas.microsoft.com/office/2006/metadata/properties" ma:root="true" ma:fieldsID="08968df3ad9880f06772cbb4328af651" ns2:_="" ns3:_="">
    <xsd:import namespace="ada36f07-8a99-4dcb-9c34-3e87de20e085"/>
    <xsd:import namespace="d68d425d-41c2-419a-bd24-50a461c596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36f07-8a99-4dcb-9c34-3e87de20e0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8d425d-41c2-419a-bd24-50a461c596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346a6a4-3236-43c9-8cdb-d9c85776029d}" ma:internalName="TaxCatchAll" ma:showField="CatchAllData" ma:web="d68d425d-41c2-419a-bd24-50a461c596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68d425d-41c2-419a-bd24-50a461c5967c" xsi:nil="true"/>
    <lcf76f155ced4ddcb4097134ff3c332f xmlns="ada36f07-8a99-4dcb-9c34-3e87de20e0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03C78B-012A-4A79-8E55-9A1F5972A918}"/>
</file>

<file path=customXml/itemProps2.xml><?xml version="1.0" encoding="utf-8"?>
<ds:datastoreItem xmlns:ds="http://schemas.openxmlformats.org/officeDocument/2006/customXml" ds:itemID="{A8413F72-4E5E-4D0F-854D-CA8F1EFA7379}">
  <ds:schemaRefs>
    <ds:schemaRef ds:uri="http://schemas.microsoft.com/sharepoint/v3/contenttype/forms"/>
  </ds:schemaRefs>
</ds:datastoreItem>
</file>

<file path=customXml/itemProps3.xml><?xml version="1.0" encoding="utf-8"?>
<ds:datastoreItem xmlns:ds="http://schemas.openxmlformats.org/officeDocument/2006/customXml" ds:itemID="{A969A71E-59FF-488C-BAB1-68F910338DDE}">
  <ds:schemaRefs>
    <ds:schemaRef ds:uri="ada36f07-8a99-4dcb-9c34-3e87de20e085"/>
    <ds:schemaRef ds:uri="http://purl.org/dc/elements/1.1/"/>
    <ds:schemaRef ds:uri="d68d425d-41c2-419a-bd24-50a461c5967c"/>
    <ds:schemaRef ds:uri="http://www.w3.org/XML/1998/namespac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2308</TotalTime>
  <Words>2302</Words>
  <Application>Microsoft Office PowerPoint</Application>
  <PresentationFormat>Widescreen</PresentationFormat>
  <Paragraphs>538</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Whyman</dc:creator>
  <cp:lastModifiedBy>Helen Whyman</cp:lastModifiedBy>
  <cp:revision>2</cp:revision>
  <dcterms:created xsi:type="dcterms:W3CDTF">2023-10-24T08:05:14Z</dcterms:created>
  <dcterms:modified xsi:type="dcterms:W3CDTF">2024-01-30T14:45:09Z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0x0101001BF556E271C77C49A2DD1132E09379C2</vt:lpwstr>
  </property>
  <property fmtid="{D5CDD505-2E9C-101B-9397-08002B2CF9AE}" pid="3" name="MediaServiceImageTags">
    <vt:lpwstr/>
  </property>
</Properties>
</file>