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72" r:id="rId4"/>
    <p:sldMasterId id="2147483674" r:id="rId5"/>
  </p:sldMasterIdLst>
  <p:notesMasterIdLst>
    <p:notesMasterId r:id="rId66"/>
  </p:notesMasterIdLst>
  <p:sldIdLst>
    <p:sldId id="270" r:id="rId6"/>
    <p:sldId id="349" r:id="rId7"/>
    <p:sldId id="424" r:id="rId8"/>
    <p:sldId id="493" r:id="rId9"/>
    <p:sldId id="428" r:id="rId10"/>
    <p:sldId id="452" r:id="rId11"/>
    <p:sldId id="359" r:id="rId12"/>
    <p:sldId id="502" r:id="rId13"/>
    <p:sldId id="363" r:id="rId14"/>
    <p:sldId id="390" r:id="rId15"/>
    <p:sldId id="494" r:id="rId16"/>
    <p:sldId id="495" r:id="rId17"/>
    <p:sldId id="380" r:id="rId18"/>
    <p:sldId id="435" r:id="rId19"/>
    <p:sldId id="496" r:id="rId20"/>
    <p:sldId id="511" r:id="rId21"/>
    <p:sldId id="512" r:id="rId22"/>
    <p:sldId id="513" r:id="rId23"/>
    <p:sldId id="514" r:id="rId24"/>
    <p:sldId id="427" r:id="rId25"/>
    <p:sldId id="447" r:id="rId26"/>
    <p:sldId id="504" r:id="rId27"/>
    <p:sldId id="509" r:id="rId28"/>
    <p:sldId id="510" r:id="rId29"/>
    <p:sldId id="518" r:id="rId30"/>
    <p:sldId id="448" r:id="rId31"/>
    <p:sldId id="391" r:id="rId32"/>
    <p:sldId id="497" r:id="rId33"/>
    <p:sldId id="490" r:id="rId34"/>
    <p:sldId id="379" r:id="rId35"/>
    <p:sldId id="470" r:id="rId36"/>
    <p:sldId id="515" r:id="rId37"/>
    <p:sldId id="398" r:id="rId38"/>
    <p:sldId id="449" r:id="rId39"/>
    <p:sldId id="437" r:id="rId40"/>
    <p:sldId id="399" r:id="rId41"/>
    <p:sldId id="401" r:id="rId42"/>
    <p:sldId id="400" r:id="rId43"/>
    <p:sldId id="352" r:id="rId44"/>
    <p:sldId id="441" r:id="rId45"/>
    <p:sldId id="402" r:id="rId46"/>
    <p:sldId id="388" r:id="rId47"/>
    <p:sldId id="422" r:id="rId48"/>
    <p:sldId id="442" r:id="rId49"/>
    <p:sldId id="438" r:id="rId50"/>
    <p:sldId id="406" r:id="rId51"/>
    <p:sldId id="407" r:id="rId52"/>
    <p:sldId id="439" r:id="rId53"/>
    <p:sldId id="440" r:id="rId54"/>
    <p:sldId id="503" r:id="rId55"/>
    <p:sldId id="408" r:id="rId56"/>
    <p:sldId id="506" r:id="rId57"/>
    <p:sldId id="443" r:id="rId58"/>
    <p:sldId id="411" r:id="rId59"/>
    <p:sldId id="410" r:id="rId60"/>
    <p:sldId id="444" r:id="rId61"/>
    <p:sldId id="446" r:id="rId62"/>
    <p:sldId id="517" r:id="rId63"/>
    <p:sldId id="450" r:id="rId64"/>
    <p:sldId id="516" r:id="rId6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27F1F8F-360F-001C-F8D3-BEF6BE37BDC0}" name="Rachel Mumford" initials="RM" userId="S::Rachel.Mumford@cambridgeshire.gov.uk::5cf803dc-ebf5-46e8-8155-f16a3da099a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FF65"/>
    <a:srgbClr val="92D050"/>
    <a:srgbClr val="A7FFA7"/>
    <a:srgbClr val="53FF53"/>
    <a:srgbClr val="00E200"/>
    <a:srgbClr val="33CCCC"/>
    <a:srgbClr val="E60000"/>
    <a:srgbClr val="ABFFAB"/>
    <a:srgbClr val="E7E8EA"/>
    <a:srgbClr val="D5EA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0657ED-198C-4B35-9B72-389A9B1532F3}" v="648" dt="2023-12-20T11:35:58.4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44"/>
      </p:cViewPr>
      <p:guideLst/>
    </p:cSldViewPr>
  </p:slideViewPr>
  <p:notesTextViewPr>
    <p:cViewPr>
      <p:scale>
        <a:sx n="1" d="1"/>
        <a:sy n="1" d="1"/>
      </p:scale>
      <p:origin x="0" y="0"/>
    </p:cViewPr>
  </p:notesTextViewPr>
  <p:sorterViewPr>
    <p:cViewPr>
      <p:scale>
        <a:sx n="40" d="100"/>
        <a:sy n="40" d="100"/>
      </p:scale>
      <p:origin x="0" y="-539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viewProps" Target="viewProps.xml"/><Relationship Id="rId7" Type="http://schemas.openxmlformats.org/officeDocument/2006/relationships/slide" Target="slides/slide2.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charts/_rels/chart1.xml.rels><?xml version="1.0" encoding="UTF-8" standalone="yes"?>
<Relationships xmlns="http://schemas.openxmlformats.org/package/2006/relationships"><Relationship Id="rId3" Type="http://schemas.openxmlformats.org/officeDocument/2006/relationships/oleObject" Target="file:///\\cccauser07\userslocal\RE493\Documents\Family%20Hubs\Family%20hubs%20needs%20dat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ccauser07\userslocal\RE493\Documents\Family%20Hubs\Family%20hubs%20needs%20dat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ccauser07\userslocal\RE493\Documents\Family%20Hubs\Family%20hubs%20needs%20data.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Book1" TargetMode="External"/></Relationships>
</file>

<file path=ppt/charts/_rels/chart6.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GB">
                <a:solidFill>
                  <a:schemeClr val="tx1"/>
                </a:solidFill>
              </a:rPr>
              <a:t>Total</a:t>
            </a:r>
            <a:r>
              <a:rPr lang="en-GB" baseline="0">
                <a:solidFill>
                  <a:schemeClr val="tx1"/>
                </a:solidFill>
              </a:rPr>
              <a:t> Fertility Rate (TFR) 2011-2021</a:t>
            </a:r>
            <a:endParaRPr lang="en-GB">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Births!$B$5</c:f>
              <c:strCache>
                <c:ptCount val="1"/>
                <c:pt idx="0">
                  <c:v>Cambridge                           </c:v>
                </c:pt>
              </c:strCache>
            </c:strRef>
          </c:tx>
          <c:spPr>
            <a:ln w="28575" cap="rnd">
              <a:solidFill>
                <a:schemeClr val="accent1"/>
              </a:solidFill>
              <a:round/>
            </a:ln>
            <a:effectLst/>
          </c:spPr>
          <c:marker>
            <c:symbol val="none"/>
          </c:marker>
          <c:cat>
            <c:numRef>
              <c:f>Births!$C$4:$M$4</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Births!$C$5:$M$5</c:f>
              <c:numCache>
                <c:formatCode>0.00</c:formatCode>
                <c:ptCount val="11"/>
                <c:pt idx="0">
                  <c:v>1.37</c:v>
                </c:pt>
                <c:pt idx="1">
                  <c:v>1.53</c:v>
                </c:pt>
                <c:pt idx="2">
                  <c:v>1.41</c:v>
                </c:pt>
                <c:pt idx="3">
                  <c:v>1.5</c:v>
                </c:pt>
                <c:pt idx="4">
                  <c:v>1.59</c:v>
                </c:pt>
                <c:pt idx="5">
                  <c:v>1.64</c:v>
                </c:pt>
                <c:pt idx="6">
                  <c:v>1.55</c:v>
                </c:pt>
                <c:pt idx="7">
                  <c:v>1.79</c:v>
                </c:pt>
                <c:pt idx="8">
                  <c:v>1.8</c:v>
                </c:pt>
                <c:pt idx="9">
                  <c:v>1.87</c:v>
                </c:pt>
                <c:pt idx="10">
                  <c:v>1.9</c:v>
                </c:pt>
              </c:numCache>
            </c:numRef>
          </c:val>
          <c:smooth val="0"/>
          <c:extLst>
            <c:ext xmlns:c16="http://schemas.microsoft.com/office/drawing/2014/chart" uri="{C3380CC4-5D6E-409C-BE32-E72D297353CC}">
              <c16:uniqueId val="{00000000-F4B3-4A72-A929-C268328BC36C}"/>
            </c:ext>
          </c:extLst>
        </c:ser>
        <c:ser>
          <c:idx val="1"/>
          <c:order val="1"/>
          <c:tx>
            <c:strRef>
              <c:f>Births!$B$6</c:f>
              <c:strCache>
                <c:ptCount val="1"/>
                <c:pt idx="0">
                  <c:v>East Cambridgeshire                 </c:v>
                </c:pt>
              </c:strCache>
            </c:strRef>
          </c:tx>
          <c:spPr>
            <a:ln w="28575" cap="rnd">
              <a:solidFill>
                <a:schemeClr val="accent2"/>
              </a:solidFill>
              <a:round/>
            </a:ln>
            <a:effectLst/>
          </c:spPr>
          <c:marker>
            <c:symbol val="none"/>
          </c:marker>
          <c:cat>
            <c:numRef>
              <c:f>Births!$C$4:$M$4</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Births!$C$6:$M$6</c:f>
              <c:numCache>
                <c:formatCode>0.00</c:formatCode>
                <c:ptCount val="11"/>
                <c:pt idx="0">
                  <c:v>2.13</c:v>
                </c:pt>
                <c:pt idx="1">
                  <c:v>2.08</c:v>
                </c:pt>
                <c:pt idx="2">
                  <c:v>1.91</c:v>
                </c:pt>
                <c:pt idx="3">
                  <c:v>1.94</c:v>
                </c:pt>
                <c:pt idx="4">
                  <c:v>1.98</c:v>
                </c:pt>
                <c:pt idx="5">
                  <c:v>1.89</c:v>
                </c:pt>
                <c:pt idx="6">
                  <c:v>1.84</c:v>
                </c:pt>
                <c:pt idx="7">
                  <c:v>1.69</c:v>
                </c:pt>
                <c:pt idx="8">
                  <c:v>1.69</c:v>
                </c:pt>
                <c:pt idx="9">
                  <c:v>1.58</c:v>
                </c:pt>
                <c:pt idx="10">
                  <c:v>1.6</c:v>
                </c:pt>
              </c:numCache>
            </c:numRef>
          </c:val>
          <c:smooth val="0"/>
          <c:extLst>
            <c:ext xmlns:c16="http://schemas.microsoft.com/office/drawing/2014/chart" uri="{C3380CC4-5D6E-409C-BE32-E72D297353CC}">
              <c16:uniqueId val="{00000001-F4B3-4A72-A929-C268328BC36C}"/>
            </c:ext>
          </c:extLst>
        </c:ser>
        <c:ser>
          <c:idx val="2"/>
          <c:order val="2"/>
          <c:tx>
            <c:strRef>
              <c:f>Births!$B$7</c:f>
              <c:strCache>
                <c:ptCount val="1"/>
                <c:pt idx="0">
                  <c:v>Fenland                             </c:v>
                </c:pt>
              </c:strCache>
            </c:strRef>
          </c:tx>
          <c:spPr>
            <a:ln w="28575" cap="rnd">
              <a:solidFill>
                <a:srgbClr val="008000"/>
              </a:solidFill>
              <a:round/>
            </a:ln>
            <a:effectLst/>
          </c:spPr>
          <c:marker>
            <c:symbol val="none"/>
          </c:marker>
          <c:cat>
            <c:numRef>
              <c:f>Births!$C$4:$M$4</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Births!$C$7:$M$7</c:f>
              <c:numCache>
                <c:formatCode>0.00</c:formatCode>
                <c:ptCount val="11"/>
                <c:pt idx="0">
                  <c:v>2.09</c:v>
                </c:pt>
                <c:pt idx="1">
                  <c:v>2.23</c:v>
                </c:pt>
                <c:pt idx="2">
                  <c:v>2.14</c:v>
                </c:pt>
                <c:pt idx="3">
                  <c:v>2.04</c:v>
                </c:pt>
                <c:pt idx="4">
                  <c:v>2.1</c:v>
                </c:pt>
                <c:pt idx="5">
                  <c:v>2.0099999999999998</c:v>
                </c:pt>
                <c:pt idx="6">
                  <c:v>2.0299999999999998</c:v>
                </c:pt>
                <c:pt idx="7">
                  <c:v>1.83</c:v>
                </c:pt>
                <c:pt idx="8">
                  <c:v>1.82</c:v>
                </c:pt>
                <c:pt idx="9">
                  <c:v>1.77</c:v>
                </c:pt>
                <c:pt idx="10">
                  <c:v>1.76</c:v>
                </c:pt>
              </c:numCache>
            </c:numRef>
          </c:val>
          <c:smooth val="0"/>
          <c:extLst>
            <c:ext xmlns:c16="http://schemas.microsoft.com/office/drawing/2014/chart" uri="{C3380CC4-5D6E-409C-BE32-E72D297353CC}">
              <c16:uniqueId val="{00000002-F4B3-4A72-A929-C268328BC36C}"/>
            </c:ext>
          </c:extLst>
        </c:ser>
        <c:ser>
          <c:idx val="3"/>
          <c:order val="3"/>
          <c:tx>
            <c:strRef>
              <c:f>Births!$B$8</c:f>
              <c:strCache>
                <c:ptCount val="1"/>
                <c:pt idx="0">
                  <c:v>Huntingdonshire                     </c:v>
                </c:pt>
              </c:strCache>
            </c:strRef>
          </c:tx>
          <c:spPr>
            <a:ln w="28575" cap="rnd">
              <a:solidFill>
                <a:schemeClr val="accent4"/>
              </a:solidFill>
              <a:round/>
            </a:ln>
            <a:effectLst/>
          </c:spPr>
          <c:marker>
            <c:symbol val="none"/>
          </c:marker>
          <c:cat>
            <c:numRef>
              <c:f>Births!$C$4:$M$4</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Births!$C$8:$M$8</c:f>
              <c:numCache>
                <c:formatCode>0.00</c:formatCode>
                <c:ptCount val="11"/>
                <c:pt idx="0">
                  <c:v>2</c:v>
                </c:pt>
                <c:pt idx="1">
                  <c:v>2.09</c:v>
                </c:pt>
                <c:pt idx="2">
                  <c:v>1.93</c:v>
                </c:pt>
                <c:pt idx="3">
                  <c:v>1.9</c:v>
                </c:pt>
                <c:pt idx="4">
                  <c:v>1.96</c:v>
                </c:pt>
                <c:pt idx="5">
                  <c:v>1.89</c:v>
                </c:pt>
                <c:pt idx="6">
                  <c:v>1.79</c:v>
                </c:pt>
                <c:pt idx="7">
                  <c:v>1.75</c:v>
                </c:pt>
                <c:pt idx="8">
                  <c:v>1.79</c:v>
                </c:pt>
                <c:pt idx="9">
                  <c:v>1.71</c:v>
                </c:pt>
                <c:pt idx="10">
                  <c:v>1.81</c:v>
                </c:pt>
              </c:numCache>
            </c:numRef>
          </c:val>
          <c:smooth val="0"/>
          <c:extLst>
            <c:ext xmlns:c16="http://schemas.microsoft.com/office/drawing/2014/chart" uri="{C3380CC4-5D6E-409C-BE32-E72D297353CC}">
              <c16:uniqueId val="{00000003-F4B3-4A72-A929-C268328BC36C}"/>
            </c:ext>
          </c:extLst>
        </c:ser>
        <c:ser>
          <c:idx val="4"/>
          <c:order val="4"/>
          <c:tx>
            <c:strRef>
              <c:f>Births!$B$9</c:f>
              <c:strCache>
                <c:ptCount val="1"/>
                <c:pt idx="0">
                  <c:v>South Cambridgeshire                </c:v>
                </c:pt>
              </c:strCache>
            </c:strRef>
          </c:tx>
          <c:spPr>
            <a:ln w="28575" cap="rnd">
              <a:solidFill>
                <a:schemeClr val="bg2"/>
              </a:solidFill>
              <a:round/>
            </a:ln>
            <a:effectLst/>
          </c:spPr>
          <c:marker>
            <c:symbol val="none"/>
          </c:marker>
          <c:cat>
            <c:numRef>
              <c:f>Births!$C$4:$M$4</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Births!$C$9:$M$9</c:f>
              <c:numCache>
                <c:formatCode>0.00</c:formatCode>
                <c:ptCount val="11"/>
                <c:pt idx="0">
                  <c:v>2</c:v>
                </c:pt>
                <c:pt idx="1">
                  <c:v>1.97</c:v>
                </c:pt>
                <c:pt idx="2">
                  <c:v>1.99</c:v>
                </c:pt>
                <c:pt idx="3">
                  <c:v>1.9</c:v>
                </c:pt>
                <c:pt idx="4">
                  <c:v>1.95</c:v>
                </c:pt>
                <c:pt idx="5">
                  <c:v>1.89</c:v>
                </c:pt>
                <c:pt idx="6">
                  <c:v>1.79</c:v>
                </c:pt>
                <c:pt idx="7">
                  <c:v>1.85</c:v>
                </c:pt>
                <c:pt idx="8">
                  <c:v>1.74</c:v>
                </c:pt>
                <c:pt idx="9">
                  <c:v>1.77</c:v>
                </c:pt>
                <c:pt idx="10">
                  <c:v>1.85</c:v>
                </c:pt>
              </c:numCache>
            </c:numRef>
          </c:val>
          <c:smooth val="0"/>
          <c:extLst>
            <c:ext xmlns:c16="http://schemas.microsoft.com/office/drawing/2014/chart" uri="{C3380CC4-5D6E-409C-BE32-E72D297353CC}">
              <c16:uniqueId val="{00000004-F4B3-4A72-A929-C268328BC36C}"/>
            </c:ext>
          </c:extLst>
        </c:ser>
        <c:ser>
          <c:idx val="5"/>
          <c:order val="5"/>
          <c:tx>
            <c:strRef>
              <c:f>Births!$B$10</c:f>
              <c:strCache>
                <c:ptCount val="1"/>
                <c:pt idx="0">
                  <c:v>Peterborough                        </c:v>
                </c:pt>
              </c:strCache>
            </c:strRef>
          </c:tx>
          <c:spPr>
            <a:ln w="28575" cap="rnd">
              <a:solidFill>
                <a:schemeClr val="accent6"/>
              </a:solidFill>
              <a:round/>
            </a:ln>
            <a:effectLst/>
          </c:spPr>
          <c:marker>
            <c:symbol val="none"/>
          </c:marker>
          <c:cat>
            <c:numRef>
              <c:f>Births!$C$4:$M$4</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Births!$C$10:$M$10</c:f>
              <c:numCache>
                <c:formatCode>0.00</c:formatCode>
                <c:ptCount val="11"/>
                <c:pt idx="0">
                  <c:v>2.2999999999999998</c:v>
                </c:pt>
                <c:pt idx="1">
                  <c:v>2.42</c:v>
                </c:pt>
                <c:pt idx="2">
                  <c:v>2.36</c:v>
                </c:pt>
                <c:pt idx="3">
                  <c:v>2.34</c:v>
                </c:pt>
                <c:pt idx="4">
                  <c:v>2.35</c:v>
                </c:pt>
                <c:pt idx="5">
                  <c:v>2.27</c:v>
                </c:pt>
                <c:pt idx="6">
                  <c:v>2.2599999999999998</c:v>
                </c:pt>
                <c:pt idx="7">
                  <c:v>2.15</c:v>
                </c:pt>
                <c:pt idx="8">
                  <c:v>2.13</c:v>
                </c:pt>
                <c:pt idx="9">
                  <c:v>2.12</c:v>
                </c:pt>
                <c:pt idx="10">
                  <c:v>2.0099999999999998</c:v>
                </c:pt>
              </c:numCache>
            </c:numRef>
          </c:val>
          <c:smooth val="0"/>
          <c:extLst>
            <c:ext xmlns:c16="http://schemas.microsoft.com/office/drawing/2014/chart" uri="{C3380CC4-5D6E-409C-BE32-E72D297353CC}">
              <c16:uniqueId val="{00000005-F4B3-4A72-A929-C268328BC36C}"/>
            </c:ext>
          </c:extLst>
        </c:ser>
        <c:ser>
          <c:idx val="6"/>
          <c:order val="6"/>
          <c:tx>
            <c:strRef>
              <c:f>Births!$B$11</c:f>
              <c:strCache>
                <c:ptCount val="1"/>
                <c:pt idx="0">
                  <c:v>England</c:v>
                </c:pt>
              </c:strCache>
            </c:strRef>
          </c:tx>
          <c:spPr>
            <a:ln w="28575" cap="rnd">
              <a:solidFill>
                <a:srgbClr val="00A0E2"/>
              </a:solidFill>
              <a:round/>
            </a:ln>
            <a:effectLst/>
          </c:spPr>
          <c:marker>
            <c:symbol val="none"/>
          </c:marker>
          <c:cat>
            <c:numRef>
              <c:f>Births!$C$4:$M$4</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Births!$C$11:$M$11</c:f>
              <c:numCache>
                <c:formatCode>0.00</c:formatCode>
                <c:ptCount val="11"/>
                <c:pt idx="0">
                  <c:v>1.9588349514563095</c:v>
                </c:pt>
                <c:pt idx="1">
                  <c:v>1.9757928802589011</c:v>
                </c:pt>
                <c:pt idx="2">
                  <c:v>1.8810355987055005</c:v>
                </c:pt>
                <c:pt idx="3">
                  <c:v>1.8704530744336569</c:v>
                </c:pt>
                <c:pt idx="4">
                  <c:v>1.8732362459546918</c:v>
                </c:pt>
                <c:pt idx="5">
                  <c:v>1.8600970873786422</c:v>
                </c:pt>
                <c:pt idx="6">
                  <c:v>1.8134627831715207</c:v>
                </c:pt>
                <c:pt idx="7">
                  <c:v>1.7507766990291258</c:v>
                </c:pt>
                <c:pt idx="8">
                  <c:v>1.7089320388349505</c:v>
                </c:pt>
                <c:pt idx="9">
                  <c:v>1.6396440129449843</c:v>
                </c:pt>
                <c:pt idx="10">
                  <c:v>1.6833009708737861</c:v>
                </c:pt>
              </c:numCache>
            </c:numRef>
          </c:val>
          <c:smooth val="0"/>
          <c:extLst>
            <c:ext xmlns:c16="http://schemas.microsoft.com/office/drawing/2014/chart" uri="{C3380CC4-5D6E-409C-BE32-E72D297353CC}">
              <c16:uniqueId val="{00000006-F4B3-4A72-A929-C268328BC36C}"/>
            </c:ext>
          </c:extLst>
        </c:ser>
        <c:dLbls>
          <c:showLegendKey val="0"/>
          <c:showVal val="0"/>
          <c:showCatName val="0"/>
          <c:showSerName val="0"/>
          <c:showPercent val="0"/>
          <c:showBubbleSize val="0"/>
        </c:dLbls>
        <c:smooth val="0"/>
        <c:axId val="756469007"/>
        <c:axId val="756461519"/>
      </c:lineChart>
      <c:catAx>
        <c:axId val="7564690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756461519"/>
        <c:crosses val="autoZero"/>
        <c:auto val="1"/>
        <c:lblAlgn val="ctr"/>
        <c:lblOffset val="100"/>
        <c:noMultiLvlLbl val="0"/>
      </c:catAx>
      <c:valAx>
        <c:axId val="756461519"/>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756469007"/>
        <c:crosses val="autoZero"/>
        <c:crossBetween val="between"/>
      </c:valAx>
      <c:spPr>
        <a:noFill/>
        <a:ln>
          <a:noFill/>
        </a:ln>
        <a:effectLst/>
      </c:spPr>
    </c:plotArea>
    <c:legend>
      <c:legendPos val="b"/>
      <c:overlay val="0"/>
      <c:spPr>
        <a:noFill/>
        <a:ln>
          <a:solidFill>
            <a:schemeClr val="accent5"/>
          </a:solid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accent5"/>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00" b="0" i="0" u="none" strike="noStrike" kern="1200" spc="0" baseline="0">
                <a:solidFill>
                  <a:schemeClr val="tx1"/>
                </a:solidFill>
                <a:latin typeface="+mn-lt"/>
                <a:ea typeface="+mn-ea"/>
                <a:cs typeface="+mn-cs"/>
              </a:defRPr>
            </a:pPr>
            <a:r>
              <a:rPr lang="en-GB" sz="1300">
                <a:solidFill>
                  <a:schemeClr val="tx1"/>
                </a:solidFill>
              </a:rPr>
              <a:t>Percentage of school pupils</a:t>
            </a:r>
            <a:r>
              <a:rPr lang="en-GB" sz="1300" baseline="0">
                <a:solidFill>
                  <a:schemeClr val="tx1"/>
                </a:solidFill>
              </a:rPr>
              <a:t> with English as a first language (2022)</a:t>
            </a:r>
            <a:endParaRPr lang="en-GB" sz="1300">
              <a:solidFill>
                <a:schemeClr val="tx1"/>
              </a:solidFill>
            </a:endParaRPr>
          </a:p>
        </c:rich>
      </c:tx>
      <c:layout>
        <c:manualLayout>
          <c:xMode val="edge"/>
          <c:yMode val="edge"/>
          <c:x val="0.10915071234824744"/>
          <c:y val="2.8127144235424423E-2"/>
        </c:manualLayout>
      </c:layout>
      <c:overlay val="0"/>
      <c:spPr>
        <a:noFill/>
        <a:ln>
          <a:noFill/>
        </a:ln>
        <a:effectLst/>
      </c:spPr>
      <c:txPr>
        <a:bodyPr rot="0" spcFirstLastPara="1" vertOverflow="ellipsis" vert="horz" wrap="square" anchor="ctr" anchorCtr="1"/>
        <a:lstStyle/>
        <a:p>
          <a:pPr>
            <a:defRPr sz="1300" b="0" i="0" u="none" strike="noStrike" kern="1200" spc="0" baseline="0">
              <a:solidFill>
                <a:schemeClr val="tx1"/>
              </a:solidFill>
              <a:latin typeface="+mn-lt"/>
              <a:ea typeface="+mn-ea"/>
              <a:cs typeface="+mn-cs"/>
            </a:defRPr>
          </a:pPr>
          <a:endParaRPr lang="en-US"/>
        </a:p>
      </c:txPr>
    </c:title>
    <c:autoTitleDeleted val="0"/>
    <c:plotArea>
      <c:layout/>
      <c:barChart>
        <c:barDir val="col"/>
        <c:grouping val="stacked"/>
        <c:varyColors val="0"/>
        <c:ser>
          <c:idx val="0"/>
          <c:order val="0"/>
          <c:tx>
            <c:strRef>
              <c:f>Ethnicity!$B$16</c:f>
              <c:strCache>
                <c:ptCount val="1"/>
                <c:pt idx="0">
                  <c:v>First Language English</c:v>
                </c:pt>
              </c:strCache>
            </c:strRef>
          </c:tx>
          <c:spPr>
            <a:solidFill>
              <a:srgbClr val="00A0E2"/>
            </a:solidFill>
            <a:ln>
              <a:noFill/>
            </a:ln>
            <a:effectLst/>
          </c:spPr>
          <c:invertIfNegative val="0"/>
          <c:cat>
            <c:strRef>
              <c:f>Ethnicity!$A$17:$A$19</c:f>
              <c:strCache>
                <c:ptCount val="3"/>
                <c:pt idx="0">
                  <c:v>Cambridgeshire</c:v>
                </c:pt>
                <c:pt idx="1">
                  <c:v>Peterborough</c:v>
                </c:pt>
                <c:pt idx="2">
                  <c:v>England</c:v>
                </c:pt>
              </c:strCache>
            </c:strRef>
          </c:cat>
          <c:val>
            <c:numRef>
              <c:f>Ethnicity!$B$17:$B$19</c:f>
              <c:numCache>
                <c:formatCode>General</c:formatCode>
                <c:ptCount val="3"/>
                <c:pt idx="0">
                  <c:v>85</c:v>
                </c:pt>
                <c:pt idx="1">
                  <c:v>64.900000000000006</c:v>
                </c:pt>
                <c:pt idx="2">
                  <c:v>80.099999999999994</c:v>
                </c:pt>
              </c:numCache>
            </c:numRef>
          </c:val>
          <c:extLst>
            <c:ext xmlns:c16="http://schemas.microsoft.com/office/drawing/2014/chart" uri="{C3380CC4-5D6E-409C-BE32-E72D297353CC}">
              <c16:uniqueId val="{00000000-47CB-466A-91D6-D81194D4BF42}"/>
            </c:ext>
          </c:extLst>
        </c:ser>
        <c:ser>
          <c:idx val="1"/>
          <c:order val="1"/>
          <c:tx>
            <c:strRef>
              <c:f>Ethnicity!$C$16</c:f>
              <c:strCache>
                <c:ptCount val="1"/>
                <c:pt idx="0">
                  <c:v>First Language not English</c:v>
                </c:pt>
              </c:strCache>
            </c:strRef>
          </c:tx>
          <c:spPr>
            <a:solidFill>
              <a:schemeClr val="accent2"/>
            </a:solidFill>
            <a:ln>
              <a:noFill/>
            </a:ln>
            <a:effectLst/>
          </c:spPr>
          <c:invertIfNegative val="0"/>
          <c:cat>
            <c:strRef>
              <c:f>Ethnicity!$A$17:$A$19</c:f>
              <c:strCache>
                <c:ptCount val="3"/>
                <c:pt idx="0">
                  <c:v>Cambridgeshire</c:v>
                </c:pt>
                <c:pt idx="1">
                  <c:v>Peterborough</c:v>
                </c:pt>
                <c:pt idx="2">
                  <c:v>England</c:v>
                </c:pt>
              </c:strCache>
            </c:strRef>
          </c:cat>
          <c:val>
            <c:numRef>
              <c:f>Ethnicity!$C$17:$C$19</c:f>
              <c:numCache>
                <c:formatCode>General</c:formatCode>
                <c:ptCount val="3"/>
                <c:pt idx="0">
                  <c:v>14.3</c:v>
                </c:pt>
                <c:pt idx="1">
                  <c:v>33.9</c:v>
                </c:pt>
                <c:pt idx="2">
                  <c:v>19.5</c:v>
                </c:pt>
              </c:numCache>
            </c:numRef>
          </c:val>
          <c:extLst>
            <c:ext xmlns:c16="http://schemas.microsoft.com/office/drawing/2014/chart" uri="{C3380CC4-5D6E-409C-BE32-E72D297353CC}">
              <c16:uniqueId val="{00000001-47CB-466A-91D6-D81194D4BF42}"/>
            </c:ext>
          </c:extLst>
        </c:ser>
        <c:ser>
          <c:idx val="2"/>
          <c:order val="2"/>
          <c:tx>
            <c:strRef>
              <c:f>Ethnicity!$D$16</c:f>
              <c:strCache>
                <c:ptCount val="1"/>
                <c:pt idx="0">
                  <c:v>Language unclassified</c:v>
                </c:pt>
              </c:strCache>
            </c:strRef>
          </c:tx>
          <c:spPr>
            <a:solidFill>
              <a:schemeClr val="accent3"/>
            </a:solidFill>
            <a:ln>
              <a:noFill/>
            </a:ln>
            <a:effectLst/>
          </c:spPr>
          <c:invertIfNegative val="0"/>
          <c:cat>
            <c:strRef>
              <c:f>Ethnicity!$A$17:$A$19</c:f>
              <c:strCache>
                <c:ptCount val="3"/>
                <c:pt idx="0">
                  <c:v>Cambridgeshire</c:v>
                </c:pt>
                <c:pt idx="1">
                  <c:v>Peterborough</c:v>
                </c:pt>
                <c:pt idx="2">
                  <c:v>England</c:v>
                </c:pt>
              </c:strCache>
            </c:strRef>
          </c:cat>
          <c:val>
            <c:numRef>
              <c:f>Ethnicity!$D$17:$D$19</c:f>
              <c:numCache>
                <c:formatCode>General</c:formatCode>
                <c:ptCount val="3"/>
                <c:pt idx="0">
                  <c:v>0.7</c:v>
                </c:pt>
                <c:pt idx="1">
                  <c:v>1.1000000000000001</c:v>
                </c:pt>
                <c:pt idx="2">
                  <c:v>0.4</c:v>
                </c:pt>
              </c:numCache>
            </c:numRef>
          </c:val>
          <c:extLst>
            <c:ext xmlns:c16="http://schemas.microsoft.com/office/drawing/2014/chart" uri="{C3380CC4-5D6E-409C-BE32-E72D297353CC}">
              <c16:uniqueId val="{00000002-47CB-466A-91D6-D81194D4BF42}"/>
            </c:ext>
          </c:extLst>
        </c:ser>
        <c:dLbls>
          <c:showLegendKey val="0"/>
          <c:showVal val="0"/>
          <c:showCatName val="0"/>
          <c:showSerName val="0"/>
          <c:showPercent val="0"/>
          <c:showBubbleSize val="0"/>
        </c:dLbls>
        <c:gapWidth val="150"/>
        <c:overlap val="100"/>
        <c:axId val="1020401583"/>
        <c:axId val="1020399919"/>
      </c:barChart>
      <c:catAx>
        <c:axId val="10204015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020399919"/>
        <c:crosses val="autoZero"/>
        <c:auto val="1"/>
        <c:lblAlgn val="ctr"/>
        <c:lblOffset val="100"/>
        <c:noMultiLvlLbl val="0"/>
      </c:catAx>
      <c:valAx>
        <c:axId val="1020399919"/>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0204015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accent5"/>
    </a:soli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00" b="0" i="0" u="none" strike="noStrike" kern="1200" spc="0" baseline="0">
                <a:solidFill>
                  <a:schemeClr val="tx1"/>
                </a:solidFill>
                <a:latin typeface="+mn-lt"/>
                <a:ea typeface="+mn-ea"/>
                <a:cs typeface="+mn-cs"/>
              </a:defRPr>
            </a:pPr>
            <a:r>
              <a:rPr lang="en-GB" sz="1300">
                <a:solidFill>
                  <a:schemeClr val="tx1"/>
                </a:solidFill>
              </a:rPr>
              <a:t>Ethnicity of School</a:t>
            </a:r>
            <a:r>
              <a:rPr lang="en-GB" sz="1300" baseline="0">
                <a:solidFill>
                  <a:schemeClr val="tx1"/>
                </a:solidFill>
              </a:rPr>
              <a:t> Pupils (2022)</a:t>
            </a:r>
            <a:endParaRPr lang="en-GB" sz="1300">
              <a:solidFill>
                <a:schemeClr val="tx1"/>
              </a:solidFill>
            </a:endParaRPr>
          </a:p>
        </c:rich>
      </c:tx>
      <c:overlay val="0"/>
      <c:spPr>
        <a:noFill/>
        <a:ln>
          <a:noFill/>
        </a:ln>
        <a:effectLst/>
      </c:spPr>
      <c:txPr>
        <a:bodyPr rot="0" spcFirstLastPara="1" vertOverflow="ellipsis" vert="horz" wrap="square" anchor="ctr" anchorCtr="1"/>
        <a:lstStyle/>
        <a:p>
          <a:pPr>
            <a:defRPr sz="1300" b="0" i="0" u="none" strike="noStrike" kern="1200" spc="0" baseline="0">
              <a:solidFill>
                <a:schemeClr val="tx1"/>
              </a:solidFill>
              <a:latin typeface="+mn-lt"/>
              <a:ea typeface="+mn-ea"/>
              <a:cs typeface="+mn-cs"/>
            </a:defRPr>
          </a:pPr>
          <a:endParaRPr lang="en-US"/>
        </a:p>
      </c:txPr>
    </c:title>
    <c:autoTitleDeleted val="0"/>
    <c:plotArea>
      <c:layout/>
      <c:barChart>
        <c:barDir val="col"/>
        <c:grouping val="stacked"/>
        <c:varyColors val="0"/>
        <c:ser>
          <c:idx val="0"/>
          <c:order val="0"/>
          <c:tx>
            <c:strRef>
              <c:f>Ethnicity!$B$6</c:f>
              <c:strCache>
                <c:ptCount val="1"/>
                <c:pt idx="0">
                  <c:v>Any other ethnic group</c:v>
                </c:pt>
              </c:strCache>
            </c:strRef>
          </c:tx>
          <c:spPr>
            <a:solidFill>
              <a:schemeClr val="accent3">
                <a:lumMod val="50000"/>
              </a:schemeClr>
            </a:solidFill>
            <a:ln>
              <a:noFill/>
            </a:ln>
            <a:effectLst/>
          </c:spPr>
          <c:invertIfNegative val="0"/>
          <c:cat>
            <c:strRef>
              <c:f>Ethnicity!$A$7:$A$9</c:f>
              <c:strCache>
                <c:ptCount val="3"/>
                <c:pt idx="0">
                  <c:v>Cambridgeshire</c:v>
                </c:pt>
                <c:pt idx="1">
                  <c:v>Peterborough</c:v>
                </c:pt>
                <c:pt idx="2">
                  <c:v>England</c:v>
                </c:pt>
              </c:strCache>
            </c:strRef>
          </c:cat>
          <c:val>
            <c:numRef>
              <c:f>Ethnicity!$B$7:$B$9</c:f>
              <c:numCache>
                <c:formatCode>General</c:formatCode>
                <c:ptCount val="3"/>
                <c:pt idx="0">
                  <c:v>1.1000000000000001</c:v>
                </c:pt>
                <c:pt idx="1">
                  <c:v>1.7</c:v>
                </c:pt>
                <c:pt idx="2">
                  <c:v>2.2000000000000002</c:v>
                </c:pt>
              </c:numCache>
            </c:numRef>
          </c:val>
          <c:extLst>
            <c:ext xmlns:c16="http://schemas.microsoft.com/office/drawing/2014/chart" uri="{C3380CC4-5D6E-409C-BE32-E72D297353CC}">
              <c16:uniqueId val="{00000000-DC6E-4499-B604-20B84F150AB0}"/>
            </c:ext>
          </c:extLst>
        </c:ser>
        <c:ser>
          <c:idx val="1"/>
          <c:order val="1"/>
          <c:tx>
            <c:strRef>
              <c:f>Ethnicity!$C$6</c:f>
              <c:strCache>
                <c:ptCount val="1"/>
                <c:pt idx="0">
                  <c:v>Asian - Any other Asian background</c:v>
                </c:pt>
              </c:strCache>
            </c:strRef>
          </c:tx>
          <c:spPr>
            <a:solidFill>
              <a:srgbClr val="CC3399"/>
            </a:solidFill>
            <a:ln>
              <a:noFill/>
            </a:ln>
            <a:effectLst/>
          </c:spPr>
          <c:invertIfNegative val="0"/>
          <c:cat>
            <c:strRef>
              <c:f>Ethnicity!$A$7:$A$9</c:f>
              <c:strCache>
                <c:ptCount val="3"/>
                <c:pt idx="0">
                  <c:v>Cambridgeshire</c:v>
                </c:pt>
                <c:pt idx="1">
                  <c:v>Peterborough</c:v>
                </c:pt>
                <c:pt idx="2">
                  <c:v>England</c:v>
                </c:pt>
              </c:strCache>
            </c:strRef>
          </c:cat>
          <c:val>
            <c:numRef>
              <c:f>Ethnicity!$C$7:$C$9</c:f>
              <c:numCache>
                <c:formatCode>General</c:formatCode>
                <c:ptCount val="3"/>
                <c:pt idx="0">
                  <c:v>1.6</c:v>
                </c:pt>
                <c:pt idx="1">
                  <c:v>2.5</c:v>
                </c:pt>
                <c:pt idx="2">
                  <c:v>2</c:v>
                </c:pt>
              </c:numCache>
            </c:numRef>
          </c:val>
          <c:extLst>
            <c:ext xmlns:c16="http://schemas.microsoft.com/office/drawing/2014/chart" uri="{C3380CC4-5D6E-409C-BE32-E72D297353CC}">
              <c16:uniqueId val="{00000001-DC6E-4499-B604-20B84F150AB0}"/>
            </c:ext>
          </c:extLst>
        </c:ser>
        <c:ser>
          <c:idx val="2"/>
          <c:order val="2"/>
          <c:tx>
            <c:strRef>
              <c:f>Ethnicity!$D$6</c:f>
              <c:strCache>
                <c:ptCount val="1"/>
                <c:pt idx="0">
                  <c:v>Asian - Bangladeshi</c:v>
                </c:pt>
              </c:strCache>
            </c:strRef>
          </c:tx>
          <c:spPr>
            <a:solidFill>
              <a:srgbClr val="009999"/>
            </a:solidFill>
            <a:ln>
              <a:noFill/>
            </a:ln>
            <a:effectLst/>
          </c:spPr>
          <c:invertIfNegative val="0"/>
          <c:cat>
            <c:strRef>
              <c:f>Ethnicity!$A$7:$A$9</c:f>
              <c:strCache>
                <c:ptCount val="3"/>
                <c:pt idx="0">
                  <c:v>Cambridgeshire</c:v>
                </c:pt>
                <c:pt idx="1">
                  <c:v>Peterborough</c:v>
                </c:pt>
                <c:pt idx="2">
                  <c:v>England</c:v>
                </c:pt>
              </c:strCache>
            </c:strRef>
          </c:cat>
          <c:val>
            <c:numRef>
              <c:f>Ethnicity!$D$7:$D$9</c:f>
              <c:numCache>
                <c:formatCode>General</c:formatCode>
                <c:ptCount val="3"/>
                <c:pt idx="0">
                  <c:v>0.7</c:v>
                </c:pt>
                <c:pt idx="1">
                  <c:v>0.2</c:v>
                </c:pt>
                <c:pt idx="2">
                  <c:v>1.8</c:v>
                </c:pt>
              </c:numCache>
            </c:numRef>
          </c:val>
          <c:extLst>
            <c:ext xmlns:c16="http://schemas.microsoft.com/office/drawing/2014/chart" uri="{C3380CC4-5D6E-409C-BE32-E72D297353CC}">
              <c16:uniqueId val="{00000002-DC6E-4499-B604-20B84F150AB0}"/>
            </c:ext>
          </c:extLst>
        </c:ser>
        <c:ser>
          <c:idx val="3"/>
          <c:order val="3"/>
          <c:tx>
            <c:strRef>
              <c:f>Ethnicity!$E$6</c:f>
              <c:strCache>
                <c:ptCount val="1"/>
                <c:pt idx="0">
                  <c:v>Asian - Chinese</c:v>
                </c:pt>
              </c:strCache>
            </c:strRef>
          </c:tx>
          <c:spPr>
            <a:solidFill>
              <a:srgbClr val="00CC00"/>
            </a:solidFill>
            <a:ln>
              <a:noFill/>
            </a:ln>
            <a:effectLst/>
          </c:spPr>
          <c:invertIfNegative val="0"/>
          <c:cat>
            <c:strRef>
              <c:f>Ethnicity!$A$7:$A$9</c:f>
              <c:strCache>
                <c:ptCount val="3"/>
                <c:pt idx="0">
                  <c:v>Cambridgeshire</c:v>
                </c:pt>
                <c:pt idx="1">
                  <c:v>Peterborough</c:v>
                </c:pt>
                <c:pt idx="2">
                  <c:v>England</c:v>
                </c:pt>
              </c:strCache>
            </c:strRef>
          </c:cat>
          <c:val>
            <c:numRef>
              <c:f>Ethnicity!$E$7:$E$9</c:f>
              <c:numCache>
                <c:formatCode>General</c:formatCode>
                <c:ptCount val="3"/>
                <c:pt idx="0">
                  <c:v>1</c:v>
                </c:pt>
                <c:pt idx="1">
                  <c:v>0.3</c:v>
                </c:pt>
                <c:pt idx="2">
                  <c:v>0.6</c:v>
                </c:pt>
              </c:numCache>
            </c:numRef>
          </c:val>
          <c:extLst>
            <c:ext xmlns:c16="http://schemas.microsoft.com/office/drawing/2014/chart" uri="{C3380CC4-5D6E-409C-BE32-E72D297353CC}">
              <c16:uniqueId val="{00000003-DC6E-4499-B604-20B84F150AB0}"/>
            </c:ext>
          </c:extLst>
        </c:ser>
        <c:ser>
          <c:idx val="4"/>
          <c:order val="4"/>
          <c:tx>
            <c:strRef>
              <c:f>Ethnicity!$F$6</c:f>
              <c:strCache>
                <c:ptCount val="1"/>
                <c:pt idx="0">
                  <c:v>Asian - Indian</c:v>
                </c:pt>
              </c:strCache>
            </c:strRef>
          </c:tx>
          <c:spPr>
            <a:solidFill>
              <a:schemeClr val="accent5">
                <a:lumMod val="75000"/>
              </a:schemeClr>
            </a:solidFill>
            <a:ln>
              <a:noFill/>
            </a:ln>
            <a:effectLst/>
          </c:spPr>
          <c:invertIfNegative val="0"/>
          <c:cat>
            <c:strRef>
              <c:f>Ethnicity!$A$7:$A$9</c:f>
              <c:strCache>
                <c:ptCount val="3"/>
                <c:pt idx="0">
                  <c:v>Cambridgeshire</c:v>
                </c:pt>
                <c:pt idx="1">
                  <c:v>Peterborough</c:v>
                </c:pt>
                <c:pt idx="2">
                  <c:v>England</c:v>
                </c:pt>
              </c:strCache>
            </c:strRef>
          </c:cat>
          <c:val>
            <c:numRef>
              <c:f>Ethnicity!$F$7:$F$9</c:f>
              <c:numCache>
                <c:formatCode>General</c:formatCode>
                <c:ptCount val="3"/>
                <c:pt idx="0">
                  <c:v>1.4</c:v>
                </c:pt>
                <c:pt idx="1">
                  <c:v>2.9</c:v>
                </c:pt>
                <c:pt idx="2">
                  <c:v>3.4</c:v>
                </c:pt>
              </c:numCache>
            </c:numRef>
          </c:val>
          <c:extLst>
            <c:ext xmlns:c16="http://schemas.microsoft.com/office/drawing/2014/chart" uri="{C3380CC4-5D6E-409C-BE32-E72D297353CC}">
              <c16:uniqueId val="{00000004-DC6E-4499-B604-20B84F150AB0}"/>
            </c:ext>
          </c:extLst>
        </c:ser>
        <c:ser>
          <c:idx val="5"/>
          <c:order val="5"/>
          <c:tx>
            <c:strRef>
              <c:f>Ethnicity!$G$6</c:f>
              <c:strCache>
                <c:ptCount val="1"/>
                <c:pt idx="0">
                  <c:v>Asian - Pakistani</c:v>
                </c:pt>
              </c:strCache>
            </c:strRef>
          </c:tx>
          <c:spPr>
            <a:solidFill>
              <a:srgbClr val="CCFF33"/>
            </a:solidFill>
            <a:ln>
              <a:noFill/>
            </a:ln>
            <a:effectLst/>
          </c:spPr>
          <c:invertIfNegative val="0"/>
          <c:cat>
            <c:strRef>
              <c:f>Ethnicity!$A$7:$A$9</c:f>
              <c:strCache>
                <c:ptCount val="3"/>
                <c:pt idx="0">
                  <c:v>Cambridgeshire</c:v>
                </c:pt>
                <c:pt idx="1">
                  <c:v>Peterborough</c:v>
                </c:pt>
                <c:pt idx="2">
                  <c:v>England</c:v>
                </c:pt>
              </c:strCache>
            </c:strRef>
          </c:cat>
          <c:val>
            <c:numRef>
              <c:f>Ethnicity!$G$7:$G$9</c:f>
              <c:numCache>
                <c:formatCode>General</c:formatCode>
                <c:ptCount val="3"/>
                <c:pt idx="0">
                  <c:v>0.6</c:v>
                </c:pt>
                <c:pt idx="1">
                  <c:v>11.5</c:v>
                </c:pt>
                <c:pt idx="2">
                  <c:v>4.5</c:v>
                </c:pt>
              </c:numCache>
            </c:numRef>
          </c:val>
          <c:extLst>
            <c:ext xmlns:c16="http://schemas.microsoft.com/office/drawing/2014/chart" uri="{C3380CC4-5D6E-409C-BE32-E72D297353CC}">
              <c16:uniqueId val="{00000005-DC6E-4499-B604-20B84F150AB0}"/>
            </c:ext>
          </c:extLst>
        </c:ser>
        <c:ser>
          <c:idx val="6"/>
          <c:order val="6"/>
          <c:tx>
            <c:strRef>
              <c:f>Ethnicity!$H$6</c:f>
              <c:strCache>
                <c:ptCount val="1"/>
                <c:pt idx="0">
                  <c:v>Black - Any other Black background</c:v>
                </c:pt>
              </c:strCache>
            </c:strRef>
          </c:tx>
          <c:spPr>
            <a:solidFill>
              <a:srgbClr val="FFC000"/>
            </a:solidFill>
            <a:ln>
              <a:noFill/>
            </a:ln>
            <a:effectLst/>
          </c:spPr>
          <c:invertIfNegative val="0"/>
          <c:cat>
            <c:strRef>
              <c:f>Ethnicity!$A$7:$A$9</c:f>
              <c:strCache>
                <c:ptCount val="3"/>
                <c:pt idx="0">
                  <c:v>Cambridgeshire</c:v>
                </c:pt>
                <c:pt idx="1">
                  <c:v>Peterborough</c:v>
                </c:pt>
                <c:pt idx="2">
                  <c:v>England</c:v>
                </c:pt>
              </c:strCache>
            </c:strRef>
          </c:cat>
          <c:val>
            <c:numRef>
              <c:f>Ethnicity!$H$7:$H$9</c:f>
              <c:numCache>
                <c:formatCode>General</c:formatCode>
                <c:ptCount val="3"/>
                <c:pt idx="0">
                  <c:v>0.3</c:v>
                </c:pt>
                <c:pt idx="1">
                  <c:v>0.7</c:v>
                </c:pt>
                <c:pt idx="2">
                  <c:v>0.8</c:v>
                </c:pt>
              </c:numCache>
            </c:numRef>
          </c:val>
          <c:extLst>
            <c:ext xmlns:c16="http://schemas.microsoft.com/office/drawing/2014/chart" uri="{C3380CC4-5D6E-409C-BE32-E72D297353CC}">
              <c16:uniqueId val="{00000006-DC6E-4499-B604-20B84F150AB0}"/>
            </c:ext>
          </c:extLst>
        </c:ser>
        <c:ser>
          <c:idx val="7"/>
          <c:order val="7"/>
          <c:tx>
            <c:strRef>
              <c:f>Ethnicity!$I$6</c:f>
              <c:strCache>
                <c:ptCount val="1"/>
                <c:pt idx="0">
                  <c:v>Black - Black African</c:v>
                </c:pt>
              </c:strCache>
            </c:strRef>
          </c:tx>
          <c:spPr>
            <a:solidFill>
              <a:srgbClr val="FFFF00"/>
            </a:solidFill>
            <a:ln>
              <a:noFill/>
            </a:ln>
            <a:effectLst/>
          </c:spPr>
          <c:invertIfNegative val="0"/>
          <c:cat>
            <c:strRef>
              <c:f>Ethnicity!$A$7:$A$9</c:f>
              <c:strCache>
                <c:ptCount val="3"/>
                <c:pt idx="0">
                  <c:v>Cambridgeshire</c:v>
                </c:pt>
                <c:pt idx="1">
                  <c:v>Peterborough</c:v>
                </c:pt>
                <c:pt idx="2">
                  <c:v>England</c:v>
                </c:pt>
              </c:strCache>
            </c:strRef>
          </c:cat>
          <c:val>
            <c:numRef>
              <c:f>Ethnicity!$I$7:$I$9</c:f>
              <c:numCache>
                <c:formatCode>General</c:formatCode>
                <c:ptCount val="3"/>
                <c:pt idx="0">
                  <c:v>1.1000000000000001</c:v>
                </c:pt>
                <c:pt idx="1">
                  <c:v>3.7</c:v>
                </c:pt>
                <c:pt idx="2">
                  <c:v>4</c:v>
                </c:pt>
              </c:numCache>
            </c:numRef>
          </c:val>
          <c:extLst>
            <c:ext xmlns:c16="http://schemas.microsoft.com/office/drawing/2014/chart" uri="{C3380CC4-5D6E-409C-BE32-E72D297353CC}">
              <c16:uniqueId val="{00000007-DC6E-4499-B604-20B84F150AB0}"/>
            </c:ext>
          </c:extLst>
        </c:ser>
        <c:ser>
          <c:idx val="8"/>
          <c:order val="8"/>
          <c:tx>
            <c:strRef>
              <c:f>Ethnicity!$J$6</c:f>
              <c:strCache>
                <c:ptCount val="1"/>
                <c:pt idx="0">
                  <c:v>Black - Black Caribbean</c:v>
                </c:pt>
              </c:strCache>
            </c:strRef>
          </c:tx>
          <c:spPr>
            <a:solidFill>
              <a:srgbClr val="FF6600"/>
            </a:solidFill>
            <a:ln>
              <a:noFill/>
            </a:ln>
            <a:effectLst/>
          </c:spPr>
          <c:invertIfNegative val="0"/>
          <c:cat>
            <c:strRef>
              <c:f>Ethnicity!$A$7:$A$9</c:f>
              <c:strCache>
                <c:ptCount val="3"/>
                <c:pt idx="0">
                  <c:v>Cambridgeshire</c:v>
                </c:pt>
                <c:pt idx="1">
                  <c:v>Peterborough</c:v>
                </c:pt>
                <c:pt idx="2">
                  <c:v>England</c:v>
                </c:pt>
              </c:strCache>
            </c:strRef>
          </c:cat>
          <c:val>
            <c:numRef>
              <c:f>Ethnicity!$J$7:$J$9</c:f>
              <c:numCache>
                <c:formatCode>General</c:formatCode>
                <c:ptCount val="3"/>
                <c:pt idx="0">
                  <c:v>0.2</c:v>
                </c:pt>
                <c:pt idx="1">
                  <c:v>0.4</c:v>
                </c:pt>
                <c:pt idx="2">
                  <c:v>1</c:v>
                </c:pt>
              </c:numCache>
            </c:numRef>
          </c:val>
          <c:extLst>
            <c:ext xmlns:c16="http://schemas.microsoft.com/office/drawing/2014/chart" uri="{C3380CC4-5D6E-409C-BE32-E72D297353CC}">
              <c16:uniqueId val="{00000008-DC6E-4499-B604-20B84F150AB0}"/>
            </c:ext>
          </c:extLst>
        </c:ser>
        <c:ser>
          <c:idx val="9"/>
          <c:order val="9"/>
          <c:tx>
            <c:strRef>
              <c:f>Ethnicity!$K$6</c:f>
              <c:strCache>
                <c:ptCount val="1"/>
                <c:pt idx="0">
                  <c:v>Mixed - Any other Mixed background</c:v>
                </c:pt>
              </c:strCache>
            </c:strRef>
          </c:tx>
          <c:spPr>
            <a:solidFill>
              <a:srgbClr val="CC0066"/>
            </a:solidFill>
            <a:ln>
              <a:noFill/>
            </a:ln>
            <a:effectLst/>
          </c:spPr>
          <c:invertIfNegative val="0"/>
          <c:cat>
            <c:strRef>
              <c:f>Ethnicity!$A$7:$A$9</c:f>
              <c:strCache>
                <c:ptCount val="3"/>
                <c:pt idx="0">
                  <c:v>Cambridgeshire</c:v>
                </c:pt>
                <c:pt idx="1">
                  <c:v>Peterborough</c:v>
                </c:pt>
                <c:pt idx="2">
                  <c:v>England</c:v>
                </c:pt>
              </c:strCache>
            </c:strRef>
          </c:cat>
          <c:val>
            <c:numRef>
              <c:f>Ethnicity!$K$7:$K$9</c:f>
              <c:numCache>
                <c:formatCode>General</c:formatCode>
                <c:ptCount val="3"/>
                <c:pt idx="0">
                  <c:v>2.4</c:v>
                </c:pt>
                <c:pt idx="1">
                  <c:v>2.9</c:v>
                </c:pt>
                <c:pt idx="2">
                  <c:v>2.5</c:v>
                </c:pt>
              </c:numCache>
            </c:numRef>
          </c:val>
          <c:extLst>
            <c:ext xmlns:c16="http://schemas.microsoft.com/office/drawing/2014/chart" uri="{C3380CC4-5D6E-409C-BE32-E72D297353CC}">
              <c16:uniqueId val="{00000009-DC6E-4499-B604-20B84F150AB0}"/>
            </c:ext>
          </c:extLst>
        </c:ser>
        <c:ser>
          <c:idx val="10"/>
          <c:order val="10"/>
          <c:tx>
            <c:strRef>
              <c:f>Ethnicity!$L$6</c:f>
              <c:strCache>
                <c:ptCount val="1"/>
                <c:pt idx="0">
                  <c:v>Mixed - White and Asian</c:v>
                </c:pt>
              </c:strCache>
            </c:strRef>
          </c:tx>
          <c:spPr>
            <a:solidFill>
              <a:schemeClr val="accent3">
                <a:lumMod val="40000"/>
                <a:lumOff val="60000"/>
              </a:schemeClr>
            </a:solidFill>
            <a:ln>
              <a:noFill/>
            </a:ln>
            <a:effectLst/>
          </c:spPr>
          <c:invertIfNegative val="0"/>
          <c:cat>
            <c:strRef>
              <c:f>Ethnicity!$A$7:$A$9</c:f>
              <c:strCache>
                <c:ptCount val="3"/>
                <c:pt idx="0">
                  <c:v>Cambridgeshire</c:v>
                </c:pt>
                <c:pt idx="1">
                  <c:v>Peterborough</c:v>
                </c:pt>
                <c:pt idx="2">
                  <c:v>England</c:v>
                </c:pt>
              </c:strCache>
            </c:strRef>
          </c:cat>
          <c:val>
            <c:numRef>
              <c:f>Ethnicity!$L$7:$L$9</c:f>
              <c:numCache>
                <c:formatCode>General</c:formatCode>
                <c:ptCount val="3"/>
                <c:pt idx="0">
                  <c:v>2</c:v>
                </c:pt>
                <c:pt idx="1">
                  <c:v>2.1</c:v>
                </c:pt>
                <c:pt idx="2">
                  <c:v>1.6</c:v>
                </c:pt>
              </c:numCache>
            </c:numRef>
          </c:val>
          <c:extLst>
            <c:ext xmlns:c16="http://schemas.microsoft.com/office/drawing/2014/chart" uri="{C3380CC4-5D6E-409C-BE32-E72D297353CC}">
              <c16:uniqueId val="{0000000A-DC6E-4499-B604-20B84F150AB0}"/>
            </c:ext>
          </c:extLst>
        </c:ser>
        <c:ser>
          <c:idx val="11"/>
          <c:order val="11"/>
          <c:tx>
            <c:strRef>
              <c:f>Ethnicity!$M$6</c:f>
              <c:strCache>
                <c:ptCount val="1"/>
                <c:pt idx="0">
                  <c:v>Mixed - White and Black African</c:v>
                </c:pt>
              </c:strCache>
            </c:strRef>
          </c:tx>
          <c:spPr>
            <a:solidFill>
              <a:srgbClr val="FF33CC"/>
            </a:solidFill>
            <a:ln>
              <a:noFill/>
            </a:ln>
            <a:effectLst/>
          </c:spPr>
          <c:invertIfNegative val="0"/>
          <c:cat>
            <c:strRef>
              <c:f>Ethnicity!$A$7:$A$9</c:f>
              <c:strCache>
                <c:ptCount val="3"/>
                <c:pt idx="0">
                  <c:v>Cambridgeshire</c:v>
                </c:pt>
                <c:pt idx="1">
                  <c:v>Peterborough</c:v>
                </c:pt>
                <c:pt idx="2">
                  <c:v>England</c:v>
                </c:pt>
              </c:strCache>
            </c:strRef>
          </c:cat>
          <c:val>
            <c:numRef>
              <c:f>Ethnicity!$M$7:$M$9</c:f>
              <c:numCache>
                <c:formatCode>General</c:formatCode>
                <c:ptCount val="3"/>
                <c:pt idx="0">
                  <c:v>1</c:v>
                </c:pt>
                <c:pt idx="1">
                  <c:v>1.3</c:v>
                </c:pt>
                <c:pt idx="2">
                  <c:v>0.9</c:v>
                </c:pt>
              </c:numCache>
            </c:numRef>
          </c:val>
          <c:extLst>
            <c:ext xmlns:c16="http://schemas.microsoft.com/office/drawing/2014/chart" uri="{C3380CC4-5D6E-409C-BE32-E72D297353CC}">
              <c16:uniqueId val="{0000000B-DC6E-4499-B604-20B84F150AB0}"/>
            </c:ext>
          </c:extLst>
        </c:ser>
        <c:ser>
          <c:idx val="12"/>
          <c:order val="12"/>
          <c:tx>
            <c:strRef>
              <c:f>Ethnicity!$N$6</c:f>
              <c:strCache>
                <c:ptCount val="1"/>
                <c:pt idx="0">
                  <c:v>Mixed - White and Black Caribbean</c:v>
                </c:pt>
              </c:strCache>
            </c:strRef>
          </c:tx>
          <c:spPr>
            <a:solidFill>
              <a:srgbClr val="CC00CC"/>
            </a:solidFill>
            <a:ln>
              <a:noFill/>
            </a:ln>
            <a:effectLst/>
          </c:spPr>
          <c:invertIfNegative val="0"/>
          <c:cat>
            <c:strRef>
              <c:f>Ethnicity!$A$7:$A$9</c:f>
              <c:strCache>
                <c:ptCount val="3"/>
                <c:pt idx="0">
                  <c:v>Cambridgeshire</c:v>
                </c:pt>
                <c:pt idx="1">
                  <c:v>Peterborough</c:v>
                </c:pt>
                <c:pt idx="2">
                  <c:v>England</c:v>
                </c:pt>
              </c:strCache>
            </c:strRef>
          </c:cat>
          <c:val>
            <c:numRef>
              <c:f>Ethnicity!$N$7:$N$9</c:f>
              <c:numCache>
                <c:formatCode>General</c:formatCode>
                <c:ptCount val="3"/>
                <c:pt idx="0">
                  <c:v>1.1000000000000001</c:v>
                </c:pt>
                <c:pt idx="1">
                  <c:v>1.5</c:v>
                </c:pt>
                <c:pt idx="2">
                  <c:v>1.6</c:v>
                </c:pt>
              </c:numCache>
            </c:numRef>
          </c:val>
          <c:extLst>
            <c:ext xmlns:c16="http://schemas.microsoft.com/office/drawing/2014/chart" uri="{C3380CC4-5D6E-409C-BE32-E72D297353CC}">
              <c16:uniqueId val="{0000000C-DC6E-4499-B604-20B84F150AB0}"/>
            </c:ext>
          </c:extLst>
        </c:ser>
        <c:ser>
          <c:idx val="13"/>
          <c:order val="13"/>
          <c:tx>
            <c:strRef>
              <c:f>Ethnicity!$O$6</c:f>
              <c:strCache>
                <c:ptCount val="1"/>
                <c:pt idx="0">
                  <c:v>Unclassified</c:v>
                </c:pt>
              </c:strCache>
            </c:strRef>
          </c:tx>
          <c:spPr>
            <a:solidFill>
              <a:schemeClr val="accent4">
                <a:lumMod val="60000"/>
                <a:lumOff val="40000"/>
              </a:schemeClr>
            </a:solidFill>
            <a:ln>
              <a:noFill/>
            </a:ln>
            <a:effectLst/>
          </c:spPr>
          <c:invertIfNegative val="0"/>
          <c:cat>
            <c:strRef>
              <c:f>Ethnicity!$A$7:$A$9</c:f>
              <c:strCache>
                <c:ptCount val="3"/>
                <c:pt idx="0">
                  <c:v>Cambridgeshire</c:v>
                </c:pt>
                <c:pt idx="1">
                  <c:v>Peterborough</c:v>
                </c:pt>
                <c:pt idx="2">
                  <c:v>England</c:v>
                </c:pt>
              </c:strCache>
            </c:strRef>
          </c:cat>
          <c:val>
            <c:numRef>
              <c:f>Ethnicity!$O$7:$O$9</c:f>
              <c:numCache>
                <c:formatCode>General</c:formatCode>
                <c:ptCount val="3"/>
                <c:pt idx="0">
                  <c:v>2.4</c:v>
                </c:pt>
                <c:pt idx="1">
                  <c:v>2.9</c:v>
                </c:pt>
                <c:pt idx="2">
                  <c:v>1.6</c:v>
                </c:pt>
              </c:numCache>
            </c:numRef>
          </c:val>
          <c:extLst>
            <c:ext xmlns:c16="http://schemas.microsoft.com/office/drawing/2014/chart" uri="{C3380CC4-5D6E-409C-BE32-E72D297353CC}">
              <c16:uniqueId val="{0000000D-DC6E-4499-B604-20B84F150AB0}"/>
            </c:ext>
          </c:extLst>
        </c:ser>
        <c:ser>
          <c:idx val="14"/>
          <c:order val="14"/>
          <c:tx>
            <c:strRef>
              <c:f>Ethnicity!$P$6</c:f>
              <c:strCache>
                <c:ptCount val="1"/>
                <c:pt idx="0">
                  <c:v>White - Any other White background</c:v>
                </c:pt>
              </c:strCache>
            </c:strRef>
          </c:tx>
          <c:spPr>
            <a:solidFill>
              <a:srgbClr val="99CCFF"/>
            </a:solidFill>
            <a:ln>
              <a:noFill/>
            </a:ln>
            <a:effectLst/>
          </c:spPr>
          <c:invertIfNegative val="0"/>
          <c:cat>
            <c:strRef>
              <c:f>Ethnicity!$A$7:$A$9</c:f>
              <c:strCache>
                <c:ptCount val="3"/>
                <c:pt idx="0">
                  <c:v>Cambridgeshire</c:v>
                </c:pt>
                <c:pt idx="1">
                  <c:v>Peterborough</c:v>
                </c:pt>
                <c:pt idx="2">
                  <c:v>England</c:v>
                </c:pt>
              </c:strCache>
            </c:strRef>
          </c:cat>
          <c:val>
            <c:numRef>
              <c:f>Ethnicity!$P$7:$P$9</c:f>
              <c:numCache>
                <c:formatCode>General</c:formatCode>
                <c:ptCount val="3"/>
                <c:pt idx="0">
                  <c:v>10.3</c:v>
                </c:pt>
                <c:pt idx="1">
                  <c:v>18.100000000000001</c:v>
                </c:pt>
                <c:pt idx="2">
                  <c:v>6.8</c:v>
                </c:pt>
              </c:numCache>
            </c:numRef>
          </c:val>
          <c:extLst>
            <c:ext xmlns:c16="http://schemas.microsoft.com/office/drawing/2014/chart" uri="{C3380CC4-5D6E-409C-BE32-E72D297353CC}">
              <c16:uniqueId val="{0000000E-DC6E-4499-B604-20B84F150AB0}"/>
            </c:ext>
          </c:extLst>
        </c:ser>
        <c:ser>
          <c:idx val="15"/>
          <c:order val="15"/>
          <c:tx>
            <c:strRef>
              <c:f>Ethnicity!$Q$6</c:f>
              <c:strCache>
                <c:ptCount val="1"/>
                <c:pt idx="0">
                  <c:v>White - Gypsy/Roma</c:v>
                </c:pt>
              </c:strCache>
            </c:strRef>
          </c:tx>
          <c:spPr>
            <a:solidFill>
              <a:srgbClr val="0033CC"/>
            </a:solidFill>
            <a:ln>
              <a:noFill/>
            </a:ln>
            <a:effectLst/>
          </c:spPr>
          <c:invertIfNegative val="0"/>
          <c:cat>
            <c:strRef>
              <c:f>Ethnicity!$A$7:$A$9</c:f>
              <c:strCache>
                <c:ptCount val="3"/>
                <c:pt idx="0">
                  <c:v>Cambridgeshire</c:v>
                </c:pt>
                <c:pt idx="1">
                  <c:v>Peterborough</c:v>
                </c:pt>
                <c:pt idx="2">
                  <c:v>England</c:v>
                </c:pt>
              </c:strCache>
            </c:strRef>
          </c:cat>
          <c:val>
            <c:numRef>
              <c:f>Ethnicity!$Q$7:$Q$9</c:f>
              <c:numCache>
                <c:formatCode>General</c:formatCode>
                <c:ptCount val="3"/>
                <c:pt idx="0">
                  <c:v>0.5</c:v>
                </c:pt>
                <c:pt idx="1">
                  <c:v>0.6</c:v>
                </c:pt>
                <c:pt idx="2">
                  <c:v>0.3</c:v>
                </c:pt>
              </c:numCache>
            </c:numRef>
          </c:val>
          <c:extLst>
            <c:ext xmlns:c16="http://schemas.microsoft.com/office/drawing/2014/chart" uri="{C3380CC4-5D6E-409C-BE32-E72D297353CC}">
              <c16:uniqueId val="{0000000F-DC6E-4499-B604-20B84F150AB0}"/>
            </c:ext>
          </c:extLst>
        </c:ser>
        <c:ser>
          <c:idx val="16"/>
          <c:order val="16"/>
          <c:tx>
            <c:strRef>
              <c:f>Ethnicity!$R$6</c:f>
              <c:strCache>
                <c:ptCount val="1"/>
                <c:pt idx="0">
                  <c:v>White - Irish</c:v>
                </c:pt>
              </c:strCache>
            </c:strRef>
          </c:tx>
          <c:spPr>
            <a:solidFill>
              <a:srgbClr val="00FFFF"/>
            </a:solidFill>
            <a:ln>
              <a:noFill/>
            </a:ln>
            <a:effectLst/>
          </c:spPr>
          <c:invertIfNegative val="0"/>
          <c:cat>
            <c:strRef>
              <c:f>Ethnicity!$A$7:$A$9</c:f>
              <c:strCache>
                <c:ptCount val="3"/>
                <c:pt idx="0">
                  <c:v>Cambridgeshire</c:v>
                </c:pt>
                <c:pt idx="1">
                  <c:v>Peterborough</c:v>
                </c:pt>
                <c:pt idx="2">
                  <c:v>England</c:v>
                </c:pt>
              </c:strCache>
            </c:strRef>
          </c:cat>
          <c:val>
            <c:numRef>
              <c:f>Ethnicity!$R$7:$R$9</c:f>
              <c:numCache>
                <c:formatCode>General</c:formatCode>
                <c:ptCount val="3"/>
                <c:pt idx="0">
                  <c:v>0.3</c:v>
                </c:pt>
                <c:pt idx="1">
                  <c:v>0.2</c:v>
                </c:pt>
                <c:pt idx="2">
                  <c:v>0.3</c:v>
                </c:pt>
              </c:numCache>
            </c:numRef>
          </c:val>
          <c:extLst>
            <c:ext xmlns:c16="http://schemas.microsoft.com/office/drawing/2014/chart" uri="{C3380CC4-5D6E-409C-BE32-E72D297353CC}">
              <c16:uniqueId val="{00000010-DC6E-4499-B604-20B84F150AB0}"/>
            </c:ext>
          </c:extLst>
        </c:ser>
        <c:ser>
          <c:idx val="17"/>
          <c:order val="17"/>
          <c:tx>
            <c:strRef>
              <c:f>Ethnicity!$S$6</c:f>
              <c:strCache>
                <c:ptCount val="1"/>
                <c:pt idx="0">
                  <c:v>White - Traveller of Irish heritage</c:v>
                </c:pt>
              </c:strCache>
            </c:strRef>
          </c:tx>
          <c:spPr>
            <a:solidFill>
              <a:srgbClr val="003399"/>
            </a:solidFill>
            <a:ln>
              <a:noFill/>
            </a:ln>
            <a:effectLst/>
          </c:spPr>
          <c:invertIfNegative val="0"/>
          <c:cat>
            <c:strRef>
              <c:f>Ethnicity!$A$7:$A$9</c:f>
              <c:strCache>
                <c:ptCount val="3"/>
                <c:pt idx="0">
                  <c:v>Cambridgeshire</c:v>
                </c:pt>
                <c:pt idx="1">
                  <c:v>Peterborough</c:v>
                </c:pt>
                <c:pt idx="2">
                  <c:v>England</c:v>
                </c:pt>
              </c:strCache>
            </c:strRef>
          </c:cat>
          <c:val>
            <c:numRef>
              <c:f>Ethnicity!$S$7:$S$9</c:f>
              <c:numCache>
                <c:formatCode>General</c:formatCode>
                <c:ptCount val="3"/>
                <c:pt idx="0">
                  <c:v>0.1</c:v>
                </c:pt>
                <c:pt idx="1">
                  <c:v>0.1</c:v>
                </c:pt>
                <c:pt idx="2">
                  <c:v>0.1</c:v>
                </c:pt>
              </c:numCache>
            </c:numRef>
          </c:val>
          <c:extLst>
            <c:ext xmlns:c16="http://schemas.microsoft.com/office/drawing/2014/chart" uri="{C3380CC4-5D6E-409C-BE32-E72D297353CC}">
              <c16:uniqueId val="{00000011-DC6E-4499-B604-20B84F150AB0}"/>
            </c:ext>
          </c:extLst>
        </c:ser>
        <c:ser>
          <c:idx val="18"/>
          <c:order val="18"/>
          <c:tx>
            <c:strRef>
              <c:f>Ethnicity!$T$6</c:f>
              <c:strCache>
                <c:ptCount val="1"/>
                <c:pt idx="0">
                  <c:v>White - White British</c:v>
                </c:pt>
              </c:strCache>
            </c:strRef>
          </c:tx>
          <c:spPr>
            <a:solidFill>
              <a:srgbClr val="00A0E2"/>
            </a:solidFill>
            <a:ln>
              <a:noFill/>
            </a:ln>
            <a:effectLst/>
          </c:spPr>
          <c:invertIfNegative val="0"/>
          <c:cat>
            <c:strRef>
              <c:f>Ethnicity!$A$7:$A$9</c:f>
              <c:strCache>
                <c:ptCount val="3"/>
                <c:pt idx="0">
                  <c:v>Cambridgeshire</c:v>
                </c:pt>
                <c:pt idx="1">
                  <c:v>Peterborough</c:v>
                </c:pt>
                <c:pt idx="2">
                  <c:v>England</c:v>
                </c:pt>
              </c:strCache>
            </c:strRef>
          </c:cat>
          <c:val>
            <c:numRef>
              <c:f>Ethnicity!$T$7:$T$9</c:f>
              <c:numCache>
                <c:formatCode>General</c:formatCode>
                <c:ptCount val="3"/>
                <c:pt idx="0">
                  <c:v>71.900000000000006</c:v>
                </c:pt>
                <c:pt idx="1">
                  <c:v>46.3</c:v>
                </c:pt>
                <c:pt idx="2">
                  <c:v>63.9</c:v>
                </c:pt>
              </c:numCache>
            </c:numRef>
          </c:val>
          <c:extLst>
            <c:ext xmlns:c16="http://schemas.microsoft.com/office/drawing/2014/chart" uri="{C3380CC4-5D6E-409C-BE32-E72D297353CC}">
              <c16:uniqueId val="{00000012-DC6E-4499-B604-20B84F150AB0}"/>
            </c:ext>
          </c:extLst>
        </c:ser>
        <c:dLbls>
          <c:showLegendKey val="0"/>
          <c:showVal val="0"/>
          <c:showCatName val="0"/>
          <c:showSerName val="0"/>
          <c:showPercent val="0"/>
          <c:showBubbleSize val="0"/>
        </c:dLbls>
        <c:gapWidth val="150"/>
        <c:overlap val="100"/>
        <c:axId val="2131051775"/>
        <c:axId val="2131049695"/>
      </c:barChart>
      <c:catAx>
        <c:axId val="21310517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131049695"/>
        <c:crosses val="autoZero"/>
        <c:auto val="1"/>
        <c:lblAlgn val="ctr"/>
        <c:lblOffset val="100"/>
        <c:noMultiLvlLbl val="0"/>
      </c:catAx>
      <c:valAx>
        <c:axId val="2131049695"/>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131051775"/>
        <c:crosses val="autoZero"/>
        <c:crossBetween val="between"/>
      </c:valAx>
      <c:spPr>
        <a:noFill/>
        <a:ln>
          <a:noFill/>
        </a:ln>
        <a:effectLst/>
      </c:spPr>
    </c:plotArea>
    <c:legend>
      <c:legendPos val="b"/>
      <c:layout>
        <c:manualLayout>
          <c:xMode val="edge"/>
          <c:yMode val="edge"/>
          <c:x val="3.952027550311233E-2"/>
          <c:y val="0.52856821468744974"/>
          <c:w val="0.94410741909219509"/>
          <c:h val="0.4551052547003053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accent5"/>
    </a:soli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200" dirty="0"/>
              <a:t>B) Total</a:t>
            </a:r>
            <a:r>
              <a:rPr lang="en-GB" sz="1200" baseline="0" dirty="0"/>
              <a:t> </a:t>
            </a:r>
            <a:r>
              <a:rPr lang="en-GB" sz="1200" dirty="0"/>
              <a:t>Percentage of New</a:t>
            </a:r>
            <a:r>
              <a:rPr lang="en-GB" sz="1200" baseline="0" dirty="0"/>
              <a:t> Birth Visits and 6-8 Week Checks Completed in Cambridgeshire and Peterborough (including out of time-frame)</a:t>
            </a:r>
            <a:endParaRPr lang="en-GB" sz="1200" dirty="0"/>
          </a:p>
        </c:rich>
      </c:tx>
      <c:layout>
        <c:manualLayout>
          <c:xMode val="edge"/>
          <c:yMode val="edge"/>
          <c:x val="0.14527077546807923"/>
          <c:y val="8.3723936445387892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Sheet1!$A$6</c:f>
              <c:strCache>
                <c:ptCount val="1"/>
                <c:pt idx="0">
                  <c:v>Percentage of New Birth Checks Completed</c:v>
                </c:pt>
              </c:strCache>
            </c:strRef>
          </c:tx>
          <c:spPr>
            <a:ln w="28575" cap="rnd">
              <a:solidFill>
                <a:schemeClr val="accent1"/>
              </a:solidFill>
              <a:round/>
            </a:ln>
            <a:effectLst/>
          </c:spPr>
          <c:marker>
            <c:symbol val="none"/>
          </c:marker>
          <c:dLbls>
            <c:dLbl>
              <c:idx val="1"/>
              <c:layout>
                <c:manualLayout>
                  <c:x val="8.5659738523202484E-3"/>
                  <c:y val="-4.273178499432502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73-4270-A4F0-E04A15BBC33A}"/>
                </c:ext>
              </c:extLst>
            </c:dLbl>
            <c:dLbl>
              <c:idx val="2"/>
              <c:layout>
                <c:manualLayout>
                  <c:x val="-2.9525651431778072E-2"/>
                  <c:y val="7.8629915876447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73-4270-A4F0-E04A15BBC33A}"/>
                </c:ext>
              </c:extLst>
            </c:dLbl>
            <c:dLbl>
              <c:idx val="3"/>
              <c:layout>
                <c:manualLayout>
                  <c:x val="-1.8642329922035711E-2"/>
                  <c:y val="5.104771113308997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73-4270-A4F0-E04A15BBC33A}"/>
                </c:ext>
              </c:extLst>
            </c:dLbl>
            <c:dLbl>
              <c:idx val="4"/>
              <c:layout>
                <c:manualLayout>
                  <c:x val="-2.4083990676906891E-2"/>
                  <c:y val="-6.203932831467516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F73-4270-A4F0-E04A15BBC33A}"/>
                </c:ext>
              </c:extLst>
            </c:dLbl>
            <c:dLbl>
              <c:idx val="5"/>
              <c:layout>
                <c:manualLayout>
                  <c:x val="-2.0456216840326107E-2"/>
                  <c:y val="6.208059303043291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73-4270-A4F0-E04A15BBC33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Sheet1!$B$5:$G$5</c:f>
              <c:strCache>
                <c:ptCount val="6"/>
                <c:pt idx="0">
                  <c:v>Q1 2021/22</c:v>
                </c:pt>
                <c:pt idx="1">
                  <c:v>Q2 2021/22</c:v>
                </c:pt>
                <c:pt idx="2">
                  <c:v>Q3 2021/22</c:v>
                </c:pt>
                <c:pt idx="3">
                  <c:v>Q4 2021/22</c:v>
                </c:pt>
                <c:pt idx="4">
                  <c:v>Q1 2022/23</c:v>
                </c:pt>
                <c:pt idx="5">
                  <c:v>Q2 2022/23</c:v>
                </c:pt>
              </c:strCache>
            </c:strRef>
          </c:cat>
          <c:val>
            <c:numRef>
              <c:f>Sheet1!$B$6:$G$6</c:f>
              <c:numCache>
                <c:formatCode>0%</c:formatCode>
                <c:ptCount val="6"/>
                <c:pt idx="0">
                  <c:v>0.96</c:v>
                </c:pt>
                <c:pt idx="1">
                  <c:v>0.95</c:v>
                </c:pt>
                <c:pt idx="2">
                  <c:v>0.96</c:v>
                </c:pt>
                <c:pt idx="3">
                  <c:v>0.96</c:v>
                </c:pt>
                <c:pt idx="4">
                  <c:v>0.97</c:v>
                </c:pt>
                <c:pt idx="5">
                  <c:v>0.96</c:v>
                </c:pt>
              </c:numCache>
            </c:numRef>
          </c:val>
          <c:smooth val="0"/>
          <c:extLst>
            <c:ext xmlns:c16="http://schemas.microsoft.com/office/drawing/2014/chart" uri="{C3380CC4-5D6E-409C-BE32-E72D297353CC}">
              <c16:uniqueId val="{00000000-ABD3-4197-9FCE-ED307DF14D45}"/>
            </c:ext>
          </c:extLst>
        </c:ser>
        <c:ser>
          <c:idx val="1"/>
          <c:order val="1"/>
          <c:tx>
            <c:strRef>
              <c:f>Sheet1!$A$7</c:f>
              <c:strCache>
                <c:ptCount val="1"/>
                <c:pt idx="0">
                  <c:v>Percentage of 6-8 Week Checks Completed </c:v>
                </c:pt>
              </c:strCache>
            </c:strRef>
          </c:tx>
          <c:spPr>
            <a:ln w="28575" cap="rnd">
              <a:solidFill>
                <a:schemeClr val="accent2"/>
              </a:solidFill>
              <a:round/>
            </a:ln>
            <a:effectLst/>
          </c:spPr>
          <c:marker>
            <c:symbol val="none"/>
          </c:marker>
          <c:dLbls>
            <c:dLbl>
              <c:idx val="0"/>
              <c:layout>
                <c:manualLayout>
                  <c:x val="4.9382000157393302E-3"/>
                  <c:y val="4.277304971008279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73-4270-A4F0-E04A15BBC33A}"/>
                </c:ext>
              </c:extLst>
            </c:dLbl>
            <c:dLbl>
              <c:idx val="1"/>
              <c:layout>
                <c:manualLayout>
                  <c:x val="-1.864232992203578E-2"/>
                  <c:y val="5.38059316074257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73-4270-A4F0-E04A15BBC33A}"/>
                </c:ext>
              </c:extLst>
            </c:dLbl>
            <c:dLbl>
              <c:idx val="2"/>
              <c:layout>
                <c:manualLayout>
                  <c:x val="-2.9525651431778072E-2"/>
                  <c:y val="-8.68633125836967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73-4270-A4F0-E04A15BBC33A}"/>
                </c:ext>
              </c:extLst>
            </c:dLbl>
            <c:dLbl>
              <c:idx val="3"/>
              <c:layout>
                <c:manualLayout>
                  <c:x val="-2.4083990676906891E-2"/>
                  <c:y val="-8.410509210936106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F73-4270-A4F0-E04A15BBC33A}"/>
                </c:ext>
              </c:extLst>
            </c:dLbl>
            <c:dLbl>
              <c:idx val="4"/>
              <c:layout>
                <c:manualLayout>
                  <c:x val="-2.0456216840326107E-2"/>
                  <c:y val="3.174016781273982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73-4270-A4F0-E04A15BBC33A}"/>
                </c:ext>
              </c:extLst>
            </c:dLbl>
            <c:dLbl>
              <c:idx val="5"/>
              <c:layout>
                <c:manualLayout>
                  <c:x val="-2.9525651431778203E-2"/>
                  <c:y val="-7.583043068635385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73-4270-A4F0-E04A15BBC33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Sheet1!$B$5:$G$5</c:f>
              <c:strCache>
                <c:ptCount val="6"/>
                <c:pt idx="0">
                  <c:v>Q1 2021/22</c:v>
                </c:pt>
                <c:pt idx="1">
                  <c:v>Q2 2021/22</c:v>
                </c:pt>
                <c:pt idx="2">
                  <c:v>Q3 2021/22</c:v>
                </c:pt>
                <c:pt idx="3">
                  <c:v>Q4 2021/22</c:v>
                </c:pt>
                <c:pt idx="4">
                  <c:v>Q1 2022/23</c:v>
                </c:pt>
                <c:pt idx="5">
                  <c:v>Q2 2022/23</c:v>
                </c:pt>
              </c:strCache>
            </c:strRef>
          </c:cat>
          <c:val>
            <c:numRef>
              <c:f>Sheet1!$B$7:$G$7</c:f>
              <c:numCache>
                <c:formatCode>0%</c:formatCode>
                <c:ptCount val="6"/>
                <c:pt idx="0">
                  <c:v>0.87</c:v>
                </c:pt>
                <c:pt idx="1">
                  <c:v>0.94</c:v>
                </c:pt>
                <c:pt idx="2">
                  <c:v>0.94</c:v>
                </c:pt>
                <c:pt idx="3">
                  <c:v>0.94</c:v>
                </c:pt>
                <c:pt idx="4">
                  <c:v>0.93</c:v>
                </c:pt>
                <c:pt idx="5">
                  <c:v>0.94</c:v>
                </c:pt>
              </c:numCache>
            </c:numRef>
          </c:val>
          <c:smooth val="0"/>
          <c:extLst>
            <c:ext xmlns:c16="http://schemas.microsoft.com/office/drawing/2014/chart" uri="{C3380CC4-5D6E-409C-BE32-E72D297353CC}">
              <c16:uniqueId val="{00000001-ABD3-4197-9FCE-ED307DF14D45}"/>
            </c:ext>
          </c:extLst>
        </c:ser>
        <c:dLbls>
          <c:dLblPos val="t"/>
          <c:showLegendKey val="0"/>
          <c:showVal val="1"/>
          <c:showCatName val="0"/>
          <c:showSerName val="0"/>
          <c:showPercent val="0"/>
          <c:showBubbleSize val="0"/>
        </c:dLbls>
        <c:smooth val="0"/>
        <c:axId val="256165936"/>
        <c:axId val="247662128"/>
      </c:lineChart>
      <c:catAx>
        <c:axId val="256165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7662128"/>
        <c:crosses val="autoZero"/>
        <c:auto val="1"/>
        <c:lblAlgn val="ctr"/>
        <c:lblOffset val="100"/>
        <c:noMultiLvlLbl val="0"/>
      </c:catAx>
      <c:valAx>
        <c:axId val="247662128"/>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56165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dirty="0"/>
              <a:t>A) %</a:t>
            </a:r>
            <a:r>
              <a:rPr lang="en-GB" baseline="0" dirty="0"/>
              <a:t> of New Birth Visits and 6-8 Week Checks Completed within target time-frame</a:t>
            </a:r>
            <a:endParaRPr lang="en-GB"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Sheet9!$B$3</c:f>
              <c:strCache>
                <c:ptCount val="1"/>
                <c:pt idx="0">
                  <c:v>% of New Birth Checks Completed within 14 days</c:v>
                </c:pt>
              </c:strCache>
            </c:strRef>
          </c:tx>
          <c:spPr>
            <a:ln w="28575" cap="rnd">
              <a:solidFill>
                <a:schemeClr val="accent1"/>
              </a:solidFill>
              <a:round/>
            </a:ln>
            <a:effectLst/>
          </c:spPr>
          <c:marker>
            <c:symbol val="none"/>
          </c:marker>
          <c:dLbls>
            <c:dLbl>
              <c:idx val="6"/>
              <c:layout>
                <c:manualLayout>
                  <c:x val="-3.4033766602276569E-2"/>
                  <c:y val="6.61733966029229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902-454C-9C40-CCA4AE105DB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Sheet9!$C$2:$M$2</c:f>
              <c:strCache>
                <c:ptCount val="11"/>
                <c:pt idx="0">
                  <c:v>Quarter 1 2021/22</c:v>
                </c:pt>
                <c:pt idx="1">
                  <c:v>Quarter 2 2021/22</c:v>
                </c:pt>
                <c:pt idx="2">
                  <c:v>Quarter 3 2021/22</c:v>
                </c:pt>
                <c:pt idx="3">
                  <c:v>Quarter 4 2021/22</c:v>
                </c:pt>
                <c:pt idx="4">
                  <c:v>Quarter 1 2022/23</c:v>
                </c:pt>
                <c:pt idx="5">
                  <c:v>Quarter 2 2022/23</c:v>
                </c:pt>
                <c:pt idx="6">
                  <c:v>Quarter 3 2022/23</c:v>
                </c:pt>
                <c:pt idx="7">
                  <c:v>Quarter 4 2022/23</c:v>
                </c:pt>
                <c:pt idx="8">
                  <c:v>Quarter 1 2023/24</c:v>
                </c:pt>
                <c:pt idx="9">
                  <c:v>Quarter 2 2023/24</c:v>
                </c:pt>
                <c:pt idx="10">
                  <c:v>Quarter 3 2023/24</c:v>
                </c:pt>
              </c:strCache>
            </c:strRef>
          </c:cat>
          <c:val>
            <c:numRef>
              <c:f>Sheet9!$C$3:$M$3</c:f>
              <c:numCache>
                <c:formatCode>[$-10409]0%</c:formatCode>
                <c:ptCount val="11"/>
                <c:pt idx="0">
                  <c:v>0.30147492625368699</c:v>
                </c:pt>
                <c:pt idx="1">
                  <c:v>0.24403771491957801</c:v>
                </c:pt>
                <c:pt idx="2">
                  <c:v>0.32348111658456502</c:v>
                </c:pt>
                <c:pt idx="3">
                  <c:v>0.54580397181294005</c:v>
                </c:pt>
                <c:pt idx="4">
                  <c:v>0.41707920792079201</c:v>
                </c:pt>
                <c:pt idx="5">
                  <c:v>0.40372272143774102</c:v>
                </c:pt>
                <c:pt idx="6">
                  <c:v>0.38</c:v>
                </c:pt>
                <c:pt idx="7">
                  <c:v>0.4</c:v>
                </c:pt>
                <c:pt idx="8">
                  <c:v>0.75</c:v>
                </c:pt>
                <c:pt idx="9">
                  <c:v>0.85136815920398001</c:v>
                </c:pt>
                <c:pt idx="10">
                  <c:v>0.83</c:v>
                </c:pt>
              </c:numCache>
            </c:numRef>
          </c:val>
          <c:smooth val="0"/>
          <c:extLst>
            <c:ext xmlns:c16="http://schemas.microsoft.com/office/drawing/2014/chart" uri="{C3380CC4-5D6E-409C-BE32-E72D297353CC}">
              <c16:uniqueId val="{00000000-D902-454C-9C40-CCA4AE105DBD}"/>
            </c:ext>
          </c:extLst>
        </c:ser>
        <c:ser>
          <c:idx val="1"/>
          <c:order val="1"/>
          <c:tx>
            <c:strRef>
              <c:f>Sheet9!$B$4</c:f>
              <c:strCache>
                <c:ptCount val="1"/>
                <c:pt idx="0">
                  <c:v>% of 6-8 Week Checks Complete at 8 Weeks</c:v>
                </c:pt>
              </c:strCache>
            </c:strRef>
          </c:tx>
          <c:spPr>
            <a:ln w="28575" cap="rnd">
              <a:solidFill>
                <a:schemeClr val="accent2"/>
              </a:solidFill>
              <a:round/>
            </a:ln>
            <a:effectLst/>
          </c:spPr>
          <c:marker>
            <c:symbol val="none"/>
          </c:marker>
          <c:dLbls>
            <c:dLbl>
              <c:idx val="0"/>
              <c:layout>
                <c:manualLayout>
                  <c:x val="-6.729834441061236E-2"/>
                  <c:y val="3.88054201523124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902-454C-9C40-CCA4AE105DBD}"/>
                </c:ext>
              </c:extLst>
            </c:dLbl>
            <c:dLbl>
              <c:idx val="1"/>
              <c:layout>
                <c:manualLayout>
                  <c:x val="-8.3930633314780276E-2"/>
                  <c:y val="4.79280789691826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902-454C-9C40-CCA4AE105DBD}"/>
                </c:ext>
              </c:extLst>
            </c:dLbl>
            <c:dLbl>
              <c:idx val="2"/>
              <c:layout>
                <c:manualLayout>
                  <c:x val="-4.2349911054360569E-2"/>
                  <c:y val="5.24894083776177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902-454C-9C40-CCA4AE105DBD}"/>
                </c:ext>
              </c:extLst>
            </c:dLbl>
            <c:dLbl>
              <c:idx val="3"/>
              <c:layout>
                <c:manualLayout>
                  <c:x val="-3.6805814752971219E-2"/>
                  <c:y val="4.336674956074756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902-454C-9C40-CCA4AE105DBD}"/>
                </c:ext>
              </c:extLst>
            </c:dLbl>
            <c:dLbl>
              <c:idx val="4"/>
              <c:layout>
                <c:manualLayout>
                  <c:x val="-4.2349911054360569E-2"/>
                  <c:y val="5.24894083776177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902-454C-9C40-CCA4AE105DBD}"/>
                </c:ext>
              </c:extLst>
            </c:dLbl>
            <c:dLbl>
              <c:idx val="5"/>
              <c:layout>
                <c:manualLayout>
                  <c:x val="-2.5717622150192625E-2"/>
                  <c:y val="6.161206719448790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902-454C-9C40-CCA4AE105DBD}"/>
                </c:ext>
              </c:extLst>
            </c:dLbl>
            <c:dLbl>
              <c:idx val="6"/>
              <c:layout>
                <c:manualLayout>
                  <c:x val="-3.4033766602276569E-2"/>
                  <c:y val="-0.10715712091761018"/>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902-454C-9C40-CCA4AE105DBD}"/>
                </c:ext>
              </c:extLst>
            </c:dLbl>
            <c:dLbl>
              <c:idx val="7"/>
              <c:layout>
                <c:manualLayout>
                  <c:x val="-2.8489670300887275E-2"/>
                  <c:y val="6.617339660292298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902-454C-9C40-CCA4AE105DBD}"/>
                </c:ext>
              </c:extLst>
            </c:dLbl>
            <c:dLbl>
              <c:idx val="8"/>
              <c:layout>
                <c:manualLayout>
                  <c:x val="2.0028593567538661E-3"/>
                  <c:y val="3.424409074387740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902-454C-9C40-CCA4AE105DBD}"/>
                </c:ext>
              </c:extLst>
            </c:dLbl>
            <c:dLbl>
              <c:idx val="9"/>
              <c:layout>
                <c:manualLayout>
                  <c:x val="-2.8489670300887275E-2"/>
                  <c:y val="7.529605541979311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902-454C-9C40-CCA4AE105DBD}"/>
                </c:ext>
              </c:extLst>
            </c:dLbl>
            <c:dLbl>
              <c:idx val="10"/>
              <c:layout>
                <c:manualLayout>
                  <c:x val="-2.5359438605681607E-2"/>
                  <c:y val="7.529605541979311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902-454C-9C40-CCA4AE105DB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Sheet9!$C$2:$M$2</c:f>
              <c:strCache>
                <c:ptCount val="11"/>
                <c:pt idx="0">
                  <c:v>Quarter 1 2021/22</c:v>
                </c:pt>
                <c:pt idx="1">
                  <c:v>Quarter 2 2021/22</c:v>
                </c:pt>
                <c:pt idx="2">
                  <c:v>Quarter 3 2021/22</c:v>
                </c:pt>
                <c:pt idx="3">
                  <c:v>Quarter 4 2021/22</c:v>
                </c:pt>
                <c:pt idx="4">
                  <c:v>Quarter 1 2022/23</c:v>
                </c:pt>
                <c:pt idx="5">
                  <c:v>Quarter 2 2022/23</c:v>
                </c:pt>
                <c:pt idx="6">
                  <c:v>Quarter 3 2022/23</c:v>
                </c:pt>
                <c:pt idx="7">
                  <c:v>Quarter 4 2022/23</c:v>
                </c:pt>
                <c:pt idx="8">
                  <c:v>Quarter 1 2023/24</c:v>
                </c:pt>
                <c:pt idx="9">
                  <c:v>Quarter 2 2023/24</c:v>
                </c:pt>
                <c:pt idx="10">
                  <c:v>Quarter 3 2023/24</c:v>
                </c:pt>
              </c:strCache>
            </c:strRef>
          </c:cat>
          <c:val>
            <c:numRef>
              <c:f>Sheet9!$C$4:$M$4</c:f>
              <c:numCache>
                <c:formatCode>[$-10409]0%</c:formatCode>
                <c:ptCount val="11"/>
                <c:pt idx="0">
                  <c:v>0.25695677915926601</c:v>
                </c:pt>
                <c:pt idx="1">
                  <c:v>0.13724373576309801</c:v>
                </c:pt>
                <c:pt idx="2">
                  <c:v>0.202898550724638</c:v>
                </c:pt>
                <c:pt idx="3">
                  <c:v>0.28193832599118901</c:v>
                </c:pt>
                <c:pt idx="4">
                  <c:v>0.32012383900928798</c:v>
                </c:pt>
                <c:pt idx="5">
                  <c:v>0.36809435133457502</c:v>
                </c:pt>
                <c:pt idx="6">
                  <c:v>0.42</c:v>
                </c:pt>
                <c:pt idx="7">
                  <c:v>0.39</c:v>
                </c:pt>
                <c:pt idx="8">
                  <c:v>0.39</c:v>
                </c:pt>
                <c:pt idx="9">
                  <c:v>0.76508344030808695</c:v>
                </c:pt>
                <c:pt idx="10">
                  <c:v>0.81</c:v>
                </c:pt>
              </c:numCache>
            </c:numRef>
          </c:val>
          <c:smooth val="0"/>
          <c:extLst>
            <c:ext xmlns:c16="http://schemas.microsoft.com/office/drawing/2014/chart" uri="{C3380CC4-5D6E-409C-BE32-E72D297353CC}">
              <c16:uniqueId val="{00000001-D902-454C-9C40-CCA4AE105DBD}"/>
            </c:ext>
          </c:extLst>
        </c:ser>
        <c:dLbls>
          <c:dLblPos val="t"/>
          <c:showLegendKey val="0"/>
          <c:showVal val="1"/>
          <c:showCatName val="0"/>
          <c:showSerName val="0"/>
          <c:showPercent val="0"/>
          <c:showBubbleSize val="0"/>
        </c:dLbls>
        <c:smooth val="0"/>
        <c:axId val="371256848"/>
        <c:axId val="309860640"/>
      </c:lineChart>
      <c:catAx>
        <c:axId val="371256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9860640"/>
        <c:crosses val="autoZero"/>
        <c:auto val="1"/>
        <c:lblAlgn val="ctr"/>
        <c:lblOffset val="100"/>
        <c:noMultiLvlLbl val="0"/>
      </c:catAx>
      <c:valAx>
        <c:axId val="309860640"/>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10409]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12568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400" b="0" i="0" u="none" strike="noStrike" baseline="0">
                <a:effectLst/>
              </a:rPr>
              <a:t>% 95th Centile &amp; above at 1 year check </a:t>
            </a:r>
            <a:r>
              <a:rPr lang="en-GB" sz="1400" b="0" i="0" u="none" strike="noStrike" baseline="0"/>
              <a:t> </a:t>
            </a:r>
            <a:endParaRPr lang="en-GB"/>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Sheet1!$E$3</c:f>
              <c:strCache>
                <c:ptCount val="1"/>
                <c:pt idx="0">
                  <c:v>CPFT Health Visitors &amp; School Nurses - Peterborough</c:v>
                </c:pt>
              </c:strCache>
            </c:strRef>
          </c:tx>
          <c:spPr>
            <a:solidFill>
              <a:schemeClr val="accent1">
                <a:shade val="40000"/>
              </a:schemeClr>
            </a:solidFill>
            <a:ln>
              <a:noFill/>
            </a:ln>
            <a:effectLst/>
          </c:spPr>
          <c:invertIfNegative val="0"/>
          <c:cat>
            <c:strRef>
              <c:f>Sheet1!$F$2:$K$2</c:f>
              <c:strCache>
                <c:ptCount val="6"/>
                <c:pt idx="0">
                  <c:v>Q1 (2022/23)</c:v>
                </c:pt>
                <c:pt idx="1">
                  <c:v>Q2 (2022/23)</c:v>
                </c:pt>
                <c:pt idx="2">
                  <c:v>Q3 (2022/23)</c:v>
                </c:pt>
                <c:pt idx="3">
                  <c:v>Q4 (2022/23)</c:v>
                </c:pt>
                <c:pt idx="4">
                  <c:v>Q1 (2023/24)</c:v>
                </c:pt>
                <c:pt idx="5">
                  <c:v>Q2 (2023/24)</c:v>
                </c:pt>
              </c:strCache>
            </c:strRef>
          </c:cat>
          <c:val>
            <c:numRef>
              <c:f>Sheet1!$F$3:$K$3</c:f>
              <c:numCache>
                <c:formatCode>0.00%</c:formatCode>
                <c:ptCount val="6"/>
                <c:pt idx="0">
                  <c:v>0.15538847117794499</c:v>
                </c:pt>
                <c:pt idx="1">
                  <c:v>0.14211886304909599</c:v>
                </c:pt>
                <c:pt idx="2">
                  <c:v>0.145228215767635</c:v>
                </c:pt>
                <c:pt idx="3">
                  <c:v>0.158940397350993</c:v>
                </c:pt>
                <c:pt idx="4">
                  <c:v>0.164835164835165</c:v>
                </c:pt>
                <c:pt idx="5">
                  <c:v>0.1338</c:v>
                </c:pt>
              </c:numCache>
            </c:numRef>
          </c:val>
          <c:extLst>
            <c:ext xmlns:c16="http://schemas.microsoft.com/office/drawing/2014/chart" uri="{C3380CC4-5D6E-409C-BE32-E72D297353CC}">
              <c16:uniqueId val="{00000000-282F-4BEE-B40C-8E9A4702D04F}"/>
            </c:ext>
          </c:extLst>
        </c:ser>
        <c:ser>
          <c:idx val="4"/>
          <c:order val="4"/>
          <c:tx>
            <c:strRef>
              <c:f>Sheet1!$E$7</c:f>
              <c:strCache>
                <c:ptCount val="1"/>
                <c:pt idx="0">
                  <c:v>HCP - North Cambridgeshire</c:v>
                </c:pt>
              </c:strCache>
            </c:strRef>
          </c:tx>
          <c:spPr>
            <a:solidFill>
              <a:schemeClr val="accent1">
                <a:shade val="83000"/>
              </a:schemeClr>
            </a:solidFill>
            <a:ln>
              <a:noFill/>
            </a:ln>
            <a:effectLst/>
          </c:spPr>
          <c:invertIfNegative val="0"/>
          <c:cat>
            <c:strRef>
              <c:f>Sheet1!$F$2:$K$2</c:f>
              <c:strCache>
                <c:ptCount val="6"/>
                <c:pt idx="0">
                  <c:v>Q1 (2022/23)</c:v>
                </c:pt>
                <c:pt idx="1">
                  <c:v>Q2 (2022/23)</c:v>
                </c:pt>
                <c:pt idx="2">
                  <c:v>Q3 (2022/23)</c:v>
                </c:pt>
                <c:pt idx="3">
                  <c:v>Q4 (2022/23)</c:v>
                </c:pt>
                <c:pt idx="4">
                  <c:v>Q1 (2023/24)</c:v>
                </c:pt>
                <c:pt idx="5">
                  <c:v>Q2 (2023/24)</c:v>
                </c:pt>
              </c:strCache>
            </c:strRef>
          </c:cat>
          <c:val>
            <c:numRef>
              <c:f>Sheet1!$F$7:$K$7</c:f>
              <c:numCache>
                <c:formatCode>0.00%</c:formatCode>
                <c:ptCount val="6"/>
                <c:pt idx="0">
                  <c:v>0.13990825688073399</c:v>
                </c:pt>
                <c:pt idx="1">
                  <c:v>0.14066496163682901</c:v>
                </c:pt>
                <c:pt idx="2">
                  <c:v>0.15183246073298401</c:v>
                </c:pt>
                <c:pt idx="3">
                  <c:v>9.12408759124088E-2</c:v>
                </c:pt>
                <c:pt idx="4">
                  <c:v>0.125</c:v>
                </c:pt>
                <c:pt idx="5">
                  <c:v>0.1263</c:v>
                </c:pt>
              </c:numCache>
            </c:numRef>
          </c:val>
          <c:extLst>
            <c:ext xmlns:c16="http://schemas.microsoft.com/office/drawing/2014/chart" uri="{C3380CC4-5D6E-409C-BE32-E72D297353CC}">
              <c16:uniqueId val="{00000001-282F-4BEE-B40C-8E9A4702D04F}"/>
            </c:ext>
          </c:extLst>
        </c:ser>
        <c:ser>
          <c:idx val="8"/>
          <c:order val="8"/>
          <c:tx>
            <c:strRef>
              <c:f>Sheet1!$E$11</c:f>
              <c:strCache>
                <c:ptCount val="1"/>
                <c:pt idx="0">
                  <c:v>HCP - South Cambridgeshire</c:v>
                </c:pt>
              </c:strCache>
            </c:strRef>
          </c:tx>
          <c:spPr>
            <a:solidFill>
              <a:schemeClr val="accent1">
                <a:tint val="74000"/>
              </a:schemeClr>
            </a:solidFill>
            <a:ln>
              <a:noFill/>
            </a:ln>
            <a:effectLst/>
          </c:spPr>
          <c:invertIfNegative val="0"/>
          <c:cat>
            <c:strRef>
              <c:f>Sheet1!$F$2:$K$2</c:f>
              <c:strCache>
                <c:ptCount val="6"/>
                <c:pt idx="0">
                  <c:v>Q1 (2022/23)</c:v>
                </c:pt>
                <c:pt idx="1">
                  <c:v>Q2 (2022/23)</c:v>
                </c:pt>
                <c:pt idx="2">
                  <c:v>Q3 (2022/23)</c:v>
                </c:pt>
                <c:pt idx="3">
                  <c:v>Q4 (2022/23)</c:v>
                </c:pt>
                <c:pt idx="4">
                  <c:v>Q1 (2023/24)</c:v>
                </c:pt>
                <c:pt idx="5">
                  <c:v>Q2 (2023/24)</c:v>
                </c:pt>
              </c:strCache>
            </c:strRef>
          </c:cat>
          <c:val>
            <c:numRef>
              <c:f>Sheet1!$F$11:$K$11</c:f>
              <c:numCache>
                <c:formatCode>0.00%</c:formatCode>
                <c:ptCount val="6"/>
                <c:pt idx="0">
                  <c:v>0.12742980561555101</c:v>
                </c:pt>
                <c:pt idx="1">
                  <c:v>0.12660944206008601</c:v>
                </c:pt>
                <c:pt idx="2">
                  <c:v>0.12801932367149799</c:v>
                </c:pt>
                <c:pt idx="3">
                  <c:v>0.15410958904109601</c:v>
                </c:pt>
                <c:pt idx="4">
                  <c:v>0.144736842105263</c:v>
                </c:pt>
                <c:pt idx="5">
                  <c:v>0.15790000000000001</c:v>
                </c:pt>
              </c:numCache>
            </c:numRef>
          </c:val>
          <c:extLst>
            <c:ext xmlns:c16="http://schemas.microsoft.com/office/drawing/2014/chart" uri="{C3380CC4-5D6E-409C-BE32-E72D297353CC}">
              <c16:uniqueId val="{00000002-282F-4BEE-B40C-8E9A4702D04F}"/>
            </c:ext>
          </c:extLst>
        </c:ser>
        <c:dLbls>
          <c:showLegendKey val="0"/>
          <c:showVal val="0"/>
          <c:showCatName val="0"/>
          <c:showSerName val="0"/>
          <c:showPercent val="0"/>
          <c:showBubbleSize val="0"/>
        </c:dLbls>
        <c:gapWidth val="150"/>
        <c:axId val="374375439"/>
        <c:axId val="2035629359"/>
        <c:extLst>
          <c:ext xmlns:c15="http://schemas.microsoft.com/office/drawing/2012/chart" uri="{02D57815-91ED-43cb-92C2-25804820EDAC}">
            <c15:filteredBarSeries>
              <c15:ser>
                <c:idx val="1"/>
                <c:order val="1"/>
                <c:tx>
                  <c:strRef>
                    <c:extLst>
                      <c:ext uri="{02D57815-91ED-43cb-92C2-25804820EDAC}">
                        <c15:formulaRef>
                          <c15:sqref>Sheet1!$E$4</c15:sqref>
                        </c15:formulaRef>
                      </c:ext>
                    </c:extLst>
                    <c:strCache>
                      <c:ptCount val="1"/>
                    </c:strCache>
                  </c:strRef>
                </c:tx>
                <c:spPr>
                  <a:solidFill>
                    <a:schemeClr val="accent1">
                      <a:shade val="51000"/>
                    </a:schemeClr>
                  </a:solidFill>
                  <a:ln>
                    <a:noFill/>
                  </a:ln>
                  <a:effectLst/>
                </c:spPr>
                <c:invertIfNegative val="0"/>
                <c:cat>
                  <c:strRef>
                    <c:extLst>
                      <c:ext uri="{02D57815-91ED-43cb-92C2-25804820EDAC}">
                        <c15:formulaRef>
                          <c15:sqref>Sheet1!$F$2:$K$2</c15:sqref>
                        </c15:formulaRef>
                      </c:ext>
                    </c:extLst>
                    <c:strCache>
                      <c:ptCount val="6"/>
                      <c:pt idx="0">
                        <c:v>Q1 (2022/23)</c:v>
                      </c:pt>
                      <c:pt idx="1">
                        <c:v>Q2 (2022/23)</c:v>
                      </c:pt>
                      <c:pt idx="2">
                        <c:v>Q3 (2022/23)</c:v>
                      </c:pt>
                      <c:pt idx="3">
                        <c:v>Q4 (2022/23)</c:v>
                      </c:pt>
                      <c:pt idx="4">
                        <c:v>Q1 (2023/24)</c:v>
                      </c:pt>
                      <c:pt idx="5">
                        <c:v>Q2 (2023/24)</c:v>
                      </c:pt>
                    </c:strCache>
                  </c:strRef>
                </c:cat>
                <c:val>
                  <c:numRef>
                    <c:extLst>
                      <c:ext uri="{02D57815-91ED-43cb-92C2-25804820EDAC}">
                        <c15:formulaRef>
                          <c15:sqref>Sheet1!$F$4:$K$4</c15:sqref>
                        </c15:formulaRef>
                      </c:ext>
                    </c:extLst>
                    <c:numCache>
                      <c:formatCode>General</c:formatCode>
                      <c:ptCount val="6"/>
                    </c:numCache>
                  </c:numRef>
                </c:val>
                <c:extLst>
                  <c:ext xmlns:c16="http://schemas.microsoft.com/office/drawing/2014/chart" uri="{C3380CC4-5D6E-409C-BE32-E72D297353CC}">
                    <c16:uniqueId val="{00000003-282F-4BEE-B40C-8E9A4702D04F}"/>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Sheet1!$E$5</c15:sqref>
                        </c15:formulaRef>
                      </c:ext>
                    </c:extLst>
                    <c:strCache>
                      <c:ptCount val="1"/>
                    </c:strCache>
                  </c:strRef>
                </c:tx>
                <c:spPr>
                  <a:solidFill>
                    <a:schemeClr val="accent1">
                      <a:shade val="62000"/>
                    </a:schemeClr>
                  </a:solidFill>
                  <a:ln>
                    <a:noFill/>
                  </a:ln>
                  <a:effectLst/>
                </c:spPr>
                <c:invertIfNegative val="0"/>
                <c:cat>
                  <c:strRef>
                    <c:extLst xmlns:c15="http://schemas.microsoft.com/office/drawing/2012/chart">
                      <c:ext xmlns:c15="http://schemas.microsoft.com/office/drawing/2012/chart" uri="{02D57815-91ED-43cb-92C2-25804820EDAC}">
                        <c15:formulaRef>
                          <c15:sqref>Sheet1!$F$2:$K$2</c15:sqref>
                        </c15:formulaRef>
                      </c:ext>
                    </c:extLst>
                    <c:strCache>
                      <c:ptCount val="6"/>
                      <c:pt idx="0">
                        <c:v>Q1 (2022/23)</c:v>
                      </c:pt>
                      <c:pt idx="1">
                        <c:v>Q2 (2022/23)</c:v>
                      </c:pt>
                      <c:pt idx="2">
                        <c:v>Q3 (2022/23)</c:v>
                      </c:pt>
                      <c:pt idx="3">
                        <c:v>Q4 (2022/23)</c:v>
                      </c:pt>
                      <c:pt idx="4">
                        <c:v>Q1 (2023/24)</c:v>
                      </c:pt>
                      <c:pt idx="5">
                        <c:v>Q2 (2023/24)</c:v>
                      </c:pt>
                    </c:strCache>
                  </c:strRef>
                </c:cat>
                <c:val>
                  <c:numRef>
                    <c:extLst xmlns:c15="http://schemas.microsoft.com/office/drawing/2012/chart">
                      <c:ext xmlns:c15="http://schemas.microsoft.com/office/drawing/2012/chart" uri="{02D57815-91ED-43cb-92C2-25804820EDAC}">
                        <c15:formulaRef>
                          <c15:sqref>Sheet1!$F$5:$K$5</c15:sqref>
                        </c15:formulaRef>
                      </c:ext>
                    </c:extLst>
                    <c:numCache>
                      <c:formatCode>General</c:formatCode>
                      <c:ptCount val="6"/>
                    </c:numCache>
                  </c:numRef>
                </c:val>
                <c:extLst xmlns:c15="http://schemas.microsoft.com/office/drawing/2012/chart">
                  <c:ext xmlns:c16="http://schemas.microsoft.com/office/drawing/2014/chart" uri="{C3380CC4-5D6E-409C-BE32-E72D297353CC}">
                    <c16:uniqueId val="{00000004-282F-4BEE-B40C-8E9A4702D04F}"/>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Sheet1!$E$6</c15:sqref>
                        </c15:formulaRef>
                      </c:ext>
                    </c:extLst>
                    <c:strCache>
                      <c:ptCount val="1"/>
                    </c:strCache>
                  </c:strRef>
                </c:tx>
                <c:spPr>
                  <a:solidFill>
                    <a:schemeClr val="accent1">
                      <a:shade val="73000"/>
                    </a:schemeClr>
                  </a:solidFill>
                  <a:ln>
                    <a:noFill/>
                  </a:ln>
                  <a:effectLst/>
                </c:spPr>
                <c:invertIfNegative val="0"/>
                <c:cat>
                  <c:strRef>
                    <c:extLst xmlns:c15="http://schemas.microsoft.com/office/drawing/2012/chart">
                      <c:ext xmlns:c15="http://schemas.microsoft.com/office/drawing/2012/chart" uri="{02D57815-91ED-43cb-92C2-25804820EDAC}">
                        <c15:formulaRef>
                          <c15:sqref>Sheet1!$F$2:$K$2</c15:sqref>
                        </c15:formulaRef>
                      </c:ext>
                    </c:extLst>
                    <c:strCache>
                      <c:ptCount val="6"/>
                      <c:pt idx="0">
                        <c:v>Q1 (2022/23)</c:v>
                      </c:pt>
                      <c:pt idx="1">
                        <c:v>Q2 (2022/23)</c:v>
                      </c:pt>
                      <c:pt idx="2">
                        <c:v>Q3 (2022/23)</c:v>
                      </c:pt>
                      <c:pt idx="3">
                        <c:v>Q4 (2022/23)</c:v>
                      </c:pt>
                      <c:pt idx="4">
                        <c:v>Q1 (2023/24)</c:v>
                      </c:pt>
                      <c:pt idx="5">
                        <c:v>Q2 (2023/24)</c:v>
                      </c:pt>
                    </c:strCache>
                  </c:strRef>
                </c:cat>
                <c:val>
                  <c:numRef>
                    <c:extLst xmlns:c15="http://schemas.microsoft.com/office/drawing/2012/chart">
                      <c:ext xmlns:c15="http://schemas.microsoft.com/office/drawing/2012/chart" uri="{02D57815-91ED-43cb-92C2-25804820EDAC}">
                        <c15:formulaRef>
                          <c15:sqref>Sheet1!$F$6:$K$6</c15:sqref>
                        </c15:formulaRef>
                      </c:ext>
                    </c:extLst>
                    <c:numCache>
                      <c:formatCode>General</c:formatCode>
                      <c:ptCount val="6"/>
                    </c:numCache>
                  </c:numRef>
                </c:val>
                <c:extLst xmlns:c15="http://schemas.microsoft.com/office/drawing/2012/chart">
                  <c:ext xmlns:c16="http://schemas.microsoft.com/office/drawing/2014/chart" uri="{C3380CC4-5D6E-409C-BE32-E72D297353CC}">
                    <c16:uniqueId val="{00000005-282F-4BEE-B40C-8E9A4702D04F}"/>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Sheet1!$E$8</c15:sqref>
                        </c15:formulaRef>
                      </c:ext>
                    </c:extLst>
                    <c:strCache>
                      <c:ptCount val="1"/>
                    </c:strCache>
                  </c:strRef>
                </c:tx>
                <c:spPr>
                  <a:solidFill>
                    <a:schemeClr val="accent1">
                      <a:shade val="94000"/>
                    </a:schemeClr>
                  </a:solidFill>
                  <a:ln>
                    <a:noFill/>
                  </a:ln>
                  <a:effectLst/>
                </c:spPr>
                <c:invertIfNegative val="0"/>
                <c:cat>
                  <c:strRef>
                    <c:extLst xmlns:c15="http://schemas.microsoft.com/office/drawing/2012/chart">
                      <c:ext xmlns:c15="http://schemas.microsoft.com/office/drawing/2012/chart" uri="{02D57815-91ED-43cb-92C2-25804820EDAC}">
                        <c15:formulaRef>
                          <c15:sqref>Sheet1!$F$2:$K$2</c15:sqref>
                        </c15:formulaRef>
                      </c:ext>
                    </c:extLst>
                    <c:strCache>
                      <c:ptCount val="6"/>
                      <c:pt idx="0">
                        <c:v>Q1 (2022/23)</c:v>
                      </c:pt>
                      <c:pt idx="1">
                        <c:v>Q2 (2022/23)</c:v>
                      </c:pt>
                      <c:pt idx="2">
                        <c:v>Q3 (2022/23)</c:v>
                      </c:pt>
                      <c:pt idx="3">
                        <c:v>Q4 (2022/23)</c:v>
                      </c:pt>
                      <c:pt idx="4">
                        <c:v>Q1 (2023/24)</c:v>
                      </c:pt>
                      <c:pt idx="5">
                        <c:v>Q2 (2023/24)</c:v>
                      </c:pt>
                    </c:strCache>
                  </c:strRef>
                </c:cat>
                <c:val>
                  <c:numRef>
                    <c:extLst xmlns:c15="http://schemas.microsoft.com/office/drawing/2012/chart">
                      <c:ext xmlns:c15="http://schemas.microsoft.com/office/drawing/2012/chart" uri="{02D57815-91ED-43cb-92C2-25804820EDAC}">
                        <c15:formulaRef>
                          <c15:sqref>Sheet1!$F$8:$K$8</c15:sqref>
                        </c15:formulaRef>
                      </c:ext>
                    </c:extLst>
                    <c:numCache>
                      <c:formatCode>General</c:formatCode>
                      <c:ptCount val="6"/>
                    </c:numCache>
                  </c:numRef>
                </c:val>
                <c:extLst xmlns:c15="http://schemas.microsoft.com/office/drawing/2012/chart">
                  <c:ext xmlns:c16="http://schemas.microsoft.com/office/drawing/2014/chart" uri="{C3380CC4-5D6E-409C-BE32-E72D297353CC}">
                    <c16:uniqueId val="{00000006-282F-4BEE-B40C-8E9A4702D04F}"/>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Sheet1!$E$9</c15:sqref>
                        </c15:formulaRef>
                      </c:ext>
                    </c:extLst>
                    <c:strCache>
                      <c:ptCount val="1"/>
                    </c:strCache>
                  </c:strRef>
                </c:tx>
                <c:spPr>
                  <a:solidFill>
                    <a:schemeClr val="accent1">
                      <a:tint val="95000"/>
                    </a:schemeClr>
                  </a:solidFill>
                  <a:ln>
                    <a:noFill/>
                  </a:ln>
                  <a:effectLst/>
                </c:spPr>
                <c:invertIfNegative val="0"/>
                <c:cat>
                  <c:strRef>
                    <c:extLst xmlns:c15="http://schemas.microsoft.com/office/drawing/2012/chart">
                      <c:ext xmlns:c15="http://schemas.microsoft.com/office/drawing/2012/chart" uri="{02D57815-91ED-43cb-92C2-25804820EDAC}">
                        <c15:formulaRef>
                          <c15:sqref>Sheet1!$F$2:$K$2</c15:sqref>
                        </c15:formulaRef>
                      </c:ext>
                    </c:extLst>
                    <c:strCache>
                      <c:ptCount val="6"/>
                      <c:pt idx="0">
                        <c:v>Q1 (2022/23)</c:v>
                      </c:pt>
                      <c:pt idx="1">
                        <c:v>Q2 (2022/23)</c:v>
                      </c:pt>
                      <c:pt idx="2">
                        <c:v>Q3 (2022/23)</c:v>
                      </c:pt>
                      <c:pt idx="3">
                        <c:v>Q4 (2022/23)</c:v>
                      </c:pt>
                      <c:pt idx="4">
                        <c:v>Q1 (2023/24)</c:v>
                      </c:pt>
                      <c:pt idx="5">
                        <c:v>Q2 (2023/24)</c:v>
                      </c:pt>
                    </c:strCache>
                  </c:strRef>
                </c:cat>
                <c:val>
                  <c:numRef>
                    <c:extLst xmlns:c15="http://schemas.microsoft.com/office/drawing/2012/chart">
                      <c:ext xmlns:c15="http://schemas.microsoft.com/office/drawing/2012/chart" uri="{02D57815-91ED-43cb-92C2-25804820EDAC}">
                        <c15:formulaRef>
                          <c15:sqref>Sheet1!$F$9:$K$9</c15:sqref>
                        </c15:formulaRef>
                      </c:ext>
                    </c:extLst>
                    <c:numCache>
                      <c:formatCode>General</c:formatCode>
                      <c:ptCount val="6"/>
                    </c:numCache>
                  </c:numRef>
                </c:val>
                <c:extLst xmlns:c15="http://schemas.microsoft.com/office/drawing/2012/chart">
                  <c:ext xmlns:c16="http://schemas.microsoft.com/office/drawing/2014/chart" uri="{C3380CC4-5D6E-409C-BE32-E72D297353CC}">
                    <c16:uniqueId val="{00000007-282F-4BEE-B40C-8E9A4702D04F}"/>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Sheet1!$E$10</c15:sqref>
                        </c15:formulaRef>
                      </c:ext>
                    </c:extLst>
                    <c:strCache>
                      <c:ptCount val="1"/>
                    </c:strCache>
                  </c:strRef>
                </c:tx>
                <c:spPr>
                  <a:solidFill>
                    <a:schemeClr val="accent1">
                      <a:tint val="84000"/>
                    </a:schemeClr>
                  </a:solidFill>
                  <a:ln>
                    <a:noFill/>
                  </a:ln>
                  <a:effectLst/>
                </c:spPr>
                <c:invertIfNegative val="0"/>
                <c:cat>
                  <c:strRef>
                    <c:extLst xmlns:c15="http://schemas.microsoft.com/office/drawing/2012/chart">
                      <c:ext xmlns:c15="http://schemas.microsoft.com/office/drawing/2012/chart" uri="{02D57815-91ED-43cb-92C2-25804820EDAC}">
                        <c15:formulaRef>
                          <c15:sqref>Sheet1!$F$2:$K$2</c15:sqref>
                        </c15:formulaRef>
                      </c:ext>
                    </c:extLst>
                    <c:strCache>
                      <c:ptCount val="6"/>
                      <c:pt idx="0">
                        <c:v>Q1 (2022/23)</c:v>
                      </c:pt>
                      <c:pt idx="1">
                        <c:v>Q2 (2022/23)</c:v>
                      </c:pt>
                      <c:pt idx="2">
                        <c:v>Q3 (2022/23)</c:v>
                      </c:pt>
                      <c:pt idx="3">
                        <c:v>Q4 (2022/23)</c:v>
                      </c:pt>
                      <c:pt idx="4">
                        <c:v>Q1 (2023/24)</c:v>
                      </c:pt>
                      <c:pt idx="5">
                        <c:v>Q2 (2023/24)</c:v>
                      </c:pt>
                    </c:strCache>
                  </c:strRef>
                </c:cat>
                <c:val>
                  <c:numRef>
                    <c:extLst xmlns:c15="http://schemas.microsoft.com/office/drawing/2012/chart">
                      <c:ext xmlns:c15="http://schemas.microsoft.com/office/drawing/2012/chart" uri="{02D57815-91ED-43cb-92C2-25804820EDAC}">
                        <c15:formulaRef>
                          <c15:sqref>Sheet1!$F$10:$K$10</c15:sqref>
                        </c15:formulaRef>
                      </c:ext>
                    </c:extLst>
                    <c:numCache>
                      <c:formatCode>General</c:formatCode>
                      <c:ptCount val="6"/>
                    </c:numCache>
                  </c:numRef>
                </c:val>
                <c:extLst xmlns:c15="http://schemas.microsoft.com/office/drawing/2012/chart">
                  <c:ext xmlns:c16="http://schemas.microsoft.com/office/drawing/2014/chart" uri="{C3380CC4-5D6E-409C-BE32-E72D297353CC}">
                    <c16:uniqueId val="{00000008-282F-4BEE-B40C-8E9A4702D04F}"/>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Sheet1!$E$12</c15:sqref>
                        </c15:formulaRef>
                      </c:ext>
                    </c:extLst>
                    <c:strCache>
                      <c:ptCount val="1"/>
                    </c:strCache>
                  </c:strRef>
                </c:tx>
                <c:spPr>
                  <a:solidFill>
                    <a:schemeClr val="accent1">
                      <a:tint val="63000"/>
                    </a:schemeClr>
                  </a:solidFill>
                  <a:ln>
                    <a:noFill/>
                  </a:ln>
                  <a:effectLst/>
                </c:spPr>
                <c:invertIfNegative val="0"/>
                <c:cat>
                  <c:strRef>
                    <c:extLst xmlns:c15="http://schemas.microsoft.com/office/drawing/2012/chart">
                      <c:ext xmlns:c15="http://schemas.microsoft.com/office/drawing/2012/chart" uri="{02D57815-91ED-43cb-92C2-25804820EDAC}">
                        <c15:formulaRef>
                          <c15:sqref>Sheet1!$F$2:$K$2</c15:sqref>
                        </c15:formulaRef>
                      </c:ext>
                    </c:extLst>
                    <c:strCache>
                      <c:ptCount val="6"/>
                      <c:pt idx="0">
                        <c:v>Q1 (2022/23)</c:v>
                      </c:pt>
                      <c:pt idx="1">
                        <c:v>Q2 (2022/23)</c:v>
                      </c:pt>
                      <c:pt idx="2">
                        <c:v>Q3 (2022/23)</c:v>
                      </c:pt>
                      <c:pt idx="3">
                        <c:v>Q4 (2022/23)</c:v>
                      </c:pt>
                      <c:pt idx="4">
                        <c:v>Q1 (2023/24)</c:v>
                      </c:pt>
                      <c:pt idx="5">
                        <c:v>Q2 (2023/24)</c:v>
                      </c:pt>
                    </c:strCache>
                  </c:strRef>
                </c:cat>
                <c:val>
                  <c:numRef>
                    <c:extLst xmlns:c15="http://schemas.microsoft.com/office/drawing/2012/chart">
                      <c:ext xmlns:c15="http://schemas.microsoft.com/office/drawing/2012/chart" uri="{02D57815-91ED-43cb-92C2-25804820EDAC}">
                        <c15:formulaRef>
                          <c15:sqref>Sheet1!$F$12:$K$12</c15:sqref>
                        </c15:formulaRef>
                      </c:ext>
                    </c:extLst>
                    <c:numCache>
                      <c:formatCode>General</c:formatCode>
                      <c:ptCount val="6"/>
                    </c:numCache>
                  </c:numRef>
                </c:val>
                <c:extLst xmlns:c15="http://schemas.microsoft.com/office/drawing/2012/chart">
                  <c:ext xmlns:c16="http://schemas.microsoft.com/office/drawing/2014/chart" uri="{C3380CC4-5D6E-409C-BE32-E72D297353CC}">
                    <c16:uniqueId val="{00000009-282F-4BEE-B40C-8E9A4702D04F}"/>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Sheet1!$E$13</c15:sqref>
                        </c15:formulaRef>
                      </c:ext>
                    </c:extLst>
                    <c:strCache>
                      <c:ptCount val="1"/>
                    </c:strCache>
                  </c:strRef>
                </c:tx>
                <c:spPr>
                  <a:solidFill>
                    <a:schemeClr val="accent1">
                      <a:tint val="52000"/>
                    </a:schemeClr>
                  </a:solidFill>
                  <a:ln>
                    <a:noFill/>
                  </a:ln>
                  <a:effectLst/>
                </c:spPr>
                <c:invertIfNegative val="0"/>
                <c:cat>
                  <c:strRef>
                    <c:extLst xmlns:c15="http://schemas.microsoft.com/office/drawing/2012/chart">
                      <c:ext xmlns:c15="http://schemas.microsoft.com/office/drawing/2012/chart" uri="{02D57815-91ED-43cb-92C2-25804820EDAC}">
                        <c15:formulaRef>
                          <c15:sqref>Sheet1!$F$2:$K$2</c15:sqref>
                        </c15:formulaRef>
                      </c:ext>
                    </c:extLst>
                    <c:strCache>
                      <c:ptCount val="6"/>
                      <c:pt idx="0">
                        <c:v>Q1 (2022/23)</c:v>
                      </c:pt>
                      <c:pt idx="1">
                        <c:v>Q2 (2022/23)</c:v>
                      </c:pt>
                      <c:pt idx="2">
                        <c:v>Q3 (2022/23)</c:v>
                      </c:pt>
                      <c:pt idx="3">
                        <c:v>Q4 (2022/23)</c:v>
                      </c:pt>
                      <c:pt idx="4">
                        <c:v>Q1 (2023/24)</c:v>
                      </c:pt>
                      <c:pt idx="5">
                        <c:v>Q2 (2023/24)</c:v>
                      </c:pt>
                    </c:strCache>
                  </c:strRef>
                </c:cat>
                <c:val>
                  <c:numRef>
                    <c:extLst xmlns:c15="http://schemas.microsoft.com/office/drawing/2012/chart">
                      <c:ext xmlns:c15="http://schemas.microsoft.com/office/drawing/2012/chart" uri="{02D57815-91ED-43cb-92C2-25804820EDAC}">
                        <c15:formulaRef>
                          <c15:sqref>Sheet1!$F$13:$K$13</c15:sqref>
                        </c15:formulaRef>
                      </c:ext>
                    </c:extLst>
                    <c:numCache>
                      <c:formatCode>General</c:formatCode>
                      <c:ptCount val="6"/>
                    </c:numCache>
                  </c:numRef>
                </c:val>
                <c:extLst xmlns:c15="http://schemas.microsoft.com/office/drawing/2012/chart">
                  <c:ext xmlns:c16="http://schemas.microsoft.com/office/drawing/2014/chart" uri="{C3380CC4-5D6E-409C-BE32-E72D297353CC}">
                    <c16:uniqueId val="{0000000A-282F-4BEE-B40C-8E9A4702D04F}"/>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Sheet1!$E$14</c15:sqref>
                        </c15:formulaRef>
                      </c:ext>
                    </c:extLst>
                    <c:strCache>
                      <c:ptCount val="1"/>
                    </c:strCache>
                  </c:strRef>
                </c:tx>
                <c:spPr>
                  <a:solidFill>
                    <a:schemeClr val="accent1">
                      <a:tint val="41000"/>
                    </a:schemeClr>
                  </a:solidFill>
                  <a:ln>
                    <a:noFill/>
                  </a:ln>
                  <a:effectLst/>
                </c:spPr>
                <c:invertIfNegative val="0"/>
                <c:cat>
                  <c:strRef>
                    <c:extLst xmlns:c15="http://schemas.microsoft.com/office/drawing/2012/chart">
                      <c:ext xmlns:c15="http://schemas.microsoft.com/office/drawing/2012/chart" uri="{02D57815-91ED-43cb-92C2-25804820EDAC}">
                        <c15:formulaRef>
                          <c15:sqref>Sheet1!$F$2:$K$2</c15:sqref>
                        </c15:formulaRef>
                      </c:ext>
                    </c:extLst>
                    <c:strCache>
                      <c:ptCount val="6"/>
                      <c:pt idx="0">
                        <c:v>Q1 (2022/23)</c:v>
                      </c:pt>
                      <c:pt idx="1">
                        <c:v>Q2 (2022/23)</c:v>
                      </c:pt>
                      <c:pt idx="2">
                        <c:v>Q3 (2022/23)</c:v>
                      </c:pt>
                      <c:pt idx="3">
                        <c:v>Q4 (2022/23)</c:v>
                      </c:pt>
                      <c:pt idx="4">
                        <c:v>Q1 (2023/24)</c:v>
                      </c:pt>
                      <c:pt idx="5">
                        <c:v>Q2 (2023/24)</c:v>
                      </c:pt>
                    </c:strCache>
                  </c:strRef>
                </c:cat>
                <c:val>
                  <c:numRef>
                    <c:extLst xmlns:c15="http://schemas.microsoft.com/office/drawing/2012/chart">
                      <c:ext xmlns:c15="http://schemas.microsoft.com/office/drawing/2012/chart" uri="{02D57815-91ED-43cb-92C2-25804820EDAC}">
                        <c15:formulaRef>
                          <c15:sqref>Sheet1!$F$14:$K$14</c15:sqref>
                        </c15:formulaRef>
                      </c:ext>
                    </c:extLst>
                    <c:numCache>
                      <c:formatCode>General</c:formatCode>
                      <c:ptCount val="6"/>
                    </c:numCache>
                  </c:numRef>
                </c:val>
                <c:extLst xmlns:c15="http://schemas.microsoft.com/office/drawing/2012/chart">
                  <c:ext xmlns:c16="http://schemas.microsoft.com/office/drawing/2014/chart" uri="{C3380CC4-5D6E-409C-BE32-E72D297353CC}">
                    <c16:uniqueId val="{0000000B-282F-4BEE-B40C-8E9A4702D04F}"/>
                  </c:ext>
                </c:extLst>
              </c15:ser>
            </c15:filteredBarSeries>
          </c:ext>
        </c:extLst>
      </c:barChart>
      <c:catAx>
        <c:axId val="3743754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35629359"/>
        <c:crosses val="autoZero"/>
        <c:auto val="1"/>
        <c:lblAlgn val="ctr"/>
        <c:lblOffset val="100"/>
        <c:noMultiLvlLbl val="0"/>
      </c:catAx>
      <c:valAx>
        <c:axId val="2035629359"/>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4375439"/>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dirty="0"/>
              <a:t>Percentage of Cohort with Higher Risk(Gad Score &gt;13 or PHQ2 Score&gt;2) (2022-2023)</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Sheet1!$D$9</c:f>
              <c:strCache>
                <c:ptCount val="1"/>
                <c:pt idx="0">
                  <c:v>Peterborough </c:v>
                </c:pt>
              </c:strCache>
            </c:strRef>
          </c:tx>
          <c:spPr>
            <a:ln w="28575" cap="rnd">
              <a:solidFill>
                <a:schemeClr val="accent1"/>
              </a:solidFill>
              <a:round/>
            </a:ln>
            <a:effectLst/>
          </c:spPr>
          <c:marker>
            <c:symbol val="none"/>
          </c:marker>
          <c:dLbls>
            <c:dLbl>
              <c:idx val="0"/>
              <c:layout>
                <c:manualLayout>
                  <c:x val="-7.9701443569553831E-2"/>
                  <c:y val="-2.3494459025955091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E16-414A-AA9E-2CAFB2728B5D}"/>
                </c:ext>
              </c:extLst>
            </c:dLbl>
            <c:dLbl>
              <c:idx val="1"/>
              <c:layout>
                <c:manualLayout>
                  <c:x val="-0.16659033245844271"/>
                  <c:y val="1.6169072615923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E16-414A-AA9E-2CAFB2728B5D}"/>
                </c:ext>
              </c:extLst>
            </c:dLbl>
            <c:dLbl>
              <c:idx val="2"/>
              <c:layout>
                <c:manualLayout>
                  <c:x val="-2.41458880139983E-2"/>
                  <c:y val="2.079870224555263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E16-414A-AA9E-2CAFB2728B5D}"/>
                </c:ext>
              </c:extLst>
            </c:dLbl>
            <c:dLbl>
              <c:idx val="3"/>
              <c:layout>
                <c:manualLayout>
                  <c:x val="-4.914588801399835E-2"/>
                  <c:y val="-8.56827792359289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E16-414A-AA9E-2CAFB2728B5D}"/>
                </c:ext>
              </c:extLst>
            </c:dLbl>
            <c:dLbl>
              <c:idx val="4"/>
              <c:layout>
                <c:manualLayout>
                  <c:x val="-5.4701443569553802E-2"/>
                  <c:y val="-6.253463108778069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E16-414A-AA9E-2CAFB2728B5D}"/>
                </c:ext>
              </c:extLst>
            </c:dLbl>
            <c:dLbl>
              <c:idx val="5"/>
              <c:layout>
                <c:manualLayout>
                  <c:x val="-5.747922134733148E-2"/>
                  <c:y val="-7.179389034703995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E16-414A-AA9E-2CAFB2728B5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Sheet1!$C$10:$C$15</c:f>
              <c:strCache>
                <c:ptCount val="6"/>
                <c:pt idx="0">
                  <c:v>Q1</c:v>
                </c:pt>
                <c:pt idx="1">
                  <c:v>Q2</c:v>
                </c:pt>
                <c:pt idx="2">
                  <c:v>Q3</c:v>
                </c:pt>
                <c:pt idx="3">
                  <c:v>Q4</c:v>
                </c:pt>
                <c:pt idx="4">
                  <c:v>Q1</c:v>
                </c:pt>
                <c:pt idx="5">
                  <c:v>Q2</c:v>
                </c:pt>
              </c:strCache>
            </c:strRef>
          </c:cat>
          <c:val>
            <c:numRef>
              <c:f>Sheet1!$D$10:$D$15</c:f>
              <c:numCache>
                <c:formatCode>0.00%</c:formatCode>
                <c:ptCount val="6"/>
                <c:pt idx="0" formatCode="[$-10409]0.0%">
                  <c:v>0.130808950086059</c:v>
                </c:pt>
                <c:pt idx="1">
                  <c:v>0.112</c:v>
                </c:pt>
                <c:pt idx="2" formatCode="[$-10409]0.0%">
                  <c:v>0.15267175572519101</c:v>
                </c:pt>
                <c:pt idx="3" formatCode="[$-10409]0.0%">
                  <c:v>0.1125</c:v>
                </c:pt>
                <c:pt idx="4" formatCode="[$-10409]0.0%">
                  <c:v>0.139372822299652</c:v>
                </c:pt>
                <c:pt idx="5" formatCode="[$-10409]0.0%">
                  <c:v>0.13265306122449</c:v>
                </c:pt>
              </c:numCache>
            </c:numRef>
          </c:val>
          <c:smooth val="0"/>
          <c:extLst>
            <c:ext xmlns:c16="http://schemas.microsoft.com/office/drawing/2014/chart" uri="{C3380CC4-5D6E-409C-BE32-E72D297353CC}">
              <c16:uniqueId val="{00000006-6E16-414A-AA9E-2CAFB2728B5D}"/>
            </c:ext>
          </c:extLst>
        </c:ser>
        <c:ser>
          <c:idx val="1"/>
          <c:order val="1"/>
          <c:tx>
            <c:strRef>
              <c:f>Sheet1!$E$9</c:f>
              <c:strCache>
                <c:ptCount val="1"/>
                <c:pt idx="0">
                  <c:v>North Cambridgeshire</c:v>
                </c:pt>
              </c:strCache>
            </c:strRef>
          </c:tx>
          <c:spPr>
            <a:ln w="28575" cap="rnd">
              <a:solidFill>
                <a:schemeClr val="accent2"/>
              </a:solidFill>
              <a:round/>
            </a:ln>
            <a:effectLst/>
          </c:spPr>
          <c:marker>
            <c:symbol val="none"/>
          </c:marker>
          <c:dLbls>
            <c:dLbl>
              <c:idx val="0"/>
              <c:layout>
                <c:manualLayout>
                  <c:x val="-4.9145888013998273E-2"/>
                  <c:y val="-7.17938903470400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E16-414A-AA9E-2CAFB2728B5D}"/>
                </c:ext>
              </c:extLst>
            </c:dLbl>
            <c:dLbl>
              <c:idx val="1"/>
              <c:layout>
                <c:manualLayout>
                  <c:x val="-6.936811023622047E-2"/>
                  <c:y val="-8.105314960629929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E16-414A-AA9E-2CAFB2728B5D}"/>
                </c:ext>
              </c:extLst>
            </c:dLbl>
            <c:dLbl>
              <c:idx val="2"/>
              <c:layout>
                <c:manualLayout>
                  <c:x val="-6.8590332458442746E-2"/>
                  <c:y val="-6.253463108778069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E16-414A-AA9E-2CAFB2728B5D}"/>
                </c:ext>
              </c:extLst>
            </c:dLbl>
            <c:dLbl>
              <c:idx val="3"/>
              <c:layout>
                <c:manualLayout>
                  <c:x val="-4.914588801399835E-2"/>
                  <c:y val="-5.327537182852147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E16-414A-AA9E-2CAFB2728B5D}"/>
                </c:ext>
              </c:extLst>
            </c:dLbl>
            <c:dLbl>
              <c:idx val="4"/>
              <c:layout>
                <c:manualLayout>
                  <c:x val="-4.9145888013998149E-2"/>
                  <c:y val="-8.56827792359288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E16-414A-AA9E-2CAFB2728B5D}"/>
                </c:ext>
              </c:extLst>
            </c:dLbl>
            <c:dLbl>
              <c:idx val="5"/>
              <c:layout>
                <c:manualLayout>
                  <c:x val="-5.4701443569553802E-2"/>
                  <c:y val="-4.401611256926221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E16-414A-AA9E-2CAFB2728B5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Sheet1!$C$10:$C$15</c:f>
              <c:strCache>
                <c:ptCount val="6"/>
                <c:pt idx="0">
                  <c:v>Q1</c:v>
                </c:pt>
                <c:pt idx="1">
                  <c:v>Q2</c:v>
                </c:pt>
                <c:pt idx="2">
                  <c:v>Q3</c:v>
                </c:pt>
                <c:pt idx="3">
                  <c:v>Q4</c:v>
                </c:pt>
                <c:pt idx="4">
                  <c:v>Q1</c:v>
                </c:pt>
                <c:pt idx="5">
                  <c:v>Q2</c:v>
                </c:pt>
              </c:strCache>
            </c:strRef>
          </c:cat>
          <c:val>
            <c:numRef>
              <c:f>Sheet1!$E$10:$E$15</c:f>
              <c:numCache>
                <c:formatCode>0.00%</c:formatCode>
                <c:ptCount val="6"/>
                <c:pt idx="0" formatCode="[$-10409]0.0%">
                  <c:v>0.14808652246256199</c:v>
                </c:pt>
                <c:pt idx="1">
                  <c:v>0.14199999999999999</c:v>
                </c:pt>
                <c:pt idx="2" formatCode="[$-10409]0.0%">
                  <c:v>0.16784869976359301</c:v>
                </c:pt>
                <c:pt idx="3" formatCode="[$-10409]0.0%">
                  <c:v>0.22986577181208101</c:v>
                </c:pt>
                <c:pt idx="4" formatCode="[$-10409]0.0%">
                  <c:v>0.21396054628224601</c:v>
                </c:pt>
                <c:pt idx="5" formatCode="[$-10409]0.0%">
                  <c:v>0.24149108589951401</c:v>
                </c:pt>
              </c:numCache>
            </c:numRef>
          </c:val>
          <c:smooth val="0"/>
          <c:extLst>
            <c:ext xmlns:c16="http://schemas.microsoft.com/office/drawing/2014/chart" uri="{C3380CC4-5D6E-409C-BE32-E72D297353CC}">
              <c16:uniqueId val="{0000000D-6E16-414A-AA9E-2CAFB2728B5D}"/>
            </c:ext>
          </c:extLst>
        </c:ser>
        <c:ser>
          <c:idx val="2"/>
          <c:order val="2"/>
          <c:tx>
            <c:strRef>
              <c:f>Sheet1!$F$9</c:f>
              <c:strCache>
                <c:ptCount val="1"/>
                <c:pt idx="0">
                  <c:v>South Cambridgeshire</c:v>
                </c:pt>
              </c:strCache>
            </c:strRef>
          </c:tx>
          <c:spPr>
            <a:ln w="28575" cap="rnd">
              <a:solidFill>
                <a:schemeClr val="accent3"/>
              </a:solidFill>
              <a:round/>
            </a:ln>
            <a:effectLst/>
          </c:spPr>
          <c:marker>
            <c:symbol val="none"/>
          </c:marker>
          <c:dLbls>
            <c:dLbl>
              <c:idx val="0"/>
              <c:layout>
                <c:manualLayout>
                  <c:x val="-4.5590332458442719E-2"/>
                  <c:y val="3.93172207640711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6E16-414A-AA9E-2CAFB2728B5D}"/>
                </c:ext>
              </c:extLst>
            </c:dLbl>
            <c:dLbl>
              <c:idx val="1"/>
              <c:layout>
                <c:manualLayout>
                  <c:x val="-4.3590332458442745E-2"/>
                  <c:y val="0.13653944298629331"/>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6E16-414A-AA9E-2CAFB2728B5D}"/>
                </c:ext>
              </c:extLst>
            </c:dLbl>
            <c:dLbl>
              <c:idx val="2"/>
              <c:layout>
                <c:manualLayout>
                  <c:x val="-5.1923665791776076E-2"/>
                  <c:y val="4.3946850393700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6E16-414A-AA9E-2CAFB2728B5D}"/>
                </c:ext>
              </c:extLst>
            </c:dLbl>
            <c:dLbl>
              <c:idx val="3"/>
              <c:layout>
                <c:manualLayout>
                  <c:x val="-4.5590332458442698E-2"/>
                  <c:y val="3.46875911344415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6E16-414A-AA9E-2CAFB2728B5D}"/>
                </c:ext>
              </c:extLst>
            </c:dLbl>
            <c:dLbl>
              <c:idx val="4"/>
              <c:layout>
                <c:manualLayout>
                  <c:x val="-5.4701443569553802E-2"/>
                  <c:y val="7.63542578011081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6E16-414A-AA9E-2CAFB2728B5D}"/>
                </c:ext>
              </c:extLst>
            </c:dLbl>
            <c:dLbl>
              <c:idx val="5"/>
              <c:layout>
                <c:manualLayout>
                  <c:x val="-4.6368110236220471E-2"/>
                  <c:y val="0.13190981335666366"/>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6E16-414A-AA9E-2CAFB2728B5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Sheet1!$C$10:$C$15</c:f>
              <c:strCache>
                <c:ptCount val="6"/>
                <c:pt idx="0">
                  <c:v>Q1</c:v>
                </c:pt>
                <c:pt idx="1">
                  <c:v>Q2</c:v>
                </c:pt>
                <c:pt idx="2">
                  <c:v>Q3</c:v>
                </c:pt>
                <c:pt idx="3">
                  <c:v>Q4</c:v>
                </c:pt>
                <c:pt idx="4">
                  <c:v>Q1</c:v>
                </c:pt>
                <c:pt idx="5">
                  <c:v>Q2</c:v>
                </c:pt>
              </c:strCache>
            </c:strRef>
          </c:cat>
          <c:val>
            <c:numRef>
              <c:f>Sheet1!$F$10:$F$15</c:f>
              <c:numCache>
                <c:formatCode>0.00%</c:formatCode>
                <c:ptCount val="6"/>
                <c:pt idx="0" formatCode="[$-10409]0.0%">
                  <c:v>5.7023643949930501E-2</c:v>
                </c:pt>
                <c:pt idx="1">
                  <c:v>9.9000000000000005E-2</c:v>
                </c:pt>
                <c:pt idx="2" formatCode="[$-10409]0.0%">
                  <c:v>0.10377358490565999</c:v>
                </c:pt>
                <c:pt idx="3" formatCode="[$-10409]0.0%">
                  <c:v>8.6249999999999993E-2</c:v>
                </c:pt>
                <c:pt idx="4" formatCode="[$-10409]0.0%">
                  <c:v>0.112232030264817</c:v>
                </c:pt>
                <c:pt idx="5" formatCode="[$-10409]0.0%">
                  <c:v>0.121980676328502</c:v>
                </c:pt>
              </c:numCache>
            </c:numRef>
          </c:val>
          <c:smooth val="0"/>
          <c:extLst>
            <c:ext xmlns:c16="http://schemas.microsoft.com/office/drawing/2014/chart" uri="{C3380CC4-5D6E-409C-BE32-E72D297353CC}">
              <c16:uniqueId val="{00000014-6E16-414A-AA9E-2CAFB2728B5D}"/>
            </c:ext>
          </c:extLst>
        </c:ser>
        <c:dLbls>
          <c:dLblPos val="b"/>
          <c:showLegendKey val="0"/>
          <c:showVal val="1"/>
          <c:showCatName val="0"/>
          <c:showSerName val="0"/>
          <c:showPercent val="0"/>
          <c:showBubbleSize val="0"/>
        </c:dLbls>
        <c:smooth val="0"/>
        <c:axId val="1279238815"/>
        <c:axId val="1093448911"/>
      </c:lineChart>
      <c:catAx>
        <c:axId val="12792388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93448911"/>
        <c:crosses val="autoZero"/>
        <c:auto val="1"/>
        <c:lblAlgn val="ctr"/>
        <c:lblOffset val="100"/>
        <c:noMultiLvlLbl val="0"/>
      </c:catAx>
      <c:valAx>
        <c:axId val="1093448911"/>
        <c:scaling>
          <c:orientation val="minMax"/>
        </c:scaling>
        <c:delete val="0"/>
        <c:axPos val="l"/>
        <c:majorGridlines>
          <c:spPr>
            <a:ln w="9525" cap="flat" cmpd="sng" algn="ctr">
              <a:solidFill>
                <a:schemeClr val="tx1">
                  <a:lumMod val="15000"/>
                  <a:lumOff val="85000"/>
                </a:schemeClr>
              </a:solidFill>
              <a:round/>
            </a:ln>
            <a:effectLst/>
          </c:spPr>
        </c:majorGridlines>
        <c:numFmt formatCode="[$-10409]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792388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r>
              <a:rPr lang="en-GB" sz="1400"/>
              <a:t>%</a:t>
            </a:r>
            <a:r>
              <a:rPr lang="en-GB" sz="1400" baseline="0"/>
              <a:t> </a:t>
            </a:r>
            <a:r>
              <a:rPr lang="en-GB" sz="1400"/>
              <a:t>Partially or Totally Breast Fed at </a:t>
            </a:r>
            <a:r>
              <a:rPr lang="en-GB" sz="1400" b="1" i="0" u="none" strike="noStrike" kern="1200" cap="all" spc="120" normalizeH="0" baseline="0">
                <a:solidFill>
                  <a:sysClr val="windowText" lastClr="000000">
                    <a:lumMod val="65000"/>
                    <a:lumOff val="35000"/>
                  </a:sysClr>
                </a:solidFill>
              </a:rPr>
              <a:t>6-8 Week check</a:t>
            </a:r>
            <a:endParaRPr lang="en-GB" sz="1400"/>
          </a:p>
        </c:rich>
      </c:tx>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Sheet1!$C$3</c:f>
              <c:strCache>
                <c:ptCount val="1"/>
                <c:pt idx="0">
                  <c:v>Cambridge</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Sheet1!$D$2:$I$2</c:f>
              <c:strCache>
                <c:ptCount val="6"/>
                <c:pt idx="0">
                  <c:v>Q1</c:v>
                </c:pt>
                <c:pt idx="1">
                  <c:v>Q2</c:v>
                </c:pt>
                <c:pt idx="2">
                  <c:v>Q3</c:v>
                </c:pt>
                <c:pt idx="3">
                  <c:v>Q4</c:v>
                </c:pt>
                <c:pt idx="4">
                  <c:v>Q1</c:v>
                </c:pt>
                <c:pt idx="5">
                  <c:v>Q2</c:v>
                </c:pt>
              </c:strCache>
            </c:strRef>
          </c:cat>
          <c:val>
            <c:numRef>
              <c:f>Sheet1!$D$3:$I$3</c:f>
              <c:numCache>
                <c:formatCode>[$-10409]0%</c:formatCode>
                <c:ptCount val="6"/>
                <c:pt idx="0">
                  <c:v>0.59863945578231303</c:v>
                </c:pt>
                <c:pt idx="1">
                  <c:v>0.72039473684210498</c:v>
                </c:pt>
                <c:pt idx="2">
                  <c:v>0.72</c:v>
                </c:pt>
                <c:pt idx="3">
                  <c:v>0.75</c:v>
                </c:pt>
                <c:pt idx="4">
                  <c:v>0.78</c:v>
                </c:pt>
                <c:pt idx="5">
                  <c:v>0.74074074074074103</c:v>
                </c:pt>
              </c:numCache>
            </c:numRef>
          </c:val>
          <c:extLst>
            <c:ext xmlns:c16="http://schemas.microsoft.com/office/drawing/2014/chart" uri="{C3380CC4-5D6E-409C-BE32-E72D297353CC}">
              <c16:uniqueId val="{00000000-C723-427C-85BC-6AC532786D86}"/>
            </c:ext>
          </c:extLst>
        </c:ser>
        <c:ser>
          <c:idx val="1"/>
          <c:order val="1"/>
          <c:tx>
            <c:strRef>
              <c:f>Sheet1!$C$4</c:f>
              <c:strCache>
                <c:ptCount val="1"/>
                <c:pt idx="0">
                  <c:v>South Cambridgeshire</c:v>
                </c:pt>
              </c:strCache>
            </c:strRef>
          </c:tx>
          <c:spPr>
            <a:solidFill>
              <a:schemeClr val="accent4"/>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Sheet1!$D$2:$I$2</c:f>
              <c:strCache>
                <c:ptCount val="6"/>
                <c:pt idx="0">
                  <c:v>Q1</c:v>
                </c:pt>
                <c:pt idx="1">
                  <c:v>Q2</c:v>
                </c:pt>
                <c:pt idx="2">
                  <c:v>Q3</c:v>
                </c:pt>
                <c:pt idx="3">
                  <c:v>Q4</c:v>
                </c:pt>
                <c:pt idx="4">
                  <c:v>Q1</c:v>
                </c:pt>
                <c:pt idx="5">
                  <c:v>Q2</c:v>
                </c:pt>
              </c:strCache>
            </c:strRef>
          </c:cat>
          <c:val>
            <c:numRef>
              <c:f>Sheet1!$D$4:$I$4</c:f>
              <c:numCache>
                <c:formatCode>[$-10409]0%</c:formatCode>
                <c:ptCount val="6"/>
                <c:pt idx="0">
                  <c:v>0.62864077669902896</c:v>
                </c:pt>
                <c:pt idx="1">
                  <c:v>0.69633507853403098</c:v>
                </c:pt>
                <c:pt idx="2">
                  <c:v>0.62</c:v>
                </c:pt>
                <c:pt idx="3">
                  <c:v>0.65</c:v>
                </c:pt>
                <c:pt idx="4">
                  <c:v>0.65</c:v>
                </c:pt>
                <c:pt idx="5">
                  <c:v>0.68860759493670898</c:v>
                </c:pt>
              </c:numCache>
            </c:numRef>
          </c:val>
          <c:extLst>
            <c:ext xmlns:c16="http://schemas.microsoft.com/office/drawing/2014/chart" uri="{C3380CC4-5D6E-409C-BE32-E72D297353CC}">
              <c16:uniqueId val="{00000001-C723-427C-85BC-6AC532786D86}"/>
            </c:ext>
          </c:extLst>
        </c:ser>
        <c:ser>
          <c:idx val="2"/>
          <c:order val="2"/>
          <c:tx>
            <c:strRef>
              <c:f>Sheet1!$C$5</c:f>
              <c:strCache>
                <c:ptCount val="1"/>
                <c:pt idx="0">
                  <c:v>East Cambridgeshire</c:v>
                </c:pt>
              </c:strCache>
            </c:strRef>
          </c:tx>
          <c:spPr>
            <a:solidFill>
              <a:schemeClr val="accent6"/>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Sheet1!$D$2:$I$2</c:f>
              <c:strCache>
                <c:ptCount val="6"/>
                <c:pt idx="0">
                  <c:v>Q1</c:v>
                </c:pt>
                <c:pt idx="1">
                  <c:v>Q2</c:v>
                </c:pt>
                <c:pt idx="2">
                  <c:v>Q3</c:v>
                </c:pt>
                <c:pt idx="3">
                  <c:v>Q4</c:v>
                </c:pt>
                <c:pt idx="4">
                  <c:v>Q1</c:v>
                </c:pt>
                <c:pt idx="5">
                  <c:v>Q2</c:v>
                </c:pt>
              </c:strCache>
            </c:strRef>
          </c:cat>
          <c:val>
            <c:numRef>
              <c:f>Sheet1!$D$5:$I$5</c:f>
              <c:numCache>
                <c:formatCode>[$-10409]0%</c:formatCode>
                <c:ptCount val="6"/>
                <c:pt idx="0">
                  <c:v>0.53030303030303005</c:v>
                </c:pt>
                <c:pt idx="1">
                  <c:v>0.6</c:v>
                </c:pt>
                <c:pt idx="2">
                  <c:v>0.59</c:v>
                </c:pt>
                <c:pt idx="3">
                  <c:v>0.63</c:v>
                </c:pt>
                <c:pt idx="4">
                  <c:v>0.52</c:v>
                </c:pt>
                <c:pt idx="5">
                  <c:v>0.54187192118226601</c:v>
                </c:pt>
              </c:numCache>
            </c:numRef>
          </c:val>
          <c:extLst>
            <c:ext xmlns:c16="http://schemas.microsoft.com/office/drawing/2014/chart" uri="{C3380CC4-5D6E-409C-BE32-E72D297353CC}">
              <c16:uniqueId val="{00000002-C723-427C-85BC-6AC532786D86}"/>
            </c:ext>
          </c:extLst>
        </c:ser>
        <c:ser>
          <c:idx val="3"/>
          <c:order val="3"/>
          <c:tx>
            <c:strRef>
              <c:f>Sheet1!$C$6</c:f>
              <c:strCache>
                <c:ptCount val="1"/>
                <c:pt idx="0">
                  <c:v>Fenland</c:v>
                </c:pt>
              </c:strCache>
            </c:strRef>
          </c:tx>
          <c:spPr>
            <a:solidFill>
              <a:schemeClr val="accent2">
                <a:lumMod val="60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Sheet1!$D$2:$I$2</c:f>
              <c:strCache>
                <c:ptCount val="6"/>
                <c:pt idx="0">
                  <c:v>Q1</c:v>
                </c:pt>
                <c:pt idx="1">
                  <c:v>Q2</c:v>
                </c:pt>
                <c:pt idx="2">
                  <c:v>Q3</c:v>
                </c:pt>
                <c:pt idx="3">
                  <c:v>Q4</c:v>
                </c:pt>
                <c:pt idx="4">
                  <c:v>Q1</c:v>
                </c:pt>
                <c:pt idx="5">
                  <c:v>Q2</c:v>
                </c:pt>
              </c:strCache>
            </c:strRef>
          </c:cat>
          <c:val>
            <c:numRef>
              <c:f>Sheet1!$D$6:$I$6</c:f>
              <c:numCache>
                <c:formatCode>[$-10409]0%</c:formatCode>
                <c:ptCount val="6"/>
                <c:pt idx="0">
                  <c:v>0.33458646616541399</c:v>
                </c:pt>
                <c:pt idx="1">
                  <c:v>0.39325842696629199</c:v>
                </c:pt>
                <c:pt idx="2">
                  <c:v>0.31</c:v>
                </c:pt>
                <c:pt idx="3">
                  <c:v>0.37</c:v>
                </c:pt>
                <c:pt idx="4">
                  <c:v>0.38</c:v>
                </c:pt>
                <c:pt idx="5">
                  <c:v>0.40160642570281102</c:v>
                </c:pt>
              </c:numCache>
            </c:numRef>
          </c:val>
          <c:extLst>
            <c:ext xmlns:c16="http://schemas.microsoft.com/office/drawing/2014/chart" uri="{C3380CC4-5D6E-409C-BE32-E72D297353CC}">
              <c16:uniqueId val="{00000003-C723-427C-85BC-6AC532786D86}"/>
            </c:ext>
          </c:extLst>
        </c:ser>
        <c:ser>
          <c:idx val="4"/>
          <c:order val="4"/>
          <c:tx>
            <c:strRef>
              <c:f>Sheet1!$C$7</c:f>
              <c:strCache>
                <c:ptCount val="1"/>
                <c:pt idx="0">
                  <c:v>Huntingdonshire</c:v>
                </c:pt>
              </c:strCache>
            </c:strRef>
          </c:tx>
          <c:spPr>
            <a:solidFill>
              <a:schemeClr val="accent4">
                <a:lumMod val="60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Sheet1!$D$2:$I$2</c:f>
              <c:strCache>
                <c:ptCount val="6"/>
                <c:pt idx="0">
                  <c:v>Q1</c:v>
                </c:pt>
                <c:pt idx="1">
                  <c:v>Q2</c:v>
                </c:pt>
                <c:pt idx="2">
                  <c:v>Q3</c:v>
                </c:pt>
                <c:pt idx="3">
                  <c:v>Q4</c:v>
                </c:pt>
                <c:pt idx="4">
                  <c:v>Q1</c:v>
                </c:pt>
                <c:pt idx="5">
                  <c:v>Q2</c:v>
                </c:pt>
              </c:strCache>
            </c:strRef>
          </c:cat>
          <c:val>
            <c:numRef>
              <c:f>Sheet1!$D$7:$I$7</c:f>
              <c:numCache>
                <c:formatCode>[$-10409]0%</c:formatCode>
                <c:ptCount val="6"/>
                <c:pt idx="0">
                  <c:v>0.46621621621621601</c:v>
                </c:pt>
                <c:pt idx="1">
                  <c:v>0.50666666666666704</c:v>
                </c:pt>
                <c:pt idx="2">
                  <c:v>0.53</c:v>
                </c:pt>
                <c:pt idx="3">
                  <c:v>0.5</c:v>
                </c:pt>
                <c:pt idx="4">
                  <c:v>0.52</c:v>
                </c:pt>
                <c:pt idx="5">
                  <c:v>0.55990220048899797</c:v>
                </c:pt>
              </c:numCache>
            </c:numRef>
          </c:val>
          <c:extLst>
            <c:ext xmlns:c16="http://schemas.microsoft.com/office/drawing/2014/chart" uri="{C3380CC4-5D6E-409C-BE32-E72D297353CC}">
              <c16:uniqueId val="{00000004-C723-427C-85BC-6AC532786D86}"/>
            </c:ext>
          </c:extLst>
        </c:ser>
        <c:ser>
          <c:idx val="5"/>
          <c:order val="5"/>
          <c:tx>
            <c:strRef>
              <c:f>Sheet1!$C$8</c:f>
              <c:strCache>
                <c:ptCount val="1"/>
                <c:pt idx="0">
                  <c:v>Peterborough</c:v>
                </c:pt>
              </c:strCache>
            </c:strRef>
          </c:tx>
          <c:spPr>
            <a:solidFill>
              <a:schemeClr val="accent6">
                <a:lumMod val="60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Sheet1!$D$2:$I$2</c:f>
              <c:strCache>
                <c:ptCount val="6"/>
                <c:pt idx="0">
                  <c:v>Q1</c:v>
                </c:pt>
                <c:pt idx="1">
                  <c:v>Q2</c:v>
                </c:pt>
                <c:pt idx="2">
                  <c:v>Q3</c:v>
                </c:pt>
                <c:pt idx="3">
                  <c:v>Q4</c:v>
                </c:pt>
                <c:pt idx="4">
                  <c:v>Q1</c:v>
                </c:pt>
                <c:pt idx="5">
                  <c:v>Q2</c:v>
                </c:pt>
              </c:strCache>
            </c:strRef>
          </c:cat>
          <c:val>
            <c:numRef>
              <c:f>Sheet1!$D$8:$I$8</c:f>
              <c:numCache>
                <c:formatCode>[$-10409]0%</c:formatCode>
                <c:ptCount val="6"/>
                <c:pt idx="0">
                  <c:v>0.46686303387334299</c:v>
                </c:pt>
                <c:pt idx="1">
                  <c:v>0.51067073170731703</c:v>
                </c:pt>
                <c:pt idx="2">
                  <c:v>0.48</c:v>
                </c:pt>
                <c:pt idx="3">
                  <c:v>0.44</c:v>
                </c:pt>
                <c:pt idx="4">
                  <c:v>0.47</c:v>
                </c:pt>
                <c:pt idx="5">
                  <c:v>0.49768875192604001</c:v>
                </c:pt>
              </c:numCache>
            </c:numRef>
          </c:val>
          <c:extLst>
            <c:ext xmlns:c16="http://schemas.microsoft.com/office/drawing/2014/chart" uri="{C3380CC4-5D6E-409C-BE32-E72D297353CC}">
              <c16:uniqueId val="{00000005-C723-427C-85BC-6AC532786D86}"/>
            </c:ext>
          </c:extLst>
        </c:ser>
        <c:dLbls>
          <c:dLblPos val="outEnd"/>
          <c:showLegendKey val="0"/>
          <c:showVal val="1"/>
          <c:showCatName val="0"/>
          <c:showSerName val="0"/>
          <c:showPercent val="0"/>
          <c:showBubbleSize val="0"/>
        </c:dLbls>
        <c:gapWidth val="444"/>
        <c:overlap val="-90"/>
        <c:axId val="1119952047"/>
        <c:axId val="768356479"/>
      </c:barChart>
      <c:catAx>
        <c:axId val="1119952047"/>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n-GB" sz="900" b="0" i="0" u="none" strike="noStrike" kern="1200" cap="all" baseline="0">
                    <a:solidFill>
                      <a:sysClr val="windowText" lastClr="000000">
                        <a:lumMod val="65000"/>
                        <a:lumOff val="35000"/>
                      </a:sysClr>
                    </a:solidFill>
                  </a:rPr>
                  <a:t>(April 2022-September 2023)</a:t>
                </a:r>
                <a:endParaRPr lang="en-GB"/>
              </a:p>
            </c:rich>
          </c:tx>
          <c:overlay val="0"/>
          <c:spPr>
            <a:noFill/>
            <a:ln>
              <a:noFill/>
            </a:ln>
            <a:effectLst/>
          </c:spPr>
          <c:txPr>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en-US"/>
          </a:p>
        </c:txPr>
        <c:crossAx val="768356479"/>
        <c:crosses val="autoZero"/>
        <c:auto val="1"/>
        <c:lblAlgn val="ctr"/>
        <c:lblOffset val="100"/>
        <c:noMultiLvlLbl val="0"/>
      </c:catAx>
      <c:valAx>
        <c:axId val="768356479"/>
        <c:scaling>
          <c:orientation val="minMax"/>
        </c:scaling>
        <c:delete val="1"/>
        <c:axPos val="l"/>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n-GB"/>
                  <a:t>%</a:t>
                </a:r>
                <a:r>
                  <a:rPr lang="en-GB" baseline="0"/>
                  <a:t> Partially or totally breastfed</a:t>
                </a:r>
                <a:endParaRPr lang="en-GB"/>
              </a:p>
            </c:rich>
          </c:tx>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n-US"/>
            </a:p>
          </c:txPr>
        </c:title>
        <c:numFmt formatCode="[$-10409]0%" sourceLinked="1"/>
        <c:majorTickMark val="none"/>
        <c:minorTickMark val="none"/>
        <c:tickLblPos val="nextTo"/>
        <c:crossAx val="1119952047"/>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en-GB" sz="1400" b="0" i="0" u="none" strike="noStrike" kern="1200" spc="0" baseline="0">
                <a:solidFill>
                  <a:sysClr val="windowText" lastClr="000000">
                    <a:lumMod val="65000"/>
                    <a:lumOff val="35000"/>
                  </a:sysClr>
                </a:solidFill>
              </a:rPr>
              <a:t>Cambridgeshire and Peterborough Districts Breastfeeding Prevalence at 6-8 Weeks (April 2021-October 2023)</a:t>
            </a: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en-US"/>
        </a:p>
      </c:txPr>
    </c:title>
    <c:autoTitleDeleted val="0"/>
    <c:plotArea>
      <c:layout/>
      <c:lineChart>
        <c:grouping val="standard"/>
        <c:varyColors val="0"/>
        <c:ser>
          <c:idx val="0"/>
          <c:order val="0"/>
          <c:tx>
            <c:strRef>
              <c:f>Sheet6!$A$12</c:f>
              <c:strCache>
                <c:ptCount val="1"/>
                <c:pt idx="0">
                  <c:v>Cambridge</c:v>
                </c:pt>
              </c:strCache>
            </c:strRef>
          </c:tx>
          <c:spPr>
            <a:ln w="28575" cap="rnd">
              <a:solidFill>
                <a:schemeClr val="accent2">
                  <a:shade val="50000"/>
                </a:schemeClr>
              </a:solidFill>
              <a:round/>
            </a:ln>
            <a:effectLst/>
          </c:spPr>
          <c:marker>
            <c:symbol val="none"/>
          </c:marker>
          <c:cat>
            <c:strRef>
              <c:f>Sheet6!$B$11:$L$11</c:f>
              <c:strCache>
                <c:ptCount val="11"/>
                <c:pt idx="0">
                  <c:v>Quarter 1 2021/22</c:v>
                </c:pt>
                <c:pt idx="1">
                  <c:v>Quarter 2 2021/22</c:v>
                </c:pt>
                <c:pt idx="2">
                  <c:v>Quarter 3 2021/22</c:v>
                </c:pt>
                <c:pt idx="3">
                  <c:v>Quarter 4 2021/22</c:v>
                </c:pt>
                <c:pt idx="4">
                  <c:v>Quarter 1 2022/23</c:v>
                </c:pt>
                <c:pt idx="5">
                  <c:v>Quarter 2 2022/23</c:v>
                </c:pt>
                <c:pt idx="6">
                  <c:v>Quarter 3 2022/23</c:v>
                </c:pt>
                <c:pt idx="7">
                  <c:v>Quarter 4 2022/23</c:v>
                </c:pt>
                <c:pt idx="8">
                  <c:v>Quarter 1 2023/24</c:v>
                </c:pt>
                <c:pt idx="9">
                  <c:v>Quarter 2 2023/24</c:v>
                </c:pt>
                <c:pt idx="10">
                  <c:v>Quarter 3 2023/24</c:v>
                </c:pt>
              </c:strCache>
            </c:strRef>
          </c:cat>
          <c:val>
            <c:numRef>
              <c:f>Sheet6!$B$12:$L$12</c:f>
              <c:numCache>
                <c:formatCode>[$-10409]0%</c:formatCode>
                <c:ptCount val="11"/>
                <c:pt idx="0">
                  <c:v>0.71686746987951799</c:v>
                </c:pt>
                <c:pt idx="1">
                  <c:v>0.61142857142857099</c:v>
                </c:pt>
                <c:pt idx="2">
                  <c:v>0.63777089783281704</c:v>
                </c:pt>
                <c:pt idx="3">
                  <c:v>0.63777089783281704</c:v>
                </c:pt>
                <c:pt idx="4">
                  <c:v>0.59863945578231303</c:v>
                </c:pt>
                <c:pt idx="5">
                  <c:v>0.72039473684210498</c:v>
                </c:pt>
                <c:pt idx="6">
                  <c:v>0.72</c:v>
                </c:pt>
                <c:pt idx="7">
                  <c:v>0.75</c:v>
                </c:pt>
                <c:pt idx="8">
                  <c:v>0.78</c:v>
                </c:pt>
                <c:pt idx="9">
                  <c:v>0.74074074074074103</c:v>
                </c:pt>
                <c:pt idx="10">
                  <c:v>0.76</c:v>
                </c:pt>
              </c:numCache>
            </c:numRef>
          </c:val>
          <c:smooth val="0"/>
          <c:extLst>
            <c:ext xmlns:c16="http://schemas.microsoft.com/office/drawing/2014/chart" uri="{C3380CC4-5D6E-409C-BE32-E72D297353CC}">
              <c16:uniqueId val="{00000000-7A2C-4EB5-AE9A-5564EA959963}"/>
            </c:ext>
          </c:extLst>
        </c:ser>
        <c:ser>
          <c:idx val="1"/>
          <c:order val="1"/>
          <c:tx>
            <c:strRef>
              <c:f>Sheet6!$A$13</c:f>
              <c:strCache>
                <c:ptCount val="1"/>
                <c:pt idx="0">
                  <c:v>South Cambridgeshire</c:v>
                </c:pt>
              </c:strCache>
            </c:strRef>
          </c:tx>
          <c:spPr>
            <a:ln w="28575" cap="rnd">
              <a:solidFill>
                <a:schemeClr val="accent2">
                  <a:shade val="70000"/>
                </a:schemeClr>
              </a:solidFill>
              <a:round/>
            </a:ln>
            <a:effectLst/>
          </c:spPr>
          <c:marker>
            <c:symbol val="none"/>
          </c:marker>
          <c:cat>
            <c:strRef>
              <c:f>Sheet6!$B$11:$L$11</c:f>
              <c:strCache>
                <c:ptCount val="11"/>
                <c:pt idx="0">
                  <c:v>Quarter 1 2021/22</c:v>
                </c:pt>
                <c:pt idx="1">
                  <c:v>Quarter 2 2021/22</c:v>
                </c:pt>
                <c:pt idx="2">
                  <c:v>Quarter 3 2021/22</c:v>
                </c:pt>
                <c:pt idx="3">
                  <c:v>Quarter 4 2021/22</c:v>
                </c:pt>
                <c:pt idx="4">
                  <c:v>Quarter 1 2022/23</c:v>
                </c:pt>
                <c:pt idx="5">
                  <c:v>Quarter 2 2022/23</c:v>
                </c:pt>
                <c:pt idx="6">
                  <c:v>Quarter 3 2022/23</c:v>
                </c:pt>
                <c:pt idx="7">
                  <c:v>Quarter 4 2022/23</c:v>
                </c:pt>
                <c:pt idx="8">
                  <c:v>Quarter 1 2023/24</c:v>
                </c:pt>
                <c:pt idx="9">
                  <c:v>Quarter 2 2023/24</c:v>
                </c:pt>
                <c:pt idx="10">
                  <c:v>Quarter 3 2023/24</c:v>
                </c:pt>
              </c:strCache>
            </c:strRef>
          </c:cat>
          <c:val>
            <c:numRef>
              <c:f>Sheet6!$B$13:$L$13</c:f>
              <c:numCache>
                <c:formatCode>[$-10409]0%</c:formatCode>
                <c:ptCount val="11"/>
                <c:pt idx="0">
                  <c:v>0.614155251141553</c:v>
                </c:pt>
                <c:pt idx="1">
                  <c:v>0.59389671361502405</c:v>
                </c:pt>
                <c:pt idx="2">
                  <c:v>0.597727272727273</c:v>
                </c:pt>
                <c:pt idx="3">
                  <c:v>0.597727272727273</c:v>
                </c:pt>
                <c:pt idx="4">
                  <c:v>0.62864077669902896</c:v>
                </c:pt>
                <c:pt idx="5">
                  <c:v>0.69633507853403098</c:v>
                </c:pt>
                <c:pt idx="6">
                  <c:v>0.62</c:v>
                </c:pt>
                <c:pt idx="7">
                  <c:v>0.65</c:v>
                </c:pt>
                <c:pt idx="8">
                  <c:v>0.65</c:v>
                </c:pt>
                <c:pt idx="9">
                  <c:v>0.68860759493670898</c:v>
                </c:pt>
                <c:pt idx="10">
                  <c:v>0.6</c:v>
                </c:pt>
              </c:numCache>
            </c:numRef>
          </c:val>
          <c:smooth val="0"/>
          <c:extLst>
            <c:ext xmlns:c16="http://schemas.microsoft.com/office/drawing/2014/chart" uri="{C3380CC4-5D6E-409C-BE32-E72D297353CC}">
              <c16:uniqueId val="{00000001-7A2C-4EB5-AE9A-5564EA959963}"/>
            </c:ext>
          </c:extLst>
        </c:ser>
        <c:ser>
          <c:idx val="2"/>
          <c:order val="2"/>
          <c:tx>
            <c:strRef>
              <c:f>Sheet6!$A$14</c:f>
              <c:strCache>
                <c:ptCount val="1"/>
                <c:pt idx="0">
                  <c:v>East Cambridgeshire</c:v>
                </c:pt>
              </c:strCache>
            </c:strRef>
          </c:tx>
          <c:spPr>
            <a:ln w="28575" cap="rnd">
              <a:solidFill>
                <a:schemeClr val="accent2">
                  <a:shade val="90000"/>
                </a:schemeClr>
              </a:solidFill>
              <a:round/>
            </a:ln>
            <a:effectLst/>
          </c:spPr>
          <c:marker>
            <c:symbol val="none"/>
          </c:marker>
          <c:cat>
            <c:strRef>
              <c:f>Sheet6!$B$11:$L$11</c:f>
              <c:strCache>
                <c:ptCount val="11"/>
                <c:pt idx="0">
                  <c:v>Quarter 1 2021/22</c:v>
                </c:pt>
                <c:pt idx="1">
                  <c:v>Quarter 2 2021/22</c:v>
                </c:pt>
                <c:pt idx="2">
                  <c:v>Quarter 3 2021/22</c:v>
                </c:pt>
                <c:pt idx="3">
                  <c:v>Quarter 4 2021/22</c:v>
                </c:pt>
                <c:pt idx="4">
                  <c:v>Quarter 1 2022/23</c:v>
                </c:pt>
                <c:pt idx="5">
                  <c:v>Quarter 2 2022/23</c:v>
                </c:pt>
                <c:pt idx="6">
                  <c:v>Quarter 3 2022/23</c:v>
                </c:pt>
                <c:pt idx="7">
                  <c:v>Quarter 4 2022/23</c:v>
                </c:pt>
                <c:pt idx="8">
                  <c:v>Quarter 1 2023/24</c:v>
                </c:pt>
                <c:pt idx="9">
                  <c:v>Quarter 2 2023/24</c:v>
                </c:pt>
                <c:pt idx="10">
                  <c:v>Quarter 3 2023/24</c:v>
                </c:pt>
              </c:strCache>
            </c:strRef>
          </c:cat>
          <c:val>
            <c:numRef>
              <c:f>Sheet6!$B$14:$L$14</c:f>
              <c:numCache>
                <c:formatCode>[$-10409]0%</c:formatCode>
                <c:ptCount val="11"/>
                <c:pt idx="0">
                  <c:v>0.52195121951219503</c:v>
                </c:pt>
                <c:pt idx="1">
                  <c:v>0.506493506493506</c:v>
                </c:pt>
                <c:pt idx="2">
                  <c:v>0.52380952380952395</c:v>
                </c:pt>
                <c:pt idx="3">
                  <c:v>0.52380952380952395</c:v>
                </c:pt>
                <c:pt idx="4">
                  <c:v>0.53030303030303005</c:v>
                </c:pt>
                <c:pt idx="5">
                  <c:v>0.6</c:v>
                </c:pt>
                <c:pt idx="6">
                  <c:v>0.59</c:v>
                </c:pt>
                <c:pt idx="7">
                  <c:v>0.63</c:v>
                </c:pt>
                <c:pt idx="8">
                  <c:v>0.52</c:v>
                </c:pt>
                <c:pt idx="9">
                  <c:v>0.54187192118226601</c:v>
                </c:pt>
                <c:pt idx="10">
                  <c:v>0.67</c:v>
                </c:pt>
              </c:numCache>
            </c:numRef>
          </c:val>
          <c:smooth val="0"/>
          <c:extLst>
            <c:ext xmlns:c16="http://schemas.microsoft.com/office/drawing/2014/chart" uri="{C3380CC4-5D6E-409C-BE32-E72D297353CC}">
              <c16:uniqueId val="{00000002-7A2C-4EB5-AE9A-5564EA959963}"/>
            </c:ext>
          </c:extLst>
        </c:ser>
        <c:ser>
          <c:idx val="3"/>
          <c:order val="3"/>
          <c:tx>
            <c:strRef>
              <c:f>Sheet6!$A$15</c:f>
              <c:strCache>
                <c:ptCount val="1"/>
                <c:pt idx="0">
                  <c:v>Fenland</c:v>
                </c:pt>
              </c:strCache>
            </c:strRef>
          </c:tx>
          <c:spPr>
            <a:ln w="28575" cap="rnd">
              <a:solidFill>
                <a:schemeClr val="accent2">
                  <a:tint val="90000"/>
                </a:schemeClr>
              </a:solidFill>
              <a:round/>
            </a:ln>
            <a:effectLst/>
          </c:spPr>
          <c:marker>
            <c:symbol val="none"/>
          </c:marker>
          <c:cat>
            <c:strRef>
              <c:f>Sheet6!$B$11:$L$11</c:f>
              <c:strCache>
                <c:ptCount val="11"/>
                <c:pt idx="0">
                  <c:v>Quarter 1 2021/22</c:v>
                </c:pt>
                <c:pt idx="1">
                  <c:v>Quarter 2 2021/22</c:v>
                </c:pt>
                <c:pt idx="2">
                  <c:v>Quarter 3 2021/22</c:v>
                </c:pt>
                <c:pt idx="3">
                  <c:v>Quarter 4 2021/22</c:v>
                </c:pt>
                <c:pt idx="4">
                  <c:v>Quarter 1 2022/23</c:v>
                </c:pt>
                <c:pt idx="5">
                  <c:v>Quarter 2 2022/23</c:v>
                </c:pt>
                <c:pt idx="6">
                  <c:v>Quarter 3 2022/23</c:v>
                </c:pt>
                <c:pt idx="7">
                  <c:v>Quarter 4 2022/23</c:v>
                </c:pt>
                <c:pt idx="8">
                  <c:v>Quarter 1 2023/24</c:v>
                </c:pt>
                <c:pt idx="9">
                  <c:v>Quarter 2 2023/24</c:v>
                </c:pt>
                <c:pt idx="10">
                  <c:v>Quarter 3 2023/24</c:v>
                </c:pt>
              </c:strCache>
            </c:strRef>
          </c:cat>
          <c:val>
            <c:numRef>
              <c:f>Sheet6!$B$15:$L$15</c:f>
              <c:numCache>
                <c:formatCode>[$-10409]0%</c:formatCode>
                <c:ptCount val="11"/>
                <c:pt idx="0">
                  <c:v>0.32780082987551901</c:v>
                </c:pt>
                <c:pt idx="1">
                  <c:v>0.33590733590733601</c:v>
                </c:pt>
                <c:pt idx="2">
                  <c:v>0.38906752411575601</c:v>
                </c:pt>
                <c:pt idx="3">
                  <c:v>0.38906752411575601</c:v>
                </c:pt>
                <c:pt idx="4">
                  <c:v>0.33458646616541399</c:v>
                </c:pt>
                <c:pt idx="5">
                  <c:v>0.39325842696629199</c:v>
                </c:pt>
                <c:pt idx="6">
                  <c:v>0.31</c:v>
                </c:pt>
                <c:pt idx="7">
                  <c:v>0.37</c:v>
                </c:pt>
                <c:pt idx="8">
                  <c:v>0.38</c:v>
                </c:pt>
                <c:pt idx="9">
                  <c:v>0.40160642570281102</c:v>
                </c:pt>
                <c:pt idx="10">
                  <c:v>0.5</c:v>
                </c:pt>
              </c:numCache>
            </c:numRef>
          </c:val>
          <c:smooth val="0"/>
          <c:extLst>
            <c:ext xmlns:c16="http://schemas.microsoft.com/office/drawing/2014/chart" uri="{C3380CC4-5D6E-409C-BE32-E72D297353CC}">
              <c16:uniqueId val="{00000003-7A2C-4EB5-AE9A-5564EA959963}"/>
            </c:ext>
          </c:extLst>
        </c:ser>
        <c:ser>
          <c:idx val="4"/>
          <c:order val="4"/>
          <c:tx>
            <c:strRef>
              <c:f>Sheet6!$A$16</c:f>
              <c:strCache>
                <c:ptCount val="1"/>
                <c:pt idx="0">
                  <c:v>Huntingdonshire</c:v>
                </c:pt>
              </c:strCache>
            </c:strRef>
          </c:tx>
          <c:spPr>
            <a:ln w="28575" cap="rnd">
              <a:solidFill>
                <a:schemeClr val="accent2">
                  <a:tint val="70000"/>
                </a:schemeClr>
              </a:solidFill>
              <a:round/>
            </a:ln>
            <a:effectLst/>
          </c:spPr>
          <c:marker>
            <c:symbol val="none"/>
          </c:marker>
          <c:cat>
            <c:strRef>
              <c:f>Sheet6!$B$11:$L$11</c:f>
              <c:strCache>
                <c:ptCount val="11"/>
                <c:pt idx="0">
                  <c:v>Quarter 1 2021/22</c:v>
                </c:pt>
                <c:pt idx="1">
                  <c:v>Quarter 2 2021/22</c:v>
                </c:pt>
                <c:pt idx="2">
                  <c:v>Quarter 3 2021/22</c:v>
                </c:pt>
                <c:pt idx="3">
                  <c:v>Quarter 4 2021/22</c:v>
                </c:pt>
                <c:pt idx="4">
                  <c:v>Quarter 1 2022/23</c:v>
                </c:pt>
                <c:pt idx="5">
                  <c:v>Quarter 2 2022/23</c:v>
                </c:pt>
                <c:pt idx="6">
                  <c:v>Quarter 3 2022/23</c:v>
                </c:pt>
                <c:pt idx="7">
                  <c:v>Quarter 4 2022/23</c:v>
                </c:pt>
                <c:pt idx="8">
                  <c:v>Quarter 1 2023/24</c:v>
                </c:pt>
                <c:pt idx="9">
                  <c:v>Quarter 2 2023/24</c:v>
                </c:pt>
                <c:pt idx="10">
                  <c:v>Quarter 3 2023/24</c:v>
                </c:pt>
              </c:strCache>
            </c:strRef>
          </c:cat>
          <c:val>
            <c:numRef>
              <c:f>Sheet6!$B$16:$L$16</c:f>
              <c:numCache>
                <c:formatCode>[$-10409]0%</c:formatCode>
                <c:ptCount val="11"/>
                <c:pt idx="0">
                  <c:v>0.50873362445414805</c:v>
                </c:pt>
                <c:pt idx="1">
                  <c:v>0.47302904564315401</c:v>
                </c:pt>
                <c:pt idx="2">
                  <c:v>0.48220640569395001</c:v>
                </c:pt>
                <c:pt idx="3">
                  <c:v>0.48220640569395001</c:v>
                </c:pt>
                <c:pt idx="4">
                  <c:v>0.46621621621621601</c:v>
                </c:pt>
                <c:pt idx="5">
                  <c:v>0.50666666666666704</c:v>
                </c:pt>
                <c:pt idx="6">
                  <c:v>0.53</c:v>
                </c:pt>
                <c:pt idx="7">
                  <c:v>0.5</c:v>
                </c:pt>
                <c:pt idx="8">
                  <c:v>0.52</c:v>
                </c:pt>
                <c:pt idx="9">
                  <c:v>0.55990220048899797</c:v>
                </c:pt>
                <c:pt idx="10">
                  <c:v>0.59</c:v>
                </c:pt>
              </c:numCache>
            </c:numRef>
          </c:val>
          <c:smooth val="0"/>
          <c:extLst>
            <c:ext xmlns:c16="http://schemas.microsoft.com/office/drawing/2014/chart" uri="{C3380CC4-5D6E-409C-BE32-E72D297353CC}">
              <c16:uniqueId val="{00000004-7A2C-4EB5-AE9A-5564EA959963}"/>
            </c:ext>
          </c:extLst>
        </c:ser>
        <c:ser>
          <c:idx val="5"/>
          <c:order val="5"/>
          <c:tx>
            <c:strRef>
              <c:f>Sheet6!$A$17</c:f>
              <c:strCache>
                <c:ptCount val="1"/>
                <c:pt idx="0">
                  <c:v>Peterborough</c:v>
                </c:pt>
              </c:strCache>
            </c:strRef>
          </c:tx>
          <c:spPr>
            <a:ln w="28575" cap="rnd">
              <a:solidFill>
                <a:schemeClr val="accent2">
                  <a:tint val="50000"/>
                </a:schemeClr>
              </a:solidFill>
              <a:round/>
            </a:ln>
            <a:effectLst/>
          </c:spPr>
          <c:marker>
            <c:symbol val="none"/>
          </c:marker>
          <c:cat>
            <c:strRef>
              <c:f>Sheet6!$B$11:$L$11</c:f>
              <c:strCache>
                <c:ptCount val="11"/>
                <c:pt idx="0">
                  <c:v>Quarter 1 2021/22</c:v>
                </c:pt>
                <c:pt idx="1">
                  <c:v>Quarter 2 2021/22</c:v>
                </c:pt>
                <c:pt idx="2">
                  <c:v>Quarter 3 2021/22</c:v>
                </c:pt>
                <c:pt idx="3">
                  <c:v>Quarter 4 2021/22</c:v>
                </c:pt>
                <c:pt idx="4">
                  <c:v>Quarter 1 2022/23</c:v>
                </c:pt>
                <c:pt idx="5">
                  <c:v>Quarter 2 2022/23</c:v>
                </c:pt>
                <c:pt idx="6">
                  <c:v>Quarter 3 2022/23</c:v>
                </c:pt>
                <c:pt idx="7">
                  <c:v>Quarter 4 2022/23</c:v>
                </c:pt>
                <c:pt idx="8">
                  <c:v>Quarter 1 2023/24</c:v>
                </c:pt>
                <c:pt idx="9">
                  <c:v>Quarter 2 2023/24</c:v>
                </c:pt>
                <c:pt idx="10">
                  <c:v>Quarter 3 2023/24</c:v>
                </c:pt>
              </c:strCache>
            </c:strRef>
          </c:cat>
          <c:val>
            <c:numRef>
              <c:f>Sheet6!$B$17:$L$17</c:f>
              <c:numCache>
                <c:formatCode>[$-10409]0%</c:formatCode>
                <c:ptCount val="11"/>
                <c:pt idx="0">
                  <c:v>0.43010752688171999</c:v>
                </c:pt>
                <c:pt idx="1">
                  <c:v>0.38808139534883701</c:v>
                </c:pt>
                <c:pt idx="2">
                  <c:v>0.404432132963989</c:v>
                </c:pt>
                <c:pt idx="3">
                  <c:v>0.404432132963989</c:v>
                </c:pt>
                <c:pt idx="4">
                  <c:v>0.46686303387334299</c:v>
                </c:pt>
                <c:pt idx="5">
                  <c:v>0.51067073170731703</c:v>
                </c:pt>
                <c:pt idx="6">
                  <c:v>0.48</c:v>
                </c:pt>
                <c:pt idx="7">
                  <c:v>0.44</c:v>
                </c:pt>
                <c:pt idx="8">
                  <c:v>0.47</c:v>
                </c:pt>
                <c:pt idx="9">
                  <c:v>0.49768875192604001</c:v>
                </c:pt>
                <c:pt idx="10">
                  <c:v>0.52</c:v>
                </c:pt>
              </c:numCache>
            </c:numRef>
          </c:val>
          <c:smooth val="0"/>
          <c:extLst>
            <c:ext xmlns:c16="http://schemas.microsoft.com/office/drawing/2014/chart" uri="{C3380CC4-5D6E-409C-BE32-E72D297353CC}">
              <c16:uniqueId val="{00000005-7A2C-4EB5-AE9A-5564EA959963}"/>
            </c:ext>
          </c:extLst>
        </c:ser>
        <c:dLbls>
          <c:showLegendKey val="0"/>
          <c:showVal val="0"/>
          <c:showCatName val="0"/>
          <c:showSerName val="0"/>
          <c:showPercent val="0"/>
          <c:showBubbleSize val="0"/>
        </c:dLbls>
        <c:smooth val="0"/>
        <c:axId val="694809696"/>
        <c:axId val="620278288"/>
      </c:lineChart>
      <c:catAx>
        <c:axId val="694809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0278288"/>
        <c:crosses val="autoZero"/>
        <c:auto val="1"/>
        <c:lblAlgn val="ctr"/>
        <c:lblOffset val="100"/>
        <c:noMultiLvlLbl val="0"/>
      </c:catAx>
      <c:valAx>
        <c:axId val="620278288"/>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10409]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48096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 id="14">
  <a:schemeClr val="accent1"/>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67B960-3BA5-4A65-9117-DEEAA68D5E86}" type="doc">
      <dgm:prSet loTypeId="urn:microsoft.com/office/officeart/2005/8/layout/vList2" loCatId="list" qsTypeId="urn:microsoft.com/office/officeart/2005/8/quickstyle/simple1" qsCatId="simple" csTypeId="urn:microsoft.com/office/officeart/2005/8/colors/accent5_2" csCatId="accent5" phldr="1"/>
      <dgm:spPr/>
      <dgm:t>
        <a:bodyPr/>
        <a:lstStyle/>
        <a:p>
          <a:endParaRPr lang="en-GB"/>
        </a:p>
      </dgm:t>
    </dgm:pt>
    <dgm:pt modelId="{E661053A-5503-45B7-B12A-D81C27934D92}">
      <dgm:prSet/>
      <dgm:spPr/>
      <dgm:t>
        <a:bodyPr/>
        <a:lstStyle/>
        <a:p>
          <a:r>
            <a:rPr lang="en-GB"/>
            <a:t>- Infant Mental Health - Can be difficult to determine which services provide support for infant mental health</a:t>
          </a:r>
        </a:p>
      </dgm:t>
    </dgm:pt>
    <dgm:pt modelId="{2C359C3C-C2D4-43A9-99A5-FEB55DBD4752}" type="parTrans" cxnId="{7CF19F55-B30A-4AB4-B369-47F5363791A9}">
      <dgm:prSet/>
      <dgm:spPr/>
      <dgm:t>
        <a:bodyPr/>
        <a:lstStyle/>
        <a:p>
          <a:endParaRPr lang="en-GB"/>
        </a:p>
      </dgm:t>
    </dgm:pt>
    <dgm:pt modelId="{E5AAD77C-2220-429A-93A6-03FAEEB8DE53}" type="sibTrans" cxnId="{7CF19F55-B30A-4AB4-B369-47F5363791A9}">
      <dgm:prSet/>
      <dgm:spPr/>
      <dgm:t>
        <a:bodyPr/>
        <a:lstStyle/>
        <a:p>
          <a:endParaRPr lang="en-GB"/>
        </a:p>
      </dgm:t>
    </dgm:pt>
    <dgm:pt modelId="{CD906006-FB94-4689-84EE-3A101B3058AA}">
      <dgm:prSet/>
      <dgm:spPr/>
      <dgm:t>
        <a:bodyPr/>
        <a:lstStyle/>
        <a:p>
          <a:r>
            <a:rPr lang="en-GB" b="0" i="0"/>
            <a:t>- The clarity of care pathways varies for different levels of mental health need, with some new parents reporting that they do not understand which services are available to support them</a:t>
          </a:r>
          <a:endParaRPr lang="en-GB"/>
        </a:p>
      </dgm:t>
    </dgm:pt>
    <dgm:pt modelId="{86E147E0-73F5-4032-84FB-F9A49D6BD8F8}" type="parTrans" cxnId="{C6869EE4-0AC7-48F5-8011-588E0AA073F5}">
      <dgm:prSet/>
      <dgm:spPr/>
      <dgm:t>
        <a:bodyPr/>
        <a:lstStyle/>
        <a:p>
          <a:endParaRPr lang="en-GB"/>
        </a:p>
      </dgm:t>
    </dgm:pt>
    <dgm:pt modelId="{59570822-90ED-419E-B174-406C1E36BB40}" type="sibTrans" cxnId="{C6869EE4-0AC7-48F5-8011-588E0AA073F5}">
      <dgm:prSet/>
      <dgm:spPr/>
      <dgm:t>
        <a:bodyPr/>
        <a:lstStyle/>
        <a:p>
          <a:endParaRPr lang="en-GB"/>
        </a:p>
      </dgm:t>
    </dgm:pt>
    <dgm:pt modelId="{19E67875-48CC-49CD-9865-AE10BA4227B8}">
      <dgm:prSet/>
      <dgm:spPr/>
      <dgm:t>
        <a:bodyPr/>
        <a:lstStyle/>
        <a:p>
          <a:r>
            <a:rPr lang="en-GB" b="0" i="0"/>
            <a:t>- Workforce pressures have impacted continuity of care, midwife training, and provision of support for  fathers/partners after baby loss</a:t>
          </a:r>
          <a:endParaRPr lang="en-GB"/>
        </a:p>
      </dgm:t>
    </dgm:pt>
    <dgm:pt modelId="{5CD7E888-255A-4347-9C8D-CBB13B6DE149}" type="parTrans" cxnId="{D6CEF575-3402-4FA0-9CC4-9F7C33376DA7}">
      <dgm:prSet/>
      <dgm:spPr/>
      <dgm:t>
        <a:bodyPr/>
        <a:lstStyle/>
        <a:p>
          <a:endParaRPr lang="en-GB"/>
        </a:p>
      </dgm:t>
    </dgm:pt>
    <dgm:pt modelId="{22AC8EDE-2904-4331-97C8-A1BB8F0A59A8}" type="sibTrans" cxnId="{D6CEF575-3402-4FA0-9CC4-9F7C33376DA7}">
      <dgm:prSet/>
      <dgm:spPr/>
      <dgm:t>
        <a:bodyPr/>
        <a:lstStyle/>
        <a:p>
          <a:endParaRPr lang="en-GB"/>
        </a:p>
      </dgm:t>
    </dgm:pt>
    <dgm:pt modelId="{D57DF9CB-AE33-481D-A5C3-165C993C4292}">
      <dgm:prSet/>
      <dgm:spPr/>
      <dgm:t>
        <a:bodyPr/>
        <a:lstStyle/>
        <a:p>
          <a:r>
            <a:rPr lang="en-GB" b="0" i="0"/>
            <a:t>- Lack of information provision about mental after discharge from maternity services (due to be put in place shortly)</a:t>
          </a:r>
          <a:endParaRPr lang="en-GB"/>
        </a:p>
      </dgm:t>
    </dgm:pt>
    <dgm:pt modelId="{0AB5F3DA-D8CA-4229-ACF6-E3822A651D2D}" type="parTrans" cxnId="{63ECDAAB-1182-497E-A96A-77FFE605E8F1}">
      <dgm:prSet/>
      <dgm:spPr/>
      <dgm:t>
        <a:bodyPr/>
        <a:lstStyle/>
        <a:p>
          <a:endParaRPr lang="en-GB"/>
        </a:p>
      </dgm:t>
    </dgm:pt>
    <dgm:pt modelId="{28613E04-F872-4EA3-86CA-6720E0685919}" type="sibTrans" cxnId="{63ECDAAB-1182-497E-A96A-77FFE605E8F1}">
      <dgm:prSet/>
      <dgm:spPr/>
      <dgm:t>
        <a:bodyPr/>
        <a:lstStyle/>
        <a:p>
          <a:endParaRPr lang="en-GB"/>
        </a:p>
      </dgm:t>
    </dgm:pt>
    <dgm:pt modelId="{F7B39C54-D84D-411D-9A3A-DE5602761418}">
      <dgm:prSet/>
      <dgm:spPr/>
      <dgm:t>
        <a:bodyPr/>
        <a:lstStyle/>
        <a:p>
          <a:r>
            <a:rPr lang="en-GB" b="0" i="0"/>
            <a:t>- Limited interventions promoting infant mental health</a:t>
          </a:r>
          <a:endParaRPr lang="en-GB"/>
        </a:p>
      </dgm:t>
    </dgm:pt>
    <dgm:pt modelId="{0BBD2073-B2FC-46E4-9CBC-2145D8BCC95C}" type="parTrans" cxnId="{7C7E2A9C-31BF-4C20-9C0E-0FBAD9ED4A48}">
      <dgm:prSet/>
      <dgm:spPr/>
      <dgm:t>
        <a:bodyPr/>
        <a:lstStyle/>
        <a:p>
          <a:endParaRPr lang="en-GB"/>
        </a:p>
      </dgm:t>
    </dgm:pt>
    <dgm:pt modelId="{6028B8DF-DFD0-4C83-8255-02273FCC485B}" type="sibTrans" cxnId="{7C7E2A9C-31BF-4C20-9C0E-0FBAD9ED4A48}">
      <dgm:prSet/>
      <dgm:spPr/>
      <dgm:t>
        <a:bodyPr/>
        <a:lstStyle/>
        <a:p>
          <a:endParaRPr lang="en-GB"/>
        </a:p>
      </dgm:t>
    </dgm:pt>
    <dgm:pt modelId="{C4A6519B-FD0D-415E-B602-B20D34E4825A}">
      <dgm:prSet/>
      <dgm:spPr/>
      <dgm:t>
        <a:bodyPr/>
        <a:lstStyle/>
        <a:p>
          <a:r>
            <a:rPr lang="en-GB" b="0" i="0"/>
            <a:t>- Provision for dads and partners is not available in all areas</a:t>
          </a:r>
          <a:endParaRPr lang="en-GB"/>
        </a:p>
      </dgm:t>
    </dgm:pt>
    <dgm:pt modelId="{59911606-1EFA-4F24-9B1D-49E05E6CFD7B}" type="parTrans" cxnId="{5AD2EE43-6CD9-4C62-9A2A-D96CB734BA06}">
      <dgm:prSet/>
      <dgm:spPr/>
      <dgm:t>
        <a:bodyPr/>
        <a:lstStyle/>
        <a:p>
          <a:endParaRPr lang="en-GB"/>
        </a:p>
      </dgm:t>
    </dgm:pt>
    <dgm:pt modelId="{0F4B0EC3-0845-40BC-9FAD-078243BA6841}" type="sibTrans" cxnId="{5AD2EE43-6CD9-4C62-9A2A-D96CB734BA06}">
      <dgm:prSet/>
      <dgm:spPr/>
      <dgm:t>
        <a:bodyPr/>
        <a:lstStyle/>
        <a:p>
          <a:endParaRPr lang="en-GB"/>
        </a:p>
      </dgm:t>
    </dgm:pt>
    <dgm:pt modelId="{1A68E6DE-E8A1-47C0-8ED1-519BA97C863F}">
      <dgm:prSet/>
      <dgm:spPr/>
      <dgm:t>
        <a:bodyPr/>
        <a:lstStyle/>
        <a:p>
          <a:r>
            <a:rPr lang="en-GB" b="0" i="0" dirty="0"/>
            <a:t>- Limited interventions promoting infant mental health</a:t>
          </a:r>
          <a:endParaRPr lang="en-GB" dirty="0"/>
        </a:p>
      </dgm:t>
    </dgm:pt>
    <dgm:pt modelId="{95BF018B-E718-4177-8AC2-10D86F3CDB68}" type="parTrans" cxnId="{17695318-C178-4CDC-83A5-848C6B2CB9D0}">
      <dgm:prSet/>
      <dgm:spPr/>
      <dgm:t>
        <a:bodyPr/>
        <a:lstStyle/>
        <a:p>
          <a:endParaRPr lang="en-GB"/>
        </a:p>
      </dgm:t>
    </dgm:pt>
    <dgm:pt modelId="{0EC7ECF0-77E2-4CED-AA00-B1AF7A3E6F4A}" type="sibTrans" cxnId="{17695318-C178-4CDC-83A5-848C6B2CB9D0}">
      <dgm:prSet/>
      <dgm:spPr/>
      <dgm:t>
        <a:bodyPr/>
        <a:lstStyle/>
        <a:p>
          <a:endParaRPr lang="en-GB"/>
        </a:p>
      </dgm:t>
    </dgm:pt>
    <dgm:pt modelId="{7FC003AB-D0FD-4B0E-A60B-629186074FDB}">
      <dgm:prSet/>
      <dgm:spPr/>
      <dgm:t>
        <a:bodyPr/>
        <a:lstStyle/>
        <a:p>
          <a:r>
            <a:rPr lang="en-GB" b="0" i="0"/>
            <a:t>- Provision for dads and partners is not available in all areas</a:t>
          </a:r>
          <a:endParaRPr lang="en-GB"/>
        </a:p>
      </dgm:t>
    </dgm:pt>
    <dgm:pt modelId="{48F80424-FB89-49B6-9E59-E85AD97192D6}" type="parTrans" cxnId="{44A19BF6-4EFE-4FBE-9BBF-D0D766FF745D}">
      <dgm:prSet/>
      <dgm:spPr/>
      <dgm:t>
        <a:bodyPr/>
        <a:lstStyle/>
        <a:p>
          <a:endParaRPr lang="en-GB"/>
        </a:p>
      </dgm:t>
    </dgm:pt>
    <dgm:pt modelId="{ACB90B76-2393-4FFF-B7C4-51C1CEE16E9E}" type="sibTrans" cxnId="{44A19BF6-4EFE-4FBE-9BBF-D0D766FF745D}">
      <dgm:prSet/>
      <dgm:spPr/>
      <dgm:t>
        <a:bodyPr/>
        <a:lstStyle/>
        <a:p>
          <a:endParaRPr lang="en-GB"/>
        </a:p>
      </dgm:t>
    </dgm:pt>
    <dgm:pt modelId="{03C3F06E-CF1D-43CE-AFEC-CD1C2ED4AB08}" type="pres">
      <dgm:prSet presAssocID="{0967B960-3BA5-4A65-9117-DEEAA68D5E86}" presName="linear" presStyleCnt="0">
        <dgm:presLayoutVars>
          <dgm:animLvl val="lvl"/>
          <dgm:resizeHandles val="exact"/>
        </dgm:presLayoutVars>
      </dgm:prSet>
      <dgm:spPr/>
    </dgm:pt>
    <dgm:pt modelId="{18A6CE65-A262-461A-964A-88B554B8D22B}" type="pres">
      <dgm:prSet presAssocID="{E661053A-5503-45B7-B12A-D81C27934D92}" presName="parentText" presStyleLbl="node1" presStyleIdx="0" presStyleCnt="8">
        <dgm:presLayoutVars>
          <dgm:chMax val="0"/>
          <dgm:bulletEnabled val="1"/>
        </dgm:presLayoutVars>
      </dgm:prSet>
      <dgm:spPr/>
    </dgm:pt>
    <dgm:pt modelId="{984FE303-709F-4929-A7A6-704C73F5D0C8}" type="pres">
      <dgm:prSet presAssocID="{E5AAD77C-2220-429A-93A6-03FAEEB8DE53}" presName="spacer" presStyleCnt="0"/>
      <dgm:spPr/>
    </dgm:pt>
    <dgm:pt modelId="{C332676C-1673-45E6-9C27-51E4EF78EB8B}" type="pres">
      <dgm:prSet presAssocID="{CD906006-FB94-4689-84EE-3A101B3058AA}" presName="parentText" presStyleLbl="node1" presStyleIdx="1" presStyleCnt="8">
        <dgm:presLayoutVars>
          <dgm:chMax val="0"/>
          <dgm:bulletEnabled val="1"/>
        </dgm:presLayoutVars>
      </dgm:prSet>
      <dgm:spPr/>
    </dgm:pt>
    <dgm:pt modelId="{D65079EA-A0BB-4331-85FA-CC1106C46DFD}" type="pres">
      <dgm:prSet presAssocID="{59570822-90ED-419E-B174-406C1E36BB40}" presName="spacer" presStyleCnt="0"/>
      <dgm:spPr/>
    </dgm:pt>
    <dgm:pt modelId="{B76A147C-0505-4581-A0F3-0ED12A554E26}" type="pres">
      <dgm:prSet presAssocID="{19E67875-48CC-49CD-9865-AE10BA4227B8}" presName="parentText" presStyleLbl="node1" presStyleIdx="2" presStyleCnt="8">
        <dgm:presLayoutVars>
          <dgm:chMax val="0"/>
          <dgm:bulletEnabled val="1"/>
        </dgm:presLayoutVars>
      </dgm:prSet>
      <dgm:spPr/>
    </dgm:pt>
    <dgm:pt modelId="{2FAC7539-83EB-4C74-88CD-C148E1577804}" type="pres">
      <dgm:prSet presAssocID="{22AC8EDE-2904-4331-97C8-A1BB8F0A59A8}" presName="spacer" presStyleCnt="0"/>
      <dgm:spPr/>
    </dgm:pt>
    <dgm:pt modelId="{37359088-4F75-4BC3-A54F-154B29BBCD93}" type="pres">
      <dgm:prSet presAssocID="{D57DF9CB-AE33-481D-A5C3-165C993C4292}" presName="parentText" presStyleLbl="node1" presStyleIdx="3" presStyleCnt="8">
        <dgm:presLayoutVars>
          <dgm:chMax val="0"/>
          <dgm:bulletEnabled val="1"/>
        </dgm:presLayoutVars>
      </dgm:prSet>
      <dgm:spPr/>
    </dgm:pt>
    <dgm:pt modelId="{BA025279-E154-4961-9D5C-7B7B96D54777}" type="pres">
      <dgm:prSet presAssocID="{28613E04-F872-4EA3-86CA-6720E0685919}" presName="spacer" presStyleCnt="0"/>
      <dgm:spPr/>
    </dgm:pt>
    <dgm:pt modelId="{DCE42B67-D108-4C84-87C5-513B425817FD}" type="pres">
      <dgm:prSet presAssocID="{F7B39C54-D84D-411D-9A3A-DE5602761418}" presName="parentText" presStyleLbl="node1" presStyleIdx="4" presStyleCnt="8">
        <dgm:presLayoutVars>
          <dgm:chMax val="0"/>
          <dgm:bulletEnabled val="1"/>
        </dgm:presLayoutVars>
      </dgm:prSet>
      <dgm:spPr/>
    </dgm:pt>
    <dgm:pt modelId="{60E0D349-4031-46AA-99CE-AF5451536506}" type="pres">
      <dgm:prSet presAssocID="{6028B8DF-DFD0-4C83-8255-02273FCC485B}" presName="spacer" presStyleCnt="0"/>
      <dgm:spPr/>
    </dgm:pt>
    <dgm:pt modelId="{B522CE14-47E0-496E-828F-F8EC950DFF49}" type="pres">
      <dgm:prSet presAssocID="{C4A6519B-FD0D-415E-B602-B20D34E4825A}" presName="parentText" presStyleLbl="node1" presStyleIdx="5" presStyleCnt="8">
        <dgm:presLayoutVars>
          <dgm:chMax val="0"/>
          <dgm:bulletEnabled val="1"/>
        </dgm:presLayoutVars>
      </dgm:prSet>
      <dgm:spPr/>
    </dgm:pt>
    <dgm:pt modelId="{337F2B1B-80A5-40A3-88A5-B283610A8B50}" type="pres">
      <dgm:prSet presAssocID="{0F4B0EC3-0845-40BC-9FAD-078243BA6841}" presName="spacer" presStyleCnt="0"/>
      <dgm:spPr/>
    </dgm:pt>
    <dgm:pt modelId="{7CA3BF02-E1CC-488D-B4EA-39A797148D6B}" type="pres">
      <dgm:prSet presAssocID="{1A68E6DE-E8A1-47C0-8ED1-519BA97C863F}" presName="parentText" presStyleLbl="node1" presStyleIdx="6" presStyleCnt="8">
        <dgm:presLayoutVars>
          <dgm:chMax val="0"/>
          <dgm:bulletEnabled val="1"/>
        </dgm:presLayoutVars>
      </dgm:prSet>
      <dgm:spPr/>
    </dgm:pt>
    <dgm:pt modelId="{B884F217-620B-4B18-B311-020550D1DC09}" type="pres">
      <dgm:prSet presAssocID="{0EC7ECF0-77E2-4CED-AA00-B1AF7A3E6F4A}" presName="spacer" presStyleCnt="0"/>
      <dgm:spPr/>
    </dgm:pt>
    <dgm:pt modelId="{26EE8A73-6E30-4A84-9C54-05018A0D1EC0}" type="pres">
      <dgm:prSet presAssocID="{7FC003AB-D0FD-4B0E-A60B-629186074FDB}" presName="parentText" presStyleLbl="node1" presStyleIdx="7" presStyleCnt="8">
        <dgm:presLayoutVars>
          <dgm:chMax val="0"/>
          <dgm:bulletEnabled val="1"/>
        </dgm:presLayoutVars>
      </dgm:prSet>
      <dgm:spPr/>
    </dgm:pt>
  </dgm:ptLst>
  <dgm:cxnLst>
    <dgm:cxn modelId="{4785800F-6F51-4AE5-9DDD-7ADF0F3C4A03}" type="presOf" srcId="{C4A6519B-FD0D-415E-B602-B20D34E4825A}" destId="{B522CE14-47E0-496E-828F-F8EC950DFF49}" srcOrd="0" destOrd="0" presId="urn:microsoft.com/office/officeart/2005/8/layout/vList2"/>
    <dgm:cxn modelId="{17695318-C178-4CDC-83A5-848C6B2CB9D0}" srcId="{0967B960-3BA5-4A65-9117-DEEAA68D5E86}" destId="{1A68E6DE-E8A1-47C0-8ED1-519BA97C863F}" srcOrd="6" destOrd="0" parTransId="{95BF018B-E718-4177-8AC2-10D86F3CDB68}" sibTransId="{0EC7ECF0-77E2-4CED-AA00-B1AF7A3E6F4A}"/>
    <dgm:cxn modelId="{43E94D23-5C97-4DDF-9CEE-C8DF3DC2C76A}" type="presOf" srcId="{7FC003AB-D0FD-4B0E-A60B-629186074FDB}" destId="{26EE8A73-6E30-4A84-9C54-05018A0D1EC0}" srcOrd="0" destOrd="0" presId="urn:microsoft.com/office/officeart/2005/8/layout/vList2"/>
    <dgm:cxn modelId="{5AD2EE43-6CD9-4C62-9A2A-D96CB734BA06}" srcId="{0967B960-3BA5-4A65-9117-DEEAA68D5E86}" destId="{C4A6519B-FD0D-415E-B602-B20D34E4825A}" srcOrd="5" destOrd="0" parTransId="{59911606-1EFA-4F24-9B1D-49E05E6CFD7B}" sibTransId="{0F4B0EC3-0845-40BC-9FAD-078243BA6841}"/>
    <dgm:cxn modelId="{C4CE1547-5C18-4A5E-9ADD-4B62B885864F}" type="presOf" srcId="{E661053A-5503-45B7-B12A-D81C27934D92}" destId="{18A6CE65-A262-461A-964A-88B554B8D22B}" srcOrd="0" destOrd="0" presId="urn:microsoft.com/office/officeart/2005/8/layout/vList2"/>
    <dgm:cxn modelId="{BB1ACB6D-B519-4C90-8CD0-8D12CEC09B7D}" type="presOf" srcId="{CD906006-FB94-4689-84EE-3A101B3058AA}" destId="{C332676C-1673-45E6-9C27-51E4EF78EB8B}" srcOrd="0" destOrd="0" presId="urn:microsoft.com/office/officeart/2005/8/layout/vList2"/>
    <dgm:cxn modelId="{9B8F8C4F-3E03-4A8F-AFE2-2E477117EC26}" type="presOf" srcId="{D57DF9CB-AE33-481D-A5C3-165C993C4292}" destId="{37359088-4F75-4BC3-A54F-154B29BBCD93}" srcOrd="0" destOrd="0" presId="urn:microsoft.com/office/officeart/2005/8/layout/vList2"/>
    <dgm:cxn modelId="{E4DCF852-FCA2-4CDB-9805-C42BAACBC25F}" type="presOf" srcId="{0967B960-3BA5-4A65-9117-DEEAA68D5E86}" destId="{03C3F06E-CF1D-43CE-AFEC-CD1C2ED4AB08}" srcOrd="0" destOrd="0" presId="urn:microsoft.com/office/officeart/2005/8/layout/vList2"/>
    <dgm:cxn modelId="{7CF19F55-B30A-4AB4-B369-47F5363791A9}" srcId="{0967B960-3BA5-4A65-9117-DEEAA68D5E86}" destId="{E661053A-5503-45B7-B12A-D81C27934D92}" srcOrd="0" destOrd="0" parTransId="{2C359C3C-C2D4-43A9-99A5-FEB55DBD4752}" sibTransId="{E5AAD77C-2220-429A-93A6-03FAEEB8DE53}"/>
    <dgm:cxn modelId="{D6CEF575-3402-4FA0-9CC4-9F7C33376DA7}" srcId="{0967B960-3BA5-4A65-9117-DEEAA68D5E86}" destId="{19E67875-48CC-49CD-9865-AE10BA4227B8}" srcOrd="2" destOrd="0" parTransId="{5CD7E888-255A-4347-9C8D-CBB13B6DE149}" sibTransId="{22AC8EDE-2904-4331-97C8-A1BB8F0A59A8}"/>
    <dgm:cxn modelId="{46460859-8F29-470A-AF7E-24B60B9D4578}" type="presOf" srcId="{1A68E6DE-E8A1-47C0-8ED1-519BA97C863F}" destId="{7CA3BF02-E1CC-488D-B4EA-39A797148D6B}" srcOrd="0" destOrd="0" presId="urn:microsoft.com/office/officeart/2005/8/layout/vList2"/>
    <dgm:cxn modelId="{7C7E2A9C-31BF-4C20-9C0E-0FBAD9ED4A48}" srcId="{0967B960-3BA5-4A65-9117-DEEAA68D5E86}" destId="{F7B39C54-D84D-411D-9A3A-DE5602761418}" srcOrd="4" destOrd="0" parTransId="{0BBD2073-B2FC-46E4-9CBC-2145D8BCC95C}" sibTransId="{6028B8DF-DFD0-4C83-8255-02273FCC485B}"/>
    <dgm:cxn modelId="{63ECDAAB-1182-497E-A96A-77FFE605E8F1}" srcId="{0967B960-3BA5-4A65-9117-DEEAA68D5E86}" destId="{D57DF9CB-AE33-481D-A5C3-165C993C4292}" srcOrd="3" destOrd="0" parTransId="{0AB5F3DA-D8CA-4229-ACF6-E3822A651D2D}" sibTransId="{28613E04-F872-4EA3-86CA-6720E0685919}"/>
    <dgm:cxn modelId="{68E0A1AD-A41C-46C1-9183-9C9D4A1BD96F}" type="presOf" srcId="{19E67875-48CC-49CD-9865-AE10BA4227B8}" destId="{B76A147C-0505-4581-A0F3-0ED12A554E26}" srcOrd="0" destOrd="0" presId="urn:microsoft.com/office/officeart/2005/8/layout/vList2"/>
    <dgm:cxn modelId="{560BF4B6-6941-41FE-8DAC-145F8DDDBE87}" type="presOf" srcId="{F7B39C54-D84D-411D-9A3A-DE5602761418}" destId="{DCE42B67-D108-4C84-87C5-513B425817FD}" srcOrd="0" destOrd="0" presId="urn:microsoft.com/office/officeart/2005/8/layout/vList2"/>
    <dgm:cxn modelId="{C6869EE4-0AC7-48F5-8011-588E0AA073F5}" srcId="{0967B960-3BA5-4A65-9117-DEEAA68D5E86}" destId="{CD906006-FB94-4689-84EE-3A101B3058AA}" srcOrd="1" destOrd="0" parTransId="{86E147E0-73F5-4032-84FB-F9A49D6BD8F8}" sibTransId="{59570822-90ED-419E-B174-406C1E36BB40}"/>
    <dgm:cxn modelId="{44A19BF6-4EFE-4FBE-9BBF-D0D766FF745D}" srcId="{0967B960-3BA5-4A65-9117-DEEAA68D5E86}" destId="{7FC003AB-D0FD-4B0E-A60B-629186074FDB}" srcOrd="7" destOrd="0" parTransId="{48F80424-FB89-49B6-9E59-E85AD97192D6}" sibTransId="{ACB90B76-2393-4FFF-B7C4-51C1CEE16E9E}"/>
    <dgm:cxn modelId="{52F6DC23-C1F7-48D4-9B3F-DA4D866BC232}" type="presParOf" srcId="{03C3F06E-CF1D-43CE-AFEC-CD1C2ED4AB08}" destId="{18A6CE65-A262-461A-964A-88B554B8D22B}" srcOrd="0" destOrd="0" presId="urn:microsoft.com/office/officeart/2005/8/layout/vList2"/>
    <dgm:cxn modelId="{534DB87D-04B3-452B-8B35-B74AC64EDC28}" type="presParOf" srcId="{03C3F06E-CF1D-43CE-AFEC-CD1C2ED4AB08}" destId="{984FE303-709F-4929-A7A6-704C73F5D0C8}" srcOrd="1" destOrd="0" presId="urn:microsoft.com/office/officeart/2005/8/layout/vList2"/>
    <dgm:cxn modelId="{FF8DF12D-46C0-4B96-A41A-3677723B6664}" type="presParOf" srcId="{03C3F06E-CF1D-43CE-AFEC-CD1C2ED4AB08}" destId="{C332676C-1673-45E6-9C27-51E4EF78EB8B}" srcOrd="2" destOrd="0" presId="urn:microsoft.com/office/officeart/2005/8/layout/vList2"/>
    <dgm:cxn modelId="{39CEBC55-19C6-43D0-90BD-CCBDAF4ABBB2}" type="presParOf" srcId="{03C3F06E-CF1D-43CE-AFEC-CD1C2ED4AB08}" destId="{D65079EA-A0BB-4331-85FA-CC1106C46DFD}" srcOrd="3" destOrd="0" presId="urn:microsoft.com/office/officeart/2005/8/layout/vList2"/>
    <dgm:cxn modelId="{5272A8BD-DAF9-4038-90DE-23E53BCC18CD}" type="presParOf" srcId="{03C3F06E-CF1D-43CE-AFEC-CD1C2ED4AB08}" destId="{B76A147C-0505-4581-A0F3-0ED12A554E26}" srcOrd="4" destOrd="0" presId="urn:microsoft.com/office/officeart/2005/8/layout/vList2"/>
    <dgm:cxn modelId="{9D1E4729-E00A-459E-85B4-1A183E182FE0}" type="presParOf" srcId="{03C3F06E-CF1D-43CE-AFEC-CD1C2ED4AB08}" destId="{2FAC7539-83EB-4C74-88CD-C148E1577804}" srcOrd="5" destOrd="0" presId="urn:microsoft.com/office/officeart/2005/8/layout/vList2"/>
    <dgm:cxn modelId="{BABEBE67-8DE0-482A-A8C3-1F34D8E4C0BA}" type="presParOf" srcId="{03C3F06E-CF1D-43CE-AFEC-CD1C2ED4AB08}" destId="{37359088-4F75-4BC3-A54F-154B29BBCD93}" srcOrd="6" destOrd="0" presId="urn:microsoft.com/office/officeart/2005/8/layout/vList2"/>
    <dgm:cxn modelId="{6DA88291-0923-4E68-BF3C-6A18C5748140}" type="presParOf" srcId="{03C3F06E-CF1D-43CE-AFEC-CD1C2ED4AB08}" destId="{BA025279-E154-4961-9D5C-7B7B96D54777}" srcOrd="7" destOrd="0" presId="urn:microsoft.com/office/officeart/2005/8/layout/vList2"/>
    <dgm:cxn modelId="{4F16FFAA-C400-4ED7-BE84-A74F66420B26}" type="presParOf" srcId="{03C3F06E-CF1D-43CE-AFEC-CD1C2ED4AB08}" destId="{DCE42B67-D108-4C84-87C5-513B425817FD}" srcOrd="8" destOrd="0" presId="urn:microsoft.com/office/officeart/2005/8/layout/vList2"/>
    <dgm:cxn modelId="{785423AD-A500-49B2-AA77-BD745C1F9284}" type="presParOf" srcId="{03C3F06E-CF1D-43CE-AFEC-CD1C2ED4AB08}" destId="{60E0D349-4031-46AA-99CE-AF5451536506}" srcOrd="9" destOrd="0" presId="urn:microsoft.com/office/officeart/2005/8/layout/vList2"/>
    <dgm:cxn modelId="{A4E6DEC1-20DF-4B77-8063-C8851A7F4EDE}" type="presParOf" srcId="{03C3F06E-CF1D-43CE-AFEC-CD1C2ED4AB08}" destId="{B522CE14-47E0-496E-828F-F8EC950DFF49}" srcOrd="10" destOrd="0" presId="urn:microsoft.com/office/officeart/2005/8/layout/vList2"/>
    <dgm:cxn modelId="{A1A017B2-8CB1-45D2-898A-0F8F7442AC92}" type="presParOf" srcId="{03C3F06E-CF1D-43CE-AFEC-CD1C2ED4AB08}" destId="{337F2B1B-80A5-40A3-88A5-B283610A8B50}" srcOrd="11" destOrd="0" presId="urn:microsoft.com/office/officeart/2005/8/layout/vList2"/>
    <dgm:cxn modelId="{E75C852A-CB02-4A48-BBC7-3F41A43CC804}" type="presParOf" srcId="{03C3F06E-CF1D-43CE-AFEC-CD1C2ED4AB08}" destId="{7CA3BF02-E1CC-488D-B4EA-39A797148D6B}" srcOrd="12" destOrd="0" presId="urn:microsoft.com/office/officeart/2005/8/layout/vList2"/>
    <dgm:cxn modelId="{BC6FC2BC-A3D3-404A-A52A-3462D4DB8BE1}" type="presParOf" srcId="{03C3F06E-CF1D-43CE-AFEC-CD1C2ED4AB08}" destId="{B884F217-620B-4B18-B311-020550D1DC09}" srcOrd="13" destOrd="0" presId="urn:microsoft.com/office/officeart/2005/8/layout/vList2"/>
    <dgm:cxn modelId="{4EFB993D-8254-4E98-955D-0AB1FF83EC58}" type="presParOf" srcId="{03C3F06E-CF1D-43CE-AFEC-CD1C2ED4AB08}" destId="{26EE8A73-6E30-4A84-9C54-05018A0D1EC0}" srcOrd="1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CF34EC-AE8D-4694-9031-BA3F85F9184B}" type="doc">
      <dgm:prSet loTypeId="urn:microsoft.com/office/officeart/2005/8/layout/vList2" loCatId="list" qsTypeId="urn:microsoft.com/office/officeart/2005/8/quickstyle/simple3" qsCatId="simple" csTypeId="urn:microsoft.com/office/officeart/2005/8/colors/accent5_5" csCatId="accent5" phldr="1"/>
      <dgm:spPr/>
      <dgm:t>
        <a:bodyPr/>
        <a:lstStyle/>
        <a:p>
          <a:endParaRPr lang="en-GB"/>
        </a:p>
      </dgm:t>
    </dgm:pt>
    <dgm:pt modelId="{F8460098-D492-429E-927F-934A8A259D75}">
      <dgm:prSet/>
      <dgm:spPr>
        <a:solidFill>
          <a:schemeClr val="accent5"/>
        </a:solidFill>
      </dgm:spPr>
      <dgm:t>
        <a:bodyPr/>
        <a:lstStyle/>
        <a:p>
          <a:r>
            <a:rPr lang="en-GB" i="0" dirty="0"/>
            <a:t>There is a need for specialist bereavement support for parents experiencing miscarriage, stillbirth and/or trauma around birth including removal of baby from parent’s care. Organisations reported many women ask for this support and there are no specialist local services which they can be referred to</a:t>
          </a:r>
          <a:endParaRPr lang="en-GB" dirty="0"/>
        </a:p>
      </dgm:t>
    </dgm:pt>
    <dgm:pt modelId="{95E314FC-6785-4D3F-8CBF-B0BB5C722DE4}" type="parTrans" cxnId="{A543CACA-6863-4465-AD10-BDA50B469546}">
      <dgm:prSet/>
      <dgm:spPr/>
      <dgm:t>
        <a:bodyPr/>
        <a:lstStyle/>
        <a:p>
          <a:endParaRPr lang="en-GB"/>
        </a:p>
      </dgm:t>
    </dgm:pt>
    <dgm:pt modelId="{2D2C3609-6046-4F71-A782-D4842CF5E001}" type="sibTrans" cxnId="{A543CACA-6863-4465-AD10-BDA50B469546}">
      <dgm:prSet/>
      <dgm:spPr/>
      <dgm:t>
        <a:bodyPr/>
        <a:lstStyle/>
        <a:p>
          <a:endParaRPr lang="en-GB"/>
        </a:p>
      </dgm:t>
    </dgm:pt>
    <dgm:pt modelId="{1446ED4B-E863-44FF-9D63-E06A85EDD589}">
      <dgm:prSet/>
      <dgm:spPr>
        <a:solidFill>
          <a:schemeClr val="accent5"/>
        </a:solidFill>
      </dgm:spPr>
      <dgm:t>
        <a:bodyPr/>
        <a:lstStyle/>
        <a:p>
          <a:r>
            <a:rPr lang="en-GB" i="0"/>
            <a:t>Poor perinatal MH often is the result of complex issues (including but not limited to financial worries, relationship problems, lack of social support, and lack of parenting skills) but it is difficult to find holistic support to address all those issues. Many community and voluntary sector organisations report that their staff and volunteers spend a lot of time supporting mothers with financial and housing issues or signpost to other support services before the parent can engage with mental health support</a:t>
          </a:r>
          <a:endParaRPr lang="en-GB"/>
        </a:p>
      </dgm:t>
    </dgm:pt>
    <dgm:pt modelId="{5079D92E-75D0-42CB-9E92-62C9ECE2D2A0}" type="parTrans" cxnId="{C9E0A897-878B-43C2-A561-82CDE17DEEA4}">
      <dgm:prSet/>
      <dgm:spPr/>
      <dgm:t>
        <a:bodyPr/>
        <a:lstStyle/>
        <a:p>
          <a:endParaRPr lang="en-GB"/>
        </a:p>
      </dgm:t>
    </dgm:pt>
    <dgm:pt modelId="{D24E5D39-9E67-4D40-B969-7EBB24A758E0}" type="sibTrans" cxnId="{C9E0A897-878B-43C2-A561-82CDE17DEEA4}">
      <dgm:prSet/>
      <dgm:spPr/>
      <dgm:t>
        <a:bodyPr/>
        <a:lstStyle/>
        <a:p>
          <a:endParaRPr lang="en-GB"/>
        </a:p>
      </dgm:t>
    </dgm:pt>
    <dgm:pt modelId="{FC7DD032-D4C0-4D50-9A73-F160079BF148}">
      <dgm:prSet/>
      <dgm:spPr>
        <a:solidFill>
          <a:schemeClr val="accent5"/>
        </a:solidFill>
      </dgm:spPr>
      <dgm:t>
        <a:bodyPr/>
        <a:lstStyle/>
        <a:p>
          <a:r>
            <a:rPr lang="en-GB" i="0"/>
            <a:t>Mothers report experiencing differing mental health support from midwives and health visitors across Cambridgeshire and Peterborough. Significant differences are not observed at district level; which seems to be caused by differences in individual health professionals’ skills, knowledge and attitudes around mental health issues</a:t>
          </a:r>
          <a:endParaRPr lang="en-GB"/>
        </a:p>
      </dgm:t>
    </dgm:pt>
    <dgm:pt modelId="{C602BE30-FA18-4A02-BA8D-C197EDB0EC9C}" type="parTrans" cxnId="{CEA452D4-32EE-4A32-8540-491FD804F6AA}">
      <dgm:prSet/>
      <dgm:spPr/>
      <dgm:t>
        <a:bodyPr/>
        <a:lstStyle/>
        <a:p>
          <a:endParaRPr lang="en-GB"/>
        </a:p>
      </dgm:t>
    </dgm:pt>
    <dgm:pt modelId="{25EB3710-6ED0-4976-9B69-411F16F1F9D9}" type="sibTrans" cxnId="{CEA452D4-32EE-4A32-8540-491FD804F6AA}">
      <dgm:prSet/>
      <dgm:spPr/>
      <dgm:t>
        <a:bodyPr/>
        <a:lstStyle/>
        <a:p>
          <a:endParaRPr lang="en-GB"/>
        </a:p>
      </dgm:t>
    </dgm:pt>
    <dgm:pt modelId="{FA5B98F6-F707-4624-A488-012D7756F2AA}">
      <dgm:prSet/>
      <dgm:spPr>
        <a:solidFill>
          <a:schemeClr val="accent5"/>
        </a:solidFill>
      </dgm:spPr>
      <dgm:t>
        <a:bodyPr/>
        <a:lstStyle/>
        <a:p>
          <a:r>
            <a:rPr lang="en-GB" i="0" dirty="0"/>
            <a:t>The majority of baby weigh in clinics have been held as self-weigh in clinics with no heath professional to provide support to mothers at the clinic missing opportunities to build trusted relationships with health visitors. Many mothers report missing the informal opportunities these clinics provided to quickly ask questions around baby’s development as well as their own mental wellbeing. Mothers can struggle with the current system where they don’t personally know their health visitor and where they must make a phone call if they need support. If they already struggle with mental health issues the current system can be a barrier as it requires mothers to be proactive in seeking help.</a:t>
          </a:r>
          <a:endParaRPr lang="en-GB" dirty="0"/>
        </a:p>
      </dgm:t>
    </dgm:pt>
    <dgm:pt modelId="{B16986E2-EE9F-4180-9231-E327588BB31E}" type="parTrans" cxnId="{58FDC81C-1238-4E67-A5AB-3F90701A8D60}">
      <dgm:prSet/>
      <dgm:spPr/>
      <dgm:t>
        <a:bodyPr/>
        <a:lstStyle/>
        <a:p>
          <a:endParaRPr lang="en-GB"/>
        </a:p>
      </dgm:t>
    </dgm:pt>
    <dgm:pt modelId="{DD100AAC-E0AB-4E82-80E9-0E3597AB2B28}" type="sibTrans" cxnId="{58FDC81C-1238-4E67-A5AB-3F90701A8D60}">
      <dgm:prSet/>
      <dgm:spPr/>
      <dgm:t>
        <a:bodyPr/>
        <a:lstStyle/>
        <a:p>
          <a:endParaRPr lang="en-GB"/>
        </a:p>
      </dgm:t>
    </dgm:pt>
    <dgm:pt modelId="{DBEF0B45-98C5-48F3-9F36-5EA8EF498274}">
      <dgm:prSet/>
      <dgm:spPr>
        <a:solidFill>
          <a:schemeClr val="accent5"/>
        </a:solidFill>
      </dgm:spPr>
      <dgm:t>
        <a:bodyPr/>
        <a:lstStyle/>
        <a:p>
          <a:r>
            <a:rPr lang="en-GB" i="0" dirty="0"/>
            <a:t>Partners also reported that engaging male parents/partners in support groups or education classes has been challenging. Fathers may prefer more flexibility around timing and formality of activities due to work and other commitments. It has also been reported that the lack of male health care or support worker professionals can be a barrier as men may feel their perspective is not fully understood by female workers.</a:t>
          </a:r>
          <a:endParaRPr lang="en-GB" dirty="0"/>
        </a:p>
      </dgm:t>
    </dgm:pt>
    <dgm:pt modelId="{C6E728A7-CDA0-43BC-A3D7-CA9F23FA4CF9}" type="parTrans" cxnId="{7C28AAC6-FBD2-405F-B6CE-4C2AC190D844}">
      <dgm:prSet/>
      <dgm:spPr/>
      <dgm:t>
        <a:bodyPr/>
        <a:lstStyle/>
        <a:p>
          <a:endParaRPr lang="en-GB"/>
        </a:p>
      </dgm:t>
    </dgm:pt>
    <dgm:pt modelId="{6B25D908-BB4D-470D-811A-977219A08C4F}" type="sibTrans" cxnId="{7C28AAC6-FBD2-405F-B6CE-4C2AC190D844}">
      <dgm:prSet/>
      <dgm:spPr/>
      <dgm:t>
        <a:bodyPr/>
        <a:lstStyle/>
        <a:p>
          <a:endParaRPr lang="en-GB"/>
        </a:p>
      </dgm:t>
    </dgm:pt>
    <dgm:pt modelId="{F31C8327-0720-4E67-9ADC-267D84C57DF5}" type="pres">
      <dgm:prSet presAssocID="{9ACF34EC-AE8D-4694-9031-BA3F85F9184B}" presName="linear" presStyleCnt="0">
        <dgm:presLayoutVars>
          <dgm:animLvl val="lvl"/>
          <dgm:resizeHandles val="exact"/>
        </dgm:presLayoutVars>
      </dgm:prSet>
      <dgm:spPr/>
    </dgm:pt>
    <dgm:pt modelId="{0909CB44-A9E9-4E5E-8430-ED20DAC63F7D}" type="pres">
      <dgm:prSet presAssocID="{F8460098-D492-429E-927F-934A8A259D75}" presName="parentText" presStyleLbl="node1" presStyleIdx="0" presStyleCnt="5">
        <dgm:presLayoutVars>
          <dgm:chMax val="0"/>
          <dgm:bulletEnabled val="1"/>
        </dgm:presLayoutVars>
      </dgm:prSet>
      <dgm:spPr/>
    </dgm:pt>
    <dgm:pt modelId="{095A8195-7F88-4C91-85BA-0DF5CD713319}" type="pres">
      <dgm:prSet presAssocID="{2D2C3609-6046-4F71-A782-D4842CF5E001}" presName="spacer" presStyleCnt="0"/>
      <dgm:spPr/>
    </dgm:pt>
    <dgm:pt modelId="{2D83A241-9C3A-477F-92E8-F042532EFDDF}" type="pres">
      <dgm:prSet presAssocID="{1446ED4B-E863-44FF-9D63-E06A85EDD589}" presName="parentText" presStyleLbl="node1" presStyleIdx="1" presStyleCnt="5">
        <dgm:presLayoutVars>
          <dgm:chMax val="0"/>
          <dgm:bulletEnabled val="1"/>
        </dgm:presLayoutVars>
      </dgm:prSet>
      <dgm:spPr/>
    </dgm:pt>
    <dgm:pt modelId="{19DDF4A9-D9B2-4339-B4D6-85632CAC54DE}" type="pres">
      <dgm:prSet presAssocID="{D24E5D39-9E67-4D40-B969-7EBB24A758E0}" presName="spacer" presStyleCnt="0"/>
      <dgm:spPr/>
    </dgm:pt>
    <dgm:pt modelId="{2A761E58-3623-4ED1-9378-BD6270D98826}" type="pres">
      <dgm:prSet presAssocID="{FC7DD032-D4C0-4D50-9A73-F160079BF148}" presName="parentText" presStyleLbl="node1" presStyleIdx="2" presStyleCnt="5">
        <dgm:presLayoutVars>
          <dgm:chMax val="0"/>
          <dgm:bulletEnabled val="1"/>
        </dgm:presLayoutVars>
      </dgm:prSet>
      <dgm:spPr/>
    </dgm:pt>
    <dgm:pt modelId="{B15143C2-69E5-413B-83B1-3688A89EEFC8}" type="pres">
      <dgm:prSet presAssocID="{25EB3710-6ED0-4976-9B69-411F16F1F9D9}" presName="spacer" presStyleCnt="0"/>
      <dgm:spPr/>
    </dgm:pt>
    <dgm:pt modelId="{495A75DF-4F1B-47FB-92DC-CA51A2724798}" type="pres">
      <dgm:prSet presAssocID="{FA5B98F6-F707-4624-A488-012D7756F2AA}" presName="parentText" presStyleLbl="node1" presStyleIdx="3" presStyleCnt="5">
        <dgm:presLayoutVars>
          <dgm:chMax val="0"/>
          <dgm:bulletEnabled val="1"/>
        </dgm:presLayoutVars>
      </dgm:prSet>
      <dgm:spPr/>
    </dgm:pt>
    <dgm:pt modelId="{D6AB16AC-A5D5-425F-B2B8-B4E35A6DC1E1}" type="pres">
      <dgm:prSet presAssocID="{DD100AAC-E0AB-4E82-80E9-0E3597AB2B28}" presName="spacer" presStyleCnt="0"/>
      <dgm:spPr/>
    </dgm:pt>
    <dgm:pt modelId="{B5F10CAF-B238-4424-BC16-C3E4C2141FD2}" type="pres">
      <dgm:prSet presAssocID="{DBEF0B45-98C5-48F3-9F36-5EA8EF498274}" presName="parentText" presStyleLbl="node1" presStyleIdx="4" presStyleCnt="5">
        <dgm:presLayoutVars>
          <dgm:chMax val="0"/>
          <dgm:bulletEnabled val="1"/>
        </dgm:presLayoutVars>
      </dgm:prSet>
      <dgm:spPr/>
    </dgm:pt>
  </dgm:ptLst>
  <dgm:cxnLst>
    <dgm:cxn modelId="{5E361D19-C4AD-4092-AF86-35133A4C4920}" type="presOf" srcId="{FA5B98F6-F707-4624-A488-012D7756F2AA}" destId="{495A75DF-4F1B-47FB-92DC-CA51A2724798}" srcOrd="0" destOrd="0" presId="urn:microsoft.com/office/officeart/2005/8/layout/vList2"/>
    <dgm:cxn modelId="{58FDC81C-1238-4E67-A5AB-3F90701A8D60}" srcId="{9ACF34EC-AE8D-4694-9031-BA3F85F9184B}" destId="{FA5B98F6-F707-4624-A488-012D7756F2AA}" srcOrd="3" destOrd="0" parTransId="{B16986E2-EE9F-4180-9231-E327588BB31E}" sibTransId="{DD100AAC-E0AB-4E82-80E9-0E3597AB2B28}"/>
    <dgm:cxn modelId="{89EF1B22-AA79-471D-81EC-BECDAF979CF7}" type="presOf" srcId="{F8460098-D492-429E-927F-934A8A259D75}" destId="{0909CB44-A9E9-4E5E-8430-ED20DAC63F7D}" srcOrd="0" destOrd="0" presId="urn:microsoft.com/office/officeart/2005/8/layout/vList2"/>
    <dgm:cxn modelId="{0F543E33-9822-462F-A120-940F318559C2}" type="presOf" srcId="{DBEF0B45-98C5-48F3-9F36-5EA8EF498274}" destId="{B5F10CAF-B238-4424-BC16-C3E4C2141FD2}" srcOrd="0" destOrd="0" presId="urn:microsoft.com/office/officeart/2005/8/layout/vList2"/>
    <dgm:cxn modelId="{40714F4E-F31C-45FB-A30F-3A09B0E1A042}" type="presOf" srcId="{FC7DD032-D4C0-4D50-9A73-F160079BF148}" destId="{2A761E58-3623-4ED1-9378-BD6270D98826}" srcOrd="0" destOrd="0" presId="urn:microsoft.com/office/officeart/2005/8/layout/vList2"/>
    <dgm:cxn modelId="{39FF3484-E7A6-43F4-AA43-3BEFED5700D4}" type="presOf" srcId="{1446ED4B-E863-44FF-9D63-E06A85EDD589}" destId="{2D83A241-9C3A-477F-92E8-F042532EFDDF}" srcOrd="0" destOrd="0" presId="urn:microsoft.com/office/officeart/2005/8/layout/vList2"/>
    <dgm:cxn modelId="{C9E0A897-878B-43C2-A561-82CDE17DEEA4}" srcId="{9ACF34EC-AE8D-4694-9031-BA3F85F9184B}" destId="{1446ED4B-E863-44FF-9D63-E06A85EDD589}" srcOrd="1" destOrd="0" parTransId="{5079D92E-75D0-42CB-9E92-62C9ECE2D2A0}" sibTransId="{D24E5D39-9E67-4D40-B969-7EBB24A758E0}"/>
    <dgm:cxn modelId="{44947FA6-8686-4A49-B79A-2F4942F7E5DA}" type="presOf" srcId="{9ACF34EC-AE8D-4694-9031-BA3F85F9184B}" destId="{F31C8327-0720-4E67-9ADC-267D84C57DF5}" srcOrd="0" destOrd="0" presId="urn:microsoft.com/office/officeart/2005/8/layout/vList2"/>
    <dgm:cxn modelId="{7C28AAC6-FBD2-405F-B6CE-4C2AC190D844}" srcId="{9ACF34EC-AE8D-4694-9031-BA3F85F9184B}" destId="{DBEF0B45-98C5-48F3-9F36-5EA8EF498274}" srcOrd="4" destOrd="0" parTransId="{C6E728A7-CDA0-43BC-A3D7-CA9F23FA4CF9}" sibTransId="{6B25D908-BB4D-470D-811A-977219A08C4F}"/>
    <dgm:cxn modelId="{A543CACA-6863-4465-AD10-BDA50B469546}" srcId="{9ACF34EC-AE8D-4694-9031-BA3F85F9184B}" destId="{F8460098-D492-429E-927F-934A8A259D75}" srcOrd="0" destOrd="0" parTransId="{95E314FC-6785-4D3F-8CBF-B0BB5C722DE4}" sibTransId="{2D2C3609-6046-4F71-A782-D4842CF5E001}"/>
    <dgm:cxn modelId="{CEA452D4-32EE-4A32-8540-491FD804F6AA}" srcId="{9ACF34EC-AE8D-4694-9031-BA3F85F9184B}" destId="{FC7DD032-D4C0-4D50-9A73-F160079BF148}" srcOrd="2" destOrd="0" parTransId="{C602BE30-FA18-4A02-BA8D-C197EDB0EC9C}" sibTransId="{25EB3710-6ED0-4976-9B69-411F16F1F9D9}"/>
    <dgm:cxn modelId="{3751DDB7-D6B5-4918-B8D6-75A82D2B8530}" type="presParOf" srcId="{F31C8327-0720-4E67-9ADC-267D84C57DF5}" destId="{0909CB44-A9E9-4E5E-8430-ED20DAC63F7D}" srcOrd="0" destOrd="0" presId="urn:microsoft.com/office/officeart/2005/8/layout/vList2"/>
    <dgm:cxn modelId="{0EAF4BD8-84E1-4040-A889-F53C3D9E13CA}" type="presParOf" srcId="{F31C8327-0720-4E67-9ADC-267D84C57DF5}" destId="{095A8195-7F88-4C91-85BA-0DF5CD713319}" srcOrd="1" destOrd="0" presId="urn:microsoft.com/office/officeart/2005/8/layout/vList2"/>
    <dgm:cxn modelId="{5A62D443-3F85-45FF-BC73-6D0D840EEAD0}" type="presParOf" srcId="{F31C8327-0720-4E67-9ADC-267D84C57DF5}" destId="{2D83A241-9C3A-477F-92E8-F042532EFDDF}" srcOrd="2" destOrd="0" presId="urn:microsoft.com/office/officeart/2005/8/layout/vList2"/>
    <dgm:cxn modelId="{5A4A5E4F-0C2A-4793-8EF7-B1C8D0731F88}" type="presParOf" srcId="{F31C8327-0720-4E67-9ADC-267D84C57DF5}" destId="{19DDF4A9-D9B2-4339-B4D6-85632CAC54DE}" srcOrd="3" destOrd="0" presId="urn:microsoft.com/office/officeart/2005/8/layout/vList2"/>
    <dgm:cxn modelId="{59355495-B391-4376-A1FF-CCB044525E39}" type="presParOf" srcId="{F31C8327-0720-4E67-9ADC-267D84C57DF5}" destId="{2A761E58-3623-4ED1-9378-BD6270D98826}" srcOrd="4" destOrd="0" presId="urn:microsoft.com/office/officeart/2005/8/layout/vList2"/>
    <dgm:cxn modelId="{F7D20414-5FD2-4700-81C3-6D07FC331287}" type="presParOf" srcId="{F31C8327-0720-4E67-9ADC-267D84C57DF5}" destId="{B15143C2-69E5-413B-83B1-3688A89EEFC8}" srcOrd="5" destOrd="0" presId="urn:microsoft.com/office/officeart/2005/8/layout/vList2"/>
    <dgm:cxn modelId="{08D891E4-E007-4293-967D-A3374C19DF8C}" type="presParOf" srcId="{F31C8327-0720-4E67-9ADC-267D84C57DF5}" destId="{495A75DF-4F1B-47FB-92DC-CA51A2724798}" srcOrd="6" destOrd="0" presId="urn:microsoft.com/office/officeart/2005/8/layout/vList2"/>
    <dgm:cxn modelId="{C47E1FCC-0768-4AB5-ACD1-5D025148559A}" type="presParOf" srcId="{F31C8327-0720-4E67-9ADC-267D84C57DF5}" destId="{D6AB16AC-A5D5-425F-B2B8-B4E35A6DC1E1}" srcOrd="7" destOrd="0" presId="urn:microsoft.com/office/officeart/2005/8/layout/vList2"/>
    <dgm:cxn modelId="{AF96EFB3-02DA-4B56-B613-758AB7C1E1BA}" type="presParOf" srcId="{F31C8327-0720-4E67-9ADC-267D84C57DF5}" destId="{B5F10CAF-B238-4424-BC16-C3E4C2141FD2}"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95D68E2-9B7E-45FA-A606-8AD9352E498F}" type="doc">
      <dgm:prSet loTypeId="urn:microsoft.com/office/officeart/2005/8/layout/vList2" loCatId="list" qsTypeId="urn:microsoft.com/office/officeart/2005/8/quickstyle/simple1" qsCatId="simple" csTypeId="urn:microsoft.com/office/officeart/2005/8/colors/accent5_5" csCatId="accent5"/>
      <dgm:spPr/>
      <dgm:t>
        <a:bodyPr/>
        <a:lstStyle/>
        <a:p>
          <a:endParaRPr lang="en-GB"/>
        </a:p>
      </dgm:t>
    </dgm:pt>
    <dgm:pt modelId="{DB1A8599-0DDA-4046-B457-5E311286487F}">
      <dgm:prSet/>
      <dgm:spPr/>
      <dgm:t>
        <a:bodyPr/>
        <a:lstStyle/>
        <a:p>
          <a:r>
            <a:rPr lang="en-GB" b="1" i="0" dirty="0">
              <a:solidFill>
                <a:srgbClr val="00E200"/>
              </a:solidFill>
            </a:rPr>
            <a:t>The following issues were identified as the most important ones to local survey respondents:</a:t>
          </a:r>
          <a:endParaRPr lang="en-GB" dirty="0">
            <a:solidFill>
              <a:srgbClr val="00E200"/>
            </a:solidFill>
          </a:endParaRPr>
        </a:p>
      </dgm:t>
    </dgm:pt>
    <dgm:pt modelId="{F1DEAE0B-5EEE-479B-9245-77CD2A5A754F}" type="parTrans" cxnId="{9BC2A75F-7502-48E9-B124-A394B8928C32}">
      <dgm:prSet/>
      <dgm:spPr/>
      <dgm:t>
        <a:bodyPr/>
        <a:lstStyle/>
        <a:p>
          <a:endParaRPr lang="en-GB"/>
        </a:p>
      </dgm:t>
    </dgm:pt>
    <dgm:pt modelId="{92D59492-D85B-4C6F-8E5E-BD6A3A123CE6}" type="sibTrans" cxnId="{9BC2A75F-7502-48E9-B124-A394B8928C32}">
      <dgm:prSet/>
      <dgm:spPr/>
      <dgm:t>
        <a:bodyPr/>
        <a:lstStyle/>
        <a:p>
          <a:endParaRPr lang="en-GB"/>
        </a:p>
      </dgm:t>
    </dgm:pt>
    <dgm:pt modelId="{DA8BD52A-10E3-477A-ACB7-67E8C155A4C8}">
      <dgm:prSet/>
      <dgm:spPr/>
      <dgm:t>
        <a:bodyPr/>
        <a:lstStyle/>
        <a:p>
          <a:r>
            <a:rPr lang="en-GB" b="1" i="0" dirty="0">
              <a:solidFill>
                <a:schemeClr val="accent6">
                  <a:lumMod val="10000"/>
                </a:schemeClr>
              </a:solidFill>
            </a:rPr>
            <a:t>Perinatal-related anxieties e.g. infant-feeding (14%)</a:t>
          </a:r>
          <a:endParaRPr lang="en-GB" dirty="0">
            <a:solidFill>
              <a:schemeClr val="accent6">
                <a:lumMod val="10000"/>
              </a:schemeClr>
            </a:solidFill>
          </a:endParaRPr>
        </a:p>
      </dgm:t>
    </dgm:pt>
    <dgm:pt modelId="{6C227545-3272-4147-8B9F-13CC972D1997}" type="parTrans" cxnId="{5344A7F2-FC0D-481E-8286-A11921900229}">
      <dgm:prSet/>
      <dgm:spPr/>
      <dgm:t>
        <a:bodyPr/>
        <a:lstStyle/>
        <a:p>
          <a:endParaRPr lang="en-GB"/>
        </a:p>
      </dgm:t>
    </dgm:pt>
    <dgm:pt modelId="{2F8E130A-77E1-49B7-9DDF-34E7E2375F15}" type="sibTrans" cxnId="{5344A7F2-FC0D-481E-8286-A11921900229}">
      <dgm:prSet/>
      <dgm:spPr/>
      <dgm:t>
        <a:bodyPr/>
        <a:lstStyle/>
        <a:p>
          <a:endParaRPr lang="en-GB"/>
        </a:p>
      </dgm:t>
    </dgm:pt>
    <dgm:pt modelId="{6C6C66B7-5988-441C-83F7-1AF3E0AFFB8E}">
      <dgm:prSet/>
      <dgm:spPr/>
      <dgm:t>
        <a:bodyPr/>
        <a:lstStyle/>
        <a:p>
          <a:r>
            <a:rPr lang="en-GB" b="1" i="0">
              <a:solidFill>
                <a:schemeClr val="accent6">
                  <a:lumMod val="10000"/>
                </a:schemeClr>
              </a:solidFill>
            </a:rPr>
            <a:t>Depressive feelings (11.3%)</a:t>
          </a:r>
          <a:endParaRPr lang="en-GB">
            <a:solidFill>
              <a:schemeClr val="accent6">
                <a:lumMod val="10000"/>
              </a:schemeClr>
            </a:solidFill>
          </a:endParaRPr>
        </a:p>
      </dgm:t>
    </dgm:pt>
    <dgm:pt modelId="{45D2D05A-5E95-4695-A702-EEDC19FD344A}" type="parTrans" cxnId="{D3C72C9C-69E2-413D-8BD8-FAC988277B5C}">
      <dgm:prSet/>
      <dgm:spPr/>
      <dgm:t>
        <a:bodyPr/>
        <a:lstStyle/>
        <a:p>
          <a:endParaRPr lang="en-GB"/>
        </a:p>
      </dgm:t>
    </dgm:pt>
    <dgm:pt modelId="{02D7DDEA-BF1A-4C47-8B64-3E35C1000648}" type="sibTrans" cxnId="{D3C72C9C-69E2-413D-8BD8-FAC988277B5C}">
      <dgm:prSet/>
      <dgm:spPr/>
      <dgm:t>
        <a:bodyPr/>
        <a:lstStyle/>
        <a:p>
          <a:endParaRPr lang="en-GB"/>
        </a:p>
      </dgm:t>
    </dgm:pt>
    <dgm:pt modelId="{737DA4CC-FA8E-414C-B15E-8EFD1FBF2AAB}">
      <dgm:prSet/>
      <dgm:spPr/>
      <dgm:t>
        <a:bodyPr/>
        <a:lstStyle/>
        <a:p>
          <a:r>
            <a:rPr lang="en-GB" b="1" i="0" dirty="0">
              <a:solidFill>
                <a:schemeClr val="accent6">
                  <a:lumMod val="10000"/>
                </a:schemeClr>
              </a:solidFill>
            </a:rPr>
            <a:t>Covid-19 related anxieties (10.7%</a:t>
          </a:r>
          <a:endParaRPr lang="en-GB" dirty="0">
            <a:solidFill>
              <a:schemeClr val="accent6">
                <a:lumMod val="10000"/>
              </a:schemeClr>
            </a:solidFill>
          </a:endParaRPr>
        </a:p>
      </dgm:t>
    </dgm:pt>
    <dgm:pt modelId="{99A1869A-9F74-42D9-9AC8-5621A2BC6CCE}" type="parTrans" cxnId="{BDCECB5D-6E9E-4A77-88A9-73BCD05CF661}">
      <dgm:prSet/>
      <dgm:spPr/>
      <dgm:t>
        <a:bodyPr/>
        <a:lstStyle/>
        <a:p>
          <a:endParaRPr lang="en-GB"/>
        </a:p>
      </dgm:t>
    </dgm:pt>
    <dgm:pt modelId="{C812720B-87DC-4DCE-B4D9-EACCF27F0552}" type="sibTrans" cxnId="{BDCECB5D-6E9E-4A77-88A9-73BCD05CF661}">
      <dgm:prSet/>
      <dgm:spPr/>
      <dgm:t>
        <a:bodyPr/>
        <a:lstStyle/>
        <a:p>
          <a:endParaRPr lang="en-GB"/>
        </a:p>
      </dgm:t>
    </dgm:pt>
    <dgm:pt modelId="{AA7D4150-3390-4E34-8022-49ECBC2E3AD1}">
      <dgm:prSet/>
      <dgm:spPr/>
      <dgm:t>
        <a:bodyPr/>
        <a:lstStyle/>
        <a:p>
          <a:r>
            <a:rPr lang="en-GB" b="1" i="0">
              <a:solidFill>
                <a:schemeClr val="accent6">
                  <a:lumMod val="10000"/>
                </a:schemeClr>
              </a:solidFill>
            </a:rPr>
            <a:t>Loneliness (10.5%)</a:t>
          </a:r>
          <a:endParaRPr lang="en-GB">
            <a:solidFill>
              <a:schemeClr val="accent6">
                <a:lumMod val="10000"/>
              </a:schemeClr>
            </a:solidFill>
          </a:endParaRPr>
        </a:p>
      </dgm:t>
    </dgm:pt>
    <dgm:pt modelId="{47A83D74-08FD-43F3-ABA8-A22346021751}" type="parTrans" cxnId="{3D401A0B-5869-4D30-A0FC-5496C87B73B7}">
      <dgm:prSet/>
      <dgm:spPr/>
      <dgm:t>
        <a:bodyPr/>
        <a:lstStyle/>
        <a:p>
          <a:endParaRPr lang="en-GB"/>
        </a:p>
      </dgm:t>
    </dgm:pt>
    <dgm:pt modelId="{0004E0FE-B096-400A-B0B9-3587B7A6C58A}" type="sibTrans" cxnId="{3D401A0B-5869-4D30-A0FC-5496C87B73B7}">
      <dgm:prSet/>
      <dgm:spPr/>
      <dgm:t>
        <a:bodyPr/>
        <a:lstStyle/>
        <a:p>
          <a:endParaRPr lang="en-GB"/>
        </a:p>
      </dgm:t>
    </dgm:pt>
    <dgm:pt modelId="{BEC66016-7D37-40DE-9C3D-C7823F31E753}">
      <dgm:prSet/>
      <dgm:spPr/>
      <dgm:t>
        <a:bodyPr/>
        <a:lstStyle/>
        <a:p>
          <a:r>
            <a:rPr lang="en-GB" b="1" i="0">
              <a:solidFill>
                <a:schemeClr val="accent6">
                  <a:lumMod val="10000"/>
                </a:schemeClr>
              </a:solidFill>
            </a:rPr>
            <a:t>Birth trauma and/or neonatal care (9.3%)</a:t>
          </a:r>
          <a:endParaRPr lang="en-GB">
            <a:solidFill>
              <a:schemeClr val="accent6">
                <a:lumMod val="10000"/>
              </a:schemeClr>
            </a:solidFill>
          </a:endParaRPr>
        </a:p>
      </dgm:t>
    </dgm:pt>
    <dgm:pt modelId="{ADDC9D88-E158-4D85-BC62-75BD58D82A7C}" type="parTrans" cxnId="{6DDC2D76-452E-43FC-A384-8C79E75F038D}">
      <dgm:prSet/>
      <dgm:spPr/>
      <dgm:t>
        <a:bodyPr/>
        <a:lstStyle/>
        <a:p>
          <a:endParaRPr lang="en-GB"/>
        </a:p>
      </dgm:t>
    </dgm:pt>
    <dgm:pt modelId="{C81E81BB-ADBA-4096-A5CB-6A8018FB06E5}" type="sibTrans" cxnId="{6DDC2D76-452E-43FC-A384-8C79E75F038D}">
      <dgm:prSet/>
      <dgm:spPr/>
      <dgm:t>
        <a:bodyPr/>
        <a:lstStyle/>
        <a:p>
          <a:endParaRPr lang="en-GB"/>
        </a:p>
      </dgm:t>
    </dgm:pt>
    <dgm:pt modelId="{DDECDA0C-830D-4891-9722-B86D41E691ED}">
      <dgm:prSet/>
      <dgm:spPr/>
      <dgm:t>
        <a:bodyPr/>
        <a:lstStyle/>
        <a:p>
          <a:r>
            <a:rPr lang="en-GB" b="1" i="0" dirty="0">
              <a:solidFill>
                <a:schemeClr val="accent6">
                  <a:lumMod val="10000"/>
                </a:schemeClr>
              </a:solidFill>
            </a:rPr>
            <a:t>Pregnancy loss and neonatal bereavement (6.4%)</a:t>
          </a:r>
          <a:endParaRPr lang="en-GB" dirty="0">
            <a:solidFill>
              <a:schemeClr val="accent6">
                <a:lumMod val="10000"/>
              </a:schemeClr>
            </a:solidFill>
          </a:endParaRPr>
        </a:p>
      </dgm:t>
    </dgm:pt>
    <dgm:pt modelId="{E7E9E648-9D64-417D-9895-F8B2054A5D23}" type="parTrans" cxnId="{AB24ED3E-3C6B-459C-AF9C-87366678D0C3}">
      <dgm:prSet/>
      <dgm:spPr/>
      <dgm:t>
        <a:bodyPr/>
        <a:lstStyle/>
        <a:p>
          <a:endParaRPr lang="en-GB"/>
        </a:p>
      </dgm:t>
    </dgm:pt>
    <dgm:pt modelId="{D34E3824-4589-4345-9E4B-E4F43BB64315}" type="sibTrans" cxnId="{AB24ED3E-3C6B-459C-AF9C-87366678D0C3}">
      <dgm:prSet/>
      <dgm:spPr/>
      <dgm:t>
        <a:bodyPr/>
        <a:lstStyle/>
        <a:p>
          <a:endParaRPr lang="en-GB"/>
        </a:p>
      </dgm:t>
    </dgm:pt>
    <dgm:pt modelId="{34F9C7BC-DB41-4AD9-BB5A-A335802127E5}">
      <dgm:prSet/>
      <dgm:spPr/>
      <dgm:t>
        <a:bodyPr/>
        <a:lstStyle/>
        <a:p>
          <a:r>
            <a:rPr lang="en-GB" b="1" i="0" dirty="0">
              <a:solidFill>
                <a:schemeClr val="accent6">
                  <a:lumMod val="10000"/>
                </a:schemeClr>
              </a:solidFill>
            </a:rPr>
            <a:t>Other anxieties e.g. financial (5.1%)</a:t>
          </a:r>
          <a:endParaRPr lang="en-GB" dirty="0">
            <a:solidFill>
              <a:schemeClr val="accent6">
                <a:lumMod val="10000"/>
              </a:schemeClr>
            </a:solidFill>
          </a:endParaRPr>
        </a:p>
      </dgm:t>
    </dgm:pt>
    <dgm:pt modelId="{08F21AD9-8742-4528-8B53-77981ABA2935}" type="parTrans" cxnId="{6E207598-355B-4CEE-882A-265A25458789}">
      <dgm:prSet/>
      <dgm:spPr/>
      <dgm:t>
        <a:bodyPr/>
        <a:lstStyle/>
        <a:p>
          <a:endParaRPr lang="en-GB"/>
        </a:p>
      </dgm:t>
    </dgm:pt>
    <dgm:pt modelId="{0027C234-1E23-4E2C-908A-B3AD0E67D57F}" type="sibTrans" cxnId="{6E207598-355B-4CEE-882A-265A25458789}">
      <dgm:prSet/>
      <dgm:spPr/>
      <dgm:t>
        <a:bodyPr/>
        <a:lstStyle/>
        <a:p>
          <a:endParaRPr lang="en-GB"/>
        </a:p>
      </dgm:t>
    </dgm:pt>
    <dgm:pt modelId="{8AD01106-A961-479F-B4DE-681CED7C65D5}">
      <dgm:prSet/>
      <dgm:spPr/>
      <dgm:t>
        <a:bodyPr/>
        <a:lstStyle/>
        <a:p>
          <a:r>
            <a:rPr lang="en-GB" b="1" i="0">
              <a:solidFill>
                <a:schemeClr val="accent6">
                  <a:lumMod val="10000"/>
                </a:schemeClr>
              </a:solidFill>
            </a:rPr>
            <a:t>Severe depression or severe anxiety disorder (4.2%)</a:t>
          </a:r>
          <a:endParaRPr lang="en-GB">
            <a:solidFill>
              <a:schemeClr val="accent6">
                <a:lumMod val="10000"/>
              </a:schemeClr>
            </a:solidFill>
          </a:endParaRPr>
        </a:p>
      </dgm:t>
    </dgm:pt>
    <dgm:pt modelId="{A8D32707-955A-477F-8BF6-2185F1A58349}" type="parTrans" cxnId="{848D4BE9-835D-4063-BE9A-35F5930C77D6}">
      <dgm:prSet/>
      <dgm:spPr/>
      <dgm:t>
        <a:bodyPr/>
        <a:lstStyle/>
        <a:p>
          <a:endParaRPr lang="en-GB"/>
        </a:p>
      </dgm:t>
    </dgm:pt>
    <dgm:pt modelId="{80B1A1F8-404C-448A-ABCB-2B03D2A49AA1}" type="sibTrans" cxnId="{848D4BE9-835D-4063-BE9A-35F5930C77D6}">
      <dgm:prSet/>
      <dgm:spPr/>
      <dgm:t>
        <a:bodyPr/>
        <a:lstStyle/>
        <a:p>
          <a:endParaRPr lang="en-GB"/>
        </a:p>
      </dgm:t>
    </dgm:pt>
    <dgm:pt modelId="{1932D3DF-CBCA-4EA6-A766-60C63D0FAA4C}">
      <dgm:prSet/>
      <dgm:spPr/>
      <dgm:t>
        <a:bodyPr/>
        <a:lstStyle/>
        <a:p>
          <a:r>
            <a:rPr lang="en-GB" b="1" i="0">
              <a:solidFill>
                <a:schemeClr val="accent6">
                  <a:lumMod val="10000"/>
                </a:schemeClr>
              </a:solidFill>
            </a:rPr>
            <a:t>Parental relationships (e.g. separation) (3.9%)</a:t>
          </a:r>
          <a:endParaRPr lang="en-GB">
            <a:solidFill>
              <a:schemeClr val="accent6">
                <a:lumMod val="10000"/>
              </a:schemeClr>
            </a:solidFill>
          </a:endParaRPr>
        </a:p>
      </dgm:t>
    </dgm:pt>
    <dgm:pt modelId="{155176B6-C398-4AFC-9FF8-4D6B9DA8A7C3}" type="parTrans" cxnId="{7779A58A-4A30-453A-B194-0534CD06B41F}">
      <dgm:prSet/>
      <dgm:spPr/>
      <dgm:t>
        <a:bodyPr/>
        <a:lstStyle/>
        <a:p>
          <a:endParaRPr lang="en-GB"/>
        </a:p>
      </dgm:t>
    </dgm:pt>
    <dgm:pt modelId="{61AE67D3-BF10-41C7-84C1-7BA5E00A5B45}" type="sibTrans" cxnId="{7779A58A-4A30-453A-B194-0534CD06B41F}">
      <dgm:prSet/>
      <dgm:spPr/>
      <dgm:t>
        <a:bodyPr/>
        <a:lstStyle/>
        <a:p>
          <a:endParaRPr lang="en-GB"/>
        </a:p>
      </dgm:t>
    </dgm:pt>
    <dgm:pt modelId="{5001D5D5-8353-4E00-B8AE-FB8DFCE0F64E}">
      <dgm:prSet/>
      <dgm:spPr/>
      <dgm:t>
        <a:bodyPr/>
        <a:lstStyle/>
        <a:p>
          <a:r>
            <a:rPr lang="en-GB" b="1" i="0" dirty="0">
              <a:solidFill>
                <a:schemeClr val="accent6">
                  <a:lumMod val="10000"/>
                </a:schemeClr>
              </a:solidFill>
            </a:rPr>
            <a:t>Medication support (3.6%)</a:t>
          </a:r>
          <a:endParaRPr lang="en-GB" dirty="0">
            <a:solidFill>
              <a:schemeClr val="accent6">
                <a:lumMod val="10000"/>
              </a:schemeClr>
            </a:solidFill>
          </a:endParaRPr>
        </a:p>
      </dgm:t>
    </dgm:pt>
    <dgm:pt modelId="{07C2D6FE-391C-4004-9661-7D9EDE1ED26B}" type="parTrans" cxnId="{B3627BA9-FD78-4B92-8E23-1BAAFB34DBF7}">
      <dgm:prSet/>
      <dgm:spPr/>
      <dgm:t>
        <a:bodyPr/>
        <a:lstStyle/>
        <a:p>
          <a:endParaRPr lang="en-GB"/>
        </a:p>
      </dgm:t>
    </dgm:pt>
    <dgm:pt modelId="{C83A7F8F-4F99-45B4-988E-969494C8B9EF}" type="sibTrans" cxnId="{B3627BA9-FD78-4B92-8E23-1BAAFB34DBF7}">
      <dgm:prSet/>
      <dgm:spPr/>
      <dgm:t>
        <a:bodyPr/>
        <a:lstStyle/>
        <a:p>
          <a:endParaRPr lang="en-GB"/>
        </a:p>
      </dgm:t>
    </dgm:pt>
    <dgm:pt modelId="{41FF93A7-8C49-416F-940B-0CC8F412D6E1}" type="pres">
      <dgm:prSet presAssocID="{295D68E2-9B7E-45FA-A606-8AD9352E498F}" presName="linear" presStyleCnt="0">
        <dgm:presLayoutVars>
          <dgm:animLvl val="lvl"/>
          <dgm:resizeHandles val="exact"/>
        </dgm:presLayoutVars>
      </dgm:prSet>
      <dgm:spPr/>
    </dgm:pt>
    <dgm:pt modelId="{8FE2649E-7142-42A4-B07E-C89EEA0AB015}" type="pres">
      <dgm:prSet presAssocID="{DB1A8599-0DDA-4046-B457-5E311286487F}" presName="parentText" presStyleLbl="node1" presStyleIdx="0" presStyleCnt="1">
        <dgm:presLayoutVars>
          <dgm:chMax val="0"/>
          <dgm:bulletEnabled val="1"/>
        </dgm:presLayoutVars>
      </dgm:prSet>
      <dgm:spPr/>
    </dgm:pt>
    <dgm:pt modelId="{C8B50C4D-1482-4D86-A79F-EFE88DE9FF01}" type="pres">
      <dgm:prSet presAssocID="{DB1A8599-0DDA-4046-B457-5E311286487F}" presName="childText" presStyleLbl="revTx" presStyleIdx="0" presStyleCnt="1">
        <dgm:presLayoutVars>
          <dgm:bulletEnabled val="1"/>
        </dgm:presLayoutVars>
      </dgm:prSet>
      <dgm:spPr/>
    </dgm:pt>
  </dgm:ptLst>
  <dgm:cxnLst>
    <dgm:cxn modelId="{23BD6605-8B0C-4D1B-AC5C-BF7C259533E4}" type="presOf" srcId="{295D68E2-9B7E-45FA-A606-8AD9352E498F}" destId="{41FF93A7-8C49-416F-940B-0CC8F412D6E1}" srcOrd="0" destOrd="0" presId="urn:microsoft.com/office/officeart/2005/8/layout/vList2"/>
    <dgm:cxn modelId="{3D401A0B-5869-4D30-A0FC-5496C87B73B7}" srcId="{DB1A8599-0DDA-4046-B457-5E311286487F}" destId="{AA7D4150-3390-4E34-8022-49ECBC2E3AD1}" srcOrd="3" destOrd="0" parTransId="{47A83D74-08FD-43F3-ABA8-A22346021751}" sibTransId="{0004E0FE-B096-400A-B0B9-3587B7A6C58A}"/>
    <dgm:cxn modelId="{AB24ED3E-3C6B-459C-AF9C-87366678D0C3}" srcId="{DB1A8599-0DDA-4046-B457-5E311286487F}" destId="{DDECDA0C-830D-4891-9722-B86D41E691ED}" srcOrd="5" destOrd="0" parTransId="{E7E9E648-9D64-417D-9895-F8B2054A5D23}" sibTransId="{D34E3824-4589-4345-9E4B-E4F43BB64315}"/>
    <dgm:cxn modelId="{BDCECB5D-6E9E-4A77-88A9-73BCD05CF661}" srcId="{DB1A8599-0DDA-4046-B457-5E311286487F}" destId="{737DA4CC-FA8E-414C-B15E-8EFD1FBF2AAB}" srcOrd="2" destOrd="0" parTransId="{99A1869A-9F74-42D9-9AC8-5621A2BC6CCE}" sibTransId="{C812720B-87DC-4DCE-B4D9-EACCF27F0552}"/>
    <dgm:cxn modelId="{9BC2A75F-7502-48E9-B124-A394B8928C32}" srcId="{295D68E2-9B7E-45FA-A606-8AD9352E498F}" destId="{DB1A8599-0DDA-4046-B457-5E311286487F}" srcOrd="0" destOrd="0" parTransId="{F1DEAE0B-5EEE-479B-9245-77CD2A5A754F}" sibTransId="{92D59492-D85B-4C6F-8E5E-BD6A3A123CE6}"/>
    <dgm:cxn modelId="{A0949845-613F-48CB-A1D2-55711CBCF6DB}" type="presOf" srcId="{DA8BD52A-10E3-477A-ACB7-67E8C155A4C8}" destId="{C8B50C4D-1482-4D86-A79F-EFE88DE9FF01}" srcOrd="0" destOrd="0" presId="urn:microsoft.com/office/officeart/2005/8/layout/vList2"/>
    <dgm:cxn modelId="{3D8DA750-CA66-42C9-839C-DBFDD5D79B94}" type="presOf" srcId="{BEC66016-7D37-40DE-9C3D-C7823F31E753}" destId="{C8B50C4D-1482-4D86-A79F-EFE88DE9FF01}" srcOrd="0" destOrd="4" presId="urn:microsoft.com/office/officeart/2005/8/layout/vList2"/>
    <dgm:cxn modelId="{FC586971-EDD7-4EAD-8745-E4B76338E02E}" type="presOf" srcId="{6C6C66B7-5988-441C-83F7-1AF3E0AFFB8E}" destId="{C8B50C4D-1482-4D86-A79F-EFE88DE9FF01}" srcOrd="0" destOrd="1" presId="urn:microsoft.com/office/officeart/2005/8/layout/vList2"/>
    <dgm:cxn modelId="{77353273-75F7-4AB2-B9DC-5C30D9DAB305}" type="presOf" srcId="{34F9C7BC-DB41-4AD9-BB5A-A335802127E5}" destId="{C8B50C4D-1482-4D86-A79F-EFE88DE9FF01}" srcOrd="0" destOrd="6" presId="urn:microsoft.com/office/officeart/2005/8/layout/vList2"/>
    <dgm:cxn modelId="{6DDC2D76-452E-43FC-A384-8C79E75F038D}" srcId="{DB1A8599-0DDA-4046-B457-5E311286487F}" destId="{BEC66016-7D37-40DE-9C3D-C7823F31E753}" srcOrd="4" destOrd="0" parTransId="{ADDC9D88-E158-4D85-BC62-75BD58D82A7C}" sibTransId="{C81E81BB-ADBA-4096-A5CB-6A8018FB06E5}"/>
    <dgm:cxn modelId="{7BE95089-ADB0-4301-8041-5B8CB9A1A919}" type="presOf" srcId="{1932D3DF-CBCA-4EA6-A766-60C63D0FAA4C}" destId="{C8B50C4D-1482-4D86-A79F-EFE88DE9FF01}" srcOrd="0" destOrd="8" presId="urn:microsoft.com/office/officeart/2005/8/layout/vList2"/>
    <dgm:cxn modelId="{7779A58A-4A30-453A-B194-0534CD06B41F}" srcId="{DB1A8599-0DDA-4046-B457-5E311286487F}" destId="{1932D3DF-CBCA-4EA6-A766-60C63D0FAA4C}" srcOrd="8" destOrd="0" parTransId="{155176B6-C398-4AFC-9FF8-4D6B9DA8A7C3}" sibTransId="{61AE67D3-BF10-41C7-84C1-7BA5E00A5B45}"/>
    <dgm:cxn modelId="{843D188C-B61E-4FB5-8091-47CAB2B0133F}" type="presOf" srcId="{DB1A8599-0DDA-4046-B457-5E311286487F}" destId="{8FE2649E-7142-42A4-B07E-C89EEA0AB015}" srcOrd="0" destOrd="0" presId="urn:microsoft.com/office/officeart/2005/8/layout/vList2"/>
    <dgm:cxn modelId="{6E207598-355B-4CEE-882A-265A25458789}" srcId="{DB1A8599-0DDA-4046-B457-5E311286487F}" destId="{34F9C7BC-DB41-4AD9-BB5A-A335802127E5}" srcOrd="6" destOrd="0" parTransId="{08F21AD9-8742-4528-8B53-77981ABA2935}" sibTransId="{0027C234-1E23-4E2C-908A-B3AD0E67D57F}"/>
    <dgm:cxn modelId="{D3C72C9C-69E2-413D-8BD8-FAC988277B5C}" srcId="{DB1A8599-0DDA-4046-B457-5E311286487F}" destId="{6C6C66B7-5988-441C-83F7-1AF3E0AFFB8E}" srcOrd="1" destOrd="0" parTransId="{45D2D05A-5E95-4695-A702-EEDC19FD344A}" sibTransId="{02D7DDEA-BF1A-4C47-8B64-3E35C1000648}"/>
    <dgm:cxn modelId="{B3627BA9-FD78-4B92-8E23-1BAAFB34DBF7}" srcId="{DB1A8599-0DDA-4046-B457-5E311286487F}" destId="{5001D5D5-8353-4E00-B8AE-FB8DFCE0F64E}" srcOrd="9" destOrd="0" parTransId="{07C2D6FE-391C-4004-9661-7D9EDE1ED26B}" sibTransId="{C83A7F8F-4F99-45B4-988E-969494C8B9EF}"/>
    <dgm:cxn modelId="{4D2395B8-BBDA-4248-B55F-C8E22C5618B8}" type="presOf" srcId="{8AD01106-A961-479F-B4DE-681CED7C65D5}" destId="{C8B50C4D-1482-4D86-A79F-EFE88DE9FF01}" srcOrd="0" destOrd="7" presId="urn:microsoft.com/office/officeart/2005/8/layout/vList2"/>
    <dgm:cxn modelId="{A8C6D7BF-7937-4417-8AC5-DCA065F18D2E}" type="presOf" srcId="{DDECDA0C-830D-4891-9722-B86D41E691ED}" destId="{C8B50C4D-1482-4D86-A79F-EFE88DE9FF01}" srcOrd="0" destOrd="5" presId="urn:microsoft.com/office/officeart/2005/8/layout/vList2"/>
    <dgm:cxn modelId="{39B304D3-D92C-4E12-B60A-0D86F11B686F}" type="presOf" srcId="{737DA4CC-FA8E-414C-B15E-8EFD1FBF2AAB}" destId="{C8B50C4D-1482-4D86-A79F-EFE88DE9FF01}" srcOrd="0" destOrd="2" presId="urn:microsoft.com/office/officeart/2005/8/layout/vList2"/>
    <dgm:cxn modelId="{848D4BE9-835D-4063-BE9A-35F5930C77D6}" srcId="{DB1A8599-0DDA-4046-B457-5E311286487F}" destId="{8AD01106-A961-479F-B4DE-681CED7C65D5}" srcOrd="7" destOrd="0" parTransId="{A8D32707-955A-477F-8BF6-2185F1A58349}" sibTransId="{80B1A1F8-404C-448A-ABCB-2B03D2A49AA1}"/>
    <dgm:cxn modelId="{5344A7F2-FC0D-481E-8286-A11921900229}" srcId="{DB1A8599-0DDA-4046-B457-5E311286487F}" destId="{DA8BD52A-10E3-477A-ACB7-67E8C155A4C8}" srcOrd="0" destOrd="0" parTransId="{6C227545-3272-4147-8B9F-13CC972D1997}" sibTransId="{2F8E130A-77E1-49B7-9DDF-34E7E2375F15}"/>
    <dgm:cxn modelId="{D8DFCEFA-D890-4E90-B24C-0DACF5475B27}" type="presOf" srcId="{AA7D4150-3390-4E34-8022-49ECBC2E3AD1}" destId="{C8B50C4D-1482-4D86-A79F-EFE88DE9FF01}" srcOrd="0" destOrd="3" presId="urn:microsoft.com/office/officeart/2005/8/layout/vList2"/>
    <dgm:cxn modelId="{CC3581FD-2CFC-4C5F-A27A-4021061C8AAD}" type="presOf" srcId="{5001D5D5-8353-4E00-B8AE-FB8DFCE0F64E}" destId="{C8B50C4D-1482-4D86-A79F-EFE88DE9FF01}" srcOrd="0" destOrd="9" presId="urn:microsoft.com/office/officeart/2005/8/layout/vList2"/>
    <dgm:cxn modelId="{6A6DB895-69D6-4E8C-9796-EC5DB3E2C9A6}" type="presParOf" srcId="{41FF93A7-8C49-416F-940B-0CC8F412D6E1}" destId="{8FE2649E-7142-42A4-B07E-C89EEA0AB015}" srcOrd="0" destOrd="0" presId="urn:microsoft.com/office/officeart/2005/8/layout/vList2"/>
    <dgm:cxn modelId="{28E71BEF-6F58-411D-8A42-07B65C569B88}" type="presParOf" srcId="{41FF93A7-8C49-416F-940B-0CC8F412D6E1}" destId="{C8B50C4D-1482-4D86-A79F-EFE88DE9FF01}"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A6CE65-A262-461A-964A-88B554B8D22B}">
      <dsp:nvSpPr>
        <dsp:cNvPr id="0" name=""/>
        <dsp:cNvSpPr/>
      </dsp:nvSpPr>
      <dsp:spPr>
        <a:xfrm>
          <a:off x="0" y="103288"/>
          <a:ext cx="8939133" cy="436976"/>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GB" sz="1100" kern="1200"/>
            <a:t>- Infant Mental Health - Can be difficult to determine which services provide support for infant mental health</a:t>
          </a:r>
        </a:p>
      </dsp:txBody>
      <dsp:txXfrm>
        <a:off x="21331" y="124619"/>
        <a:ext cx="8896471" cy="394314"/>
      </dsp:txXfrm>
    </dsp:sp>
    <dsp:sp modelId="{C332676C-1673-45E6-9C27-51E4EF78EB8B}">
      <dsp:nvSpPr>
        <dsp:cNvPr id="0" name=""/>
        <dsp:cNvSpPr/>
      </dsp:nvSpPr>
      <dsp:spPr>
        <a:xfrm>
          <a:off x="0" y="571945"/>
          <a:ext cx="8939133" cy="436976"/>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GB" sz="1100" b="0" i="0" kern="1200"/>
            <a:t>- The clarity of care pathways varies for different levels of mental health need, with some new parents reporting that they do not understand which services are available to support them</a:t>
          </a:r>
          <a:endParaRPr lang="en-GB" sz="1100" kern="1200"/>
        </a:p>
      </dsp:txBody>
      <dsp:txXfrm>
        <a:off x="21331" y="593276"/>
        <a:ext cx="8896471" cy="394314"/>
      </dsp:txXfrm>
    </dsp:sp>
    <dsp:sp modelId="{B76A147C-0505-4581-A0F3-0ED12A554E26}">
      <dsp:nvSpPr>
        <dsp:cNvPr id="0" name=""/>
        <dsp:cNvSpPr/>
      </dsp:nvSpPr>
      <dsp:spPr>
        <a:xfrm>
          <a:off x="0" y="1040602"/>
          <a:ext cx="8939133" cy="436976"/>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GB" sz="1100" b="0" i="0" kern="1200"/>
            <a:t>- Workforce pressures have impacted continuity of care, midwife training, and provision of support for  fathers/partners after baby loss</a:t>
          </a:r>
          <a:endParaRPr lang="en-GB" sz="1100" kern="1200"/>
        </a:p>
      </dsp:txBody>
      <dsp:txXfrm>
        <a:off x="21331" y="1061933"/>
        <a:ext cx="8896471" cy="394314"/>
      </dsp:txXfrm>
    </dsp:sp>
    <dsp:sp modelId="{37359088-4F75-4BC3-A54F-154B29BBCD93}">
      <dsp:nvSpPr>
        <dsp:cNvPr id="0" name=""/>
        <dsp:cNvSpPr/>
      </dsp:nvSpPr>
      <dsp:spPr>
        <a:xfrm>
          <a:off x="0" y="1509258"/>
          <a:ext cx="8939133" cy="436976"/>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GB" sz="1100" b="0" i="0" kern="1200"/>
            <a:t>- Lack of information provision about mental after discharge from maternity services (due to be put in place shortly)</a:t>
          </a:r>
          <a:endParaRPr lang="en-GB" sz="1100" kern="1200"/>
        </a:p>
      </dsp:txBody>
      <dsp:txXfrm>
        <a:off x="21331" y="1530589"/>
        <a:ext cx="8896471" cy="394314"/>
      </dsp:txXfrm>
    </dsp:sp>
    <dsp:sp modelId="{DCE42B67-D108-4C84-87C5-513B425817FD}">
      <dsp:nvSpPr>
        <dsp:cNvPr id="0" name=""/>
        <dsp:cNvSpPr/>
      </dsp:nvSpPr>
      <dsp:spPr>
        <a:xfrm>
          <a:off x="0" y="1977915"/>
          <a:ext cx="8939133" cy="436976"/>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GB" sz="1100" b="0" i="0" kern="1200"/>
            <a:t>- Limited interventions promoting infant mental health</a:t>
          </a:r>
          <a:endParaRPr lang="en-GB" sz="1100" kern="1200"/>
        </a:p>
      </dsp:txBody>
      <dsp:txXfrm>
        <a:off x="21331" y="1999246"/>
        <a:ext cx="8896471" cy="394314"/>
      </dsp:txXfrm>
    </dsp:sp>
    <dsp:sp modelId="{B522CE14-47E0-496E-828F-F8EC950DFF49}">
      <dsp:nvSpPr>
        <dsp:cNvPr id="0" name=""/>
        <dsp:cNvSpPr/>
      </dsp:nvSpPr>
      <dsp:spPr>
        <a:xfrm>
          <a:off x="0" y="2446572"/>
          <a:ext cx="8939133" cy="436976"/>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GB" sz="1100" b="0" i="0" kern="1200"/>
            <a:t>- Provision for dads and partners is not available in all areas</a:t>
          </a:r>
          <a:endParaRPr lang="en-GB" sz="1100" kern="1200"/>
        </a:p>
      </dsp:txBody>
      <dsp:txXfrm>
        <a:off x="21331" y="2467903"/>
        <a:ext cx="8896471" cy="394314"/>
      </dsp:txXfrm>
    </dsp:sp>
    <dsp:sp modelId="{7CA3BF02-E1CC-488D-B4EA-39A797148D6B}">
      <dsp:nvSpPr>
        <dsp:cNvPr id="0" name=""/>
        <dsp:cNvSpPr/>
      </dsp:nvSpPr>
      <dsp:spPr>
        <a:xfrm>
          <a:off x="0" y="2915228"/>
          <a:ext cx="8939133" cy="436976"/>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GB" sz="1100" b="0" i="0" kern="1200" dirty="0"/>
            <a:t>- Limited interventions promoting infant mental health</a:t>
          </a:r>
          <a:endParaRPr lang="en-GB" sz="1100" kern="1200" dirty="0"/>
        </a:p>
      </dsp:txBody>
      <dsp:txXfrm>
        <a:off x="21331" y="2936559"/>
        <a:ext cx="8896471" cy="394314"/>
      </dsp:txXfrm>
    </dsp:sp>
    <dsp:sp modelId="{26EE8A73-6E30-4A84-9C54-05018A0D1EC0}">
      <dsp:nvSpPr>
        <dsp:cNvPr id="0" name=""/>
        <dsp:cNvSpPr/>
      </dsp:nvSpPr>
      <dsp:spPr>
        <a:xfrm>
          <a:off x="0" y="3383885"/>
          <a:ext cx="8939133" cy="436976"/>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GB" sz="1100" b="0" i="0" kern="1200"/>
            <a:t>- Provision for dads and partners is not available in all areas</a:t>
          </a:r>
          <a:endParaRPr lang="en-GB" sz="1100" kern="1200"/>
        </a:p>
      </dsp:txBody>
      <dsp:txXfrm>
        <a:off x="21331" y="3405216"/>
        <a:ext cx="8896471" cy="3943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09CB44-A9E9-4E5E-8430-ED20DAC63F7D}">
      <dsp:nvSpPr>
        <dsp:cNvPr id="0" name=""/>
        <dsp:cNvSpPr/>
      </dsp:nvSpPr>
      <dsp:spPr>
        <a:xfrm>
          <a:off x="0" y="166209"/>
          <a:ext cx="10567322" cy="788413"/>
        </a:xfrm>
        <a:prstGeom prst="roundRect">
          <a:avLst/>
        </a:prstGeom>
        <a:solidFill>
          <a:schemeClr val="accent5"/>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GB" sz="1100" i="0" kern="1200" dirty="0"/>
            <a:t>There is a need for specialist bereavement support for parents experiencing miscarriage, stillbirth and/or trauma around birth including removal of baby from parent’s care. Organisations reported many women ask for this support and there are no specialist local services which they can be referred to</a:t>
          </a:r>
          <a:endParaRPr lang="en-GB" sz="1100" kern="1200" dirty="0"/>
        </a:p>
      </dsp:txBody>
      <dsp:txXfrm>
        <a:off x="38487" y="204696"/>
        <a:ext cx="10490348" cy="711439"/>
      </dsp:txXfrm>
    </dsp:sp>
    <dsp:sp modelId="{2D83A241-9C3A-477F-92E8-F042532EFDDF}">
      <dsp:nvSpPr>
        <dsp:cNvPr id="0" name=""/>
        <dsp:cNvSpPr/>
      </dsp:nvSpPr>
      <dsp:spPr>
        <a:xfrm>
          <a:off x="0" y="986302"/>
          <a:ext cx="10567322" cy="788413"/>
        </a:xfrm>
        <a:prstGeom prst="roundRect">
          <a:avLst/>
        </a:prstGeom>
        <a:solidFill>
          <a:schemeClr val="accent5"/>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GB" sz="1100" i="0" kern="1200"/>
            <a:t>Poor perinatal MH often is the result of complex issues (including but not limited to financial worries, relationship problems, lack of social support, and lack of parenting skills) but it is difficult to find holistic support to address all those issues. Many community and voluntary sector organisations report that their staff and volunteers spend a lot of time supporting mothers with financial and housing issues or signpost to other support services before the parent can engage with mental health support</a:t>
          </a:r>
          <a:endParaRPr lang="en-GB" sz="1100" kern="1200"/>
        </a:p>
      </dsp:txBody>
      <dsp:txXfrm>
        <a:off x="38487" y="1024789"/>
        <a:ext cx="10490348" cy="711439"/>
      </dsp:txXfrm>
    </dsp:sp>
    <dsp:sp modelId="{2A761E58-3623-4ED1-9378-BD6270D98826}">
      <dsp:nvSpPr>
        <dsp:cNvPr id="0" name=""/>
        <dsp:cNvSpPr/>
      </dsp:nvSpPr>
      <dsp:spPr>
        <a:xfrm>
          <a:off x="0" y="1806395"/>
          <a:ext cx="10567322" cy="788413"/>
        </a:xfrm>
        <a:prstGeom prst="roundRect">
          <a:avLst/>
        </a:prstGeom>
        <a:solidFill>
          <a:schemeClr val="accent5"/>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GB" sz="1100" i="0" kern="1200"/>
            <a:t>Mothers report experiencing differing mental health support from midwives and health visitors across Cambridgeshire and Peterborough. Significant differences are not observed at district level; which seems to be caused by differences in individual health professionals’ skills, knowledge and attitudes around mental health issues</a:t>
          </a:r>
          <a:endParaRPr lang="en-GB" sz="1100" kern="1200"/>
        </a:p>
      </dsp:txBody>
      <dsp:txXfrm>
        <a:off x="38487" y="1844882"/>
        <a:ext cx="10490348" cy="711439"/>
      </dsp:txXfrm>
    </dsp:sp>
    <dsp:sp modelId="{495A75DF-4F1B-47FB-92DC-CA51A2724798}">
      <dsp:nvSpPr>
        <dsp:cNvPr id="0" name=""/>
        <dsp:cNvSpPr/>
      </dsp:nvSpPr>
      <dsp:spPr>
        <a:xfrm>
          <a:off x="0" y="2626489"/>
          <a:ext cx="10567322" cy="788413"/>
        </a:xfrm>
        <a:prstGeom prst="roundRect">
          <a:avLst/>
        </a:prstGeom>
        <a:solidFill>
          <a:schemeClr val="accent5"/>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GB" sz="1100" i="0" kern="1200" dirty="0"/>
            <a:t>The majority of baby weigh in clinics have been held as self-weigh in clinics with no heath professional to provide support to mothers at the clinic missing opportunities to build trusted relationships with health visitors. Many mothers report missing the informal opportunities these clinics provided to quickly ask questions around baby’s development as well as their own mental wellbeing. Mothers can struggle with the current system where they don’t personally know their health visitor and where they must make a phone call if they need support. If they already struggle with mental health issues the current system can be a barrier as it requires mothers to be proactive in seeking help.</a:t>
          </a:r>
          <a:endParaRPr lang="en-GB" sz="1100" kern="1200" dirty="0"/>
        </a:p>
      </dsp:txBody>
      <dsp:txXfrm>
        <a:off x="38487" y="2664976"/>
        <a:ext cx="10490348" cy="711439"/>
      </dsp:txXfrm>
    </dsp:sp>
    <dsp:sp modelId="{B5F10CAF-B238-4424-BC16-C3E4C2141FD2}">
      <dsp:nvSpPr>
        <dsp:cNvPr id="0" name=""/>
        <dsp:cNvSpPr/>
      </dsp:nvSpPr>
      <dsp:spPr>
        <a:xfrm>
          <a:off x="0" y="3446582"/>
          <a:ext cx="10567322" cy="788413"/>
        </a:xfrm>
        <a:prstGeom prst="roundRect">
          <a:avLst/>
        </a:prstGeom>
        <a:solidFill>
          <a:schemeClr val="accent5"/>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GB" sz="1100" i="0" kern="1200" dirty="0"/>
            <a:t>Partners also reported that engaging male parents/partners in support groups or education classes has been challenging. Fathers may prefer more flexibility around timing and formality of activities due to work and other commitments. It has also been reported that the lack of male health care or support worker professionals can be a barrier as men may feel their perspective is not fully understood by female workers.</a:t>
          </a:r>
          <a:endParaRPr lang="en-GB" sz="1100" kern="1200" dirty="0"/>
        </a:p>
      </dsp:txBody>
      <dsp:txXfrm>
        <a:off x="38487" y="3485069"/>
        <a:ext cx="10490348" cy="7114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E2649E-7142-42A4-B07E-C89EEA0AB015}">
      <dsp:nvSpPr>
        <dsp:cNvPr id="0" name=""/>
        <dsp:cNvSpPr/>
      </dsp:nvSpPr>
      <dsp:spPr>
        <a:xfrm>
          <a:off x="0" y="69203"/>
          <a:ext cx="9222503" cy="835379"/>
        </a:xfrm>
        <a:prstGeom prst="roundRect">
          <a:avLst/>
        </a:prstGeom>
        <a:solidFill>
          <a:schemeClr val="accent5">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b="1" i="0" kern="1200" dirty="0">
              <a:solidFill>
                <a:srgbClr val="00E200"/>
              </a:solidFill>
            </a:rPr>
            <a:t>The following issues were identified as the most important ones to local survey respondents:</a:t>
          </a:r>
          <a:endParaRPr lang="en-GB" sz="2100" kern="1200" dirty="0">
            <a:solidFill>
              <a:srgbClr val="00E200"/>
            </a:solidFill>
          </a:endParaRPr>
        </a:p>
      </dsp:txBody>
      <dsp:txXfrm>
        <a:off x="40780" y="109983"/>
        <a:ext cx="9140943" cy="753819"/>
      </dsp:txXfrm>
    </dsp:sp>
    <dsp:sp modelId="{C8B50C4D-1482-4D86-A79F-EFE88DE9FF01}">
      <dsp:nvSpPr>
        <dsp:cNvPr id="0" name=""/>
        <dsp:cNvSpPr/>
      </dsp:nvSpPr>
      <dsp:spPr>
        <a:xfrm>
          <a:off x="0" y="904583"/>
          <a:ext cx="9222503" cy="27386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815"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GB" sz="1600" b="1" i="0" kern="1200" dirty="0">
              <a:solidFill>
                <a:schemeClr val="accent6">
                  <a:lumMod val="10000"/>
                </a:schemeClr>
              </a:solidFill>
            </a:rPr>
            <a:t>Perinatal-related anxieties e.g. infant-feeding (14%)</a:t>
          </a:r>
          <a:endParaRPr lang="en-GB" sz="1600" kern="1200" dirty="0">
            <a:solidFill>
              <a:schemeClr val="accent6">
                <a:lumMod val="10000"/>
              </a:schemeClr>
            </a:solidFill>
          </a:endParaRPr>
        </a:p>
        <a:p>
          <a:pPr marL="171450" lvl="1" indent="-171450" algn="l" defTabSz="711200">
            <a:lnSpc>
              <a:spcPct val="90000"/>
            </a:lnSpc>
            <a:spcBef>
              <a:spcPct val="0"/>
            </a:spcBef>
            <a:spcAft>
              <a:spcPct val="20000"/>
            </a:spcAft>
            <a:buChar char="•"/>
          </a:pPr>
          <a:r>
            <a:rPr lang="en-GB" sz="1600" b="1" i="0" kern="1200">
              <a:solidFill>
                <a:schemeClr val="accent6">
                  <a:lumMod val="10000"/>
                </a:schemeClr>
              </a:solidFill>
            </a:rPr>
            <a:t>Depressive feelings (11.3%)</a:t>
          </a:r>
          <a:endParaRPr lang="en-GB" sz="1600" kern="1200">
            <a:solidFill>
              <a:schemeClr val="accent6">
                <a:lumMod val="10000"/>
              </a:schemeClr>
            </a:solidFill>
          </a:endParaRPr>
        </a:p>
        <a:p>
          <a:pPr marL="171450" lvl="1" indent="-171450" algn="l" defTabSz="711200">
            <a:lnSpc>
              <a:spcPct val="90000"/>
            </a:lnSpc>
            <a:spcBef>
              <a:spcPct val="0"/>
            </a:spcBef>
            <a:spcAft>
              <a:spcPct val="20000"/>
            </a:spcAft>
            <a:buChar char="•"/>
          </a:pPr>
          <a:r>
            <a:rPr lang="en-GB" sz="1600" b="1" i="0" kern="1200" dirty="0">
              <a:solidFill>
                <a:schemeClr val="accent6">
                  <a:lumMod val="10000"/>
                </a:schemeClr>
              </a:solidFill>
            </a:rPr>
            <a:t>Covid-19 related anxieties (10.7%</a:t>
          </a:r>
          <a:endParaRPr lang="en-GB" sz="1600" kern="1200" dirty="0">
            <a:solidFill>
              <a:schemeClr val="accent6">
                <a:lumMod val="10000"/>
              </a:schemeClr>
            </a:solidFill>
          </a:endParaRPr>
        </a:p>
        <a:p>
          <a:pPr marL="171450" lvl="1" indent="-171450" algn="l" defTabSz="711200">
            <a:lnSpc>
              <a:spcPct val="90000"/>
            </a:lnSpc>
            <a:spcBef>
              <a:spcPct val="0"/>
            </a:spcBef>
            <a:spcAft>
              <a:spcPct val="20000"/>
            </a:spcAft>
            <a:buChar char="•"/>
          </a:pPr>
          <a:r>
            <a:rPr lang="en-GB" sz="1600" b="1" i="0" kern="1200">
              <a:solidFill>
                <a:schemeClr val="accent6">
                  <a:lumMod val="10000"/>
                </a:schemeClr>
              </a:solidFill>
            </a:rPr>
            <a:t>Loneliness (10.5%)</a:t>
          </a:r>
          <a:endParaRPr lang="en-GB" sz="1600" kern="1200">
            <a:solidFill>
              <a:schemeClr val="accent6">
                <a:lumMod val="10000"/>
              </a:schemeClr>
            </a:solidFill>
          </a:endParaRPr>
        </a:p>
        <a:p>
          <a:pPr marL="171450" lvl="1" indent="-171450" algn="l" defTabSz="711200">
            <a:lnSpc>
              <a:spcPct val="90000"/>
            </a:lnSpc>
            <a:spcBef>
              <a:spcPct val="0"/>
            </a:spcBef>
            <a:spcAft>
              <a:spcPct val="20000"/>
            </a:spcAft>
            <a:buChar char="•"/>
          </a:pPr>
          <a:r>
            <a:rPr lang="en-GB" sz="1600" b="1" i="0" kern="1200">
              <a:solidFill>
                <a:schemeClr val="accent6">
                  <a:lumMod val="10000"/>
                </a:schemeClr>
              </a:solidFill>
            </a:rPr>
            <a:t>Birth trauma and/or neonatal care (9.3%)</a:t>
          </a:r>
          <a:endParaRPr lang="en-GB" sz="1600" kern="1200">
            <a:solidFill>
              <a:schemeClr val="accent6">
                <a:lumMod val="10000"/>
              </a:schemeClr>
            </a:solidFill>
          </a:endParaRPr>
        </a:p>
        <a:p>
          <a:pPr marL="171450" lvl="1" indent="-171450" algn="l" defTabSz="711200">
            <a:lnSpc>
              <a:spcPct val="90000"/>
            </a:lnSpc>
            <a:spcBef>
              <a:spcPct val="0"/>
            </a:spcBef>
            <a:spcAft>
              <a:spcPct val="20000"/>
            </a:spcAft>
            <a:buChar char="•"/>
          </a:pPr>
          <a:r>
            <a:rPr lang="en-GB" sz="1600" b="1" i="0" kern="1200" dirty="0">
              <a:solidFill>
                <a:schemeClr val="accent6">
                  <a:lumMod val="10000"/>
                </a:schemeClr>
              </a:solidFill>
            </a:rPr>
            <a:t>Pregnancy loss and neonatal bereavement (6.4%)</a:t>
          </a:r>
          <a:endParaRPr lang="en-GB" sz="1600" kern="1200" dirty="0">
            <a:solidFill>
              <a:schemeClr val="accent6">
                <a:lumMod val="10000"/>
              </a:schemeClr>
            </a:solidFill>
          </a:endParaRPr>
        </a:p>
        <a:p>
          <a:pPr marL="171450" lvl="1" indent="-171450" algn="l" defTabSz="711200">
            <a:lnSpc>
              <a:spcPct val="90000"/>
            </a:lnSpc>
            <a:spcBef>
              <a:spcPct val="0"/>
            </a:spcBef>
            <a:spcAft>
              <a:spcPct val="20000"/>
            </a:spcAft>
            <a:buChar char="•"/>
          </a:pPr>
          <a:r>
            <a:rPr lang="en-GB" sz="1600" b="1" i="0" kern="1200" dirty="0">
              <a:solidFill>
                <a:schemeClr val="accent6">
                  <a:lumMod val="10000"/>
                </a:schemeClr>
              </a:solidFill>
            </a:rPr>
            <a:t>Other anxieties e.g. financial (5.1%)</a:t>
          </a:r>
          <a:endParaRPr lang="en-GB" sz="1600" kern="1200" dirty="0">
            <a:solidFill>
              <a:schemeClr val="accent6">
                <a:lumMod val="10000"/>
              </a:schemeClr>
            </a:solidFill>
          </a:endParaRPr>
        </a:p>
        <a:p>
          <a:pPr marL="171450" lvl="1" indent="-171450" algn="l" defTabSz="711200">
            <a:lnSpc>
              <a:spcPct val="90000"/>
            </a:lnSpc>
            <a:spcBef>
              <a:spcPct val="0"/>
            </a:spcBef>
            <a:spcAft>
              <a:spcPct val="20000"/>
            </a:spcAft>
            <a:buChar char="•"/>
          </a:pPr>
          <a:r>
            <a:rPr lang="en-GB" sz="1600" b="1" i="0" kern="1200">
              <a:solidFill>
                <a:schemeClr val="accent6">
                  <a:lumMod val="10000"/>
                </a:schemeClr>
              </a:solidFill>
            </a:rPr>
            <a:t>Severe depression or severe anxiety disorder (4.2%)</a:t>
          </a:r>
          <a:endParaRPr lang="en-GB" sz="1600" kern="1200">
            <a:solidFill>
              <a:schemeClr val="accent6">
                <a:lumMod val="10000"/>
              </a:schemeClr>
            </a:solidFill>
          </a:endParaRPr>
        </a:p>
        <a:p>
          <a:pPr marL="171450" lvl="1" indent="-171450" algn="l" defTabSz="711200">
            <a:lnSpc>
              <a:spcPct val="90000"/>
            </a:lnSpc>
            <a:spcBef>
              <a:spcPct val="0"/>
            </a:spcBef>
            <a:spcAft>
              <a:spcPct val="20000"/>
            </a:spcAft>
            <a:buChar char="•"/>
          </a:pPr>
          <a:r>
            <a:rPr lang="en-GB" sz="1600" b="1" i="0" kern="1200">
              <a:solidFill>
                <a:schemeClr val="accent6">
                  <a:lumMod val="10000"/>
                </a:schemeClr>
              </a:solidFill>
            </a:rPr>
            <a:t>Parental relationships (e.g. separation) (3.9%)</a:t>
          </a:r>
          <a:endParaRPr lang="en-GB" sz="1600" kern="1200">
            <a:solidFill>
              <a:schemeClr val="accent6">
                <a:lumMod val="10000"/>
              </a:schemeClr>
            </a:solidFill>
          </a:endParaRPr>
        </a:p>
        <a:p>
          <a:pPr marL="171450" lvl="1" indent="-171450" algn="l" defTabSz="711200">
            <a:lnSpc>
              <a:spcPct val="90000"/>
            </a:lnSpc>
            <a:spcBef>
              <a:spcPct val="0"/>
            </a:spcBef>
            <a:spcAft>
              <a:spcPct val="20000"/>
            </a:spcAft>
            <a:buChar char="•"/>
          </a:pPr>
          <a:r>
            <a:rPr lang="en-GB" sz="1600" b="1" i="0" kern="1200" dirty="0">
              <a:solidFill>
                <a:schemeClr val="accent6">
                  <a:lumMod val="10000"/>
                </a:schemeClr>
              </a:solidFill>
            </a:rPr>
            <a:t>Medication support (3.6%)</a:t>
          </a:r>
          <a:endParaRPr lang="en-GB" sz="1600" kern="1200" dirty="0">
            <a:solidFill>
              <a:schemeClr val="accent6">
                <a:lumMod val="10000"/>
              </a:schemeClr>
            </a:solidFill>
          </a:endParaRPr>
        </a:p>
      </dsp:txBody>
      <dsp:txXfrm>
        <a:off x="0" y="904583"/>
        <a:ext cx="9222503" cy="273861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36B829-463D-44D2-A1F8-4298FC82BE2A}" type="datetimeFigureOut">
              <a:rPr lang="en-GB" smtClean="0"/>
              <a:t>20/12/2023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233025-2640-47C6-A15A-1EBE77B2F359}" type="slidenum">
              <a:rPr lang="en-GB" smtClean="0"/>
              <a:t>‹#›</a:t>
            </a:fld>
            <a:endParaRPr lang="en-GB"/>
          </a:p>
        </p:txBody>
      </p:sp>
    </p:spTree>
    <p:extLst>
      <p:ext uri="{BB962C8B-B14F-4D97-AF65-F5344CB8AC3E}">
        <p14:creationId xmlns:p14="http://schemas.microsoft.com/office/powerpoint/2010/main" val="1906638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fingertips.phe.org.uk/search/INCOME#page/3/gid/1/pat/6/par/E12000006/ati/402/are/E10000003/iid/93700/age/169/sex/4/cat/-1/ctp/-1/yrr/1/cid/4/tbm/1"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3E9C79B-BDD3-4B79-B8BD-BA3FFBA1E46A}" type="slidenum">
              <a:rPr lang="en-GB" smtClean="0"/>
              <a:t>4</a:t>
            </a:fld>
            <a:endParaRPr lang="en-GB"/>
          </a:p>
        </p:txBody>
      </p:sp>
    </p:spTree>
    <p:extLst>
      <p:ext uri="{BB962C8B-B14F-4D97-AF65-F5344CB8AC3E}">
        <p14:creationId xmlns:p14="http://schemas.microsoft.com/office/powerpoint/2010/main" val="6946307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2233025-2640-47C6-A15A-1EBE77B2F359}" type="slidenum">
              <a:rPr lang="en-GB" smtClean="0"/>
              <a:t>44</a:t>
            </a:fld>
            <a:endParaRPr lang="en-GB"/>
          </a:p>
        </p:txBody>
      </p:sp>
    </p:spTree>
    <p:extLst>
      <p:ext uri="{BB962C8B-B14F-4D97-AF65-F5344CB8AC3E}">
        <p14:creationId xmlns:p14="http://schemas.microsoft.com/office/powerpoint/2010/main" val="1851127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2233025-2640-47C6-A15A-1EBE77B2F359}" type="slidenum">
              <a:rPr lang="en-GB" smtClean="0"/>
              <a:t>5</a:t>
            </a:fld>
            <a:endParaRPr lang="en-GB"/>
          </a:p>
        </p:txBody>
      </p:sp>
    </p:spTree>
    <p:extLst>
      <p:ext uri="{BB962C8B-B14F-4D97-AF65-F5344CB8AC3E}">
        <p14:creationId xmlns:p14="http://schemas.microsoft.com/office/powerpoint/2010/main" val="1898787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2233025-2640-47C6-A15A-1EBE77B2F359}" type="slidenum">
              <a:rPr lang="en-GB" smtClean="0"/>
              <a:t>6</a:t>
            </a:fld>
            <a:endParaRPr lang="en-GB"/>
          </a:p>
        </p:txBody>
      </p:sp>
    </p:spTree>
    <p:extLst>
      <p:ext uri="{BB962C8B-B14F-4D97-AF65-F5344CB8AC3E}">
        <p14:creationId xmlns:p14="http://schemas.microsoft.com/office/powerpoint/2010/main" val="47105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Public health profiles - OHID (phe.org.uk)</a:t>
            </a:r>
            <a:endParaRPr lang="en-GB" dirty="0"/>
          </a:p>
          <a:p>
            <a:endParaRPr lang="en-GB" dirty="0"/>
          </a:p>
          <a:p>
            <a:r>
              <a:rPr lang="en-GB" dirty="0"/>
              <a:t>No trend data available.</a:t>
            </a:r>
          </a:p>
        </p:txBody>
      </p:sp>
      <p:sp>
        <p:nvSpPr>
          <p:cNvPr id="4" name="Slide Number Placeholder 3"/>
          <p:cNvSpPr>
            <a:spLocks noGrp="1"/>
          </p:cNvSpPr>
          <p:nvPr>
            <p:ph type="sldNum" sz="quarter" idx="5"/>
          </p:nvPr>
        </p:nvSpPr>
        <p:spPr/>
        <p:txBody>
          <a:bodyPr/>
          <a:lstStyle/>
          <a:p>
            <a:fld id="{23E9C79B-BDD3-4B79-B8BD-BA3FFBA1E46A}" type="slidenum">
              <a:rPr lang="en-GB" smtClean="0"/>
              <a:t>8</a:t>
            </a:fld>
            <a:endParaRPr lang="en-GB"/>
          </a:p>
        </p:txBody>
      </p:sp>
    </p:spTree>
    <p:extLst>
      <p:ext uri="{BB962C8B-B14F-4D97-AF65-F5344CB8AC3E}">
        <p14:creationId xmlns:p14="http://schemas.microsoft.com/office/powerpoint/2010/main" val="3957316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3E9C79B-BDD3-4B79-B8BD-BA3FFBA1E46A}" type="slidenum">
              <a:rPr lang="en-GB" smtClean="0"/>
              <a:t>29</a:t>
            </a:fld>
            <a:endParaRPr lang="en-GB"/>
          </a:p>
        </p:txBody>
      </p:sp>
    </p:spTree>
    <p:extLst>
      <p:ext uri="{BB962C8B-B14F-4D97-AF65-F5344CB8AC3E}">
        <p14:creationId xmlns:p14="http://schemas.microsoft.com/office/powerpoint/2010/main" val="2975803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Peterborough, North – Huntingdonshire and Fenland. South- Cambridge City South and East. Table – commentary weight checks explanation </a:t>
            </a:r>
          </a:p>
        </p:txBody>
      </p:sp>
      <p:sp>
        <p:nvSpPr>
          <p:cNvPr id="4" name="Slide Number Placeholder 3"/>
          <p:cNvSpPr>
            <a:spLocks noGrp="1"/>
          </p:cNvSpPr>
          <p:nvPr>
            <p:ph type="sldNum" sz="quarter" idx="5"/>
          </p:nvPr>
        </p:nvSpPr>
        <p:spPr/>
        <p:txBody>
          <a:bodyPr/>
          <a:lstStyle/>
          <a:p>
            <a:fld id="{D2233025-2640-47C6-A15A-1EBE77B2F359}" type="slidenum">
              <a:rPr lang="en-GB" smtClean="0"/>
              <a:t>30</a:t>
            </a:fld>
            <a:endParaRPr lang="en-GB"/>
          </a:p>
        </p:txBody>
      </p:sp>
    </p:spTree>
    <p:extLst>
      <p:ext uri="{BB962C8B-B14F-4D97-AF65-F5344CB8AC3E}">
        <p14:creationId xmlns:p14="http://schemas.microsoft.com/office/powerpoint/2010/main" val="485019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1" i="0" u="none" strike="noStrike">
                <a:solidFill>
                  <a:schemeClr val="bg1">
                    <a:lumMod val="50000"/>
                  </a:schemeClr>
                </a:solidFill>
                <a:effectLst/>
                <a:latin typeface="Calibri" panose="020F0502020204030204" pitchFamily="34" charset="0"/>
              </a:rPr>
              <a:t>Source: National Child Measurement Programme, NHS Digital. National </a:t>
            </a:r>
            <a:r>
              <a:rPr lang="en-GB" sz="1200" b="1">
                <a:solidFill>
                  <a:schemeClr val="bg1">
                    <a:lumMod val="50000"/>
                  </a:schemeClr>
                </a:solidFill>
                <a:latin typeface="Calibri" panose="020F0502020204030204" pitchFamily="34" charset="0"/>
              </a:rPr>
              <a:t>dataset. 2021/22 </a:t>
            </a:r>
          </a:p>
          <a:p>
            <a:r>
              <a:rPr lang="en-GB" sz="1200" b="0">
                <a:solidFill>
                  <a:schemeClr val="bg1">
                    <a:lumMod val="50000"/>
                  </a:schemeClr>
                </a:solidFill>
                <a:latin typeface="Calibri" panose="020F0502020204030204" pitchFamily="34" charset="0"/>
              </a:rPr>
              <a:t>Pupils from the Cambridgeshire and Peterborough local authority schools submission, based on the child’s residential postcode.</a:t>
            </a:r>
            <a:r>
              <a:rPr lang="en-GB" sz="1200" b="0">
                <a:solidFill>
                  <a:schemeClr val="bg1">
                    <a:lumMod val="50000"/>
                  </a:schemeClr>
                </a:solidFill>
              </a:rPr>
              <a:t> </a:t>
            </a:r>
          </a:p>
          <a:p>
            <a:r>
              <a:rPr lang="en-GB"/>
              <a:t>Source: NCMP 2021/22, national dataset</a:t>
            </a:r>
          </a:p>
          <a:p>
            <a:r>
              <a:rPr lang="en-GB" sz="1200" b="0" i="1" u="none" strike="noStrike">
                <a:solidFill>
                  <a:srgbClr val="000000"/>
                </a:solidFill>
                <a:effectLst/>
                <a:latin typeface="Calibri" panose="020F0502020204030204" pitchFamily="34" charset="0"/>
              </a:rPr>
              <a:t>Table 3b: Prevalence and number of children underweight, healthy weight, overweight, living with obesity and living with severe obesity in Reception, by region and upper tier local authority (based on the postcode of the child)</a:t>
            </a:r>
            <a:r>
              <a:rPr lang="en-GB" sz="1200" b="0" i="1" u="none" strike="noStrike" baseline="30000">
                <a:solidFill>
                  <a:srgbClr val="000000"/>
                </a:solidFill>
                <a:effectLst/>
                <a:latin typeface="Calibri" panose="020F0502020204030204" pitchFamily="34" charset="0"/>
              </a:rPr>
              <a:t>1,2</a:t>
            </a:r>
            <a:r>
              <a:rPr lang="en-GB"/>
              <a:t> </a:t>
            </a:r>
            <a:r>
              <a:rPr lang="en-GB" sz="1200" b="0" i="1" u="none" strike="noStrike">
                <a:solidFill>
                  <a:srgbClr val="000000"/>
                </a:solidFill>
                <a:effectLst/>
                <a:latin typeface="Calibri" panose="020F0502020204030204" pitchFamily="34" charset="0"/>
              </a:rPr>
              <a:t>Table 3b: Prevalence and number of children underweight, healthy weight, overweight, living with obesity and living with severe obesity in Year 6, by region and lower tier local authority (based on the postcode of the child)1,2</a:t>
            </a:r>
            <a:r>
              <a:rPr lang="en-GB"/>
              <a:t> </a:t>
            </a:r>
          </a:p>
          <a:p>
            <a:endParaRPr lang="en-GB"/>
          </a:p>
          <a:p>
            <a:r>
              <a:rPr lang="en-GB" sz="1200">
                <a:latin typeface="+mn-lt"/>
              </a:rPr>
              <a:t>Prevalence of children overweight or living with obesity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Fenland/Peterborough </a:t>
            </a:r>
            <a:r>
              <a:rPr lang="en-GB" sz="1200" b="1">
                <a:solidFill>
                  <a:srgbClr val="FF0000"/>
                </a:solidFill>
              </a:rPr>
              <a:t>worse</a:t>
            </a:r>
            <a:r>
              <a:rPr lang="en-GB" sz="1200"/>
              <a:t> prevalence compared to England for some indicators</a:t>
            </a:r>
          </a:p>
          <a:p>
            <a:endParaRPr lang="en-GB"/>
          </a:p>
        </p:txBody>
      </p:sp>
      <p:sp>
        <p:nvSpPr>
          <p:cNvPr id="4" name="Slide Number Placeholder 3"/>
          <p:cNvSpPr>
            <a:spLocks noGrp="1"/>
          </p:cNvSpPr>
          <p:nvPr>
            <p:ph type="sldNum" sz="quarter" idx="5"/>
          </p:nvPr>
        </p:nvSpPr>
        <p:spPr/>
        <p:txBody>
          <a:bodyPr/>
          <a:lstStyle/>
          <a:p>
            <a:fld id="{593FF692-B115-4709-962A-429CB6C12EC6}" type="slidenum">
              <a:rPr lang="en-GB" smtClean="0"/>
              <a:t>31</a:t>
            </a:fld>
            <a:endParaRPr lang="en-GB"/>
          </a:p>
        </p:txBody>
      </p:sp>
    </p:spTree>
    <p:extLst>
      <p:ext uri="{BB962C8B-B14F-4D97-AF65-F5344CB8AC3E}">
        <p14:creationId xmlns:p14="http://schemas.microsoft.com/office/powerpoint/2010/main" val="2618568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2233025-2640-47C6-A15A-1EBE77B2F359}" type="slidenum">
              <a:rPr lang="en-GB" smtClean="0"/>
              <a:t>41</a:t>
            </a:fld>
            <a:endParaRPr lang="en-GB" dirty="0"/>
          </a:p>
        </p:txBody>
      </p:sp>
    </p:spTree>
    <p:extLst>
      <p:ext uri="{BB962C8B-B14F-4D97-AF65-F5344CB8AC3E}">
        <p14:creationId xmlns:p14="http://schemas.microsoft.com/office/powerpoint/2010/main" val="3985631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2233025-2640-47C6-A15A-1EBE77B2F359}" type="slidenum">
              <a:rPr lang="en-GB" smtClean="0"/>
              <a:t>43</a:t>
            </a:fld>
            <a:endParaRPr lang="en-GB"/>
          </a:p>
        </p:txBody>
      </p:sp>
    </p:spTree>
    <p:extLst>
      <p:ext uri="{BB962C8B-B14F-4D97-AF65-F5344CB8AC3E}">
        <p14:creationId xmlns:p14="http://schemas.microsoft.com/office/powerpoint/2010/main" val="853030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Text Placeholder 15"/>
          <p:cNvSpPr>
            <a:spLocks noGrp="1"/>
          </p:cNvSpPr>
          <p:nvPr>
            <p:ph type="body" sz="quarter" idx="10"/>
          </p:nvPr>
        </p:nvSpPr>
        <p:spPr>
          <a:xfrm>
            <a:off x="912284" y="2084851"/>
            <a:ext cx="10363200" cy="1823972"/>
          </a:xfrm>
          <a:prstGeom prst="rect">
            <a:avLst/>
          </a:prstGeom>
        </p:spPr>
        <p:txBody>
          <a:bodyPr anchor="b" anchorCtr="0"/>
          <a:lstStyle>
            <a:lvl1pPr marL="0" indent="0">
              <a:buNone/>
              <a:defRPr sz="5333" b="1" i="0" baseline="0">
                <a:solidFill>
                  <a:schemeClr val="tx1"/>
                </a:solidFill>
              </a:defRPr>
            </a:lvl1pPr>
          </a:lstStyle>
          <a:p>
            <a:pPr lvl="0"/>
            <a:r>
              <a:rPr lang="en-US"/>
              <a:t>Click to edit Master text styles</a:t>
            </a:r>
          </a:p>
        </p:txBody>
      </p:sp>
      <p:sp>
        <p:nvSpPr>
          <p:cNvPr id="18" name="Text Placeholder 17"/>
          <p:cNvSpPr>
            <a:spLocks noGrp="1"/>
          </p:cNvSpPr>
          <p:nvPr>
            <p:ph type="body" sz="quarter" idx="11"/>
          </p:nvPr>
        </p:nvSpPr>
        <p:spPr>
          <a:xfrm>
            <a:off x="912285" y="4102100"/>
            <a:ext cx="10367433" cy="1534584"/>
          </a:xfrm>
          <a:prstGeom prst="rect">
            <a:avLst/>
          </a:prstGeom>
        </p:spPr>
        <p:txBody>
          <a:bodyPr/>
          <a:lstStyle>
            <a:lvl1pPr marL="0" indent="0">
              <a:spcBef>
                <a:spcPts val="0"/>
              </a:spcBef>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722974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Freeform 5"/>
          <p:cNvSpPr>
            <a:spLocks/>
          </p:cNvSpPr>
          <p:nvPr userDrawn="1"/>
        </p:nvSpPr>
        <p:spPr bwMode="auto">
          <a:xfrm>
            <a:off x="9973734" y="755651"/>
            <a:ext cx="3227917" cy="6102349"/>
          </a:xfrm>
          <a:custGeom>
            <a:avLst/>
            <a:gdLst>
              <a:gd name="T0" fmla="*/ 2420937 w 1259"/>
              <a:gd name="T1" fmla="*/ 0 h 2382"/>
              <a:gd name="T2" fmla="*/ 2215186 w 1259"/>
              <a:gd name="T3" fmla="*/ 0 h 2382"/>
              <a:gd name="T4" fmla="*/ 2124810 w 1259"/>
              <a:gd name="T5" fmla="*/ 247860 h 2382"/>
              <a:gd name="T6" fmla="*/ 130758 w 1259"/>
              <a:gd name="T7" fmla="*/ 2238425 h 2382"/>
              <a:gd name="T8" fmla="*/ 130758 w 1259"/>
              <a:gd name="T9" fmla="*/ 2584276 h 2382"/>
              <a:gd name="T10" fmla="*/ 2124810 w 1259"/>
              <a:gd name="T11" fmla="*/ 4576763 h 2382"/>
              <a:gd name="T12" fmla="*/ 2124810 w 1259"/>
              <a:gd name="T13" fmla="*/ 4576763 h 2382"/>
              <a:gd name="T14" fmla="*/ 2420937 w 1259"/>
              <a:gd name="T15" fmla="*/ 4576763 h 2382"/>
              <a:gd name="T16" fmla="*/ 2420937 w 1259"/>
              <a:gd name="T17" fmla="*/ 0 h 23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59" h="2382">
                <a:moveTo>
                  <a:pt x="1259" y="0"/>
                </a:moveTo>
                <a:cubicBezTo>
                  <a:pt x="1152" y="0"/>
                  <a:pt x="1152" y="0"/>
                  <a:pt x="1152" y="0"/>
                </a:cubicBezTo>
                <a:cubicBezTo>
                  <a:pt x="1155" y="46"/>
                  <a:pt x="1140" y="94"/>
                  <a:pt x="1105" y="129"/>
                </a:cubicBezTo>
                <a:cubicBezTo>
                  <a:pt x="68" y="1165"/>
                  <a:pt x="68" y="1165"/>
                  <a:pt x="68" y="1165"/>
                </a:cubicBezTo>
                <a:cubicBezTo>
                  <a:pt x="0" y="1234"/>
                  <a:pt x="0" y="1277"/>
                  <a:pt x="68" y="1345"/>
                </a:cubicBezTo>
                <a:cubicBezTo>
                  <a:pt x="1105" y="2382"/>
                  <a:pt x="1105" y="2382"/>
                  <a:pt x="1105" y="2382"/>
                </a:cubicBezTo>
                <a:cubicBezTo>
                  <a:pt x="1105" y="2382"/>
                  <a:pt x="1105" y="2382"/>
                  <a:pt x="1105" y="2382"/>
                </a:cubicBezTo>
                <a:cubicBezTo>
                  <a:pt x="1259" y="2382"/>
                  <a:pt x="1259" y="2382"/>
                  <a:pt x="1259" y="2382"/>
                </a:cubicBezTo>
                <a:lnTo>
                  <a:pt x="1259" y="0"/>
                </a:lnTo>
                <a:close/>
              </a:path>
            </a:pathLst>
          </a:custGeom>
          <a:solidFill>
            <a:schemeClr val="bg1"/>
          </a:solidFill>
          <a:ln>
            <a:noFill/>
          </a:ln>
        </p:spPr>
        <p:txBody>
          <a:bodyPr/>
          <a:lstStyle/>
          <a:p>
            <a:pPr>
              <a:defRPr/>
            </a:pPr>
            <a:endParaRPr lang="en-GB" sz="2400"/>
          </a:p>
        </p:txBody>
      </p:sp>
      <p:sp>
        <p:nvSpPr>
          <p:cNvPr id="2" name="Title 1"/>
          <p:cNvSpPr>
            <a:spLocks noGrp="1"/>
          </p:cNvSpPr>
          <p:nvPr>
            <p:ph type="title"/>
          </p:nvPr>
        </p:nvSpPr>
        <p:spPr>
          <a:xfrm>
            <a:off x="609600" y="275167"/>
            <a:ext cx="8558741" cy="1143000"/>
          </a:xfrm>
        </p:spPr>
        <p:txBody>
          <a:bodyPr/>
          <a:lstStyle>
            <a:lvl1pPr algn="l">
              <a:defRPr sz="4800" b="1">
                <a:solidFill>
                  <a:schemeClr val="bg1"/>
                </a:solidFill>
              </a:defRPr>
            </a:lvl1pPr>
          </a:lstStyle>
          <a:p>
            <a:r>
              <a:rPr lang="en-US"/>
              <a:t>Click to edit Master title style</a:t>
            </a:r>
            <a:endParaRPr lang="en-GB"/>
          </a:p>
        </p:txBody>
      </p:sp>
      <p:sp>
        <p:nvSpPr>
          <p:cNvPr id="3" name="Content Placeholder 2"/>
          <p:cNvSpPr>
            <a:spLocks noGrp="1"/>
          </p:cNvSpPr>
          <p:nvPr>
            <p:ph idx="1"/>
          </p:nvPr>
        </p:nvSpPr>
        <p:spPr>
          <a:xfrm>
            <a:off x="609601" y="1600201"/>
            <a:ext cx="9242164" cy="4525433"/>
          </a:xfrm>
          <a:prstGeom prst="rect">
            <a:avLst/>
          </a:prstGeom>
        </p:spPr>
        <p:txBody>
          <a:bodyPr rIns="0">
            <a:normAutofit/>
          </a:bodyPr>
          <a:lstStyle>
            <a:lvl1pPr marL="0" indent="239994">
              <a:spcBef>
                <a:spcPts val="0"/>
              </a:spcBef>
              <a:buFont typeface="Arial" panose="020B0604020202020204" pitchFamily="34" charset="0"/>
              <a:buChar char="•"/>
              <a:defRPr sz="3733" baseline="0">
                <a:solidFill>
                  <a:schemeClr val="tx1"/>
                </a:solidFill>
              </a:defRPr>
            </a:lvl1pPr>
            <a:lvl2pPr marL="239994" indent="239994">
              <a:spcBef>
                <a:spcPts val="0"/>
              </a:spcBef>
              <a:buFont typeface="Arial" panose="020B0604020202020204" pitchFamily="34" charset="0"/>
              <a:buChar char="•"/>
              <a:defRPr sz="3200" baseline="0">
                <a:solidFill>
                  <a:schemeClr val="tx1"/>
                </a:solidFill>
              </a:defRPr>
            </a:lvl2pPr>
            <a:lvl3pPr marL="479988" indent="239994">
              <a:spcBef>
                <a:spcPts val="0"/>
              </a:spcBef>
              <a:buFont typeface="Arial" panose="020B0604020202020204" pitchFamily="34" charset="0"/>
              <a:buChar char="•"/>
              <a:defRPr sz="2667" baseline="0">
                <a:solidFill>
                  <a:schemeClr val="tx1"/>
                </a:solidFill>
              </a:defRPr>
            </a:lvl3pPr>
            <a:lvl4pPr marL="719982" indent="239994">
              <a:spcBef>
                <a:spcPts val="0"/>
              </a:spcBef>
              <a:buFont typeface="Arial" panose="020B0604020202020204" pitchFamily="34" charset="0"/>
              <a:buChar char="•"/>
              <a:defRPr sz="2400" baseline="0">
                <a:solidFill>
                  <a:schemeClr val="tx1"/>
                </a:solidFill>
              </a:defRPr>
            </a:lvl4pPr>
            <a:lvl5pPr marL="959976" indent="239994">
              <a:spcBef>
                <a:spcPts val="0"/>
              </a:spcBef>
              <a:buFont typeface="Arial" panose="020B0604020202020204" pitchFamily="34" charset="0"/>
              <a:buChar char="•"/>
              <a:defRPr sz="240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5E3301A5-94A7-4ED0-9103-853F7F032953}" type="datetimeFigureOut">
              <a:rPr lang="en-GB"/>
              <a:pPr>
                <a:defRPr/>
              </a:pPr>
              <a:t>20/12/2023</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8F63364B-1C40-4A9E-92B7-4AA07C0EBFF2}" type="slidenum">
              <a:rPr lang="en-GB"/>
              <a:pPr>
                <a:defRPr/>
              </a:pPr>
              <a:t>‹#›</a:t>
            </a:fld>
            <a:endParaRPr lang="en-GB"/>
          </a:p>
        </p:txBody>
      </p:sp>
    </p:spTree>
    <p:extLst>
      <p:ext uri="{BB962C8B-B14F-4D97-AF65-F5344CB8AC3E}">
        <p14:creationId xmlns:p14="http://schemas.microsoft.com/office/powerpoint/2010/main" val="1728869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ther title">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34433" y="548218"/>
            <a:ext cx="3403600" cy="728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5"/>
          <p:cNvSpPr>
            <a:spLocks/>
          </p:cNvSpPr>
          <p:nvPr userDrawn="1"/>
        </p:nvSpPr>
        <p:spPr bwMode="auto">
          <a:xfrm>
            <a:off x="9973734" y="755651"/>
            <a:ext cx="3227917" cy="6102349"/>
          </a:xfrm>
          <a:custGeom>
            <a:avLst/>
            <a:gdLst>
              <a:gd name="T0" fmla="*/ 2420937 w 1259"/>
              <a:gd name="T1" fmla="*/ 0 h 2382"/>
              <a:gd name="T2" fmla="*/ 2215186 w 1259"/>
              <a:gd name="T3" fmla="*/ 0 h 2382"/>
              <a:gd name="T4" fmla="*/ 2124810 w 1259"/>
              <a:gd name="T5" fmla="*/ 247860 h 2382"/>
              <a:gd name="T6" fmla="*/ 130758 w 1259"/>
              <a:gd name="T7" fmla="*/ 2238425 h 2382"/>
              <a:gd name="T8" fmla="*/ 130758 w 1259"/>
              <a:gd name="T9" fmla="*/ 2584276 h 2382"/>
              <a:gd name="T10" fmla="*/ 2124810 w 1259"/>
              <a:gd name="T11" fmla="*/ 4576763 h 2382"/>
              <a:gd name="T12" fmla="*/ 2124810 w 1259"/>
              <a:gd name="T13" fmla="*/ 4576763 h 2382"/>
              <a:gd name="T14" fmla="*/ 2420937 w 1259"/>
              <a:gd name="T15" fmla="*/ 4576763 h 2382"/>
              <a:gd name="T16" fmla="*/ 2420937 w 1259"/>
              <a:gd name="T17" fmla="*/ 0 h 23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59" h="2382">
                <a:moveTo>
                  <a:pt x="1259" y="0"/>
                </a:moveTo>
                <a:cubicBezTo>
                  <a:pt x="1152" y="0"/>
                  <a:pt x="1152" y="0"/>
                  <a:pt x="1152" y="0"/>
                </a:cubicBezTo>
                <a:cubicBezTo>
                  <a:pt x="1155" y="46"/>
                  <a:pt x="1140" y="94"/>
                  <a:pt x="1105" y="129"/>
                </a:cubicBezTo>
                <a:cubicBezTo>
                  <a:pt x="68" y="1165"/>
                  <a:pt x="68" y="1165"/>
                  <a:pt x="68" y="1165"/>
                </a:cubicBezTo>
                <a:cubicBezTo>
                  <a:pt x="0" y="1234"/>
                  <a:pt x="0" y="1277"/>
                  <a:pt x="68" y="1345"/>
                </a:cubicBezTo>
                <a:cubicBezTo>
                  <a:pt x="1105" y="2382"/>
                  <a:pt x="1105" y="2382"/>
                  <a:pt x="1105" y="2382"/>
                </a:cubicBezTo>
                <a:cubicBezTo>
                  <a:pt x="1105" y="2382"/>
                  <a:pt x="1105" y="2382"/>
                  <a:pt x="1105" y="2382"/>
                </a:cubicBezTo>
                <a:cubicBezTo>
                  <a:pt x="1259" y="2382"/>
                  <a:pt x="1259" y="2382"/>
                  <a:pt x="1259" y="2382"/>
                </a:cubicBezTo>
                <a:lnTo>
                  <a:pt x="1259" y="0"/>
                </a:lnTo>
                <a:close/>
              </a:path>
            </a:pathLst>
          </a:custGeom>
          <a:solidFill>
            <a:schemeClr val="bg1"/>
          </a:solidFill>
          <a:ln>
            <a:noFill/>
          </a:ln>
        </p:spPr>
        <p:txBody>
          <a:bodyPr/>
          <a:lstStyle/>
          <a:p>
            <a:pPr>
              <a:defRPr/>
            </a:pPr>
            <a:endParaRPr lang="en-GB" sz="2400"/>
          </a:p>
        </p:txBody>
      </p:sp>
      <p:sp>
        <p:nvSpPr>
          <p:cNvPr id="2" name="Title 1"/>
          <p:cNvSpPr>
            <a:spLocks noGrp="1"/>
          </p:cNvSpPr>
          <p:nvPr>
            <p:ph type="title"/>
          </p:nvPr>
        </p:nvSpPr>
        <p:spPr>
          <a:xfrm>
            <a:off x="963085" y="4101075"/>
            <a:ext cx="9261375" cy="1379869"/>
          </a:xfrm>
        </p:spPr>
        <p:txBody>
          <a:bodyPr anchor="t"/>
          <a:lstStyle>
            <a:lvl1pPr algn="l">
              <a:defRPr sz="5333" b="1" cap="none" baseline="0">
                <a:solidFill>
                  <a:schemeClr val="tx1"/>
                </a:solidFill>
              </a:defRPr>
            </a:lvl1pPr>
          </a:lstStyle>
          <a:p>
            <a:r>
              <a:rPr lang="en-US"/>
              <a:t>Click to edit Master title style</a:t>
            </a:r>
            <a:endParaRPr lang="en-GB"/>
          </a:p>
        </p:txBody>
      </p:sp>
      <p:sp>
        <p:nvSpPr>
          <p:cNvPr id="3" name="Text Placeholder 2"/>
          <p:cNvSpPr>
            <a:spLocks noGrp="1"/>
          </p:cNvSpPr>
          <p:nvPr>
            <p:ph type="body" idx="1"/>
          </p:nvPr>
        </p:nvSpPr>
        <p:spPr>
          <a:xfrm>
            <a:off x="963084" y="2180862"/>
            <a:ext cx="10363200" cy="1344149"/>
          </a:xfrm>
          <a:prstGeom prst="rect">
            <a:avLst/>
          </a:prstGeom>
        </p:spPr>
        <p:txBody>
          <a:bodyPr anchor="b"/>
          <a:lstStyle>
            <a:lvl1pPr marL="0" indent="0">
              <a:buNone/>
              <a:defRPr sz="4800" b="0">
                <a:solidFill>
                  <a:schemeClr val="bg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6" name="Date Placeholder 3"/>
          <p:cNvSpPr>
            <a:spLocks noGrp="1"/>
          </p:cNvSpPr>
          <p:nvPr>
            <p:ph type="dt" sz="half" idx="10"/>
          </p:nvPr>
        </p:nvSpPr>
        <p:spPr>
          <a:xfrm>
            <a:off x="893233" y="6356351"/>
            <a:ext cx="2844800" cy="366183"/>
          </a:xfrm>
        </p:spPr>
        <p:txBody>
          <a:bodyPr/>
          <a:lstStyle>
            <a:lvl1pPr>
              <a:defRPr/>
            </a:lvl1pPr>
          </a:lstStyle>
          <a:p>
            <a:pPr>
              <a:defRPr/>
            </a:pPr>
            <a:fld id="{C868F458-BFCC-407C-9D6A-FC1040F17BB0}" type="datetimeFigureOut">
              <a:rPr lang="en-GB"/>
              <a:pPr>
                <a:defRPr/>
              </a:pPr>
              <a:t>20/12/2023</a:t>
            </a:fld>
            <a:endParaRPr lang="en-GB"/>
          </a:p>
        </p:txBody>
      </p:sp>
      <p:sp>
        <p:nvSpPr>
          <p:cNvPr id="7" name="Footer Placeholder 4"/>
          <p:cNvSpPr>
            <a:spLocks noGrp="1"/>
          </p:cNvSpPr>
          <p:nvPr>
            <p:ph type="ftr" sz="quarter" idx="11"/>
          </p:nvPr>
        </p:nvSpPr>
        <p:spPr/>
        <p:txBody>
          <a:bodyPr/>
          <a:lstStyle>
            <a:lvl1pPr>
              <a:defRPr/>
            </a:lvl1pPr>
          </a:lstStyle>
          <a:p>
            <a:pPr>
              <a:defRPr/>
            </a:pPr>
            <a:endParaRPr lang="en-GB"/>
          </a:p>
        </p:txBody>
      </p:sp>
      <p:sp>
        <p:nvSpPr>
          <p:cNvPr id="8" name="Slide Number Placeholder 5"/>
          <p:cNvSpPr>
            <a:spLocks noGrp="1"/>
          </p:cNvSpPr>
          <p:nvPr>
            <p:ph type="sldNum" sz="quarter" idx="12"/>
          </p:nvPr>
        </p:nvSpPr>
        <p:spPr/>
        <p:txBody>
          <a:bodyPr/>
          <a:lstStyle>
            <a:lvl1pPr>
              <a:defRPr/>
            </a:lvl1pPr>
          </a:lstStyle>
          <a:p>
            <a:pPr>
              <a:defRPr/>
            </a:pPr>
            <a:fld id="{DA6905AD-A0C2-43D3-9F6A-4610DD3BBCD8}" type="slidenum">
              <a:rPr lang="en-GB"/>
              <a:pPr>
                <a:defRPr/>
              </a:pPr>
              <a:t>‹#›</a:t>
            </a:fld>
            <a:endParaRPr lang="en-GB"/>
          </a:p>
        </p:txBody>
      </p:sp>
    </p:spTree>
    <p:extLst>
      <p:ext uri="{BB962C8B-B14F-4D97-AF65-F5344CB8AC3E}">
        <p14:creationId xmlns:p14="http://schemas.microsoft.com/office/powerpoint/2010/main" val="2071169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Freeform 5"/>
          <p:cNvSpPr>
            <a:spLocks/>
          </p:cNvSpPr>
          <p:nvPr userDrawn="1"/>
        </p:nvSpPr>
        <p:spPr bwMode="auto">
          <a:xfrm>
            <a:off x="9973734" y="755651"/>
            <a:ext cx="3227917" cy="6102349"/>
          </a:xfrm>
          <a:custGeom>
            <a:avLst/>
            <a:gdLst>
              <a:gd name="T0" fmla="*/ 2420937 w 1259"/>
              <a:gd name="T1" fmla="*/ 0 h 2382"/>
              <a:gd name="T2" fmla="*/ 2215186 w 1259"/>
              <a:gd name="T3" fmla="*/ 0 h 2382"/>
              <a:gd name="T4" fmla="*/ 2124810 w 1259"/>
              <a:gd name="T5" fmla="*/ 247860 h 2382"/>
              <a:gd name="T6" fmla="*/ 130758 w 1259"/>
              <a:gd name="T7" fmla="*/ 2238425 h 2382"/>
              <a:gd name="T8" fmla="*/ 130758 w 1259"/>
              <a:gd name="T9" fmla="*/ 2584276 h 2382"/>
              <a:gd name="T10" fmla="*/ 2124810 w 1259"/>
              <a:gd name="T11" fmla="*/ 4576763 h 2382"/>
              <a:gd name="T12" fmla="*/ 2124810 w 1259"/>
              <a:gd name="T13" fmla="*/ 4576763 h 2382"/>
              <a:gd name="T14" fmla="*/ 2420937 w 1259"/>
              <a:gd name="T15" fmla="*/ 4576763 h 2382"/>
              <a:gd name="T16" fmla="*/ 2420937 w 1259"/>
              <a:gd name="T17" fmla="*/ 0 h 23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59" h="2382">
                <a:moveTo>
                  <a:pt x="1259" y="0"/>
                </a:moveTo>
                <a:cubicBezTo>
                  <a:pt x="1152" y="0"/>
                  <a:pt x="1152" y="0"/>
                  <a:pt x="1152" y="0"/>
                </a:cubicBezTo>
                <a:cubicBezTo>
                  <a:pt x="1155" y="46"/>
                  <a:pt x="1140" y="94"/>
                  <a:pt x="1105" y="129"/>
                </a:cubicBezTo>
                <a:cubicBezTo>
                  <a:pt x="68" y="1165"/>
                  <a:pt x="68" y="1165"/>
                  <a:pt x="68" y="1165"/>
                </a:cubicBezTo>
                <a:cubicBezTo>
                  <a:pt x="0" y="1234"/>
                  <a:pt x="0" y="1277"/>
                  <a:pt x="68" y="1345"/>
                </a:cubicBezTo>
                <a:cubicBezTo>
                  <a:pt x="1105" y="2382"/>
                  <a:pt x="1105" y="2382"/>
                  <a:pt x="1105" y="2382"/>
                </a:cubicBezTo>
                <a:cubicBezTo>
                  <a:pt x="1105" y="2382"/>
                  <a:pt x="1105" y="2382"/>
                  <a:pt x="1105" y="2382"/>
                </a:cubicBezTo>
                <a:cubicBezTo>
                  <a:pt x="1259" y="2382"/>
                  <a:pt x="1259" y="2382"/>
                  <a:pt x="1259" y="2382"/>
                </a:cubicBezTo>
                <a:lnTo>
                  <a:pt x="1259" y="0"/>
                </a:lnTo>
                <a:close/>
              </a:path>
            </a:pathLst>
          </a:custGeom>
          <a:solidFill>
            <a:schemeClr val="bg1"/>
          </a:solidFill>
          <a:ln>
            <a:noFill/>
          </a:ln>
        </p:spPr>
        <p:txBody>
          <a:bodyPr/>
          <a:lstStyle/>
          <a:p>
            <a:pPr>
              <a:defRPr/>
            </a:pPr>
            <a:endParaRPr lang="en-GB" sz="2400"/>
          </a:p>
        </p:txBody>
      </p:sp>
      <p:sp>
        <p:nvSpPr>
          <p:cNvPr id="2" name="Title 1"/>
          <p:cNvSpPr>
            <a:spLocks noGrp="1"/>
          </p:cNvSpPr>
          <p:nvPr>
            <p:ph type="title"/>
          </p:nvPr>
        </p:nvSpPr>
        <p:spPr/>
        <p:txBody>
          <a:bodyPr/>
          <a:lstStyle/>
          <a:p>
            <a:r>
              <a:rPr lang="en-US"/>
              <a:t>Click to edit Master title style</a:t>
            </a:r>
            <a:endParaRPr lang="en-GB"/>
          </a:p>
        </p:txBody>
      </p:sp>
      <p:sp>
        <p:nvSpPr>
          <p:cNvPr id="4" name="Date Placeholder 3"/>
          <p:cNvSpPr>
            <a:spLocks noGrp="1"/>
          </p:cNvSpPr>
          <p:nvPr>
            <p:ph type="dt" sz="half" idx="10"/>
          </p:nvPr>
        </p:nvSpPr>
        <p:spPr/>
        <p:txBody>
          <a:bodyPr/>
          <a:lstStyle>
            <a:lvl1pPr>
              <a:defRPr/>
            </a:lvl1pPr>
          </a:lstStyle>
          <a:p>
            <a:pPr>
              <a:defRPr/>
            </a:pPr>
            <a:fld id="{CB4C4480-68B7-4315-8EF2-9C13290470EB}" type="datetimeFigureOut">
              <a:rPr lang="en-GB"/>
              <a:pPr>
                <a:defRPr/>
              </a:pPr>
              <a:t>20/12/2023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242172ED-39CC-4E5D-985E-FA68EC6D594C}" type="slidenum">
              <a:rPr lang="en-GB"/>
              <a:pPr>
                <a:defRPr/>
              </a:pPr>
              <a:t>‹#›</a:t>
            </a:fld>
            <a:endParaRPr lang="en-GB"/>
          </a:p>
        </p:txBody>
      </p:sp>
    </p:spTree>
    <p:extLst>
      <p:ext uri="{BB962C8B-B14F-4D97-AF65-F5344CB8AC3E}">
        <p14:creationId xmlns:p14="http://schemas.microsoft.com/office/powerpoint/2010/main" val="1437692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reeform 1"/>
          <p:cNvSpPr>
            <a:spLocks/>
          </p:cNvSpPr>
          <p:nvPr userDrawn="1"/>
        </p:nvSpPr>
        <p:spPr bwMode="auto">
          <a:xfrm>
            <a:off x="9973734" y="755651"/>
            <a:ext cx="3227917" cy="6102349"/>
          </a:xfrm>
          <a:custGeom>
            <a:avLst/>
            <a:gdLst>
              <a:gd name="T0" fmla="*/ 2420937 w 1259"/>
              <a:gd name="T1" fmla="*/ 0 h 2382"/>
              <a:gd name="T2" fmla="*/ 2215186 w 1259"/>
              <a:gd name="T3" fmla="*/ 0 h 2382"/>
              <a:gd name="T4" fmla="*/ 2124810 w 1259"/>
              <a:gd name="T5" fmla="*/ 247860 h 2382"/>
              <a:gd name="T6" fmla="*/ 130758 w 1259"/>
              <a:gd name="T7" fmla="*/ 2238425 h 2382"/>
              <a:gd name="T8" fmla="*/ 130758 w 1259"/>
              <a:gd name="T9" fmla="*/ 2584276 h 2382"/>
              <a:gd name="T10" fmla="*/ 2124810 w 1259"/>
              <a:gd name="T11" fmla="*/ 4576763 h 2382"/>
              <a:gd name="T12" fmla="*/ 2124810 w 1259"/>
              <a:gd name="T13" fmla="*/ 4576763 h 2382"/>
              <a:gd name="T14" fmla="*/ 2420937 w 1259"/>
              <a:gd name="T15" fmla="*/ 4576763 h 2382"/>
              <a:gd name="T16" fmla="*/ 2420937 w 1259"/>
              <a:gd name="T17" fmla="*/ 0 h 23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59" h="2382">
                <a:moveTo>
                  <a:pt x="1259" y="0"/>
                </a:moveTo>
                <a:cubicBezTo>
                  <a:pt x="1152" y="0"/>
                  <a:pt x="1152" y="0"/>
                  <a:pt x="1152" y="0"/>
                </a:cubicBezTo>
                <a:cubicBezTo>
                  <a:pt x="1155" y="46"/>
                  <a:pt x="1140" y="94"/>
                  <a:pt x="1105" y="129"/>
                </a:cubicBezTo>
                <a:cubicBezTo>
                  <a:pt x="68" y="1165"/>
                  <a:pt x="68" y="1165"/>
                  <a:pt x="68" y="1165"/>
                </a:cubicBezTo>
                <a:cubicBezTo>
                  <a:pt x="0" y="1234"/>
                  <a:pt x="0" y="1277"/>
                  <a:pt x="68" y="1345"/>
                </a:cubicBezTo>
                <a:cubicBezTo>
                  <a:pt x="1105" y="2382"/>
                  <a:pt x="1105" y="2382"/>
                  <a:pt x="1105" y="2382"/>
                </a:cubicBezTo>
                <a:cubicBezTo>
                  <a:pt x="1105" y="2382"/>
                  <a:pt x="1105" y="2382"/>
                  <a:pt x="1105" y="2382"/>
                </a:cubicBezTo>
                <a:cubicBezTo>
                  <a:pt x="1259" y="2382"/>
                  <a:pt x="1259" y="2382"/>
                  <a:pt x="1259" y="2382"/>
                </a:cubicBezTo>
                <a:lnTo>
                  <a:pt x="1259" y="0"/>
                </a:lnTo>
                <a:close/>
              </a:path>
            </a:pathLst>
          </a:custGeom>
          <a:solidFill>
            <a:schemeClr val="bg1"/>
          </a:solidFill>
          <a:ln>
            <a:noFill/>
          </a:ln>
        </p:spPr>
        <p:txBody>
          <a:bodyPr/>
          <a:lstStyle/>
          <a:p>
            <a:pPr>
              <a:defRPr/>
            </a:pPr>
            <a:endParaRPr lang="en-GB" sz="2400"/>
          </a:p>
        </p:txBody>
      </p:sp>
      <p:sp>
        <p:nvSpPr>
          <p:cNvPr id="3" name="Date Placeholder 3"/>
          <p:cNvSpPr>
            <a:spLocks noGrp="1"/>
          </p:cNvSpPr>
          <p:nvPr>
            <p:ph type="dt" sz="half" idx="10"/>
          </p:nvPr>
        </p:nvSpPr>
        <p:spPr/>
        <p:txBody>
          <a:bodyPr/>
          <a:lstStyle>
            <a:lvl1pPr>
              <a:defRPr/>
            </a:lvl1pPr>
          </a:lstStyle>
          <a:p>
            <a:pPr>
              <a:defRPr/>
            </a:pPr>
            <a:fld id="{6371D3F1-A5B1-4923-A9D7-0D2D64227B48}" type="datetimeFigureOut">
              <a:rPr lang="en-GB"/>
              <a:pPr>
                <a:defRPr/>
              </a:pPr>
              <a:t>20/12/2023</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A522921A-10F3-41AD-9677-AAA492D3DF2E}" type="slidenum">
              <a:rPr lang="en-GB"/>
              <a:pPr>
                <a:defRPr/>
              </a:pPr>
              <a:t>‹#›</a:t>
            </a:fld>
            <a:endParaRPr lang="en-GB"/>
          </a:p>
        </p:txBody>
      </p:sp>
    </p:spTree>
    <p:extLst>
      <p:ext uri="{BB962C8B-B14F-4D97-AF65-F5344CB8AC3E}">
        <p14:creationId xmlns:p14="http://schemas.microsoft.com/office/powerpoint/2010/main" val="2749294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Freeform 5"/>
          <p:cNvSpPr>
            <a:spLocks/>
          </p:cNvSpPr>
          <p:nvPr userDrawn="1"/>
        </p:nvSpPr>
        <p:spPr bwMode="auto">
          <a:xfrm>
            <a:off x="9973734" y="755651"/>
            <a:ext cx="3227917" cy="6102349"/>
          </a:xfrm>
          <a:custGeom>
            <a:avLst/>
            <a:gdLst>
              <a:gd name="T0" fmla="*/ 2420937 w 1259"/>
              <a:gd name="T1" fmla="*/ 0 h 2382"/>
              <a:gd name="T2" fmla="*/ 2215186 w 1259"/>
              <a:gd name="T3" fmla="*/ 0 h 2382"/>
              <a:gd name="T4" fmla="*/ 2124810 w 1259"/>
              <a:gd name="T5" fmla="*/ 247860 h 2382"/>
              <a:gd name="T6" fmla="*/ 130758 w 1259"/>
              <a:gd name="T7" fmla="*/ 2238425 h 2382"/>
              <a:gd name="T8" fmla="*/ 130758 w 1259"/>
              <a:gd name="T9" fmla="*/ 2584276 h 2382"/>
              <a:gd name="T10" fmla="*/ 2124810 w 1259"/>
              <a:gd name="T11" fmla="*/ 4576763 h 2382"/>
              <a:gd name="T12" fmla="*/ 2124810 w 1259"/>
              <a:gd name="T13" fmla="*/ 4576763 h 2382"/>
              <a:gd name="T14" fmla="*/ 2420937 w 1259"/>
              <a:gd name="T15" fmla="*/ 4576763 h 2382"/>
              <a:gd name="T16" fmla="*/ 2420937 w 1259"/>
              <a:gd name="T17" fmla="*/ 0 h 23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59" h="2382">
                <a:moveTo>
                  <a:pt x="1259" y="0"/>
                </a:moveTo>
                <a:cubicBezTo>
                  <a:pt x="1152" y="0"/>
                  <a:pt x="1152" y="0"/>
                  <a:pt x="1152" y="0"/>
                </a:cubicBezTo>
                <a:cubicBezTo>
                  <a:pt x="1155" y="46"/>
                  <a:pt x="1140" y="94"/>
                  <a:pt x="1105" y="129"/>
                </a:cubicBezTo>
                <a:cubicBezTo>
                  <a:pt x="68" y="1165"/>
                  <a:pt x="68" y="1165"/>
                  <a:pt x="68" y="1165"/>
                </a:cubicBezTo>
                <a:cubicBezTo>
                  <a:pt x="0" y="1234"/>
                  <a:pt x="0" y="1277"/>
                  <a:pt x="68" y="1345"/>
                </a:cubicBezTo>
                <a:cubicBezTo>
                  <a:pt x="1105" y="2382"/>
                  <a:pt x="1105" y="2382"/>
                  <a:pt x="1105" y="2382"/>
                </a:cubicBezTo>
                <a:cubicBezTo>
                  <a:pt x="1105" y="2382"/>
                  <a:pt x="1105" y="2382"/>
                  <a:pt x="1105" y="2382"/>
                </a:cubicBezTo>
                <a:cubicBezTo>
                  <a:pt x="1259" y="2382"/>
                  <a:pt x="1259" y="2382"/>
                  <a:pt x="1259" y="2382"/>
                </a:cubicBezTo>
                <a:lnTo>
                  <a:pt x="1259" y="0"/>
                </a:lnTo>
                <a:close/>
              </a:path>
            </a:pathLst>
          </a:custGeom>
          <a:solidFill>
            <a:schemeClr val="bg1"/>
          </a:solidFill>
          <a:ln>
            <a:noFill/>
          </a:ln>
        </p:spPr>
        <p:txBody>
          <a:bodyPr/>
          <a:lstStyle/>
          <a:p>
            <a:pPr>
              <a:defRPr/>
            </a:pPr>
            <a:endParaRPr lang="en-GB" sz="2400"/>
          </a:p>
        </p:txBody>
      </p:sp>
      <p:sp>
        <p:nvSpPr>
          <p:cNvPr id="3" name="Picture Placeholder 2"/>
          <p:cNvSpPr>
            <a:spLocks noGrp="1"/>
          </p:cNvSpPr>
          <p:nvPr>
            <p:ph type="pic" idx="1"/>
          </p:nvPr>
        </p:nvSpPr>
        <p:spPr>
          <a:xfrm>
            <a:off x="623392" y="1604798"/>
            <a:ext cx="7392821" cy="4306821"/>
          </a:xfrm>
          <a:prstGeom prst="rect">
            <a:avLst/>
          </a:prstGeo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GB" noProof="0"/>
          </a:p>
        </p:txBody>
      </p:sp>
      <p:sp>
        <p:nvSpPr>
          <p:cNvPr id="8" name="Title Placeholder 1"/>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altLang="en-US"/>
              <a:t>Click to edit Master title style</a:t>
            </a:r>
            <a:endParaRPr lang="en-GB" altLang="en-US"/>
          </a:p>
        </p:txBody>
      </p:sp>
      <p:sp>
        <p:nvSpPr>
          <p:cNvPr id="5" name="Date Placeholder 3"/>
          <p:cNvSpPr>
            <a:spLocks noGrp="1"/>
          </p:cNvSpPr>
          <p:nvPr>
            <p:ph type="dt" sz="half" idx="10"/>
          </p:nvPr>
        </p:nvSpPr>
        <p:spPr/>
        <p:txBody>
          <a:bodyPr/>
          <a:lstStyle>
            <a:lvl1pPr>
              <a:defRPr/>
            </a:lvl1pPr>
          </a:lstStyle>
          <a:p>
            <a:pPr>
              <a:defRPr/>
            </a:pPr>
            <a:fld id="{394166D0-0706-400D-89D9-802B3E8DAD84}" type="datetimeFigureOut">
              <a:rPr lang="en-GB"/>
              <a:pPr>
                <a:defRPr/>
              </a:pPr>
              <a:t>20/12/2023</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BF7FBE30-81EE-429D-B5CF-73648143C2F5}" type="slidenum">
              <a:rPr lang="en-GB"/>
              <a:pPr>
                <a:defRPr/>
              </a:pPr>
              <a:t>‹#›</a:t>
            </a:fld>
            <a:endParaRPr lang="en-GB"/>
          </a:p>
        </p:txBody>
      </p:sp>
    </p:spTree>
    <p:extLst>
      <p:ext uri="{BB962C8B-B14F-4D97-AF65-F5344CB8AC3E}">
        <p14:creationId xmlns:p14="http://schemas.microsoft.com/office/powerpoint/2010/main" val="4080369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5CB152E-159E-4ACB-B08D-006F1BE8F096}" type="datetimeFigureOut">
              <a:rPr lang="en-GB" smtClean="0"/>
              <a:t>20/12/2023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E862043-C1E9-4465-851B-D7C3087A2E01}" type="slidenum">
              <a:rPr lang="en-GB" smtClean="0"/>
              <a:t>‹#›</a:t>
            </a:fld>
            <a:endParaRPr lang="en-GB"/>
          </a:p>
        </p:txBody>
      </p:sp>
    </p:spTree>
    <p:extLst>
      <p:ext uri="{BB962C8B-B14F-4D97-AF65-F5344CB8AC3E}">
        <p14:creationId xmlns:p14="http://schemas.microsoft.com/office/powerpoint/2010/main" val="4778823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pic>
        <p:nvPicPr>
          <p:cNvPr id="2050" name="Picture 11"/>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34433" y="548218"/>
            <a:ext cx="3403600" cy="728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9" name="Group 12"/>
          <p:cNvGrpSpPr>
            <a:grpSpLocks noChangeAspect="1"/>
          </p:cNvGrpSpPr>
          <p:nvPr userDrawn="1"/>
        </p:nvGrpSpPr>
        <p:grpSpPr bwMode="auto">
          <a:xfrm>
            <a:off x="526557" y="634144"/>
            <a:ext cx="4496275" cy="956733"/>
            <a:chOff x="0" y="1007"/>
            <a:chExt cx="5760" cy="1226"/>
          </a:xfrm>
        </p:grpSpPr>
        <p:sp>
          <p:nvSpPr>
            <p:cNvPr id="70" name="AutoShape 11"/>
            <p:cNvSpPr>
              <a:spLocks noChangeAspect="1" noChangeArrowheads="1" noTextEdit="1"/>
            </p:cNvSpPr>
            <p:nvPr userDrawn="1"/>
          </p:nvSpPr>
          <p:spPr bwMode="auto">
            <a:xfrm>
              <a:off x="0" y="1007"/>
              <a:ext cx="5760" cy="1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z="2400"/>
            </a:p>
          </p:txBody>
        </p:sp>
        <p:sp>
          <p:nvSpPr>
            <p:cNvPr id="71" name="Freeform 13"/>
            <p:cNvSpPr>
              <a:spLocks/>
            </p:cNvSpPr>
            <p:nvPr userDrawn="1"/>
          </p:nvSpPr>
          <p:spPr bwMode="auto">
            <a:xfrm>
              <a:off x="2178" y="1063"/>
              <a:ext cx="276" cy="425"/>
            </a:xfrm>
            <a:custGeom>
              <a:avLst/>
              <a:gdLst>
                <a:gd name="T0" fmla="*/ 0 w 172"/>
                <a:gd name="T1" fmla="*/ 343 h 264"/>
                <a:gd name="T2" fmla="*/ 265 w 172"/>
                <a:gd name="T3" fmla="*/ 0 h 264"/>
                <a:gd name="T4" fmla="*/ 417 w 172"/>
                <a:gd name="T5" fmla="*/ 37 h 264"/>
                <a:gd name="T6" fmla="*/ 443 w 172"/>
                <a:gd name="T7" fmla="*/ 72 h 264"/>
                <a:gd name="T8" fmla="*/ 443 w 172"/>
                <a:gd name="T9" fmla="*/ 93 h 264"/>
                <a:gd name="T10" fmla="*/ 425 w 172"/>
                <a:gd name="T11" fmla="*/ 111 h 264"/>
                <a:gd name="T12" fmla="*/ 409 w 172"/>
                <a:gd name="T13" fmla="*/ 106 h 264"/>
                <a:gd name="T14" fmla="*/ 273 w 172"/>
                <a:gd name="T15" fmla="*/ 68 h 264"/>
                <a:gd name="T16" fmla="*/ 75 w 172"/>
                <a:gd name="T17" fmla="*/ 343 h 264"/>
                <a:gd name="T18" fmla="*/ 273 w 172"/>
                <a:gd name="T19" fmla="*/ 617 h 264"/>
                <a:gd name="T20" fmla="*/ 409 w 172"/>
                <a:gd name="T21" fmla="*/ 578 h 264"/>
                <a:gd name="T22" fmla="*/ 425 w 172"/>
                <a:gd name="T23" fmla="*/ 573 h 264"/>
                <a:gd name="T24" fmla="*/ 443 w 172"/>
                <a:gd name="T25" fmla="*/ 591 h 264"/>
                <a:gd name="T26" fmla="*/ 443 w 172"/>
                <a:gd name="T27" fmla="*/ 615 h 264"/>
                <a:gd name="T28" fmla="*/ 417 w 172"/>
                <a:gd name="T29" fmla="*/ 650 h 264"/>
                <a:gd name="T30" fmla="*/ 265 w 172"/>
                <a:gd name="T31" fmla="*/ 684 h 264"/>
                <a:gd name="T32" fmla="*/ 0 w 172"/>
                <a:gd name="T33" fmla="*/ 343 h 2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2" h="264">
                  <a:moveTo>
                    <a:pt x="0" y="132"/>
                  </a:moveTo>
                  <a:cubicBezTo>
                    <a:pt x="0" y="47"/>
                    <a:pt x="43" y="0"/>
                    <a:pt x="103" y="0"/>
                  </a:cubicBezTo>
                  <a:cubicBezTo>
                    <a:pt x="134" y="0"/>
                    <a:pt x="153" y="9"/>
                    <a:pt x="162" y="14"/>
                  </a:cubicBezTo>
                  <a:cubicBezTo>
                    <a:pt x="167" y="18"/>
                    <a:pt x="172" y="22"/>
                    <a:pt x="172" y="28"/>
                  </a:cubicBezTo>
                  <a:cubicBezTo>
                    <a:pt x="172" y="36"/>
                    <a:pt x="172" y="36"/>
                    <a:pt x="172" y="36"/>
                  </a:cubicBezTo>
                  <a:cubicBezTo>
                    <a:pt x="172" y="41"/>
                    <a:pt x="169" y="43"/>
                    <a:pt x="165" y="43"/>
                  </a:cubicBezTo>
                  <a:cubicBezTo>
                    <a:pt x="163" y="43"/>
                    <a:pt x="161" y="43"/>
                    <a:pt x="159" y="41"/>
                  </a:cubicBezTo>
                  <a:cubicBezTo>
                    <a:pt x="151" y="37"/>
                    <a:pt x="132" y="26"/>
                    <a:pt x="106" y="26"/>
                  </a:cubicBezTo>
                  <a:cubicBezTo>
                    <a:pt x="61" y="26"/>
                    <a:pt x="29" y="61"/>
                    <a:pt x="29" y="132"/>
                  </a:cubicBezTo>
                  <a:cubicBezTo>
                    <a:pt x="29" y="203"/>
                    <a:pt x="61" y="238"/>
                    <a:pt x="106" y="238"/>
                  </a:cubicBezTo>
                  <a:cubicBezTo>
                    <a:pt x="132" y="238"/>
                    <a:pt x="152" y="228"/>
                    <a:pt x="159" y="223"/>
                  </a:cubicBezTo>
                  <a:cubicBezTo>
                    <a:pt x="161" y="222"/>
                    <a:pt x="163" y="221"/>
                    <a:pt x="165" y="221"/>
                  </a:cubicBezTo>
                  <a:cubicBezTo>
                    <a:pt x="169" y="221"/>
                    <a:pt x="172" y="224"/>
                    <a:pt x="172" y="228"/>
                  </a:cubicBezTo>
                  <a:cubicBezTo>
                    <a:pt x="172" y="237"/>
                    <a:pt x="172" y="237"/>
                    <a:pt x="172" y="237"/>
                  </a:cubicBezTo>
                  <a:cubicBezTo>
                    <a:pt x="172" y="243"/>
                    <a:pt x="167" y="247"/>
                    <a:pt x="162" y="251"/>
                  </a:cubicBezTo>
                  <a:cubicBezTo>
                    <a:pt x="154" y="256"/>
                    <a:pt x="134" y="264"/>
                    <a:pt x="103" y="264"/>
                  </a:cubicBezTo>
                  <a:cubicBezTo>
                    <a:pt x="43" y="264"/>
                    <a:pt x="0" y="218"/>
                    <a:pt x="0" y="132"/>
                  </a:cubicBezTo>
                </a:path>
              </a:pathLst>
            </a:custGeom>
            <a:solidFill>
              <a:srgbClr val="8557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a:p>
          </p:txBody>
        </p:sp>
        <p:sp>
          <p:nvSpPr>
            <p:cNvPr id="72" name="Freeform 14"/>
            <p:cNvSpPr>
              <a:spLocks noEditPoints="1"/>
            </p:cNvSpPr>
            <p:nvPr userDrawn="1"/>
          </p:nvSpPr>
          <p:spPr bwMode="auto">
            <a:xfrm>
              <a:off x="2486" y="1168"/>
              <a:ext cx="239" cy="319"/>
            </a:xfrm>
            <a:custGeom>
              <a:avLst/>
              <a:gdLst>
                <a:gd name="T0" fmla="*/ 0 w 149"/>
                <a:gd name="T1" fmla="*/ 364 h 198"/>
                <a:gd name="T2" fmla="*/ 199 w 149"/>
                <a:gd name="T3" fmla="*/ 197 h 198"/>
                <a:gd name="T4" fmla="*/ 290 w 149"/>
                <a:gd name="T5" fmla="*/ 205 h 198"/>
                <a:gd name="T6" fmla="*/ 290 w 149"/>
                <a:gd name="T7" fmla="*/ 200 h 198"/>
                <a:gd name="T8" fmla="*/ 205 w 149"/>
                <a:gd name="T9" fmla="*/ 60 h 198"/>
                <a:gd name="T10" fmla="*/ 59 w 149"/>
                <a:gd name="T11" fmla="*/ 102 h 198"/>
                <a:gd name="T12" fmla="*/ 47 w 149"/>
                <a:gd name="T13" fmla="*/ 106 h 198"/>
                <a:gd name="T14" fmla="*/ 30 w 149"/>
                <a:gd name="T15" fmla="*/ 89 h 198"/>
                <a:gd name="T16" fmla="*/ 30 w 149"/>
                <a:gd name="T17" fmla="*/ 60 h 198"/>
                <a:gd name="T18" fmla="*/ 55 w 149"/>
                <a:gd name="T19" fmla="*/ 31 h 198"/>
                <a:gd name="T20" fmla="*/ 213 w 149"/>
                <a:gd name="T21" fmla="*/ 0 h 198"/>
                <a:gd name="T22" fmla="*/ 361 w 149"/>
                <a:gd name="T23" fmla="*/ 169 h 198"/>
                <a:gd name="T24" fmla="*/ 361 w 149"/>
                <a:gd name="T25" fmla="*/ 437 h 198"/>
                <a:gd name="T26" fmla="*/ 383 w 149"/>
                <a:gd name="T27" fmla="*/ 467 h 198"/>
                <a:gd name="T28" fmla="*/ 383 w 149"/>
                <a:gd name="T29" fmla="*/ 480 h 198"/>
                <a:gd name="T30" fmla="*/ 335 w 149"/>
                <a:gd name="T31" fmla="*/ 514 h 198"/>
                <a:gd name="T32" fmla="*/ 290 w 149"/>
                <a:gd name="T33" fmla="*/ 459 h 198"/>
                <a:gd name="T34" fmla="*/ 290 w 149"/>
                <a:gd name="T35" fmla="*/ 451 h 198"/>
                <a:gd name="T36" fmla="*/ 154 w 149"/>
                <a:gd name="T37" fmla="*/ 514 h 198"/>
                <a:gd name="T38" fmla="*/ 0 w 149"/>
                <a:gd name="T39" fmla="*/ 364 h 198"/>
                <a:gd name="T40" fmla="*/ 290 w 149"/>
                <a:gd name="T41" fmla="*/ 390 h 198"/>
                <a:gd name="T42" fmla="*/ 290 w 149"/>
                <a:gd name="T43" fmla="*/ 263 h 198"/>
                <a:gd name="T44" fmla="*/ 209 w 149"/>
                <a:gd name="T45" fmla="*/ 251 h 198"/>
                <a:gd name="T46" fmla="*/ 69 w 149"/>
                <a:gd name="T47" fmla="*/ 361 h 198"/>
                <a:gd name="T48" fmla="*/ 167 w 149"/>
                <a:gd name="T49" fmla="*/ 458 h 198"/>
                <a:gd name="T50" fmla="*/ 290 w 149"/>
                <a:gd name="T51" fmla="*/ 390 h 19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49" h="198">
                  <a:moveTo>
                    <a:pt x="0" y="140"/>
                  </a:moveTo>
                  <a:cubicBezTo>
                    <a:pt x="0" y="110"/>
                    <a:pt x="19" y="76"/>
                    <a:pt x="77" y="76"/>
                  </a:cubicBezTo>
                  <a:cubicBezTo>
                    <a:pt x="87" y="76"/>
                    <a:pt x="101" y="77"/>
                    <a:pt x="113" y="79"/>
                  </a:cubicBezTo>
                  <a:cubicBezTo>
                    <a:pt x="113" y="77"/>
                    <a:pt x="113" y="77"/>
                    <a:pt x="113" y="77"/>
                  </a:cubicBezTo>
                  <a:cubicBezTo>
                    <a:pt x="113" y="41"/>
                    <a:pt x="111" y="23"/>
                    <a:pt x="80" y="23"/>
                  </a:cubicBezTo>
                  <a:cubicBezTo>
                    <a:pt x="58" y="23"/>
                    <a:pt x="34" y="32"/>
                    <a:pt x="23" y="39"/>
                  </a:cubicBezTo>
                  <a:cubicBezTo>
                    <a:pt x="21" y="40"/>
                    <a:pt x="20" y="41"/>
                    <a:pt x="18" y="41"/>
                  </a:cubicBezTo>
                  <a:cubicBezTo>
                    <a:pt x="14" y="41"/>
                    <a:pt x="12" y="38"/>
                    <a:pt x="12" y="34"/>
                  </a:cubicBezTo>
                  <a:cubicBezTo>
                    <a:pt x="12" y="23"/>
                    <a:pt x="12" y="23"/>
                    <a:pt x="12" y="23"/>
                  </a:cubicBezTo>
                  <a:cubicBezTo>
                    <a:pt x="12" y="19"/>
                    <a:pt x="15" y="15"/>
                    <a:pt x="21" y="12"/>
                  </a:cubicBezTo>
                  <a:cubicBezTo>
                    <a:pt x="35" y="4"/>
                    <a:pt x="62" y="0"/>
                    <a:pt x="83" y="0"/>
                  </a:cubicBezTo>
                  <a:cubicBezTo>
                    <a:pt x="134" y="0"/>
                    <a:pt x="140" y="27"/>
                    <a:pt x="140" y="65"/>
                  </a:cubicBezTo>
                  <a:cubicBezTo>
                    <a:pt x="140" y="168"/>
                    <a:pt x="140" y="168"/>
                    <a:pt x="140" y="168"/>
                  </a:cubicBezTo>
                  <a:cubicBezTo>
                    <a:pt x="140" y="177"/>
                    <a:pt x="143" y="180"/>
                    <a:pt x="149" y="180"/>
                  </a:cubicBezTo>
                  <a:cubicBezTo>
                    <a:pt x="149" y="185"/>
                    <a:pt x="149" y="185"/>
                    <a:pt x="149" y="185"/>
                  </a:cubicBezTo>
                  <a:cubicBezTo>
                    <a:pt x="149" y="191"/>
                    <a:pt x="144" y="198"/>
                    <a:pt x="130" y="198"/>
                  </a:cubicBezTo>
                  <a:cubicBezTo>
                    <a:pt x="121" y="198"/>
                    <a:pt x="113" y="192"/>
                    <a:pt x="113" y="177"/>
                  </a:cubicBezTo>
                  <a:cubicBezTo>
                    <a:pt x="113" y="174"/>
                    <a:pt x="113" y="174"/>
                    <a:pt x="113" y="174"/>
                  </a:cubicBezTo>
                  <a:cubicBezTo>
                    <a:pt x="103" y="186"/>
                    <a:pt x="88" y="198"/>
                    <a:pt x="60" y="198"/>
                  </a:cubicBezTo>
                  <a:cubicBezTo>
                    <a:pt x="29" y="198"/>
                    <a:pt x="0" y="183"/>
                    <a:pt x="0" y="140"/>
                  </a:cubicBezTo>
                  <a:moveTo>
                    <a:pt x="113" y="150"/>
                  </a:moveTo>
                  <a:cubicBezTo>
                    <a:pt x="113" y="101"/>
                    <a:pt x="113" y="101"/>
                    <a:pt x="113" y="101"/>
                  </a:cubicBezTo>
                  <a:cubicBezTo>
                    <a:pt x="102" y="98"/>
                    <a:pt x="89" y="97"/>
                    <a:pt x="81" y="97"/>
                  </a:cubicBezTo>
                  <a:cubicBezTo>
                    <a:pt x="42" y="97"/>
                    <a:pt x="27" y="114"/>
                    <a:pt x="27" y="139"/>
                  </a:cubicBezTo>
                  <a:cubicBezTo>
                    <a:pt x="27" y="168"/>
                    <a:pt x="44" y="176"/>
                    <a:pt x="65" y="176"/>
                  </a:cubicBezTo>
                  <a:cubicBezTo>
                    <a:pt x="86" y="176"/>
                    <a:pt x="105" y="164"/>
                    <a:pt x="113" y="150"/>
                  </a:cubicBezTo>
                </a:path>
              </a:pathLst>
            </a:custGeom>
            <a:solidFill>
              <a:srgbClr val="8557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a:p>
          </p:txBody>
        </p:sp>
        <p:sp>
          <p:nvSpPr>
            <p:cNvPr id="73" name="Freeform 15"/>
            <p:cNvSpPr>
              <a:spLocks/>
            </p:cNvSpPr>
            <p:nvPr userDrawn="1"/>
          </p:nvSpPr>
          <p:spPr bwMode="auto">
            <a:xfrm>
              <a:off x="2776" y="1170"/>
              <a:ext cx="391" cy="312"/>
            </a:xfrm>
            <a:custGeom>
              <a:avLst/>
              <a:gdLst>
                <a:gd name="T0" fmla="*/ 0 w 244"/>
                <a:gd name="T1" fmla="*/ 484 h 194"/>
                <a:gd name="T2" fmla="*/ 0 w 244"/>
                <a:gd name="T3" fmla="*/ 26 h 194"/>
                <a:gd name="T4" fmla="*/ 21 w 244"/>
                <a:gd name="T5" fmla="*/ 8 h 194"/>
                <a:gd name="T6" fmla="*/ 48 w 244"/>
                <a:gd name="T7" fmla="*/ 8 h 194"/>
                <a:gd name="T8" fmla="*/ 69 w 244"/>
                <a:gd name="T9" fmla="*/ 26 h 194"/>
                <a:gd name="T10" fmla="*/ 69 w 244"/>
                <a:gd name="T11" fmla="*/ 42 h 194"/>
                <a:gd name="T12" fmla="*/ 223 w 244"/>
                <a:gd name="T13" fmla="*/ 0 h 194"/>
                <a:gd name="T14" fmla="*/ 324 w 244"/>
                <a:gd name="T15" fmla="*/ 50 h 194"/>
                <a:gd name="T16" fmla="*/ 500 w 244"/>
                <a:gd name="T17" fmla="*/ 0 h 194"/>
                <a:gd name="T18" fmla="*/ 627 w 244"/>
                <a:gd name="T19" fmla="*/ 148 h 194"/>
                <a:gd name="T20" fmla="*/ 627 w 244"/>
                <a:gd name="T21" fmla="*/ 484 h 194"/>
                <a:gd name="T22" fmla="*/ 609 w 244"/>
                <a:gd name="T23" fmla="*/ 502 h 194"/>
                <a:gd name="T24" fmla="*/ 578 w 244"/>
                <a:gd name="T25" fmla="*/ 502 h 194"/>
                <a:gd name="T26" fmla="*/ 559 w 244"/>
                <a:gd name="T27" fmla="*/ 484 h 194"/>
                <a:gd name="T28" fmla="*/ 559 w 244"/>
                <a:gd name="T29" fmla="*/ 148 h 194"/>
                <a:gd name="T30" fmla="*/ 482 w 244"/>
                <a:gd name="T31" fmla="*/ 68 h 194"/>
                <a:gd name="T32" fmla="*/ 346 w 244"/>
                <a:gd name="T33" fmla="*/ 101 h 194"/>
                <a:gd name="T34" fmla="*/ 346 w 244"/>
                <a:gd name="T35" fmla="*/ 484 h 194"/>
                <a:gd name="T36" fmla="*/ 329 w 244"/>
                <a:gd name="T37" fmla="*/ 502 h 194"/>
                <a:gd name="T38" fmla="*/ 298 w 244"/>
                <a:gd name="T39" fmla="*/ 502 h 194"/>
                <a:gd name="T40" fmla="*/ 280 w 244"/>
                <a:gd name="T41" fmla="*/ 484 h 194"/>
                <a:gd name="T42" fmla="*/ 280 w 244"/>
                <a:gd name="T43" fmla="*/ 148 h 194"/>
                <a:gd name="T44" fmla="*/ 204 w 244"/>
                <a:gd name="T45" fmla="*/ 68 h 194"/>
                <a:gd name="T46" fmla="*/ 69 w 244"/>
                <a:gd name="T47" fmla="*/ 101 h 194"/>
                <a:gd name="T48" fmla="*/ 69 w 244"/>
                <a:gd name="T49" fmla="*/ 484 h 194"/>
                <a:gd name="T50" fmla="*/ 48 w 244"/>
                <a:gd name="T51" fmla="*/ 502 h 194"/>
                <a:gd name="T52" fmla="*/ 21 w 244"/>
                <a:gd name="T53" fmla="*/ 502 h 194"/>
                <a:gd name="T54" fmla="*/ 0 w 244"/>
                <a:gd name="T55" fmla="*/ 484 h 19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44" h="194">
                  <a:moveTo>
                    <a:pt x="0" y="187"/>
                  </a:moveTo>
                  <a:cubicBezTo>
                    <a:pt x="0" y="10"/>
                    <a:pt x="0" y="10"/>
                    <a:pt x="0" y="10"/>
                  </a:cubicBezTo>
                  <a:cubicBezTo>
                    <a:pt x="0" y="6"/>
                    <a:pt x="3" y="3"/>
                    <a:pt x="8" y="3"/>
                  </a:cubicBezTo>
                  <a:cubicBezTo>
                    <a:pt x="19" y="3"/>
                    <a:pt x="19" y="3"/>
                    <a:pt x="19" y="3"/>
                  </a:cubicBezTo>
                  <a:cubicBezTo>
                    <a:pt x="23" y="3"/>
                    <a:pt x="27" y="6"/>
                    <a:pt x="27" y="10"/>
                  </a:cubicBezTo>
                  <a:cubicBezTo>
                    <a:pt x="27" y="16"/>
                    <a:pt x="27" y="16"/>
                    <a:pt x="27" y="16"/>
                  </a:cubicBezTo>
                  <a:cubicBezTo>
                    <a:pt x="36" y="13"/>
                    <a:pt x="57" y="0"/>
                    <a:pt x="87" y="0"/>
                  </a:cubicBezTo>
                  <a:cubicBezTo>
                    <a:pt x="106" y="0"/>
                    <a:pt x="120" y="9"/>
                    <a:pt x="126" y="19"/>
                  </a:cubicBezTo>
                  <a:cubicBezTo>
                    <a:pt x="137" y="15"/>
                    <a:pt x="167" y="0"/>
                    <a:pt x="195" y="0"/>
                  </a:cubicBezTo>
                  <a:cubicBezTo>
                    <a:pt x="222" y="0"/>
                    <a:pt x="244" y="14"/>
                    <a:pt x="244" y="57"/>
                  </a:cubicBezTo>
                  <a:cubicBezTo>
                    <a:pt x="244" y="187"/>
                    <a:pt x="244" y="187"/>
                    <a:pt x="244" y="187"/>
                  </a:cubicBezTo>
                  <a:cubicBezTo>
                    <a:pt x="244" y="191"/>
                    <a:pt x="241" y="194"/>
                    <a:pt x="237" y="194"/>
                  </a:cubicBezTo>
                  <a:cubicBezTo>
                    <a:pt x="225" y="194"/>
                    <a:pt x="225" y="194"/>
                    <a:pt x="225" y="194"/>
                  </a:cubicBezTo>
                  <a:cubicBezTo>
                    <a:pt x="221" y="194"/>
                    <a:pt x="218" y="191"/>
                    <a:pt x="218" y="187"/>
                  </a:cubicBezTo>
                  <a:cubicBezTo>
                    <a:pt x="218" y="57"/>
                    <a:pt x="218" y="57"/>
                    <a:pt x="218" y="57"/>
                  </a:cubicBezTo>
                  <a:cubicBezTo>
                    <a:pt x="218" y="37"/>
                    <a:pt x="209" y="26"/>
                    <a:pt x="188" y="26"/>
                  </a:cubicBezTo>
                  <a:cubicBezTo>
                    <a:pt x="166" y="26"/>
                    <a:pt x="135" y="39"/>
                    <a:pt x="135" y="39"/>
                  </a:cubicBezTo>
                  <a:cubicBezTo>
                    <a:pt x="135" y="187"/>
                    <a:pt x="135" y="187"/>
                    <a:pt x="135" y="187"/>
                  </a:cubicBezTo>
                  <a:cubicBezTo>
                    <a:pt x="135" y="191"/>
                    <a:pt x="132" y="194"/>
                    <a:pt x="128" y="194"/>
                  </a:cubicBezTo>
                  <a:cubicBezTo>
                    <a:pt x="116" y="194"/>
                    <a:pt x="116" y="194"/>
                    <a:pt x="116" y="194"/>
                  </a:cubicBezTo>
                  <a:cubicBezTo>
                    <a:pt x="112" y="194"/>
                    <a:pt x="109" y="191"/>
                    <a:pt x="109" y="187"/>
                  </a:cubicBezTo>
                  <a:cubicBezTo>
                    <a:pt x="109" y="57"/>
                    <a:pt x="109" y="57"/>
                    <a:pt x="109" y="57"/>
                  </a:cubicBezTo>
                  <a:cubicBezTo>
                    <a:pt x="109" y="37"/>
                    <a:pt x="100" y="26"/>
                    <a:pt x="79" y="26"/>
                  </a:cubicBezTo>
                  <a:cubicBezTo>
                    <a:pt x="57" y="26"/>
                    <a:pt x="27" y="39"/>
                    <a:pt x="27" y="39"/>
                  </a:cubicBezTo>
                  <a:cubicBezTo>
                    <a:pt x="27" y="187"/>
                    <a:pt x="27" y="187"/>
                    <a:pt x="27" y="187"/>
                  </a:cubicBezTo>
                  <a:cubicBezTo>
                    <a:pt x="27" y="191"/>
                    <a:pt x="23" y="194"/>
                    <a:pt x="19" y="194"/>
                  </a:cubicBezTo>
                  <a:cubicBezTo>
                    <a:pt x="8" y="194"/>
                    <a:pt x="8" y="194"/>
                    <a:pt x="8" y="194"/>
                  </a:cubicBezTo>
                  <a:cubicBezTo>
                    <a:pt x="3" y="194"/>
                    <a:pt x="0" y="191"/>
                    <a:pt x="0" y="187"/>
                  </a:cubicBezTo>
                </a:path>
              </a:pathLst>
            </a:custGeom>
            <a:solidFill>
              <a:srgbClr val="8557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a:p>
          </p:txBody>
        </p:sp>
        <p:sp>
          <p:nvSpPr>
            <p:cNvPr id="74" name="Freeform 16"/>
            <p:cNvSpPr>
              <a:spLocks noEditPoints="1"/>
            </p:cNvSpPr>
            <p:nvPr userDrawn="1"/>
          </p:nvSpPr>
          <p:spPr bwMode="auto">
            <a:xfrm>
              <a:off x="3234" y="1022"/>
              <a:ext cx="253" cy="466"/>
            </a:xfrm>
            <a:custGeom>
              <a:avLst/>
              <a:gdLst>
                <a:gd name="T0" fmla="*/ 67 w 158"/>
                <a:gd name="T1" fmla="*/ 673 h 290"/>
                <a:gd name="T2" fmla="*/ 67 w 158"/>
                <a:gd name="T3" fmla="*/ 720 h 290"/>
                <a:gd name="T4" fmla="*/ 48 w 158"/>
                <a:gd name="T5" fmla="*/ 739 h 290"/>
                <a:gd name="T6" fmla="*/ 18 w 158"/>
                <a:gd name="T7" fmla="*/ 739 h 290"/>
                <a:gd name="T8" fmla="*/ 0 w 158"/>
                <a:gd name="T9" fmla="*/ 720 h 290"/>
                <a:gd name="T10" fmla="*/ 0 w 158"/>
                <a:gd name="T11" fmla="*/ 21 h 290"/>
                <a:gd name="T12" fmla="*/ 18 w 158"/>
                <a:gd name="T13" fmla="*/ 0 h 290"/>
                <a:gd name="T14" fmla="*/ 48 w 158"/>
                <a:gd name="T15" fmla="*/ 0 h 290"/>
                <a:gd name="T16" fmla="*/ 67 w 158"/>
                <a:gd name="T17" fmla="*/ 21 h 290"/>
                <a:gd name="T18" fmla="*/ 67 w 158"/>
                <a:gd name="T19" fmla="*/ 307 h 290"/>
                <a:gd name="T20" fmla="*/ 208 w 158"/>
                <a:gd name="T21" fmla="*/ 235 h 290"/>
                <a:gd name="T22" fmla="*/ 405 w 158"/>
                <a:gd name="T23" fmla="*/ 490 h 290"/>
                <a:gd name="T24" fmla="*/ 208 w 158"/>
                <a:gd name="T25" fmla="*/ 749 h 290"/>
                <a:gd name="T26" fmla="*/ 67 w 158"/>
                <a:gd name="T27" fmla="*/ 673 h 290"/>
                <a:gd name="T28" fmla="*/ 338 w 158"/>
                <a:gd name="T29" fmla="*/ 490 h 290"/>
                <a:gd name="T30" fmla="*/ 208 w 158"/>
                <a:gd name="T31" fmla="*/ 297 h 290"/>
                <a:gd name="T32" fmla="*/ 67 w 158"/>
                <a:gd name="T33" fmla="*/ 392 h 290"/>
                <a:gd name="T34" fmla="*/ 67 w 158"/>
                <a:gd name="T35" fmla="*/ 588 h 290"/>
                <a:gd name="T36" fmla="*/ 208 w 158"/>
                <a:gd name="T37" fmla="*/ 686 h 290"/>
                <a:gd name="T38" fmla="*/ 338 w 158"/>
                <a:gd name="T39" fmla="*/ 490 h 29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58" h="290">
                  <a:moveTo>
                    <a:pt x="26" y="261"/>
                  </a:moveTo>
                  <a:cubicBezTo>
                    <a:pt x="26" y="279"/>
                    <a:pt x="26" y="279"/>
                    <a:pt x="26" y="279"/>
                  </a:cubicBezTo>
                  <a:cubicBezTo>
                    <a:pt x="26" y="283"/>
                    <a:pt x="23" y="286"/>
                    <a:pt x="19" y="286"/>
                  </a:cubicBezTo>
                  <a:cubicBezTo>
                    <a:pt x="7" y="286"/>
                    <a:pt x="7" y="286"/>
                    <a:pt x="7" y="286"/>
                  </a:cubicBezTo>
                  <a:cubicBezTo>
                    <a:pt x="3" y="286"/>
                    <a:pt x="0" y="283"/>
                    <a:pt x="0" y="279"/>
                  </a:cubicBezTo>
                  <a:cubicBezTo>
                    <a:pt x="0" y="8"/>
                    <a:pt x="0" y="8"/>
                    <a:pt x="0" y="8"/>
                  </a:cubicBezTo>
                  <a:cubicBezTo>
                    <a:pt x="0" y="4"/>
                    <a:pt x="3" y="0"/>
                    <a:pt x="7" y="0"/>
                  </a:cubicBezTo>
                  <a:cubicBezTo>
                    <a:pt x="19" y="0"/>
                    <a:pt x="19" y="0"/>
                    <a:pt x="19" y="0"/>
                  </a:cubicBezTo>
                  <a:cubicBezTo>
                    <a:pt x="23" y="0"/>
                    <a:pt x="26" y="4"/>
                    <a:pt x="26" y="8"/>
                  </a:cubicBezTo>
                  <a:cubicBezTo>
                    <a:pt x="26" y="119"/>
                    <a:pt x="26" y="119"/>
                    <a:pt x="26" y="119"/>
                  </a:cubicBezTo>
                  <a:cubicBezTo>
                    <a:pt x="34" y="106"/>
                    <a:pt x="55" y="91"/>
                    <a:pt x="81" y="91"/>
                  </a:cubicBezTo>
                  <a:cubicBezTo>
                    <a:pt x="134" y="91"/>
                    <a:pt x="158" y="132"/>
                    <a:pt x="158" y="190"/>
                  </a:cubicBezTo>
                  <a:cubicBezTo>
                    <a:pt x="158" y="249"/>
                    <a:pt x="134" y="290"/>
                    <a:pt x="81" y="290"/>
                  </a:cubicBezTo>
                  <a:cubicBezTo>
                    <a:pt x="55" y="290"/>
                    <a:pt x="34" y="275"/>
                    <a:pt x="26" y="261"/>
                  </a:cubicBezTo>
                  <a:moveTo>
                    <a:pt x="132" y="190"/>
                  </a:moveTo>
                  <a:cubicBezTo>
                    <a:pt x="132" y="137"/>
                    <a:pt x="112" y="115"/>
                    <a:pt x="81" y="115"/>
                  </a:cubicBezTo>
                  <a:cubicBezTo>
                    <a:pt x="53" y="115"/>
                    <a:pt x="33" y="134"/>
                    <a:pt x="26" y="152"/>
                  </a:cubicBezTo>
                  <a:cubicBezTo>
                    <a:pt x="26" y="228"/>
                    <a:pt x="26" y="228"/>
                    <a:pt x="26" y="228"/>
                  </a:cubicBezTo>
                  <a:cubicBezTo>
                    <a:pt x="33" y="247"/>
                    <a:pt x="53" y="266"/>
                    <a:pt x="81" y="266"/>
                  </a:cubicBezTo>
                  <a:cubicBezTo>
                    <a:pt x="112" y="266"/>
                    <a:pt x="132" y="244"/>
                    <a:pt x="132" y="190"/>
                  </a:cubicBezTo>
                </a:path>
              </a:pathLst>
            </a:custGeom>
            <a:solidFill>
              <a:srgbClr val="8557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a:p>
          </p:txBody>
        </p:sp>
        <p:sp>
          <p:nvSpPr>
            <p:cNvPr id="75" name="Freeform 17"/>
            <p:cNvSpPr>
              <a:spLocks/>
            </p:cNvSpPr>
            <p:nvPr userDrawn="1"/>
          </p:nvSpPr>
          <p:spPr bwMode="auto">
            <a:xfrm>
              <a:off x="3543" y="1174"/>
              <a:ext cx="154" cy="308"/>
            </a:xfrm>
            <a:custGeom>
              <a:avLst/>
              <a:gdLst>
                <a:gd name="T0" fmla="*/ 0 w 96"/>
                <a:gd name="T1" fmla="*/ 479 h 191"/>
                <a:gd name="T2" fmla="*/ 0 w 96"/>
                <a:gd name="T3" fmla="*/ 18 h 191"/>
                <a:gd name="T4" fmla="*/ 18 w 96"/>
                <a:gd name="T5" fmla="*/ 0 h 191"/>
                <a:gd name="T6" fmla="*/ 48 w 96"/>
                <a:gd name="T7" fmla="*/ 0 h 191"/>
                <a:gd name="T8" fmla="*/ 67 w 96"/>
                <a:gd name="T9" fmla="*/ 18 h 191"/>
                <a:gd name="T10" fmla="*/ 67 w 96"/>
                <a:gd name="T11" fmla="*/ 52 h 191"/>
                <a:gd name="T12" fmla="*/ 188 w 96"/>
                <a:gd name="T13" fmla="*/ 0 h 191"/>
                <a:gd name="T14" fmla="*/ 247 w 96"/>
                <a:gd name="T15" fmla="*/ 37 h 191"/>
                <a:gd name="T16" fmla="*/ 247 w 96"/>
                <a:gd name="T17" fmla="*/ 73 h 191"/>
                <a:gd name="T18" fmla="*/ 229 w 96"/>
                <a:gd name="T19" fmla="*/ 89 h 191"/>
                <a:gd name="T20" fmla="*/ 217 w 96"/>
                <a:gd name="T21" fmla="*/ 85 h 191"/>
                <a:gd name="T22" fmla="*/ 165 w 96"/>
                <a:gd name="T23" fmla="*/ 65 h 191"/>
                <a:gd name="T24" fmla="*/ 67 w 96"/>
                <a:gd name="T25" fmla="*/ 111 h 191"/>
                <a:gd name="T26" fmla="*/ 67 w 96"/>
                <a:gd name="T27" fmla="*/ 479 h 191"/>
                <a:gd name="T28" fmla="*/ 48 w 96"/>
                <a:gd name="T29" fmla="*/ 497 h 191"/>
                <a:gd name="T30" fmla="*/ 18 w 96"/>
                <a:gd name="T31" fmla="*/ 497 h 191"/>
                <a:gd name="T32" fmla="*/ 0 w 96"/>
                <a:gd name="T33" fmla="*/ 479 h 19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6" h="191">
                  <a:moveTo>
                    <a:pt x="0" y="184"/>
                  </a:moveTo>
                  <a:cubicBezTo>
                    <a:pt x="0" y="7"/>
                    <a:pt x="0" y="7"/>
                    <a:pt x="0" y="7"/>
                  </a:cubicBezTo>
                  <a:cubicBezTo>
                    <a:pt x="0" y="3"/>
                    <a:pt x="3" y="0"/>
                    <a:pt x="7" y="0"/>
                  </a:cubicBezTo>
                  <a:cubicBezTo>
                    <a:pt x="19" y="0"/>
                    <a:pt x="19" y="0"/>
                    <a:pt x="19" y="0"/>
                  </a:cubicBezTo>
                  <a:cubicBezTo>
                    <a:pt x="23" y="0"/>
                    <a:pt x="26" y="3"/>
                    <a:pt x="26" y="7"/>
                  </a:cubicBezTo>
                  <a:cubicBezTo>
                    <a:pt x="26" y="20"/>
                    <a:pt x="26" y="20"/>
                    <a:pt x="26" y="20"/>
                  </a:cubicBezTo>
                  <a:cubicBezTo>
                    <a:pt x="41" y="7"/>
                    <a:pt x="60" y="0"/>
                    <a:pt x="73" y="0"/>
                  </a:cubicBezTo>
                  <a:cubicBezTo>
                    <a:pt x="84" y="0"/>
                    <a:pt x="96" y="5"/>
                    <a:pt x="96" y="14"/>
                  </a:cubicBezTo>
                  <a:cubicBezTo>
                    <a:pt x="96" y="28"/>
                    <a:pt x="96" y="28"/>
                    <a:pt x="96" y="28"/>
                  </a:cubicBezTo>
                  <a:cubicBezTo>
                    <a:pt x="96" y="32"/>
                    <a:pt x="93" y="34"/>
                    <a:pt x="89" y="34"/>
                  </a:cubicBezTo>
                  <a:cubicBezTo>
                    <a:pt x="87" y="34"/>
                    <a:pt x="86" y="34"/>
                    <a:pt x="84" y="33"/>
                  </a:cubicBezTo>
                  <a:cubicBezTo>
                    <a:pt x="79" y="29"/>
                    <a:pt x="74" y="25"/>
                    <a:pt x="64" y="25"/>
                  </a:cubicBezTo>
                  <a:cubicBezTo>
                    <a:pt x="54" y="25"/>
                    <a:pt x="40" y="32"/>
                    <a:pt x="26" y="43"/>
                  </a:cubicBezTo>
                  <a:cubicBezTo>
                    <a:pt x="26" y="184"/>
                    <a:pt x="26" y="184"/>
                    <a:pt x="26" y="184"/>
                  </a:cubicBezTo>
                  <a:cubicBezTo>
                    <a:pt x="26" y="188"/>
                    <a:pt x="23" y="191"/>
                    <a:pt x="19" y="191"/>
                  </a:cubicBezTo>
                  <a:cubicBezTo>
                    <a:pt x="7" y="191"/>
                    <a:pt x="7" y="191"/>
                    <a:pt x="7" y="191"/>
                  </a:cubicBezTo>
                  <a:cubicBezTo>
                    <a:pt x="3" y="191"/>
                    <a:pt x="0" y="188"/>
                    <a:pt x="0" y="184"/>
                  </a:cubicBezTo>
                </a:path>
              </a:pathLst>
            </a:custGeom>
            <a:solidFill>
              <a:srgbClr val="8557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a:p>
          </p:txBody>
        </p:sp>
        <p:sp>
          <p:nvSpPr>
            <p:cNvPr id="76" name="Freeform 18"/>
            <p:cNvSpPr>
              <a:spLocks noEditPoints="1"/>
            </p:cNvSpPr>
            <p:nvPr userDrawn="1"/>
          </p:nvSpPr>
          <p:spPr bwMode="auto">
            <a:xfrm>
              <a:off x="3736" y="1067"/>
              <a:ext cx="53" cy="415"/>
            </a:xfrm>
            <a:custGeom>
              <a:avLst/>
              <a:gdLst>
                <a:gd name="T0" fmla="*/ 0 w 33"/>
                <a:gd name="T1" fmla="*/ 47 h 258"/>
                <a:gd name="T2" fmla="*/ 43 w 33"/>
                <a:gd name="T3" fmla="*/ 0 h 258"/>
                <a:gd name="T4" fmla="*/ 85 w 33"/>
                <a:gd name="T5" fmla="*/ 47 h 258"/>
                <a:gd name="T6" fmla="*/ 43 w 33"/>
                <a:gd name="T7" fmla="*/ 90 h 258"/>
                <a:gd name="T8" fmla="*/ 0 w 33"/>
                <a:gd name="T9" fmla="*/ 47 h 258"/>
                <a:gd name="T10" fmla="*/ 8 w 33"/>
                <a:gd name="T11" fmla="*/ 650 h 258"/>
                <a:gd name="T12" fmla="*/ 8 w 33"/>
                <a:gd name="T13" fmla="*/ 191 h 258"/>
                <a:gd name="T14" fmla="*/ 29 w 33"/>
                <a:gd name="T15" fmla="*/ 174 h 258"/>
                <a:gd name="T16" fmla="*/ 56 w 33"/>
                <a:gd name="T17" fmla="*/ 174 h 258"/>
                <a:gd name="T18" fmla="*/ 77 w 33"/>
                <a:gd name="T19" fmla="*/ 191 h 258"/>
                <a:gd name="T20" fmla="*/ 77 w 33"/>
                <a:gd name="T21" fmla="*/ 650 h 258"/>
                <a:gd name="T22" fmla="*/ 56 w 33"/>
                <a:gd name="T23" fmla="*/ 668 h 258"/>
                <a:gd name="T24" fmla="*/ 29 w 33"/>
                <a:gd name="T25" fmla="*/ 668 h 258"/>
                <a:gd name="T26" fmla="*/ 8 w 33"/>
                <a:gd name="T27" fmla="*/ 650 h 25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3" h="258">
                  <a:moveTo>
                    <a:pt x="0" y="18"/>
                  </a:moveTo>
                  <a:cubicBezTo>
                    <a:pt x="0" y="8"/>
                    <a:pt x="7" y="0"/>
                    <a:pt x="17" y="0"/>
                  </a:cubicBezTo>
                  <a:cubicBezTo>
                    <a:pt x="26" y="0"/>
                    <a:pt x="33" y="8"/>
                    <a:pt x="33" y="18"/>
                  </a:cubicBezTo>
                  <a:cubicBezTo>
                    <a:pt x="33" y="27"/>
                    <a:pt x="26" y="35"/>
                    <a:pt x="17" y="35"/>
                  </a:cubicBezTo>
                  <a:cubicBezTo>
                    <a:pt x="7" y="35"/>
                    <a:pt x="0" y="27"/>
                    <a:pt x="0" y="18"/>
                  </a:cubicBezTo>
                  <a:moveTo>
                    <a:pt x="3" y="251"/>
                  </a:moveTo>
                  <a:cubicBezTo>
                    <a:pt x="3" y="74"/>
                    <a:pt x="3" y="74"/>
                    <a:pt x="3" y="74"/>
                  </a:cubicBezTo>
                  <a:cubicBezTo>
                    <a:pt x="3" y="70"/>
                    <a:pt x="7" y="67"/>
                    <a:pt x="11" y="67"/>
                  </a:cubicBezTo>
                  <a:cubicBezTo>
                    <a:pt x="22" y="67"/>
                    <a:pt x="22" y="67"/>
                    <a:pt x="22" y="67"/>
                  </a:cubicBezTo>
                  <a:cubicBezTo>
                    <a:pt x="27" y="67"/>
                    <a:pt x="30" y="70"/>
                    <a:pt x="30" y="74"/>
                  </a:cubicBezTo>
                  <a:cubicBezTo>
                    <a:pt x="30" y="251"/>
                    <a:pt x="30" y="251"/>
                    <a:pt x="30" y="251"/>
                  </a:cubicBezTo>
                  <a:cubicBezTo>
                    <a:pt x="30" y="255"/>
                    <a:pt x="27" y="258"/>
                    <a:pt x="22" y="258"/>
                  </a:cubicBezTo>
                  <a:cubicBezTo>
                    <a:pt x="11" y="258"/>
                    <a:pt x="11" y="258"/>
                    <a:pt x="11" y="258"/>
                  </a:cubicBezTo>
                  <a:cubicBezTo>
                    <a:pt x="7" y="258"/>
                    <a:pt x="3" y="255"/>
                    <a:pt x="3" y="251"/>
                  </a:cubicBezTo>
                </a:path>
              </a:pathLst>
            </a:custGeom>
            <a:solidFill>
              <a:srgbClr val="8557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a:p>
          </p:txBody>
        </p:sp>
        <p:sp>
          <p:nvSpPr>
            <p:cNvPr id="77" name="Freeform 19"/>
            <p:cNvSpPr>
              <a:spLocks noEditPoints="1"/>
            </p:cNvSpPr>
            <p:nvPr userDrawn="1"/>
          </p:nvSpPr>
          <p:spPr bwMode="auto">
            <a:xfrm>
              <a:off x="3830" y="1022"/>
              <a:ext cx="270" cy="466"/>
            </a:xfrm>
            <a:custGeom>
              <a:avLst/>
              <a:gdLst>
                <a:gd name="T0" fmla="*/ 0 w 168"/>
                <a:gd name="T1" fmla="*/ 490 h 290"/>
                <a:gd name="T2" fmla="*/ 199 w 168"/>
                <a:gd name="T3" fmla="*/ 235 h 290"/>
                <a:gd name="T4" fmla="*/ 341 w 168"/>
                <a:gd name="T5" fmla="*/ 307 h 290"/>
                <a:gd name="T6" fmla="*/ 341 w 168"/>
                <a:gd name="T7" fmla="*/ 21 h 290"/>
                <a:gd name="T8" fmla="*/ 362 w 168"/>
                <a:gd name="T9" fmla="*/ 0 h 290"/>
                <a:gd name="T10" fmla="*/ 391 w 168"/>
                <a:gd name="T11" fmla="*/ 0 h 290"/>
                <a:gd name="T12" fmla="*/ 411 w 168"/>
                <a:gd name="T13" fmla="*/ 21 h 290"/>
                <a:gd name="T14" fmla="*/ 411 w 168"/>
                <a:gd name="T15" fmla="*/ 668 h 290"/>
                <a:gd name="T16" fmla="*/ 434 w 168"/>
                <a:gd name="T17" fmla="*/ 699 h 290"/>
                <a:gd name="T18" fmla="*/ 434 w 168"/>
                <a:gd name="T19" fmla="*/ 713 h 290"/>
                <a:gd name="T20" fmla="*/ 384 w 168"/>
                <a:gd name="T21" fmla="*/ 746 h 290"/>
                <a:gd name="T22" fmla="*/ 341 w 168"/>
                <a:gd name="T23" fmla="*/ 693 h 290"/>
                <a:gd name="T24" fmla="*/ 341 w 168"/>
                <a:gd name="T25" fmla="*/ 673 h 290"/>
                <a:gd name="T26" fmla="*/ 199 w 168"/>
                <a:gd name="T27" fmla="*/ 749 h 290"/>
                <a:gd name="T28" fmla="*/ 0 w 168"/>
                <a:gd name="T29" fmla="*/ 490 h 290"/>
                <a:gd name="T30" fmla="*/ 341 w 168"/>
                <a:gd name="T31" fmla="*/ 588 h 290"/>
                <a:gd name="T32" fmla="*/ 341 w 168"/>
                <a:gd name="T33" fmla="*/ 392 h 290"/>
                <a:gd name="T34" fmla="*/ 199 w 168"/>
                <a:gd name="T35" fmla="*/ 297 h 290"/>
                <a:gd name="T36" fmla="*/ 69 w 168"/>
                <a:gd name="T37" fmla="*/ 490 h 290"/>
                <a:gd name="T38" fmla="*/ 199 w 168"/>
                <a:gd name="T39" fmla="*/ 686 h 290"/>
                <a:gd name="T40" fmla="*/ 341 w 168"/>
                <a:gd name="T41" fmla="*/ 588 h 2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8" h="290">
                  <a:moveTo>
                    <a:pt x="0" y="190"/>
                  </a:moveTo>
                  <a:cubicBezTo>
                    <a:pt x="0" y="132"/>
                    <a:pt x="25" y="91"/>
                    <a:pt x="77" y="91"/>
                  </a:cubicBezTo>
                  <a:cubicBezTo>
                    <a:pt x="104" y="91"/>
                    <a:pt x="124" y="106"/>
                    <a:pt x="132" y="119"/>
                  </a:cubicBezTo>
                  <a:cubicBezTo>
                    <a:pt x="132" y="8"/>
                    <a:pt x="132" y="8"/>
                    <a:pt x="132" y="8"/>
                  </a:cubicBezTo>
                  <a:cubicBezTo>
                    <a:pt x="132" y="4"/>
                    <a:pt x="135" y="0"/>
                    <a:pt x="140" y="0"/>
                  </a:cubicBezTo>
                  <a:cubicBezTo>
                    <a:pt x="151" y="0"/>
                    <a:pt x="151" y="0"/>
                    <a:pt x="151" y="0"/>
                  </a:cubicBezTo>
                  <a:cubicBezTo>
                    <a:pt x="155" y="0"/>
                    <a:pt x="159" y="4"/>
                    <a:pt x="159" y="8"/>
                  </a:cubicBezTo>
                  <a:cubicBezTo>
                    <a:pt x="159" y="259"/>
                    <a:pt x="159" y="259"/>
                    <a:pt x="159" y="259"/>
                  </a:cubicBezTo>
                  <a:cubicBezTo>
                    <a:pt x="159" y="268"/>
                    <a:pt x="162" y="271"/>
                    <a:pt x="168" y="271"/>
                  </a:cubicBezTo>
                  <a:cubicBezTo>
                    <a:pt x="168" y="276"/>
                    <a:pt x="168" y="276"/>
                    <a:pt x="168" y="276"/>
                  </a:cubicBezTo>
                  <a:cubicBezTo>
                    <a:pt x="168" y="282"/>
                    <a:pt x="163" y="289"/>
                    <a:pt x="149" y="289"/>
                  </a:cubicBezTo>
                  <a:cubicBezTo>
                    <a:pt x="140" y="289"/>
                    <a:pt x="132" y="283"/>
                    <a:pt x="132" y="268"/>
                  </a:cubicBezTo>
                  <a:cubicBezTo>
                    <a:pt x="132" y="261"/>
                    <a:pt x="132" y="261"/>
                    <a:pt x="132" y="261"/>
                  </a:cubicBezTo>
                  <a:cubicBezTo>
                    <a:pt x="124" y="275"/>
                    <a:pt x="104" y="290"/>
                    <a:pt x="77" y="290"/>
                  </a:cubicBezTo>
                  <a:cubicBezTo>
                    <a:pt x="25" y="290"/>
                    <a:pt x="0" y="249"/>
                    <a:pt x="0" y="190"/>
                  </a:cubicBezTo>
                  <a:moveTo>
                    <a:pt x="132" y="228"/>
                  </a:moveTo>
                  <a:cubicBezTo>
                    <a:pt x="132" y="152"/>
                    <a:pt x="132" y="152"/>
                    <a:pt x="132" y="152"/>
                  </a:cubicBezTo>
                  <a:cubicBezTo>
                    <a:pt x="125" y="134"/>
                    <a:pt x="106" y="115"/>
                    <a:pt x="77" y="115"/>
                  </a:cubicBezTo>
                  <a:cubicBezTo>
                    <a:pt x="47" y="115"/>
                    <a:pt x="27" y="137"/>
                    <a:pt x="27" y="190"/>
                  </a:cubicBezTo>
                  <a:cubicBezTo>
                    <a:pt x="27" y="244"/>
                    <a:pt x="47" y="266"/>
                    <a:pt x="77" y="266"/>
                  </a:cubicBezTo>
                  <a:cubicBezTo>
                    <a:pt x="106" y="266"/>
                    <a:pt x="125" y="247"/>
                    <a:pt x="132" y="228"/>
                  </a:cubicBezTo>
                </a:path>
              </a:pathLst>
            </a:custGeom>
            <a:solidFill>
              <a:srgbClr val="8557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a:p>
          </p:txBody>
        </p:sp>
        <p:sp>
          <p:nvSpPr>
            <p:cNvPr id="78" name="Freeform 20"/>
            <p:cNvSpPr>
              <a:spLocks noEditPoints="1"/>
            </p:cNvSpPr>
            <p:nvPr userDrawn="1"/>
          </p:nvSpPr>
          <p:spPr bwMode="auto">
            <a:xfrm>
              <a:off x="4133" y="1150"/>
              <a:ext cx="257" cy="475"/>
            </a:xfrm>
            <a:custGeom>
              <a:avLst/>
              <a:gdLst>
                <a:gd name="T0" fmla="*/ 357 w 160"/>
                <a:gd name="T1" fmla="*/ 0 h 295"/>
                <a:gd name="T2" fmla="*/ 413 w 160"/>
                <a:gd name="T3" fmla="*/ 39 h 295"/>
                <a:gd name="T4" fmla="*/ 413 w 160"/>
                <a:gd name="T5" fmla="*/ 76 h 295"/>
                <a:gd name="T6" fmla="*/ 397 w 160"/>
                <a:gd name="T7" fmla="*/ 90 h 295"/>
                <a:gd name="T8" fmla="*/ 384 w 160"/>
                <a:gd name="T9" fmla="*/ 85 h 295"/>
                <a:gd name="T10" fmla="*/ 332 w 160"/>
                <a:gd name="T11" fmla="*/ 64 h 295"/>
                <a:gd name="T12" fmla="*/ 307 w 160"/>
                <a:gd name="T13" fmla="*/ 69 h 295"/>
                <a:gd name="T14" fmla="*/ 361 w 160"/>
                <a:gd name="T15" fmla="*/ 204 h 295"/>
                <a:gd name="T16" fmla="*/ 188 w 160"/>
                <a:gd name="T17" fmla="*/ 382 h 295"/>
                <a:gd name="T18" fmla="*/ 137 w 160"/>
                <a:gd name="T19" fmla="*/ 375 h 295"/>
                <a:gd name="T20" fmla="*/ 108 w 160"/>
                <a:gd name="T21" fmla="*/ 425 h 295"/>
                <a:gd name="T22" fmla="*/ 135 w 160"/>
                <a:gd name="T23" fmla="*/ 475 h 295"/>
                <a:gd name="T24" fmla="*/ 201 w 160"/>
                <a:gd name="T25" fmla="*/ 469 h 295"/>
                <a:gd name="T26" fmla="*/ 400 w 160"/>
                <a:gd name="T27" fmla="*/ 620 h 295"/>
                <a:gd name="T28" fmla="*/ 201 w 160"/>
                <a:gd name="T29" fmla="*/ 765 h 295"/>
                <a:gd name="T30" fmla="*/ 0 w 160"/>
                <a:gd name="T31" fmla="*/ 620 h 295"/>
                <a:gd name="T32" fmla="*/ 72 w 160"/>
                <a:gd name="T33" fmla="*/ 496 h 295"/>
                <a:gd name="T34" fmla="*/ 47 w 160"/>
                <a:gd name="T35" fmla="*/ 425 h 295"/>
                <a:gd name="T36" fmla="*/ 82 w 160"/>
                <a:gd name="T37" fmla="*/ 349 h 295"/>
                <a:gd name="T38" fmla="*/ 16 w 160"/>
                <a:gd name="T39" fmla="*/ 204 h 295"/>
                <a:gd name="T40" fmla="*/ 188 w 160"/>
                <a:gd name="T41" fmla="*/ 29 h 295"/>
                <a:gd name="T42" fmla="*/ 260 w 160"/>
                <a:gd name="T43" fmla="*/ 42 h 295"/>
                <a:gd name="T44" fmla="*/ 357 w 160"/>
                <a:gd name="T45" fmla="*/ 0 h 295"/>
                <a:gd name="T46" fmla="*/ 337 w 160"/>
                <a:gd name="T47" fmla="*/ 620 h 295"/>
                <a:gd name="T48" fmla="*/ 201 w 160"/>
                <a:gd name="T49" fmla="*/ 535 h 295"/>
                <a:gd name="T50" fmla="*/ 63 w 160"/>
                <a:gd name="T51" fmla="*/ 620 h 295"/>
                <a:gd name="T52" fmla="*/ 201 w 160"/>
                <a:gd name="T53" fmla="*/ 705 h 295"/>
                <a:gd name="T54" fmla="*/ 337 w 160"/>
                <a:gd name="T55" fmla="*/ 620 h 295"/>
                <a:gd name="T56" fmla="*/ 297 w 160"/>
                <a:gd name="T57" fmla="*/ 204 h 295"/>
                <a:gd name="T58" fmla="*/ 188 w 160"/>
                <a:gd name="T59" fmla="*/ 84 h 295"/>
                <a:gd name="T60" fmla="*/ 80 w 160"/>
                <a:gd name="T61" fmla="*/ 204 h 295"/>
                <a:gd name="T62" fmla="*/ 188 w 160"/>
                <a:gd name="T63" fmla="*/ 327 h 295"/>
                <a:gd name="T64" fmla="*/ 297 w 160"/>
                <a:gd name="T65" fmla="*/ 204 h 29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0" h="295">
                  <a:moveTo>
                    <a:pt x="138" y="0"/>
                  </a:moveTo>
                  <a:cubicBezTo>
                    <a:pt x="148" y="0"/>
                    <a:pt x="160" y="6"/>
                    <a:pt x="160" y="15"/>
                  </a:cubicBezTo>
                  <a:cubicBezTo>
                    <a:pt x="160" y="29"/>
                    <a:pt x="160" y="29"/>
                    <a:pt x="160" y="29"/>
                  </a:cubicBezTo>
                  <a:cubicBezTo>
                    <a:pt x="160" y="33"/>
                    <a:pt x="158" y="35"/>
                    <a:pt x="154" y="35"/>
                  </a:cubicBezTo>
                  <a:cubicBezTo>
                    <a:pt x="152" y="35"/>
                    <a:pt x="151" y="35"/>
                    <a:pt x="149" y="33"/>
                  </a:cubicBezTo>
                  <a:cubicBezTo>
                    <a:pt x="143" y="29"/>
                    <a:pt x="139" y="25"/>
                    <a:pt x="129" y="25"/>
                  </a:cubicBezTo>
                  <a:cubicBezTo>
                    <a:pt x="125" y="25"/>
                    <a:pt x="122" y="26"/>
                    <a:pt x="119" y="27"/>
                  </a:cubicBezTo>
                  <a:cubicBezTo>
                    <a:pt x="132" y="39"/>
                    <a:pt x="140" y="57"/>
                    <a:pt x="140" y="79"/>
                  </a:cubicBezTo>
                  <a:cubicBezTo>
                    <a:pt x="140" y="120"/>
                    <a:pt x="112" y="147"/>
                    <a:pt x="73" y="147"/>
                  </a:cubicBezTo>
                  <a:cubicBezTo>
                    <a:pt x="66" y="147"/>
                    <a:pt x="59" y="146"/>
                    <a:pt x="53" y="145"/>
                  </a:cubicBezTo>
                  <a:cubicBezTo>
                    <a:pt x="47" y="148"/>
                    <a:pt x="42" y="155"/>
                    <a:pt x="42" y="164"/>
                  </a:cubicBezTo>
                  <a:cubicBezTo>
                    <a:pt x="42" y="173"/>
                    <a:pt x="46" y="180"/>
                    <a:pt x="52" y="183"/>
                  </a:cubicBezTo>
                  <a:cubicBezTo>
                    <a:pt x="60" y="182"/>
                    <a:pt x="68" y="181"/>
                    <a:pt x="78" y="181"/>
                  </a:cubicBezTo>
                  <a:cubicBezTo>
                    <a:pt x="129" y="181"/>
                    <a:pt x="155" y="205"/>
                    <a:pt x="155" y="239"/>
                  </a:cubicBezTo>
                  <a:cubicBezTo>
                    <a:pt x="155" y="273"/>
                    <a:pt x="129" y="295"/>
                    <a:pt x="78" y="295"/>
                  </a:cubicBezTo>
                  <a:cubicBezTo>
                    <a:pt x="26" y="295"/>
                    <a:pt x="0" y="273"/>
                    <a:pt x="0" y="239"/>
                  </a:cubicBezTo>
                  <a:cubicBezTo>
                    <a:pt x="0" y="218"/>
                    <a:pt x="9" y="201"/>
                    <a:pt x="28" y="191"/>
                  </a:cubicBezTo>
                  <a:cubicBezTo>
                    <a:pt x="21" y="185"/>
                    <a:pt x="18" y="175"/>
                    <a:pt x="18" y="164"/>
                  </a:cubicBezTo>
                  <a:cubicBezTo>
                    <a:pt x="18" y="152"/>
                    <a:pt x="23" y="142"/>
                    <a:pt x="32" y="135"/>
                  </a:cubicBezTo>
                  <a:cubicBezTo>
                    <a:pt x="16" y="123"/>
                    <a:pt x="6" y="103"/>
                    <a:pt x="6" y="79"/>
                  </a:cubicBezTo>
                  <a:cubicBezTo>
                    <a:pt x="6" y="37"/>
                    <a:pt x="34" y="11"/>
                    <a:pt x="73" y="11"/>
                  </a:cubicBezTo>
                  <a:cubicBezTo>
                    <a:pt x="83" y="11"/>
                    <a:pt x="93" y="13"/>
                    <a:pt x="101" y="16"/>
                  </a:cubicBezTo>
                  <a:cubicBezTo>
                    <a:pt x="112" y="5"/>
                    <a:pt x="126" y="0"/>
                    <a:pt x="138" y="0"/>
                  </a:cubicBezTo>
                  <a:moveTo>
                    <a:pt x="131" y="239"/>
                  </a:moveTo>
                  <a:cubicBezTo>
                    <a:pt x="131" y="217"/>
                    <a:pt x="111" y="206"/>
                    <a:pt x="78" y="206"/>
                  </a:cubicBezTo>
                  <a:cubicBezTo>
                    <a:pt x="44" y="206"/>
                    <a:pt x="24" y="217"/>
                    <a:pt x="24" y="239"/>
                  </a:cubicBezTo>
                  <a:cubicBezTo>
                    <a:pt x="24" y="261"/>
                    <a:pt x="44" y="272"/>
                    <a:pt x="78" y="272"/>
                  </a:cubicBezTo>
                  <a:cubicBezTo>
                    <a:pt x="111" y="272"/>
                    <a:pt x="131" y="261"/>
                    <a:pt x="131" y="239"/>
                  </a:cubicBezTo>
                  <a:moveTo>
                    <a:pt x="115" y="79"/>
                  </a:moveTo>
                  <a:cubicBezTo>
                    <a:pt x="115" y="53"/>
                    <a:pt x="102" y="32"/>
                    <a:pt x="73" y="32"/>
                  </a:cubicBezTo>
                  <a:cubicBezTo>
                    <a:pt x="44" y="32"/>
                    <a:pt x="31" y="53"/>
                    <a:pt x="31" y="79"/>
                  </a:cubicBezTo>
                  <a:cubicBezTo>
                    <a:pt x="31" y="105"/>
                    <a:pt x="44" y="126"/>
                    <a:pt x="73" y="126"/>
                  </a:cubicBezTo>
                  <a:cubicBezTo>
                    <a:pt x="102" y="126"/>
                    <a:pt x="115" y="105"/>
                    <a:pt x="115" y="79"/>
                  </a:cubicBezTo>
                </a:path>
              </a:pathLst>
            </a:custGeom>
            <a:solidFill>
              <a:srgbClr val="8557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a:p>
          </p:txBody>
        </p:sp>
        <p:sp>
          <p:nvSpPr>
            <p:cNvPr id="79" name="Freeform 21"/>
            <p:cNvSpPr>
              <a:spLocks noEditPoints="1"/>
            </p:cNvSpPr>
            <p:nvPr userDrawn="1"/>
          </p:nvSpPr>
          <p:spPr bwMode="auto">
            <a:xfrm>
              <a:off x="4407" y="1168"/>
              <a:ext cx="244" cy="320"/>
            </a:xfrm>
            <a:custGeom>
              <a:avLst/>
              <a:gdLst>
                <a:gd name="T0" fmla="*/ 0 w 152"/>
                <a:gd name="T1" fmla="*/ 256 h 199"/>
                <a:gd name="T2" fmla="*/ 209 w 152"/>
                <a:gd name="T3" fmla="*/ 0 h 199"/>
                <a:gd name="T4" fmla="*/ 392 w 152"/>
                <a:gd name="T5" fmla="*/ 195 h 199"/>
                <a:gd name="T6" fmla="*/ 387 w 152"/>
                <a:gd name="T7" fmla="*/ 264 h 199"/>
                <a:gd name="T8" fmla="*/ 67 w 152"/>
                <a:gd name="T9" fmla="*/ 264 h 199"/>
                <a:gd name="T10" fmla="*/ 231 w 152"/>
                <a:gd name="T11" fmla="*/ 455 h 199"/>
                <a:gd name="T12" fmla="*/ 361 w 152"/>
                <a:gd name="T13" fmla="*/ 412 h 199"/>
                <a:gd name="T14" fmla="*/ 376 w 152"/>
                <a:gd name="T15" fmla="*/ 405 h 199"/>
                <a:gd name="T16" fmla="*/ 388 w 152"/>
                <a:gd name="T17" fmla="*/ 425 h 199"/>
                <a:gd name="T18" fmla="*/ 388 w 152"/>
                <a:gd name="T19" fmla="*/ 439 h 199"/>
                <a:gd name="T20" fmla="*/ 371 w 152"/>
                <a:gd name="T21" fmla="*/ 471 h 199"/>
                <a:gd name="T22" fmla="*/ 218 w 152"/>
                <a:gd name="T23" fmla="*/ 515 h 199"/>
                <a:gd name="T24" fmla="*/ 0 w 152"/>
                <a:gd name="T25" fmla="*/ 256 h 199"/>
                <a:gd name="T26" fmla="*/ 324 w 152"/>
                <a:gd name="T27" fmla="*/ 209 h 199"/>
                <a:gd name="T28" fmla="*/ 324 w 152"/>
                <a:gd name="T29" fmla="*/ 175 h 199"/>
                <a:gd name="T30" fmla="*/ 214 w 152"/>
                <a:gd name="T31" fmla="*/ 59 h 199"/>
                <a:gd name="T32" fmla="*/ 72 w 152"/>
                <a:gd name="T33" fmla="*/ 209 h 199"/>
                <a:gd name="T34" fmla="*/ 324 w 152"/>
                <a:gd name="T35" fmla="*/ 209 h 19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2" h="199">
                  <a:moveTo>
                    <a:pt x="0" y="99"/>
                  </a:moveTo>
                  <a:cubicBezTo>
                    <a:pt x="0" y="41"/>
                    <a:pt x="28" y="0"/>
                    <a:pt x="81" y="0"/>
                  </a:cubicBezTo>
                  <a:cubicBezTo>
                    <a:pt x="127" y="0"/>
                    <a:pt x="152" y="28"/>
                    <a:pt x="152" y="75"/>
                  </a:cubicBezTo>
                  <a:cubicBezTo>
                    <a:pt x="152" y="83"/>
                    <a:pt x="152" y="93"/>
                    <a:pt x="150" y="102"/>
                  </a:cubicBezTo>
                  <a:cubicBezTo>
                    <a:pt x="26" y="102"/>
                    <a:pt x="26" y="102"/>
                    <a:pt x="26" y="102"/>
                  </a:cubicBezTo>
                  <a:cubicBezTo>
                    <a:pt x="26" y="148"/>
                    <a:pt x="48" y="176"/>
                    <a:pt x="90" y="176"/>
                  </a:cubicBezTo>
                  <a:cubicBezTo>
                    <a:pt x="115" y="176"/>
                    <a:pt x="133" y="163"/>
                    <a:pt x="140" y="159"/>
                  </a:cubicBezTo>
                  <a:cubicBezTo>
                    <a:pt x="142" y="158"/>
                    <a:pt x="144" y="157"/>
                    <a:pt x="146" y="157"/>
                  </a:cubicBezTo>
                  <a:cubicBezTo>
                    <a:pt x="149" y="157"/>
                    <a:pt x="151" y="160"/>
                    <a:pt x="151" y="164"/>
                  </a:cubicBezTo>
                  <a:cubicBezTo>
                    <a:pt x="151" y="170"/>
                    <a:pt x="151" y="170"/>
                    <a:pt x="151" y="170"/>
                  </a:cubicBezTo>
                  <a:cubicBezTo>
                    <a:pt x="151" y="174"/>
                    <a:pt x="150" y="178"/>
                    <a:pt x="144" y="182"/>
                  </a:cubicBezTo>
                  <a:cubicBezTo>
                    <a:pt x="137" y="186"/>
                    <a:pt x="119" y="199"/>
                    <a:pt x="85" y="199"/>
                  </a:cubicBezTo>
                  <a:cubicBezTo>
                    <a:pt x="27" y="199"/>
                    <a:pt x="0" y="158"/>
                    <a:pt x="0" y="99"/>
                  </a:cubicBezTo>
                  <a:moveTo>
                    <a:pt x="126" y="81"/>
                  </a:moveTo>
                  <a:cubicBezTo>
                    <a:pt x="126" y="76"/>
                    <a:pt x="126" y="72"/>
                    <a:pt x="126" y="68"/>
                  </a:cubicBezTo>
                  <a:cubicBezTo>
                    <a:pt x="126" y="40"/>
                    <a:pt x="107" y="23"/>
                    <a:pt x="83" y="23"/>
                  </a:cubicBezTo>
                  <a:cubicBezTo>
                    <a:pt x="46" y="23"/>
                    <a:pt x="32" y="48"/>
                    <a:pt x="28" y="81"/>
                  </a:cubicBezTo>
                  <a:lnTo>
                    <a:pt x="126" y="81"/>
                  </a:lnTo>
                  <a:close/>
                </a:path>
              </a:pathLst>
            </a:custGeom>
            <a:solidFill>
              <a:srgbClr val="8557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a:p>
          </p:txBody>
        </p:sp>
        <p:sp>
          <p:nvSpPr>
            <p:cNvPr id="80" name="Freeform 22"/>
            <p:cNvSpPr>
              <a:spLocks/>
            </p:cNvSpPr>
            <p:nvPr userDrawn="1"/>
          </p:nvSpPr>
          <p:spPr bwMode="auto">
            <a:xfrm>
              <a:off x="4694" y="1168"/>
              <a:ext cx="193" cy="320"/>
            </a:xfrm>
            <a:custGeom>
              <a:avLst/>
              <a:gdLst>
                <a:gd name="T0" fmla="*/ 23 w 120"/>
                <a:gd name="T1" fmla="*/ 484 h 199"/>
                <a:gd name="T2" fmla="*/ 0 w 120"/>
                <a:gd name="T3" fmla="*/ 450 h 199"/>
                <a:gd name="T4" fmla="*/ 0 w 120"/>
                <a:gd name="T5" fmla="*/ 426 h 199"/>
                <a:gd name="T6" fmla="*/ 16 w 120"/>
                <a:gd name="T7" fmla="*/ 412 h 199"/>
                <a:gd name="T8" fmla="*/ 31 w 120"/>
                <a:gd name="T9" fmla="*/ 413 h 199"/>
                <a:gd name="T10" fmla="*/ 156 w 120"/>
                <a:gd name="T11" fmla="*/ 455 h 199"/>
                <a:gd name="T12" fmla="*/ 243 w 120"/>
                <a:gd name="T13" fmla="*/ 375 h 199"/>
                <a:gd name="T14" fmla="*/ 142 w 120"/>
                <a:gd name="T15" fmla="*/ 280 h 199"/>
                <a:gd name="T16" fmla="*/ 13 w 120"/>
                <a:gd name="T17" fmla="*/ 140 h 199"/>
                <a:gd name="T18" fmla="*/ 156 w 120"/>
                <a:gd name="T19" fmla="*/ 0 h 199"/>
                <a:gd name="T20" fmla="*/ 272 w 120"/>
                <a:gd name="T21" fmla="*/ 31 h 199"/>
                <a:gd name="T22" fmla="*/ 293 w 120"/>
                <a:gd name="T23" fmla="*/ 63 h 199"/>
                <a:gd name="T24" fmla="*/ 293 w 120"/>
                <a:gd name="T25" fmla="*/ 88 h 199"/>
                <a:gd name="T26" fmla="*/ 280 w 120"/>
                <a:gd name="T27" fmla="*/ 103 h 199"/>
                <a:gd name="T28" fmla="*/ 264 w 120"/>
                <a:gd name="T29" fmla="*/ 98 h 199"/>
                <a:gd name="T30" fmla="*/ 161 w 120"/>
                <a:gd name="T31" fmla="*/ 56 h 199"/>
                <a:gd name="T32" fmla="*/ 77 w 120"/>
                <a:gd name="T33" fmla="*/ 132 h 199"/>
                <a:gd name="T34" fmla="*/ 161 w 120"/>
                <a:gd name="T35" fmla="*/ 214 h 199"/>
                <a:gd name="T36" fmla="*/ 310 w 120"/>
                <a:gd name="T37" fmla="*/ 367 h 199"/>
                <a:gd name="T38" fmla="*/ 156 w 120"/>
                <a:gd name="T39" fmla="*/ 515 h 199"/>
                <a:gd name="T40" fmla="*/ 23 w 120"/>
                <a:gd name="T41" fmla="*/ 484 h 19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0" h="199">
                  <a:moveTo>
                    <a:pt x="9" y="187"/>
                  </a:moveTo>
                  <a:cubicBezTo>
                    <a:pt x="4" y="183"/>
                    <a:pt x="0" y="179"/>
                    <a:pt x="0" y="174"/>
                  </a:cubicBezTo>
                  <a:cubicBezTo>
                    <a:pt x="0" y="165"/>
                    <a:pt x="0" y="165"/>
                    <a:pt x="0" y="165"/>
                  </a:cubicBezTo>
                  <a:cubicBezTo>
                    <a:pt x="0" y="161"/>
                    <a:pt x="2" y="159"/>
                    <a:pt x="6" y="159"/>
                  </a:cubicBezTo>
                  <a:cubicBezTo>
                    <a:pt x="8" y="159"/>
                    <a:pt x="10" y="159"/>
                    <a:pt x="12" y="160"/>
                  </a:cubicBezTo>
                  <a:cubicBezTo>
                    <a:pt x="20" y="165"/>
                    <a:pt x="35" y="176"/>
                    <a:pt x="60" y="176"/>
                  </a:cubicBezTo>
                  <a:cubicBezTo>
                    <a:pt x="76" y="176"/>
                    <a:pt x="94" y="168"/>
                    <a:pt x="94" y="145"/>
                  </a:cubicBezTo>
                  <a:cubicBezTo>
                    <a:pt x="94" y="125"/>
                    <a:pt x="84" y="115"/>
                    <a:pt x="55" y="108"/>
                  </a:cubicBezTo>
                  <a:cubicBezTo>
                    <a:pt x="32" y="102"/>
                    <a:pt x="5" y="87"/>
                    <a:pt x="5" y="54"/>
                  </a:cubicBezTo>
                  <a:cubicBezTo>
                    <a:pt x="5" y="20"/>
                    <a:pt x="30" y="0"/>
                    <a:pt x="60" y="0"/>
                  </a:cubicBezTo>
                  <a:cubicBezTo>
                    <a:pt x="85" y="0"/>
                    <a:pt x="97" y="7"/>
                    <a:pt x="105" y="12"/>
                  </a:cubicBezTo>
                  <a:cubicBezTo>
                    <a:pt x="111" y="16"/>
                    <a:pt x="113" y="19"/>
                    <a:pt x="113" y="24"/>
                  </a:cubicBezTo>
                  <a:cubicBezTo>
                    <a:pt x="113" y="34"/>
                    <a:pt x="113" y="34"/>
                    <a:pt x="113" y="34"/>
                  </a:cubicBezTo>
                  <a:cubicBezTo>
                    <a:pt x="113" y="38"/>
                    <a:pt x="112" y="40"/>
                    <a:pt x="108" y="40"/>
                  </a:cubicBezTo>
                  <a:cubicBezTo>
                    <a:pt x="105" y="40"/>
                    <a:pt x="104" y="39"/>
                    <a:pt x="102" y="38"/>
                  </a:cubicBezTo>
                  <a:cubicBezTo>
                    <a:pt x="94" y="33"/>
                    <a:pt x="86" y="22"/>
                    <a:pt x="62" y="22"/>
                  </a:cubicBezTo>
                  <a:cubicBezTo>
                    <a:pt x="42" y="22"/>
                    <a:pt x="30" y="30"/>
                    <a:pt x="30" y="51"/>
                  </a:cubicBezTo>
                  <a:cubicBezTo>
                    <a:pt x="30" y="66"/>
                    <a:pt x="40" y="78"/>
                    <a:pt x="62" y="83"/>
                  </a:cubicBezTo>
                  <a:cubicBezTo>
                    <a:pt x="94" y="91"/>
                    <a:pt x="120" y="105"/>
                    <a:pt x="120" y="142"/>
                  </a:cubicBezTo>
                  <a:cubicBezTo>
                    <a:pt x="120" y="179"/>
                    <a:pt x="92" y="199"/>
                    <a:pt x="60" y="199"/>
                  </a:cubicBezTo>
                  <a:cubicBezTo>
                    <a:pt x="35" y="199"/>
                    <a:pt x="18" y="192"/>
                    <a:pt x="9" y="187"/>
                  </a:cubicBezTo>
                </a:path>
              </a:pathLst>
            </a:custGeom>
            <a:solidFill>
              <a:srgbClr val="8557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a:p>
          </p:txBody>
        </p:sp>
        <p:sp>
          <p:nvSpPr>
            <p:cNvPr id="81" name="Freeform 23"/>
            <p:cNvSpPr>
              <a:spLocks/>
            </p:cNvSpPr>
            <p:nvPr userDrawn="1"/>
          </p:nvSpPr>
          <p:spPr bwMode="auto">
            <a:xfrm>
              <a:off x="4936" y="1022"/>
              <a:ext cx="228" cy="460"/>
            </a:xfrm>
            <a:custGeom>
              <a:avLst/>
              <a:gdLst>
                <a:gd name="T0" fmla="*/ 0 w 142"/>
                <a:gd name="T1" fmla="*/ 722 h 286"/>
                <a:gd name="T2" fmla="*/ 0 w 142"/>
                <a:gd name="T3" fmla="*/ 21 h 286"/>
                <a:gd name="T4" fmla="*/ 18 w 142"/>
                <a:gd name="T5" fmla="*/ 0 h 286"/>
                <a:gd name="T6" fmla="*/ 50 w 142"/>
                <a:gd name="T7" fmla="*/ 0 h 286"/>
                <a:gd name="T8" fmla="*/ 67 w 142"/>
                <a:gd name="T9" fmla="*/ 21 h 286"/>
                <a:gd name="T10" fmla="*/ 67 w 142"/>
                <a:gd name="T11" fmla="*/ 280 h 286"/>
                <a:gd name="T12" fmla="*/ 222 w 142"/>
                <a:gd name="T13" fmla="*/ 238 h 286"/>
                <a:gd name="T14" fmla="*/ 366 w 142"/>
                <a:gd name="T15" fmla="*/ 391 h 286"/>
                <a:gd name="T16" fmla="*/ 366 w 142"/>
                <a:gd name="T17" fmla="*/ 722 h 286"/>
                <a:gd name="T18" fmla="*/ 348 w 142"/>
                <a:gd name="T19" fmla="*/ 740 h 286"/>
                <a:gd name="T20" fmla="*/ 316 w 142"/>
                <a:gd name="T21" fmla="*/ 740 h 286"/>
                <a:gd name="T22" fmla="*/ 299 w 142"/>
                <a:gd name="T23" fmla="*/ 722 h 286"/>
                <a:gd name="T24" fmla="*/ 299 w 142"/>
                <a:gd name="T25" fmla="*/ 391 h 286"/>
                <a:gd name="T26" fmla="*/ 214 w 142"/>
                <a:gd name="T27" fmla="*/ 306 h 286"/>
                <a:gd name="T28" fmla="*/ 67 w 142"/>
                <a:gd name="T29" fmla="*/ 339 h 286"/>
                <a:gd name="T30" fmla="*/ 67 w 142"/>
                <a:gd name="T31" fmla="*/ 722 h 286"/>
                <a:gd name="T32" fmla="*/ 50 w 142"/>
                <a:gd name="T33" fmla="*/ 740 h 286"/>
                <a:gd name="T34" fmla="*/ 18 w 142"/>
                <a:gd name="T35" fmla="*/ 740 h 286"/>
                <a:gd name="T36" fmla="*/ 0 w 142"/>
                <a:gd name="T37" fmla="*/ 722 h 2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2" h="286">
                  <a:moveTo>
                    <a:pt x="0" y="279"/>
                  </a:moveTo>
                  <a:cubicBezTo>
                    <a:pt x="0" y="8"/>
                    <a:pt x="0" y="8"/>
                    <a:pt x="0" y="8"/>
                  </a:cubicBezTo>
                  <a:cubicBezTo>
                    <a:pt x="0" y="4"/>
                    <a:pt x="3" y="0"/>
                    <a:pt x="7" y="0"/>
                  </a:cubicBezTo>
                  <a:cubicBezTo>
                    <a:pt x="19" y="0"/>
                    <a:pt x="19" y="0"/>
                    <a:pt x="19" y="0"/>
                  </a:cubicBezTo>
                  <a:cubicBezTo>
                    <a:pt x="23" y="0"/>
                    <a:pt x="26" y="4"/>
                    <a:pt x="26" y="8"/>
                  </a:cubicBezTo>
                  <a:cubicBezTo>
                    <a:pt x="26" y="108"/>
                    <a:pt x="26" y="108"/>
                    <a:pt x="26" y="108"/>
                  </a:cubicBezTo>
                  <a:cubicBezTo>
                    <a:pt x="34" y="106"/>
                    <a:pt x="55" y="92"/>
                    <a:pt x="86" y="92"/>
                  </a:cubicBezTo>
                  <a:cubicBezTo>
                    <a:pt x="119" y="92"/>
                    <a:pt x="142" y="106"/>
                    <a:pt x="142" y="151"/>
                  </a:cubicBezTo>
                  <a:cubicBezTo>
                    <a:pt x="142" y="279"/>
                    <a:pt x="142" y="279"/>
                    <a:pt x="142" y="279"/>
                  </a:cubicBezTo>
                  <a:cubicBezTo>
                    <a:pt x="142" y="283"/>
                    <a:pt x="139" y="286"/>
                    <a:pt x="135" y="286"/>
                  </a:cubicBezTo>
                  <a:cubicBezTo>
                    <a:pt x="123" y="286"/>
                    <a:pt x="123" y="286"/>
                    <a:pt x="123" y="286"/>
                  </a:cubicBezTo>
                  <a:cubicBezTo>
                    <a:pt x="119" y="286"/>
                    <a:pt x="116" y="283"/>
                    <a:pt x="116" y="279"/>
                  </a:cubicBezTo>
                  <a:cubicBezTo>
                    <a:pt x="116" y="151"/>
                    <a:pt x="116" y="151"/>
                    <a:pt x="116" y="151"/>
                  </a:cubicBezTo>
                  <a:cubicBezTo>
                    <a:pt x="116" y="129"/>
                    <a:pt x="105" y="118"/>
                    <a:pt x="83" y="118"/>
                  </a:cubicBezTo>
                  <a:cubicBezTo>
                    <a:pt x="52" y="118"/>
                    <a:pt x="26" y="131"/>
                    <a:pt x="26" y="131"/>
                  </a:cubicBezTo>
                  <a:cubicBezTo>
                    <a:pt x="26" y="279"/>
                    <a:pt x="26" y="279"/>
                    <a:pt x="26" y="279"/>
                  </a:cubicBezTo>
                  <a:cubicBezTo>
                    <a:pt x="26" y="283"/>
                    <a:pt x="23" y="286"/>
                    <a:pt x="19" y="286"/>
                  </a:cubicBezTo>
                  <a:cubicBezTo>
                    <a:pt x="7" y="286"/>
                    <a:pt x="7" y="286"/>
                    <a:pt x="7" y="286"/>
                  </a:cubicBezTo>
                  <a:cubicBezTo>
                    <a:pt x="3" y="286"/>
                    <a:pt x="0" y="283"/>
                    <a:pt x="0" y="279"/>
                  </a:cubicBezTo>
                </a:path>
              </a:pathLst>
            </a:custGeom>
            <a:solidFill>
              <a:srgbClr val="8557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a:p>
          </p:txBody>
        </p:sp>
        <p:sp>
          <p:nvSpPr>
            <p:cNvPr id="82" name="Freeform 24"/>
            <p:cNvSpPr>
              <a:spLocks noEditPoints="1"/>
            </p:cNvSpPr>
            <p:nvPr userDrawn="1"/>
          </p:nvSpPr>
          <p:spPr bwMode="auto">
            <a:xfrm>
              <a:off x="5225" y="1067"/>
              <a:ext cx="53" cy="415"/>
            </a:xfrm>
            <a:custGeom>
              <a:avLst/>
              <a:gdLst>
                <a:gd name="T0" fmla="*/ 0 w 33"/>
                <a:gd name="T1" fmla="*/ 47 h 258"/>
                <a:gd name="T2" fmla="*/ 43 w 33"/>
                <a:gd name="T3" fmla="*/ 0 h 258"/>
                <a:gd name="T4" fmla="*/ 85 w 33"/>
                <a:gd name="T5" fmla="*/ 47 h 258"/>
                <a:gd name="T6" fmla="*/ 43 w 33"/>
                <a:gd name="T7" fmla="*/ 90 h 258"/>
                <a:gd name="T8" fmla="*/ 0 w 33"/>
                <a:gd name="T9" fmla="*/ 47 h 258"/>
                <a:gd name="T10" fmla="*/ 8 w 33"/>
                <a:gd name="T11" fmla="*/ 650 h 258"/>
                <a:gd name="T12" fmla="*/ 8 w 33"/>
                <a:gd name="T13" fmla="*/ 191 h 258"/>
                <a:gd name="T14" fmla="*/ 29 w 33"/>
                <a:gd name="T15" fmla="*/ 174 h 258"/>
                <a:gd name="T16" fmla="*/ 56 w 33"/>
                <a:gd name="T17" fmla="*/ 174 h 258"/>
                <a:gd name="T18" fmla="*/ 77 w 33"/>
                <a:gd name="T19" fmla="*/ 191 h 258"/>
                <a:gd name="T20" fmla="*/ 77 w 33"/>
                <a:gd name="T21" fmla="*/ 650 h 258"/>
                <a:gd name="T22" fmla="*/ 56 w 33"/>
                <a:gd name="T23" fmla="*/ 668 h 258"/>
                <a:gd name="T24" fmla="*/ 29 w 33"/>
                <a:gd name="T25" fmla="*/ 668 h 258"/>
                <a:gd name="T26" fmla="*/ 8 w 33"/>
                <a:gd name="T27" fmla="*/ 650 h 25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3" h="258">
                  <a:moveTo>
                    <a:pt x="0" y="18"/>
                  </a:moveTo>
                  <a:cubicBezTo>
                    <a:pt x="0" y="8"/>
                    <a:pt x="7" y="0"/>
                    <a:pt x="17" y="0"/>
                  </a:cubicBezTo>
                  <a:cubicBezTo>
                    <a:pt x="26" y="0"/>
                    <a:pt x="33" y="8"/>
                    <a:pt x="33" y="18"/>
                  </a:cubicBezTo>
                  <a:cubicBezTo>
                    <a:pt x="33" y="27"/>
                    <a:pt x="26" y="35"/>
                    <a:pt x="17" y="35"/>
                  </a:cubicBezTo>
                  <a:cubicBezTo>
                    <a:pt x="7" y="35"/>
                    <a:pt x="0" y="27"/>
                    <a:pt x="0" y="18"/>
                  </a:cubicBezTo>
                  <a:moveTo>
                    <a:pt x="3" y="251"/>
                  </a:moveTo>
                  <a:cubicBezTo>
                    <a:pt x="3" y="74"/>
                    <a:pt x="3" y="74"/>
                    <a:pt x="3" y="74"/>
                  </a:cubicBezTo>
                  <a:cubicBezTo>
                    <a:pt x="3" y="70"/>
                    <a:pt x="6" y="67"/>
                    <a:pt x="11" y="67"/>
                  </a:cubicBezTo>
                  <a:cubicBezTo>
                    <a:pt x="22" y="67"/>
                    <a:pt x="22" y="67"/>
                    <a:pt x="22" y="67"/>
                  </a:cubicBezTo>
                  <a:cubicBezTo>
                    <a:pt x="27" y="67"/>
                    <a:pt x="30" y="70"/>
                    <a:pt x="30" y="74"/>
                  </a:cubicBezTo>
                  <a:cubicBezTo>
                    <a:pt x="30" y="251"/>
                    <a:pt x="30" y="251"/>
                    <a:pt x="30" y="251"/>
                  </a:cubicBezTo>
                  <a:cubicBezTo>
                    <a:pt x="30" y="255"/>
                    <a:pt x="27" y="258"/>
                    <a:pt x="22" y="258"/>
                  </a:cubicBezTo>
                  <a:cubicBezTo>
                    <a:pt x="11" y="258"/>
                    <a:pt x="11" y="258"/>
                    <a:pt x="11" y="258"/>
                  </a:cubicBezTo>
                  <a:cubicBezTo>
                    <a:pt x="6" y="258"/>
                    <a:pt x="3" y="255"/>
                    <a:pt x="3" y="251"/>
                  </a:cubicBezTo>
                </a:path>
              </a:pathLst>
            </a:custGeom>
            <a:solidFill>
              <a:srgbClr val="8557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a:p>
          </p:txBody>
        </p:sp>
        <p:sp>
          <p:nvSpPr>
            <p:cNvPr id="83" name="Freeform 25"/>
            <p:cNvSpPr>
              <a:spLocks/>
            </p:cNvSpPr>
            <p:nvPr userDrawn="1"/>
          </p:nvSpPr>
          <p:spPr bwMode="auto">
            <a:xfrm>
              <a:off x="5340" y="1174"/>
              <a:ext cx="154" cy="308"/>
            </a:xfrm>
            <a:custGeom>
              <a:avLst/>
              <a:gdLst>
                <a:gd name="T0" fmla="*/ 0 w 96"/>
                <a:gd name="T1" fmla="*/ 479 h 191"/>
                <a:gd name="T2" fmla="*/ 0 w 96"/>
                <a:gd name="T3" fmla="*/ 18 h 191"/>
                <a:gd name="T4" fmla="*/ 18 w 96"/>
                <a:gd name="T5" fmla="*/ 0 h 191"/>
                <a:gd name="T6" fmla="*/ 48 w 96"/>
                <a:gd name="T7" fmla="*/ 0 h 191"/>
                <a:gd name="T8" fmla="*/ 67 w 96"/>
                <a:gd name="T9" fmla="*/ 18 h 191"/>
                <a:gd name="T10" fmla="*/ 67 w 96"/>
                <a:gd name="T11" fmla="*/ 52 h 191"/>
                <a:gd name="T12" fmla="*/ 188 w 96"/>
                <a:gd name="T13" fmla="*/ 0 h 191"/>
                <a:gd name="T14" fmla="*/ 247 w 96"/>
                <a:gd name="T15" fmla="*/ 37 h 191"/>
                <a:gd name="T16" fmla="*/ 247 w 96"/>
                <a:gd name="T17" fmla="*/ 73 h 191"/>
                <a:gd name="T18" fmla="*/ 231 w 96"/>
                <a:gd name="T19" fmla="*/ 89 h 191"/>
                <a:gd name="T20" fmla="*/ 218 w 96"/>
                <a:gd name="T21" fmla="*/ 85 h 191"/>
                <a:gd name="T22" fmla="*/ 165 w 96"/>
                <a:gd name="T23" fmla="*/ 65 h 191"/>
                <a:gd name="T24" fmla="*/ 67 w 96"/>
                <a:gd name="T25" fmla="*/ 111 h 191"/>
                <a:gd name="T26" fmla="*/ 67 w 96"/>
                <a:gd name="T27" fmla="*/ 479 h 191"/>
                <a:gd name="T28" fmla="*/ 48 w 96"/>
                <a:gd name="T29" fmla="*/ 497 h 191"/>
                <a:gd name="T30" fmla="*/ 18 w 96"/>
                <a:gd name="T31" fmla="*/ 497 h 191"/>
                <a:gd name="T32" fmla="*/ 0 w 96"/>
                <a:gd name="T33" fmla="*/ 479 h 19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6" h="191">
                  <a:moveTo>
                    <a:pt x="0" y="184"/>
                  </a:moveTo>
                  <a:cubicBezTo>
                    <a:pt x="0" y="7"/>
                    <a:pt x="0" y="7"/>
                    <a:pt x="0" y="7"/>
                  </a:cubicBezTo>
                  <a:cubicBezTo>
                    <a:pt x="0" y="3"/>
                    <a:pt x="3" y="0"/>
                    <a:pt x="7" y="0"/>
                  </a:cubicBezTo>
                  <a:cubicBezTo>
                    <a:pt x="19" y="0"/>
                    <a:pt x="19" y="0"/>
                    <a:pt x="19" y="0"/>
                  </a:cubicBezTo>
                  <a:cubicBezTo>
                    <a:pt x="23" y="0"/>
                    <a:pt x="26" y="3"/>
                    <a:pt x="26" y="7"/>
                  </a:cubicBezTo>
                  <a:cubicBezTo>
                    <a:pt x="26" y="20"/>
                    <a:pt x="26" y="20"/>
                    <a:pt x="26" y="20"/>
                  </a:cubicBezTo>
                  <a:cubicBezTo>
                    <a:pt x="41" y="7"/>
                    <a:pt x="60" y="0"/>
                    <a:pt x="73" y="0"/>
                  </a:cubicBezTo>
                  <a:cubicBezTo>
                    <a:pt x="84" y="0"/>
                    <a:pt x="96" y="5"/>
                    <a:pt x="96" y="14"/>
                  </a:cubicBezTo>
                  <a:cubicBezTo>
                    <a:pt x="96" y="28"/>
                    <a:pt x="96" y="28"/>
                    <a:pt x="96" y="28"/>
                  </a:cubicBezTo>
                  <a:cubicBezTo>
                    <a:pt x="96" y="32"/>
                    <a:pt x="93" y="34"/>
                    <a:pt x="90" y="34"/>
                  </a:cubicBezTo>
                  <a:cubicBezTo>
                    <a:pt x="88" y="34"/>
                    <a:pt x="86" y="34"/>
                    <a:pt x="85" y="33"/>
                  </a:cubicBezTo>
                  <a:cubicBezTo>
                    <a:pt x="79" y="29"/>
                    <a:pt x="75" y="25"/>
                    <a:pt x="64" y="25"/>
                  </a:cubicBezTo>
                  <a:cubicBezTo>
                    <a:pt x="54" y="25"/>
                    <a:pt x="40" y="32"/>
                    <a:pt x="26" y="43"/>
                  </a:cubicBezTo>
                  <a:cubicBezTo>
                    <a:pt x="26" y="184"/>
                    <a:pt x="26" y="184"/>
                    <a:pt x="26" y="184"/>
                  </a:cubicBezTo>
                  <a:cubicBezTo>
                    <a:pt x="26" y="188"/>
                    <a:pt x="23" y="191"/>
                    <a:pt x="19" y="191"/>
                  </a:cubicBezTo>
                  <a:cubicBezTo>
                    <a:pt x="7" y="191"/>
                    <a:pt x="7" y="191"/>
                    <a:pt x="7" y="191"/>
                  </a:cubicBezTo>
                  <a:cubicBezTo>
                    <a:pt x="3" y="191"/>
                    <a:pt x="0" y="188"/>
                    <a:pt x="0" y="184"/>
                  </a:cubicBezTo>
                </a:path>
              </a:pathLst>
            </a:custGeom>
            <a:solidFill>
              <a:srgbClr val="8557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a:p>
          </p:txBody>
        </p:sp>
        <p:sp>
          <p:nvSpPr>
            <p:cNvPr id="84" name="Freeform 26"/>
            <p:cNvSpPr>
              <a:spLocks noEditPoints="1"/>
            </p:cNvSpPr>
            <p:nvPr userDrawn="1"/>
          </p:nvSpPr>
          <p:spPr bwMode="auto">
            <a:xfrm>
              <a:off x="5513" y="1168"/>
              <a:ext cx="245" cy="320"/>
            </a:xfrm>
            <a:custGeom>
              <a:avLst/>
              <a:gdLst>
                <a:gd name="T0" fmla="*/ 0 w 153"/>
                <a:gd name="T1" fmla="*/ 256 h 199"/>
                <a:gd name="T2" fmla="*/ 210 w 153"/>
                <a:gd name="T3" fmla="*/ 0 h 199"/>
                <a:gd name="T4" fmla="*/ 392 w 153"/>
                <a:gd name="T5" fmla="*/ 195 h 199"/>
                <a:gd name="T6" fmla="*/ 384 w 153"/>
                <a:gd name="T7" fmla="*/ 264 h 199"/>
                <a:gd name="T8" fmla="*/ 69 w 153"/>
                <a:gd name="T9" fmla="*/ 264 h 199"/>
                <a:gd name="T10" fmla="*/ 234 w 153"/>
                <a:gd name="T11" fmla="*/ 455 h 199"/>
                <a:gd name="T12" fmla="*/ 362 w 153"/>
                <a:gd name="T13" fmla="*/ 412 h 199"/>
                <a:gd name="T14" fmla="*/ 375 w 153"/>
                <a:gd name="T15" fmla="*/ 405 h 199"/>
                <a:gd name="T16" fmla="*/ 389 w 153"/>
                <a:gd name="T17" fmla="*/ 425 h 199"/>
                <a:gd name="T18" fmla="*/ 389 w 153"/>
                <a:gd name="T19" fmla="*/ 439 h 199"/>
                <a:gd name="T20" fmla="*/ 370 w 153"/>
                <a:gd name="T21" fmla="*/ 471 h 199"/>
                <a:gd name="T22" fmla="*/ 221 w 153"/>
                <a:gd name="T23" fmla="*/ 515 h 199"/>
                <a:gd name="T24" fmla="*/ 0 w 153"/>
                <a:gd name="T25" fmla="*/ 256 h 199"/>
                <a:gd name="T26" fmla="*/ 323 w 153"/>
                <a:gd name="T27" fmla="*/ 209 h 199"/>
                <a:gd name="T28" fmla="*/ 325 w 153"/>
                <a:gd name="T29" fmla="*/ 175 h 199"/>
                <a:gd name="T30" fmla="*/ 213 w 153"/>
                <a:gd name="T31" fmla="*/ 59 h 199"/>
                <a:gd name="T32" fmla="*/ 72 w 153"/>
                <a:gd name="T33" fmla="*/ 209 h 199"/>
                <a:gd name="T34" fmla="*/ 323 w 153"/>
                <a:gd name="T35" fmla="*/ 209 h 19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3" h="199">
                  <a:moveTo>
                    <a:pt x="0" y="99"/>
                  </a:moveTo>
                  <a:cubicBezTo>
                    <a:pt x="0" y="41"/>
                    <a:pt x="29" y="0"/>
                    <a:pt x="82" y="0"/>
                  </a:cubicBezTo>
                  <a:cubicBezTo>
                    <a:pt x="128" y="0"/>
                    <a:pt x="153" y="28"/>
                    <a:pt x="153" y="75"/>
                  </a:cubicBezTo>
                  <a:cubicBezTo>
                    <a:pt x="153" y="83"/>
                    <a:pt x="152" y="93"/>
                    <a:pt x="150" y="102"/>
                  </a:cubicBezTo>
                  <a:cubicBezTo>
                    <a:pt x="27" y="102"/>
                    <a:pt x="27" y="102"/>
                    <a:pt x="27" y="102"/>
                  </a:cubicBezTo>
                  <a:cubicBezTo>
                    <a:pt x="27" y="148"/>
                    <a:pt x="49" y="176"/>
                    <a:pt x="91" y="176"/>
                  </a:cubicBezTo>
                  <a:cubicBezTo>
                    <a:pt x="116" y="176"/>
                    <a:pt x="134" y="163"/>
                    <a:pt x="141" y="159"/>
                  </a:cubicBezTo>
                  <a:cubicBezTo>
                    <a:pt x="143" y="158"/>
                    <a:pt x="145" y="157"/>
                    <a:pt x="146" y="157"/>
                  </a:cubicBezTo>
                  <a:cubicBezTo>
                    <a:pt x="150" y="157"/>
                    <a:pt x="152" y="160"/>
                    <a:pt x="152" y="164"/>
                  </a:cubicBezTo>
                  <a:cubicBezTo>
                    <a:pt x="152" y="170"/>
                    <a:pt x="152" y="170"/>
                    <a:pt x="152" y="170"/>
                  </a:cubicBezTo>
                  <a:cubicBezTo>
                    <a:pt x="152" y="174"/>
                    <a:pt x="151" y="178"/>
                    <a:pt x="144" y="182"/>
                  </a:cubicBezTo>
                  <a:cubicBezTo>
                    <a:pt x="138" y="186"/>
                    <a:pt x="119" y="199"/>
                    <a:pt x="86" y="199"/>
                  </a:cubicBezTo>
                  <a:cubicBezTo>
                    <a:pt x="28" y="199"/>
                    <a:pt x="0" y="158"/>
                    <a:pt x="0" y="99"/>
                  </a:cubicBezTo>
                  <a:moveTo>
                    <a:pt x="126" y="81"/>
                  </a:moveTo>
                  <a:cubicBezTo>
                    <a:pt x="127" y="76"/>
                    <a:pt x="127" y="72"/>
                    <a:pt x="127" y="68"/>
                  </a:cubicBezTo>
                  <a:cubicBezTo>
                    <a:pt x="127" y="40"/>
                    <a:pt x="108" y="23"/>
                    <a:pt x="83" y="23"/>
                  </a:cubicBezTo>
                  <a:cubicBezTo>
                    <a:pt x="47" y="23"/>
                    <a:pt x="33" y="48"/>
                    <a:pt x="28" y="81"/>
                  </a:cubicBezTo>
                  <a:lnTo>
                    <a:pt x="126" y="81"/>
                  </a:lnTo>
                  <a:close/>
                </a:path>
              </a:pathLst>
            </a:custGeom>
            <a:solidFill>
              <a:srgbClr val="8557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a:p>
          </p:txBody>
        </p:sp>
        <p:sp>
          <p:nvSpPr>
            <p:cNvPr id="85" name="Freeform 27"/>
            <p:cNvSpPr>
              <a:spLocks/>
            </p:cNvSpPr>
            <p:nvPr userDrawn="1"/>
          </p:nvSpPr>
          <p:spPr bwMode="auto">
            <a:xfrm>
              <a:off x="2178" y="1672"/>
              <a:ext cx="276" cy="424"/>
            </a:xfrm>
            <a:custGeom>
              <a:avLst/>
              <a:gdLst>
                <a:gd name="T0" fmla="*/ 0 w 172"/>
                <a:gd name="T1" fmla="*/ 344 h 264"/>
                <a:gd name="T2" fmla="*/ 265 w 172"/>
                <a:gd name="T3" fmla="*/ 0 h 264"/>
                <a:gd name="T4" fmla="*/ 417 w 172"/>
                <a:gd name="T5" fmla="*/ 35 h 264"/>
                <a:gd name="T6" fmla="*/ 443 w 172"/>
                <a:gd name="T7" fmla="*/ 72 h 264"/>
                <a:gd name="T8" fmla="*/ 443 w 172"/>
                <a:gd name="T9" fmla="*/ 93 h 264"/>
                <a:gd name="T10" fmla="*/ 425 w 172"/>
                <a:gd name="T11" fmla="*/ 114 h 264"/>
                <a:gd name="T12" fmla="*/ 409 w 172"/>
                <a:gd name="T13" fmla="*/ 108 h 264"/>
                <a:gd name="T14" fmla="*/ 273 w 172"/>
                <a:gd name="T15" fmla="*/ 67 h 264"/>
                <a:gd name="T16" fmla="*/ 75 w 172"/>
                <a:gd name="T17" fmla="*/ 344 h 264"/>
                <a:gd name="T18" fmla="*/ 273 w 172"/>
                <a:gd name="T19" fmla="*/ 614 h 264"/>
                <a:gd name="T20" fmla="*/ 409 w 172"/>
                <a:gd name="T21" fmla="*/ 575 h 264"/>
                <a:gd name="T22" fmla="*/ 425 w 172"/>
                <a:gd name="T23" fmla="*/ 570 h 264"/>
                <a:gd name="T24" fmla="*/ 443 w 172"/>
                <a:gd name="T25" fmla="*/ 588 h 264"/>
                <a:gd name="T26" fmla="*/ 443 w 172"/>
                <a:gd name="T27" fmla="*/ 612 h 264"/>
                <a:gd name="T28" fmla="*/ 417 w 172"/>
                <a:gd name="T29" fmla="*/ 647 h 264"/>
                <a:gd name="T30" fmla="*/ 265 w 172"/>
                <a:gd name="T31" fmla="*/ 681 h 264"/>
                <a:gd name="T32" fmla="*/ 0 w 172"/>
                <a:gd name="T33" fmla="*/ 344 h 2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2" h="264">
                  <a:moveTo>
                    <a:pt x="0" y="133"/>
                  </a:moveTo>
                  <a:cubicBezTo>
                    <a:pt x="0" y="47"/>
                    <a:pt x="43" y="0"/>
                    <a:pt x="103" y="0"/>
                  </a:cubicBezTo>
                  <a:cubicBezTo>
                    <a:pt x="134" y="0"/>
                    <a:pt x="153" y="9"/>
                    <a:pt x="162" y="14"/>
                  </a:cubicBezTo>
                  <a:cubicBezTo>
                    <a:pt x="167" y="18"/>
                    <a:pt x="172" y="22"/>
                    <a:pt x="172" y="28"/>
                  </a:cubicBezTo>
                  <a:cubicBezTo>
                    <a:pt x="172" y="36"/>
                    <a:pt x="172" y="36"/>
                    <a:pt x="172" y="36"/>
                  </a:cubicBezTo>
                  <a:cubicBezTo>
                    <a:pt x="172" y="41"/>
                    <a:pt x="169" y="44"/>
                    <a:pt x="165" y="44"/>
                  </a:cubicBezTo>
                  <a:cubicBezTo>
                    <a:pt x="163" y="44"/>
                    <a:pt x="161" y="43"/>
                    <a:pt x="159" y="42"/>
                  </a:cubicBezTo>
                  <a:cubicBezTo>
                    <a:pt x="151" y="37"/>
                    <a:pt x="132" y="26"/>
                    <a:pt x="106" y="26"/>
                  </a:cubicBezTo>
                  <a:cubicBezTo>
                    <a:pt x="61" y="26"/>
                    <a:pt x="29" y="61"/>
                    <a:pt x="29" y="133"/>
                  </a:cubicBezTo>
                  <a:cubicBezTo>
                    <a:pt x="29" y="204"/>
                    <a:pt x="61" y="238"/>
                    <a:pt x="106" y="238"/>
                  </a:cubicBezTo>
                  <a:cubicBezTo>
                    <a:pt x="132" y="238"/>
                    <a:pt x="152" y="228"/>
                    <a:pt x="159" y="223"/>
                  </a:cubicBezTo>
                  <a:cubicBezTo>
                    <a:pt x="161" y="222"/>
                    <a:pt x="163" y="221"/>
                    <a:pt x="165" y="221"/>
                  </a:cubicBezTo>
                  <a:cubicBezTo>
                    <a:pt x="169" y="221"/>
                    <a:pt x="172" y="224"/>
                    <a:pt x="172" y="228"/>
                  </a:cubicBezTo>
                  <a:cubicBezTo>
                    <a:pt x="172" y="237"/>
                    <a:pt x="172" y="237"/>
                    <a:pt x="172" y="237"/>
                  </a:cubicBezTo>
                  <a:cubicBezTo>
                    <a:pt x="172" y="243"/>
                    <a:pt x="167" y="247"/>
                    <a:pt x="162" y="251"/>
                  </a:cubicBezTo>
                  <a:cubicBezTo>
                    <a:pt x="154" y="256"/>
                    <a:pt x="134" y="264"/>
                    <a:pt x="103" y="264"/>
                  </a:cubicBezTo>
                  <a:cubicBezTo>
                    <a:pt x="43" y="264"/>
                    <a:pt x="0" y="218"/>
                    <a:pt x="0" y="133"/>
                  </a:cubicBezTo>
                </a:path>
              </a:pathLst>
            </a:custGeom>
            <a:solidFill>
              <a:srgbClr val="8557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a:p>
          </p:txBody>
        </p:sp>
        <p:sp>
          <p:nvSpPr>
            <p:cNvPr id="86" name="Freeform 28"/>
            <p:cNvSpPr>
              <a:spLocks noEditPoints="1"/>
            </p:cNvSpPr>
            <p:nvPr userDrawn="1"/>
          </p:nvSpPr>
          <p:spPr bwMode="auto">
            <a:xfrm>
              <a:off x="2479" y="1776"/>
              <a:ext cx="270" cy="320"/>
            </a:xfrm>
            <a:custGeom>
              <a:avLst/>
              <a:gdLst>
                <a:gd name="T0" fmla="*/ 0 w 168"/>
                <a:gd name="T1" fmla="*/ 256 h 199"/>
                <a:gd name="T2" fmla="*/ 217 w 168"/>
                <a:gd name="T3" fmla="*/ 0 h 199"/>
                <a:gd name="T4" fmla="*/ 434 w 168"/>
                <a:gd name="T5" fmla="*/ 256 h 199"/>
                <a:gd name="T6" fmla="*/ 217 w 168"/>
                <a:gd name="T7" fmla="*/ 515 h 199"/>
                <a:gd name="T8" fmla="*/ 0 w 168"/>
                <a:gd name="T9" fmla="*/ 256 h 199"/>
                <a:gd name="T10" fmla="*/ 365 w 168"/>
                <a:gd name="T11" fmla="*/ 256 h 199"/>
                <a:gd name="T12" fmla="*/ 217 w 168"/>
                <a:gd name="T13" fmla="*/ 63 h 199"/>
                <a:gd name="T14" fmla="*/ 68 w 168"/>
                <a:gd name="T15" fmla="*/ 256 h 199"/>
                <a:gd name="T16" fmla="*/ 217 w 168"/>
                <a:gd name="T17" fmla="*/ 452 h 199"/>
                <a:gd name="T18" fmla="*/ 365 w 168"/>
                <a:gd name="T19" fmla="*/ 256 h 1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8" h="199">
                  <a:moveTo>
                    <a:pt x="0" y="99"/>
                  </a:moveTo>
                  <a:cubicBezTo>
                    <a:pt x="0" y="41"/>
                    <a:pt x="29" y="0"/>
                    <a:pt x="84" y="0"/>
                  </a:cubicBezTo>
                  <a:cubicBezTo>
                    <a:pt x="139" y="0"/>
                    <a:pt x="168" y="41"/>
                    <a:pt x="168" y="99"/>
                  </a:cubicBezTo>
                  <a:cubicBezTo>
                    <a:pt x="168" y="158"/>
                    <a:pt x="139" y="199"/>
                    <a:pt x="84" y="199"/>
                  </a:cubicBezTo>
                  <a:cubicBezTo>
                    <a:pt x="29" y="199"/>
                    <a:pt x="0" y="158"/>
                    <a:pt x="0" y="99"/>
                  </a:cubicBezTo>
                  <a:moveTo>
                    <a:pt x="141" y="99"/>
                  </a:moveTo>
                  <a:cubicBezTo>
                    <a:pt x="141" y="50"/>
                    <a:pt x="119" y="24"/>
                    <a:pt x="84" y="24"/>
                  </a:cubicBezTo>
                  <a:cubicBezTo>
                    <a:pt x="48" y="24"/>
                    <a:pt x="26" y="50"/>
                    <a:pt x="26" y="99"/>
                  </a:cubicBezTo>
                  <a:cubicBezTo>
                    <a:pt x="26" y="149"/>
                    <a:pt x="48" y="175"/>
                    <a:pt x="84" y="175"/>
                  </a:cubicBezTo>
                  <a:cubicBezTo>
                    <a:pt x="119" y="175"/>
                    <a:pt x="141" y="149"/>
                    <a:pt x="141" y="99"/>
                  </a:cubicBezTo>
                </a:path>
              </a:pathLst>
            </a:custGeom>
            <a:solidFill>
              <a:srgbClr val="8557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a:p>
          </p:txBody>
        </p:sp>
        <p:sp>
          <p:nvSpPr>
            <p:cNvPr id="87" name="Freeform 29"/>
            <p:cNvSpPr>
              <a:spLocks/>
            </p:cNvSpPr>
            <p:nvPr userDrawn="1"/>
          </p:nvSpPr>
          <p:spPr bwMode="auto">
            <a:xfrm>
              <a:off x="2800" y="1783"/>
              <a:ext cx="243" cy="312"/>
            </a:xfrm>
            <a:custGeom>
              <a:avLst/>
              <a:gdLst>
                <a:gd name="T0" fmla="*/ 0 w 152"/>
                <a:gd name="T1" fmla="*/ 349 h 194"/>
                <a:gd name="T2" fmla="*/ 0 w 152"/>
                <a:gd name="T3" fmla="*/ 18 h 194"/>
                <a:gd name="T4" fmla="*/ 18 w 152"/>
                <a:gd name="T5" fmla="*/ 0 h 194"/>
                <a:gd name="T6" fmla="*/ 48 w 152"/>
                <a:gd name="T7" fmla="*/ 0 h 194"/>
                <a:gd name="T8" fmla="*/ 67 w 152"/>
                <a:gd name="T9" fmla="*/ 18 h 194"/>
                <a:gd name="T10" fmla="*/ 67 w 152"/>
                <a:gd name="T11" fmla="*/ 349 h 194"/>
                <a:gd name="T12" fmla="*/ 153 w 152"/>
                <a:gd name="T13" fmla="*/ 434 h 194"/>
                <a:gd name="T14" fmla="*/ 296 w 152"/>
                <a:gd name="T15" fmla="*/ 370 h 194"/>
                <a:gd name="T16" fmla="*/ 296 w 152"/>
                <a:gd name="T17" fmla="*/ 18 h 194"/>
                <a:gd name="T18" fmla="*/ 315 w 152"/>
                <a:gd name="T19" fmla="*/ 0 h 194"/>
                <a:gd name="T20" fmla="*/ 345 w 152"/>
                <a:gd name="T21" fmla="*/ 0 h 194"/>
                <a:gd name="T22" fmla="*/ 363 w 152"/>
                <a:gd name="T23" fmla="*/ 18 h 194"/>
                <a:gd name="T24" fmla="*/ 363 w 152"/>
                <a:gd name="T25" fmla="*/ 425 h 194"/>
                <a:gd name="T26" fmla="*/ 388 w 152"/>
                <a:gd name="T27" fmla="*/ 455 h 194"/>
                <a:gd name="T28" fmla="*/ 388 w 152"/>
                <a:gd name="T29" fmla="*/ 468 h 194"/>
                <a:gd name="T30" fmla="*/ 341 w 152"/>
                <a:gd name="T31" fmla="*/ 502 h 194"/>
                <a:gd name="T32" fmla="*/ 296 w 152"/>
                <a:gd name="T33" fmla="*/ 447 h 194"/>
                <a:gd name="T34" fmla="*/ 296 w 152"/>
                <a:gd name="T35" fmla="*/ 433 h 194"/>
                <a:gd name="T36" fmla="*/ 133 w 152"/>
                <a:gd name="T37" fmla="*/ 502 h 194"/>
                <a:gd name="T38" fmla="*/ 0 w 152"/>
                <a:gd name="T39" fmla="*/ 349 h 19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52" h="194">
                  <a:moveTo>
                    <a:pt x="0" y="135"/>
                  </a:moveTo>
                  <a:cubicBezTo>
                    <a:pt x="0" y="7"/>
                    <a:pt x="0" y="7"/>
                    <a:pt x="0" y="7"/>
                  </a:cubicBezTo>
                  <a:cubicBezTo>
                    <a:pt x="0" y="3"/>
                    <a:pt x="3" y="0"/>
                    <a:pt x="7" y="0"/>
                  </a:cubicBezTo>
                  <a:cubicBezTo>
                    <a:pt x="19" y="0"/>
                    <a:pt x="19" y="0"/>
                    <a:pt x="19" y="0"/>
                  </a:cubicBezTo>
                  <a:cubicBezTo>
                    <a:pt x="23" y="0"/>
                    <a:pt x="26" y="3"/>
                    <a:pt x="26" y="7"/>
                  </a:cubicBezTo>
                  <a:cubicBezTo>
                    <a:pt x="26" y="135"/>
                    <a:pt x="26" y="135"/>
                    <a:pt x="26" y="135"/>
                  </a:cubicBezTo>
                  <a:cubicBezTo>
                    <a:pt x="26" y="157"/>
                    <a:pt x="37" y="168"/>
                    <a:pt x="60" y="168"/>
                  </a:cubicBezTo>
                  <a:cubicBezTo>
                    <a:pt x="74" y="168"/>
                    <a:pt x="96" y="160"/>
                    <a:pt x="116" y="143"/>
                  </a:cubicBezTo>
                  <a:cubicBezTo>
                    <a:pt x="116" y="7"/>
                    <a:pt x="116" y="7"/>
                    <a:pt x="116" y="7"/>
                  </a:cubicBezTo>
                  <a:cubicBezTo>
                    <a:pt x="116" y="3"/>
                    <a:pt x="119" y="0"/>
                    <a:pt x="123" y="0"/>
                  </a:cubicBezTo>
                  <a:cubicBezTo>
                    <a:pt x="135" y="0"/>
                    <a:pt x="135" y="0"/>
                    <a:pt x="135" y="0"/>
                  </a:cubicBezTo>
                  <a:cubicBezTo>
                    <a:pt x="139" y="0"/>
                    <a:pt x="142" y="3"/>
                    <a:pt x="142" y="7"/>
                  </a:cubicBezTo>
                  <a:cubicBezTo>
                    <a:pt x="142" y="164"/>
                    <a:pt x="142" y="164"/>
                    <a:pt x="142" y="164"/>
                  </a:cubicBezTo>
                  <a:cubicBezTo>
                    <a:pt x="142" y="173"/>
                    <a:pt x="145" y="176"/>
                    <a:pt x="152" y="176"/>
                  </a:cubicBezTo>
                  <a:cubicBezTo>
                    <a:pt x="152" y="181"/>
                    <a:pt x="152" y="181"/>
                    <a:pt x="152" y="181"/>
                  </a:cubicBezTo>
                  <a:cubicBezTo>
                    <a:pt x="152" y="187"/>
                    <a:pt x="146" y="194"/>
                    <a:pt x="133" y="194"/>
                  </a:cubicBezTo>
                  <a:cubicBezTo>
                    <a:pt x="123" y="194"/>
                    <a:pt x="116" y="188"/>
                    <a:pt x="116" y="173"/>
                  </a:cubicBezTo>
                  <a:cubicBezTo>
                    <a:pt x="116" y="167"/>
                    <a:pt x="116" y="167"/>
                    <a:pt x="116" y="167"/>
                  </a:cubicBezTo>
                  <a:cubicBezTo>
                    <a:pt x="96" y="184"/>
                    <a:pt x="72" y="194"/>
                    <a:pt x="52" y="194"/>
                  </a:cubicBezTo>
                  <a:cubicBezTo>
                    <a:pt x="24" y="194"/>
                    <a:pt x="0" y="180"/>
                    <a:pt x="0" y="135"/>
                  </a:cubicBezTo>
                </a:path>
              </a:pathLst>
            </a:custGeom>
            <a:solidFill>
              <a:srgbClr val="8557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a:p>
          </p:txBody>
        </p:sp>
        <p:sp>
          <p:nvSpPr>
            <p:cNvPr id="88" name="Freeform 30"/>
            <p:cNvSpPr>
              <a:spLocks/>
            </p:cNvSpPr>
            <p:nvPr userDrawn="1"/>
          </p:nvSpPr>
          <p:spPr bwMode="auto">
            <a:xfrm>
              <a:off x="3096" y="1778"/>
              <a:ext cx="228" cy="312"/>
            </a:xfrm>
            <a:custGeom>
              <a:avLst/>
              <a:gdLst>
                <a:gd name="T0" fmla="*/ 0 w 142"/>
                <a:gd name="T1" fmla="*/ 484 h 194"/>
                <a:gd name="T2" fmla="*/ 0 w 142"/>
                <a:gd name="T3" fmla="*/ 26 h 194"/>
                <a:gd name="T4" fmla="*/ 21 w 142"/>
                <a:gd name="T5" fmla="*/ 8 h 194"/>
                <a:gd name="T6" fmla="*/ 50 w 142"/>
                <a:gd name="T7" fmla="*/ 8 h 194"/>
                <a:gd name="T8" fmla="*/ 69 w 142"/>
                <a:gd name="T9" fmla="*/ 26 h 194"/>
                <a:gd name="T10" fmla="*/ 69 w 142"/>
                <a:gd name="T11" fmla="*/ 42 h 194"/>
                <a:gd name="T12" fmla="*/ 225 w 142"/>
                <a:gd name="T13" fmla="*/ 0 h 194"/>
                <a:gd name="T14" fmla="*/ 366 w 142"/>
                <a:gd name="T15" fmla="*/ 153 h 194"/>
                <a:gd name="T16" fmla="*/ 366 w 142"/>
                <a:gd name="T17" fmla="*/ 484 h 194"/>
                <a:gd name="T18" fmla="*/ 348 w 142"/>
                <a:gd name="T19" fmla="*/ 502 h 194"/>
                <a:gd name="T20" fmla="*/ 316 w 142"/>
                <a:gd name="T21" fmla="*/ 502 h 194"/>
                <a:gd name="T22" fmla="*/ 299 w 142"/>
                <a:gd name="T23" fmla="*/ 484 h 194"/>
                <a:gd name="T24" fmla="*/ 299 w 142"/>
                <a:gd name="T25" fmla="*/ 153 h 194"/>
                <a:gd name="T26" fmla="*/ 214 w 142"/>
                <a:gd name="T27" fmla="*/ 68 h 194"/>
                <a:gd name="T28" fmla="*/ 69 w 142"/>
                <a:gd name="T29" fmla="*/ 101 h 194"/>
                <a:gd name="T30" fmla="*/ 69 w 142"/>
                <a:gd name="T31" fmla="*/ 484 h 194"/>
                <a:gd name="T32" fmla="*/ 50 w 142"/>
                <a:gd name="T33" fmla="*/ 502 h 194"/>
                <a:gd name="T34" fmla="*/ 21 w 142"/>
                <a:gd name="T35" fmla="*/ 502 h 194"/>
                <a:gd name="T36" fmla="*/ 0 w 142"/>
                <a:gd name="T37" fmla="*/ 484 h 19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2" h="194">
                  <a:moveTo>
                    <a:pt x="0" y="187"/>
                  </a:moveTo>
                  <a:cubicBezTo>
                    <a:pt x="0" y="10"/>
                    <a:pt x="0" y="10"/>
                    <a:pt x="0" y="10"/>
                  </a:cubicBezTo>
                  <a:cubicBezTo>
                    <a:pt x="0" y="6"/>
                    <a:pt x="3" y="3"/>
                    <a:pt x="8" y="3"/>
                  </a:cubicBezTo>
                  <a:cubicBezTo>
                    <a:pt x="19" y="3"/>
                    <a:pt x="19" y="3"/>
                    <a:pt x="19" y="3"/>
                  </a:cubicBezTo>
                  <a:cubicBezTo>
                    <a:pt x="23" y="3"/>
                    <a:pt x="27" y="6"/>
                    <a:pt x="27" y="10"/>
                  </a:cubicBezTo>
                  <a:cubicBezTo>
                    <a:pt x="27" y="16"/>
                    <a:pt x="27" y="16"/>
                    <a:pt x="27" y="16"/>
                  </a:cubicBezTo>
                  <a:cubicBezTo>
                    <a:pt x="34" y="14"/>
                    <a:pt x="55" y="0"/>
                    <a:pt x="87" y="0"/>
                  </a:cubicBezTo>
                  <a:cubicBezTo>
                    <a:pt x="119" y="0"/>
                    <a:pt x="142" y="14"/>
                    <a:pt x="142" y="59"/>
                  </a:cubicBezTo>
                  <a:cubicBezTo>
                    <a:pt x="142" y="187"/>
                    <a:pt x="142" y="187"/>
                    <a:pt x="142" y="187"/>
                  </a:cubicBezTo>
                  <a:cubicBezTo>
                    <a:pt x="142" y="191"/>
                    <a:pt x="139" y="194"/>
                    <a:pt x="135" y="194"/>
                  </a:cubicBezTo>
                  <a:cubicBezTo>
                    <a:pt x="123" y="194"/>
                    <a:pt x="123" y="194"/>
                    <a:pt x="123" y="194"/>
                  </a:cubicBezTo>
                  <a:cubicBezTo>
                    <a:pt x="119" y="194"/>
                    <a:pt x="116" y="191"/>
                    <a:pt x="116" y="187"/>
                  </a:cubicBezTo>
                  <a:cubicBezTo>
                    <a:pt x="116" y="59"/>
                    <a:pt x="116" y="59"/>
                    <a:pt x="116" y="59"/>
                  </a:cubicBezTo>
                  <a:cubicBezTo>
                    <a:pt x="116" y="37"/>
                    <a:pt x="105" y="26"/>
                    <a:pt x="83" y="26"/>
                  </a:cubicBezTo>
                  <a:cubicBezTo>
                    <a:pt x="52" y="26"/>
                    <a:pt x="27" y="39"/>
                    <a:pt x="27" y="39"/>
                  </a:cubicBezTo>
                  <a:cubicBezTo>
                    <a:pt x="27" y="187"/>
                    <a:pt x="27" y="187"/>
                    <a:pt x="27" y="187"/>
                  </a:cubicBezTo>
                  <a:cubicBezTo>
                    <a:pt x="27" y="191"/>
                    <a:pt x="23" y="194"/>
                    <a:pt x="19" y="194"/>
                  </a:cubicBezTo>
                  <a:cubicBezTo>
                    <a:pt x="8" y="194"/>
                    <a:pt x="8" y="194"/>
                    <a:pt x="8" y="194"/>
                  </a:cubicBezTo>
                  <a:cubicBezTo>
                    <a:pt x="3" y="194"/>
                    <a:pt x="0" y="191"/>
                    <a:pt x="0" y="187"/>
                  </a:cubicBezTo>
                </a:path>
              </a:pathLst>
            </a:custGeom>
            <a:solidFill>
              <a:srgbClr val="8557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a:p>
          </p:txBody>
        </p:sp>
        <p:sp>
          <p:nvSpPr>
            <p:cNvPr id="89" name="Freeform 31"/>
            <p:cNvSpPr>
              <a:spLocks/>
            </p:cNvSpPr>
            <p:nvPr userDrawn="1"/>
          </p:nvSpPr>
          <p:spPr bwMode="auto">
            <a:xfrm>
              <a:off x="3361" y="1707"/>
              <a:ext cx="138" cy="386"/>
            </a:xfrm>
            <a:custGeom>
              <a:avLst/>
              <a:gdLst>
                <a:gd name="T0" fmla="*/ 56 w 86"/>
                <a:gd name="T1" fmla="*/ 545 h 240"/>
                <a:gd name="T2" fmla="*/ 56 w 86"/>
                <a:gd name="T3" fmla="*/ 175 h 240"/>
                <a:gd name="T4" fmla="*/ 18 w 86"/>
                <a:gd name="T5" fmla="*/ 175 h 240"/>
                <a:gd name="T6" fmla="*/ 0 w 86"/>
                <a:gd name="T7" fmla="*/ 158 h 240"/>
                <a:gd name="T8" fmla="*/ 0 w 86"/>
                <a:gd name="T9" fmla="*/ 140 h 240"/>
                <a:gd name="T10" fmla="*/ 18 w 86"/>
                <a:gd name="T11" fmla="*/ 122 h 240"/>
                <a:gd name="T12" fmla="*/ 56 w 86"/>
                <a:gd name="T13" fmla="*/ 122 h 240"/>
                <a:gd name="T14" fmla="*/ 56 w 86"/>
                <a:gd name="T15" fmla="*/ 21 h 240"/>
                <a:gd name="T16" fmla="*/ 75 w 86"/>
                <a:gd name="T17" fmla="*/ 0 h 240"/>
                <a:gd name="T18" fmla="*/ 103 w 86"/>
                <a:gd name="T19" fmla="*/ 0 h 240"/>
                <a:gd name="T20" fmla="*/ 124 w 86"/>
                <a:gd name="T21" fmla="*/ 21 h 240"/>
                <a:gd name="T22" fmla="*/ 124 w 86"/>
                <a:gd name="T23" fmla="*/ 122 h 240"/>
                <a:gd name="T24" fmla="*/ 199 w 86"/>
                <a:gd name="T25" fmla="*/ 122 h 240"/>
                <a:gd name="T26" fmla="*/ 217 w 86"/>
                <a:gd name="T27" fmla="*/ 140 h 240"/>
                <a:gd name="T28" fmla="*/ 217 w 86"/>
                <a:gd name="T29" fmla="*/ 158 h 240"/>
                <a:gd name="T30" fmla="*/ 199 w 86"/>
                <a:gd name="T31" fmla="*/ 175 h 240"/>
                <a:gd name="T32" fmla="*/ 124 w 86"/>
                <a:gd name="T33" fmla="*/ 175 h 240"/>
                <a:gd name="T34" fmla="*/ 124 w 86"/>
                <a:gd name="T35" fmla="*/ 531 h 240"/>
                <a:gd name="T36" fmla="*/ 157 w 86"/>
                <a:gd name="T37" fmla="*/ 565 h 240"/>
                <a:gd name="T38" fmla="*/ 193 w 86"/>
                <a:gd name="T39" fmla="*/ 558 h 240"/>
                <a:gd name="T40" fmla="*/ 209 w 86"/>
                <a:gd name="T41" fmla="*/ 553 h 240"/>
                <a:gd name="T42" fmla="*/ 221 w 86"/>
                <a:gd name="T43" fmla="*/ 566 h 240"/>
                <a:gd name="T44" fmla="*/ 221 w 86"/>
                <a:gd name="T45" fmla="*/ 579 h 240"/>
                <a:gd name="T46" fmla="*/ 205 w 86"/>
                <a:gd name="T47" fmla="*/ 605 h 240"/>
                <a:gd name="T48" fmla="*/ 128 w 86"/>
                <a:gd name="T49" fmla="*/ 621 h 240"/>
                <a:gd name="T50" fmla="*/ 56 w 86"/>
                <a:gd name="T51" fmla="*/ 545 h 2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6" h="240">
                  <a:moveTo>
                    <a:pt x="22" y="211"/>
                  </a:moveTo>
                  <a:cubicBezTo>
                    <a:pt x="22" y="68"/>
                    <a:pt x="22" y="68"/>
                    <a:pt x="22" y="68"/>
                  </a:cubicBezTo>
                  <a:cubicBezTo>
                    <a:pt x="7" y="68"/>
                    <a:pt x="7" y="68"/>
                    <a:pt x="7" y="68"/>
                  </a:cubicBezTo>
                  <a:cubicBezTo>
                    <a:pt x="3" y="68"/>
                    <a:pt x="0" y="65"/>
                    <a:pt x="0" y="61"/>
                  </a:cubicBezTo>
                  <a:cubicBezTo>
                    <a:pt x="0" y="54"/>
                    <a:pt x="0" y="54"/>
                    <a:pt x="0" y="54"/>
                  </a:cubicBezTo>
                  <a:cubicBezTo>
                    <a:pt x="0" y="50"/>
                    <a:pt x="3" y="47"/>
                    <a:pt x="7" y="47"/>
                  </a:cubicBezTo>
                  <a:cubicBezTo>
                    <a:pt x="22" y="47"/>
                    <a:pt x="22" y="47"/>
                    <a:pt x="22" y="47"/>
                  </a:cubicBezTo>
                  <a:cubicBezTo>
                    <a:pt x="22" y="8"/>
                    <a:pt x="22" y="8"/>
                    <a:pt x="22" y="8"/>
                  </a:cubicBezTo>
                  <a:cubicBezTo>
                    <a:pt x="22" y="4"/>
                    <a:pt x="25" y="0"/>
                    <a:pt x="29" y="0"/>
                  </a:cubicBezTo>
                  <a:cubicBezTo>
                    <a:pt x="40" y="0"/>
                    <a:pt x="40" y="0"/>
                    <a:pt x="40" y="0"/>
                  </a:cubicBezTo>
                  <a:cubicBezTo>
                    <a:pt x="45" y="0"/>
                    <a:pt x="48" y="4"/>
                    <a:pt x="48" y="8"/>
                  </a:cubicBezTo>
                  <a:cubicBezTo>
                    <a:pt x="48" y="47"/>
                    <a:pt x="48" y="47"/>
                    <a:pt x="48" y="47"/>
                  </a:cubicBezTo>
                  <a:cubicBezTo>
                    <a:pt x="77" y="47"/>
                    <a:pt x="77" y="47"/>
                    <a:pt x="77" y="47"/>
                  </a:cubicBezTo>
                  <a:cubicBezTo>
                    <a:pt x="81" y="47"/>
                    <a:pt x="84" y="50"/>
                    <a:pt x="84" y="54"/>
                  </a:cubicBezTo>
                  <a:cubicBezTo>
                    <a:pt x="84" y="61"/>
                    <a:pt x="84" y="61"/>
                    <a:pt x="84" y="61"/>
                  </a:cubicBezTo>
                  <a:cubicBezTo>
                    <a:pt x="84" y="65"/>
                    <a:pt x="81" y="68"/>
                    <a:pt x="77" y="68"/>
                  </a:cubicBezTo>
                  <a:cubicBezTo>
                    <a:pt x="48" y="68"/>
                    <a:pt x="48" y="68"/>
                    <a:pt x="48" y="68"/>
                  </a:cubicBezTo>
                  <a:cubicBezTo>
                    <a:pt x="48" y="205"/>
                    <a:pt x="48" y="205"/>
                    <a:pt x="48" y="205"/>
                  </a:cubicBezTo>
                  <a:cubicBezTo>
                    <a:pt x="48" y="214"/>
                    <a:pt x="53" y="218"/>
                    <a:pt x="61" y="218"/>
                  </a:cubicBezTo>
                  <a:cubicBezTo>
                    <a:pt x="68" y="218"/>
                    <a:pt x="71" y="217"/>
                    <a:pt x="75" y="216"/>
                  </a:cubicBezTo>
                  <a:cubicBezTo>
                    <a:pt x="77" y="215"/>
                    <a:pt x="79" y="214"/>
                    <a:pt x="81" y="214"/>
                  </a:cubicBezTo>
                  <a:cubicBezTo>
                    <a:pt x="84" y="214"/>
                    <a:pt x="86" y="216"/>
                    <a:pt x="86" y="219"/>
                  </a:cubicBezTo>
                  <a:cubicBezTo>
                    <a:pt x="86" y="224"/>
                    <a:pt x="86" y="224"/>
                    <a:pt x="86" y="224"/>
                  </a:cubicBezTo>
                  <a:cubicBezTo>
                    <a:pt x="86" y="229"/>
                    <a:pt x="84" y="233"/>
                    <a:pt x="80" y="234"/>
                  </a:cubicBezTo>
                  <a:cubicBezTo>
                    <a:pt x="72" y="238"/>
                    <a:pt x="65" y="240"/>
                    <a:pt x="50" y="240"/>
                  </a:cubicBezTo>
                  <a:cubicBezTo>
                    <a:pt x="34" y="240"/>
                    <a:pt x="22" y="231"/>
                    <a:pt x="22" y="211"/>
                  </a:cubicBezTo>
                </a:path>
              </a:pathLst>
            </a:custGeom>
            <a:solidFill>
              <a:srgbClr val="8557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a:p>
          </p:txBody>
        </p:sp>
        <p:sp>
          <p:nvSpPr>
            <p:cNvPr id="90" name="Freeform 32"/>
            <p:cNvSpPr>
              <a:spLocks/>
            </p:cNvSpPr>
            <p:nvPr userDrawn="1"/>
          </p:nvSpPr>
          <p:spPr bwMode="auto">
            <a:xfrm>
              <a:off x="3537" y="1783"/>
              <a:ext cx="228" cy="450"/>
            </a:xfrm>
            <a:custGeom>
              <a:avLst/>
              <a:gdLst>
                <a:gd name="T0" fmla="*/ 165 w 142"/>
                <a:gd name="T1" fmla="*/ 723 h 280"/>
                <a:gd name="T2" fmla="*/ 47 w 142"/>
                <a:gd name="T3" fmla="*/ 689 h 280"/>
                <a:gd name="T4" fmla="*/ 47 w 142"/>
                <a:gd name="T5" fmla="*/ 656 h 280"/>
                <a:gd name="T6" fmla="*/ 63 w 142"/>
                <a:gd name="T7" fmla="*/ 641 h 280"/>
                <a:gd name="T8" fmla="*/ 93 w 142"/>
                <a:gd name="T9" fmla="*/ 651 h 280"/>
                <a:gd name="T10" fmla="*/ 162 w 142"/>
                <a:gd name="T11" fmla="*/ 661 h 280"/>
                <a:gd name="T12" fmla="*/ 299 w 142"/>
                <a:gd name="T13" fmla="*/ 503 h 280"/>
                <a:gd name="T14" fmla="*/ 299 w 142"/>
                <a:gd name="T15" fmla="*/ 460 h 280"/>
                <a:gd name="T16" fmla="*/ 145 w 142"/>
                <a:gd name="T17" fmla="*/ 501 h 280"/>
                <a:gd name="T18" fmla="*/ 0 w 142"/>
                <a:gd name="T19" fmla="*/ 349 h 280"/>
                <a:gd name="T20" fmla="*/ 0 w 142"/>
                <a:gd name="T21" fmla="*/ 18 h 280"/>
                <a:gd name="T22" fmla="*/ 18 w 142"/>
                <a:gd name="T23" fmla="*/ 0 h 280"/>
                <a:gd name="T24" fmla="*/ 50 w 142"/>
                <a:gd name="T25" fmla="*/ 0 h 280"/>
                <a:gd name="T26" fmla="*/ 67 w 142"/>
                <a:gd name="T27" fmla="*/ 18 h 280"/>
                <a:gd name="T28" fmla="*/ 67 w 142"/>
                <a:gd name="T29" fmla="*/ 349 h 280"/>
                <a:gd name="T30" fmla="*/ 154 w 142"/>
                <a:gd name="T31" fmla="*/ 434 h 280"/>
                <a:gd name="T32" fmla="*/ 299 w 142"/>
                <a:gd name="T33" fmla="*/ 400 h 280"/>
                <a:gd name="T34" fmla="*/ 299 w 142"/>
                <a:gd name="T35" fmla="*/ 18 h 280"/>
                <a:gd name="T36" fmla="*/ 316 w 142"/>
                <a:gd name="T37" fmla="*/ 0 h 280"/>
                <a:gd name="T38" fmla="*/ 348 w 142"/>
                <a:gd name="T39" fmla="*/ 0 h 280"/>
                <a:gd name="T40" fmla="*/ 366 w 142"/>
                <a:gd name="T41" fmla="*/ 18 h 280"/>
                <a:gd name="T42" fmla="*/ 366 w 142"/>
                <a:gd name="T43" fmla="*/ 511 h 280"/>
                <a:gd name="T44" fmla="*/ 165 w 142"/>
                <a:gd name="T45" fmla="*/ 723 h 2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2" h="280">
                  <a:moveTo>
                    <a:pt x="64" y="280"/>
                  </a:moveTo>
                  <a:cubicBezTo>
                    <a:pt x="46" y="280"/>
                    <a:pt x="18" y="276"/>
                    <a:pt x="18" y="267"/>
                  </a:cubicBezTo>
                  <a:cubicBezTo>
                    <a:pt x="18" y="254"/>
                    <a:pt x="18" y="254"/>
                    <a:pt x="18" y="254"/>
                  </a:cubicBezTo>
                  <a:cubicBezTo>
                    <a:pt x="18" y="250"/>
                    <a:pt x="20" y="248"/>
                    <a:pt x="24" y="248"/>
                  </a:cubicBezTo>
                  <a:cubicBezTo>
                    <a:pt x="26" y="248"/>
                    <a:pt x="30" y="250"/>
                    <a:pt x="36" y="252"/>
                  </a:cubicBezTo>
                  <a:cubicBezTo>
                    <a:pt x="42" y="254"/>
                    <a:pt x="51" y="256"/>
                    <a:pt x="63" y="256"/>
                  </a:cubicBezTo>
                  <a:cubicBezTo>
                    <a:pt x="98" y="256"/>
                    <a:pt x="116" y="243"/>
                    <a:pt x="116" y="195"/>
                  </a:cubicBezTo>
                  <a:cubicBezTo>
                    <a:pt x="116" y="178"/>
                    <a:pt x="116" y="178"/>
                    <a:pt x="116" y="178"/>
                  </a:cubicBezTo>
                  <a:cubicBezTo>
                    <a:pt x="108" y="180"/>
                    <a:pt x="88" y="194"/>
                    <a:pt x="56" y="194"/>
                  </a:cubicBezTo>
                  <a:cubicBezTo>
                    <a:pt x="23" y="194"/>
                    <a:pt x="0" y="180"/>
                    <a:pt x="0" y="135"/>
                  </a:cubicBezTo>
                  <a:cubicBezTo>
                    <a:pt x="0" y="7"/>
                    <a:pt x="0" y="7"/>
                    <a:pt x="0" y="7"/>
                  </a:cubicBezTo>
                  <a:cubicBezTo>
                    <a:pt x="0" y="3"/>
                    <a:pt x="3" y="0"/>
                    <a:pt x="7" y="0"/>
                  </a:cubicBezTo>
                  <a:cubicBezTo>
                    <a:pt x="19" y="0"/>
                    <a:pt x="19" y="0"/>
                    <a:pt x="19" y="0"/>
                  </a:cubicBezTo>
                  <a:cubicBezTo>
                    <a:pt x="23" y="0"/>
                    <a:pt x="26" y="3"/>
                    <a:pt x="26" y="7"/>
                  </a:cubicBezTo>
                  <a:cubicBezTo>
                    <a:pt x="26" y="135"/>
                    <a:pt x="26" y="135"/>
                    <a:pt x="26" y="135"/>
                  </a:cubicBezTo>
                  <a:cubicBezTo>
                    <a:pt x="26" y="157"/>
                    <a:pt x="37" y="168"/>
                    <a:pt x="60" y="168"/>
                  </a:cubicBezTo>
                  <a:cubicBezTo>
                    <a:pt x="90" y="168"/>
                    <a:pt x="116" y="155"/>
                    <a:pt x="116" y="155"/>
                  </a:cubicBezTo>
                  <a:cubicBezTo>
                    <a:pt x="116" y="7"/>
                    <a:pt x="116" y="7"/>
                    <a:pt x="116" y="7"/>
                  </a:cubicBezTo>
                  <a:cubicBezTo>
                    <a:pt x="116" y="3"/>
                    <a:pt x="119" y="0"/>
                    <a:pt x="123" y="0"/>
                  </a:cubicBezTo>
                  <a:cubicBezTo>
                    <a:pt x="135" y="0"/>
                    <a:pt x="135" y="0"/>
                    <a:pt x="135" y="0"/>
                  </a:cubicBezTo>
                  <a:cubicBezTo>
                    <a:pt x="139" y="0"/>
                    <a:pt x="142" y="3"/>
                    <a:pt x="142" y="7"/>
                  </a:cubicBezTo>
                  <a:cubicBezTo>
                    <a:pt x="142" y="198"/>
                    <a:pt x="142" y="198"/>
                    <a:pt x="142" y="198"/>
                  </a:cubicBezTo>
                  <a:cubicBezTo>
                    <a:pt x="142" y="267"/>
                    <a:pt x="98" y="280"/>
                    <a:pt x="64" y="280"/>
                  </a:cubicBezTo>
                </a:path>
              </a:pathLst>
            </a:custGeom>
            <a:solidFill>
              <a:srgbClr val="8557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a:p>
          </p:txBody>
        </p:sp>
        <p:sp>
          <p:nvSpPr>
            <p:cNvPr id="91" name="Freeform 33"/>
            <p:cNvSpPr>
              <a:spLocks/>
            </p:cNvSpPr>
            <p:nvPr userDrawn="1"/>
          </p:nvSpPr>
          <p:spPr bwMode="auto">
            <a:xfrm>
              <a:off x="3904" y="1672"/>
              <a:ext cx="274" cy="424"/>
            </a:xfrm>
            <a:custGeom>
              <a:avLst/>
              <a:gdLst>
                <a:gd name="T0" fmla="*/ 0 w 171"/>
                <a:gd name="T1" fmla="*/ 344 h 264"/>
                <a:gd name="T2" fmla="*/ 261 w 171"/>
                <a:gd name="T3" fmla="*/ 0 h 264"/>
                <a:gd name="T4" fmla="*/ 413 w 171"/>
                <a:gd name="T5" fmla="*/ 35 h 264"/>
                <a:gd name="T6" fmla="*/ 439 w 171"/>
                <a:gd name="T7" fmla="*/ 72 h 264"/>
                <a:gd name="T8" fmla="*/ 439 w 171"/>
                <a:gd name="T9" fmla="*/ 93 h 264"/>
                <a:gd name="T10" fmla="*/ 423 w 171"/>
                <a:gd name="T11" fmla="*/ 114 h 264"/>
                <a:gd name="T12" fmla="*/ 409 w 171"/>
                <a:gd name="T13" fmla="*/ 108 h 264"/>
                <a:gd name="T14" fmla="*/ 272 w 171"/>
                <a:gd name="T15" fmla="*/ 67 h 264"/>
                <a:gd name="T16" fmla="*/ 74 w 171"/>
                <a:gd name="T17" fmla="*/ 344 h 264"/>
                <a:gd name="T18" fmla="*/ 272 w 171"/>
                <a:gd name="T19" fmla="*/ 614 h 264"/>
                <a:gd name="T20" fmla="*/ 409 w 171"/>
                <a:gd name="T21" fmla="*/ 575 h 264"/>
                <a:gd name="T22" fmla="*/ 423 w 171"/>
                <a:gd name="T23" fmla="*/ 570 h 264"/>
                <a:gd name="T24" fmla="*/ 439 w 171"/>
                <a:gd name="T25" fmla="*/ 588 h 264"/>
                <a:gd name="T26" fmla="*/ 439 w 171"/>
                <a:gd name="T27" fmla="*/ 612 h 264"/>
                <a:gd name="T28" fmla="*/ 413 w 171"/>
                <a:gd name="T29" fmla="*/ 647 h 264"/>
                <a:gd name="T30" fmla="*/ 261 w 171"/>
                <a:gd name="T31" fmla="*/ 681 h 264"/>
                <a:gd name="T32" fmla="*/ 0 w 171"/>
                <a:gd name="T33" fmla="*/ 344 h 2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1" h="264">
                  <a:moveTo>
                    <a:pt x="0" y="133"/>
                  </a:moveTo>
                  <a:cubicBezTo>
                    <a:pt x="0" y="47"/>
                    <a:pt x="43" y="0"/>
                    <a:pt x="102" y="0"/>
                  </a:cubicBezTo>
                  <a:cubicBezTo>
                    <a:pt x="133" y="0"/>
                    <a:pt x="153" y="9"/>
                    <a:pt x="161" y="14"/>
                  </a:cubicBezTo>
                  <a:cubicBezTo>
                    <a:pt x="167" y="18"/>
                    <a:pt x="171" y="22"/>
                    <a:pt x="171" y="28"/>
                  </a:cubicBezTo>
                  <a:cubicBezTo>
                    <a:pt x="171" y="36"/>
                    <a:pt x="171" y="36"/>
                    <a:pt x="171" y="36"/>
                  </a:cubicBezTo>
                  <a:cubicBezTo>
                    <a:pt x="171" y="41"/>
                    <a:pt x="168" y="44"/>
                    <a:pt x="165" y="44"/>
                  </a:cubicBezTo>
                  <a:cubicBezTo>
                    <a:pt x="163" y="44"/>
                    <a:pt x="161" y="43"/>
                    <a:pt x="159" y="42"/>
                  </a:cubicBezTo>
                  <a:cubicBezTo>
                    <a:pt x="151" y="37"/>
                    <a:pt x="132" y="26"/>
                    <a:pt x="106" y="26"/>
                  </a:cubicBezTo>
                  <a:cubicBezTo>
                    <a:pt x="60" y="26"/>
                    <a:pt x="29" y="61"/>
                    <a:pt x="29" y="133"/>
                  </a:cubicBezTo>
                  <a:cubicBezTo>
                    <a:pt x="29" y="204"/>
                    <a:pt x="60" y="238"/>
                    <a:pt x="106" y="238"/>
                  </a:cubicBezTo>
                  <a:cubicBezTo>
                    <a:pt x="132" y="238"/>
                    <a:pt x="151" y="228"/>
                    <a:pt x="159" y="223"/>
                  </a:cubicBezTo>
                  <a:cubicBezTo>
                    <a:pt x="160" y="222"/>
                    <a:pt x="162" y="221"/>
                    <a:pt x="165" y="221"/>
                  </a:cubicBezTo>
                  <a:cubicBezTo>
                    <a:pt x="169" y="221"/>
                    <a:pt x="171" y="224"/>
                    <a:pt x="171" y="228"/>
                  </a:cubicBezTo>
                  <a:cubicBezTo>
                    <a:pt x="171" y="237"/>
                    <a:pt x="171" y="237"/>
                    <a:pt x="171" y="237"/>
                  </a:cubicBezTo>
                  <a:cubicBezTo>
                    <a:pt x="171" y="243"/>
                    <a:pt x="167" y="247"/>
                    <a:pt x="161" y="251"/>
                  </a:cubicBezTo>
                  <a:cubicBezTo>
                    <a:pt x="153" y="256"/>
                    <a:pt x="133" y="264"/>
                    <a:pt x="102" y="264"/>
                  </a:cubicBezTo>
                  <a:cubicBezTo>
                    <a:pt x="43" y="264"/>
                    <a:pt x="0" y="218"/>
                    <a:pt x="0" y="133"/>
                  </a:cubicBezTo>
                </a:path>
              </a:pathLst>
            </a:custGeom>
            <a:solidFill>
              <a:srgbClr val="8557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a:p>
          </p:txBody>
        </p:sp>
        <p:sp>
          <p:nvSpPr>
            <p:cNvPr id="92" name="Freeform 34"/>
            <p:cNvSpPr>
              <a:spLocks noEditPoints="1"/>
            </p:cNvSpPr>
            <p:nvPr userDrawn="1"/>
          </p:nvSpPr>
          <p:spPr bwMode="auto">
            <a:xfrm>
              <a:off x="4204" y="1776"/>
              <a:ext cx="269" cy="320"/>
            </a:xfrm>
            <a:custGeom>
              <a:avLst/>
              <a:gdLst>
                <a:gd name="T0" fmla="*/ 0 w 168"/>
                <a:gd name="T1" fmla="*/ 256 h 199"/>
                <a:gd name="T2" fmla="*/ 216 w 168"/>
                <a:gd name="T3" fmla="*/ 0 h 199"/>
                <a:gd name="T4" fmla="*/ 431 w 168"/>
                <a:gd name="T5" fmla="*/ 256 h 199"/>
                <a:gd name="T6" fmla="*/ 216 w 168"/>
                <a:gd name="T7" fmla="*/ 515 h 199"/>
                <a:gd name="T8" fmla="*/ 0 w 168"/>
                <a:gd name="T9" fmla="*/ 256 h 199"/>
                <a:gd name="T10" fmla="*/ 363 w 168"/>
                <a:gd name="T11" fmla="*/ 256 h 199"/>
                <a:gd name="T12" fmla="*/ 216 w 168"/>
                <a:gd name="T13" fmla="*/ 63 h 199"/>
                <a:gd name="T14" fmla="*/ 67 w 168"/>
                <a:gd name="T15" fmla="*/ 256 h 199"/>
                <a:gd name="T16" fmla="*/ 216 w 168"/>
                <a:gd name="T17" fmla="*/ 452 h 199"/>
                <a:gd name="T18" fmla="*/ 363 w 168"/>
                <a:gd name="T19" fmla="*/ 256 h 1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8" h="199">
                  <a:moveTo>
                    <a:pt x="0" y="99"/>
                  </a:moveTo>
                  <a:cubicBezTo>
                    <a:pt x="0" y="41"/>
                    <a:pt x="29" y="0"/>
                    <a:pt x="84" y="0"/>
                  </a:cubicBezTo>
                  <a:cubicBezTo>
                    <a:pt x="139" y="0"/>
                    <a:pt x="168" y="41"/>
                    <a:pt x="168" y="99"/>
                  </a:cubicBezTo>
                  <a:cubicBezTo>
                    <a:pt x="168" y="158"/>
                    <a:pt x="139" y="199"/>
                    <a:pt x="84" y="199"/>
                  </a:cubicBezTo>
                  <a:cubicBezTo>
                    <a:pt x="29" y="199"/>
                    <a:pt x="0" y="158"/>
                    <a:pt x="0" y="99"/>
                  </a:cubicBezTo>
                  <a:moveTo>
                    <a:pt x="142" y="99"/>
                  </a:moveTo>
                  <a:cubicBezTo>
                    <a:pt x="142" y="50"/>
                    <a:pt x="120" y="24"/>
                    <a:pt x="84" y="24"/>
                  </a:cubicBezTo>
                  <a:cubicBezTo>
                    <a:pt x="49" y="24"/>
                    <a:pt x="26" y="50"/>
                    <a:pt x="26" y="99"/>
                  </a:cubicBezTo>
                  <a:cubicBezTo>
                    <a:pt x="26" y="149"/>
                    <a:pt x="49" y="175"/>
                    <a:pt x="84" y="175"/>
                  </a:cubicBezTo>
                  <a:cubicBezTo>
                    <a:pt x="120" y="175"/>
                    <a:pt x="142" y="149"/>
                    <a:pt x="142" y="99"/>
                  </a:cubicBezTo>
                </a:path>
              </a:pathLst>
            </a:custGeom>
            <a:solidFill>
              <a:srgbClr val="8557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a:p>
          </p:txBody>
        </p:sp>
        <p:sp>
          <p:nvSpPr>
            <p:cNvPr id="93" name="Freeform 35"/>
            <p:cNvSpPr>
              <a:spLocks/>
            </p:cNvSpPr>
            <p:nvPr userDrawn="1"/>
          </p:nvSpPr>
          <p:spPr bwMode="auto">
            <a:xfrm>
              <a:off x="4524" y="1783"/>
              <a:ext cx="244" cy="312"/>
            </a:xfrm>
            <a:custGeom>
              <a:avLst/>
              <a:gdLst>
                <a:gd name="T0" fmla="*/ 0 w 152"/>
                <a:gd name="T1" fmla="*/ 349 h 194"/>
                <a:gd name="T2" fmla="*/ 0 w 152"/>
                <a:gd name="T3" fmla="*/ 18 h 194"/>
                <a:gd name="T4" fmla="*/ 21 w 152"/>
                <a:gd name="T5" fmla="*/ 0 h 194"/>
                <a:gd name="T6" fmla="*/ 50 w 152"/>
                <a:gd name="T7" fmla="*/ 0 h 194"/>
                <a:gd name="T8" fmla="*/ 69 w 152"/>
                <a:gd name="T9" fmla="*/ 18 h 194"/>
                <a:gd name="T10" fmla="*/ 69 w 152"/>
                <a:gd name="T11" fmla="*/ 349 h 194"/>
                <a:gd name="T12" fmla="*/ 154 w 152"/>
                <a:gd name="T13" fmla="*/ 434 h 194"/>
                <a:gd name="T14" fmla="*/ 299 w 152"/>
                <a:gd name="T15" fmla="*/ 370 h 194"/>
                <a:gd name="T16" fmla="*/ 299 w 152"/>
                <a:gd name="T17" fmla="*/ 18 h 194"/>
                <a:gd name="T18" fmla="*/ 319 w 152"/>
                <a:gd name="T19" fmla="*/ 0 h 194"/>
                <a:gd name="T20" fmla="*/ 348 w 152"/>
                <a:gd name="T21" fmla="*/ 0 h 194"/>
                <a:gd name="T22" fmla="*/ 369 w 152"/>
                <a:gd name="T23" fmla="*/ 18 h 194"/>
                <a:gd name="T24" fmla="*/ 369 w 152"/>
                <a:gd name="T25" fmla="*/ 425 h 194"/>
                <a:gd name="T26" fmla="*/ 392 w 152"/>
                <a:gd name="T27" fmla="*/ 455 h 194"/>
                <a:gd name="T28" fmla="*/ 392 w 152"/>
                <a:gd name="T29" fmla="*/ 468 h 194"/>
                <a:gd name="T30" fmla="*/ 344 w 152"/>
                <a:gd name="T31" fmla="*/ 502 h 194"/>
                <a:gd name="T32" fmla="*/ 299 w 152"/>
                <a:gd name="T33" fmla="*/ 447 h 194"/>
                <a:gd name="T34" fmla="*/ 299 w 152"/>
                <a:gd name="T35" fmla="*/ 433 h 194"/>
                <a:gd name="T36" fmla="*/ 133 w 152"/>
                <a:gd name="T37" fmla="*/ 502 h 194"/>
                <a:gd name="T38" fmla="*/ 0 w 152"/>
                <a:gd name="T39" fmla="*/ 349 h 19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52" h="194">
                  <a:moveTo>
                    <a:pt x="0" y="135"/>
                  </a:moveTo>
                  <a:cubicBezTo>
                    <a:pt x="0" y="7"/>
                    <a:pt x="0" y="7"/>
                    <a:pt x="0" y="7"/>
                  </a:cubicBezTo>
                  <a:cubicBezTo>
                    <a:pt x="0" y="3"/>
                    <a:pt x="4" y="0"/>
                    <a:pt x="8" y="0"/>
                  </a:cubicBezTo>
                  <a:cubicBezTo>
                    <a:pt x="19" y="0"/>
                    <a:pt x="19" y="0"/>
                    <a:pt x="19" y="0"/>
                  </a:cubicBezTo>
                  <a:cubicBezTo>
                    <a:pt x="24" y="0"/>
                    <a:pt x="27" y="3"/>
                    <a:pt x="27" y="7"/>
                  </a:cubicBezTo>
                  <a:cubicBezTo>
                    <a:pt x="27" y="135"/>
                    <a:pt x="27" y="135"/>
                    <a:pt x="27" y="135"/>
                  </a:cubicBezTo>
                  <a:cubicBezTo>
                    <a:pt x="27" y="157"/>
                    <a:pt x="37" y="168"/>
                    <a:pt x="60" y="168"/>
                  </a:cubicBezTo>
                  <a:cubicBezTo>
                    <a:pt x="74" y="168"/>
                    <a:pt x="97" y="160"/>
                    <a:pt x="116" y="143"/>
                  </a:cubicBezTo>
                  <a:cubicBezTo>
                    <a:pt x="116" y="7"/>
                    <a:pt x="116" y="7"/>
                    <a:pt x="116" y="7"/>
                  </a:cubicBezTo>
                  <a:cubicBezTo>
                    <a:pt x="116" y="3"/>
                    <a:pt x="119" y="0"/>
                    <a:pt x="124" y="0"/>
                  </a:cubicBezTo>
                  <a:cubicBezTo>
                    <a:pt x="135" y="0"/>
                    <a:pt x="135" y="0"/>
                    <a:pt x="135" y="0"/>
                  </a:cubicBezTo>
                  <a:cubicBezTo>
                    <a:pt x="139" y="0"/>
                    <a:pt x="143" y="3"/>
                    <a:pt x="143" y="7"/>
                  </a:cubicBezTo>
                  <a:cubicBezTo>
                    <a:pt x="143" y="164"/>
                    <a:pt x="143" y="164"/>
                    <a:pt x="143" y="164"/>
                  </a:cubicBezTo>
                  <a:cubicBezTo>
                    <a:pt x="143" y="173"/>
                    <a:pt x="146" y="176"/>
                    <a:pt x="152" y="176"/>
                  </a:cubicBezTo>
                  <a:cubicBezTo>
                    <a:pt x="152" y="181"/>
                    <a:pt x="152" y="181"/>
                    <a:pt x="152" y="181"/>
                  </a:cubicBezTo>
                  <a:cubicBezTo>
                    <a:pt x="152" y="187"/>
                    <a:pt x="147" y="194"/>
                    <a:pt x="133" y="194"/>
                  </a:cubicBezTo>
                  <a:cubicBezTo>
                    <a:pt x="124" y="194"/>
                    <a:pt x="116" y="188"/>
                    <a:pt x="116" y="173"/>
                  </a:cubicBezTo>
                  <a:cubicBezTo>
                    <a:pt x="116" y="167"/>
                    <a:pt x="116" y="167"/>
                    <a:pt x="116" y="167"/>
                  </a:cubicBezTo>
                  <a:cubicBezTo>
                    <a:pt x="97" y="184"/>
                    <a:pt x="72" y="194"/>
                    <a:pt x="52" y="194"/>
                  </a:cubicBezTo>
                  <a:cubicBezTo>
                    <a:pt x="24" y="194"/>
                    <a:pt x="0" y="180"/>
                    <a:pt x="0" y="135"/>
                  </a:cubicBezTo>
                </a:path>
              </a:pathLst>
            </a:custGeom>
            <a:solidFill>
              <a:srgbClr val="8557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a:p>
          </p:txBody>
        </p:sp>
        <p:sp>
          <p:nvSpPr>
            <p:cNvPr id="94" name="Freeform 36"/>
            <p:cNvSpPr>
              <a:spLocks/>
            </p:cNvSpPr>
            <p:nvPr userDrawn="1"/>
          </p:nvSpPr>
          <p:spPr bwMode="auto">
            <a:xfrm>
              <a:off x="4822" y="1778"/>
              <a:ext cx="228" cy="312"/>
            </a:xfrm>
            <a:custGeom>
              <a:avLst/>
              <a:gdLst>
                <a:gd name="T0" fmla="*/ 0 w 142"/>
                <a:gd name="T1" fmla="*/ 484 h 194"/>
                <a:gd name="T2" fmla="*/ 0 w 142"/>
                <a:gd name="T3" fmla="*/ 26 h 194"/>
                <a:gd name="T4" fmla="*/ 18 w 142"/>
                <a:gd name="T5" fmla="*/ 8 h 194"/>
                <a:gd name="T6" fmla="*/ 50 w 142"/>
                <a:gd name="T7" fmla="*/ 8 h 194"/>
                <a:gd name="T8" fmla="*/ 67 w 142"/>
                <a:gd name="T9" fmla="*/ 26 h 194"/>
                <a:gd name="T10" fmla="*/ 67 w 142"/>
                <a:gd name="T11" fmla="*/ 42 h 194"/>
                <a:gd name="T12" fmla="*/ 222 w 142"/>
                <a:gd name="T13" fmla="*/ 0 h 194"/>
                <a:gd name="T14" fmla="*/ 366 w 142"/>
                <a:gd name="T15" fmla="*/ 153 h 194"/>
                <a:gd name="T16" fmla="*/ 366 w 142"/>
                <a:gd name="T17" fmla="*/ 484 h 194"/>
                <a:gd name="T18" fmla="*/ 345 w 142"/>
                <a:gd name="T19" fmla="*/ 502 h 194"/>
                <a:gd name="T20" fmla="*/ 316 w 142"/>
                <a:gd name="T21" fmla="*/ 502 h 194"/>
                <a:gd name="T22" fmla="*/ 297 w 142"/>
                <a:gd name="T23" fmla="*/ 484 h 194"/>
                <a:gd name="T24" fmla="*/ 297 w 142"/>
                <a:gd name="T25" fmla="*/ 153 h 194"/>
                <a:gd name="T26" fmla="*/ 212 w 142"/>
                <a:gd name="T27" fmla="*/ 68 h 194"/>
                <a:gd name="T28" fmla="*/ 67 w 142"/>
                <a:gd name="T29" fmla="*/ 101 h 194"/>
                <a:gd name="T30" fmla="*/ 67 w 142"/>
                <a:gd name="T31" fmla="*/ 484 h 194"/>
                <a:gd name="T32" fmla="*/ 50 w 142"/>
                <a:gd name="T33" fmla="*/ 502 h 194"/>
                <a:gd name="T34" fmla="*/ 18 w 142"/>
                <a:gd name="T35" fmla="*/ 502 h 194"/>
                <a:gd name="T36" fmla="*/ 0 w 142"/>
                <a:gd name="T37" fmla="*/ 484 h 19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2" h="194">
                  <a:moveTo>
                    <a:pt x="0" y="187"/>
                  </a:moveTo>
                  <a:cubicBezTo>
                    <a:pt x="0" y="10"/>
                    <a:pt x="0" y="10"/>
                    <a:pt x="0" y="10"/>
                  </a:cubicBezTo>
                  <a:cubicBezTo>
                    <a:pt x="0" y="6"/>
                    <a:pt x="3" y="3"/>
                    <a:pt x="7" y="3"/>
                  </a:cubicBezTo>
                  <a:cubicBezTo>
                    <a:pt x="19" y="3"/>
                    <a:pt x="19" y="3"/>
                    <a:pt x="19" y="3"/>
                  </a:cubicBezTo>
                  <a:cubicBezTo>
                    <a:pt x="23" y="3"/>
                    <a:pt x="26" y="6"/>
                    <a:pt x="26" y="10"/>
                  </a:cubicBezTo>
                  <a:cubicBezTo>
                    <a:pt x="26" y="16"/>
                    <a:pt x="26" y="16"/>
                    <a:pt x="26" y="16"/>
                  </a:cubicBezTo>
                  <a:cubicBezTo>
                    <a:pt x="33" y="14"/>
                    <a:pt x="54" y="0"/>
                    <a:pt x="86" y="0"/>
                  </a:cubicBezTo>
                  <a:cubicBezTo>
                    <a:pt x="118" y="0"/>
                    <a:pt x="142" y="14"/>
                    <a:pt x="142" y="59"/>
                  </a:cubicBezTo>
                  <a:cubicBezTo>
                    <a:pt x="142" y="187"/>
                    <a:pt x="142" y="187"/>
                    <a:pt x="142" y="187"/>
                  </a:cubicBezTo>
                  <a:cubicBezTo>
                    <a:pt x="142" y="191"/>
                    <a:pt x="139" y="194"/>
                    <a:pt x="134" y="194"/>
                  </a:cubicBezTo>
                  <a:cubicBezTo>
                    <a:pt x="123" y="194"/>
                    <a:pt x="123" y="194"/>
                    <a:pt x="123" y="194"/>
                  </a:cubicBezTo>
                  <a:cubicBezTo>
                    <a:pt x="118" y="194"/>
                    <a:pt x="115" y="191"/>
                    <a:pt x="115" y="187"/>
                  </a:cubicBezTo>
                  <a:cubicBezTo>
                    <a:pt x="115" y="59"/>
                    <a:pt x="115" y="59"/>
                    <a:pt x="115" y="59"/>
                  </a:cubicBezTo>
                  <a:cubicBezTo>
                    <a:pt x="115" y="37"/>
                    <a:pt x="105" y="26"/>
                    <a:pt x="82" y="26"/>
                  </a:cubicBezTo>
                  <a:cubicBezTo>
                    <a:pt x="52" y="26"/>
                    <a:pt x="26" y="39"/>
                    <a:pt x="26" y="39"/>
                  </a:cubicBezTo>
                  <a:cubicBezTo>
                    <a:pt x="26" y="187"/>
                    <a:pt x="26" y="187"/>
                    <a:pt x="26" y="187"/>
                  </a:cubicBezTo>
                  <a:cubicBezTo>
                    <a:pt x="26" y="191"/>
                    <a:pt x="23" y="194"/>
                    <a:pt x="19" y="194"/>
                  </a:cubicBezTo>
                  <a:cubicBezTo>
                    <a:pt x="7" y="194"/>
                    <a:pt x="7" y="194"/>
                    <a:pt x="7" y="194"/>
                  </a:cubicBezTo>
                  <a:cubicBezTo>
                    <a:pt x="3" y="194"/>
                    <a:pt x="0" y="191"/>
                    <a:pt x="0" y="187"/>
                  </a:cubicBezTo>
                </a:path>
              </a:pathLst>
            </a:custGeom>
            <a:solidFill>
              <a:srgbClr val="8557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a:p>
          </p:txBody>
        </p:sp>
        <p:sp>
          <p:nvSpPr>
            <p:cNvPr id="95" name="Freeform 37"/>
            <p:cNvSpPr>
              <a:spLocks/>
            </p:cNvSpPr>
            <p:nvPr userDrawn="1"/>
          </p:nvSpPr>
          <p:spPr bwMode="auto">
            <a:xfrm>
              <a:off x="5101" y="1776"/>
              <a:ext cx="231" cy="320"/>
            </a:xfrm>
            <a:custGeom>
              <a:avLst/>
              <a:gdLst>
                <a:gd name="T0" fmla="*/ 0 w 144"/>
                <a:gd name="T1" fmla="*/ 256 h 199"/>
                <a:gd name="T2" fmla="*/ 217 w 144"/>
                <a:gd name="T3" fmla="*/ 0 h 199"/>
                <a:gd name="T4" fmla="*/ 348 w 144"/>
                <a:gd name="T5" fmla="*/ 31 h 199"/>
                <a:gd name="T6" fmla="*/ 371 w 144"/>
                <a:gd name="T7" fmla="*/ 64 h 199"/>
                <a:gd name="T8" fmla="*/ 371 w 144"/>
                <a:gd name="T9" fmla="*/ 82 h 199"/>
                <a:gd name="T10" fmla="*/ 358 w 144"/>
                <a:gd name="T11" fmla="*/ 98 h 199"/>
                <a:gd name="T12" fmla="*/ 342 w 144"/>
                <a:gd name="T13" fmla="*/ 93 h 199"/>
                <a:gd name="T14" fmla="*/ 225 w 144"/>
                <a:gd name="T15" fmla="*/ 59 h 199"/>
                <a:gd name="T16" fmla="*/ 67 w 144"/>
                <a:gd name="T17" fmla="*/ 256 h 199"/>
                <a:gd name="T18" fmla="*/ 225 w 144"/>
                <a:gd name="T19" fmla="*/ 455 h 199"/>
                <a:gd name="T20" fmla="*/ 342 w 144"/>
                <a:gd name="T21" fmla="*/ 420 h 199"/>
                <a:gd name="T22" fmla="*/ 358 w 144"/>
                <a:gd name="T23" fmla="*/ 413 h 199"/>
                <a:gd name="T24" fmla="*/ 371 w 144"/>
                <a:gd name="T25" fmla="*/ 433 h 199"/>
                <a:gd name="T26" fmla="*/ 371 w 144"/>
                <a:gd name="T27" fmla="*/ 450 h 199"/>
                <a:gd name="T28" fmla="*/ 348 w 144"/>
                <a:gd name="T29" fmla="*/ 484 h 199"/>
                <a:gd name="T30" fmla="*/ 217 w 144"/>
                <a:gd name="T31" fmla="*/ 515 h 199"/>
                <a:gd name="T32" fmla="*/ 0 w 144"/>
                <a:gd name="T33" fmla="*/ 256 h 19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4" h="199">
                  <a:moveTo>
                    <a:pt x="0" y="99"/>
                  </a:moveTo>
                  <a:cubicBezTo>
                    <a:pt x="0" y="37"/>
                    <a:pt x="34" y="0"/>
                    <a:pt x="84" y="0"/>
                  </a:cubicBezTo>
                  <a:cubicBezTo>
                    <a:pt x="108" y="0"/>
                    <a:pt x="128" y="6"/>
                    <a:pt x="135" y="12"/>
                  </a:cubicBezTo>
                  <a:cubicBezTo>
                    <a:pt x="141" y="16"/>
                    <a:pt x="144" y="20"/>
                    <a:pt x="144" y="25"/>
                  </a:cubicBezTo>
                  <a:cubicBezTo>
                    <a:pt x="144" y="32"/>
                    <a:pt x="144" y="32"/>
                    <a:pt x="144" y="32"/>
                  </a:cubicBezTo>
                  <a:cubicBezTo>
                    <a:pt x="144" y="36"/>
                    <a:pt x="142" y="38"/>
                    <a:pt x="139" y="38"/>
                  </a:cubicBezTo>
                  <a:cubicBezTo>
                    <a:pt x="137" y="38"/>
                    <a:pt x="135" y="38"/>
                    <a:pt x="133" y="36"/>
                  </a:cubicBezTo>
                  <a:cubicBezTo>
                    <a:pt x="126" y="32"/>
                    <a:pt x="107" y="23"/>
                    <a:pt x="87" y="23"/>
                  </a:cubicBezTo>
                  <a:cubicBezTo>
                    <a:pt x="50" y="23"/>
                    <a:pt x="26" y="50"/>
                    <a:pt x="26" y="99"/>
                  </a:cubicBezTo>
                  <a:cubicBezTo>
                    <a:pt x="26" y="149"/>
                    <a:pt x="50" y="176"/>
                    <a:pt x="87" y="176"/>
                  </a:cubicBezTo>
                  <a:cubicBezTo>
                    <a:pt x="107" y="176"/>
                    <a:pt x="126" y="167"/>
                    <a:pt x="133" y="162"/>
                  </a:cubicBezTo>
                  <a:cubicBezTo>
                    <a:pt x="135" y="161"/>
                    <a:pt x="137" y="160"/>
                    <a:pt x="139" y="160"/>
                  </a:cubicBezTo>
                  <a:cubicBezTo>
                    <a:pt x="142" y="160"/>
                    <a:pt x="144" y="163"/>
                    <a:pt x="144" y="167"/>
                  </a:cubicBezTo>
                  <a:cubicBezTo>
                    <a:pt x="144" y="174"/>
                    <a:pt x="144" y="174"/>
                    <a:pt x="144" y="174"/>
                  </a:cubicBezTo>
                  <a:cubicBezTo>
                    <a:pt x="144" y="179"/>
                    <a:pt x="141" y="183"/>
                    <a:pt x="135" y="187"/>
                  </a:cubicBezTo>
                  <a:cubicBezTo>
                    <a:pt x="128" y="192"/>
                    <a:pt x="108" y="199"/>
                    <a:pt x="84" y="199"/>
                  </a:cubicBezTo>
                  <a:cubicBezTo>
                    <a:pt x="34" y="199"/>
                    <a:pt x="0" y="162"/>
                    <a:pt x="0" y="99"/>
                  </a:cubicBezTo>
                </a:path>
              </a:pathLst>
            </a:custGeom>
            <a:solidFill>
              <a:srgbClr val="8557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a:p>
          </p:txBody>
        </p:sp>
        <p:sp>
          <p:nvSpPr>
            <p:cNvPr id="96" name="Freeform 38"/>
            <p:cNvSpPr>
              <a:spLocks noEditPoints="1"/>
            </p:cNvSpPr>
            <p:nvPr userDrawn="1"/>
          </p:nvSpPr>
          <p:spPr bwMode="auto">
            <a:xfrm>
              <a:off x="5372" y="1675"/>
              <a:ext cx="55" cy="415"/>
            </a:xfrm>
            <a:custGeom>
              <a:avLst/>
              <a:gdLst>
                <a:gd name="T0" fmla="*/ 0 w 34"/>
                <a:gd name="T1" fmla="*/ 47 h 258"/>
                <a:gd name="T2" fmla="*/ 45 w 34"/>
                <a:gd name="T3" fmla="*/ 0 h 258"/>
                <a:gd name="T4" fmla="*/ 89 w 34"/>
                <a:gd name="T5" fmla="*/ 47 h 258"/>
                <a:gd name="T6" fmla="*/ 45 w 34"/>
                <a:gd name="T7" fmla="*/ 90 h 258"/>
                <a:gd name="T8" fmla="*/ 0 w 34"/>
                <a:gd name="T9" fmla="*/ 47 h 258"/>
                <a:gd name="T10" fmla="*/ 10 w 34"/>
                <a:gd name="T11" fmla="*/ 650 h 258"/>
                <a:gd name="T12" fmla="*/ 10 w 34"/>
                <a:gd name="T13" fmla="*/ 191 h 258"/>
                <a:gd name="T14" fmla="*/ 29 w 34"/>
                <a:gd name="T15" fmla="*/ 174 h 258"/>
                <a:gd name="T16" fmla="*/ 60 w 34"/>
                <a:gd name="T17" fmla="*/ 174 h 258"/>
                <a:gd name="T18" fmla="*/ 79 w 34"/>
                <a:gd name="T19" fmla="*/ 191 h 258"/>
                <a:gd name="T20" fmla="*/ 79 w 34"/>
                <a:gd name="T21" fmla="*/ 650 h 258"/>
                <a:gd name="T22" fmla="*/ 60 w 34"/>
                <a:gd name="T23" fmla="*/ 668 h 258"/>
                <a:gd name="T24" fmla="*/ 29 w 34"/>
                <a:gd name="T25" fmla="*/ 668 h 258"/>
                <a:gd name="T26" fmla="*/ 10 w 34"/>
                <a:gd name="T27" fmla="*/ 650 h 25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4" h="258">
                  <a:moveTo>
                    <a:pt x="0" y="18"/>
                  </a:moveTo>
                  <a:cubicBezTo>
                    <a:pt x="0" y="8"/>
                    <a:pt x="8" y="0"/>
                    <a:pt x="17" y="0"/>
                  </a:cubicBezTo>
                  <a:cubicBezTo>
                    <a:pt x="26" y="0"/>
                    <a:pt x="34" y="8"/>
                    <a:pt x="34" y="18"/>
                  </a:cubicBezTo>
                  <a:cubicBezTo>
                    <a:pt x="34" y="27"/>
                    <a:pt x="26" y="35"/>
                    <a:pt x="17" y="35"/>
                  </a:cubicBezTo>
                  <a:cubicBezTo>
                    <a:pt x="8" y="35"/>
                    <a:pt x="0" y="27"/>
                    <a:pt x="0" y="18"/>
                  </a:cubicBezTo>
                  <a:moveTo>
                    <a:pt x="4" y="251"/>
                  </a:moveTo>
                  <a:cubicBezTo>
                    <a:pt x="4" y="74"/>
                    <a:pt x="4" y="74"/>
                    <a:pt x="4" y="74"/>
                  </a:cubicBezTo>
                  <a:cubicBezTo>
                    <a:pt x="4" y="70"/>
                    <a:pt x="7" y="67"/>
                    <a:pt x="11" y="67"/>
                  </a:cubicBezTo>
                  <a:cubicBezTo>
                    <a:pt x="23" y="67"/>
                    <a:pt x="23" y="67"/>
                    <a:pt x="23" y="67"/>
                  </a:cubicBezTo>
                  <a:cubicBezTo>
                    <a:pt x="27" y="67"/>
                    <a:pt x="30" y="70"/>
                    <a:pt x="30" y="74"/>
                  </a:cubicBezTo>
                  <a:cubicBezTo>
                    <a:pt x="30" y="251"/>
                    <a:pt x="30" y="251"/>
                    <a:pt x="30" y="251"/>
                  </a:cubicBezTo>
                  <a:cubicBezTo>
                    <a:pt x="30" y="255"/>
                    <a:pt x="27" y="258"/>
                    <a:pt x="23" y="258"/>
                  </a:cubicBezTo>
                  <a:cubicBezTo>
                    <a:pt x="11" y="258"/>
                    <a:pt x="11" y="258"/>
                    <a:pt x="11" y="258"/>
                  </a:cubicBezTo>
                  <a:cubicBezTo>
                    <a:pt x="7" y="258"/>
                    <a:pt x="4" y="255"/>
                    <a:pt x="4" y="251"/>
                  </a:cubicBezTo>
                </a:path>
              </a:pathLst>
            </a:custGeom>
            <a:solidFill>
              <a:srgbClr val="8557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a:p>
          </p:txBody>
        </p:sp>
        <p:sp>
          <p:nvSpPr>
            <p:cNvPr id="97" name="Freeform 39"/>
            <p:cNvSpPr>
              <a:spLocks/>
            </p:cNvSpPr>
            <p:nvPr userDrawn="1"/>
          </p:nvSpPr>
          <p:spPr bwMode="auto">
            <a:xfrm>
              <a:off x="5487" y="1631"/>
              <a:ext cx="44" cy="459"/>
            </a:xfrm>
            <a:custGeom>
              <a:avLst/>
              <a:gdLst>
                <a:gd name="T0" fmla="*/ 0 w 27"/>
                <a:gd name="T1" fmla="*/ 722 h 285"/>
                <a:gd name="T2" fmla="*/ 0 w 27"/>
                <a:gd name="T3" fmla="*/ 18 h 285"/>
                <a:gd name="T4" fmla="*/ 21 w 27"/>
                <a:gd name="T5" fmla="*/ 0 h 285"/>
                <a:gd name="T6" fmla="*/ 51 w 27"/>
                <a:gd name="T7" fmla="*/ 0 h 285"/>
                <a:gd name="T8" fmla="*/ 72 w 27"/>
                <a:gd name="T9" fmla="*/ 18 h 285"/>
                <a:gd name="T10" fmla="*/ 72 w 27"/>
                <a:gd name="T11" fmla="*/ 722 h 285"/>
                <a:gd name="T12" fmla="*/ 51 w 27"/>
                <a:gd name="T13" fmla="*/ 739 h 285"/>
                <a:gd name="T14" fmla="*/ 21 w 27"/>
                <a:gd name="T15" fmla="*/ 739 h 285"/>
                <a:gd name="T16" fmla="*/ 0 w 27"/>
                <a:gd name="T17" fmla="*/ 722 h 2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 h="285">
                  <a:moveTo>
                    <a:pt x="0" y="278"/>
                  </a:moveTo>
                  <a:cubicBezTo>
                    <a:pt x="0" y="7"/>
                    <a:pt x="0" y="7"/>
                    <a:pt x="0" y="7"/>
                  </a:cubicBezTo>
                  <a:cubicBezTo>
                    <a:pt x="0" y="3"/>
                    <a:pt x="3" y="0"/>
                    <a:pt x="8" y="0"/>
                  </a:cubicBezTo>
                  <a:cubicBezTo>
                    <a:pt x="19" y="0"/>
                    <a:pt x="19" y="0"/>
                    <a:pt x="19" y="0"/>
                  </a:cubicBezTo>
                  <a:cubicBezTo>
                    <a:pt x="23" y="0"/>
                    <a:pt x="27" y="3"/>
                    <a:pt x="27" y="7"/>
                  </a:cubicBezTo>
                  <a:cubicBezTo>
                    <a:pt x="27" y="278"/>
                    <a:pt x="27" y="278"/>
                    <a:pt x="27" y="278"/>
                  </a:cubicBezTo>
                  <a:cubicBezTo>
                    <a:pt x="27" y="282"/>
                    <a:pt x="23" y="285"/>
                    <a:pt x="19" y="285"/>
                  </a:cubicBezTo>
                  <a:cubicBezTo>
                    <a:pt x="8" y="285"/>
                    <a:pt x="8" y="285"/>
                    <a:pt x="8" y="285"/>
                  </a:cubicBezTo>
                  <a:cubicBezTo>
                    <a:pt x="3" y="285"/>
                    <a:pt x="0" y="282"/>
                    <a:pt x="0" y="278"/>
                  </a:cubicBezTo>
                </a:path>
              </a:pathLst>
            </a:custGeom>
            <a:solidFill>
              <a:srgbClr val="8557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a:p>
          </p:txBody>
        </p:sp>
        <p:sp>
          <p:nvSpPr>
            <p:cNvPr id="98" name="Freeform 40"/>
            <p:cNvSpPr>
              <a:spLocks/>
            </p:cNvSpPr>
            <p:nvPr userDrawn="1"/>
          </p:nvSpPr>
          <p:spPr bwMode="auto">
            <a:xfrm>
              <a:off x="2" y="1004"/>
              <a:ext cx="1990" cy="676"/>
            </a:xfrm>
            <a:custGeom>
              <a:avLst/>
              <a:gdLst>
                <a:gd name="T0" fmla="*/ 2695 w 1242"/>
                <a:gd name="T1" fmla="*/ 31 h 420"/>
                <a:gd name="T2" fmla="*/ 2618 w 1242"/>
                <a:gd name="T3" fmla="*/ 31 h 420"/>
                <a:gd name="T4" fmla="*/ 2174 w 1242"/>
                <a:gd name="T5" fmla="*/ 480 h 420"/>
                <a:gd name="T6" fmla="*/ 2077 w 1242"/>
                <a:gd name="T7" fmla="*/ 480 h 420"/>
                <a:gd name="T8" fmla="*/ 1633 w 1242"/>
                <a:gd name="T9" fmla="*/ 31 h 420"/>
                <a:gd name="T10" fmla="*/ 1556 w 1242"/>
                <a:gd name="T11" fmla="*/ 31 h 420"/>
                <a:gd name="T12" fmla="*/ 1112 w 1242"/>
                <a:gd name="T13" fmla="*/ 480 h 420"/>
                <a:gd name="T14" fmla="*/ 1014 w 1242"/>
                <a:gd name="T15" fmla="*/ 480 h 420"/>
                <a:gd name="T16" fmla="*/ 570 w 1242"/>
                <a:gd name="T17" fmla="*/ 31 h 420"/>
                <a:gd name="T18" fmla="*/ 493 w 1242"/>
                <a:gd name="T19" fmla="*/ 31 h 420"/>
                <a:gd name="T20" fmla="*/ 0 w 1242"/>
                <a:gd name="T21" fmla="*/ 528 h 420"/>
                <a:gd name="T22" fmla="*/ 0 w 1242"/>
                <a:gd name="T23" fmla="*/ 1088 h 420"/>
                <a:gd name="T24" fmla="*/ 482 w 1242"/>
                <a:gd name="T25" fmla="*/ 600 h 420"/>
                <a:gd name="T26" fmla="*/ 580 w 1242"/>
                <a:gd name="T27" fmla="*/ 600 h 420"/>
                <a:gd name="T28" fmla="*/ 1024 w 1242"/>
                <a:gd name="T29" fmla="*/ 1049 h 420"/>
                <a:gd name="T30" fmla="*/ 1101 w 1242"/>
                <a:gd name="T31" fmla="*/ 1049 h 420"/>
                <a:gd name="T32" fmla="*/ 1546 w 1242"/>
                <a:gd name="T33" fmla="*/ 600 h 420"/>
                <a:gd name="T34" fmla="*/ 1642 w 1242"/>
                <a:gd name="T35" fmla="*/ 600 h 420"/>
                <a:gd name="T36" fmla="*/ 2088 w 1242"/>
                <a:gd name="T37" fmla="*/ 1049 h 420"/>
                <a:gd name="T38" fmla="*/ 2165 w 1242"/>
                <a:gd name="T39" fmla="*/ 1049 h 420"/>
                <a:gd name="T40" fmla="*/ 2608 w 1242"/>
                <a:gd name="T41" fmla="*/ 600 h 420"/>
                <a:gd name="T42" fmla="*/ 2706 w 1242"/>
                <a:gd name="T43" fmla="*/ 600 h 420"/>
                <a:gd name="T44" fmla="*/ 3188 w 1242"/>
                <a:gd name="T45" fmla="*/ 1088 h 420"/>
                <a:gd name="T46" fmla="*/ 3188 w 1242"/>
                <a:gd name="T47" fmla="*/ 528 h 420"/>
                <a:gd name="T48" fmla="*/ 2695 w 1242"/>
                <a:gd name="T49" fmla="*/ 31 h 42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42" h="420">
                  <a:moveTo>
                    <a:pt x="1050" y="12"/>
                  </a:moveTo>
                  <a:cubicBezTo>
                    <a:pt x="1039" y="0"/>
                    <a:pt x="1032" y="0"/>
                    <a:pt x="1020" y="12"/>
                  </a:cubicBezTo>
                  <a:cubicBezTo>
                    <a:pt x="847" y="185"/>
                    <a:pt x="847" y="185"/>
                    <a:pt x="847" y="185"/>
                  </a:cubicBezTo>
                  <a:cubicBezTo>
                    <a:pt x="837" y="195"/>
                    <a:pt x="820" y="195"/>
                    <a:pt x="809" y="185"/>
                  </a:cubicBezTo>
                  <a:cubicBezTo>
                    <a:pt x="636" y="12"/>
                    <a:pt x="636" y="12"/>
                    <a:pt x="636" y="12"/>
                  </a:cubicBezTo>
                  <a:cubicBezTo>
                    <a:pt x="625" y="0"/>
                    <a:pt x="617" y="0"/>
                    <a:pt x="606" y="12"/>
                  </a:cubicBezTo>
                  <a:cubicBezTo>
                    <a:pt x="433" y="185"/>
                    <a:pt x="433" y="185"/>
                    <a:pt x="433" y="185"/>
                  </a:cubicBezTo>
                  <a:cubicBezTo>
                    <a:pt x="423" y="195"/>
                    <a:pt x="405" y="195"/>
                    <a:pt x="395" y="185"/>
                  </a:cubicBezTo>
                  <a:cubicBezTo>
                    <a:pt x="222" y="12"/>
                    <a:pt x="222" y="12"/>
                    <a:pt x="222" y="12"/>
                  </a:cubicBezTo>
                  <a:cubicBezTo>
                    <a:pt x="211" y="0"/>
                    <a:pt x="203" y="0"/>
                    <a:pt x="192" y="12"/>
                  </a:cubicBezTo>
                  <a:cubicBezTo>
                    <a:pt x="0" y="204"/>
                    <a:pt x="0" y="204"/>
                    <a:pt x="0" y="204"/>
                  </a:cubicBezTo>
                  <a:cubicBezTo>
                    <a:pt x="0" y="420"/>
                    <a:pt x="0" y="420"/>
                    <a:pt x="0" y="420"/>
                  </a:cubicBezTo>
                  <a:cubicBezTo>
                    <a:pt x="188" y="232"/>
                    <a:pt x="188" y="232"/>
                    <a:pt x="188" y="232"/>
                  </a:cubicBezTo>
                  <a:cubicBezTo>
                    <a:pt x="198" y="222"/>
                    <a:pt x="216" y="222"/>
                    <a:pt x="226" y="232"/>
                  </a:cubicBezTo>
                  <a:cubicBezTo>
                    <a:pt x="399" y="405"/>
                    <a:pt x="399" y="405"/>
                    <a:pt x="399" y="405"/>
                  </a:cubicBezTo>
                  <a:cubicBezTo>
                    <a:pt x="410" y="417"/>
                    <a:pt x="418" y="417"/>
                    <a:pt x="429" y="405"/>
                  </a:cubicBezTo>
                  <a:cubicBezTo>
                    <a:pt x="602" y="232"/>
                    <a:pt x="602" y="232"/>
                    <a:pt x="602" y="232"/>
                  </a:cubicBezTo>
                  <a:cubicBezTo>
                    <a:pt x="612" y="222"/>
                    <a:pt x="630" y="222"/>
                    <a:pt x="640" y="232"/>
                  </a:cubicBezTo>
                  <a:cubicBezTo>
                    <a:pt x="813" y="405"/>
                    <a:pt x="813" y="405"/>
                    <a:pt x="813" y="405"/>
                  </a:cubicBezTo>
                  <a:cubicBezTo>
                    <a:pt x="825" y="417"/>
                    <a:pt x="832" y="417"/>
                    <a:pt x="843" y="405"/>
                  </a:cubicBezTo>
                  <a:cubicBezTo>
                    <a:pt x="1016" y="232"/>
                    <a:pt x="1016" y="232"/>
                    <a:pt x="1016" y="232"/>
                  </a:cubicBezTo>
                  <a:cubicBezTo>
                    <a:pt x="1027" y="222"/>
                    <a:pt x="1044" y="222"/>
                    <a:pt x="1054" y="232"/>
                  </a:cubicBezTo>
                  <a:cubicBezTo>
                    <a:pt x="1242" y="420"/>
                    <a:pt x="1242" y="420"/>
                    <a:pt x="1242" y="420"/>
                  </a:cubicBezTo>
                  <a:cubicBezTo>
                    <a:pt x="1242" y="204"/>
                    <a:pt x="1242" y="204"/>
                    <a:pt x="1242" y="204"/>
                  </a:cubicBezTo>
                  <a:lnTo>
                    <a:pt x="1050" y="1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a:p>
          </p:txBody>
        </p:sp>
        <p:sp>
          <p:nvSpPr>
            <p:cNvPr id="99" name="Freeform 41"/>
            <p:cNvSpPr>
              <a:spLocks/>
            </p:cNvSpPr>
            <p:nvPr userDrawn="1"/>
          </p:nvSpPr>
          <p:spPr bwMode="auto">
            <a:xfrm>
              <a:off x="2" y="1442"/>
              <a:ext cx="1990" cy="675"/>
            </a:xfrm>
            <a:custGeom>
              <a:avLst/>
              <a:gdLst>
                <a:gd name="T0" fmla="*/ 2695 w 1242"/>
                <a:gd name="T1" fmla="*/ 31 h 420"/>
                <a:gd name="T2" fmla="*/ 2618 w 1242"/>
                <a:gd name="T3" fmla="*/ 31 h 420"/>
                <a:gd name="T4" fmla="*/ 2174 w 1242"/>
                <a:gd name="T5" fmla="*/ 476 h 420"/>
                <a:gd name="T6" fmla="*/ 2077 w 1242"/>
                <a:gd name="T7" fmla="*/ 476 h 420"/>
                <a:gd name="T8" fmla="*/ 1633 w 1242"/>
                <a:gd name="T9" fmla="*/ 31 h 420"/>
                <a:gd name="T10" fmla="*/ 1556 w 1242"/>
                <a:gd name="T11" fmla="*/ 31 h 420"/>
                <a:gd name="T12" fmla="*/ 1112 w 1242"/>
                <a:gd name="T13" fmla="*/ 476 h 420"/>
                <a:gd name="T14" fmla="*/ 1014 w 1242"/>
                <a:gd name="T15" fmla="*/ 476 h 420"/>
                <a:gd name="T16" fmla="*/ 570 w 1242"/>
                <a:gd name="T17" fmla="*/ 31 h 420"/>
                <a:gd name="T18" fmla="*/ 493 w 1242"/>
                <a:gd name="T19" fmla="*/ 31 h 420"/>
                <a:gd name="T20" fmla="*/ 0 w 1242"/>
                <a:gd name="T21" fmla="*/ 527 h 420"/>
                <a:gd name="T22" fmla="*/ 0 w 1242"/>
                <a:gd name="T23" fmla="*/ 1085 h 420"/>
                <a:gd name="T24" fmla="*/ 482 w 1242"/>
                <a:gd name="T25" fmla="*/ 599 h 420"/>
                <a:gd name="T26" fmla="*/ 580 w 1242"/>
                <a:gd name="T27" fmla="*/ 599 h 420"/>
                <a:gd name="T28" fmla="*/ 1024 w 1242"/>
                <a:gd name="T29" fmla="*/ 1046 h 420"/>
                <a:gd name="T30" fmla="*/ 1101 w 1242"/>
                <a:gd name="T31" fmla="*/ 1046 h 420"/>
                <a:gd name="T32" fmla="*/ 1546 w 1242"/>
                <a:gd name="T33" fmla="*/ 599 h 420"/>
                <a:gd name="T34" fmla="*/ 1642 w 1242"/>
                <a:gd name="T35" fmla="*/ 599 h 420"/>
                <a:gd name="T36" fmla="*/ 2088 w 1242"/>
                <a:gd name="T37" fmla="*/ 1046 h 420"/>
                <a:gd name="T38" fmla="*/ 2165 w 1242"/>
                <a:gd name="T39" fmla="*/ 1046 h 420"/>
                <a:gd name="T40" fmla="*/ 2608 w 1242"/>
                <a:gd name="T41" fmla="*/ 599 h 420"/>
                <a:gd name="T42" fmla="*/ 2706 w 1242"/>
                <a:gd name="T43" fmla="*/ 599 h 420"/>
                <a:gd name="T44" fmla="*/ 3188 w 1242"/>
                <a:gd name="T45" fmla="*/ 1085 h 420"/>
                <a:gd name="T46" fmla="*/ 3188 w 1242"/>
                <a:gd name="T47" fmla="*/ 527 h 420"/>
                <a:gd name="T48" fmla="*/ 2695 w 1242"/>
                <a:gd name="T49" fmla="*/ 31 h 42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42" h="420">
                  <a:moveTo>
                    <a:pt x="1050" y="12"/>
                  </a:moveTo>
                  <a:cubicBezTo>
                    <a:pt x="1039" y="0"/>
                    <a:pt x="1032" y="0"/>
                    <a:pt x="1020" y="12"/>
                  </a:cubicBezTo>
                  <a:cubicBezTo>
                    <a:pt x="847" y="184"/>
                    <a:pt x="847" y="184"/>
                    <a:pt x="847" y="184"/>
                  </a:cubicBezTo>
                  <a:cubicBezTo>
                    <a:pt x="837" y="195"/>
                    <a:pt x="820" y="195"/>
                    <a:pt x="809" y="184"/>
                  </a:cubicBezTo>
                  <a:cubicBezTo>
                    <a:pt x="636" y="12"/>
                    <a:pt x="636" y="12"/>
                    <a:pt x="636" y="12"/>
                  </a:cubicBezTo>
                  <a:cubicBezTo>
                    <a:pt x="625" y="0"/>
                    <a:pt x="617" y="0"/>
                    <a:pt x="606" y="12"/>
                  </a:cubicBezTo>
                  <a:cubicBezTo>
                    <a:pt x="433" y="184"/>
                    <a:pt x="433" y="184"/>
                    <a:pt x="433" y="184"/>
                  </a:cubicBezTo>
                  <a:cubicBezTo>
                    <a:pt x="423" y="195"/>
                    <a:pt x="405" y="195"/>
                    <a:pt x="395" y="184"/>
                  </a:cubicBezTo>
                  <a:cubicBezTo>
                    <a:pt x="222" y="12"/>
                    <a:pt x="222" y="12"/>
                    <a:pt x="222" y="12"/>
                  </a:cubicBezTo>
                  <a:cubicBezTo>
                    <a:pt x="211" y="0"/>
                    <a:pt x="203" y="0"/>
                    <a:pt x="192" y="12"/>
                  </a:cubicBezTo>
                  <a:cubicBezTo>
                    <a:pt x="0" y="204"/>
                    <a:pt x="0" y="204"/>
                    <a:pt x="0" y="204"/>
                  </a:cubicBezTo>
                  <a:cubicBezTo>
                    <a:pt x="0" y="420"/>
                    <a:pt x="0" y="420"/>
                    <a:pt x="0" y="420"/>
                  </a:cubicBezTo>
                  <a:cubicBezTo>
                    <a:pt x="188" y="232"/>
                    <a:pt x="188" y="232"/>
                    <a:pt x="188" y="232"/>
                  </a:cubicBezTo>
                  <a:cubicBezTo>
                    <a:pt x="198" y="222"/>
                    <a:pt x="216" y="222"/>
                    <a:pt x="226" y="232"/>
                  </a:cubicBezTo>
                  <a:cubicBezTo>
                    <a:pt x="399" y="405"/>
                    <a:pt x="399" y="405"/>
                    <a:pt x="399" y="405"/>
                  </a:cubicBezTo>
                  <a:cubicBezTo>
                    <a:pt x="410" y="417"/>
                    <a:pt x="418" y="417"/>
                    <a:pt x="429" y="405"/>
                  </a:cubicBezTo>
                  <a:cubicBezTo>
                    <a:pt x="602" y="232"/>
                    <a:pt x="602" y="232"/>
                    <a:pt x="602" y="232"/>
                  </a:cubicBezTo>
                  <a:cubicBezTo>
                    <a:pt x="612" y="222"/>
                    <a:pt x="630" y="222"/>
                    <a:pt x="640" y="232"/>
                  </a:cubicBezTo>
                  <a:cubicBezTo>
                    <a:pt x="813" y="405"/>
                    <a:pt x="813" y="405"/>
                    <a:pt x="813" y="405"/>
                  </a:cubicBezTo>
                  <a:cubicBezTo>
                    <a:pt x="825" y="417"/>
                    <a:pt x="832" y="417"/>
                    <a:pt x="843" y="405"/>
                  </a:cubicBezTo>
                  <a:cubicBezTo>
                    <a:pt x="1016" y="232"/>
                    <a:pt x="1016" y="232"/>
                    <a:pt x="1016" y="232"/>
                  </a:cubicBezTo>
                  <a:cubicBezTo>
                    <a:pt x="1027" y="222"/>
                    <a:pt x="1044" y="222"/>
                    <a:pt x="1054" y="232"/>
                  </a:cubicBezTo>
                  <a:cubicBezTo>
                    <a:pt x="1242" y="420"/>
                    <a:pt x="1242" y="420"/>
                    <a:pt x="1242" y="420"/>
                  </a:cubicBezTo>
                  <a:cubicBezTo>
                    <a:pt x="1242" y="204"/>
                    <a:pt x="1242" y="204"/>
                    <a:pt x="1242" y="204"/>
                  </a:cubicBezTo>
                  <a:lnTo>
                    <a:pt x="1050" y="1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a:p>
          </p:txBody>
        </p:sp>
      </p:grpSp>
    </p:spTree>
    <p:extLst>
      <p:ext uri="{BB962C8B-B14F-4D97-AF65-F5344CB8AC3E}">
        <p14:creationId xmlns:p14="http://schemas.microsoft.com/office/powerpoint/2010/main" val="763701547"/>
      </p:ext>
    </p:extLst>
  </p:cSld>
  <p:clrMap bg1="lt1" tx1="dk1" bg2="lt2" tx2="dk2" accent1="accent1" accent2="accent2" accent3="accent3" accent4="accent4" accent5="accent5" accent6="accent6" hlink="hlink" folHlink="folHlink"/>
  <p:sldLayoutIdLst>
    <p:sldLayoutId id="2147483681" r:id="rId1"/>
  </p:sldLayoutIdLst>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Calibri" pitchFamily="34" charset="0"/>
        </a:defRPr>
      </a:lvl2pPr>
      <a:lvl3pPr algn="ctr" rtl="0" eaLnBrk="0" fontAlgn="base" hangingPunct="0">
        <a:spcBef>
          <a:spcPct val="0"/>
        </a:spcBef>
        <a:spcAft>
          <a:spcPct val="0"/>
        </a:spcAft>
        <a:defRPr sz="5867">
          <a:solidFill>
            <a:schemeClr val="tx1"/>
          </a:solidFill>
          <a:latin typeface="Calibri" pitchFamily="34" charset="0"/>
        </a:defRPr>
      </a:lvl3pPr>
      <a:lvl4pPr algn="ctr" rtl="0" eaLnBrk="0" fontAlgn="base" hangingPunct="0">
        <a:spcBef>
          <a:spcPct val="0"/>
        </a:spcBef>
        <a:spcAft>
          <a:spcPct val="0"/>
        </a:spcAft>
        <a:defRPr sz="5867">
          <a:solidFill>
            <a:schemeClr val="tx1"/>
          </a:solidFill>
          <a:latin typeface="Calibri" pitchFamily="34" charset="0"/>
        </a:defRPr>
      </a:lvl4pPr>
      <a:lvl5pPr algn="ctr" rtl="0" eaLnBrk="0" fontAlgn="base" hangingPunct="0">
        <a:spcBef>
          <a:spcPct val="0"/>
        </a:spcBef>
        <a:spcAft>
          <a:spcPct val="0"/>
        </a:spcAft>
        <a:defRPr sz="5867">
          <a:solidFill>
            <a:schemeClr val="tx1"/>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p:titleStyle>
    <p:bodyStyle>
      <a:lvl1pPr marL="457189" indent="-457189" algn="l" rtl="0" eaLnBrk="0" fontAlgn="base" hangingPunct="0">
        <a:spcBef>
          <a:spcPct val="20000"/>
        </a:spcBef>
        <a:spcAft>
          <a:spcPct val="0"/>
        </a:spcAft>
        <a:buFont typeface="Arial" charset="0"/>
        <a:buChar char="•"/>
        <a:defRPr sz="4267" kern="1200">
          <a:solidFill>
            <a:schemeClr val="tx1"/>
          </a:solidFill>
          <a:latin typeface="+mn-lt"/>
          <a:ea typeface="+mn-ea"/>
          <a:cs typeface="+mn-cs"/>
        </a:defRPr>
      </a:lvl1pPr>
      <a:lvl2pPr marL="990575" indent="-380990" algn="l" rtl="0" eaLnBrk="0" fontAlgn="base" hangingPunct="0">
        <a:spcBef>
          <a:spcPct val="20000"/>
        </a:spcBef>
        <a:spcAft>
          <a:spcPct val="0"/>
        </a:spcAft>
        <a:buFont typeface="Arial" charset="0"/>
        <a:buChar char="–"/>
        <a:defRPr sz="3733" kern="1200">
          <a:solidFill>
            <a:schemeClr val="tx1"/>
          </a:solidFill>
          <a:latin typeface="+mn-lt"/>
          <a:ea typeface="+mn-ea"/>
          <a:cs typeface="+mn-cs"/>
        </a:defRPr>
      </a:lvl2pPr>
      <a:lvl3pPr marL="1523962" indent="-304792"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3pPr>
      <a:lvl4pPr marL="2133547" indent="-304792" algn="l" rtl="0" eaLnBrk="0" fontAlgn="base" hangingPunct="0">
        <a:spcBef>
          <a:spcPct val="20000"/>
        </a:spcBef>
        <a:spcAft>
          <a:spcPct val="0"/>
        </a:spcAft>
        <a:buFont typeface="Arial" charset="0"/>
        <a:buChar char="–"/>
        <a:defRPr sz="2667" kern="1200">
          <a:solidFill>
            <a:schemeClr val="tx1"/>
          </a:solidFill>
          <a:latin typeface="+mn-lt"/>
          <a:ea typeface="+mn-ea"/>
          <a:cs typeface="+mn-cs"/>
        </a:defRPr>
      </a:lvl4pPr>
      <a:lvl5pPr marL="2743131" indent="-304792" algn="l" rtl="0" eaLnBrk="0" fontAlgn="base" hangingPunct="0">
        <a:spcBef>
          <a:spcPct val="20000"/>
        </a:spcBef>
        <a:spcAft>
          <a:spcPct val="0"/>
        </a:spcAft>
        <a:buFont typeface="Arial"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5167"/>
            <a:ext cx="846273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4" name="Date Placeholder 3"/>
          <p:cNvSpPr>
            <a:spLocks noGrp="1"/>
          </p:cNvSpPr>
          <p:nvPr>
            <p:ph type="dt" sz="half" idx="2"/>
          </p:nvPr>
        </p:nvSpPr>
        <p:spPr>
          <a:xfrm>
            <a:off x="609600" y="6356351"/>
            <a:ext cx="2844800" cy="366183"/>
          </a:xfrm>
          <a:prstGeom prst="rect">
            <a:avLst/>
          </a:prstGeom>
        </p:spPr>
        <p:txBody>
          <a:bodyPr vert="horz" lIns="91440" tIns="45720" rIns="91440" bIns="45720" rtlCol="0" anchor="ctr"/>
          <a:lstStyle>
            <a:lvl1pPr algn="l" fontAlgn="auto">
              <a:spcBef>
                <a:spcPts val="0"/>
              </a:spcBef>
              <a:spcAft>
                <a:spcPts val="0"/>
              </a:spcAft>
              <a:defRPr sz="1600">
                <a:solidFill>
                  <a:schemeClr val="tx1">
                    <a:tint val="75000"/>
                  </a:schemeClr>
                </a:solidFill>
                <a:latin typeface="+mn-lt"/>
                <a:cs typeface="+mn-cs"/>
              </a:defRPr>
            </a:lvl1pPr>
          </a:lstStyle>
          <a:p>
            <a:pPr>
              <a:defRPr/>
            </a:pPr>
            <a:fld id="{3088187F-748B-4B48-8F12-9AE5DEA85257}" type="datetimeFigureOut">
              <a:rPr lang="en-GB"/>
              <a:pPr>
                <a:defRPr/>
              </a:pPr>
              <a:t>20/12/2023</a:t>
            </a:fld>
            <a:endParaRPr lang="en-GB"/>
          </a:p>
        </p:txBody>
      </p:sp>
      <p:sp>
        <p:nvSpPr>
          <p:cNvPr id="5" name="Footer Placeholder 4"/>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fontAlgn="auto">
              <a:spcBef>
                <a:spcPts val="0"/>
              </a:spcBef>
              <a:spcAft>
                <a:spcPts val="0"/>
              </a:spcAft>
              <a:defRPr sz="1600">
                <a:solidFill>
                  <a:schemeClr val="tx1">
                    <a:tint val="75000"/>
                  </a:schemeClr>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8737600" y="6356351"/>
            <a:ext cx="2844800" cy="366183"/>
          </a:xfrm>
          <a:prstGeom prst="rect">
            <a:avLst/>
          </a:prstGeom>
        </p:spPr>
        <p:txBody>
          <a:bodyPr vert="horz" lIns="91440" tIns="45720" rIns="91440" bIns="45720" rtlCol="0" anchor="ctr"/>
          <a:lstStyle>
            <a:lvl1pPr algn="r" fontAlgn="auto">
              <a:spcBef>
                <a:spcPts val="0"/>
              </a:spcBef>
              <a:spcAft>
                <a:spcPts val="0"/>
              </a:spcAft>
              <a:defRPr sz="1600">
                <a:solidFill>
                  <a:schemeClr val="tx1">
                    <a:tint val="75000"/>
                  </a:schemeClr>
                </a:solidFill>
                <a:latin typeface="+mn-lt"/>
                <a:cs typeface="+mn-cs"/>
              </a:defRPr>
            </a:lvl1pPr>
          </a:lstStyle>
          <a:p>
            <a:pPr>
              <a:defRPr/>
            </a:pPr>
            <a:fld id="{BE1AABAB-A036-42D7-833F-6B7160F4E1BC}" type="slidenum">
              <a:rPr lang="en-GB"/>
              <a:pPr>
                <a:defRPr/>
              </a:pPr>
              <a:t>‹#›</a:t>
            </a:fld>
            <a:endParaRPr lang="en-GB"/>
          </a:p>
        </p:txBody>
      </p:sp>
      <p:grpSp>
        <p:nvGrpSpPr>
          <p:cNvPr id="10" name="Group 12"/>
          <p:cNvGrpSpPr>
            <a:grpSpLocks noChangeAspect="1"/>
          </p:cNvGrpSpPr>
          <p:nvPr userDrawn="1"/>
        </p:nvGrpSpPr>
        <p:grpSpPr bwMode="auto">
          <a:xfrm>
            <a:off x="9414934" y="645585"/>
            <a:ext cx="2516717" cy="535516"/>
            <a:chOff x="0" y="1007"/>
            <a:chExt cx="5760" cy="1226"/>
          </a:xfrm>
        </p:grpSpPr>
        <p:sp>
          <p:nvSpPr>
            <p:cNvPr id="11" name="AutoShape 11"/>
            <p:cNvSpPr>
              <a:spLocks noChangeAspect="1" noChangeArrowheads="1" noTextEdit="1"/>
            </p:cNvSpPr>
            <p:nvPr userDrawn="1"/>
          </p:nvSpPr>
          <p:spPr bwMode="auto">
            <a:xfrm>
              <a:off x="0" y="1007"/>
              <a:ext cx="5760" cy="1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z="2400"/>
            </a:p>
          </p:txBody>
        </p:sp>
        <p:sp>
          <p:nvSpPr>
            <p:cNvPr id="12" name="Freeform 13"/>
            <p:cNvSpPr>
              <a:spLocks/>
            </p:cNvSpPr>
            <p:nvPr userDrawn="1"/>
          </p:nvSpPr>
          <p:spPr bwMode="auto">
            <a:xfrm>
              <a:off x="2178" y="1063"/>
              <a:ext cx="276" cy="425"/>
            </a:xfrm>
            <a:custGeom>
              <a:avLst/>
              <a:gdLst>
                <a:gd name="T0" fmla="*/ 0 w 172"/>
                <a:gd name="T1" fmla="*/ 343 h 264"/>
                <a:gd name="T2" fmla="*/ 265 w 172"/>
                <a:gd name="T3" fmla="*/ 0 h 264"/>
                <a:gd name="T4" fmla="*/ 417 w 172"/>
                <a:gd name="T5" fmla="*/ 37 h 264"/>
                <a:gd name="T6" fmla="*/ 443 w 172"/>
                <a:gd name="T7" fmla="*/ 72 h 264"/>
                <a:gd name="T8" fmla="*/ 443 w 172"/>
                <a:gd name="T9" fmla="*/ 93 h 264"/>
                <a:gd name="T10" fmla="*/ 425 w 172"/>
                <a:gd name="T11" fmla="*/ 111 h 264"/>
                <a:gd name="T12" fmla="*/ 409 w 172"/>
                <a:gd name="T13" fmla="*/ 106 h 264"/>
                <a:gd name="T14" fmla="*/ 273 w 172"/>
                <a:gd name="T15" fmla="*/ 68 h 264"/>
                <a:gd name="T16" fmla="*/ 75 w 172"/>
                <a:gd name="T17" fmla="*/ 343 h 264"/>
                <a:gd name="T18" fmla="*/ 273 w 172"/>
                <a:gd name="T19" fmla="*/ 617 h 264"/>
                <a:gd name="T20" fmla="*/ 409 w 172"/>
                <a:gd name="T21" fmla="*/ 578 h 264"/>
                <a:gd name="T22" fmla="*/ 425 w 172"/>
                <a:gd name="T23" fmla="*/ 573 h 264"/>
                <a:gd name="T24" fmla="*/ 443 w 172"/>
                <a:gd name="T25" fmla="*/ 591 h 264"/>
                <a:gd name="T26" fmla="*/ 443 w 172"/>
                <a:gd name="T27" fmla="*/ 615 h 264"/>
                <a:gd name="T28" fmla="*/ 417 w 172"/>
                <a:gd name="T29" fmla="*/ 650 h 264"/>
                <a:gd name="T30" fmla="*/ 265 w 172"/>
                <a:gd name="T31" fmla="*/ 684 h 264"/>
                <a:gd name="T32" fmla="*/ 0 w 172"/>
                <a:gd name="T33" fmla="*/ 343 h 2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2" h="264">
                  <a:moveTo>
                    <a:pt x="0" y="132"/>
                  </a:moveTo>
                  <a:cubicBezTo>
                    <a:pt x="0" y="47"/>
                    <a:pt x="43" y="0"/>
                    <a:pt x="103" y="0"/>
                  </a:cubicBezTo>
                  <a:cubicBezTo>
                    <a:pt x="134" y="0"/>
                    <a:pt x="153" y="9"/>
                    <a:pt x="162" y="14"/>
                  </a:cubicBezTo>
                  <a:cubicBezTo>
                    <a:pt x="167" y="18"/>
                    <a:pt x="172" y="22"/>
                    <a:pt x="172" y="28"/>
                  </a:cubicBezTo>
                  <a:cubicBezTo>
                    <a:pt x="172" y="36"/>
                    <a:pt x="172" y="36"/>
                    <a:pt x="172" y="36"/>
                  </a:cubicBezTo>
                  <a:cubicBezTo>
                    <a:pt x="172" y="41"/>
                    <a:pt x="169" y="43"/>
                    <a:pt x="165" y="43"/>
                  </a:cubicBezTo>
                  <a:cubicBezTo>
                    <a:pt x="163" y="43"/>
                    <a:pt x="161" y="43"/>
                    <a:pt x="159" y="41"/>
                  </a:cubicBezTo>
                  <a:cubicBezTo>
                    <a:pt x="151" y="37"/>
                    <a:pt x="132" y="26"/>
                    <a:pt x="106" y="26"/>
                  </a:cubicBezTo>
                  <a:cubicBezTo>
                    <a:pt x="61" y="26"/>
                    <a:pt x="29" y="61"/>
                    <a:pt x="29" y="132"/>
                  </a:cubicBezTo>
                  <a:cubicBezTo>
                    <a:pt x="29" y="203"/>
                    <a:pt x="61" y="238"/>
                    <a:pt x="106" y="238"/>
                  </a:cubicBezTo>
                  <a:cubicBezTo>
                    <a:pt x="132" y="238"/>
                    <a:pt x="152" y="228"/>
                    <a:pt x="159" y="223"/>
                  </a:cubicBezTo>
                  <a:cubicBezTo>
                    <a:pt x="161" y="222"/>
                    <a:pt x="163" y="221"/>
                    <a:pt x="165" y="221"/>
                  </a:cubicBezTo>
                  <a:cubicBezTo>
                    <a:pt x="169" y="221"/>
                    <a:pt x="172" y="224"/>
                    <a:pt x="172" y="228"/>
                  </a:cubicBezTo>
                  <a:cubicBezTo>
                    <a:pt x="172" y="237"/>
                    <a:pt x="172" y="237"/>
                    <a:pt x="172" y="237"/>
                  </a:cubicBezTo>
                  <a:cubicBezTo>
                    <a:pt x="172" y="243"/>
                    <a:pt x="167" y="247"/>
                    <a:pt x="162" y="251"/>
                  </a:cubicBezTo>
                  <a:cubicBezTo>
                    <a:pt x="154" y="256"/>
                    <a:pt x="134" y="264"/>
                    <a:pt x="103" y="264"/>
                  </a:cubicBezTo>
                  <a:cubicBezTo>
                    <a:pt x="43" y="264"/>
                    <a:pt x="0" y="218"/>
                    <a:pt x="0" y="132"/>
                  </a:cubicBezTo>
                </a:path>
              </a:pathLst>
            </a:custGeom>
            <a:solidFill>
              <a:srgbClr val="8557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a:p>
          </p:txBody>
        </p:sp>
        <p:sp>
          <p:nvSpPr>
            <p:cNvPr id="13" name="Freeform 14"/>
            <p:cNvSpPr>
              <a:spLocks noEditPoints="1"/>
            </p:cNvSpPr>
            <p:nvPr userDrawn="1"/>
          </p:nvSpPr>
          <p:spPr bwMode="auto">
            <a:xfrm>
              <a:off x="2486" y="1168"/>
              <a:ext cx="239" cy="319"/>
            </a:xfrm>
            <a:custGeom>
              <a:avLst/>
              <a:gdLst>
                <a:gd name="T0" fmla="*/ 0 w 149"/>
                <a:gd name="T1" fmla="*/ 364 h 198"/>
                <a:gd name="T2" fmla="*/ 199 w 149"/>
                <a:gd name="T3" fmla="*/ 197 h 198"/>
                <a:gd name="T4" fmla="*/ 290 w 149"/>
                <a:gd name="T5" fmla="*/ 205 h 198"/>
                <a:gd name="T6" fmla="*/ 290 w 149"/>
                <a:gd name="T7" fmla="*/ 200 h 198"/>
                <a:gd name="T8" fmla="*/ 205 w 149"/>
                <a:gd name="T9" fmla="*/ 60 h 198"/>
                <a:gd name="T10" fmla="*/ 59 w 149"/>
                <a:gd name="T11" fmla="*/ 102 h 198"/>
                <a:gd name="T12" fmla="*/ 47 w 149"/>
                <a:gd name="T13" fmla="*/ 106 h 198"/>
                <a:gd name="T14" fmla="*/ 30 w 149"/>
                <a:gd name="T15" fmla="*/ 89 h 198"/>
                <a:gd name="T16" fmla="*/ 30 w 149"/>
                <a:gd name="T17" fmla="*/ 60 h 198"/>
                <a:gd name="T18" fmla="*/ 55 w 149"/>
                <a:gd name="T19" fmla="*/ 31 h 198"/>
                <a:gd name="T20" fmla="*/ 213 w 149"/>
                <a:gd name="T21" fmla="*/ 0 h 198"/>
                <a:gd name="T22" fmla="*/ 361 w 149"/>
                <a:gd name="T23" fmla="*/ 169 h 198"/>
                <a:gd name="T24" fmla="*/ 361 w 149"/>
                <a:gd name="T25" fmla="*/ 437 h 198"/>
                <a:gd name="T26" fmla="*/ 383 w 149"/>
                <a:gd name="T27" fmla="*/ 467 h 198"/>
                <a:gd name="T28" fmla="*/ 383 w 149"/>
                <a:gd name="T29" fmla="*/ 480 h 198"/>
                <a:gd name="T30" fmla="*/ 335 w 149"/>
                <a:gd name="T31" fmla="*/ 514 h 198"/>
                <a:gd name="T32" fmla="*/ 290 w 149"/>
                <a:gd name="T33" fmla="*/ 459 h 198"/>
                <a:gd name="T34" fmla="*/ 290 w 149"/>
                <a:gd name="T35" fmla="*/ 451 h 198"/>
                <a:gd name="T36" fmla="*/ 154 w 149"/>
                <a:gd name="T37" fmla="*/ 514 h 198"/>
                <a:gd name="T38" fmla="*/ 0 w 149"/>
                <a:gd name="T39" fmla="*/ 364 h 198"/>
                <a:gd name="T40" fmla="*/ 290 w 149"/>
                <a:gd name="T41" fmla="*/ 390 h 198"/>
                <a:gd name="T42" fmla="*/ 290 w 149"/>
                <a:gd name="T43" fmla="*/ 263 h 198"/>
                <a:gd name="T44" fmla="*/ 209 w 149"/>
                <a:gd name="T45" fmla="*/ 251 h 198"/>
                <a:gd name="T46" fmla="*/ 69 w 149"/>
                <a:gd name="T47" fmla="*/ 361 h 198"/>
                <a:gd name="T48" fmla="*/ 167 w 149"/>
                <a:gd name="T49" fmla="*/ 458 h 198"/>
                <a:gd name="T50" fmla="*/ 290 w 149"/>
                <a:gd name="T51" fmla="*/ 390 h 19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49" h="198">
                  <a:moveTo>
                    <a:pt x="0" y="140"/>
                  </a:moveTo>
                  <a:cubicBezTo>
                    <a:pt x="0" y="110"/>
                    <a:pt x="19" y="76"/>
                    <a:pt x="77" y="76"/>
                  </a:cubicBezTo>
                  <a:cubicBezTo>
                    <a:pt x="87" y="76"/>
                    <a:pt x="101" y="77"/>
                    <a:pt x="113" y="79"/>
                  </a:cubicBezTo>
                  <a:cubicBezTo>
                    <a:pt x="113" y="77"/>
                    <a:pt x="113" y="77"/>
                    <a:pt x="113" y="77"/>
                  </a:cubicBezTo>
                  <a:cubicBezTo>
                    <a:pt x="113" y="41"/>
                    <a:pt x="111" y="23"/>
                    <a:pt x="80" y="23"/>
                  </a:cubicBezTo>
                  <a:cubicBezTo>
                    <a:pt x="58" y="23"/>
                    <a:pt x="34" y="32"/>
                    <a:pt x="23" y="39"/>
                  </a:cubicBezTo>
                  <a:cubicBezTo>
                    <a:pt x="21" y="40"/>
                    <a:pt x="20" y="41"/>
                    <a:pt x="18" y="41"/>
                  </a:cubicBezTo>
                  <a:cubicBezTo>
                    <a:pt x="14" y="41"/>
                    <a:pt x="12" y="38"/>
                    <a:pt x="12" y="34"/>
                  </a:cubicBezTo>
                  <a:cubicBezTo>
                    <a:pt x="12" y="23"/>
                    <a:pt x="12" y="23"/>
                    <a:pt x="12" y="23"/>
                  </a:cubicBezTo>
                  <a:cubicBezTo>
                    <a:pt x="12" y="19"/>
                    <a:pt x="15" y="15"/>
                    <a:pt x="21" y="12"/>
                  </a:cubicBezTo>
                  <a:cubicBezTo>
                    <a:pt x="35" y="4"/>
                    <a:pt x="62" y="0"/>
                    <a:pt x="83" y="0"/>
                  </a:cubicBezTo>
                  <a:cubicBezTo>
                    <a:pt x="134" y="0"/>
                    <a:pt x="140" y="27"/>
                    <a:pt x="140" y="65"/>
                  </a:cubicBezTo>
                  <a:cubicBezTo>
                    <a:pt x="140" y="168"/>
                    <a:pt x="140" y="168"/>
                    <a:pt x="140" y="168"/>
                  </a:cubicBezTo>
                  <a:cubicBezTo>
                    <a:pt x="140" y="177"/>
                    <a:pt x="143" y="180"/>
                    <a:pt x="149" y="180"/>
                  </a:cubicBezTo>
                  <a:cubicBezTo>
                    <a:pt x="149" y="185"/>
                    <a:pt x="149" y="185"/>
                    <a:pt x="149" y="185"/>
                  </a:cubicBezTo>
                  <a:cubicBezTo>
                    <a:pt x="149" y="191"/>
                    <a:pt x="144" y="198"/>
                    <a:pt x="130" y="198"/>
                  </a:cubicBezTo>
                  <a:cubicBezTo>
                    <a:pt x="121" y="198"/>
                    <a:pt x="113" y="192"/>
                    <a:pt x="113" y="177"/>
                  </a:cubicBezTo>
                  <a:cubicBezTo>
                    <a:pt x="113" y="174"/>
                    <a:pt x="113" y="174"/>
                    <a:pt x="113" y="174"/>
                  </a:cubicBezTo>
                  <a:cubicBezTo>
                    <a:pt x="103" y="186"/>
                    <a:pt x="88" y="198"/>
                    <a:pt x="60" y="198"/>
                  </a:cubicBezTo>
                  <a:cubicBezTo>
                    <a:pt x="29" y="198"/>
                    <a:pt x="0" y="183"/>
                    <a:pt x="0" y="140"/>
                  </a:cubicBezTo>
                  <a:moveTo>
                    <a:pt x="113" y="150"/>
                  </a:moveTo>
                  <a:cubicBezTo>
                    <a:pt x="113" y="101"/>
                    <a:pt x="113" y="101"/>
                    <a:pt x="113" y="101"/>
                  </a:cubicBezTo>
                  <a:cubicBezTo>
                    <a:pt x="102" y="98"/>
                    <a:pt x="89" y="97"/>
                    <a:pt x="81" y="97"/>
                  </a:cubicBezTo>
                  <a:cubicBezTo>
                    <a:pt x="42" y="97"/>
                    <a:pt x="27" y="114"/>
                    <a:pt x="27" y="139"/>
                  </a:cubicBezTo>
                  <a:cubicBezTo>
                    <a:pt x="27" y="168"/>
                    <a:pt x="44" y="176"/>
                    <a:pt x="65" y="176"/>
                  </a:cubicBezTo>
                  <a:cubicBezTo>
                    <a:pt x="86" y="176"/>
                    <a:pt x="105" y="164"/>
                    <a:pt x="113" y="150"/>
                  </a:cubicBezTo>
                </a:path>
              </a:pathLst>
            </a:custGeom>
            <a:solidFill>
              <a:srgbClr val="8557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a:p>
          </p:txBody>
        </p:sp>
        <p:sp>
          <p:nvSpPr>
            <p:cNvPr id="14" name="Freeform 15"/>
            <p:cNvSpPr>
              <a:spLocks/>
            </p:cNvSpPr>
            <p:nvPr userDrawn="1"/>
          </p:nvSpPr>
          <p:spPr bwMode="auto">
            <a:xfrm>
              <a:off x="2776" y="1170"/>
              <a:ext cx="391" cy="312"/>
            </a:xfrm>
            <a:custGeom>
              <a:avLst/>
              <a:gdLst>
                <a:gd name="T0" fmla="*/ 0 w 244"/>
                <a:gd name="T1" fmla="*/ 484 h 194"/>
                <a:gd name="T2" fmla="*/ 0 w 244"/>
                <a:gd name="T3" fmla="*/ 26 h 194"/>
                <a:gd name="T4" fmla="*/ 21 w 244"/>
                <a:gd name="T5" fmla="*/ 8 h 194"/>
                <a:gd name="T6" fmla="*/ 48 w 244"/>
                <a:gd name="T7" fmla="*/ 8 h 194"/>
                <a:gd name="T8" fmla="*/ 69 w 244"/>
                <a:gd name="T9" fmla="*/ 26 h 194"/>
                <a:gd name="T10" fmla="*/ 69 w 244"/>
                <a:gd name="T11" fmla="*/ 42 h 194"/>
                <a:gd name="T12" fmla="*/ 223 w 244"/>
                <a:gd name="T13" fmla="*/ 0 h 194"/>
                <a:gd name="T14" fmla="*/ 324 w 244"/>
                <a:gd name="T15" fmla="*/ 50 h 194"/>
                <a:gd name="T16" fmla="*/ 500 w 244"/>
                <a:gd name="T17" fmla="*/ 0 h 194"/>
                <a:gd name="T18" fmla="*/ 627 w 244"/>
                <a:gd name="T19" fmla="*/ 148 h 194"/>
                <a:gd name="T20" fmla="*/ 627 w 244"/>
                <a:gd name="T21" fmla="*/ 484 h 194"/>
                <a:gd name="T22" fmla="*/ 609 w 244"/>
                <a:gd name="T23" fmla="*/ 502 h 194"/>
                <a:gd name="T24" fmla="*/ 578 w 244"/>
                <a:gd name="T25" fmla="*/ 502 h 194"/>
                <a:gd name="T26" fmla="*/ 559 w 244"/>
                <a:gd name="T27" fmla="*/ 484 h 194"/>
                <a:gd name="T28" fmla="*/ 559 w 244"/>
                <a:gd name="T29" fmla="*/ 148 h 194"/>
                <a:gd name="T30" fmla="*/ 482 w 244"/>
                <a:gd name="T31" fmla="*/ 68 h 194"/>
                <a:gd name="T32" fmla="*/ 346 w 244"/>
                <a:gd name="T33" fmla="*/ 101 h 194"/>
                <a:gd name="T34" fmla="*/ 346 w 244"/>
                <a:gd name="T35" fmla="*/ 484 h 194"/>
                <a:gd name="T36" fmla="*/ 329 w 244"/>
                <a:gd name="T37" fmla="*/ 502 h 194"/>
                <a:gd name="T38" fmla="*/ 298 w 244"/>
                <a:gd name="T39" fmla="*/ 502 h 194"/>
                <a:gd name="T40" fmla="*/ 280 w 244"/>
                <a:gd name="T41" fmla="*/ 484 h 194"/>
                <a:gd name="T42" fmla="*/ 280 w 244"/>
                <a:gd name="T43" fmla="*/ 148 h 194"/>
                <a:gd name="T44" fmla="*/ 204 w 244"/>
                <a:gd name="T45" fmla="*/ 68 h 194"/>
                <a:gd name="T46" fmla="*/ 69 w 244"/>
                <a:gd name="T47" fmla="*/ 101 h 194"/>
                <a:gd name="T48" fmla="*/ 69 w 244"/>
                <a:gd name="T49" fmla="*/ 484 h 194"/>
                <a:gd name="T50" fmla="*/ 48 w 244"/>
                <a:gd name="T51" fmla="*/ 502 h 194"/>
                <a:gd name="T52" fmla="*/ 21 w 244"/>
                <a:gd name="T53" fmla="*/ 502 h 194"/>
                <a:gd name="T54" fmla="*/ 0 w 244"/>
                <a:gd name="T55" fmla="*/ 484 h 19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44" h="194">
                  <a:moveTo>
                    <a:pt x="0" y="187"/>
                  </a:moveTo>
                  <a:cubicBezTo>
                    <a:pt x="0" y="10"/>
                    <a:pt x="0" y="10"/>
                    <a:pt x="0" y="10"/>
                  </a:cubicBezTo>
                  <a:cubicBezTo>
                    <a:pt x="0" y="6"/>
                    <a:pt x="3" y="3"/>
                    <a:pt x="8" y="3"/>
                  </a:cubicBezTo>
                  <a:cubicBezTo>
                    <a:pt x="19" y="3"/>
                    <a:pt x="19" y="3"/>
                    <a:pt x="19" y="3"/>
                  </a:cubicBezTo>
                  <a:cubicBezTo>
                    <a:pt x="23" y="3"/>
                    <a:pt x="27" y="6"/>
                    <a:pt x="27" y="10"/>
                  </a:cubicBezTo>
                  <a:cubicBezTo>
                    <a:pt x="27" y="16"/>
                    <a:pt x="27" y="16"/>
                    <a:pt x="27" y="16"/>
                  </a:cubicBezTo>
                  <a:cubicBezTo>
                    <a:pt x="36" y="13"/>
                    <a:pt x="57" y="0"/>
                    <a:pt x="87" y="0"/>
                  </a:cubicBezTo>
                  <a:cubicBezTo>
                    <a:pt x="106" y="0"/>
                    <a:pt x="120" y="9"/>
                    <a:pt x="126" y="19"/>
                  </a:cubicBezTo>
                  <a:cubicBezTo>
                    <a:pt x="137" y="15"/>
                    <a:pt x="167" y="0"/>
                    <a:pt x="195" y="0"/>
                  </a:cubicBezTo>
                  <a:cubicBezTo>
                    <a:pt x="222" y="0"/>
                    <a:pt x="244" y="14"/>
                    <a:pt x="244" y="57"/>
                  </a:cubicBezTo>
                  <a:cubicBezTo>
                    <a:pt x="244" y="187"/>
                    <a:pt x="244" y="187"/>
                    <a:pt x="244" y="187"/>
                  </a:cubicBezTo>
                  <a:cubicBezTo>
                    <a:pt x="244" y="191"/>
                    <a:pt x="241" y="194"/>
                    <a:pt x="237" y="194"/>
                  </a:cubicBezTo>
                  <a:cubicBezTo>
                    <a:pt x="225" y="194"/>
                    <a:pt x="225" y="194"/>
                    <a:pt x="225" y="194"/>
                  </a:cubicBezTo>
                  <a:cubicBezTo>
                    <a:pt x="221" y="194"/>
                    <a:pt x="218" y="191"/>
                    <a:pt x="218" y="187"/>
                  </a:cubicBezTo>
                  <a:cubicBezTo>
                    <a:pt x="218" y="57"/>
                    <a:pt x="218" y="57"/>
                    <a:pt x="218" y="57"/>
                  </a:cubicBezTo>
                  <a:cubicBezTo>
                    <a:pt x="218" y="37"/>
                    <a:pt x="209" y="26"/>
                    <a:pt x="188" y="26"/>
                  </a:cubicBezTo>
                  <a:cubicBezTo>
                    <a:pt x="166" y="26"/>
                    <a:pt x="135" y="39"/>
                    <a:pt x="135" y="39"/>
                  </a:cubicBezTo>
                  <a:cubicBezTo>
                    <a:pt x="135" y="187"/>
                    <a:pt x="135" y="187"/>
                    <a:pt x="135" y="187"/>
                  </a:cubicBezTo>
                  <a:cubicBezTo>
                    <a:pt x="135" y="191"/>
                    <a:pt x="132" y="194"/>
                    <a:pt x="128" y="194"/>
                  </a:cubicBezTo>
                  <a:cubicBezTo>
                    <a:pt x="116" y="194"/>
                    <a:pt x="116" y="194"/>
                    <a:pt x="116" y="194"/>
                  </a:cubicBezTo>
                  <a:cubicBezTo>
                    <a:pt x="112" y="194"/>
                    <a:pt x="109" y="191"/>
                    <a:pt x="109" y="187"/>
                  </a:cubicBezTo>
                  <a:cubicBezTo>
                    <a:pt x="109" y="57"/>
                    <a:pt x="109" y="57"/>
                    <a:pt x="109" y="57"/>
                  </a:cubicBezTo>
                  <a:cubicBezTo>
                    <a:pt x="109" y="37"/>
                    <a:pt x="100" y="26"/>
                    <a:pt x="79" y="26"/>
                  </a:cubicBezTo>
                  <a:cubicBezTo>
                    <a:pt x="57" y="26"/>
                    <a:pt x="27" y="39"/>
                    <a:pt x="27" y="39"/>
                  </a:cubicBezTo>
                  <a:cubicBezTo>
                    <a:pt x="27" y="187"/>
                    <a:pt x="27" y="187"/>
                    <a:pt x="27" y="187"/>
                  </a:cubicBezTo>
                  <a:cubicBezTo>
                    <a:pt x="27" y="191"/>
                    <a:pt x="23" y="194"/>
                    <a:pt x="19" y="194"/>
                  </a:cubicBezTo>
                  <a:cubicBezTo>
                    <a:pt x="8" y="194"/>
                    <a:pt x="8" y="194"/>
                    <a:pt x="8" y="194"/>
                  </a:cubicBezTo>
                  <a:cubicBezTo>
                    <a:pt x="3" y="194"/>
                    <a:pt x="0" y="191"/>
                    <a:pt x="0" y="187"/>
                  </a:cubicBezTo>
                </a:path>
              </a:pathLst>
            </a:custGeom>
            <a:solidFill>
              <a:srgbClr val="8557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a:p>
          </p:txBody>
        </p:sp>
        <p:sp>
          <p:nvSpPr>
            <p:cNvPr id="15" name="Freeform 16"/>
            <p:cNvSpPr>
              <a:spLocks noEditPoints="1"/>
            </p:cNvSpPr>
            <p:nvPr userDrawn="1"/>
          </p:nvSpPr>
          <p:spPr bwMode="auto">
            <a:xfrm>
              <a:off x="3234" y="1022"/>
              <a:ext cx="253" cy="466"/>
            </a:xfrm>
            <a:custGeom>
              <a:avLst/>
              <a:gdLst>
                <a:gd name="T0" fmla="*/ 67 w 158"/>
                <a:gd name="T1" fmla="*/ 673 h 290"/>
                <a:gd name="T2" fmla="*/ 67 w 158"/>
                <a:gd name="T3" fmla="*/ 720 h 290"/>
                <a:gd name="T4" fmla="*/ 48 w 158"/>
                <a:gd name="T5" fmla="*/ 739 h 290"/>
                <a:gd name="T6" fmla="*/ 18 w 158"/>
                <a:gd name="T7" fmla="*/ 739 h 290"/>
                <a:gd name="T8" fmla="*/ 0 w 158"/>
                <a:gd name="T9" fmla="*/ 720 h 290"/>
                <a:gd name="T10" fmla="*/ 0 w 158"/>
                <a:gd name="T11" fmla="*/ 21 h 290"/>
                <a:gd name="T12" fmla="*/ 18 w 158"/>
                <a:gd name="T13" fmla="*/ 0 h 290"/>
                <a:gd name="T14" fmla="*/ 48 w 158"/>
                <a:gd name="T15" fmla="*/ 0 h 290"/>
                <a:gd name="T16" fmla="*/ 67 w 158"/>
                <a:gd name="T17" fmla="*/ 21 h 290"/>
                <a:gd name="T18" fmla="*/ 67 w 158"/>
                <a:gd name="T19" fmla="*/ 307 h 290"/>
                <a:gd name="T20" fmla="*/ 208 w 158"/>
                <a:gd name="T21" fmla="*/ 235 h 290"/>
                <a:gd name="T22" fmla="*/ 405 w 158"/>
                <a:gd name="T23" fmla="*/ 490 h 290"/>
                <a:gd name="T24" fmla="*/ 208 w 158"/>
                <a:gd name="T25" fmla="*/ 749 h 290"/>
                <a:gd name="T26" fmla="*/ 67 w 158"/>
                <a:gd name="T27" fmla="*/ 673 h 290"/>
                <a:gd name="T28" fmla="*/ 338 w 158"/>
                <a:gd name="T29" fmla="*/ 490 h 290"/>
                <a:gd name="T30" fmla="*/ 208 w 158"/>
                <a:gd name="T31" fmla="*/ 297 h 290"/>
                <a:gd name="T32" fmla="*/ 67 w 158"/>
                <a:gd name="T33" fmla="*/ 392 h 290"/>
                <a:gd name="T34" fmla="*/ 67 w 158"/>
                <a:gd name="T35" fmla="*/ 588 h 290"/>
                <a:gd name="T36" fmla="*/ 208 w 158"/>
                <a:gd name="T37" fmla="*/ 686 h 290"/>
                <a:gd name="T38" fmla="*/ 338 w 158"/>
                <a:gd name="T39" fmla="*/ 490 h 29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58" h="290">
                  <a:moveTo>
                    <a:pt x="26" y="261"/>
                  </a:moveTo>
                  <a:cubicBezTo>
                    <a:pt x="26" y="279"/>
                    <a:pt x="26" y="279"/>
                    <a:pt x="26" y="279"/>
                  </a:cubicBezTo>
                  <a:cubicBezTo>
                    <a:pt x="26" y="283"/>
                    <a:pt x="23" y="286"/>
                    <a:pt x="19" y="286"/>
                  </a:cubicBezTo>
                  <a:cubicBezTo>
                    <a:pt x="7" y="286"/>
                    <a:pt x="7" y="286"/>
                    <a:pt x="7" y="286"/>
                  </a:cubicBezTo>
                  <a:cubicBezTo>
                    <a:pt x="3" y="286"/>
                    <a:pt x="0" y="283"/>
                    <a:pt x="0" y="279"/>
                  </a:cubicBezTo>
                  <a:cubicBezTo>
                    <a:pt x="0" y="8"/>
                    <a:pt x="0" y="8"/>
                    <a:pt x="0" y="8"/>
                  </a:cubicBezTo>
                  <a:cubicBezTo>
                    <a:pt x="0" y="4"/>
                    <a:pt x="3" y="0"/>
                    <a:pt x="7" y="0"/>
                  </a:cubicBezTo>
                  <a:cubicBezTo>
                    <a:pt x="19" y="0"/>
                    <a:pt x="19" y="0"/>
                    <a:pt x="19" y="0"/>
                  </a:cubicBezTo>
                  <a:cubicBezTo>
                    <a:pt x="23" y="0"/>
                    <a:pt x="26" y="4"/>
                    <a:pt x="26" y="8"/>
                  </a:cubicBezTo>
                  <a:cubicBezTo>
                    <a:pt x="26" y="119"/>
                    <a:pt x="26" y="119"/>
                    <a:pt x="26" y="119"/>
                  </a:cubicBezTo>
                  <a:cubicBezTo>
                    <a:pt x="34" y="106"/>
                    <a:pt x="55" y="91"/>
                    <a:pt x="81" y="91"/>
                  </a:cubicBezTo>
                  <a:cubicBezTo>
                    <a:pt x="134" y="91"/>
                    <a:pt x="158" y="132"/>
                    <a:pt x="158" y="190"/>
                  </a:cubicBezTo>
                  <a:cubicBezTo>
                    <a:pt x="158" y="249"/>
                    <a:pt x="134" y="290"/>
                    <a:pt x="81" y="290"/>
                  </a:cubicBezTo>
                  <a:cubicBezTo>
                    <a:pt x="55" y="290"/>
                    <a:pt x="34" y="275"/>
                    <a:pt x="26" y="261"/>
                  </a:cubicBezTo>
                  <a:moveTo>
                    <a:pt x="132" y="190"/>
                  </a:moveTo>
                  <a:cubicBezTo>
                    <a:pt x="132" y="137"/>
                    <a:pt x="112" y="115"/>
                    <a:pt x="81" y="115"/>
                  </a:cubicBezTo>
                  <a:cubicBezTo>
                    <a:pt x="53" y="115"/>
                    <a:pt x="33" y="134"/>
                    <a:pt x="26" y="152"/>
                  </a:cubicBezTo>
                  <a:cubicBezTo>
                    <a:pt x="26" y="228"/>
                    <a:pt x="26" y="228"/>
                    <a:pt x="26" y="228"/>
                  </a:cubicBezTo>
                  <a:cubicBezTo>
                    <a:pt x="33" y="247"/>
                    <a:pt x="53" y="266"/>
                    <a:pt x="81" y="266"/>
                  </a:cubicBezTo>
                  <a:cubicBezTo>
                    <a:pt x="112" y="266"/>
                    <a:pt x="132" y="244"/>
                    <a:pt x="132" y="190"/>
                  </a:cubicBezTo>
                </a:path>
              </a:pathLst>
            </a:custGeom>
            <a:solidFill>
              <a:srgbClr val="8557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a:p>
          </p:txBody>
        </p:sp>
        <p:sp>
          <p:nvSpPr>
            <p:cNvPr id="16" name="Freeform 17"/>
            <p:cNvSpPr>
              <a:spLocks/>
            </p:cNvSpPr>
            <p:nvPr userDrawn="1"/>
          </p:nvSpPr>
          <p:spPr bwMode="auto">
            <a:xfrm>
              <a:off x="3543" y="1174"/>
              <a:ext cx="154" cy="308"/>
            </a:xfrm>
            <a:custGeom>
              <a:avLst/>
              <a:gdLst>
                <a:gd name="T0" fmla="*/ 0 w 96"/>
                <a:gd name="T1" fmla="*/ 479 h 191"/>
                <a:gd name="T2" fmla="*/ 0 w 96"/>
                <a:gd name="T3" fmla="*/ 18 h 191"/>
                <a:gd name="T4" fmla="*/ 18 w 96"/>
                <a:gd name="T5" fmla="*/ 0 h 191"/>
                <a:gd name="T6" fmla="*/ 48 w 96"/>
                <a:gd name="T7" fmla="*/ 0 h 191"/>
                <a:gd name="T8" fmla="*/ 67 w 96"/>
                <a:gd name="T9" fmla="*/ 18 h 191"/>
                <a:gd name="T10" fmla="*/ 67 w 96"/>
                <a:gd name="T11" fmla="*/ 52 h 191"/>
                <a:gd name="T12" fmla="*/ 188 w 96"/>
                <a:gd name="T13" fmla="*/ 0 h 191"/>
                <a:gd name="T14" fmla="*/ 247 w 96"/>
                <a:gd name="T15" fmla="*/ 37 h 191"/>
                <a:gd name="T16" fmla="*/ 247 w 96"/>
                <a:gd name="T17" fmla="*/ 73 h 191"/>
                <a:gd name="T18" fmla="*/ 229 w 96"/>
                <a:gd name="T19" fmla="*/ 89 h 191"/>
                <a:gd name="T20" fmla="*/ 217 w 96"/>
                <a:gd name="T21" fmla="*/ 85 h 191"/>
                <a:gd name="T22" fmla="*/ 165 w 96"/>
                <a:gd name="T23" fmla="*/ 65 h 191"/>
                <a:gd name="T24" fmla="*/ 67 w 96"/>
                <a:gd name="T25" fmla="*/ 111 h 191"/>
                <a:gd name="T26" fmla="*/ 67 w 96"/>
                <a:gd name="T27" fmla="*/ 479 h 191"/>
                <a:gd name="T28" fmla="*/ 48 w 96"/>
                <a:gd name="T29" fmla="*/ 497 h 191"/>
                <a:gd name="T30" fmla="*/ 18 w 96"/>
                <a:gd name="T31" fmla="*/ 497 h 191"/>
                <a:gd name="T32" fmla="*/ 0 w 96"/>
                <a:gd name="T33" fmla="*/ 479 h 19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6" h="191">
                  <a:moveTo>
                    <a:pt x="0" y="184"/>
                  </a:moveTo>
                  <a:cubicBezTo>
                    <a:pt x="0" y="7"/>
                    <a:pt x="0" y="7"/>
                    <a:pt x="0" y="7"/>
                  </a:cubicBezTo>
                  <a:cubicBezTo>
                    <a:pt x="0" y="3"/>
                    <a:pt x="3" y="0"/>
                    <a:pt x="7" y="0"/>
                  </a:cubicBezTo>
                  <a:cubicBezTo>
                    <a:pt x="19" y="0"/>
                    <a:pt x="19" y="0"/>
                    <a:pt x="19" y="0"/>
                  </a:cubicBezTo>
                  <a:cubicBezTo>
                    <a:pt x="23" y="0"/>
                    <a:pt x="26" y="3"/>
                    <a:pt x="26" y="7"/>
                  </a:cubicBezTo>
                  <a:cubicBezTo>
                    <a:pt x="26" y="20"/>
                    <a:pt x="26" y="20"/>
                    <a:pt x="26" y="20"/>
                  </a:cubicBezTo>
                  <a:cubicBezTo>
                    <a:pt x="41" y="7"/>
                    <a:pt x="60" y="0"/>
                    <a:pt x="73" y="0"/>
                  </a:cubicBezTo>
                  <a:cubicBezTo>
                    <a:pt x="84" y="0"/>
                    <a:pt x="96" y="5"/>
                    <a:pt x="96" y="14"/>
                  </a:cubicBezTo>
                  <a:cubicBezTo>
                    <a:pt x="96" y="28"/>
                    <a:pt x="96" y="28"/>
                    <a:pt x="96" y="28"/>
                  </a:cubicBezTo>
                  <a:cubicBezTo>
                    <a:pt x="96" y="32"/>
                    <a:pt x="93" y="34"/>
                    <a:pt x="89" y="34"/>
                  </a:cubicBezTo>
                  <a:cubicBezTo>
                    <a:pt x="87" y="34"/>
                    <a:pt x="86" y="34"/>
                    <a:pt x="84" y="33"/>
                  </a:cubicBezTo>
                  <a:cubicBezTo>
                    <a:pt x="79" y="29"/>
                    <a:pt x="74" y="25"/>
                    <a:pt x="64" y="25"/>
                  </a:cubicBezTo>
                  <a:cubicBezTo>
                    <a:pt x="54" y="25"/>
                    <a:pt x="40" y="32"/>
                    <a:pt x="26" y="43"/>
                  </a:cubicBezTo>
                  <a:cubicBezTo>
                    <a:pt x="26" y="184"/>
                    <a:pt x="26" y="184"/>
                    <a:pt x="26" y="184"/>
                  </a:cubicBezTo>
                  <a:cubicBezTo>
                    <a:pt x="26" y="188"/>
                    <a:pt x="23" y="191"/>
                    <a:pt x="19" y="191"/>
                  </a:cubicBezTo>
                  <a:cubicBezTo>
                    <a:pt x="7" y="191"/>
                    <a:pt x="7" y="191"/>
                    <a:pt x="7" y="191"/>
                  </a:cubicBezTo>
                  <a:cubicBezTo>
                    <a:pt x="3" y="191"/>
                    <a:pt x="0" y="188"/>
                    <a:pt x="0" y="184"/>
                  </a:cubicBezTo>
                </a:path>
              </a:pathLst>
            </a:custGeom>
            <a:solidFill>
              <a:srgbClr val="8557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a:p>
          </p:txBody>
        </p:sp>
        <p:sp>
          <p:nvSpPr>
            <p:cNvPr id="17" name="Freeform 18"/>
            <p:cNvSpPr>
              <a:spLocks noEditPoints="1"/>
            </p:cNvSpPr>
            <p:nvPr userDrawn="1"/>
          </p:nvSpPr>
          <p:spPr bwMode="auto">
            <a:xfrm>
              <a:off x="3736" y="1067"/>
              <a:ext cx="53" cy="415"/>
            </a:xfrm>
            <a:custGeom>
              <a:avLst/>
              <a:gdLst>
                <a:gd name="T0" fmla="*/ 0 w 33"/>
                <a:gd name="T1" fmla="*/ 47 h 258"/>
                <a:gd name="T2" fmla="*/ 43 w 33"/>
                <a:gd name="T3" fmla="*/ 0 h 258"/>
                <a:gd name="T4" fmla="*/ 85 w 33"/>
                <a:gd name="T5" fmla="*/ 47 h 258"/>
                <a:gd name="T6" fmla="*/ 43 w 33"/>
                <a:gd name="T7" fmla="*/ 90 h 258"/>
                <a:gd name="T8" fmla="*/ 0 w 33"/>
                <a:gd name="T9" fmla="*/ 47 h 258"/>
                <a:gd name="T10" fmla="*/ 8 w 33"/>
                <a:gd name="T11" fmla="*/ 650 h 258"/>
                <a:gd name="T12" fmla="*/ 8 w 33"/>
                <a:gd name="T13" fmla="*/ 191 h 258"/>
                <a:gd name="T14" fmla="*/ 29 w 33"/>
                <a:gd name="T15" fmla="*/ 174 h 258"/>
                <a:gd name="T16" fmla="*/ 56 w 33"/>
                <a:gd name="T17" fmla="*/ 174 h 258"/>
                <a:gd name="T18" fmla="*/ 77 w 33"/>
                <a:gd name="T19" fmla="*/ 191 h 258"/>
                <a:gd name="T20" fmla="*/ 77 w 33"/>
                <a:gd name="T21" fmla="*/ 650 h 258"/>
                <a:gd name="T22" fmla="*/ 56 w 33"/>
                <a:gd name="T23" fmla="*/ 668 h 258"/>
                <a:gd name="T24" fmla="*/ 29 w 33"/>
                <a:gd name="T25" fmla="*/ 668 h 258"/>
                <a:gd name="T26" fmla="*/ 8 w 33"/>
                <a:gd name="T27" fmla="*/ 650 h 25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3" h="258">
                  <a:moveTo>
                    <a:pt x="0" y="18"/>
                  </a:moveTo>
                  <a:cubicBezTo>
                    <a:pt x="0" y="8"/>
                    <a:pt x="7" y="0"/>
                    <a:pt x="17" y="0"/>
                  </a:cubicBezTo>
                  <a:cubicBezTo>
                    <a:pt x="26" y="0"/>
                    <a:pt x="33" y="8"/>
                    <a:pt x="33" y="18"/>
                  </a:cubicBezTo>
                  <a:cubicBezTo>
                    <a:pt x="33" y="27"/>
                    <a:pt x="26" y="35"/>
                    <a:pt x="17" y="35"/>
                  </a:cubicBezTo>
                  <a:cubicBezTo>
                    <a:pt x="7" y="35"/>
                    <a:pt x="0" y="27"/>
                    <a:pt x="0" y="18"/>
                  </a:cubicBezTo>
                  <a:moveTo>
                    <a:pt x="3" y="251"/>
                  </a:moveTo>
                  <a:cubicBezTo>
                    <a:pt x="3" y="74"/>
                    <a:pt x="3" y="74"/>
                    <a:pt x="3" y="74"/>
                  </a:cubicBezTo>
                  <a:cubicBezTo>
                    <a:pt x="3" y="70"/>
                    <a:pt x="7" y="67"/>
                    <a:pt x="11" y="67"/>
                  </a:cubicBezTo>
                  <a:cubicBezTo>
                    <a:pt x="22" y="67"/>
                    <a:pt x="22" y="67"/>
                    <a:pt x="22" y="67"/>
                  </a:cubicBezTo>
                  <a:cubicBezTo>
                    <a:pt x="27" y="67"/>
                    <a:pt x="30" y="70"/>
                    <a:pt x="30" y="74"/>
                  </a:cubicBezTo>
                  <a:cubicBezTo>
                    <a:pt x="30" y="251"/>
                    <a:pt x="30" y="251"/>
                    <a:pt x="30" y="251"/>
                  </a:cubicBezTo>
                  <a:cubicBezTo>
                    <a:pt x="30" y="255"/>
                    <a:pt x="27" y="258"/>
                    <a:pt x="22" y="258"/>
                  </a:cubicBezTo>
                  <a:cubicBezTo>
                    <a:pt x="11" y="258"/>
                    <a:pt x="11" y="258"/>
                    <a:pt x="11" y="258"/>
                  </a:cubicBezTo>
                  <a:cubicBezTo>
                    <a:pt x="7" y="258"/>
                    <a:pt x="3" y="255"/>
                    <a:pt x="3" y="251"/>
                  </a:cubicBezTo>
                </a:path>
              </a:pathLst>
            </a:custGeom>
            <a:solidFill>
              <a:srgbClr val="8557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a:p>
          </p:txBody>
        </p:sp>
        <p:sp>
          <p:nvSpPr>
            <p:cNvPr id="18" name="Freeform 19"/>
            <p:cNvSpPr>
              <a:spLocks noEditPoints="1"/>
            </p:cNvSpPr>
            <p:nvPr userDrawn="1"/>
          </p:nvSpPr>
          <p:spPr bwMode="auto">
            <a:xfrm>
              <a:off x="3830" y="1022"/>
              <a:ext cx="270" cy="466"/>
            </a:xfrm>
            <a:custGeom>
              <a:avLst/>
              <a:gdLst>
                <a:gd name="T0" fmla="*/ 0 w 168"/>
                <a:gd name="T1" fmla="*/ 490 h 290"/>
                <a:gd name="T2" fmla="*/ 199 w 168"/>
                <a:gd name="T3" fmla="*/ 235 h 290"/>
                <a:gd name="T4" fmla="*/ 341 w 168"/>
                <a:gd name="T5" fmla="*/ 307 h 290"/>
                <a:gd name="T6" fmla="*/ 341 w 168"/>
                <a:gd name="T7" fmla="*/ 21 h 290"/>
                <a:gd name="T8" fmla="*/ 362 w 168"/>
                <a:gd name="T9" fmla="*/ 0 h 290"/>
                <a:gd name="T10" fmla="*/ 391 w 168"/>
                <a:gd name="T11" fmla="*/ 0 h 290"/>
                <a:gd name="T12" fmla="*/ 411 w 168"/>
                <a:gd name="T13" fmla="*/ 21 h 290"/>
                <a:gd name="T14" fmla="*/ 411 w 168"/>
                <a:gd name="T15" fmla="*/ 668 h 290"/>
                <a:gd name="T16" fmla="*/ 434 w 168"/>
                <a:gd name="T17" fmla="*/ 699 h 290"/>
                <a:gd name="T18" fmla="*/ 434 w 168"/>
                <a:gd name="T19" fmla="*/ 713 h 290"/>
                <a:gd name="T20" fmla="*/ 384 w 168"/>
                <a:gd name="T21" fmla="*/ 746 h 290"/>
                <a:gd name="T22" fmla="*/ 341 w 168"/>
                <a:gd name="T23" fmla="*/ 693 h 290"/>
                <a:gd name="T24" fmla="*/ 341 w 168"/>
                <a:gd name="T25" fmla="*/ 673 h 290"/>
                <a:gd name="T26" fmla="*/ 199 w 168"/>
                <a:gd name="T27" fmla="*/ 749 h 290"/>
                <a:gd name="T28" fmla="*/ 0 w 168"/>
                <a:gd name="T29" fmla="*/ 490 h 290"/>
                <a:gd name="T30" fmla="*/ 341 w 168"/>
                <a:gd name="T31" fmla="*/ 588 h 290"/>
                <a:gd name="T32" fmla="*/ 341 w 168"/>
                <a:gd name="T33" fmla="*/ 392 h 290"/>
                <a:gd name="T34" fmla="*/ 199 w 168"/>
                <a:gd name="T35" fmla="*/ 297 h 290"/>
                <a:gd name="T36" fmla="*/ 69 w 168"/>
                <a:gd name="T37" fmla="*/ 490 h 290"/>
                <a:gd name="T38" fmla="*/ 199 w 168"/>
                <a:gd name="T39" fmla="*/ 686 h 290"/>
                <a:gd name="T40" fmla="*/ 341 w 168"/>
                <a:gd name="T41" fmla="*/ 588 h 2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8" h="290">
                  <a:moveTo>
                    <a:pt x="0" y="190"/>
                  </a:moveTo>
                  <a:cubicBezTo>
                    <a:pt x="0" y="132"/>
                    <a:pt x="25" y="91"/>
                    <a:pt x="77" y="91"/>
                  </a:cubicBezTo>
                  <a:cubicBezTo>
                    <a:pt x="104" y="91"/>
                    <a:pt x="124" y="106"/>
                    <a:pt x="132" y="119"/>
                  </a:cubicBezTo>
                  <a:cubicBezTo>
                    <a:pt x="132" y="8"/>
                    <a:pt x="132" y="8"/>
                    <a:pt x="132" y="8"/>
                  </a:cubicBezTo>
                  <a:cubicBezTo>
                    <a:pt x="132" y="4"/>
                    <a:pt x="135" y="0"/>
                    <a:pt x="140" y="0"/>
                  </a:cubicBezTo>
                  <a:cubicBezTo>
                    <a:pt x="151" y="0"/>
                    <a:pt x="151" y="0"/>
                    <a:pt x="151" y="0"/>
                  </a:cubicBezTo>
                  <a:cubicBezTo>
                    <a:pt x="155" y="0"/>
                    <a:pt x="159" y="4"/>
                    <a:pt x="159" y="8"/>
                  </a:cubicBezTo>
                  <a:cubicBezTo>
                    <a:pt x="159" y="259"/>
                    <a:pt x="159" y="259"/>
                    <a:pt x="159" y="259"/>
                  </a:cubicBezTo>
                  <a:cubicBezTo>
                    <a:pt x="159" y="268"/>
                    <a:pt x="162" y="271"/>
                    <a:pt x="168" y="271"/>
                  </a:cubicBezTo>
                  <a:cubicBezTo>
                    <a:pt x="168" y="276"/>
                    <a:pt x="168" y="276"/>
                    <a:pt x="168" y="276"/>
                  </a:cubicBezTo>
                  <a:cubicBezTo>
                    <a:pt x="168" y="282"/>
                    <a:pt x="163" y="289"/>
                    <a:pt x="149" y="289"/>
                  </a:cubicBezTo>
                  <a:cubicBezTo>
                    <a:pt x="140" y="289"/>
                    <a:pt x="132" y="283"/>
                    <a:pt x="132" y="268"/>
                  </a:cubicBezTo>
                  <a:cubicBezTo>
                    <a:pt x="132" y="261"/>
                    <a:pt x="132" y="261"/>
                    <a:pt x="132" y="261"/>
                  </a:cubicBezTo>
                  <a:cubicBezTo>
                    <a:pt x="124" y="275"/>
                    <a:pt x="104" y="290"/>
                    <a:pt x="77" y="290"/>
                  </a:cubicBezTo>
                  <a:cubicBezTo>
                    <a:pt x="25" y="290"/>
                    <a:pt x="0" y="249"/>
                    <a:pt x="0" y="190"/>
                  </a:cubicBezTo>
                  <a:moveTo>
                    <a:pt x="132" y="228"/>
                  </a:moveTo>
                  <a:cubicBezTo>
                    <a:pt x="132" y="152"/>
                    <a:pt x="132" y="152"/>
                    <a:pt x="132" y="152"/>
                  </a:cubicBezTo>
                  <a:cubicBezTo>
                    <a:pt x="125" y="134"/>
                    <a:pt x="106" y="115"/>
                    <a:pt x="77" y="115"/>
                  </a:cubicBezTo>
                  <a:cubicBezTo>
                    <a:pt x="47" y="115"/>
                    <a:pt x="27" y="137"/>
                    <a:pt x="27" y="190"/>
                  </a:cubicBezTo>
                  <a:cubicBezTo>
                    <a:pt x="27" y="244"/>
                    <a:pt x="47" y="266"/>
                    <a:pt x="77" y="266"/>
                  </a:cubicBezTo>
                  <a:cubicBezTo>
                    <a:pt x="106" y="266"/>
                    <a:pt x="125" y="247"/>
                    <a:pt x="132" y="228"/>
                  </a:cubicBezTo>
                </a:path>
              </a:pathLst>
            </a:custGeom>
            <a:solidFill>
              <a:srgbClr val="8557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a:p>
          </p:txBody>
        </p:sp>
        <p:sp>
          <p:nvSpPr>
            <p:cNvPr id="19" name="Freeform 20"/>
            <p:cNvSpPr>
              <a:spLocks noEditPoints="1"/>
            </p:cNvSpPr>
            <p:nvPr userDrawn="1"/>
          </p:nvSpPr>
          <p:spPr bwMode="auto">
            <a:xfrm>
              <a:off x="4133" y="1150"/>
              <a:ext cx="257" cy="475"/>
            </a:xfrm>
            <a:custGeom>
              <a:avLst/>
              <a:gdLst>
                <a:gd name="T0" fmla="*/ 357 w 160"/>
                <a:gd name="T1" fmla="*/ 0 h 295"/>
                <a:gd name="T2" fmla="*/ 413 w 160"/>
                <a:gd name="T3" fmla="*/ 39 h 295"/>
                <a:gd name="T4" fmla="*/ 413 w 160"/>
                <a:gd name="T5" fmla="*/ 76 h 295"/>
                <a:gd name="T6" fmla="*/ 397 w 160"/>
                <a:gd name="T7" fmla="*/ 90 h 295"/>
                <a:gd name="T8" fmla="*/ 384 w 160"/>
                <a:gd name="T9" fmla="*/ 85 h 295"/>
                <a:gd name="T10" fmla="*/ 332 w 160"/>
                <a:gd name="T11" fmla="*/ 64 h 295"/>
                <a:gd name="T12" fmla="*/ 307 w 160"/>
                <a:gd name="T13" fmla="*/ 69 h 295"/>
                <a:gd name="T14" fmla="*/ 361 w 160"/>
                <a:gd name="T15" fmla="*/ 204 h 295"/>
                <a:gd name="T16" fmla="*/ 188 w 160"/>
                <a:gd name="T17" fmla="*/ 382 h 295"/>
                <a:gd name="T18" fmla="*/ 137 w 160"/>
                <a:gd name="T19" fmla="*/ 375 h 295"/>
                <a:gd name="T20" fmla="*/ 108 w 160"/>
                <a:gd name="T21" fmla="*/ 425 h 295"/>
                <a:gd name="T22" fmla="*/ 135 w 160"/>
                <a:gd name="T23" fmla="*/ 475 h 295"/>
                <a:gd name="T24" fmla="*/ 201 w 160"/>
                <a:gd name="T25" fmla="*/ 469 h 295"/>
                <a:gd name="T26" fmla="*/ 400 w 160"/>
                <a:gd name="T27" fmla="*/ 620 h 295"/>
                <a:gd name="T28" fmla="*/ 201 w 160"/>
                <a:gd name="T29" fmla="*/ 765 h 295"/>
                <a:gd name="T30" fmla="*/ 0 w 160"/>
                <a:gd name="T31" fmla="*/ 620 h 295"/>
                <a:gd name="T32" fmla="*/ 72 w 160"/>
                <a:gd name="T33" fmla="*/ 496 h 295"/>
                <a:gd name="T34" fmla="*/ 47 w 160"/>
                <a:gd name="T35" fmla="*/ 425 h 295"/>
                <a:gd name="T36" fmla="*/ 82 w 160"/>
                <a:gd name="T37" fmla="*/ 349 h 295"/>
                <a:gd name="T38" fmla="*/ 16 w 160"/>
                <a:gd name="T39" fmla="*/ 204 h 295"/>
                <a:gd name="T40" fmla="*/ 188 w 160"/>
                <a:gd name="T41" fmla="*/ 29 h 295"/>
                <a:gd name="T42" fmla="*/ 260 w 160"/>
                <a:gd name="T43" fmla="*/ 42 h 295"/>
                <a:gd name="T44" fmla="*/ 357 w 160"/>
                <a:gd name="T45" fmla="*/ 0 h 295"/>
                <a:gd name="T46" fmla="*/ 337 w 160"/>
                <a:gd name="T47" fmla="*/ 620 h 295"/>
                <a:gd name="T48" fmla="*/ 201 w 160"/>
                <a:gd name="T49" fmla="*/ 535 h 295"/>
                <a:gd name="T50" fmla="*/ 63 w 160"/>
                <a:gd name="T51" fmla="*/ 620 h 295"/>
                <a:gd name="T52" fmla="*/ 201 w 160"/>
                <a:gd name="T53" fmla="*/ 705 h 295"/>
                <a:gd name="T54" fmla="*/ 337 w 160"/>
                <a:gd name="T55" fmla="*/ 620 h 295"/>
                <a:gd name="T56" fmla="*/ 297 w 160"/>
                <a:gd name="T57" fmla="*/ 204 h 295"/>
                <a:gd name="T58" fmla="*/ 188 w 160"/>
                <a:gd name="T59" fmla="*/ 84 h 295"/>
                <a:gd name="T60" fmla="*/ 80 w 160"/>
                <a:gd name="T61" fmla="*/ 204 h 295"/>
                <a:gd name="T62" fmla="*/ 188 w 160"/>
                <a:gd name="T63" fmla="*/ 327 h 295"/>
                <a:gd name="T64" fmla="*/ 297 w 160"/>
                <a:gd name="T65" fmla="*/ 204 h 29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0" h="295">
                  <a:moveTo>
                    <a:pt x="138" y="0"/>
                  </a:moveTo>
                  <a:cubicBezTo>
                    <a:pt x="148" y="0"/>
                    <a:pt x="160" y="6"/>
                    <a:pt x="160" y="15"/>
                  </a:cubicBezTo>
                  <a:cubicBezTo>
                    <a:pt x="160" y="29"/>
                    <a:pt x="160" y="29"/>
                    <a:pt x="160" y="29"/>
                  </a:cubicBezTo>
                  <a:cubicBezTo>
                    <a:pt x="160" y="33"/>
                    <a:pt x="158" y="35"/>
                    <a:pt x="154" y="35"/>
                  </a:cubicBezTo>
                  <a:cubicBezTo>
                    <a:pt x="152" y="35"/>
                    <a:pt x="151" y="35"/>
                    <a:pt x="149" y="33"/>
                  </a:cubicBezTo>
                  <a:cubicBezTo>
                    <a:pt x="143" y="29"/>
                    <a:pt x="139" y="25"/>
                    <a:pt x="129" y="25"/>
                  </a:cubicBezTo>
                  <a:cubicBezTo>
                    <a:pt x="125" y="25"/>
                    <a:pt x="122" y="26"/>
                    <a:pt x="119" y="27"/>
                  </a:cubicBezTo>
                  <a:cubicBezTo>
                    <a:pt x="132" y="39"/>
                    <a:pt x="140" y="57"/>
                    <a:pt x="140" y="79"/>
                  </a:cubicBezTo>
                  <a:cubicBezTo>
                    <a:pt x="140" y="120"/>
                    <a:pt x="112" y="147"/>
                    <a:pt x="73" y="147"/>
                  </a:cubicBezTo>
                  <a:cubicBezTo>
                    <a:pt x="66" y="147"/>
                    <a:pt x="59" y="146"/>
                    <a:pt x="53" y="145"/>
                  </a:cubicBezTo>
                  <a:cubicBezTo>
                    <a:pt x="47" y="148"/>
                    <a:pt x="42" y="155"/>
                    <a:pt x="42" y="164"/>
                  </a:cubicBezTo>
                  <a:cubicBezTo>
                    <a:pt x="42" y="173"/>
                    <a:pt x="46" y="180"/>
                    <a:pt x="52" y="183"/>
                  </a:cubicBezTo>
                  <a:cubicBezTo>
                    <a:pt x="60" y="182"/>
                    <a:pt x="68" y="181"/>
                    <a:pt x="78" y="181"/>
                  </a:cubicBezTo>
                  <a:cubicBezTo>
                    <a:pt x="129" y="181"/>
                    <a:pt x="155" y="205"/>
                    <a:pt x="155" y="239"/>
                  </a:cubicBezTo>
                  <a:cubicBezTo>
                    <a:pt x="155" y="273"/>
                    <a:pt x="129" y="295"/>
                    <a:pt x="78" y="295"/>
                  </a:cubicBezTo>
                  <a:cubicBezTo>
                    <a:pt x="26" y="295"/>
                    <a:pt x="0" y="273"/>
                    <a:pt x="0" y="239"/>
                  </a:cubicBezTo>
                  <a:cubicBezTo>
                    <a:pt x="0" y="218"/>
                    <a:pt x="9" y="201"/>
                    <a:pt x="28" y="191"/>
                  </a:cubicBezTo>
                  <a:cubicBezTo>
                    <a:pt x="21" y="185"/>
                    <a:pt x="18" y="175"/>
                    <a:pt x="18" y="164"/>
                  </a:cubicBezTo>
                  <a:cubicBezTo>
                    <a:pt x="18" y="152"/>
                    <a:pt x="23" y="142"/>
                    <a:pt x="32" y="135"/>
                  </a:cubicBezTo>
                  <a:cubicBezTo>
                    <a:pt x="16" y="123"/>
                    <a:pt x="6" y="103"/>
                    <a:pt x="6" y="79"/>
                  </a:cubicBezTo>
                  <a:cubicBezTo>
                    <a:pt x="6" y="37"/>
                    <a:pt x="34" y="11"/>
                    <a:pt x="73" y="11"/>
                  </a:cubicBezTo>
                  <a:cubicBezTo>
                    <a:pt x="83" y="11"/>
                    <a:pt x="93" y="13"/>
                    <a:pt x="101" y="16"/>
                  </a:cubicBezTo>
                  <a:cubicBezTo>
                    <a:pt x="112" y="5"/>
                    <a:pt x="126" y="0"/>
                    <a:pt x="138" y="0"/>
                  </a:cubicBezTo>
                  <a:moveTo>
                    <a:pt x="131" y="239"/>
                  </a:moveTo>
                  <a:cubicBezTo>
                    <a:pt x="131" y="217"/>
                    <a:pt x="111" y="206"/>
                    <a:pt x="78" y="206"/>
                  </a:cubicBezTo>
                  <a:cubicBezTo>
                    <a:pt x="44" y="206"/>
                    <a:pt x="24" y="217"/>
                    <a:pt x="24" y="239"/>
                  </a:cubicBezTo>
                  <a:cubicBezTo>
                    <a:pt x="24" y="261"/>
                    <a:pt x="44" y="272"/>
                    <a:pt x="78" y="272"/>
                  </a:cubicBezTo>
                  <a:cubicBezTo>
                    <a:pt x="111" y="272"/>
                    <a:pt x="131" y="261"/>
                    <a:pt x="131" y="239"/>
                  </a:cubicBezTo>
                  <a:moveTo>
                    <a:pt x="115" y="79"/>
                  </a:moveTo>
                  <a:cubicBezTo>
                    <a:pt x="115" y="53"/>
                    <a:pt x="102" y="32"/>
                    <a:pt x="73" y="32"/>
                  </a:cubicBezTo>
                  <a:cubicBezTo>
                    <a:pt x="44" y="32"/>
                    <a:pt x="31" y="53"/>
                    <a:pt x="31" y="79"/>
                  </a:cubicBezTo>
                  <a:cubicBezTo>
                    <a:pt x="31" y="105"/>
                    <a:pt x="44" y="126"/>
                    <a:pt x="73" y="126"/>
                  </a:cubicBezTo>
                  <a:cubicBezTo>
                    <a:pt x="102" y="126"/>
                    <a:pt x="115" y="105"/>
                    <a:pt x="115" y="79"/>
                  </a:cubicBezTo>
                </a:path>
              </a:pathLst>
            </a:custGeom>
            <a:solidFill>
              <a:srgbClr val="8557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a:p>
          </p:txBody>
        </p:sp>
        <p:sp>
          <p:nvSpPr>
            <p:cNvPr id="20" name="Freeform 21"/>
            <p:cNvSpPr>
              <a:spLocks noEditPoints="1"/>
            </p:cNvSpPr>
            <p:nvPr userDrawn="1"/>
          </p:nvSpPr>
          <p:spPr bwMode="auto">
            <a:xfrm>
              <a:off x="4407" y="1168"/>
              <a:ext cx="244" cy="320"/>
            </a:xfrm>
            <a:custGeom>
              <a:avLst/>
              <a:gdLst>
                <a:gd name="T0" fmla="*/ 0 w 152"/>
                <a:gd name="T1" fmla="*/ 256 h 199"/>
                <a:gd name="T2" fmla="*/ 209 w 152"/>
                <a:gd name="T3" fmla="*/ 0 h 199"/>
                <a:gd name="T4" fmla="*/ 392 w 152"/>
                <a:gd name="T5" fmla="*/ 195 h 199"/>
                <a:gd name="T6" fmla="*/ 387 w 152"/>
                <a:gd name="T7" fmla="*/ 264 h 199"/>
                <a:gd name="T8" fmla="*/ 67 w 152"/>
                <a:gd name="T9" fmla="*/ 264 h 199"/>
                <a:gd name="T10" fmla="*/ 231 w 152"/>
                <a:gd name="T11" fmla="*/ 455 h 199"/>
                <a:gd name="T12" fmla="*/ 361 w 152"/>
                <a:gd name="T13" fmla="*/ 412 h 199"/>
                <a:gd name="T14" fmla="*/ 376 w 152"/>
                <a:gd name="T15" fmla="*/ 405 h 199"/>
                <a:gd name="T16" fmla="*/ 388 w 152"/>
                <a:gd name="T17" fmla="*/ 425 h 199"/>
                <a:gd name="T18" fmla="*/ 388 w 152"/>
                <a:gd name="T19" fmla="*/ 439 h 199"/>
                <a:gd name="T20" fmla="*/ 371 w 152"/>
                <a:gd name="T21" fmla="*/ 471 h 199"/>
                <a:gd name="T22" fmla="*/ 218 w 152"/>
                <a:gd name="T23" fmla="*/ 515 h 199"/>
                <a:gd name="T24" fmla="*/ 0 w 152"/>
                <a:gd name="T25" fmla="*/ 256 h 199"/>
                <a:gd name="T26" fmla="*/ 324 w 152"/>
                <a:gd name="T27" fmla="*/ 209 h 199"/>
                <a:gd name="T28" fmla="*/ 324 w 152"/>
                <a:gd name="T29" fmla="*/ 175 h 199"/>
                <a:gd name="T30" fmla="*/ 214 w 152"/>
                <a:gd name="T31" fmla="*/ 59 h 199"/>
                <a:gd name="T32" fmla="*/ 72 w 152"/>
                <a:gd name="T33" fmla="*/ 209 h 199"/>
                <a:gd name="T34" fmla="*/ 324 w 152"/>
                <a:gd name="T35" fmla="*/ 209 h 19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2" h="199">
                  <a:moveTo>
                    <a:pt x="0" y="99"/>
                  </a:moveTo>
                  <a:cubicBezTo>
                    <a:pt x="0" y="41"/>
                    <a:pt x="28" y="0"/>
                    <a:pt x="81" y="0"/>
                  </a:cubicBezTo>
                  <a:cubicBezTo>
                    <a:pt x="127" y="0"/>
                    <a:pt x="152" y="28"/>
                    <a:pt x="152" y="75"/>
                  </a:cubicBezTo>
                  <a:cubicBezTo>
                    <a:pt x="152" y="83"/>
                    <a:pt x="152" y="93"/>
                    <a:pt x="150" y="102"/>
                  </a:cubicBezTo>
                  <a:cubicBezTo>
                    <a:pt x="26" y="102"/>
                    <a:pt x="26" y="102"/>
                    <a:pt x="26" y="102"/>
                  </a:cubicBezTo>
                  <a:cubicBezTo>
                    <a:pt x="26" y="148"/>
                    <a:pt x="48" y="176"/>
                    <a:pt x="90" y="176"/>
                  </a:cubicBezTo>
                  <a:cubicBezTo>
                    <a:pt x="115" y="176"/>
                    <a:pt x="133" y="163"/>
                    <a:pt x="140" y="159"/>
                  </a:cubicBezTo>
                  <a:cubicBezTo>
                    <a:pt x="142" y="158"/>
                    <a:pt x="144" y="157"/>
                    <a:pt x="146" y="157"/>
                  </a:cubicBezTo>
                  <a:cubicBezTo>
                    <a:pt x="149" y="157"/>
                    <a:pt x="151" y="160"/>
                    <a:pt x="151" y="164"/>
                  </a:cubicBezTo>
                  <a:cubicBezTo>
                    <a:pt x="151" y="170"/>
                    <a:pt x="151" y="170"/>
                    <a:pt x="151" y="170"/>
                  </a:cubicBezTo>
                  <a:cubicBezTo>
                    <a:pt x="151" y="174"/>
                    <a:pt x="150" y="178"/>
                    <a:pt x="144" y="182"/>
                  </a:cubicBezTo>
                  <a:cubicBezTo>
                    <a:pt x="137" y="186"/>
                    <a:pt x="119" y="199"/>
                    <a:pt x="85" y="199"/>
                  </a:cubicBezTo>
                  <a:cubicBezTo>
                    <a:pt x="27" y="199"/>
                    <a:pt x="0" y="158"/>
                    <a:pt x="0" y="99"/>
                  </a:cubicBezTo>
                  <a:moveTo>
                    <a:pt x="126" y="81"/>
                  </a:moveTo>
                  <a:cubicBezTo>
                    <a:pt x="126" y="76"/>
                    <a:pt x="126" y="72"/>
                    <a:pt x="126" y="68"/>
                  </a:cubicBezTo>
                  <a:cubicBezTo>
                    <a:pt x="126" y="40"/>
                    <a:pt x="107" y="23"/>
                    <a:pt x="83" y="23"/>
                  </a:cubicBezTo>
                  <a:cubicBezTo>
                    <a:pt x="46" y="23"/>
                    <a:pt x="32" y="48"/>
                    <a:pt x="28" y="81"/>
                  </a:cubicBezTo>
                  <a:lnTo>
                    <a:pt x="126" y="81"/>
                  </a:lnTo>
                  <a:close/>
                </a:path>
              </a:pathLst>
            </a:custGeom>
            <a:solidFill>
              <a:srgbClr val="8557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a:p>
          </p:txBody>
        </p:sp>
        <p:sp>
          <p:nvSpPr>
            <p:cNvPr id="21" name="Freeform 22"/>
            <p:cNvSpPr>
              <a:spLocks/>
            </p:cNvSpPr>
            <p:nvPr userDrawn="1"/>
          </p:nvSpPr>
          <p:spPr bwMode="auto">
            <a:xfrm>
              <a:off x="4694" y="1168"/>
              <a:ext cx="193" cy="320"/>
            </a:xfrm>
            <a:custGeom>
              <a:avLst/>
              <a:gdLst>
                <a:gd name="T0" fmla="*/ 23 w 120"/>
                <a:gd name="T1" fmla="*/ 484 h 199"/>
                <a:gd name="T2" fmla="*/ 0 w 120"/>
                <a:gd name="T3" fmla="*/ 450 h 199"/>
                <a:gd name="T4" fmla="*/ 0 w 120"/>
                <a:gd name="T5" fmla="*/ 426 h 199"/>
                <a:gd name="T6" fmla="*/ 16 w 120"/>
                <a:gd name="T7" fmla="*/ 412 h 199"/>
                <a:gd name="T8" fmla="*/ 31 w 120"/>
                <a:gd name="T9" fmla="*/ 413 h 199"/>
                <a:gd name="T10" fmla="*/ 156 w 120"/>
                <a:gd name="T11" fmla="*/ 455 h 199"/>
                <a:gd name="T12" fmla="*/ 243 w 120"/>
                <a:gd name="T13" fmla="*/ 375 h 199"/>
                <a:gd name="T14" fmla="*/ 142 w 120"/>
                <a:gd name="T15" fmla="*/ 280 h 199"/>
                <a:gd name="T16" fmla="*/ 13 w 120"/>
                <a:gd name="T17" fmla="*/ 140 h 199"/>
                <a:gd name="T18" fmla="*/ 156 w 120"/>
                <a:gd name="T19" fmla="*/ 0 h 199"/>
                <a:gd name="T20" fmla="*/ 272 w 120"/>
                <a:gd name="T21" fmla="*/ 31 h 199"/>
                <a:gd name="T22" fmla="*/ 293 w 120"/>
                <a:gd name="T23" fmla="*/ 63 h 199"/>
                <a:gd name="T24" fmla="*/ 293 w 120"/>
                <a:gd name="T25" fmla="*/ 88 h 199"/>
                <a:gd name="T26" fmla="*/ 280 w 120"/>
                <a:gd name="T27" fmla="*/ 103 h 199"/>
                <a:gd name="T28" fmla="*/ 264 w 120"/>
                <a:gd name="T29" fmla="*/ 98 h 199"/>
                <a:gd name="T30" fmla="*/ 161 w 120"/>
                <a:gd name="T31" fmla="*/ 56 h 199"/>
                <a:gd name="T32" fmla="*/ 77 w 120"/>
                <a:gd name="T33" fmla="*/ 132 h 199"/>
                <a:gd name="T34" fmla="*/ 161 w 120"/>
                <a:gd name="T35" fmla="*/ 214 h 199"/>
                <a:gd name="T36" fmla="*/ 310 w 120"/>
                <a:gd name="T37" fmla="*/ 367 h 199"/>
                <a:gd name="T38" fmla="*/ 156 w 120"/>
                <a:gd name="T39" fmla="*/ 515 h 199"/>
                <a:gd name="T40" fmla="*/ 23 w 120"/>
                <a:gd name="T41" fmla="*/ 484 h 19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0" h="199">
                  <a:moveTo>
                    <a:pt x="9" y="187"/>
                  </a:moveTo>
                  <a:cubicBezTo>
                    <a:pt x="4" y="183"/>
                    <a:pt x="0" y="179"/>
                    <a:pt x="0" y="174"/>
                  </a:cubicBezTo>
                  <a:cubicBezTo>
                    <a:pt x="0" y="165"/>
                    <a:pt x="0" y="165"/>
                    <a:pt x="0" y="165"/>
                  </a:cubicBezTo>
                  <a:cubicBezTo>
                    <a:pt x="0" y="161"/>
                    <a:pt x="2" y="159"/>
                    <a:pt x="6" y="159"/>
                  </a:cubicBezTo>
                  <a:cubicBezTo>
                    <a:pt x="8" y="159"/>
                    <a:pt x="10" y="159"/>
                    <a:pt x="12" y="160"/>
                  </a:cubicBezTo>
                  <a:cubicBezTo>
                    <a:pt x="20" y="165"/>
                    <a:pt x="35" y="176"/>
                    <a:pt x="60" y="176"/>
                  </a:cubicBezTo>
                  <a:cubicBezTo>
                    <a:pt x="76" y="176"/>
                    <a:pt x="94" y="168"/>
                    <a:pt x="94" y="145"/>
                  </a:cubicBezTo>
                  <a:cubicBezTo>
                    <a:pt x="94" y="125"/>
                    <a:pt x="84" y="115"/>
                    <a:pt x="55" y="108"/>
                  </a:cubicBezTo>
                  <a:cubicBezTo>
                    <a:pt x="32" y="102"/>
                    <a:pt x="5" y="87"/>
                    <a:pt x="5" y="54"/>
                  </a:cubicBezTo>
                  <a:cubicBezTo>
                    <a:pt x="5" y="20"/>
                    <a:pt x="30" y="0"/>
                    <a:pt x="60" y="0"/>
                  </a:cubicBezTo>
                  <a:cubicBezTo>
                    <a:pt x="85" y="0"/>
                    <a:pt x="97" y="7"/>
                    <a:pt x="105" y="12"/>
                  </a:cubicBezTo>
                  <a:cubicBezTo>
                    <a:pt x="111" y="16"/>
                    <a:pt x="113" y="19"/>
                    <a:pt x="113" y="24"/>
                  </a:cubicBezTo>
                  <a:cubicBezTo>
                    <a:pt x="113" y="34"/>
                    <a:pt x="113" y="34"/>
                    <a:pt x="113" y="34"/>
                  </a:cubicBezTo>
                  <a:cubicBezTo>
                    <a:pt x="113" y="38"/>
                    <a:pt x="112" y="40"/>
                    <a:pt x="108" y="40"/>
                  </a:cubicBezTo>
                  <a:cubicBezTo>
                    <a:pt x="105" y="40"/>
                    <a:pt x="104" y="39"/>
                    <a:pt x="102" y="38"/>
                  </a:cubicBezTo>
                  <a:cubicBezTo>
                    <a:pt x="94" y="33"/>
                    <a:pt x="86" y="22"/>
                    <a:pt x="62" y="22"/>
                  </a:cubicBezTo>
                  <a:cubicBezTo>
                    <a:pt x="42" y="22"/>
                    <a:pt x="30" y="30"/>
                    <a:pt x="30" y="51"/>
                  </a:cubicBezTo>
                  <a:cubicBezTo>
                    <a:pt x="30" y="66"/>
                    <a:pt x="40" y="78"/>
                    <a:pt x="62" y="83"/>
                  </a:cubicBezTo>
                  <a:cubicBezTo>
                    <a:pt x="94" y="91"/>
                    <a:pt x="120" y="105"/>
                    <a:pt x="120" y="142"/>
                  </a:cubicBezTo>
                  <a:cubicBezTo>
                    <a:pt x="120" y="179"/>
                    <a:pt x="92" y="199"/>
                    <a:pt x="60" y="199"/>
                  </a:cubicBezTo>
                  <a:cubicBezTo>
                    <a:pt x="35" y="199"/>
                    <a:pt x="18" y="192"/>
                    <a:pt x="9" y="187"/>
                  </a:cubicBezTo>
                </a:path>
              </a:pathLst>
            </a:custGeom>
            <a:solidFill>
              <a:srgbClr val="8557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a:p>
          </p:txBody>
        </p:sp>
        <p:sp>
          <p:nvSpPr>
            <p:cNvPr id="22" name="Freeform 23"/>
            <p:cNvSpPr>
              <a:spLocks/>
            </p:cNvSpPr>
            <p:nvPr userDrawn="1"/>
          </p:nvSpPr>
          <p:spPr bwMode="auto">
            <a:xfrm>
              <a:off x="4936" y="1022"/>
              <a:ext cx="228" cy="460"/>
            </a:xfrm>
            <a:custGeom>
              <a:avLst/>
              <a:gdLst>
                <a:gd name="T0" fmla="*/ 0 w 142"/>
                <a:gd name="T1" fmla="*/ 722 h 286"/>
                <a:gd name="T2" fmla="*/ 0 w 142"/>
                <a:gd name="T3" fmla="*/ 21 h 286"/>
                <a:gd name="T4" fmla="*/ 18 w 142"/>
                <a:gd name="T5" fmla="*/ 0 h 286"/>
                <a:gd name="T6" fmla="*/ 50 w 142"/>
                <a:gd name="T7" fmla="*/ 0 h 286"/>
                <a:gd name="T8" fmla="*/ 67 w 142"/>
                <a:gd name="T9" fmla="*/ 21 h 286"/>
                <a:gd name="T10" fmla="*/ 67 w 142"/>
                <a:gd name="T11" fmla="*/ 280 h 286"/>
                <a:gd name="T12" fmla="*/ 222 w 142"/>
                <a:gd name="T13" fmla="*/ 238 h 286"/>
                <a:gd name="T14" fmla="*/ 366 w 142"/>
                <a:gd name="T15" fmla="*/ 391 h 286"/>
                <a:gd name="T16" fmla="*/ 366 w 142"/>
                <a:gd name="T17" fmla="*/ 722 h 286"/>
                <a:gd name="T18" fmla="*/ 348 w 142"/>
                <a:gd name="T19" fmla="*/ 740 h 286"/>
                <a:gd name="T20" fmla="*/ 316 w 142"/>
                <a:gd name="T21" fmla="*/ 740 h 286"/>
                <a:gd name="T22" fmla="*/ 299 w 142"/>
                <a:gd name="T23" fmla="*/ 722 h 286"/>
                <a:gd name="T24" fmla="*/ 299 w 142"/>
                <a:gd name="T25" fmla="*/ 391 h 286"/>
                <a:gd name="T26" fmla="*/ 214 w 142"/>
                <a:gd name="T27" fmla="*/ 306 h 286"/>
                <a:gd name="T28" fmla="*/ 67 w 142"/>
                <a:gd name="T29" fmla="*/ 339 h 286"/>
                <a:gd name="T30" fmla="*/ 67 w 142"/>
                <a:gd name="T31" fmla="*/ 722 h 286"/>
                <a:gd name="T32" fmla="*/ 50 w 142"/>
                <a:gd name="T33" fmla="*/ 740 h 286"/>
                <a:gd name="T34" fmla="*/ 18 w 142"/>
                <a:gd name="T35" fmla="*/ 740 h 286"/>
                <a:gd name="T36" fmla="*/ 0 w 142"/>
                <a:gd name="T37" fmla="*/ 722 h 2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2" h="286">
                  <a:moveTo>
                    <a:pt x="0" y="279"/>
                  </a:moveTo>
                  <a:cubicBezTo>
                    <a:pt x="0" y="8"/>
                    <a:pt x="0" y="8"/>
                    <a:pt x="0" y="8"/>
                  </a:cubicBezTo>
                  <a:cubicBezTo>
                    <a:pt x="0" y="4"/>
                    <a:pt x="3" y="0"/>
                    <a:pt x="7" y="0"/>
                  </a:cubicBezTo>
                  <a:cubicBezTo>
                    <a:pt x="19" y="0"/>
                    <a:pt x="19" y="0"/>
                    <a:pt x="19" y="0"/>
                  </a:cubicBezTo>
                  <a:cubicBezTo>
                    <a:pt x="23" y="0"/>
                    <a:pt x="26" y="4"/>
                    <a:pt x="26" y="8"/>
                  </a:cubicBezTo>
                  <a:cubicBezTo>
                    <a:pt x="26" y="108"/>
                    <a:pt x="26" y="108"/>
                    <a:pt x="26" y="108"/>
                  </a:cubicBezTo>
                  <a:cubicBezTo>
                    <a:pt x="34" y="106"/>
                    <a:pt x="55" y="92"/>
                    <a:pt x="86" y="92"/>
                  </a:cubicBezTo>
                  <a:cubicBezTo>
                    <a:pt x="119" y="92"/>
                    <a:pt x="142" y="106"/>
                    <a:pt x="142" y="151"/>
                  </a:cubicBezTo>
                  <a:cubicBezTo>
                    <a:pt x="142" y="279"/>
                    <a:pt x="142" y="279"/>
                    <a:pt x="142" y="279"/>
                  </a:cubicBezTo>
                  <a:cubicBezTo>
                    <a:pt x="142" y="283"/>
                    <a:pt x="139" y="286"/>
                    <a:pt x="135" y="286"/>
                  </a:cubicBezTo>
                  <a:cubicBezTo>
                    <a:pt x="123" y="286"/>
                    <a:pt x="123" y="286"/>
                    <a:pt x="123" y="286"/>
                  </a:cubicBezTo>
                  <a:cubicBezTo>
                    <a:pt x="119" y="286"/>
                    <a:pt x="116" y="283"/>
                    <a:pt x="116" y="279"/>
                  </a:cubicBezTo>
                  <a:cubicBezTo>
                    <a:pt x="116" y="151"/>
                    <a:pt x="116" y="151"/>
                    <a:pt x="116" y="151"/>
                  </a:cubicBezTo>
                  <a:cubicBezTo>
                    <a:pt x="116" y="129"/>
                    <a:pt x="105" y="118"/>
                    <a:pt x="83" y="118"/>
                  </a:cubicBezTo>
                  <a:cubicBezTo>
                    <a:pt x="52" y="118"/>
                    <a:pt x="26" y="131"/>
                    <a:pt x="26" y="131"/>
                  </a:cubicBezTo>
                  <a:cubicBezTo>
                    <a:pt x="26" y="279"/>
                    <a:pt x="26" y="279"/>
                    <a:pt x="26" y="279"/>
                  </a:cubicBezTo>
                  <a:cubicBezTo>
                    <a:pt x="26" y="283"/>
                    <a:pt x="23" y="286"/>
                    <a:pt x="19" y="286"/>
                  </a:cubicBezTo>
                  <a:cubicBezTo>
                    <a:pt x="7" y="286"/>
                    <a:pt x="7" y="286"/>
                    <a:pt x="7" y="286"/>
                  </a:cubicBezTo>
                  <a:cubicBezTo>
                    <a:pt x="3" y="286"/>
                    <a:pt x="0" y="283"/>
                    <a:pt x="0" y="279"/>
                  </a:cubicBezTo>
                </a:path>
              </a:pathLst>
            </a:custGeom>
            <a:solidFill>
              <a:srgbClr val="8557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a:p>
          </p:txBody>
        </p:sp>
        <p:sp>
          <p:nvSpPr>
            <p:cNvPr id="23" name="Freeform 24"/>
            <p:cNvSpPr>
              <a:spLocks noEditPoints="1"/>
            </p:cNvSpPr>
            <p:nvPr userDrawn="1"/>
          </p:nvSpPr>
          <p:spPr bwMode="auto">
            <a:xfrm>
              <a:off x="5225" y="1067"/>
              <a:ext cx="53" cy="415"/>
            </a:xfrm>
            <a:custGeom>
              <a:avLst/>
              <a:gdLst>
                <a:gd name="T0" fmla="*/ 0 w 33"/>
                <a:gd name="T1" fmla="*/ 47 h 258"/>
                <a:gd name="T2" fmla="*/ 43 w 33"/>
                <a:gd name="T3" fmla="*/ 0 h 258"/>
                <a:gd name="T4" fmla="*/ 85 w 33"/>
                <a:gd name="T5" fmla="*/ 47 h 258"/>
                <a:gd name="T6" fmla="*/ 43 w 33"/>
                <a:gd name="T7" fmla="*/ 90 h 258"/>
                <a:gd name="T8" fmla="*/ 0 w 33"/>
                <a:gd name="T9" fmla="*/ 47 h 258"/>
                <a:gd name="T10" fmla="*/ 8 w 33"/>
                <a:gd name="T11" fmla="*/ 650 h 258"/>
                <a:gd name="T12" fmla="*/ 8 w 33"/>
                <a:gd name="T13" fmla="*/ 191 h 258"/>
                <a:gd name="T14" fmla="*/ 29 w 33"/>
                <a:gd name="T15" fmla="*/ 174 h 258"/>
                <a:gd name="T16" fmla="*/ 56 w 33"/>
                <a:gd name="T17" fmla="*/ 174 h 258"/>
                <a:gd name="T18" fmla="*/ 77 w 33"/>
                <a:gd name="T19" fmla="*/ 191 h 258"/>
                <a:gd name="T20" fmla="*/ 77 w 33"/>
                <a:gd name="T21" fmla="*/ 650 h 258"/>
                <a:gd name="T22" fmla="*/ 56 w 33"/>
                <a:gd name="T23" fmla="*/ 668 h 258"/>
                <a:gd name="T24" fmla="*/ 29 w 33"/>
                <a:gd name="T25" fmla="*/ 668 h 258"/>
                <a:gd name="T26" fmla="*/ 8 w 33"/>
                <a:gd name="T27" fmla="*/ 650 h 25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3" h="258">
                  <a:moveTo>
                    <a:pt x="0" y="18"/>
                  </a:moveTo>
                  <a:cubicBezTo>
                    <a:pt x="0" y="8"/>
                    <a:pt x="7" y="0"/>
                    <a:pt x="17" y="0"/>
                  </a:cubicBezTo>
                  <a:cubicBezTo>
                    <a:pt x="26" y="0"/>
                    <a:pt x="33" y="8"/>
                    <a:pt x="33" y="18"/>
                  </a:cubicBezTo>
                  <a:cubicBezTo>
                    <a:pt x="33" y="27"/>
                    <a:pt x="26" y="35"/>
                    <a:pt x="17" y="35"/>
                  </a:cubicBezTo>
                  <a:cubicBezTo>
                    <a:pt x="7" y="35"/>
                    <a:pt x="0" y="27"/>
                    <a:pt x="0" y="18"/>
                  </a:cubicBezTo>
                  <a:moveTo>
                    <a:pt x="3" y="251"/>
                  </a:moveTo>
                  <a:cubicBezTo>
                    <a:pt x="3" y="74"/>
                    <a:pt x="3" y="74"/>
                    <a:pt x="3" y="74"/>
                  </a:cubicBezTo>
                  <a:cubicBezTo>
                    <a:pt x="3" y="70"/>
                    <a:pt x="6" y="67"/>
                    <a:pt x="11" y="67"/>
                  </a:cubicBezTo>
                  <a:cubicBezTo>
                    <a:pt x="22" y="67"/>
                    <a:pt x="22" y="67"/>
                    <a:pt x="22" y="67"/>
                  </a:cubicBezTo>
                  <a:cubicBezTo>
                    <a:pt x="27" y="67"/>
                    <a:pt x="30" y="70"/>
                    <a:pt x="30" y="74"/>
                  </a:cubicBezTo>
                  <a:cubicBezTo>
                    <a:pt x="30" y="251"/>
                    <a:pt x="30" y="251"/>
                    <a:pt x="30" y="251"/>
                  </a:cubicBezTo>
                  <a:cubicBezTo>
                    <a:pt x="30" y="255"/>
                    <a:pt x="27" y="258"/>
                    <a:pt x="22" y="258"/>
                  </a:cubicBezTo>
                  <a:cubicBezTo>
                    <a:pt x="11" y="258"/>
                    <a:pt x="11" y="258"/>
                    <a:pt x="11" y="258"/>
                  </a:cubicBezTo>
                  <a:cubicBezTo>
                    <a:pt x="6" y="258"/>
                    <a:pt x="3" y="255"/>
                    <a:pt x="3" y="251"/>
                  </a:cubicBezTo>
                </a:path>
              </a:pathLst>
            </a:custGeom>
            <a:solidFill>
              <a:srgbClr val="8557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a:p>
          </p:txBody>
        </p:sp>
        <p:sp>
          <p:nvSpPr>
            <p:cNvPr id="24" name="Freeform 25"/>
            <p:cNvSpPr>
              <a:spLocks/>
            </p:cNvSpPr>
            <p:nvPr userDrawn="1"/>
          </p:nvSpPr>
          <p:spPr bwMode="auto">
            <a:xfrm>
              <a:off x="5340" y="1174"/>
              <a:ext cx="154" cy="308"/>
            </a:xfrm>
            <a:custGeom>
              <a:avLst/>
              <a:gdLst>
                <a:gd name="T0" fmla="*/ 0 w 96"/>
                <a:gd name="T1" fmla="*/ 479 h 191"/>
                <a:gd name="T2" fmla="*/ 0 w 96"/>
                <a:gd name="T3" fmla="*/ 18 h 191"/>
                <a:gd name="T4" fmla="*/ 18 w 96"/>
                <a:gd name="T5" fmla="*/ 0 h 191"/>
                <a:gd name="T6" fmla="*/ 48 w 96"/>
                <a:gd name="T7" fmla="*/ 0 h 191"/>
                <a:gd name="T8" fmla="*/ 67 w 96"/>
                <a:gd name="T9" fmla="*/ 18 h 191"/>
                <a:gd name="T10" fmla="*/ 67 w 96"/>
                <a:gd name="T11" fmla="*/ 52 h 191"/>
                <a:gd name="T12" fmla="*/ 188 w 96"/>
                <a:gd name="T13" fmla="*/ 0 h 191"/>
                <a:gd name="T14" fmla="*/ 247 w 96"/>
                <a:gd name="T15" fmla="*/ 37 h 191"/>
                <a:gd name="T16" fmla="*/ 247 w 96"/>
                <a:gd name="T17" fmla="*/ 73 h 191"/>
                <a:gd name="T18" fmla="*/ 231 w 96"/>
                <a:gd name="T19" fmla="*/ 89 h 191"/>
                <a:gd name="T20" fmla="*/ 218 w 96"/>
                <a:gd name="T21" fmla="*/ 85 h 191"/>
                <a:gd name="T22" fmla="*/ 165 w 96"/>
                <a:gd name="T23" fmla="*/ 65 h 191"/>
                <a:gd name="T24" fmla="*/ 67 w 96"/>
                <a:gd name="T25" fmla="*/ 111 h 191"/>
                <a:gd name="T26" fmla="*/ 67 w 96"/>
                <a:gd name="T27" fmla="*/ 479 h 191"/>
                <a:gd name="T28" fmla="*/ 48 w 96"/>
                <a:gd name="T29" fmla="*/ 497 h 191"/>
                <a:gd name="T30" fmla="*/ 18 w 96"/>
                <a:gd name="T31" fmla="*/ 497 h 191"/>
                <a:gd name="T32" fmla="*/ 0 w 96"/>
                <a:gd name="T33" fmla="*/ 479 h 19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6" h="191">
                  <a:moveTo>
                    <a:pt x="0" y="184"/>
                  </a:moveTo>
                  <a:cubicBezTo>
                    <a:pt x="0" y="7"/>
                    <a:pt x="0" y="7"/>
                    <a:pt x="0" y="7"/>
                  </a:cubicBezTo>
                  <a:cubicBezTo>
                    <a:pt x="0" y="3"/>
                    <a:pt x="3" y="0"/>
                    <a:pt x="7" y="0"/>
                  </a:cubicBezTo>
                  <a:cubicBezTo>
                    <a:pt x="19" y="0"/>
                    <a:pt x="19" y="0"/>
                    <a:pt x="19" y="0"/>
                  </a:cubicBezTo>
                  <a:cubicBezTo>
                    <a:pt x="23" y="0"/>
                    <a:pt x="26" y="3"/>
                    <a:pt x="26" y="7"/>
                  </a:cubicBezTo>
                  <a:cubicBezTo>
                    <a:pt x="26" y="20"/>
                    <a:pt x="26" y="20"/>
                    <a:pt x="26" y="20"/>
                  </a:cubicBezTo>
                  <a:cubicBezTo>
                    <a:pt x="41" y="7"/>
                    <a:pt x="60" y="0"/>
                    <a:pt x="73" y="0"/>
                  </a:cubicBezTo>
                  <a:cubicBezTo>
                    <a:pt x="84" y="0"/>
                    <a:pt x="96" y="5"/>
                    <a:pt x="96" y="14"/>
                  </a:cubicBezTo>
                  <a:cubicBezTo>
                    <a:pt x="96" y="28"/>
                    <a:pt x="96" y="28"/>
                    <a:pt x="96" y="28"/>
                  </a:cubicBezTo>
                  <a:cubicBezTo>
                    <a:pt x="96" y="32"/>
                    <a:pt x="93" y="34"/>
                    <a:pt x="90" y="34"/>
                  </a:cubicBezTo>
                  <a:cubicBezTo>
                    <a:pt x="88" y="34"/>
                    <a:pt x="86" y="34"/>
                    <a:pt x="85" y="33"/>
                  </a:cubicBezTo>
                  <a:cubicBezTo>
                    <a:pt x="79" y="29"/>
                    <a:pt x="75" y="25"/>
                    <a:pt x="64" y="25"/>
                  </a:cubicBezTo>
                  <a:cubicBezTo>
                    <a:pt x="54" y="25"/>
                    <a:pt x="40" y="32"/>
                    <a:pt x="26" y="43"/>
                  </a:cubicBezTo>
                  <a:cubicBezTo>
                    <a:pt x="26" y="184"/>
                    <a:pt x="26" y="184"/>
                    <a:pt x="26" y="184"/>
                  </a:cubicBezTo>
                  <a:cubicBezTo>
                    <a:pt x="26" y="188"/>
                    <a:pt x="23" y="191"/>
                    <a:pt x="19" y="191"/>
                  </a:cubicBezTo>
                  <a:cubicBezTo>
                    <a:pt x="7" y="191"/>
                    <a:pt x="7" y="191"/>
                    <a:pt x="7" y="191"/>
                  </a:cubicBezTo>
                  <a:cubicBezTo>
                    <a:pt x="3" y="191"/>
                    <a:pt x="0" y="188"/>
                    <a:pt x="0" y="184"/>
                  </a:cubicBezTo>
                </a:path>
              </a:pathLst>
            </a:custGeom>
            <a:solidFill>
              <a:srgbClr val="8557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a:p>
          </p:txBody>
        </p:sp>
        <p:sp>
          <p:nvSpPr>
            <p:cNvPr id="25" name="Freeform 26"/>
            <p:cNvSpPr>
              <a:spLocks noEditPoints="1"/>
            </p:cNvSpPr>
            <p:nvPr userDrawn="1"/>
          </p:nvSpPr>
          <p:spPr bwMode="auto">
            <a:xfrm>
              <a:off x="5513" y="1168"/>
              <a:ext cx="245" cy="320"/>
            </a:xfrm>
            <a:custGeom>
              <a:avLst/>
              <a:gdLst>
                <a:gd name="T0" fmla="*/ 0 w 153"/>
                <a:gd name="T1" fmla="*/ 256 h 199"/>
                <a:gd name="T2" fmla="*/ 210 w 153"/>
                <a:gd name="T3" fmla="*/ 0 h 199"/>
                <a:gd name="T4" fmla="*/ 392 w 153"/>
                <a:gd name="T5" fmla="*/ 195 h 199"/>
                <a:gd name="T6" fmla="*/ 384 w 153"/>
                <a:gd name="T7" fmla="*/ 264 h 199"/>
                <a:gd name="T8" fmla="*/ 69 w 153"/>
                <a:gd name="T9" fmla="*/ 264 h 199"/>
                <a:gd name="T10" fmla="*/ 234 w 153"/>
                <a:gd name="T11" fmla="*/ 455 h 199"/>
                <a:gd name="T12" fmla="*/ 362 w 153"/>
                <a:gd name="T13" fmla="*/ 412 h 199"/>
                <a:gd name="T14" fmla="*/ 375 w 153"/>
                <a:gd name="T15" fmla="*/ 405 h 199"/>
                <a:gd name="T16" fmla="*/ 389 w 153"/>
                <a:gd name="T17" fmla="*/ 425 h 199"/>
                <a:gd name="T18" fmla="*/ 389 w 153"/>
                <a:gd name="T19" fmla="*/ 439 h 199"/>
                <a:gd name="T20" fmla="*/ 370 w 153"/>
                <a:gd name="T21" fmla="*/ 471 h 199"/>
                <a:gd name="T22" fmla="*/ 221 w 153"/>
                <a:gd name="T23" fmla="*/ 515 h 199"/>
                <a:gd name="T24" fmla="*/ 0 w 153"/>
                <a:gd name="T25" fmla="*/ 256 h 199"/>
                <a:gd name="T26" fmla="*/ 323 w 153"/>
                <a:gd name="T27" fmla="*/ 209 h 199"/>
                <a:gd name="T28" fmla="*/ 325 w 153"/>
                <a:gd name="T29" fmla="*/ 175 h 199"/>
                <a:gd name="T30" fmla="*/ 213 w 153"/>
                <a:gd name="T31" fmla="*/ 59 h 199"/>
                <a:gd name="T32" fmla="*/ 72 w 153"/>
                <a:gd name="T33" fmla="*/ 209 h 199"/>
                <a:gd name="T34" fmla="*/ 323 w 153"/>
                <a:gd name="T35" fmla="*/ 209 h 19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3" h="199">
                  <a:moveTo>
                    <a:pt x="0" y="99"/>
                  </a:moveTo>
                  <a:cubicBezTo>
                    <a:pt x="0" y="41"/>
                    <a:pt x="29" y="0"/>
                    <a:pt x="82" y="0"/>
                  </a:cubicBezTo>
                  <a:cubicBezTo>
                    <a:pt x="128" y="0"/>
                    <a:pt x="153" y="28"/>
                    <a:pt x="153" y="75"/>
                  </a:cubicBezTo>
                  <a:cubicBezTo>
                    <a:pt x="153" y="83"/>
                    <a:pt x="152" y="93"/>
                    <a:pt x="150" y="102"/>
                  </a:cubicBezTo>
                  <a:cubicBezTo>
                    <a:pt x="27" y="102"/>
                    <a:pt x="27" y="102"/>
                    <a:pt x="27" y="102"/>
                  </a:cubicBezTo>
                  <a:cubicBezTo>
                    <a:pt x="27" y="148"/>
                    <a:pt x="49" y="176"/>
                    <a:pt x="91" y="176"/>
                  </a:cubicBezTo>
                  <a:cubicBezTo>
                    <a:pt x="116" y="176"/>
                    <a:pt x="134" y="163"/>
                    <a:pt x="141" y="159"/>
                  </a:cubicBezTo>
                  <a:cubicBezTo>
                    <a:pt x="143" y="158"/>
                    <a:pt x="145" y="157"/>
                    <a:pt x="146" y="157"/>
                  </a:cubicBezTo>
                  <a:cubicBezTo>
                    <a:pt x="150" y="157"/>
                    <a:pt x="152" y="160"/>
                    <a:pt x="152" y="164"/>
                  </a:cubicBezTo>
                  <a:cubicBezTo>
                    <a:pt x="152" y="170"/>
                    <a:pt x="152" y="170"/>
                    <a:pt x="152" y="170"/>
                  </a:cubicBezTo>
                  <a:cubicBezTo>
                    <a:pt x="152" y="174"/>
                    <a:pt x="151" y="178"/>
                    <a:pt x="144" y="182"/>
                  </a:cubicBezTo>
                  <a:cubicBezTo>
                    <a:pt x="138" y="186"/>
                    <a:pt x="119" y="199"/>
                    <a:pt x="86" y="199"/>
                  </a:cubicBezTo>
                  <a:cubicBezTo>
                    <a:pt x="28" y="199"/>
                    <a:pt x="0" y="158"/>
                    <a:pt x="0" y="99"/>
                  </a:cubicBezTo>
                  <a:moveTo>
                    <a:pt x="126" y="81"/>
                  </a:moveTo>
                  <a:cubicBezTo>
                    <a:pt x="127" y="76"/>
                    <a:pt x="127" y="72"/>
                    <a:pt x="127" y="68"/>
                  </a:cubicBezTo>
                  <a:cubicBezTo>
                    <a:pt x="127" y="40"/>
                    <a:pt x="108" y="23"/>
                    <a:pt x="83" y="23"/>
                  </a:cubicBezTo>
                  <a:cubicBezTo>
                    <a:pt x="47" y="23"/>
                    <a:pt x="33" y="48"/>
                    <a:pt x="28" y="81"/>
                  </a:cubicBezTo>
                  <a:lnTo>
                    <a:pt x="126" y="81"/>
                  </a:lnTo>
                  <a:close/>
                </a:path>
              </a:pathLst>
            </a:custGeom>
            <a:solidFill>
              <a:srgbClr val="8557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a:p>
          </p:txBody>
        </p:sp>
        <p:sp>
          <p:nvSpPr>
            <p:cNvPr id="26" name="Freeform 27"/>
            <p:cNvSpPr>
              <a:spLocks/>
            </p:cNvSpPr>
            <p:nvPr userDrawn="1"/>
          </p:nvSpPr>
          <p:spPr bwMode="auto">
            <a:xfrm>
              <a:off x="2178" y="1672"/>
              <a:ext cx="276" cy="424"/>
            </a:xfrm>
            <a:custGeom>
              <a:avLst/>
              <a:gdLst>
                <a:gd name="T0" fmla="*/ 0 w 172"/>
                <a:gd name="T1" fmla="*/ 344 h 264"/>
                <a:gd name="T2" fmla="*/ 265 w 172"/>
                <a:gd name="T3" fmla="*/ 0 h 264"/>
                <a:gd name="T4" fmla="*/ 417 w 172"/>
                <a:gd name="T5" fmla="*/ 35 h 264"/>
                <a:gd name="T6" fmla="*/ 443 w 172"/>
                <a:gd name="T7" fmla="*/ 72 h 264"/>
                <a:gd name="T8" fmla="*/ 443 w 172"/>
                <a:gd name="T9" fmla="*/ 93 h 264"/>
                <a:gd name="T10" fmla="*/ 425 w 172"/>
                <a:gd name="T11" fmla="*/ 114 h 264"/>
                <a:gd name="T12" fmla="*/ 409 w 172"/>
                <a:gd name="T13" fmla="*/ 108 h 264"/>
                <a:gd name="T14" fmla="*/ 273 w 172"/>
                <a:gd name="T15" fmla="*/ 67 h 264"/>
                <a:gd name="T16" fmla="*/ 75 w 172"/>
                <a:gd name="T17" fmla="*/ 344 h 264"/>
                <a:gd name="T18" fmla="*/ 273 w 172"/>
                <a:gd name="T19" fmla="*/ 614 h 264"/>
                <a:gd name="T20" fmla="*/ 409 w 172"/>
                <a:gd name="T21" fmla="*/ 575 h 264"/>
                <a:gd name="T22" fmla="*/ 425 w 172"/>
                <a:gd name="T23" fmla="*/ 570 h 264"/>
                <a:gd name="T24" fmla="*/ 443 w 172"/>
                <a:gd name="T25" fmla="*/ 588 h 264"/>
                <a:gd name="T26" fmla="*/ 443 w 172"/>
                <a:gd name="T27" fmla="*/ 612 h 264"/>
                <a:gd name="T28" fmla="*/ 417 w 172"/>
                <a:gd name="T29" fmla="*/ 647 h 264"/>
                <a:gd name="T30" fmla="*/ 265 w 172"/>
                <a:gd name="T31" fmla="*/ 681 h 264"/>
                <a:gd name="T32" fmla="*/ 0 w 172"/>
                <a:gd name="T33" fmla="*/ 344 h 2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2" h="264">
                  <a:moveTo>
                    <a:pt x="0" y="133"/>
                  </a:moveTo>
                  <a:cubicBezTo>
                    <a:pt x="0" y="47"/>
                    <a:pt x="43" y="0"/>
                    <a:pt x="103" y="0"/>
                  </a:cubicBezTo>
                  <a:cubicBezTo>
                    <a:pt x="134" y="0"/>
                    <a:pt x="153" y="9"/>
                    <a:pt x="162" y="14"/>
                  </a:cubicBezTo>
                  <a:cubicBezTo>
                    <a:pt x="167" y="18"/>
                    <a:pt x="172" y="22"/>
                    <a:pt x="172" y="28"/>
                  </a:cubicBezTo>
                  <a:cubicBezTo>
                    <a:pt x="172" y="36"/>
                    <a:pt x="172" y="36"/>
                    <a:pt x="172" y="36"/>
                  </a:cubicBezTo>
                  <a:cubicBezTo>
                    <a:pt x="172" y="41"/>
                    <a:pt x="169" y="44"/>
                    <a:pt x="165" y="44"/>
                  </a:cubicBezTo>
                  <a:cubicBezTo>
                    <a:pt x="163" y="44"/>
                    <a:pt x="161" y="43"/>
                    <a:pt x="159" y="42"/>
                  </a:cubicBezTo>
                  <a:cubicBezTo>
                    <a:pt x="151" y="37"/>
                    <a:pt x="132" y="26"/>
                    <a:pt x="106" y="26"/>
                  </a:cubicBezTo>
                  <a:cubicBezTo>
                    <a:pt x="61" y="26"/>
                    <a:pt x="29" y="61"/>
                    <a:pt x="29" y="133"/>
                  </a:cubicBezTo>
                  <a:cubicBezTo>
                    <a:pt x="29" y="204"/>
                    <a:pt x="61" y="238"/>
                    <a:pt x="106" y="238"/>
                  </a:cubicBezTo>
                  <a:cubicBezTo>
                    <a:pt x="132" y="238"/>
                    <a:pt x="152" y="228"/>
                    <a:pt x="159" y="223"/>
                  </a:cubicBezTo>
                  <a:cubicBezTo>
                    <a:pt x="161" y="222"/>
                    <a:pt x="163" y="221"/>
                    <a:pt x="165" y="221"/>
                  </a:cubicBezTo>
                  <a:cubicBezTo>
                    <a:pt x="169" y="221"/>
                    <a:pt x="172" y="224"/>
                    <a:pt x="172" y="228"/>
                  </a:cubicBezTo>
                  <a:cubicBezTo>
                    <a:pt x="172" y="237"/>
                    <a:pt x="172" y="237"/>
                    <a:pt x="172" y="237"/>
                  </a:cubicBezTo>
                  <a:cubicBezTo>
                    <a:pt x="172" y="243"/>
                    <a:pt x="167" y="247"/>
                    <a:pt x="162" y="251"/>
                  </a:cubicBezTo>
                  <a:cubicBezTo>
                    <a:pt x="154" y="256"/>
                    <a:pt x="134" y="264"/>
                    <a:pt x="103" y="264"/>
                  </a:cubicBezTo>
                  <a:cubicBezTo>
                    <a:pt x="43" y="264"/>
                    <a:pt x="0" y="218"/>
                    <a:pt x="0" y="133"/>
                  </a:cubicBezTo>
                </a:path>
              </a:pathLst>
            </a:custGeom>
            <a:solidFill>
              <a:srgbClr val="8557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a:p>
          </p:txBody>
        </p:sp>
        <p:sp>
          <p:nvSpPr>
            <p:cNvPr id="27" name="Freeform 28"/>
            <p:cNvSpPr>
              <a:spLocks noEditPoints="1"/>
            </p:cNvSpPr>
            <p:nvPr userDrawn="1"/>
          </p:nvSpPr>
          <p:spPr bwMode="auto">
            <a:xfrm>
              <a:off x="2479" y="1776"/>
              <a:ext cx="270" cy="320"/>
            </a:xfrm>
            <a:custGeom>
              <a:avLst/>
              <a:gdLst>
                <a:gd name="T0" fmla="*/ 0 w 168"/>
                <a:gd name="T1" fmla="*/ 256 h 199"/>
                <a:gd name="T2" fmla="*/ 217 w 168"/>
                <a:gd name="T3" fmla="*/ 0 h 199"/>
                <a:gd name="T4" fmla="*/ 434 w 168"/>
                <a:gd name="T5" fmla="*/ 256 h 199"/>
                <a:gd name="T6" fmla="*/ 217 w 168"/>
                <a:gd name="T7" fmla="*/ 515 h 199"/>
                <a:gd name="T8" fmla="*/ 0 w 168"/>
                <a:gd name="T9" fmla="*/ 256 h 199"/>
                <a:gd name="T10" fmla="*/ 365 w 168"/>
                <a:gd name="T11" fmla="*/ 256 h 199"/>
                <a:gd name="T12" fmla="*/ 217 w 168"/>
                <a:gd name="T13" fmla="*/ 63 h 199"/>
                <a:gd name="T14" fmla="*/ 68 w 168"/>
                <a:gd name="T15" fmla="*/ 256 h 199"/>
                <a:gd name="T16" fmla="*/ 217 w 168"/>
                <a:gd name="T17" fmla="*/ 452 h 199"/>
                <a:gd name="T18" fmla="*/ 365 w 168"/>
                <a:gd name="T19" fmla="*/ 256 h 1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8" h="199">
                  <a:moveTo>
                    <a:pt x="0" y="99"/>
                  </a:moveTo>
                  <a:cubicBezTo>
                    <a:pt x="0" y="41"/>
                    <a:pt x="29" y="0"/>
                    <a:pt x="84" y="0"/>
                  </a:cubicBezTo>
                  <a:cubicBezTo>
                    <a:pt x="139" y="0"/>
                    <a:pt x="168" y="41"/>
                    <a:pt x="168" y="99"/>
                  </a:cubicBezTo>
                  <a:cubicBezTo>
                    <a:pt x="168" y="158"/>
                    <a:pt x="139" y="199"/>
                    <a:pt x="84" y="199"/>
                  </a:cubicBezTo>
                  <a:cubicBezTo>
                    <a:pt x="29" y="199"/>
                    <a:pt x="0" y="158"/>
                    <a:pt x="0" y="99"/>
                  </a:cubicBezTo>
                  <a:moveTo>
                    <a:pt x="141" y="99"/>
                  </a:moveTo>
                  <a:cubicBezTo>
                    <a:pt x="141" y="50"/>
                    <a:pt x="119" y="24"/>
                    <a:pt x="84" y="24"/>
                  </a:cubicBezTo>
                  <a:cubicBezTo>
                    <a:pt x="48" y="24"/>
                    <a:pt x="26" y="50"/>
                    <a:pt x="26" y="99"/>
                  </a:cubicBezTo>
                  <a:cubicBezTo>
                    <a:pt x="26" y="149"/>
                    <a:pt x="48" y="175"/>
                    <a:pt x="84" y="175"/>
                  </a:cubicBezTo>
                  <a:cubicBezTo>
                    <a:pt x="119" y="175"/>
                    <a:pt x="141" y="149"/>
                    <a:pt x="141" y="99"/>
                  </a:cubicBezTo>
                </a:path>
              </a:pathLst>
            </a:custGeom>
            <a:solidFill>
              <a:srgbClr val="8557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a:p>
          </p:txBody>
        </p:sp>
        <p:sp>
          <p:nvSpPr>
            <p:cNvPr id="28" name="Freeform 29"/>
            <p:cNvSpPr>
              <a:spLocks/>
            </p:cNvSpPr>
            <p:nvPr userDrawn="1"/>
          </p:nvSpPr>
          <p:spPr bwMode="auto">
            <a:xfrm>
              <a:off x="2800" y="1783"/>
              <a:ext cx="243" cy="312"/>
            </a:xfrm>
            <a:custGeom>
              <a:avLst/>
              <a:gdLst>
                <a:gd name="T0" fmla="*/ 0 w 152"/>
                <a:gd name="T1" fmla="*/ 349 h 194"/>
                <a:gd name="T2" fmla="*/ 0 w 152"/>
                <a:gd name="T3" fmla="*/ 18 h 194"/>
                <a:gd name="T4" fmla="*/ 18 w 152"/>
                <a:gd name="T5" fmla="*/ 0 h 194"/>
                <a:gd name="T6" fmla="*/ 48 w 152"/>
                <a:gd name="T7" fmla="*/ 0 h 194"/>
                <a:gd name="T8" fmla="*/ 67 w 152"/>
                <a:gd name="T9" fmla="*/ 18 h 194"/>
                <a:gd name="T10" fmla="*/ 67 w 152"/>
                <a:gd name="T11" fmla="*/ 349 h 194"/>
                <a:gd name="T12" fmla="*/ 153 w 152"/>
                <a:gd name="T13" fmla="*/ 434 h 194"/>
                <a:gd name="T14" fmla="*/ 296 w 152"/>
                <a:gd name="T15" fmla="*/ 370 h 194"/>
                <a:gd name="T16" fmla="*/ 296 w 152"/>
                <a:gd name="T17" fmla="*/ 18 h 194"/>
                <a:gd name="T18" fmla="*/ 315 w 152"/>
                <a:gd name="T19" fmla="*/ 0 h 194"/>
                <a:gd name="T20" fmla="*/ 345 w 152"/>
                <a:gd name="T21" fmla="*/ 0 h 194"/>
                <a:gd name="T22" fmla="*/ 363 w 152"/>
                <a:gd name="T23" fmla="*/ 18 h 194"/>
                <a:gd name="T24" fmla="*/ 363 w 152"/>
                <a:gd name="T25" fmla="*/ 425 h 194"/>
                <a:gd name="T26" fmla="*/ 388 w 152"/>
                <a:gd name="T27" fmla="*/ 455 h 194"/>
                <a:gd name="T28" fmla="*/ 388 w 152"/>
                <a:gd name="T29" fmla="*/ 468 h 194"/>
                <a:gd name="T30" fmla="*/ 341 w 152"/>
                <a:gd name="T31" fmla="*/ 502 h 194"/>
                <a:gd name="T32" fmla="*/ 296 w 152"/>
                <a:gd name="T33" fmla="*/ 447 h 194"/>
                <a:gd name="T34" fmla="*/ 296 w 152"/>
                <a:gd name="T35" fmla="*/ 433 h 194"/>
                <a:gd name="T36" fmla="*/ 133 w 152"/>
                <a:gd name="T37" fmla="*/ 502 h 194"/>
                <a:gd name="T38" fmla="*/ 0 w 152"/>
                <a:gd name="T39" fmla="*/ 349 h 19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52" h="194">
                  <a:moveTo>
                    <a:pt x="0" y="135"/>
                  </a:moveTo>
                  <a:cubicBezTo>
                    <a:pt x="0" y="7"/>
                    <a:pt x="0" y="7"/>
                    <a:pt x="0" y="7"/>
                  </a:cubicBezTo>
                  <a:cubicBezTo>
                    <a:pt x="0" y="3"/>
                    <a:pt x="3" y="0"/>
                    <a:pt x="7" y="0"/>
                  </a:cubicBezTo>
                  <a:cubicBezTo>
                    <a:pt x="19" y="0"/>
                    <a:pt x="19" y="0"/>
                    <a:pt x="19" y="0"/>
                  </a:cubicBezTo>
                  <a:cubicBezTo>
                    <a:pt x="23" y="0"/>
                    <a:pt x="26" y="3"/>
                    <a:pt x="26" y="7"/>
                  </a:cubicBezTo>
                  <a:cubicBezTo>
                    <a:pt x="26" y="135"/>
                    <a:pt x="26" y="135"/>
                    <a:pt x="26" y="135"/>
                  </a:cubicBezTo>
                  <a:cubicBezTo>
                    <a:pt x="26" y="157"/>
                    <a:pt x="37" y="168"/>
                    <a:pt x="60" y="168"/>
                  </a:cubicBezTo>
                  <a:cubicBezTo>
                    <a:pt x="74" y="168"/>
                    <a:pt x="96" y="160"/>
                    <a:pt x="116" y="143"/>
                  </a:cubicBezTo>
                  <a:cubicBezTo>
                    <a:pt x="116" y="7"/>
                    <a:pt x="116" y="7"/>
                    <a:pt x="116" y="7"/>
                  </a:cubicBezTo>
                  <a:cubicBezTo>
                    <a:pt x="116" y="3"/>
                    <a:pt x="119" y="0"/>
                    <a:pt x="123" y="0"/>
                  </a:cubicBezTo>
                  <a:cubicBezTo>
                    <a:pt x="135" y="0"/>
                    <a:pt x="135" y="0"/>
                    <a:pt x="135" y="0"/>
                  </a:cubicBezTo>
                  <a:cubicBezTo>
                    <a:pt x="139" y="0"/>
                    <a:pt x="142" y="3"/>
                    <a:pt x="142" y="7"/>
                  </a:cubicBezTo>
                  <a:cubicBezTo>
                    <a:pt x="142" y="164"/>
                    <a:pt x="142" y="164"/>
                    <a:pt x="142" y="164"/>
                  </a:cubicBezTo>
                  <a:cubicBezTo>
                    <a:pt x="142" y="173"/>
                    <a:pt x="145" y="176"/>
                    <a:pt x="152" y="176"/>
                  </a:cubicBezTo>
                  <a:cubicBezTo>
                    <a:pt x="152" y="181"/>
                    <a:pt x="152" y="181"/>
                    <a:pt x="152" y="181"/>
                  </a:cubicBezTo>
                  <a:cubicBezTo>
                    <a:pt x="152" y="187"/>
                    <a:pt x="146" y="194"/>
                    <a:pt x="133" y="194"/>
                  </a:cubicBezTo>
                  <a:cubicBezTo>
                    <a:pt x="123" y="194"/>
                    <a:pt x="116" y="188"/>
                    <a:pt x="116" y="173"/>
                  </a:cubicBezTo>
                  <a:cubicBezTo>
                    <a:pt x="116" y="167"/>
                    <a:pt x="116" y="167"/>
                    <a:pt x="116" y="167"/>
                  </a:cubicBezTo>
                  <a:cubicBezTo>
                    <a:pt x="96" y="184"/>
                    <a:pt x="72" y="194"/>
                    <a:pt x="52" y="194"/>
                  </a:cubicBezTo>
                  <a:cubicBezTo>
                    <a:pt x="24" y="194"/>
                    <a:pt x="0" y="180"/>
                    <a:pt x="0" y="135"/>
                  </a:cubicBezTo>
                </a:path>
              </a:pathLst>
            </a:custGeom>
            <a:solidFill>
              <a:srgbClr val="8557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a:p>
          </p:txBody>
        </p:sp>
        <p:sp>
          <p:nvSpPr>
            <p:cNvPr id="29" name="Freeform 30"/>
            <p:cNvSpPr>
              <a:spLocks/>
            </p:cNvSpPr>
            <p:nvPr userDrawn="1"/>
          </p:nvSpPr>
          <p:spPr bwMode="auto">
            <a:xfrm>
              <a:off x="3096" y="1778"/>
              <a:ext cx="228" cy="312"/>
            </a:xfrm>
            <a:custGeom>
              <a:avLst/>
              <a:gdLst>
                <a:gd name="T0" fmla="*/ 0 w 142"/>
                <a:gd name="T1" fmla="*/ 484 h 194"/>
                <a:gd name="T2" fmla="*/ 0 w 142"/>
                <a:gd name="T3" fmla="*/ 26 h 194"/>
                <a:gd name="T4" fmla="*/ 21 w 142"/>
                <a:gd name="T5" fmla="*/ 8 h 194"/>
                <a:gd name="T6" fmla="*/ 50 w 142"/>
                <a:gd name="T7" fmla="*/ 8 h 194"/>
                <a:gd name="T8" fmla="*/ 69 w 142"/>
                <a:gd name="T9" fmla="*/ 26 h 194"/>
                <a:gd name="T10" fmla="*/ 69 w 142"/>
                <a:gd name="T11" fmla="*/ 42 h 194"/>
                <a:gd name="T12" fmla="*/ 225 w 142"/>
                <a:gd name="T13" fmla="*/ 0 h 194"/>
                <a:gd name="T14" fmla="*/ 366 w 142"/>
                <a:gd name="T15" fmla="*/ 153 h 194"/>
                <a:gd name="T16" fmla="*/ 366 w 142"/>
                <a:gd name="T17" fmla="*/ 484 h 194"/>
                <a:gd name="T18" fmla="*/ 348 w 142"/>
                <a:gd name="T19" fmla="*/ 502 h 194"/>
                <a:gd name="T20" fmla="*/ 316 w 142"/>
                <a:gd name="T21" fmla="*/ 502 h 194"/>
                <a:gd name="T22" fmla="*/ 299 w 142"/>
                <a:gd name="T23" fmla="*/ 484 h 194"/>
                <a:gd name="T24" fmla="*/ 299 w 142"/>
                <a:gd name="T25" fmla="*/ 153 h 194"/>
                <a:gd name="T26" fmla="*/ 214 w 142"/>
                <a:gd name="T27" fmla="*/ 68 h 194"/>
                <a:gd name="T28" fmla="*/ 69 w 142"/>
                <a:gd name="T29" fmla="*/ 101 h 194"/>
                <a:gd name="T30" fmla="*/ 69 w 142"/>
                <a:gd name="T31" fmla="*/ 484 h 194"/>
                <a:gd name="T32" fmla="*/ 50 w 142"/>
                <a:gd name="T33" fmla="*/ 502 h 194"/>
                <a:gd name="T34" fmla="*/ 21 w 142"/>
                <a:gd name="T35" fmla="*/ 502 h 194"/>
                <a:gd name="T36" fmla="*/ 0 w 142"/>
                <a:gd name="T37" fmla="*/ 484 h 19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2" h="194">
                  <a:moveTo>
                    <a:pt x="0" y="187"/>
                  </a:moveTo>
                  <a:cubicBezTo>
                    <a:pt x="0" y="10"/>
                    <a:pt x="0" y="10"/>
                    <a:pt x="0" y="10"/>
                  </a:cubicBezTo>
                  <a:cubicBezTo>
                    <a:pt x="0" y="6"/>
                    <a:pt x="3" y="3"/>
                    <a:pt x="8" y="3"/>
                  </a:cubicBezTo>
                  <a:cubicBezTo>
                    <a:pt x="19" y="3"/>
                    <a:pt x="19" y="3"/>
                    <a:pt x="19" y="3"/>
                  </a:cubicBezTo>
                  <a:cubicBezTo>
                    <a:pt x="23" y="3"/>
                    <a:pt x="27" y="6"/>
                    <a:pt x="27" y="10"/>
                  </a:cubicBezTo>
                  <a:cubicBezTo>
                    <a:pt x="27" y="16"/>
                    <a:pt x="27" y="16"/>
                    <a:pt x="27" y="16"/>
                  </a:cubicBezTo>
                  <a:cubicBezTo>
                    <a:pt x="34" y="14"/>
                    <a:pt x="55" y="0"/>
                    <a:pt x="87" y="0"/>
                  </a:cubicBezTo>
                  <a:cubicBezTo>
                    <a:pt x="119" y="0"/>
                    <a:pt x="142" y="14"/>
                    <a:pt x="142" y="59"/>
                  </a:cubicBezTo>
                  <a:cubicBezTo>
                    <a:pt x="142" y="187"/>
                    <a:pt x="142" y="187"/>
                    <a:pt x="142" y="187"/>
                  </a:cubicBezTo>
                  <a:cubicBezTo>
                    <a:pt x="142" y="191"/>
                    <a:pt x="139" y="194"/>
                    <a:pt x="135" y="194"/>
                  </a:cubicBezTo>
                  <a:cubicBezTo>
                    <a:pt x="123" y="194"/>
                    <a:pt x="123" y="194"/>
                    <a:pt x="123" y="194"/>
                  </a:cubicBezTo>
                  <a:cubicBezTo>
                    <a:pt x="119" y="194"/>
                    <a:pt x="116" y="191"/>
                    <a:pt x="116" y="187"/>
                  </a:cubicBezTo>
                  <a:cubicBezTo>
                    <a:pt x="116" y="59"/>
                    <a:pt x="116" y="59"/>
                    <a:pt x="116" y="59"/>
                  </a:cubicBezTo>
                  <a:cubicBezTo>
                    <a:pt x="116" y="37"/>
                    <a:pt x="105" y="26"/>
                    <a:pt x="83" y="26"/>
                  </a:cubicBezTo>
                  <a:cubicBezTo>
                    <a:pt x="52" y="26"/>
                    <a:pt x="27" y="39"/>
                    <a:pt x="27" y="39"/>
                  </a:cubicBezTo>
                  <a:cubicBezTo>
                    <a:pt x="27" y="187"/>
                    <a:pt x="27" y="187"/>
                    <a:pt x="27" y="187"/>
                  </a:cubicBezTo>
                  <a:cubicBezTo>
                    <a:pt x="27" y="191"/>
                    <a:pt x="23" y="194"/>
                    <a:pt x="19" y="194"/>
                  </a:cubicBezTo>
                  <a:cubicBezTo>
                    <a:pt x="8" y="194"/>
                    <a:pt x="8" y="194"/>
                    <a:pt x="8" y="194"/>
                  </a:cubicBezTo>
                  <a:cubicBezTo>
                    <a:pt x="3" y="194"/>
                    <a:pt x="0" y="191"/>
                    <a:pt x="0" y="187"/>
                  </a:cubicBezTo>
                </a:path>
              </a:pathLst>
            </a:custGeom>
            <a:solidFill>
              <a:srgbClr val="8557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a:p>
          </p:txBody>
        </p:sp>
        <p:sp>
          <p:nvSpPr>
            <p:cNvPr id="30" name="Freeform 31"/>
            <p:cNvSpPr>
              <a:spLocks/>
            </p:cNvSpPr>
            <p:nvPr userDrawn="1"/>
          </p:nvSpPr>
          <p:spPr bwMode="auto">
            <a:xfrm>
              <a:off x="3361" y="1707"/>
              <a:ext cx="138" cy="386"/>
            </a:xfrm>
            <a:custGeom>
              <a:avLst/>
              <a:gdLst>
                <a:gd name="T0" fmla="*/ 56 w 86"/>
                <a:gd name="T1" fmla="*/ 545 h 240"/>
                <a:gd name="T2" fmla="*/ 56 w 86"/>
                <a:gd name="T3" fmla="*/ 175 h 240"/>
                <a:gd name="T4" fmla="*/ 18 w 86"/>
                <a:gd name="T5" fmla="*/ 175 h 240"/>
                <a:gd name="T6" fmla="*/ 0 w 86"/>
                <a:gd name="T7" fmla="*/ 158 h 240"/>
                <a:gd name="T8" fmla="*/ 0 w 86"/>
                <a:gd name="T9" fmla="*/ 140 h 240"/>
                <a:gd name="T10" fmla="*/ 18 w 86"/>
                <a:gd name="T11" fmla="*/ 122 h 240"/>
                <a:gd name="T12" fmla="*/ 56 w 86"/>
                <a:gd name="T13" fmla="*/ 122 h 240"/>
                <a:gd name="T14" fmla="*/ 56 w 86"/>
                <a:gd name="T15" fmla="*/ 21 h 240"/>
                <a:gd name="T16" fmla="*/ 75 w 86"/>
                <a:gd name="T17" fmla="*/ 0 h 240"/>
                <a:gd name="T18" fmla="*/ 103 w 86"/>
                <a:gd name="T19" fmla="*/ 0 h 240"/>
                <a:gd name="T20" fmla="*/ 124 w 86"/>
                <a:gd name="T21" fmla="*/ 21 h 240"/>
                <a:gd name="T22" fmla="*/ 124 w 86"/>
                <a:gd name="T23" fmla="*/ 122 h 240"/>
                <a:gd name="T24" fmla="*/ 199 w 86"/>
                <a:gd name="T25" fmla="*/ 122 h 240"/>
                <a:gd name="T26" fmla="*/ 217 w 86"/>
                <a:gd name="T27" fmla="*/ 140 h 240"/>
                <a:gd name="T28" fmla="*/ 217 w 86"/>
                <a:gd name="T29" fmla="*/ 158 h 240"/>
                <a:gd name="T30" fmla="*/ 199 w 86"/>
                <a:gd name="T31" fmla="*/ 175 h 240"/>
                <a:gd name="T32" fmla="*/ 124 w 86"/>
                <a:gd name="T33" fmla="*/ 175 h 240"/>
                <a:gd name="T34" fmla="*/ 124 w 86"/>
                <a:gd name="T35" fmla="*/ 531 h 240"/>
                <a:gd name="T36" fmla="*/ 157 w 86"/>
                <a:gd name="T37" fmla="*/ 565 h 240"/>
                <a:gd name="T38" fmla="*/ 193 w 86"/>
                <a:gd name="T39" fmla="*/ 558 h 240"/>
                <a:gd name="T40" fmla="*/ 209 w 86"/>
                <a:gd name="T41" fmla="*/ 553 h 240"/>
                <a:gd name="T42" fmla="*/ 221 w 86"/>
                <a:gd name="T43" fmla="*/ 566 h 240"/>
                <a:gd name="T44" fmla="*/ 221 w 86"/>
                <a:gd name="T45" fmla="*/ 579 h 240"/>
                <a:gd name="T46" fmla="*/ 205 w 86"/>
                <a:gd name="T47" fmla="*/ 605 h 240"/>
                <a:gd name="T48" fmla="*/ 128 w 86"/>
                <a:gd name="T49" fmla="*/ 621 h 240"/>
                <a:gd name="T50" fmla="*/ 56 w 86"/>
                <a:gd name="T51" fmla="*/ 545 h 2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6" h="240">
                  <a:moveTo>
                    <a:pt x="22" y="211"/>
                  </a:moveTo>
                  <a:cubicBezTo>
                    <a:pt x="22" y="68"/>
                    <a:pt x="22" y="68"/>
                    <a:pt x="22" y="68"/>
                  </a:cubicBezTo>
                  <a:cubicBezTo>
                    <a:pt x="7" y="68"/>
                    <a:pt x="7" y="68"/>
                    <a:pt x="7" y="68"/>
                  </a:cubicBezTo>
                  <a:cubicBezTo>
                    <a:pt x="3" y="68"/>
                    <a:pt x="0" y="65"/>
                    <a:pt x="0" y="61"/>
                  </a:cubicBezTo>
                  <a:cubicBezTo>
                    <a:pt x="0" y="54"/>
                    <a:pt x="0" y="54"/>
                    <a:pt x="0" y="54"/>
                  </a:cubicBezTo>
                  <a:cubicBezTo>
                    <a:pt x="0" y="50"/>
                    <a:pt x="3" y="47"/>
                    <a:pt x="7" y="47"/>
                  </a:cubicBezTo>
                  <a:cubicBezTo>
                    <a:pt x="22" y="47"/>
                    <a:pt x="22" y="47"/>
                    <a:pt x="22" y="47"/>
                  </a:cubicBezTo>
                  <a:cubicBezTo>
                    <a:pt x="22" y="8"/>
                    <a:pt x="22" y="8"/>
                    <a:pt x="22" y="8"/>
                  </a:cubicBezTo>
                  <a:cubicBezTo>
                    <a:pt x="22" y="4"/>
                    <a:pt x="25" y="0"/>
                    <a:pt x="29" y="0"/>
                  </a:cubicBezTo>
                  <a:cubicBezTo>
                    <a:pt x="40" y="0"/>
                    <a:pt x="40" y="0"/>
                    <a:pt x="40" y="0"/>
                  </a:cubicBezTo>
                  <a:cubicBezTo>
                    <a:pt x="45" y="0"/>
                    <a:pt x="48" y="4"/>
                    <a:pt x="48" y="8"/>
                  </a:cubicBezTo>
                  <a:cubicBezTo>
                    <a:pt x="48" y="47"/>
                    <a:pt x="48" y="47"/>
                    <a:pt x="48" y="47"/>
                  </a:cubicBezTo>
                  <a:cubicBezTo>
                    <a:pt x="77" y="47"/>
                    <a:pt x="77" y="47"/>
                    <a:pt x="77" y="47"/>
                  </a:cubicBezTo>
                  <a:cubicBezTo>
                    <a:pt x="81" y="47"/>
                    <a:pt x="84" y="50"/>
                    <a:pt x="84" y="54"/>
                  </a:cubicBezTo>
                  <a:cubicBezTo>
                    <a:pt x="84" y="61"/>
                    <a:pt x="84" y="61"/>
                    <a:pt x="84" y="61"/>
                  </a:cubicBezTo>
                  <a:cubicBezTo>
                    <a:pt x="84" y="65"/>
                    <a:pt x="81" y="68"/>
                    <a:pt x="77" y="68"/>
                  </a:cubicBezTo>
                  <a:cubicBezTo>
                    <a:pt x="48" y="68"/>
                    <a:pt x="48" y="68"/>
                    <a:pt x="48" y="68"/>
                  </a:cubicBezTo>
                  <a:cubicBezTo>
                    <a:pt x="48" y="205"/>
                    <a:pt x="48" y="205"/>
                    <a:pt x="48" y="205"/>
                  </a:cubicBezTo>
                  <a:cubicBezTo>
                    <a:pt x="48" y="214"/>
                    <a:pt x="53" y="218"/>
                    <a:pt x="61" y="218"/>
                  </a:cubicBezTo>
                  <a:cubicBezTo>
                    <a:pt x="68" y="218"/>
                    <a:pt x="71" y="217"/>
                    <a:pt x="75" y="216"/>
                  </a:cubicBezTo>
                  <a:cubicBezTo>
                    <a:pt x="77" y="215"/>
                    <a:pt x="79" y="214"/>
                    <a:pt x="81" y="214"/>
                  </a:cubicBezTo>
                  <a:cubicBezTo>
                    <a:pt x="84" y="214"/>
                    <a:pt x="86" y="216"/>
                    <a:pt x="86" y="219"/>
                  </a:cubicBezTo>
                  <a:cubicBezTo>
                    <a:pt x="86" y="224"/>
                    <a:pt x="86" y="224"/>
                    <a:pt x="86" y="224"/>
                  </a:cubicBezTo>
                  <a:cubicBezTo>
                    <a:pt x="86" y="229"/>
                    <a:pt x="84" y="233"/>
                    <a:pt x="80" y="234"/>
                  </a:cubicBezTo>
                  <a:cubicBezTo>
                    <a:pt x="72" y="238"/>
                    <a:pt x="65" y="240"/>
                    <a:pt x="50" y="240"/>
                  </a:cubicBezTo>
                  <a:cubicBezTo>
                    <a:pt x="34" y="240"/>
                    <a:pt x="22" y="231"/>
                    <a:pt x="22" y="211"/>
                  </a:cubicBezTo>
                </a:path>
              </a:pathLst>
            </a:custGeom>
            <a:solidFill>
              <a:srgbClr val="8557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a:p>
          </p:txBody>
        </p:sp>
        <p:sp>
          <p:nvSpPr>
            <p:cNvPr id="31" name="Freeform 32"/>
            <p:cNvSpPr>
              <a:spLocks/>
            </p:cNvSpPr>
            <p:nvPr userDrawn="1"/>
          </p:nvSpPr>
          <p:spPr bwMode="auto">
            <a:xfrm>
              <a:off x="3537" y="1783"/>
              <a:ext cx="228" cy="450"/>
            </a:xfrm>
            <a:custGeom>
              <a:avLst/>
              <a:gdLst>
                <a:gd name="T0" fmla="*/ 165 w 142"/>
                <a:gd name="T1" fmla="*/ 723 h 280"/>
                <a:gd name="T2" fmla="*/ 47 w 142"/>
                <a:gd name="T3" fmla="*/ 689 h 280"/>
                <a:gd name="T4" fmla="*/ 47 w 142"/>
                <a:gd name="T5" fmla="*/ 656 h 280"/>
                <a:gd name="T6" fmla="*/ 63 w 142"/>
                <a:gd name="T7" fmla="*/ 641 h 280"/>
                <a:gd name="T8" fmla="*/ 93 w 142"/>
                <a:gd name="T9" fmla="*/ 651 h 280"/>
                <a:gd name="T10" fmla="*/ 162 w 142"/>
                <a:gd name="T11" fmla="*/ 661 h 280"/>
                <a:gd name="T12" fmla="*/ 299 w 142"/>
                <a:gd name="T13" fmla="*/ 503 h 280"/>
                <a:gd name="T14" fmla="*/ 299 w 142"/>
                <a:gd name="T15" fmla="*/ 460 h 280"/>
                <a:gd name="T16" fmla="*/ 145 w 142"/>
                <a:gd name="T17" fmla="*/ 501 h 280"/>
                <a:gd name="T18" fmla="*/ 0 w 142"/>
                <a:gd name="T19" fmla="*/ 349 h 280"/>
                <a:gd name="T20" fmla="*/ 0 w 142"/>
                <a:gd name="T21" fmla="*/ 18 h 280"/>
                <a:gd name="T22" fmla="*/ 18 w 142"/>
                <a:gd name="T23" fmla="*/ 0 h 280"/>
                <a:gd name="T24" fmla="*/ 50 w 142"/>
                <a:gd name="T25" fmla="*/ 0 h 280"/>
                <a:gd name="T26" fmla="*/ 67 w 142"/>
                <a:gd name="T27" fmla="*/ 18 h 280"/>
                <a:gd name="T28" fmla="*/ 67 w 142"/>
                <a:gd name="T29" fmla="*/ 349 h 280"/>
                <a:gd name="T30" fmla="*/ 154 w 142"/>
                <a:gd name="T31" fmla="*/ 434 h 280"/>
                <a:gd name="T32" fmla="*/ 299 w 142"/>
                <a:gd name="T33" fmla="*/ 400 h 280"/>
                <a:gd name="T34" fmla="*/ 299 w 142"/>
                <a:gd name="T35" fmla="*/ 18 h 280"/>
                <a:gd name="T36" fmla="*/ 316 w 142"/>
                <a:gd name="T37" fmla="*/ 0 h 280"/>
                <a:gd name="T38" fmla="*/ 348 w 142"/>
                <a:gd name="T39" fmla="*/ 0 h 280"/>
                <a:gd name="T40" fmla="*/ 366 w 142"/>
                <a:gd name="T41" fmla="*/ 18 h 280"/>
                <a:gd name="T42" fmla="*/ 366 w 142"/>
                <a:gd name="T43" fmla="*/ 511 h 280"/>
                <a:gd name="T44" fmla="*/ 165 w 142"/>
                <a:gd name="T45" fmla="*/ 723 h 2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2" h="280">
                  <a:moveTo>
                    <a:pt x="64" y="280"/>
                  </a:moveTo>
                  <a:cubicBezTo>
                    <a:pt x="46" y="280"/>
                    <a:pt x="18" y="276"/>
                    <a:pt x="18" y="267"/>
                  </a:cubicBezTo>
                  <a:cubicBezTo>
                    <a:pt x="18" y="254"/>
                    <a:pt x="18" y="254"/>
                    <a:pt x="18" y="254"/>
                  </a:cubicBezTo>
                  <a:cubicBezTo>
                    <a:pt x="18" y="250"/>
                    <a:pt x="20" y="248"/>
                    <a:pt x="24" y="248"/>
                  </a:cubicBezTo>
                  <a:cubicBezTo>
                    <a:pt x="26" y="248"/>
                    <a:pt x="30" y="250"/>
                    <a:pt x="36" y="252"/>
                  </a:cubicBezTo>
                  <a:cubicBezTo>
                    <a:pt x="42" y="254"/>
                    <a:pt x="51" y="256"/>
                    <a:pt x="63" y="256"/>
                  </a:cubicBezTo>
                  <a:cubicBezTo>
                    <a:pt x="98" y="256"/>
                    <a:pt x="116" y="243"/>
                    <a:pt x="116" y="195"/>
                  </a:cubicBezTo>
                  <a:cubicBezTo>
                    <a:pt x="116" y="178"/>
                    <a:pt x="116" y="178"/>
                    <a:pt x="116" y="178"/>
                  </a:cubicBezTo>
                  <a:cubicBezTo>
                    <a:pt x="108" y="180"/>
                    <a:pt x="88" y="194"/>
                    <a:pt x="56" y="194"/>
                  </a:cubicBezTo>
                  <a:cubicBezTo>
                    <a:pt x="23" y="194"/>
                    <a:pt x="0" y="180"/>
                    <a:pt x="0" y="135"/>
                  </a:cubicBezTo>
                  <a:cubicBezTo>
                    <a:pt x="0" y="7"/>
                    <a:pt x="0" y="7"/>
                    <a:pt x="0" y="7"/>
                  </a:cubicBezTo>
                  <a:cubicBezTo>
                    <a:pt x="0" y="3"/>
                    <a:pt x="3" y="0"/>
                    <a:pt x="7" y="0"/>
                  </a:cubicBezTo>
                  <a:cubicBezTo>
                    <a:pt x="19" y="0"/>
                    <a:pt x="19" y="0"/>
                    <a:pt x="19" y="0"/>
                  </a:cubicBezTo>
                  <a:cubicBezTo>
                    <a:pt x="23" y="0"/>
                    <a:pt x="26" y="3"/>
                    <a:pt x="26" y="7"/>
                  </a:cubicBezTo>
                  <a:cubicBezTo>
                    <a:pt x="26" y="135"/>
                    <a:pt x="26" y="135"/>
                    <a:pt x="26" y="135"/>
                  </a:cubicBezTo>
                  <a:cubicBezTo>
                    <a:pt x="26" y="157"/>
                    <a:pt x="37" y="168"/>
                    <a:pt x="60" y="168"/>
                  </a:cubicBezTo>
                  <a:cubicBezTo>
                    <a:pt x="90" y="168"/>
                    <a:pt x="116" y="155"/>
                    <a:pt x="116" y="155"/>
                  </a:cubicBezTo>
                  <a:cubicBezTo>
                    <a:pt x="116" y="7"/>
                    <a:pt x="116" y="7"/>
                    <a:pt x="116" y="7"/>
                  </a:cubicBezTo>
                  <a:cubicBezTo>
                    <a:pt x="116" y="3"/>
                    <a:pt x="119" y="0"/>
                    <a:pt x="123" y="0"/>
                  </a:cubicBezTo>
                  <a:cubicBezTo>
                    <a:pt x="135" y="0"/>
                    <a:pt x="135" y="0"/>
                    <a:pt x="135" y="0"/>
                  </a:cubicBezTo>
                  <a:cubicBezTo>
                    <a:pt x="139" y="0"/>
                    <a:pt x="142" y="3"/>
                    <a:pt x="142" y="7"/>
                  </a:cubicBezTo>
                  <a:cubicBezTo>
                    <a:pt x="142" y="198"/>
                    <a:pt x="142" y="198"/>
                    <a:pt x="142" y="198"/>
                  </a:cubicBezTo>
                  <a:cubicBezTo>
                    <a:pt x="142" y="267"/>
                    <a:pt x="98" y="280"/>
                    <a:pt x="64" y="280"/>
                  </a:cubicBezTo>
                </a:path>
              </a:pathLst>
            </a:custGeom>
            <a:solidFill>
              <a:srgbClr val="8557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a:p>
          </p:txBody>
        </p:sp>
        <p:sp>
          <p:nvSpPr>
            <p:cNvPr id="32" name="Freeform 33"/>
            <p:cNvSpPr>
              <a:spLocks/>
            </p:cNvSpPr>
            <p:nvPr userDrawn="1"/>
          </p:nvSpPr>
          <p:spPr bwMode="auto">
            <a:xfrm>
              <a:off x="3904" y="1672"/>
              <a:ext cx="274" cy="424"/>
            </a:xfrm>
            <a:custGeom>
              <a:avLst/>
              <a:gdLst>
                <a:gd name="T0" fmla="*/ 0 w 171"/>
                <a:gd name="T1" fmla="*/ 344 h 264"/>
                <a:gd name="T2" fmla="*/ 261 w 171"/>
                <a:gd name="T3" fmla="*/ 0 h 264"/>
                <a:gd name="T4" fmla="*/ 413 w 171"/>
                <a:gd name="T5" fmla="*/ 35 h 264"/>
                <a:gd name="T6" fmla="*/ 439 w 171"/>
                <a:gd name="T7" fmla="*/ 72 h 264"/>
                <a:gd name="T8" fmla="*/ 439 w 171"/>
                <a:gd name="T9" fmla="*/ 93 h 264"/>
                <a:gd name="T10" fmla="*/ 423 w 171"/>
                <a:gd name="T11" fmla="*/ 114 h 264"/>
                <a:gd name="T12" fmla="*/ 409 w 171"/>
                <a:gd name="T13" fmla="*/ 108 h 264"/>
                <a:gd name="T14" fmla="*/ 272 w 171"/>
                <a:gd name="T15" fmla="*/ 67 h 264"/>
                <a:gd name="T16" fmla="*/ 74 w 171"/>
                <a:gd name="T17" fmla="*/ 344 h 264"/>
                <a:gd name="T18" fmla="*/ 272 w 171"/>
                <a:gd name="T19" fmla="*/ 614 h 264"/>
                <a:gd name="T20" fmla="*/ 409 w 171"/>
                <a:gd name="T21" fmla="*/ 575 h 264"/>
                <a:gd name="T22" fmla="*/ 423 w 171"/>
                <a:gd name="T23" fmla="*/ 570 h 264"/>
                <a:gd name="T24" fmla="*/ 439 w 171"/>
                <a:gd name="T25" fmla="*/ 588 h 264"/>
                <a:gd name="T26" fmla="*/ 439 w 171"/>
                <a:gd name="T27" fmla="*/ 612 h 264"/>
                <a:gd name="T28" fmla="*/ 413 w 171"/>
                <a:gd name="T29" fmla="*/ 647 h 264"/>
                <a:gd name="T30" fmla="*/ 261 w 171"/>
                <a:gd name="T31" fmla="*/ 681 h 264"/>
                <a:gd name="T32" fmla="*/ 0 w 171"/>
                <a:gd name="T33" fmla="*/ 344 h 2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1" h="264">
                  <a:moveTo>
                    <a:pt x="0" y="133"/>
                  </a:moveTo>
                  <a:cubicBezTo>
                    <a:pt x="0" y="47"/>
                    <a:pt x="43" y="0"/>
                    <a:pt x="102" y="0"/>
                  </a:cubicBezTo>
                  <a:cubicBezTo>
                    <a:pt x="133" y="0"/>
                    <a:pt x="153" y="9"/>
                    <a:pt x="161" y="14"/>
                  </a:cubicBezTo>
                  <a:cubicBezTo>
                    <a:pt x="167" y="18"/>
                    <a:pt x="171" y="22"/>
                    <a:pt x="171" y="28"/>
                  </a:cubicBezTo>
                  <a:cubicBezTo>
                    <a:pt x="171" y="36"/>
                    <a:pt x="171" y="36"/>
                    <a:pt x="171" y="36"/>
                  </a:cubicBezTo>
                  <a:cubicBezTo>
                    <a:pt x="171" y="41"/>
                    <a:pt x="168" y="44"/>
                    <a:pt x="165" y="44"/>
                  </a:cubicBezTo>
                  <a:cubicBezTo>
                    <a:pt x="163" y="44"/>
                    <a:pt x="161" y="43"/>
                    <a:pt x="159" y="42"/>
                  </a:cubicBezTo>
                  <a:cubicBezTo>
                    <a:pt x="151" y="37"/>
                    <a:pt x="132" y="26"/>
                    <a:pt x="106" y="26"/>
                  </a:cubicBezTo>
                  <a:cubicBezTo>
                    <a:pt x="60" y="26"/>
                    <a:pt x="29" y="61"/>
                    <a:pt x="29" y="133"/>
                  </a:cubicBezTo>
                  <a:cubicBezTo>
                    <a:pt x="29" y="204"/>
                    <a:pt x="60" y="238"/>
                    <a:pt x="106" y="238"/>
                  </a:cubicBezTo>
                  <a:cubicBezTo>
                    <a:pt x="132" y="238"/>
                    <a:pt x="151" y="228"/>
                    <a:pt x="159" y="223"/>
                  </a:cubicBezTo>
                  <a:cubicBezTo>
                    <a:pt x="160" y="222"/>
                    <a:pt x="162" y="221"/>
                    <a:pt x="165" y="221"/>
                  </a:cubicBezTo>
                  <a:cubicBezTo>
                    <a:pt x="169" y="221"/>
                    <a:pt x="171" y="224"/>
                    <a:pt x="171" y="228"/>
                  </a:cubicBezTo>
                  <a:cubicBezTo>
                    <a:pt x="171" y="237"/>
                    <a:pt x="171" y="237"/>
                    <a:pt x="171" y="237"/>
                  </a:cubicBezTo>
                  <a:cubicBezTo>
                    <a:pt x="171" y="243"/>
                    <a:pt x="167" y="247"/>
                    <a:pt x="161" y="251"/>
                  </a:cubicBezTo>
                  <a:cubicBezTo>
                    <a:pt x="153" y="256"/>
                    <a:pt x="133" y="264"/>
                    <a:pt x="102" y="264"/>
                  </a:cubicBezTo>
                  <a:cubicBezTo>
                    <a:pt x="43" y="264"/>
                    <a:pt x="0" y="218"/>
                    <a:pt x="0" y="133"/>
                  </a:cubicBezTo>
                </a:path>
              </a:pathLst>
            </a:custGeom>
            <a:solidFill>
              <a:srgbClr val="8557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a:p>
          </p:txBody>
        </p:sp>
        <p:sp>
          <p:nvSpPr>
            <p:cNvPr id="33" name="Freeform 34"/>
            <p:cNvSpPr>
              <a:spLocks noEditPoints="1"/>
            </p:cNvSpPr>
            <p:nvPr userDrawn="1"/>
          </p:nvSpPr>
          <p:spPr bwMode="auto">
            <a:xfrm>
              <a:off x="4204" y="1776"/>
              <a:ext cx="269" cy="320"/>
            </a:xfrm>
            <a:custGeom>
              <a:avLst/>
              <a:gdLst>
                <a:gd name="T0" fmla="*/ 0 w 168"/>
                <a:gd name="T1" fmla="*/ 256 h 199"/>
                <a:gd name="T2" fmla="*/ 216 w 168"/>
                <a:gd name="T3" fmla="*/ 0 h 199"/>
                <a:gd name="T4" fmla="*/ 431 w 168"/>
                <a:gd name="T5" fmla="*/ 256 h 199"/>
                <a:gd name="T6" fmla="*/ 216 w 168"/>
                <a:gd name="T7" fmla="*/ 515 h 199"/>
                <a:gd name="T8" fmla="*/ 0 w 168"/>
                <a:gd name="T9" fmla="*/ 256 h 199"/>
                <a:gd name="T10" fmla="*/ 363 w 168"/>
                <a:gd name="T11" fmla="*/ 256 h 199"/>
                <a:gd name="T12" fmla="*/ 216 w 168"/>
                <a:gd name="T13" fmla="*/ 63 h 199"/>
                <a:gd name="T14" fmla="*/ 67 w 168"/>
                <a:gd name="T15" fmla="*/ 256 h 199"/>
                <a:gd name="T16" fmla="*/ 216 w 168"/>
                <a:gd name="T17" fmla="*/ 452 h 199"/>
                <a:gd name="T18" fmla="*/ 363 w 168"/>
                <a:gd name="T19" fmla="*/ 256 h 1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8" h="199">
                  <a:moveTo>
                    <a:pt x="0" y="99"/>
                  </a:moveTo>
                  <a:cubicBezTo>
                    <a:pt x="0" y="41"/>
                    <a:pt x="29" y="0"/>
                    <a:pt x="84" y="0"/>
                  </a:cubicBezTo>
                  <a:cubicBezTo>
                    <a:pt x="139" y="0"/>
                    <a:pt x="168" y="41"/>
                    <a:pt x="168" y="99"/>
                  </a:cubicBezTo>
                  <a:cubicBezTo>
                    <a:pt x="168" y="158"/>
                    <a:pt x="139" y="199"/>
                    <a:pt x="84" y="199"/>
                  </a:cubicBezTo>
                  <a:cubicBezTo>
                    <a:pt x="29" y="199"/>
                    <a:pt x="0" y="158"/>
                    <a:pt x="0" y="99"/>
                  </a:cubicBezTo>
                  <a:moveTo>
                    <a:pt x="142" y="99"/>
                  </a:moveTo>
                  <a:cubicBezTo>
                    <a:pt x="142" y="50"/>
                    <a:pt x="120" y="24"/>
                    <a:pt x="84" y="24"/>
                  </a:cubicBezTo>
                  <a:cubicBezTo>
                    <a:pt x="49" y="24"/>
                    <a:pt x="26" y="50"/>
                    <a:pt x="26" y="99"/>
                  </a:cubicBezTo>
                  <a:cubicBezTo>
                    <a:pt x="26" y="149"/>
                    <a:pt x="49" y="175"/>
                    <a:pt x="84" y="175"/>
                  </a:cubicBezTo>
                  <a:cubicBezTo>
                    <a:pt x="120" y="175"/>
                    <a:pt x="142" y="149"/>
                    <a:pt x="142" y="99"/>
                  </a:cubicBezTo>
                </a:path>
              </a:pathLst>
            </a:custGeom>
            <a:solidFill>
              <a:srgbClr val="8557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a:p>
          </p:txBody>
        </p:sp>
        <p:sp>
          <p:nvSpPr>
            <p:cNvPr id="34" name="Freeform 35"/>
            <p:cNvSpPr>
              <a:spLocks/>
            </p:cNvSpPr>
            <p:nvPr userDrawn="1"/>
          </p:nvSpPr>
          <p:spPr bwMode="auto">
            <a:xfrm>
              <a:off x="4524" y="1783"/>
              <a:ext cx="244" cy="312"/>
            </a:xfrm>
            <a:custGeom>
              <a:avLst/>
              <a:gdLst>
                <a:gd name="T0" fmla="*/ 0 w 152"/>
                <a:gd name="T1" fmla="*/ 349 h 194"/>
                <a:gd name="T2" fmla="*/ 0 w 152"/>
                <a:gd name="T3" fmla="*/ 18 h 194"/>
                <a:gd name="T4" fmla="*/ 21 w 152"/>
                <a:gd name="T5" fmla="*/ 0 h 194"/>
                <a:gd name="T6" fmla="*/ 50 w 152"/>
                <a:gd name="T7" fmla="*/ 0 h 194"/>
                <a:gd name="T8" fmla="*/ 69 w 152"/>
                <a:gd name="T9" fmla="*/ 18 h 194"/>
                <a:gd name="T10" fmla="*/ 69 w 152"/>
                <a:gd name="T11" fmla="*/ 349 h 194"/>
                <a:gd name="T12" fmla="*/ 154 w 152"/>
                <a:gd name="T13" fmla="*/ 434 h 194"/>
                <a:gd name="T14" fmla="*/ 299 w 152"/>
                <a:gd name="T15" fmla="*/ 370 h 194"/>
                <a:gd name="T16" fmla="*/ 299 w 152"/>
                <a:gd name="T17" fmla="*/ 18 h 194"/>
                <a:gd name="T18" fmla="*/ 319 w 152"/>
                <a:gd name="T19" fmla="*/ 0 h 194"/>
                <a:gd name="T20" fmla="*/ 348 w 152"/>
                <a:gd name="T21" fmla="*/ 0 h 194"/>
                <a:gd name="T22" fmla="*/ 369 w 152"/>
                <a:gd name="T23" fmla="*/ 18 h 194"/>
                <a:gd name="T24" fmla="*/ 369 w 152"/>
                <a:gd name="T25" fmla="*/ 425 h 194"/>
                <a:gd name="T26" fmla="*/ 392 w 152"/>
                <a:gd name="T27" fmla="*/ 455 h 194"/>
                <a:gd name="T28" fmla="*/ 392 w 152"/>
                <a:gd name="T29" fmla="*/ 468 h 194"/>
                <a:gd name="T30" fmla="*/ 344 w 152"/>
                <a:gd name="T31" fmla="*/ 502 h 194"/>
                <a:gd name="T32" fmla="*/ 299 w 152"/>
                <a:gd name="T33" fmla="*/ 447 h 194"/>
                <a:gd name="T34" fmla="*/ 299 w 152"/>
                <a:gd name="T35" fmla="*/ 433 h 194"/>
                <a:gd name="T36" fmla="*/ 133 w 152"/>
                <a:gd name="T37" fmla="*/ 502 h 194"/>
                <a:gd name="T38" fmla="*/ 0 w 152"/>
                <a:gd name="T39" fmla="*/ 349 h 19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52" h="194">
                  <a:moveTo>
                    <a:pt x="0" y="135"/>
                  </a:moveTo>
                  <a:cubicBezTo>
                    <a:pt x="0" y="7"/>
                    <a:pt x="0" y="7"/>
                    <a:pt x="0" y="7"/>
                  </a:cubicBezTo>
                  <a:cubicBezTo>
                    <a:pt x="0" y="3"/>
                    <a:pt x="4" y="0"/>
                    <a:pt x="8" y="0"/>
                  </a:cubicBezTo>
                  <a:cubicBezTo>
                    <a:pt x="19" y="0"/>
                    <a:pt x="19" y="0"/>
                    <a:pt x="19" y="0"/>
                  </a:cubicBezTo>
                  <a:cubicBezTo>
                    <a:pt x="24" y="0"/>
                    <a:pt x="27" y="3"/>
                    <a:pt x="27" y="7"/>
                  </a:cubicBezTo>
                  <a:cubicBezTo>
                    <a:pt x="27" y="135"/>
                    <a:pt x="27" y="135"/>
                    <a:pt x="27" y="135"/>
                  </a:cubicBezTo>
                  <a:cubicBezTo>
                    <a:pt x="27" y="157"/>
                    <a:pt x="37" y="168"/>
                    <a:pt x="60" y="168"/>
                  </a:cubicBezTo>
                  <a:cubicBezTo>
                    <a:pt x="74" y="168"/>
                    <a:pt x="97" y="160"/>
                    <a:pt x="116" y="143"/>
                  </a:cubicBezTo>
                  <a:cubicBezTo>
                    <a:pt x="116" y="7"/>
                    <a:pt x="116" y="7"/>
                    <a:pt x="116" y="7"/>
                  </a:cubicBezTo>
                  <a:cubicBezTo>
                    <a:pt x="116" y="3"/>
                    <a:pt x="119" y="0"/>
                    <a:pt x="124" y="0"/>
                  </a:cubicBezTo>
                  <a:cubicBezTo>
                    <a:pt x="135" y="0"/>
                    <a:pt x="135" y="0"/>
                    <a:pt x="135" y="0"/>
                  </a:cubicBezTo>
                  <a:cubicBezTo>
                    <a:pt x="139" y="0"/>
                    <a:pt x="143" y="3"/>
                    <a:pt x="143" y="7"/>
                  </a:cubicBezTo>
                  <a:cubicBezTo>
                    <a:pt x="143" y="164"/>
                    <a:pt x="143" y="164"/>
                    <a:pt x="143" y="164"/>
                  </a:cubicBezTo>
                  <a:cubicBezTo>
                    <a:pt x="143" y="173"/>
                    <a:pt x="146" y="176"/>
                    <a:pt x="152" y="176"/>
                  </a:cubicBezTo>
                  <a:cubicBezTo>
                    <a:pt x="152" y="181"/>
                    <a:pt x="152" y="181"/>
                    <a:pt x="152" y="181"/>
                  </a:cubicBezTo>
                  <a:cubicBezTo>
                    <a:pt x="152" y="187"/>
                    <a:pt x="147" y="194"/>
                    <a:pt x="133" y="194"/>
                  </a:cubicBezTo>
                  <a:cubicBezTo>
                    <a:pt x="124" y="194"/>
                    <a:pt x="116" y="188"/>
                    <a:pt x="116" y="173"/>
                  </a:cubicBezTo>
                  <a:cubicBezTo>
                    <a:pt x="116" y="167"/>
                    <a:pt x="116" y="167"/>
                    <a:pt x="116" y="167"/>
                  </a:cubicBezTo>
                  <a:cubicBezTo>
                    <a:pt x="97" y="184"/>
                    <a:pt x="72" y="194"/>
                    <a:pt x="52" y="194"/>
                  </a:cubicBezTo>
                  <a:cubicBezTo>
                    <a:pt x="24" y="194"/>
                    <a:pt x="0" y="180"/>
                    <a:pt x="0" y="135"/>
                  </a:cubicBezTo>
                </a:path>
              </a:pathLst>
            </a:custGeom>
            <a:solidFill>
              <a:srgbClr val="8557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a:p>
          </p:txBody>
        </p:sp>
        <p:sp>
          <p:nvSpPr>
            <p:cNvPr id="35" name="Freeform 36"/>
            <p:cNvSpPr>
              <a:spLocks/>
            </p:cNvSpPr>
            <p:nvPr userDrawn="1"/>
          </p:nvSpPr>
          <p:spPr bwMode="auto">
            <a:xfrm>
              <a:off x="4822" y="1778"/>
              <a:ext cx="228" cy="312"/>
            </a:xfrm>
            <a:custGeom>
              <a:avLst/>
              <a:gdLst>
                <a:gd name="T0" fmla="*/ 0 w 142"/>
                <a:gd name="T1" fmla="*/ 484 h 194"/>
                <a:gd name="T2" fmla="*/ 0 w 142"/>
                <a:gd name="T3" fmla="*/ 26 h 194"/>
                <a:gd name="T4" fmla="*/ 18 w 142"/>
                <a:gd name="T5" fmla="*/ 8 h 194"/>
                <a:gd name="T6" fmla="*/ 50 w 142"/>
                <a:gd name="T7" fmla="*/ 8 h 194"/>
                <a:gd name="T8" fmla="*/ 67 w 142"/>
                <a:gd name="T9" fmla="*/ 26 h 194"/>
                <a:gd name="T10" fmla="*/ 67 w 142"/>
                <a:gd name="T11" fmla="*/ 42 h 194"/>
                <a:gd name="T12" fmla="*/ 222 w 142"/>
                <a:gd name="T13" fmla="*/ 0 h 194"/>
                <a:gd name="T14" fmla="*/ 366 w 142"/>
                <a:gd name="T15" fmla="*/ 153 h 194"/>
                <a:gd name="T16" fmla="*/ 366 w 142"/>
                <a:gd name="T17" fmla="*/ 484 h 194"/>
                <a:gd name="T18" fmla="*/ 345 w 142"/>
                <a:gd name="T19" fmla="*/ 502 h 194"/>
                <a:gd name="T20" fmla="*/ 316 w 142"/>
                <a:gd name="T21" fmla="*/ 502 h 194"/>
                <a:gd name="T22" fmla="*/ 297 w 142"/>
                <a:gd name="T23" fmla="*/ 484 h 194"/>
                <a:gd name="T24" fmla="*/ 297 w 142"/>
                <a:gd name="T25" fmla="*/ 153 h 194"/>
                <a:gd name="T26" fmla="*/ 212 w 142"/>
                <a:gd name="T27" fmla="*/ 68 h 194"/>
                <a:gd name="T28" fmla="*/ 67 w 142"/>
                <a:gd name="T29" fmla="*/ 101 h 194"/>
                <a:gd name="T30" fmla="*/ 67 w 142"/>
                <a:gd name="T31" fmla="*/ 484 h 194"/>
                <a:gd name="T32" fmla="*/ 50 w 142"/>
                <a:gd name="T33" fmla="*/ 502 h 194"/>
                <a:gd name="T34" fmla="*/ 18 w 142"/>
                <a:gd name="T35" fmla="*/ 502 h 194"/>
                <a:gd name="T36" fmla="*/ 0 w 142"/>
                <a:gd name="T37" fmla="*/ 484 h 19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2" h="194">
                  <a:moveTo>
                    <a:pt x="0" y="187"/>
                  </a:moveTo>
                  <a:cubicBezTo>
                    <a:pt x="0" y="10"/>
                    <a:pt x="0" y="10"/>
                    <a:pt x="0" y="10"/>
                  </a:cubicBezTo>
                  <a:cubicBezTo>
                    <a:pt x="0" y="6"/>
                    <a:pt x="3" y="3"/>
                    <a:pt x="7" y="3"/>
                  </a:cubicBezTo>
                  <a:cubicBezTo>
                    <a:pt x="19" y="3"/>
                    <a:pt x="19" y="3"/>
                    <a:pt x="19" y="3"/>
                  </a:cubicBezTo>
                  <a:cubicBezTo>
                    <a:pt x="23" y="3"/>
                    <a:pt x="26" y="6"/>
                    <a:pt x="26" y="10"/>
                  </a:cubicBezTo>
                  <a:cubicBezTo>
                    <a:pt x="26" y="16"/>
                    <a:pt x="26" y="16"/>
                    <a:pt x="26" y="16"/>
                  </a:cubicBezTo>
                  <a:cubicBezTo>
                    <a:pt x="33" y="14"/>
                    <a:pt x="54" y="0"/>
                    <a:pt x="86" y="0"/>
                  </a:cubicBezTo>
                  <a:cubicBezTo>
                    <a:pt x="118" y="0"/>
                    <a:pt x="142" y="14"/>
                    <a:pt x="142" y="59"/>
                  </a:cubicBezTo>
                  <a:cubicBezTo>
                    <a:pt x="142" y="187"/>
                    <a:pt x="142" y="187"/>
                    <a:pt x="142" y="187"/>
                  </a:cubicBezTo>
                  <a:cubicBezTo>
                    <a:pt x="142" y="191"/>
                    <a:pt x="139" y="194"/>
                    <a:pt x="134" y="194"/>
                  </a:cubicBezTo>
                  <a:cubicBezTo>
                    <a:pt x="123" y="194"/>
                    <a:pt x="123" y="194"/>
                    <a:pt x="123" y="194"/>
                  </a:cubicBezTo>
                  <a:cubicBezTo>
                    <a:pt x="118" y="194"/>
                    <a:pt x="115" y="191"/>
                    <a:pt x="115" y="187"/>
                  </a:cubicBezTo>
                  <a:cubicBezTo>
                    <a:pt x="115" y="59"/>
                    <a:pt x="115" y="59"/>
                    <a:pt x="115" y="59"/>
                  </a:cubicBezTo>
                  <a:cubicBezTo>
                    <a:pt x="115" y="37"/>
                    <a:pt x="105" y="26"/>
                    <a:pt x="82" y="26"/>
                  </a:cubicBezTo>
                  <a:cubicBezTo>
                    <a:pt x="52" y="26"/>
                    <a:pt x="26" y="39"/>
                    <a:pt x="26" y="39"/>
                  </a:cubicBezTo>
                  <a:cubicBezTo>
                    <a:pt x="26" y="187"/>
                    <a:pt x="26" y="187"/>
                    <a:pt x="26" y="187"/>
                  </a:cubicBezTo>
                  <a:cubicBezTo>
                    <a:pt x="26" y="191"/>
                    <a:pt x="23" y="194"/>
                    <a:pt x="19" y="194"/>
                  </a:cubicBezTo>
                  <a:cubicBezTo>
                    <a:pt x="7" y="194"/>
                    <a:pt x="7" y="194"/>
                    <a:pt x="7" y="194"/>
                  </a:cubicBezTo>
                  <a:cubicBezTo>
                    <a:pt x="3" y="194"/>
                    <a:pt x="0" y="191"/>
                    <a:pt x="0" y="187"/>
                  </a:cubicBezTo>
                </a:path>
              </a:pathLst>
            </a:custGeom>
            <a:solidFill>
              <a:srgbClr val="8557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a:p>
          </p:txBody>
        </p:sp>
        <p:sp>
          <p:nvSpPr>
            <p:cNvPr id="36" name="Freeform 37"/>
            <p:cNvSpPr>
              <a:spLocks/>
            </p:cNvSpPr>
            <p:nvPr userDrawn="1"/>
          </p:nvSpPr>
          <p:spPr bwMode="auto">
            <a:xfrm>
              <a:off x="5101" y="1776"/>
              <a:ext cx="231" cy="320"/>
            </a:xfrm>
            <a:custGeom>
              <a:avLst/>
              <a:gdLst>
                <a:gd name="T0" fmla="*/ 0 w 144"/>
                <a:gd name="T1" fmla="*/ 256 h 199"/>
                <a:gd name="T2" fmla="*/ 217 w 144"/>
                <a:gd name="T3" fmla="*/ 0 h 199"/>
                <a:gd name="T4" fmla="*/ 348 w 144"/>
                <a:gd name="T5" fmla="*/ 31 h 199"/>
                <a:gd name="T6" fmla="*/ 371 w 144"/>
                <a:gd name="T7" fmla="*/ 64 h 199"/>
                <a:gd name="T8" fmla="*/ 371 w 144"/>
                <a:gd name="T9" fmla="*/ 82 h 199"/>
                <a:gd name="T10" fmla="*/ 358 w 144"/>
                <a:gd name="T11" fmla="*/ 98 h 199"/>
                <a:gd name="T12" fmla="*/ 342 w 144"/>
                <a:gd name="T13" fmla="*/ 93 h 199"/>
                <a:gd name="T14" fmla="*/ 225 w 144"/>
                <a:gd name="T15" fmla="*/ 59 h 199"/>
                <a:gd name="T16" fmla="*/ 67 w 144"/>
                <a:gd name="T17" fmla="*/ 256 h 199"/>
                <a:gd name="T18" fmla="*/ 225 w 144"/>
                <a:gd name="T19" fmla="*/ 455 h 199"/>
                <a:gd name="T20" fmla="*/ 342 w 144"/>
                <a:gd name="T21" fmla="*/ 420 h 199"/>
                <a:gd name="T22" fmla="*/ 358 w 144"/>
                <a:gd name="T23" fmla="*/ 413 h 199"/>
                <a:gd name="T24" fmla="*/ 371 w 144"/>
                <a:gd name="T25" fmla="*/ 433 h 199"/>
                <a:gd name="T26" fmla="*/ 371 w 144"/>
                <a:gd name="T27" fmla="*/ 450 h 199"/>
                <a:gd name="T28" fmla="*/ 348 w 144"/>
                <a:gd name="T29" fmla="*/ 484 h 199"/>
                <a:gd name="T30" fmla="*/ 217 w 144"/>
                <a:gd name="T31" fmla="*/ 515 h 199"/>
                <a:gd name="T32" fmla="*/ 0 w 144"/>
                <a:gd name="T33" fmla="*/ 256 h 19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4" h="199">
                  <a:moveTo>
                    <a:pt x="0" y="99"/>
                  </a:moveTo>
                  <a:cubicBezTo>
                    <a:pt x="0" y="37"/>
                    <a:pt x="34" y="0"/>
                    <a:pt x="84" y="0"/>
                  </a:cubicBezTo>
                  <a:cubicBezTo>
                    <a:pt x="108" y="0"/>
                    <a:pt x="128" y="6"/>
                    <a:pt x="135" y="12"/>
                  </a:cubicBezTo>
                  <a:cubicBezTo>
                    <a:pt x="141" y="16"/>
                    <a:pt x="144" y="20"/>
                    <a:pt x="144" y="25"/>
                  </a:cubicBezTo>
                  <a:cubicBezTo>
                    <a:pt x="144" y="32"/>
                    <a:pt x="144" y="32"/>
                    <a:pt x="144" y="32"/>
                  </a:cubicBezTo>
                  <a:cubicBezTo>
                    <a:pt x="144" y="36"/>
                    <a:pt x="142" y="38"/>
                    <a:pt x="139" y="38"/>
                  </a:cubicBezTo>
                  <a:cubicBezTo>
                    <a:pt x="137" y="38"/>
                    <a:pt x="135" y="38"/>
                    <a:pt x="133" y="36"/>
                  </a:cubicBezTo>
                  <a:cubicBezTo>
                    <a:pt x="126" y="32"/>
                    <a:pt x="107" y="23"/>
                    <a:pt x="87" y="23"/>
                  </a:cubicBezTo>
                  <a:cubicBezTo>
                    <a:pt x="50" y="23"/>
                    <a:pt x="26" y="50"/>
                    <a:pt x="26" y="99"/>
                  </a:cubicBezTo>
                  <a:cubicBezTo>
                    <a:pt x="26" y="149"/>
                    <a:pt x="50" y="176"/>
                    <a:pt x="87" y="176"/>
                  </a:cubicBezTo>
                  <a:cubicBezTo>
                    <a:pt x="107" y="176"/>
                    <a:pt x="126" y="167"/>
                    <a:pt x="133" y="162"/>
                  </a:cubicBezTo>
                  <a:cubicBezTo>
                    <a:pt x="135" y="161"/>
                    <a:pt x="137" y="160"/>
                    <a:pt x="139" y="160"/>
                  </a:cubicBezTo>
                  <a:cubicBezTo>
                    <a:pt x="142" y="160"/>
                    <a:pt x="144" y="163"/>
                    <a:pt x="144" y="167"/>
                  </a:cubicBezTo>
                  <a:cubicBezTo>
                    <a:pt x="144" y="174"/>
                    <a:pt x="144" y="174"/>
                    <a:pt x="144" y="174"/>
                  </a:cubicBezTo>
                  <a:cubicBezTo>
                    <a:pt x="144" y="179"/>
                    <a:pt x="141" y="183"/>
                    <a:pt x="135" y="187"/>
                  </a:cubicBezTo>
                  <a:cubicBezTo>
                    <a:pt x="128" y="192"/>
                    <a:pt x="108" y="199"/>
                    <a:pt x="84" y="199"/>
                  </a:cubicBezTo>
                  <a:cubicBezTo>
                    <a:pt x="34" y="199"/>
                    <a:pt x="0" y="162"/>
                    <a:pt x="0" y="99"/>
                  </a:cubicBezTo>
                </a:path>
              </a:pathLst>
            </a:custGeom>
            <a:solidFill>
              <a:srgbClr val="8557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a:p>
          </p:txBody>
        </p:sp>
        <p:sp>
          <p:nvSpPr>
            <p:cNvPr id="37" name="Freeform 38"/>
            <p:cNvSpPr>
              <a:spLocks noEditPoints="1"/>
            </p:cNvSpPr>
            <p:nvPr userDrawn="1"/>
          </p:nvSpPr>
          <p:spPr bwMode="auto">
            <a:xfrm>
              <a:off x="5372" y="1675"/>
              <a:ext cx="55" cy="415"/>
            </a:xfrm>
            <a:custGeom>
              <a:avLst/>
              <a:gdLst>
                <a:gd name="T0" fmla="*/ 0 w 34"/>
                <a:gd name="T1" fmla="*/ 47 h 258"/>
                <a:gd name="T2" fmla="*/ 45 w 34"/>
                <a:gd name="T3" fmla="*/ 0 h 258"/>
                <a:gd name="T4" fmla="*/ 89 w 34"/>
                <a:gd name="T5" fmla="*/ 47 h 258"/>
                <a:gd name="T6" fmla="*/ 45 w 34"/>
                <a:gd name="T7" fmla="*/ 90 h 258"/>
                <a:gd name="T8" fmla="*/ 0 w 34"/>
                <a:gd name="T9" fmla="*/ 47 h 258"/>
                <a:gd name="T10" fmla="*/ 10 w 34"/>
                <a:gd name="T11" fmla="*/ 650 h 258"/>
                <a:gd name="T12" fmla="*/ 10 w 34"/>
                <a:gd name="T13" fmla="*/ 191 h 258"/>
                <a:gd name="T14" fmla="*/ 29 w 34"/>
                <a:gd name="T15" fmla="*/ 174 h 258"/>
                <a:gd name="T16" fmla="*/ 60 w 34"/>
                <a:gd name="T17" fmla="*/ 174 h 258"/>
                <a:gd name="T18" fmla="*/ 79 w 34"/>
                <a:gd name="T19" fmla="*/ 191 h 258"/>
                <a:gd name="T20" fmla="*/ 79 w 34"/>
                <a:gd name="T21" fmla="*/ 650 h 258"/>
                <a:gd name="T22" fmla="*/ 60 w 34"/>
                <a:gd name="T23" fmla="*/ 668 h 258"/>
                <a:gd name="T24" fmla="*/ 29 w 34"/>
                <a:gd name="T25" fmla="*/ 668 h 258"/>
                <a:gd name="T26" fmla="*/ 10 w 34"/>
                <a:gd name="T27" fmla="*/ 650 h 25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4" h="258">
                  <a:moveTo>
                    <a:pt x="0" y="18"/>
                  </a:moveTo>
                  <a:cubicBezTo>
                    <a:pt x="0" y="8"/>
                    <a:pt x="8" y="0"/>
                    <a:pt x="17" y="0"/>
                  </a:cubicBezTo>
                  <a:cubicBezTo>
                    <a:pt x="26" y="0"/>
                    <a:pt x="34" y="8"/>
                    <a:pt x="34" y="18"/>
                  </a:cubicBezTo>
                  <a:cubicBezTo>
                    <a:pt x="34" y="27"/>
                    <a:pt x="26" y="35"/>
                    <a:pt x="17" y="35"/>
                  </a:cubicBezTo>
                  <a:cubicBezTo>
                    <a:pt x="8" y="35"/>
                    <a:pt x="0" y="27"/>
                    <a:pt x="0" y="18"/>
                  </a:cubicBezTo>
                  <a:moveTo>
                    <a:pt x="4" y="251"/>
                  </a:moveTo>
                  <a:cubicBezTo>
                    <a:pt x="4" y="74"/>
                    <a:pt x="4" y="74"/>
                    <a:pt x="4" y="74"/>
                  </a:cubicBezTo>
                  <a:cubicBezTo>
                    <a:pt x="4" y="70"/>
                    <a:pt x="7" y="67"/>
                    <a:pt x="11" y="67"/>
                  </a:cubicBezTo>
                  <a:cubicBezTo>
                    <a:pt x="23" y="67"/>
                    <a:pt x="23" y="67"/>
                    <a:pt x="23" y="67"/>
                  </a:cubicBezTo>
                  <a:cubicBezTo>
                    <a:pt x="27" y="67"/>
                    <a:pt x="30" y="70"/>
                    <a:pt x="30" y="74"/>
                  </a:cubicBezTo>
                  <a:cubicBezTo>
                    <a:pt x="30" y="251"/>
                    <a:pt x="30" y="251"/>
                    <a:pt x="30" y="251"/>
                  </a:cubicBezTo>
                  <a:cubicBezTo>
                    <a:pt x="30" y="255"/>
                    <a:pt x="27" y="258"/>
                    <a:pt x="23" y="258"/>
                  </a:cubicBezTo>
                  <a:cubicBezTo>
                    <a:pt x="11" y="258"/>
                    <a:pt x="11" y="258"/>
                    <a:pt x="11" y="258"/>
                  </a:cubicBezTo>
                  <a:cubicBezTo>
                    <a:pt x="7" y="258"/>
                    <a:pt x="4" y="255"/>
                    <a:pt x="4" y="251"/>
                  </a:cubicBezTo>
                </a:path>
              </a:pathLst>
            </a:custGeom>
            <a:solidFill>
              <a:srgbClr val="8557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a:p>
          </p:txBody>
        </p:sp>
        <p:sp>
          <p:nvSpPr>
            <p:cNvPr id="38" name="Freeform 39"/>
            <p:cNvSpPr>
              <a:spLocks/>
            </p:cNvSpPr>
            <p:nvPr userDrawn="1"/>
          </p:nvSpPr>
          <p:spPr bwMode="auto">
            <a:xfrm>
              <a:off x="5487" y="1631"/>
              <a:ext cx="44" cy="459"/>
            </a:xfrm>
            <a:custGeom>
              <a:avLst/>
              <a:gdLst>
                <a:gd name="T0" fmla="*/ 0 w 27"/>
                <a:gd name="T1" fmla="*/ 722 h 285"/>
                <a:gd name="T2" fmla="*/ 0 w 27"/>
                <a:gd name="T3" fmla="*/ 18 h 285"/>
                <a:gd name="T4" fmla="*/ 21 w 27"/>
                <a:gd name="T5" fmla="*/ 0 h 285"/>
                <a:gd name="T6" fmla="*/ 51 w 27"/>
                <a:gd name="T7" fmla="*/ 0 h 285"/>
                <a:gd name="T8" fmla="*/ 72 w 27"/>
                <a:gd name="T9" fmla="*/ 18 h 285"/>
                <a:gd name="T10" fmla="*/ 72 w 27"/>
                <a:gd name="T11" fmla="*/ 722 h 285"/>
                <a:gd name="T12" fmla="*/ 51 w 27"/>
                <a:gd name="T13" fmla="*/ 739 h 285"/>
                <a:gd name="T14" fmla="*/ 21 w 27"/>
                <a:gd name="T15" fmla="*/ 739 h 285"/>
                <a:gd name="T16" fmla="*/ 0 w 27"/>
                <a:gd name="T17" fmla="*/ 722 h 2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 h="285">
                  <a:moveTo>
                    <a:pt x="0" y="278"/>
                  </a:moveTo>
                  <a:cubicBezTo>
                    <a:pt x="0" y="7"/>
                    <a:pt x="0" y="7"/>
                    <a:pt x="0" y="7"/>
                  </a:cubicBezTo>
                  <a:cubicBezTo>
                    <a:pt x="0" y="3"/>
                    <a:pt x="3" y="0"/>
                    <a:pt x="8" y="0"/>
                  </a:cubicBezTo>
                  <a:cubicBezTo>
                    <a:pt x="19" y="0"/>
                    <a:pt x="19" y="0"/>
                    <a:pt x="19" y="0"/>
                  </a:cubicBezTo>
                  <a:cubicBezTo>
                    <a:pt x="23" y="0"/>
                    <a:pt x="27" y="3"/>
                    <a:pt x="27" y="7"/>
                  </a:cubicBezTo>
                  <a:cubicBezTo>
                    <a:pt x="27" y="278"/>
                    <a:pt x="27" y="278"/>
                    <a:pt x="27" y="278"/>
                  </a:cubicBezTo>
                  <a:cubicBezTo>
                    <a:pt x="27" y="282"/>
                    <a:pt x="23" y="285"/>
                    <a:pt x="19" y="285"/>
                  </a:cubicBezTo>
                  <a:cubicBezTo>
                    <a:pt x="8" y="285"/>
                    <a:pt x="8" y="285"/>
                    <a:pt x="8" y="285"/>
                  </a:cubicBezTo>
                  <a:cubicBezTo>
                    <a:pt x="3" y="285"/>
                    <a:pt x="0" y="282"/>
                    <a:pt x="0" y="278"/>
                  </a:cubicBezTo>
                </a:path>
              </a:pathLst>
            </a:custGeom>
            <a:solidFill>
              <a:srgbClr val="8557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a:p>
          </p:txBody>
        </p:sp>
        <p:sp>
          <p:nvSpPr>
            <p:cNvPr id="39" name="Freeform 40"/>
            <p:cNvSpPr>
              <a:spLocks/>
            </p:cNvSpPr>
            <p:nvPr userDrawn="1"/>
          </p:nvSpPr>
          <p:spPr bwMode="auto">
            <a:xfrm>
              <a:off x="2" y="1004"/>
              <a:ext cx="1990" cy="676"/>
            </a:xfrm>
            <a:custGeom>
              <a:avLst/>
              <a:gdLst>
                <a:gd name="T0" fmla="*/ 2695 w 1242"/>
                <a:gd name="T1" fmla="*/ 31 h 420"/>
                <a:gd name="T2" fmla="*/ 2618 w 1242"/>
                <a:gd name="T3" fmla="*/ 31 h 420"/>
                <a:gd name="T4" fmla="*/ 2174 w 1242"/>
                <a:gd name="T5" fmla="*/ 480 h 420"/>
                <a:gd name="T6" fmla="*/ 2077 w 1242"/>
                <a:gd name="T7" fmla="*/ 480 h 420"/>
                <a:gd name="T8" fmla="*/ 1633 w 1242"/>
                <a:gd name="T9" fmla="*/ 31 h 420"/>
                <a:gd name="T10" fmla="*/ 1556 w 1242"/>
                <a:gd name="T11" fmla="*/ 31 h 420"/>
                <a:gd name="T12" fmla="*/ 1112 w 1242"/>
                <a:gd name="T13" fmla="*/ 480 h 420"/>
                <a:gd name="T14" fmla="*/ 1014 w 1242"/>
                <a:gd name="T15" fmla="*/ 480 h 420"/>
                <a:gd name="T16" fmla="*/ 570 w 1242"/>
                <a:gd name="T17" fmla="*/ 31 h 420"/>
                <a:gd name="T18" fmla="*/ 493 w 1242"/>
                <a:gd name="T19" fmla="*/ 31 h 420"/>
                <a:gd name="T20" fmla="*/ 0 w 1242"/>
                <a:gd name="T21" fmla="*/ 528 h 420"/>
                <a:gd name="T22" fmla="*/ 0 w 1242"/>
                <a:gd name="T23" fmla="*/ 1088 h 420"/>
                <a:gd name="T24" fmla="*/ 482 w 1242"/>
                <a:gd name="T25" fmla="*/ 600 h 420"/>
                <a:gd name="T26" fmla="*/ 580 w 1242"/>
                <a:gd name="T27" fmla="*/ 600 h 420"/>
                <a:gd name="T28" fmla="*/ 1024 w 1242"/>
                <a:gd name="T29" fmla="*/ 1049 h 420"/>
                <a:gd name="T30" fmla="*/ 1101 w 1242"/>
                <a:gd name="T31" fmla="*/ 1049 h 420"/>
                <a:gd name="T32" fmla="*/ 1546 w 1242"/>
                <a:gd name="T33" fmla="*/ 600 h 420"/>
                <a:gd name="T34" fmla="*/ 1642 w 1242"/>
                <a:gd name="T35" fmla="*/ 600 h 420"/>
                <a:gd name="T36" fmla="*/ 2088 w 1242"/>
                <a:gd name="T37" fmla="*/ 1049 h 420"/>
                <a:gd name="T38" fmla="*/ 2165 w 1242"/>
                <a:gd name="T39" fmla="*/ 1049 h 420"/>
                <a:gd name="T40" fmla="*/ 2608 w 1242"/>
                <a:gd name="T41" fmla="*/ 600 h 420"/>
                <a:gd name="T42" fmla="*/ 2706 w 1242"/>
                <a:gd name="T43" fmla="*/ 600 h 420"/>
                <a:gd name="T44" fmla="*/ 3188 w 1242"/>
                <a:gd name="T45" fmla="*/ 1088 h 420"/>
                <a:gd name="T46" fmla="*/ 3188 w 1242"/>
                <a:gd name="T47" fmla="*/ 528 h 420"/>
                <a:gd name="T48" fmla="*/ 2695 w 1242"/>
                <a:gd name="T49" fmla="*/ 31 h 42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42" h="420">
                  <a:moveTo>
                    <a:pt x="1050" y="12"/>
                  </a:moveTo>
                  <a:cubicBezTo>
                    <a:pt x="1039" y="0"/>
                    <a:pt x="1032" y="0"/>
                    <a:pt x="1020" y="12"/>
                  </a:cubicBezTo>
                  <a:cubicBezTo>
                    <a:pt x="847" y="185"/>
                    <a:pt x="847" y="185"/>
                    <a:pt x="847" y="185"/>
                  </a:cubicBezTo>
                  <a:cubicBezTo>
                    <a:pt x="837" y="195"/>
                    <a:pt x="820" y="195"/>
                    <a:pt x="809" y="185"/>
                  </a:cubicBezTo>
                  <a:cubicBezTo>
                    <a:pt x="636" y="12"/>
                    <a:pt x="636" y="12"/>
                    <a:pt x="636" y="12"/>
                  </a:cubicBezTo>
                  <a:cubicBezTo>
                    <a:pt x="625" y="0"/>
                    <a:pt x="617" y="0"/>
                    <a:pt x="606" y="12"/>
                  </a:cubicBezTo>
                  <a:cubicBezTo>
                    <a:pt x="433" y="185"/>
                    <a:pt x="433" y="185"/>
                    <a:pt x="433" y="185"/>
                  </a:cubicBezTo>
                  <a:cubicBezTo>
                    <a:pt x="423" y="195"/>
                    <a:pt x="405" y="195"/>
                    <a:pt x="395" y="185"/>
                  </a:cubicBezTo>
                  <a:cubicBezTo>
                    <a:pt x="222" y="12"/>
                    <a:pt x="222" y="12"/>
                    <a:pt x="222" y="12"/>
                  </a:cubicBezTo>
                  <a:cubicBezTo>
                    <a:pt x="211" y="0"/>
                    <a:pt x="203" y="0"/>
                    <a:pt x="192" y="12"/>
                  </a:cubicBezTo>
                  <a:cubicBezTo>
                    <a:pt x="0" y="204"/>
                    <a:pt x="0" y="204"/>
                    <a:pt x="0" y="204"/>
                  </a:cubicBezTo>
                  <a:cubicBezTo>
                    <a:pt x="0" y="420"/>
                    <a:pt x="0" y="420"/>
                    <a:pt x="0" y="420"/>
                  </a:cubicBezTo>
                  <a:cubicBezTo>
                    <a:pt x="188" y="232"/>
                    <a:pt x="188" y="232"/>
                    <a:pt x="188" y="232"/>
                  </a:cubicBezTo>
                  <a:cubicBezTo>
                    <a:pt x="198" y="222"/>
                    <a:pt x="216" y="222"/>
                    <a:pt x="226" y="232"/>
                  </a:cubicBezTo>
                  <a:cubicBezTo>
                    <a:pt x="399" y="405"/>
                    <a:pt x="399" y="405"/>
                    <a:pt x="399" y="405"/>
                  </a:cubicBezTo>
                  <a:cubicBezTo>
                    <a:pt x="410" y="417"/>
                    <a:pt x="418" y="417"/>
                    <a:pt x="429" y="405"/>
                  </a:cubicBezTo>
                  <a:cubicBezTo>
                    <a:pt x="602" y="232"/>
                    <a:pt x="602" y="232"/>
                    <a:pt x="602" y="232"/>
                  </a:cubicBezTo>
                  <a:cubicBezTo>
                    <a:pt x="612" y="222"/>
                    <a:pt x="630" y="222"/>
                    <a:pt x="640" y="232"/>
                  </a:cubicBezTo>
                  <a:cubicBezTo>
                    <a:pt x="813" y="405"/>
                    <a:pt x="813" y="405"/>
                    <a:pt x="813" y="405"/>
                  </a:cubicBezTo>
                  <a:cubicBezTo>
                    <a:pt x="825" y="417"/>
                    <a:pt x="832" y="417"/>
                    <a:pt x="843" y="405"/>
                  </a:cubicBezTo>
                  <a:cubicBezTo>
                    <a:pt x="1016" y="232"/>
                    <a:pt x="1016" y="232"/>
                    <a:pt x="1016" y="232"/>
                  </a:cubicBezTo>
                  <a:cubicBezTo>
                    <a:pt x="1027" y="222"/>
                    <a:pt x="1044" y="222"/>
                    <a:pt x="1054" y="232"/>
                  </a:cubicBezTo>
                  <a:cubicBezTo>
                    <a:pt x="1242" y="420"/>
                    <a:pt x="1242" y="420"/>
                    <a:pt x="1242" y="420"/>
                  </a:cubicBezTo>
                  <a:cubicBezTo>
                    <a:pt x="1242" y="204"/>
                    <a:pt x="1242" y="204"/>
                    <a:pt x="1242" y="204"/>
                  </a:cubicBezTo>
                  <a:lnTo>
                    <a:pt x="1050" y="1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a:p>
          </p:txBody>
        </p:sp>
        <p:sp>
          <p:nvSpPr>
            <p:cNvPr id="40" name="Freeform 41"/>
            <p:cNvSpPr>
              <a:spLocks/>
            </p:cNvSpPr>
            <p:nvPr userDrawn="1"/>
          </p:nvSpPr>
          <p:spPr bwMode="auto">
            <a:xfrm>
              <a:off x="2" y="1442"/>
              <a:ext cx="1990" cy="675"/>
            </a:xfrm>
            <a:custGeom>
              <a:avLst/>
              <a:gdLst>
                <a:gd name="T0" fmla="*/ 2695 w 1242"/>
                <a:gd name="T1" fmla="*/ 31 h 420"/>
                <a:gd name="T2" fmla="*/ 2618 w 1242"/>
                <a:gd name="T3" fmla="*/ 31 h 420"/>
                <a:gd name="T4" fmla="*/ 2174 w 1242"/>
                <a:gd name="T5" fmla="*/ 476 h 420"/>
                <a:gd name="T6" fmla="*/ 2077 w 1242"/>
                <a:gd name="T7" fmla="*/ 476 h 420"/>
                <a:gd name="T8" fmla="*/ 1633 w 1242"/>
                <a:gd name="T9" fmla="*/ 31 h 420"/>
                <a:gd name="T10" fmla="*/ 1556 w 1242"/>
                <a:gd name="T11" fmla="*/ 31 h 420"/>
                <a:gd name="T12" fmla="*/ 1112 w 1242"/>
                <a:gd name="T13" fmla="*/ 476 h 420"/>
                <a:gd name="T14" fmla="*/ 1014 w 1242"/>
                <a:gd name="T15" fmla="*/ 476 h 420"/>
                <a:gd name="T16" fmla="*/ 570 w 1242"/>
                <a:gd name="T17" fmla="*/ 31 h 420"/>
                <a:gd name="T18" fmla="*/ 493 w 1242"/>
                <a:gd name="T19" fmla="*/ 31 h 420"/>
                <a:gd name="T20" fmla="*/ 0 w 1242"/>
                <a:gd name="T21" fmla="*/ 527 h 420"/>
                <a:gd name="T22" fmla="*/ 0 w 1242"/>
                <a:gd name="T23" fmla="*/ 1085 h 420"/>
                <a:gd name="T24" fmla="*/ 482 w 1242"/>
                <a:gd name="T25" fmla="*/ 599 h 420"/>
                <a:gd name="T26" fmla="*/ 580 w 1242"/>
                <a:gd name="T27" fmla="*/ 599 h 420"/>
                <a:gd name="T28" fmla="*/ 1024 w 1242"/>
                <a:gd name="T29" fmla="*/ 1046 h 420"/>
                <a:gd name="T30" fmla="*/ 1101 w 1242"/>
                <a:gd name="T31" fmla="*/ 1046 h 420"/>
                <a:gd name="T32" fmla="*/ 1546 w 1242"/>
                <a:gd name="T33" fmla="*/ 599 h 420"/>
                <a:gd name="T34" fmla="*/ 1642 w 1242"/>
                <a:gd name="T35" fmla="*/ 599 h 420"/>
                <a:gd name="T36" fmla="*/ 2088 w 1242"/>
                <a:gd name="T37" fmla="*/ 1046 h 420"/>
                <a:gd name="T38" fmla="*/ 2165 w 1242"/>
                <a:gd name="T39" fmla="*/ 1046 h 420"/>
                <a:gd name="T40" fmla="*/ 2608 w 1242"/>
                <a:gd name="T41" fmla="*/ 599 h 420"/>
                <a:gd name="T42" fmla="*/ 2706 w 1242"/>
                <a:gd name="T43" fmla="*/ 599 h 420"/>
                <a:gd name="T44" fmla="*/ 3188 w 1242"/>
                <a:gd name="T45" fmla="*/ 1085 h 420"/>
                <a:gd name="T46" fmla="*/ 3188 w 1242"/>
                <a:gd name="T47" fmla="*/ 527 h 420"/>
                <a:gd name="T48" fmla="*/ 2695 w 1242"/>
                <a:gd name="T49" fmla="*/ 31 h 42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42" h="420">
                  <a:moveTo>
                    <a:pt x="1050" y="12"/>
                  </a:moveTo>
                  <a:cubicBezTo>
                    <a:pt x="1039" y="0"/>
                    <a:pt x="1032" y="0"/>
                    <a:pt x="1020" y="12"/>
                  </a:cubicBezTo>
                  <a:cubicBezTo>
                    <a:pt x="847" y="184"/>
                    <a:pt x="847" y="184"/>
                    <a:pt x="847" y="184"/>
                  </a:cubicBezTo>
                  <a:cubicBezTo>
                    <a:pt x="837" y="195"/>
                    <a:pt x="820" y="195"/>
                    <a:pt x="809" y="184"/>
                  </a:cubicBezTo>
                  <a:cubicBezTo>
                    <a:pt x="636" y="12"/>
                    <a:pt x="636" y="12"/>
                    <a:pt x="636" y="12"/>
                  </a:cubicBezTo>
                  <a:cubicBezTo>
                    <a:pt x="625" y="0"/>
                    <a:pt x="617" y="0"/>
                    <a:pt x="606" y="12"/>
                  </a:cubicBezTo>
                  <a:cubicBezTo>
                    <a:pt x="433" y="184"/>
                    <a:pt x="433" y="184"/>
                    <a:pt x="433" y="184"/>
                  </a:cubicBezTo>
                  <a:cubicBezTo>
                    <a:pt x="423" y="195"/>
                    <a:pt x="405" y="195"/>
                    <a:pt x="395" y="184"/>
                  </a:cubicBezTo>
                  <a:cubicBezTo>
                    <a:pt x="222" y="12"/>
                    <a:pt x="222" y="12"/>
                    <a:pt x="222" y="12"/>
                  </a:cubicBezTo>
                  <a:cubicBezTo>
                    <a:pt x="211" y="0"/>
                    <a:pt x="203" y="0"/>
                    <a:pt x="192" y="12"/>
                  </a:cubicBezTo>
                  <a:cubicBezTo>
                    <a:pt x="0" y="204"/>
                    <a:pt x="0" y="204"/>
                    <a:pt x="0" y="204"/>
                  </a:cubicBezTo>
                  <a:cubicBezTo>
                    <a:pt x="0" y="420"/>
                    <a:pt x="0" y="420"/>
                    <a:pt x="0" y="420"/>
                  </a:cubicBezTo>
                  <a:cubicBezTo>
                    <a:pt x="188" y="232"/>
                    <a:pt x="188" y="232"/>
                    <a:pt x="188" y="232"/>
                  </a:cubicBezTo>
                  <a:cubicBezTo>
                    <a:pt x="198" y="222"/>
                    <a:pt x="216" y="222"/>
                    <a:pt x="226" y="232"/>
                  </a:cubicBezTo>
                  <a:cubicBezTo>
                    <a:pt x="399" y="405"/>
                    <a:pt x="399" y="405"/>
                    <a:pt x="399" y="405"/>
                  </a:cubicBezTo>
                  <a:cubicBezTo>
                    <a:pt x="410" y="417"/>
                    <a:pt x="418" y="417"/>
                    <a:pt x="429" y="405"/>
                  </a:cubicBezTo>
                  <a:cubicBezTo>
                    <a:pt x="602" y="232"/>
                    <a:pt x="602" y="232"/>
                    <a:pt x="602" y="232"/>
                  </a:cubicBezTo>
                  <a:cubicBezTo>
                    <a:pt x="612" y="222"/>
                    <a:pt x="630" y="222"/>
                    <a:pt x="640" y="232"/>
                  </a:cubicBezTo>
                  <a:cubicBezTo>
                    <a:pt x="813" y="405"/>
                    <a:pt x="813" y="405"/>
                    <a:pt x="813" y="405"/>
                  </a:cubicBezTo>
                  <a:cubicBezTo>
                    <a:pt x="825" y="417"/>
                    <a:pt x="832" y="417"/>
                    <a:pt x="843" y="405"/>
                  </a:cubicBezTo>
                  <a:cubicBezTo>
                    <a:pt x="1016" y="232"/>
                    <a:pt x="1016" y="232"/>
                    <a:pt x="1016" y="232"/>
                  </a:cubicBezTo>
                  <a:cubicBezTo>
                    <a:pt x="1027" y="222"/>
                    <a:pt x="1044" y="222"/>
                    <a:pt x="1054" y="232"/>
                  </a:cubicBezTo>
                  <a:cubicBezTo>
                    <a:pt x="1242" y="420"/>
                    <a:pt x="1242" y="420"/>
                    <a:pt x="1242" y="420"/>
                  </a:cubicBezTo>
                  <a:cubicBezTo>
                    <a:pt x="1242" y="204"/>
                    <a:pt x="1242" y="204"/>
                    <a:pt x="1242" y="204"/>
                  </a:cubicBezTo>
                  <a:lnTo>
                    <a:pt x="1050" y="1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a:p>
          </p:txBody>
        </p:sp>
      </p:grpSp>
    </p:spTree>
    <p:extLst>
      <p:ext uri="{BB962C8B-B14F-4D97-AF65-F5344CB8AC3E}">
        <p14:creationId xmlns:p14="http://schemas.microsoft.com/office/powerpoint/2010/main" val="190643359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Lst>
  <p:txStyles>
    <p:title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p:titleStyle>
    <p:bodyStyle>
      <a:lvl1pPr indent="-239178" algn="l" rtl="0" eaLnBrk="0" fontAlgn="base" hangingPunct="0">
        <a:spcBef>
          <a:spcPct val="20000"/>
        </a:spcBef>
        <a:spcAft>
          <a:spcPct val="0"/>
        </a:spcAft>
        <a:buFont typeface="Arial" charset="0"/>
        <a:buChar char="•"/>
        <a:defRPr sz="3733" kern="1200">
          <a:solidFill>
            <a:srgbClr val="FFFFFF"/>
          </a:solidFill>
          <a:latin typeface="+mn-lt"/>
          <a:ea typeface="+mn-ea"/>
          <a:cs typeface="+mn-cs"/>
        </a:defRPr>
      </a:lvl1pPr>
      <a:lvl2pPr marL="478355" indent="-239178" algn="l" rtl="0" eaLnBrk="0" fontAlgn="base" hangingPunct="0">
        <a:spcBef>
          <a:spcPct val="20000"/>
        </a:spcBef>
        <a:spcAft>
          <a:spcPct val="0"/>
        </a:spcAft>
        <a:buFont typeface="Arial" charset="0"/>
        <a:buChar char="•"/>
        <a:defRPr sz="3200" kern="1200">
          <a:solidFill>
            <a:srgbClr val="FFFFFF"/>
          </a:solidFill>
          <a:latin typeface="+mn-lt"/>
          <a:ea typeface="+mn-ea"/>
          <a:cs typeface="+mn-cs"/>
        </a:defRPr>
      </a:lvl2pPr>
      <a:lvl3pPr marL="958827" indent="-239178" algn="l" rtl="0" eaLnBrk="0" fontAlgn="base" hangingPunct="0">
        <a:spcBef>
          <a:spcPct val="20000"/>
        </a:spcBef>
        <a:spcAft>
          <a:spcPct val="0"/>
        </a:spcAft>
        <a:buFont typeface="Arial" charset="0"/>
        <a:buChar char="•"/>
        <a:defRPr sz="2667" kern="1200">
          <a:solidFill>
            <a:srgbClr val="FFFFFF"/>
          </a:solidFill>
          <a:latin typeface="+mn-lt"/>
          <a:ea typeface="+mn-ea"/>
          <a:cs typeface="+mn-cs"/>
        </a:defRPr>
      </a:lvl3pPr>
      <a:lvl4pPr marL="1439297" indent="-239178" algn="l" rtl="0" eaLnBrk="0" fontAlgn="base" hangingPunct="0">
        <a:spcBef>
          <a:spcPct val="20000"/>
        </a:spcBef>
        <a:spcAft>
          <a:spcPct val="0"/>
        </a:spcAft>
        <a:buFont typeface="Arial" charset="0"/>
        <a:buChar char="•"/>
        <a:defRPr kern="1200">
          <a:solidFill>
            <a:srgbClr val="FFFFFF"/>
          </a:solidFill>
          <a:latin typeface="+mn-lt"/>
          <a:ea typeface="+mn-ea"/>
          <a:cs typeface="+mn-cs"/>
        </a:defRPr>
      </a:lvl4pPr>
      <a:lvl5pPr marL="1919769" indent="-239178" algn="l" rtl="0" eaLnBrk="0" fontAlgn="base" hangingPunct="0">
        <a:spcBef>
          <a:spcPts val="533"/>
        </a:spcBef>
        <a:spcAft>
          <a:spcPct val="0"/>
        </a:spcAft>
        <a:buFont typeface="Arial" charset="0"/>
        <a:buChar char="•"/>
        <a:defRPr kern="1200">
          <a:solidFill>
            <a:srgbClr val="FFFFFF"/>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www.cambscommunityservices.nhs.uk/what-we-do/children-young-people-health-services-cambridgeshire/cambridgeshire-0-19-healthy-child-programme" TargetMode="External"/><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hyperlink" Target="https://www.cambscommunityservices.nhs.uk/what-we-do/children-young-people-health-services-cambridgeshire/cambridgeshire-0-19-healthy-child-programme/getting-ready-for-change---information-for-young-people" TargetMode="External"/><Relationship Id="rId2" Type="http://schemas.openxmlformats.org/officeDocument/2006/relationships/hyperlink" Target="https://www.cambscommunityservices.nhs.uk/what-we-do/children-young-people-health-services-cambridgeshire/cambridgeshire-0-19-healthy-child-programme" TargetMode="Externa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6.png"/><Relationship Id="rId2" Type="http://schemas.openxmlformats.org/officeDocument/2006/relationships/hyperlink" Target="https://fivetothrive.org.uk/" TargetMode="External"/><Relationship Id="rId1" Type="http://schemas.openxmlformats.org/officeDocument/2006/relationships/slideLayout" Target="../slideLayouts/slideLayout4.xml"/><Relationship Id="rId6" Type="http://schemas.openxmlformats.org/officeDocument/2006/relationships/hyperlink" Target="https://solihullapproachparenting.com/" TargetMode="External"/><Relationship Id="rId5" Type="http://schemas.openxmlformats.org/officeDocument/2006/relationships/hyperlink" Target="https://doi.org/10.1080%2F17571472.2015.1133012" TargetMode="External"/><Relationship Id="rId4" Type="http://schemas.openxmlformats.org/officeDocument/2006/relationships/hyperlink" Target="https://www.ncbi.nlm.nih.gov/pmc/articles/PMC5330336/"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cambspboro.50thingstodo.org/app/os#!/welcome" TargetMode="External"/><Relationship Id="rId2" Type="http://schemas.openxmlformats.org/officeDocument/2006/relationships/hyperlink" Target="https://50thingstodo.org/community/regional-news/why-families-love-50-things" TargetMode="Externa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hyperlink" Target="https://www.gov.uk/government/publications/family-hubs-and-start-for-life-programme-local-authority-guide" TargetMode="Externa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svg"/><Relationship Id="rId18" Type="http://schemas.openxmlformats.org/officeDocument/2006/relationships/image" Target="../media/image64.png"/><Relationship Id="rId3" Type="http://schemas.openxmlformats.org/officeDocument/2006/relationships/image" Target="../media/image49.png"/><Relationship Id="rId21" Type="http://schemas.openxmlformats.org/officeDocument/2006/relationships/image" Target="../media/image10.emf"/><Relationship Id="rId7" Type="http://schemas.openxmlformats.org/officeDocument/2006/relationships/image" Target="../media/image53.png"/><Relationship Id="rId12" Type="http://schemas.openxmlformats.org/officeDocument/2006/relationships/image" Target="../media/image58.png"/><Relationship Id="rId17" Type="http://schemas.openxmlformats.org/officeDocument/2006/relationships/image" Target="../media/image63.svg"/><Relationship Id="rId2" Type="http://schemas.openxmlformats.org/officeDocument/2006/relationships/notesSlide" Target="../notesSlides/notesSlide7.xml"/><Relationship Id="rId16" Type="http://schemas.openxmlformats.org/officeDocument/2006/relationships/image" Target="../media/image62.png"/><Relationship Id="rId20" Type="http://schemas.openxmlformats.org/officeDocument/2006/relationships/image" Target="../media/image66.emf"/><Relationship Id="rId1" Type="http://schemas.openxmlformats.org/officeDocument/2006/relationships/slideLayout" Target="../slideLayouts/slideLayout4.xml"/><Relationship Id="rId6" Type="http://schemas.openxmlformats.org/officeDocument/2006/relationships/image" Target="../media/image52.svg"/><Relationship Id="rId11" Type="http://schemas.openxmlformats.org/officeDocument/2006/relationships/image" Target="../media/image57.svg"/><Relationship Id="rId5" Type="http://schemas.openxmlformats.org/officeDocument/2006/relationships/image" Target="../media/image51.png"/><Relationship Id="rId15" Type="http://schemas.openxmlformats.org/officeDocument/2006/relationships/image" Target="../media/image61.svg"/><Relationship Id="rId10" Type="http://schemas.openxmlformats.org/officeDocument/2006/relationships/image" Target="../media/image56.png"/><Relationship Id="rId19" Type="http://schemas.openxmlformats.org/officeDocument/2006/relationships/image" Target="../media/image65.emf"/><Relationship Id="rId4" Type="http://schemas.openxmlformats.org/officeDocument/2006/relationships/image" Target="../media/image50.svg"/><Relationship Id="rId9" Type="http://schemas.openxmlformats.org/officeDocument/2006/relationships/image" Target="../media/image55.svg"/><Relationship Id="rId1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assets.publishing.service.gov.uk/government/uploads/system/uploads/attachment_data/file/973112/The_best_start_for_life_a_vision_for_the_1_001_critical_days.pdf" TargetMode="External"/><Relationship Id="rId7" Type="http://schemas.openxmlformats.org/officeDocument/2006/relationships/hyperlink" Target="https://cambridgeshireinsight.org.uk/mentalhealthneedsassessment/mental-health-needs-assessment-chapter-three/" TargetMode="External"/><Relationship Id="rId2" Type="http://schemas.openxmlformats.org/officeDocument/2006/relationships/hyperlink" Target="https://www.england.nhs.uk/mental-health/perinatal/" TargetMode="External"/><Relationship Id="rId1" Type="http://schemas.openxmlformats.org/officeDocument/2006/relationships/slideLayout" Target="../slideLayouts/slideLayout7.xml"/><Relationship Id="rId6" Type="http://schemas.openxmlformats.org/officeDocument/2006/relationships/hyperlink" Target="https://onlinelibrary.wiley.com/doi/full/10.1002/wps.20769" TargetMode="External"/><Relationship Id="rId5" Type="http://schemas.openxmlformats.org/officeDocument/2006/relationships/hyperlink" Target="https://link.springer.com/article/10.1007/s10654-020-00632-5" TargetMode="External"/><Relationship Id="rId4" Type="http://schemas.openxmlformats.org/officeDocument/2006/relationships/hyperlink" Target="https://www.cambridge.org/core/journals/the-british-journal-of-psychiatry/article/healthcare-resource-impact-of-maternal-mental-illness-on-children-and-adolescents-uk-retrospective-cohort-study/3CBB1343B98BB2FC9A5AD0B22B531CE5" TargetMode="External"/></Relationships>
</file>

<file path=ppt/slides/_rels/slide35.xml.rels><?xml version="1.0" encoding="UTF-8" standalone="yes"?>
<Relationships xmlns="http://schemas.openxmlformats.org/package/2006/relationships"><Relationship Id="rId2" Type="http://schemas.openxmlformats.org/officeDocument/2006/relationships/hyperlink" Target="https://cambridgeshireinsight.org.uk/mentalhealthneedsassessment/mental-health-needs-assessment-chapter-three/"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view.officeapps.live.com/op/view.aspx?src=https%3A%2F%2Fcambridgeshireinsight.org.uk%2Fwp-content%2Fuploads%2F2023%2F10%2FCYP-Outcomes_Sept2023-Cambs-Insight.2.xlsx&amp;wdOrigin=BROWSELINK" TargetMode="External"/><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hyperlink" Target="https://assets.publishing.service.gov.uk/media/62f0ef83e90e07142da01845/Family_Hubs_and_Start_for_Life_programme_guide.pdf"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44.xml.rels><?xml version="1.0" encoding="UTF-8" standalone="yes"?>
<Relationships xmlns="http://schemas.openxmlformats.org/package/2006/relationships"><Relationship Id="rId8" Type="http://schemas.openxmlformats.org/officeDocument/2006/relationships/hyperlink" Target="https://cambridgeshireinsight.org.uk/mentalhealthneedsassessment/mental-health-needs-assessment-chapter-three/service-provision/gaps-in-service-provision/"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4.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hyperlink" Target="https://cambridgeshireinsight.org.uk/mentalhealthneedsassessment/mental-health-needs-assessment-chapter-three/service-provision/gaps-in-service-provision/" TargetMode="Externa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hyperlink" Target="https://cambridgeshireinsight.org.uk/mentalhealthneedsassessment/mental-health-needs-assessment-chapter-three/service-provision/gaps-in-service-provision/" TargetMode="Externa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hyperlink" Target="https://cambridgeshireinsight.org.uk/mentalhealthneedsassessment/mental-health-needs-assessment-chapter-three/policy-context/" TargetMode="Externa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s://cambridgeshireinsight.org.uk/wp-content/uploads/2022/11/Cambridgeshire-and-Peterborough-Infant-feeding-Strategy-2022-27.pdf" TargetMode="External"/><Relationship Id="rId1" Type="http://schemas.openxmlformats.org/officeDocument/2006/relationships/slideLayout" Target="../slideLayouts/slideLayout4.xml"/><Relationship Id="rId5" Type="http://schemas.openxmlformats.org/officeDocument/2006/relationships/image" Target="../media/image95.png"/><Relationship Id="rId4" Type="http://schemas.openxmlformats.org/officeDocument/2006/relationships/image" Target="../media/image9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hyperlink" Target="https://www.nwangliaft.nhs.uk/working-with-our-maternity-partners/" TargetMode="Externa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hyperlink" Target="https://www.facebook.com/RosieMaternityNeonatalVoices" TargetMode="External"/><Relationship Id="rId2" Type="http://schemas.openxmlformats.org/officeDocument/2006/relationships/hyperlink" Target="https://www.cuh.nhs.uk/rosie-hospital/rosie-maternity-and-neonatal-voices-partnership/" TargetMode="External"/><Relationship Id="rId1" Type="http://schemas.openxmlformats.org/officeDocument/2006/relationships/slideLayout" Target="../slideLayouts/slideLayout4.xml"/><Relationship Id="rId4" Type="http://schemas.openxmlformats.org/officeDocument/2006/relationships/image" Target="../media/image9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chart" Target="../charts/chart9.xml"/><Relationship Id="rId1" Type="http://schemas.openxmlformats.org/officeDocument/2006/relationships/slideLayout" Target="../slideLayouts/slideLayout4.xml"/><Relationship Id="rId4" Type="http://schemas.openxmlformats.org/officeDocument/2006/relationships/image" Target="../media/image98.png"/></Relationships>
</file>

<file path=ppt/slides/_rels/slide59.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100.jpeg"/><Relationship Id="rId7" Type="http://schemas.openxmlformats.org/officeDocument/2006/relationships/hyperlink" Target="https://www.pbcinfantfeeding.org/" TargetMode="External"/><Relationship Id="rId2" Type="http://schemas.openxmlformats.org/officeDocument/2006/relationships/image" Target="../media/image99.png"/><Relationship Id="rId1" Type="http://schemas.openxmlformats.org/officeDocument/2006/relationships/slideLayout" Target="../slideLayouts/slideLayout4.xml"/><Relationship Id="rId6" Type="http://schemas.openxmlformats.org/officeDocument/2006/relationships/image" Target="../media/image102.png"/><Relationship Id="rId5" Type="http://schemas.openxmlformats.org/officeDocument/2006/relationships/hyperlink" Target="https://www.cambspborochildrenshealth.nhs.uk/services/cambridgeshire-and-peterborough-healthy-child-programme-health-visiting-and-school-nursing-service/free-to-feed/" TargetMode="External"/><Relationship Id="rId4" Type="http://schemas.openxmlformats.org/officeDocument/2006/relationships/image" Target="../media/image101.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2" Type="http://schemas.openxmlformats.org/officeDocument/2006/relationships/hyperlink" Target="mailto:sian.cowell@cambridgeshire.gov.uk"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0.emf"/><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chart" Target="../charts/char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71446" y="3023270"/>
            <a:ext cx="6849108" cy="928004"/>
          </a:xfrm>
        </p:spPr>
        <p:txBody>
          <a:bodyPr/>
          <a:lstStyle/>
          <a:p>
            <a:pPr algn="ctr" eaLnBrk="1" fontAlgn="auto" hangingPunct="1">
              <a:spcAft>
                <a:spcPts val="0"/>
              </a:spcAft>
              <a:defRPr/>
            </a:pPr>
            <a:r>
              <a:rPr lang="en-GB" sz="5400" dirty="0">
                <a:solidFill>
                  <a:srgbClr val="92D050"/>
                </a:solidFill>
                <a:latin typeface="+mj-lt"/>
                <a:cs typeface="Arial" panose="020B0604020202020204" pitchFamily="34" charset="0"/>
              </a:rPr>
              <a:t>Family Hubs Data Pack</a:t>
            </a:r>
          </a:p>
        </p:txBody>
      </p:sp>
      <p:sp>
        <p:nvSpPr>
          <p:cNvPr id="8195" name="Text Placeholder 4"/>
          <p:cNvSpPr>
            <a:spLocks noGrp="1"/>
          </p:cNvSpPr>
          <p:nvPr>
            <p:ph type="body" sz="quarter" idx="11"/>
          </p:nvPr>
        </p:nvSpPr>
        <p:spPr bwMode="auto">
          <a:xfrm>
            <a:off x="3808942" y="3183982"/>
            <a:ext cx="4841898" cy="202462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algn="ctr" eaLnBrk="1" hangingPunct="1">
              <a:spcBef>
                <a:spcPct val="0"/>
              </a:spcBef>
            </a:pPr>
            <a:r>
              <a:rPr lang="en-GB" altLang="en-US" sz="2400" dirty="0">
                <a:solidFill>
                  <a:schemeClr val="accent6">
                    <a:lumMod val="10000"/>
                  </a:schemeClr>
                </a:solidFill>
                <a:latin typeface="Arial" panose="020B0604020202020204" pitchFamily="34" charset="0"/>
                <a:cs typeface="Arial" panose="020B0604020202020204" pitchFamily="34" charset="0"/>
              </a:rPr>
              <a:t> </a:t>
            </a:r>
          </a:p>
          <a:p>
            <a:pPr algn="ctr" eaLnBrk="1" hangingPunct="1">
              <a:spcBef>
                <a:spcPct val="0"/>
              </a:spcBef>
            </a:pPr>
            <a:endParaRPr lang="en-GB" altLang="en-US" sz="2667" dirty="0">
              <a:solidFill>
                <a:schemeClr val="accent6">
                  <a:lumMod val="10000"/>
                </a:schemeClr>
              </a:solidFill>
              <a:latin typeface="Arial" panose="020B0604020202020204" pitchFamily="34" charset="0"/>
              <a:cs typeface="Arial" panose="020B0604020202020204" pitchFamily="34" charset="0"/>
            </a:endParaRPr>
          </a:p>
          <a:p>
            <a:pPr algn="ctr" eaLnBrk="1" hangingPunct="1">
              <a:spcBef>
                <a:spcPct val="0"/>
              </a:spcBef>
            </a:pPr>
            <a:r>
              <a:rPr lang="en-GB" altLang="en-US" sz="2667" b="1" dirty="0">
                <a:solidFill>
                  <a:schemeClr val="accent6">
                    <a:lumMod val="10000"/>
                  </a:schemeClr>
                </a:solidFill>
                <a:cs typeface="Arial" panose="020B0604020202020204" pitchFamily="34" charset="0"/>
              </a:rPr>
              <a:t>December 2023</a:t>
            </a:r>
          </a:p>
          <a:p>
            <a:pPr algn="ctr" eaLnBrk="1" hangingPunct="1">
              <a:spcBef>
                <a:spcPct val="0"/>
              </a:spcBef>
            </a:pPr>
            <a:r>
              <a:rPr lang="en-GB" altLang="en-US" sz="2667" b="1" dirty="0">
                <a:solidFill>
                  <a:schemeClr val="accent6">
                    <a:lumMod val="10000"/>
                  </a:schemeClr>
                </a:solidFill>
                <a:cs typeface="Arial" panose="020B0604020202020204" pitchFamily="34" charset="0"/>
              </a:rPr>
              <a:t>Children and Young People’s Public Health Team</a:t>
            </a:r>
          </a:p>
        </p:txBody>
      </p:sp>
      <p:pic>
        <p:nvPicPr>
          <p:cNvPr id="5" name="Picture 4" descr="\\ccc.cambridgeshire.gov.uk\data\CFA Public Health\Shared\Administration\Administrator Housekeeping\Logos\PCC-LOGO.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76320" y="479504"/>
            <a:ext cx="2898973" cy="1078569"/>
          </a:xfrm>
          <a:prstGeom prst="rect">
            <a:avLst/>
          </a:prstGeom>
          <a:noFill/>
          <a:ln>
            <a:noFill/>
          </a:ln>
        </p:spPr>
      </p:pic>
      <p:pic>
        <p:nvPicPr>
          <p:cNvPr id="2" name="Picture 1" descr="A logo for a company&#10;&#10;Description automatically generated">
            <a:extLst>
              <a:ext uri="{FF2B5EF4-FFF2-40B4-BE49-F238E27FC236}">
                <a16:creationId xmlns:a16="http://schemas.microsoft.com/office/drawing/2014/main" id="{05298391-F8AC-B9EC-2C9D-C6526AD5CA05}"/>
              </a:ext>
            </a:extLst>
          </p:cNvPr>
          <p:cNvPicPr>
            <a:picLocks noChangeAspect="1"/>
          </p:cNvPicPr>
          <p:nvPr/>
        </p:nvPicPr>
        <p:blipFill>
          <a:blip r:embed="rId3"/>
          <a:stretch>
            <a:fillRect/>
          </a:stretch>
        </p:blipFill>
        <p:spPr>
          <a:xfrm>
            <a:off x="8892283" y="5208602"/>
            <a:ext cx="2743200" cy="1169894"/>
          </a:xfrm>
          <a:prstGeom prst="rect">
            <a:avLst/>
          </a:prstGeom>
        </p:spPr>
      </p:pic>
      <p:pic>
        <p:nvPicPr>
          <p:cNvPr id="6" name="Picture 5">
            <a:extLst>
              <a:ext uri="{FF2B5EF4-FFF2-40B4-BE49-F238E27FC236}">
                <a16:creationId xmlns:a16="http://schemas.microsoft.com/office/drawing/2014/main" id="{FA194768-7A80-180A-865C-F7C683A60C6C}"/>
              </a:ext>
            </a:extLst>
          </p:cNvPr>
          <p:cNvPicPr>
            <a:picLocks noChangeAspect="1"/>
          </p:cNvPicPr>
          <p:nvPr/>
        </p:nvPicPr>
        <p:blipFill>
          <a:blip r:embed="rId4"/>
          <a:stretch>
            <a:fillRect/>
          </a:stretch>
        </p:blipFill>
        <p:spPr>
          <a:xfrm>
            <a:off x="315810" y="4733044"/>
            <a:ext cx="2643147" cy="1645452"/>
          </a:xfrm>
          <a:prstGeom prst="rect">
            <a:avLst/>
          </a:prstGeom>
        </p:spPr>
      </p:pic>
      <p:sp>
        <p:nvSpPr>
          <p:cNvPr id="7" name="TextBox 6">
            <a:extLst>
              <a:ext uri="{FF2B5EF4-FFF2-40B4-BE49-F238E27FC236}">
                <a16:creationId xmlns:a16="http://schemas.microsoft.com/office/drawing/2014/main" id="{FD845D81-CD8F-C4F0-B119-E00D51578275}"/>
              </a:ext>
            </a:extLst>
          </p:cNvPr>
          <p:cNvSpPr txBox="1"/>
          <p:nvPr/>
        </p:nvSpPr>
        <p:spPr>
          <a:xfrm>
            <a:off x="132055" y="6484822"/>
            <a:ext cx="6097836" cy="276999"/>
          </a:xfrm>
          <a:prstGeom prst="rect">
            <a:avLst/>
          </a:prstGeom>
          <a:noFill/>
        </p:spPr>
        <p:txBody>
          <a:bodyPr wrap="square">
            <a:spAutoFit/>
          </a:bodyPr>
          <a:lstStyle/>
          <a:p>
            <a:r>
              <a:rPr lang="en-GB" sz="1200" dirty="0"/>
              <a:t>sian.cowell@cambridgeshire.gov.uk</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D10A4F-4573-9A54-74CE-2A45ED563CB0}"/>
              </a:ext>
            </a:extLst>
          </p:cNvPr>
          <p:cNvSpPr/>
          <p:nvPr/>
        </p:nvSpPr>
        <p:spPr>
          <a:xfrm>
            <a:off x="8733035" y="1"/>
            <a:ext cx="3458965" cy="685800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child with art materials">
            <a:extLst>
              <a:ext uri="{FF2B5EF4-FFF2-40B4-BE49-F238E27FC236}">
                <a16:creationId xmlns:a16="http://schemas.microsoft.com/office/drawing/2014/main" id="{0237D153-CC23-B99C-4A64-5D9D097F16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
        <p:nvSpPr>
          <p:cNvPr id="2" name="Title 1">
            <a:extLst>
              <a:ext uri="{FF2B5EF4-FFF2-40B4-BE49-F238E27FC236}">
                <a16:creationId xmlns:a16="http://schemas.microsoft.com/office/drawing/2014/main" id="{43600553-9B9D-A0B2-122E-31BA9B4AF9C4}"/>
              </a:ext>
            </a:extLst>
          </p:cNvPr>
          <p:cNvSpPr>
            <a:spLocks noGrp="1"/>
          </p:cNvSpPr>
          <p:nvPr>
            <p:ph type="ctrTitle"/>
          </p:nvPr>
        </p:nvSpPr>
        <p:spPr>
          <a:xfrm>
            <a:off x="914400" y="2630184"/>
            <a:ext cx="10363200" cy="1992616"/>
          </a:xfrm>
          <a:solidFill>
            <a:schemeClr val="accent4">
              <a:lumMod val="20000"/>
              <a:lumOff val="80000"/>
            </a:schemeClr>
          </a:solidFill>
        </p:spPr>
        <p:txBody>
          <a:bodyPr/>
          <a:lstStyle/>
          <a:p>
            <a:r>
              <a:rPr lang="en-US">
                <a:solidFill>
                  <a:schemeClr val="accent6">
                    <a:lumMod val="10000"/>
                  </a:schemeClr>
                </a:solidFill>
                <a:cs typeface="Calibri"/>
              </a:rPr>
              <a:t>Education and Child Development</a:t>
            </a:r>
            <a:endParaRPr lang="en-US">
              <a:solidFill>
                <a:schemeClr val="accent6">
                  <a:lumMod val="10000"/>
                </a:schemeClr>
              </a:solidFill>
            </a:endParaRPr>
          </a:p>
        </p:txBody>
      </p:sp>
      <p:sp>
        <p:nvSpPr>
          <p:cNvPr id="7" name="Title 1">
            <a:extLst>
              <a:ext uri="{FF2B5EF4-FFF2-40B4-BE49-F238E27FC236}">
                <a16:creationId xmlns:a16="http://schemas.microsoft.com/office/drawing/2014/main" id="{7A9DD2D5-FD62-FA6A-3E74-2578D003DA07}"/>
              </a:ext>
            </a:extLst>
          </p:cNvPr>
          <p:cNvSpPr txBox="1">
            <a:spLocks/>
          </p:cNvSpPr>
          <p:nvPr/>
        </p:nvSpPr>
        <p:spPr bwMode="auto">
          <a:xfrm>
            <a:off x="-2618" y="-17278"/>
            <a:ext cx="3631643" cy="431164"/>
          </a:xfrm>
          <a:prstGeom prst="rect">
            <a:avLst/>
          </a:prstGeom>
          <a:solidFill>
            <a:schemeClr val="accent4">
              <a:lumMod val="20000"/>
              <a:lumOff val="80000"/>
            </a:schemeClr>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US" sz="1800">
                <a:solidFill>
                  <a:schemeClr val="accent6">
                    <a:lumMod val="10000"/>
                  </a:schemeClr>
                </a:solidFill>
                <a:cs typeface="Calibri"/>
              </a:rPr>
              <a:t>Education and Child Development</a:t>
            </a:r>
            <a:endParaRPr lang="en-GB" sz="1800">
              <a:solidFill>
                <a:schemeClr val="accent6">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02246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5C7D541-5D5B-23C0-8BA1-70E42A8C3337}"/>
              </a:ext>
            </a:extLst>
          </p:cNvPr>
          <p:cNvSpPr/>
          <p:nvPr/>
        </p:nvSpPr>
        <p:spPr>
          <a:xfrm>
            <a:off x="8733035" y="-263126"/>
            <a:ext cx="3458965" cy="685800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itle 1">
            <a:extLst>
              <a:ext uri="{FF2B5EF4-FFF2-40B4-BE49-F238E27FC236}">
                <a16:creationId xmlns:a16="http://schemas.microsoft.com/office/drawing/2014/main" id="{4C142063-B07C-54B4-4A65-3BCE21BF1A99}"/>
              </a:ext>
            </a:extLst>
          </p:cNvPr>
          <p:cNvSpPr txBox="1">
            <a:spLocks/>
          </p:cNvSpPr>
          <p:nvPr/>
        </p:nvSpPr>
        <p:spPr bwMode="auto">
          <a:xfrm>
            <a:off x="-2618" y="-17278"/>
            <a:ext cx="3631643" cy="431164"/>
          </a:xfrm>
          <a:prstGeom prst="rect">
            <a:avLst/>
          </a:prstGeom>
          <a:solidFill>
            <a:schemeClr val="accent4">
              <a:lumMod val="20000"/>
              <a:lumOff val="80000"/>
            </a:schemeClr>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US" sz="1800">
                <a:solidFill>
                  <a:schemeClr val="accent6">
                    <a:lumMod val="10000"/>
                  </a:schemeClr>
                </a:solidFill>
                <a:cs typeface="Calibri"/>
              </a:rPr>
              <a:t>Education and Child Development</a:t>
            </a:r>
            <a:endParaRPr lang="en-GB" sz="1800">
              <a:solidFill>
                <a:schemeClr val="accent6">
                  <a:lumMod val="10000"/>
                </a:schemeClr>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8EEEE1A0-1D88-E962-4E1A-5229ECBECC75}"/>
              </a:ext>
            </a:extLst>
          </p:cNvPr>
          <p:cNvSpPr txBox="1"/>
          <p:nvPr/>
        </p:nvSpPr>
        <p:spPr>
          <a:xfrm>
            <a:off x="158153" y="5547946"/>
            <a:ext cx="11782133" cy="830997"/>
          </a:xfrm>
          <a:prstGeom prst="rect">
            <a:avLst/>
          </a:prstGeom>
          <a:solidFill>
            <a:schemeClr val="accent5">
              <a:alpha val="80000"/>
            </a:schemeClr>
          </a:solidFill>
        </p:spPr>
        <p:txBody>
          <a:bodyPr wrap="square">
            <a:spAutoFit/>
          </a:bodyPr>
          <a:lstStyle/>
          <a:p>
            <a:r>
              <a:rPr lang="en-GB" sz="1600" b="1" dirty="0">
                <a:solidFill>
                  <a:schemeClr val="accent4">
                    <a:lumMod val="40000"/>
                    <a:lumOff val="60000"/>
                  </a:schemeClr>
                </a:solidFill>
                <a:cs typeface="Arial" panose="020B0604020202020204" pitchFamily="34" charset="0"/>
              </a:rPr>
              <a:t>The % of children in Cambridgeshire achieving a good level of development at 2 to 2 and a half years has been higher than the England average. </a:t>
            </a:r>
            <a:r>
              <a:rPr lang="en-GB" sz="1600" b="1" dirty="0">
                <a:solidFill>
                  <a:schemeClr val="accent6">
                    <a:lumMod val="10000"/>
                  </a:schemeClr>
                </a:solidFill>
                <a:cs typeface="Arial" panose="020B0604020202020204" pitchFamily="34" charset="0"/>
              </a:rPr>
              <a:t>In Peterborough, the % achieving this was lower than England. The 2022/23 data shows an improvement in this; however, data quality issues have been reported and it is too soon to identify a change in trend. </a:t>
            </a:r>
          </a:p>
        </p:txBody>
      </p:sp>
      <p:pic>
        <p:nvPicPr>
          <p:cNvPr id="26" name="Picture 25">
            <a:extLst>
              <a:ext uri="{FF2B5EF4-FFF2-40B4-BE49-F238E27FC236}">
                <a16:creationId xmlns:a16="http://schemas.microsoft.com/office/drawing/2014/main" id="{78835C08-3479-2300-26F6-0D778DDEA5B6}"/>
              </a:ext>
            </a:extLst>
          </p:cNvPr>
          <p:cNvPicPr>
            <a:picLocks noChangeAspect="1"/>
          </p:cNvPicPr>
          <p:nvPr/>
        </p:nvPicPr>
        <p:blipFill>
          <a:blip r:embed="rId2"/>
          <a:stretch>
            <a:fillRect/>
          </a:stretch>
        </p:blipFill>
        <p:spPr>
          <a:xfrm>
            <a:off x="314129" y="1315988"/>
            <a:ext cx="5354704" cy="4016027"/>
          </a:xfrm>
          <a:prstGeom prst="rect">
            <a:avLst/>
          </a:prstGeom>
        </p:spPr>
      </p:pic>
      <p:sp>
        <p:nvSpPr>
          <p:cNvPr id="2" name="Title 1">
            <a:extLst>
              <a:ext uri="{FF2B5EF4-FFF2-40B4-BE49-F238E27FC236}">
                <a16:creationId xmlns:a16="http://schemas.microsoft.com/office/drawing/2014/main" id="{4419FEB1-5C90-07ED-45AE-72C98DB15F85}"/>
              </a:ext>
            </a:extLst>
          </p:cNvPr>
          <p:cNvSpPr txBox="1">
            <a:spLocks/>
          </p:cNvSpPr>
          <p:nvPr/>
        </p:nvSpPr>
        <p:spPr bwMode="auto">
          <a:xfrm>
            <a:off x="4140687" y="141343"/>
            <a:ext cx="4080685" cy="998779"/>
          </a:xfrm>
          <a:prstGeom prst="rect">
            <a:avLst/>
          </a:prstGeom>
          <a:solidFill>
            <a:schemeClr val="accent4">
              <a:lumMod val="20000"/>
              <a:lumOff val="80000"/>
            </a:schemeClr>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2800" dirty="0">
                <a:solidFill>
                  <a:schemeClr val="accent6">
                    <a:lumMod val="10000"/>
                  </a:schemeClr>
                </a:solidFill>
                <a:cs typeface="Arial" panose="020B0604020202020204" pitchFamily="34" charset="0"/>
              </a:rPr>
              <a:t>AGES AND STAGES QUESTIONNAIRES (ASQ-3)</a:t>
            </a:r>
          </a:p>
        </p:txBody>
      </p:sp>
      <p:sp>
        <p:nvSpPr>
          <p:cNvPr id="3" name="TextBox 2">
            <a:extLst>
              <a:ext uri="{FF2B5EF4-FFF2-40B4-BE49-F238E27FC236}">
                <a16:creationId xmlns:a16="http://schemas.microsoft.com/office/drawing/2014/main" id="{8007137F-ADCF-B86D-7A15-7A6816C6DC97}"/>
              </a:ext>
            </a:extLst>
          </p:cNvPr>
          <p:cNvSpPr txBox="1"/>
          <p:nvPr/>
        </p:nvSpPr>
        <p:spPr>
          <a:xfrm>
            <a:off x="3218995" y="6492187"/>
            <a:ext cx="2831627" cy="338554"/>
          </a:xfrm>
          <a:prstGeom prst="rect">
            <a:avLst/>
          </a:prstGeom>
          <a:solidFill>
            <a:schemeClr val="accent5">
              <a:alpha val="80000"/>
            </a:schemeClr>
          </a:solidFill>
        </p:spPr>
        <p:txBody>
          <a:bodyPr wrap="square">
            <a:spAutoFit/>
          </a:bodyPr>
          <a:lstStyle/>
          <a:p>
            <a:r>
              <a:rPr lang="en-GB" sz="1600" dirty="0">
                <a:solidFill>
                  <a:schemeClr val="accent6">
                    <a:lumMod val="10000"/>
                  </a:schemeClr>
                </a:solidFill>
                <a:cs typeface="Arial" panose="020B0604020202020204" pitchFamily="34" charset="0"/>
              </a:rPr>
              <a:t>Data quality issues reported**</a:t>
            </a:r>
          </a:p>
        </p:txBody>
      </p:sp>
      <p:pic>
        <p:nvPicPr>
          <p:cNvPr id="7" name="Picture 6">
            <a:extLst>
              <a:ext uri="{FF2B5EF4-FFF2-40B4-BE49-F238E27FC236}">
                <a16:creationId xmlns:a16="http://schemas.microsoft.com/office/drawing/2014/main" id="{839186AE-3A45-BA17-DB89-719B7AC5CFA8}"/>
              </a:ext>
            </a:extLst>
          </p:cNvPr>
          <p:cNvPicPr>
            <a:picLocks noChangeAspect="1"/>
          </p:cNvPicPr>
          <p:nvPr/>
        </p:nvPicPr>
        <p:blipFill rotWithShape="1">
          <a:blip r:embed="rId3"/>
          <a:srcRect t="6969" b="1"/>
          <a:stretch/>
        </p:blipFill>
        <p:spPr>
          <a:xfrm>
            <a:off x="5668833" y="1963034"/>
            <a:ext cx="6357767" cy="2721934"/>
          </a:xfrm>
          <a:prstGeom prst="rect">
            <a:avLst/>
          </a:prstGeom>
        </p:spPr>
      </p:pic>
      <p:sp>
        <p:nvSpPr>
          <p:cNvPr id="4" name="TextBox 3">
            <a:extLst>
              <a:ext uri="{FF2B5EF4-FFF2-40B4-BE49-F238E27FC236}">
                <a16:creationId xmlns:a16="http://schemas.microsoft.com/office/drawing/2014/main" id="{C71BEB02-1678-B095-77B7-23A35E55B85D}"/>
              </a:ext>
            </a:extLst>
          </p:cNvPr>
          <p:cNvSpPr txBox="1"/>
          <p:nvPr/>
        </p:nvSpPr>
        <p:spPr>
          <a:xfrm>
            <a:off x="99820" y="6462638"/>
            <a:ext cx="6655980" cy="276999"/>
          </a:xfrm>
          <a:prstGeom prst="rect">
            <a:avLst/>
          </a:prstGeom>
          <a:noFill/>
        </p:spPr>
        <p:txBody>
          <a:bodyPr wrap="square">
            <a:spAutoFit/>
          </a:bodyPr>
          <a:lstStyle/>
          <a:p>
            <a:r>
              <a:rPr lang="en-GB" sz="1200" b="0" i="1" dirty="0">
                <a:solidFill>
                  <a:srgbClr val="0B0C0C"/>
                </a:solidFill>
                <a:effectLst/>
                <a:latin typeface="Arial" panose="020B0604020202020204" pitchFamily="34" charset="0"/>
              </a:rPr>
              <a:t>Source: Office for National Statistics (ONS)</a:t>
            </a:r>
            <a:endParaRPr lang="en-GB" sz="1200" dirty="0"/>
          </a:p>
        </p:txBody>
      </p:sp>
    </p:spTree>
    <p:extLst>
      <p:ext uri="{BB962C8B-B14F-4D97-AF65-F5344CB8AC3E}">
        <p14:creationId xmlns:p14="http://schemas.microsoft.com/office/powerpoint/2010/main" val="22952654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5C7D541-5D5B-23C0-8BA1-70E42A8C3337}"/>
              </a:ext>
            </a:extLst>
          </p:cNvPr>
          <p:cNvSpPr/>
          <p:nvPr/>
        </p:nvSpPr>
        <p:spPr>
          <a:xfrm>
            <a:off x="8733035" y="0"/>
            <a:ext cx="3458965" cy="685800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itle 1">
            <a:extLst>
              <a:ext uri="{FF2B5EF4-FFF2-40B4-BE49-F238E27FC236}">
                <a16:creationId xmlns:a16="http://schemas.microsoft.com/office/drawing/2014/main" id="{4C142063-B07C-54B4-4A65-3BCE21BF1A99}"/>
              </a:ext>
            </a:extLst>
          </p:cNvPr>
          <p:cNvSpPr txBox="1">
            <a:spLocks/>
          </p:cNvSpPr>
          <p:nvPr/>
        </p:nvSpPr>
        <p:spPr bwMode="auto">
          <a:xfrm>
            <a:off x="-2618" y="-17278"/>
            <a:ext cx="3631643" cy="431164"/>
          </a:xfrm>
          <a:prstGeom prst="rect">
            <a:avLst/>
          </a:prstGeom>
          <a:solidFill>
            <a:schemeClr val="accent4">
              <a:lumMod val="20000"/>
              <a:lumOff val="80000"/>
            </a:schemeClr>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US" sz="1800">
                <a:solidFill>
                  <a:schemeClr val="accent6">
                    <a:lumMod val="10000"/>
                  </a:schemeClr>
                </a:solidFill>
                <a:cs typeface="Calibri"/>
              </a:rPr>
              <a:t>Education and Child Development</a:t>
            </a:r>
            <a:endParaRPr lang="en-GB" sz="1800">
              <a:solidFill>
                <a:schemeClr val="accent6">
                  <a:lumMod val="10000"/>
                </a:schemeClr>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BFD3114-DA42-E99B-FF22-EB06CFB4EC81}"/>
              </a:ext>
            </a:extLst>
          </p:cNvPr>
          <p:cNvPicPr>
            <a:picLocks noChangeAspect="1"/>
          </p:cNvPicPr>
          <p:nvPr/>
        </p:nvPicPr>
        <p:blipFill>
          <a:blip r:embed="rId2"/>
          <a:stretch>
            <a:fillRect/>
          </a:stretch>
        </p:blipFill>
        <p:spPr>
          <a:xfrm>
            <a:off x="643174" y="2506642"/>
            <a:ext cx="9904512" cy="1579320"/>
          </a:xfrm>
          <a:prstGeom prst="rect">
            <a:avLst/>
          </a:prstGeom>
        </p:spPr>
      </p:pic>
      <p:sp>
        <p:nvSpPr>
          <p:cNvPr id="5" name="TextBox 4">
            <a:extLst>
              <a:ext uri="{FF2B5EF4-FFF2-40B4-BE49-F238E27FC236}">
                <a16:creationId xmlns:a16="http://schemas.microsoft.com/office/drawing/2014/main" id="{2B971916-6D00-A388-B931-89AA4CCDA953}"/>
              </a:ext>
            </a:extLst>
          </p:cNvPr>
          <p:cNvSpPr txBox="1"/>
          <p:nvPr/>
        </p:nvSpPr>
        <p:spPr>
          <a:xfrm>
            <a:off x="782918" y="2195517"/>
            <a:ext cx="2197244" cy="307777"/>
          </a:xfrm>
          <a:prstGeom prst="rect">
            <a:avLst/>
          </a:prstGeom>
          <a:solidFill>
            <a:schemeClr val="accent5">
              <a:alpha val="80000"/>
            </a:schemeClr>
          </a:solidFill>
        </p:spPr>
        <p:txBody>
          <a:bodyPr wrap="square">
            <a:spAutoFit/>
          </a:bodyPr>
          <a:lstStyle/>
          <a:p>
            <a:r>
              <a:rPr lang="en-GB" sz="1400" dirty="0">
                <a:solidFill>
                  <a:schemeClr val="accent6">
                    <a:lumMod val="10000"/>
                  </a:schemeClr>
                </a:solidFill>
                <a:cs typeface="Arial" panose="020B0604020202020204" pitchFamily="34" charset="0"/>
              </a:rPr>
              <a:t>Cambridgeshire</a:t>
            </a:r>
          </a:p>
        </p:txBody>
      </p:sp>
      <p:sp>
        <p:nvSpPr>
          <p:cNvPr id="2" name="Title 1">
            <a:extLst>
              <a:ext uri="{FF2B5EF4-FFF2-40B4-BE49-F238E27FC236}">
                <a16:creationId xmlns:a16="http://schemas.microsoft.com/office/drawing/2014/main" id="{7A4F2239-7AC3-404B-6E48-E658625FFCD4}"/>
              </a:ext>
            </a:extLst>
          </p:cNvPr>
          <p:cNvSpPr txBox="1">
            <a:spLocks/>
          </p:cNvSpPr>
          <p:nvPr/>
        </p:nvSpPr>
        <p:spPr bwMode="auto">
          <a:xfrm>
            <a:off x="3918707" y="110268"/>
            <a:ext cx="4459225" cy="1159204"/>
          </a:xfrm>
          <a:prstGeom prst="rect">
            <a:avLst/>
          </a:prstGeom>
          <a:solidFill>
            <a:schemeClr val="accent4">
              <a:lumMod val="20000"/>
              <a:lumOff val="80000"/>
            </a:schemeClr>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2800" dirty="0">
                <a:solidFill>
                  <a:schemeClr val="accent6">
                    <a:lumMod val="10000"/>
                  </a:schemeClr>
                </a:solidFill>
                <a:cs typeface="Arial" panose="020B0604020202020204" pitchFamily="34" charset="0"/>
              </a:rPr>
              <a:t>AGES AND STAGES QUESTIONNAIRES (ASQ-3)</a:t>
            </a:r>
          </a:p>
        </p:txBody>
      </p:sp>
      <p:sp>
        <p:nvSpPr>
          <p:cNvPr id="10" name="TextBox 9">
            <a:extLst>
              <a:ext uri="{FF2B5EF4-FFF2-40B4-BE49-F238E27FC236}">
                <a16:creationId xmlns:a16="http://schemas.microsoft.com/office/drawing/2014/main" id="{7EBA159C-0BCC-B7C4-435B-9390DD9BE17E}"/>
              </a:ext>
            </a:extLst>
          </p:cNvPr>
          <p:cNvSpPr txBox="1"/>
          <p:nvPr/>
        </p:nvSpPr>
        <p:spPr>
          <a:xfrm>
            <a:off x="762257" y="4089310"/>
            <a:ext cx="2197244" cy="307777"/>
          </a:xfrm>
          <a:prstGeom prst="rect">
            <a:avLst/>
          </a:prstGeom>
          <a:solidFill>
            <a:schemeClr val="accent5">
              <a:alpha val="80000"/>
            </a:schemeClr>
          </a:solidFill>
        </p:spPr>
        <p:txBody>
          <a:bodyPr wrap="square">
            <a:spAutoFit/>
          </a:bodyPr>
          <a:lstStyle/>
          <a:p>
            <a:r>
              <a:rPr lang="en-GB" sz="1400" dirty="0">
                <a:solidFill>
                  <a:schemeClr val="accent6">
                    <a:lumMod val="10000"/>
                  </a:schemeClr>
                </a:solidFill>
                <a:cs typeface="Arial" panose="020B0604020202020204" pitchFamily="34" charset="0"/>
              </a:rPr>
              <a:t>Peterborough</a:t>
            </a:r>
          </a:p>
        </p:txBody>
      </p:sp>
      <p:sp>
        <p:nvSpPr>
          <p:cNvPr id="14" name="TextBox 13">
            <a:extLst>
              <a:ext uri="{FF2B5EF4-FFF2-40B4-BE49-F238E27FC236}">
                <a16:creationId xmlns:a16="http://schemas.microsoft.com/office/drawing/2014/main" id="{5A85B223-2F8A-15AD-F121-AD408B65682C}"/>
              </a:ext>
            </a:extLst>
          </p:cNvPr>
          <p:cNvSpPr txBox="1"/>
          <p:nvPr/>
        </p:nvSpPr>
        <p:spPr>
          <a:xfrm>
            <a:off x="3218995" y="6492187"/>
            <a:ext cx="2831627" cy="338554"/>
          </a:xfrm>
          <a:prstGeom prst="rect">
            <a:avLst/>
          </a:prstGeom>
          <a:solidFill>
            <a:schemeClr val="accent5">
              <a:alpha val="80000"/>
            </a:schemeClr>
          </a:solidFill>
        </p:spPr>
        <p:txBody>
          <a:bodyPr wrap="square">
            <a:spAutoFit/>
          </a:bodyPr>
          <a:lstStyle/>
          <a:p>
            <a:r>
              <a:rPr lang="en-GB" sz="1600" dirty="0">
                <a:solidFill>
                  <a:schemeClr val="accent6">
                    <a:lumMod val="10000"/>
                  </a:schemeClr>
                </a:solidFill>
                <a:cs typeface="Arial" panose="020B0604020202020204" pitchFamily="34" charset="0"/>
              </a:rPr>
              <a:t>Data quality issues reported**</a:t>
            </a:r>
          </a:p>
        </p:txBody>
      </p:sp>
      <p:sp>
        <p:nvSpPr>
          <p:cNvPr id="15" name="TextBox 14">
            <a:extLst>
              <a:ext uri="{FF2B5EF4-FFF2-40B4-BE49-F238E27FC236}">
                <a16:creationId xmlns:a16="http://schemas.microsoft.com/office/drawing/2014/main" id="{993228B2-1369-0426-5245-DE355C5A53FE}"/>
              </a:ext>
            </a:extLst>
          </p:cNvPr>
          <p:cNvSpPr txBox="1"/>
          <p:nvPr/>
        </p:nvSpPr>
        <p:spPr>
          <a:xfrm>
            <a:off x="643174" y="6138673"/>
            <a:ext cx="11548826" cy="338554"/>
          </a:xfrm>
          <a:prstGeom prst="rect">
            <a:avLst/>
          </a:prstGeom>
          <a:solidFill>
            <a:schemeClr val="accent5">
              <a:alpha val="80000"/>
            </a:schemeClr>
          </a:solidFill>
        </p:spPr>
        <p:txBody>
          <a:bodyPr wrap="square">
            <a:spAutoFit/>
          </a:bodyPr>
          <a:lstStyle/>
          <a:p>
            <a:r>
              <a:rPr lang="en-GB" sz="1400" b="1" dirty="0">
                <a:solidFill>
                  <a:schemeClr val="accent6">
                    <a:lumMod val="10000"/>
                  </a:schemeClr>
                </a:solidFill>
                <a:cs typeface="Arial" panose="020B0604020202020204" pitchFamily="34" charset="0"/>
              </a:rPr>
              <a:t>The % of Children achieving a good level of development at 2-2.5-year checks is higher in Cambridgeshire compared with Peterborough</a:t>
            </a:r>
            <a:r>
              <a:rPr lang="en-GB" sz="1600" dirty="0">
                <a:solidFill>
                  <a:schemeClr val="accent6">
                    <a:lumMod val="10000"/>
                  </a:schemeClr>
                </a:solidFill>
                <a:cs typeface="Arial" panose="020B0604020202020204" pitchFamily="34" charset="0"/>
              </a:rPr>
              <a:t>. </a:t>
            </a:r>
          </a:p>
        </p:txBody>
      </p:sp>
      <p:pic>
        <p:nvPicPr>
          <p:cNvPr id="18" name="Picture 17">
            <a:extLst>
              <a:ext uri="{FF2B5EF4-FFF2-40B4-BE49-F238E27FC236}">
                <a16:creationId xmlns:a16="http://schemas.microsoft.com/office/drawing/2014/main" id="{FE47CA06-1DE2-97FE-8BEE-45F2247CDC98}"/>
              </a:ext>
            </a:extLst>
          </p:cNvPr>
          <p:cNvPicPr>
            <a:picLocks noChangeAspect="1"/>
          </p:cNvPicPr>
          <p:nvPr/>
        </p:nvPicPr>
        <p:blipFill rotWithShape="1">
          <a:blip r:embed="rId3"/>
          <a:srcRect l="1" t="34344" r="-248"/>
          <a:stretch/>
        </p:blipFill>
        <p:spPr>
          <a:xfrm>
            <a:off x="-2618" y="1690823"/>
            <a:ext cx="11015863" cy="527753"/>
          </a:xfrm>
          <a:prstGeom prst="rect">
            <a:avLst/>
          </a:prstGeom>
        </p:spPr>
      </p:pic>
      <p:pic>
        <p:nvPicPr>
          <p:cNvPr id="21" name="Picture 20">
            <a:extLst>
              <a:ext uri="{FF2B5EF4-FFF2-40B4-BE49-F238E27FC236}">
                <a16:creationId xmlns:a16="http://schemas.microsoft.com/office/drawing/2014/main" id="{90BFC840-A763-BF5A-08A3-8A4EF43ED4EB}"/>
              </a:ext>
            </a:extLst>
          </p:cNvPr>
          <p:cNvPicPr>
            <a:picLocks noChangeAspect="1"/>
          </p:cNvPicPr>
          <p:nvPr/>
        </p:nvPicPr>
        <p:blipFill>
          <a:blip r:embed="rId4"/>
          <a:stretch>
            <a:fillRect/>
          </a:stretch>
        </p:blipFill>
        <p:spPr>
          <a:xfrm>
            <a:off x="6692151" y="1343502"/>
            <a:ext cx="4296672" cy="306904"/>
          </a:xfrm>
          <a:prstGeom prst="rect">
            <a:avLst/>
          </a:prstGeom>
        </p:spPr>
      </p:pic>
      <p:sp>
        <p:nvSpPr>
          <p:cNvPr id="19" name="Rectangle 18">
            <a:extLst>
              <a:ext uri="{FF2B5EF4-FFF2-40B4-BE49-F238E27FC236}">
                <a16:creationId xmlns:a16="http://schemas.microsoft.com/office/drawing/2014/main" id="{5BB13F44-2023-0868-EEF8-EF7AD17E2503}"/>
              </a:ext>
            </a:extLst>
          </p:cNvPr>
          <p:cNvSpPr/>
          <p:nvPr/>
        </p:nvSpPr>
        <p:spPr>
          <a:xfrm>
            <a:off x="6276639" y="2533049"/>
            <a:ext cx="487431" cy="158534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a:extLst>
              <a:ext uri="{FF2B5EF4-FFF2-40B4-BE49-F238E27FC236}">
                <a16:creationId xmlns:a16="http://schemas.microsoft.com/office/drawing/2014/main" id="{69573C28-59C5-1EEA-FA41-9BFBDC479CCF}"/>
              </a:ext>
            </a:extLst>
          </p:cNvPr>
          <p:cNvPicPr>
            <a:picLocks noChangeAspect="1"/>
          </p:cNvPicPr>
          <p:nvPr/>
        </p:nvPicPr>
        <p:blipFill rotWithShape="1">
          <a:blip r:embed="rId5"/>
          <a:srcRect t="43816" b="-1"/>
          <a:stretch/>
        </p:blipFill>
        <p:spPr>
          <a:xfrm>
            <a:off x="643174" y="4362505"/>
            <a:ext cx="9904512" cy="1567873"/>
          </a:xfrm>
          <a:prstGeom prst="rect">
            <a:avLst/>
          </a:prstGeom>
        </p:spPr>
      </p:pic>
      <p:sp>
        <p:nvSpPr>
          <p:cNvPr id="26" name="Rectangle 25">
            <a:extLst>
              <a:ext uri="{FF2B5EF4-FFF2-40B4-BE49-F238E27FC236}">
                <a16:creationId xmlns:a16="http://schemas.microsoft.com/office/drawing/2014/main" id="{812C8263-02BC-8266-4C06-DB61606C7A55}"/>
              </a:ext>
            </a:extLst>
          </p:cNvPr>
          <p:cNvSpPr/>
          <p:nvPr/>
        </p:nvSpPr>
        <p:spPr>
          <a:xfrm>
            <a:off x="6276638" y="4330071"/>
            <a:ext cx="487431" cy="158534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6BF44060-D540-8A54-0096-1C0C4C91DEE6}"/>
              </a:ext>
            </a:extLst>
          </p:cNvPr>
          <p:cNvSpPr txBox="1"/>
          <p:nvPr/>
        </p:nvSpPr>
        <p:spPr>
          <a:xfrm>
            <a:off x="99820" y="6462638"/>
            <a:ext cx="6655980" cy="276999"/>
          </a:xfrm>
          <a:prstGeom prst="rect">
            <a:avLst/>
          </a:prstGeom>
          <a:noFill/>
        </p:spPr>
        <p:txBody>
          <a:bodyPr wrap="square">
            <a:spAutoFit/>
          </a:bodyPr>
          <a:lstStyle/>
          <a:p>
            <a:r>
              <a:rPr lang="en-GB" sz="1200" b="0" i="1" dirty="0">
                <a:solidFill>
                  <a:srgbClr val="0B0C0C"/>
                </a:solidFill>
                <a:effectLst/>
                <a:latin typeface="Arial" panose="020B0604020202020204" pitchFamily="34" charset="0"/>
              </a:rPr>
              <a:t>Source: Office for National Statistics (ONS)</a:t>
            </a:r>
            <a:endParaRPr lang="en-GB" sz="1200" dirty="0"/>
          </a:p>
        </p:txBody>
      </p:sp>
    </p:spTree>
    <p:extLst>
      <p:ext uri="{BB962C8B-B14F-4D97-AF65-F5344CB8AC3E}">
        <p14:creationId xmlns:p14="http://schemas.microsoft.com/office/powerpoint/2010/main" val="32871718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7758674-E892-3212-0B99-D3A3B11DBF43}"/>
              </a:ext>
            </a:extLst>
          </p:cNvPr>
          <p:cNvSpPr/>
          <p:nvPr/>
        </p:nvSpPr>
        <p:spPr>
          <a:xfrm>
            <a:off x="8733035" y="1"/>
            <a:ext cx="3458965" cy="685800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11DD538D-F56F-AC4C-6D4E-0A88D061FF9E}"/>
              </a:ext>
            </a:extLst>
          </p:cNvPr>
          <p:cNvSpPr txBox="1"/>
          <p:nvPr/>
        </p:nvSpPr>
        <p:spPr>
          <a:xfrm>
            <a:off x="59199" y="6510885"/>
            <a:ext cx="9493185" cy="276999"/>
          </a:xfrm>
          <a:prstGeom prst="rect">
            <a:avLst/>
          </a:prstGeom>
          <a:solidFill>
            <a:schemeClr val="accent5"/>
          </a:solidFill>
        </p:spPr>
        <p:txBody>
          <a:bodyPr wrap="square" rtlCol="0">
            <a:spAutoFit/>
          </a:bodyPr>
          <a:lstStyle/>
          <a:p>
            <a:r>
              <a:rPr lang="en-GB" sz="1200" dirty="0"/>
              <a:t>Sources: NCER EYFSP (2022). </a:t>
            </a:r>
          </a:p>
        </p:txBody>
      </p:sp>
      <p:graphicFrame>
        <p:nvGraphicFramePr>
          <p:cNvPr id="8" name="Table 8">
            <a:extLst>
              <a:ext uri="{FF2B5EF4-FFF2-40B4-BE49-F238E27FC236}">
                <a16:creationId xmlns:a16="http://schemas.microsoft.com/office/drawing/2014/main" id="{3D02E852-84CD-149A-7F8E-7E934C04E4E1}"/>
              </a:ext>
            </a:extLst>
          </p:cNvPr>
          <p:cNvGraphicFramePr>
            <a:graphicFrameLocks noGrp="1"/>
          </p:cNvGraphicFramePr>
          <p:nvPr>
            <p:extLst>
              <p:ext uri="{D42A27DB-BD31-4B8C-83A1-F6EECF244321}">
                <p14:modId xmlns:p14="http://schemas.microsoft.com/office/powerpoint/2010/main" val="1252724876"/>
              </p:ext>
            </p:extLst>
          </p:nvPr>
        </p:nvGraphicFramePr>
        <p:xfrm>
          <a:off x="1824872" y="1659176"/>
          <a:ext cx="8932171" cy="3595055"/>
        </p:xfrm>
        <a:graphic>
          <a:graphicData uri="http://schemas.openxmlformats.org/drawingml/2006/table">
            <a:tbl>
              <a:tblPr firstRow="1" bandRow="1">
                <a:tableStyleId>{22838BEF-8BB2-4498-84A7-C5851F593DF1}</a:tableStyleId>
              </a:tblPr>
              <a:tblGrid>
                <a:gridCol w="1755473">
                  <a:extLst>
                    <a:ext uri="{9D8B030D-6E8A-4147-A177-3AD203B41FA5}">
                      <a16:colId xmlns:a16="http://schemas.microsoft.com/office/drawing/2014/main" val="3256348286"/>
                    </a:ext>
                  </a:extLst>
                </a:gridCol>
                <a:gridCol w="1141441">
                  <a:extLst>
                    <a:ext uri="{9D8B030D-6E8A-4147-A177-3AD203B41FA5}">
                      <a16:colId xmlns:a16="http://schemas.microsoft.com/office/drawing/2014/main" val="4163159329"/>
                    </a:ext>
                  </a:extLst>
                </a:gridCol>
                <a:gridCol w="1197049">
                  <a:extLst>
                    <a:ext uri="{9D8B030D-6E8A-4147-A177-3AD203B41FA5}">
                      <a16:colId xmlns:a16="http://schemas.microsoft.com/office/drawing/2014/main" val="3540585626"/>
                    </a:ext>
                  </a:extLst>
                </a:gridCol>
                <a:gridCol w="1501062">
                  <a:extLst>
                    <a:ext uri="{9D8B030D-6E8A-4147-A177-3AD203B41FA5}">
                      <a16:colId xmlns:a16="http://schemas.microsoft.com/office/drawing/2014/main" val="3892257120"/>
                    </a:ext>
                  </a:extLst>
                </a:gridCol>
                <a:gridCol w="1586565">
                  <a:extLst>
                    <a:ext uri="{9D8B030D-6E8A-4147-A177-3AD203B41FA5}">
                      <a16:colId xmlns:a16="http://schemas.microsoft.com/office/drawing/2014/main" val="4194490887"/>
                    </a:ext>
                  </a:extLst>
                </a:gridCol>
                <a:gridCol w="1750581">
                  <a:extLst>
                    <a:ext uri="{9D8B030D-6E8A-4147-A177-3AD203B41FA5}">
                      <a16:colId xmlns:a16="http://schemas.microsoft.com/office/drawing/2014/main" val="3460525382"/>
                    </a:ext>
                  </a:extLst>
                </a:gridCol>
              </a:tblGrid>
              <a:tr h="462227">
                <a:tc rowSpan="2">
                  <a:txBody>
                    <a:bodyPr/>
                    <a:lstStyle/>
                    <a:p>
                      <a:pPr algn="ctr"/>
                      <a:r>
                        <a:rPr lang="en-GB" sz="1100">
                          <a:solidFill>
                            <a:schemeClr val="accent6">
                              <a:lumMod val="10000"/>
                            </a:schemeClr>
                          </a:solidFill>
                        </a:rPr>
                        <a:t>Indicator (%)</a:t>
                      </a:r>
                    </a:p>
                  </a:txBody>
                  <a:tcPr anchor="ctr"/>
                </a:tc>
                <a:tc gridSpan="3">
                  <a:txBody>
                    <a:bodyPr/>
                    <a:lstStyle/>
                    <a:p>
                      <a:pPr algn="ctr"/>
                      <a:r>
                        <a:rPr lang="en-GB" sz="1200">
                          <a:solidFill>
                            <a:schemeClr val="accent6">
                              <a:lumMod val="10000"/>
                            </a:schemeClr>
                          </a:solidFill>
                        </a:rPr>
                        <a:t>Locality </a:t>
                      </a:r>
                    </a:p>
                  </a:txBody>
                  <a:tcPr anchor="ctr"/>
                </a:tc>
                <a:tc hMerge="1">
                  <a:txBody>
                    <a:bodyPr/>
                    <a:lstStyle/>
                    <a:p>
                      <a:pPr algn="ctr"/>
                      <a:endParaRPr lang="en-GB" sz="1400"/>
                    </a:p>
                  </a:txBody>
                  <a:tcPr anchor="ctr"/>
                </a:tc>
                <a:tc hMerge="1">
                  <a:txBody>
                    <a:bodyPr/>
                    <a:lstStyle/>
                    <a:p>
                      <a:pPr algn="ctr"/>
                      <a:endParaRPr lang="en-GB" sz="1400"/>
                    </a:p>
                  </a:txBody>
                  <a:tcPr anchor="ctr"/>
                </a:tc>
                <a:tc gridSpan="2">
                  <a:txBody>
                    <a:bodyPr/>
                    <a:lstStyle/>
                    <a:p>
                      <a:pPr algn="ctr"/>
                      <a:r>
                        <a:rPr lang="en-GB" sz="1200">
                          <a:solidFill>
                            <a:schemeClr val="accent6">
                              <a:lumMod val="10000"/>
                            </a:schemeClr>
                          </a:solidFill>
                        </a:rPr>
                        <a:t>Percentage Difference (Local Authority vs Nationally) (2022)</a:t>
                      </a:r>
                    </a:p>
                  </a:txBody>
                  <a:tcPr anchor="ctr"/>
                </a:tc>
                <a:tc hMerge="1">
                  <a:txBody>
                    <a:bodyPr/>
                    <a:lstStyle/>
                    <a:p>
                      <a:endParaRPr lang="en-GB"/>
                    </a:p>
                  </a:txBody>
                  <a:tcPr/>
                </a:tc>
                <a:extLst>
                  <a:ext uri="{0D108BD9-81ED-4DB2-BD59-A6C34878D82A}">
                    <a16:rowId xmlns:a16="http://schemas.microsoft.com/office/drawing/2014/main" val="240733"/>
                  </a:ext>
                </a:extLst>
              </a:tr>
              <a:tr h="261929">
                <a:tc vMerge="1">
                  <a:txBody>
                    <a:bodyPr/>
                    <a:lstStyle/>
                    <a:p>
                      <a:pPr algn="ctr"/>
                      <a:endParaRPr lang="en-GB" sz="1400"/>
                    </a:p>
                  </a:txBody>
                  <a:tcPr anchor="ctr"/>
                </a:tc>
                <a:tc>
                  <a:txBody>
                    <a:bodyPr/>
                    <a:lstStyle/>
                    <a:p>
                      <a:pPr algn="ctr"/>
                      <a:r>
                        <a:rPr lang="en-GB" sz="1100" b="1">
                          <a:solidFill>
                            <a:schemeClr val="accent6">
                              <a:lumMod val="10000"/>
                            </a:schemeClr>
                          </a:solidFill>
                        </a:rPr>
                        <a:t>Peterborough</a:t>
                      </a:r>
                    </a:p>
                  </a:txBody>
                  <a:tcPr anchor="ctr"/>
                </a:tc>
                <a:tc>
                  <a:txBody>
                    <a:bodyPr/>
                    <a:lstStyle/>
                    <a:p>
                      <a:pPr algn="ctr"/>
                      <a:r>
                        <a:rPr lang="en-GB" sz="1100" b="1">
                          <a:solidFill>
                            <a:schemeClr val="accent6">
                              <a:lumMod val="10000"/>
                            </a:schemeClr>
                          </a:solidFill>
                        </a:rPr>
                        <a:t>Cambridgeshire</a:t>
                      </a:r>
                    </a:p>
                  </a:txBody>
                  <a:tcPr anchor="ctr"/>
                </a:tc>
                <a:tc>
                  <a:txBody>
                    <a:bodyPr/>
                    <a:lstStyle/>
                    <a:p>
                      <a:pPr algn="ctr"/>
                      <a:r>
                        <a:rPr lang="en-GB" sz="1100" b="1">
                          <a:solidFill>
                            <a:schemeClr val="accent6">
                              <a:lumMod val="10000"/>
                            </a:schemeClr>
                          </a:solidFill>
                        </a:rPr>
                        <a:t>National</a:t>
                      </a:r>
                    </a:p>
                  </a:txBody>
                  <a:tcPr anchor="ctr"/>
                </a:tc>
                <a:tc>
                  <a:txBody>
                    <a:bodyPr/>
                    <a:lstStyle/>
                    <a:p>
                      <a:pPr algn="ctr"/>
                      <a:r>
                        <a:rPr lang="en-GB" sz="1100" b="1">
                          <a:solidFill>
                            <a:schemeClr val="accent6">
                              <a:lumMod val="10000"/>
                            </a:schemeClr>
                          </a:solidFill>
                        </a:rPr>
                        <a:t>Peterborough</a:t>
                      </a:r>
                    </a:p>
                  </a:txBody>
                  <a:tcPr anchor="ctr"/>
                </a:tc>
                <a:tc>
                  <a:txBody>
                    <a:bodyPr/>
                    <a:lstStyle/>
                    <a:p>
                      <a:pPr algn="ctr"/>
                      <a:r>
                        <a:rPr lang="en-GB" sz="1100" b="1">
                          <a:solidFill>
                            <a:schemeClr val="accent6">
                              <a:lumMod val="10000"/>
                            </a:schemeClr>
                          </a:solidFill>
                        </a:rPr>
                        <a:t>Cambridgeshire</a:t>
                      </a:r>
                    </a:p>
                  </a:txBody>
                  <a:tcPr anchor="ctr"/>
                </a:tc>
                <a:extLst>
                  <a:ext uri="{0D108BD9-81ED-4DB2-BD59-A6C34878D82A}">
                    <a16:rowId xmlns:a16="http://schemas.microsoft.com/office/drawing/2014/main" val="2011887927"/>
                  </a:ext>
                </a:extLst>
              </a:tr>
              <a:tr h="431412">
                <a:tc>
                  <a:txBody>
                    <a:bodyPr/>
                    <a:lstStyle/>
                    <a:p>
                      <a:pPr algn="ctr"/>
                      <a:r>
                        <a:rPr lang="en-GB" sz="1100"/>
                        <a:t>Good Level of Development </a:t>
                      </a:r>
                    </a:p>
                  </a:txBody>
                  <a:tcPr anchor="ctr"/>
                </a:tc>
                <a:tc>
                  <a:txBody>
                    <a:bodyPr/>
                    <a:lstStyle/>
                    <a:p>
                      <a:pPr algn="ctr"/>
                      <a:r>
                        <a:rPr lang="en-GB" sz="1100"/>
                        <a:t>60.7%</a:t>
                      </a:r>
                    </a:p>
                  </a:txBody>
                  <a:tcPr anchor="ctr"/>
                </a:tc>
                <a:tc>
                  <a:txBody>
                    <a:bodyPr/>
                    <a:lstStyle/>
                    <a:p>
                      <a:pPr algn="ctr"/>
                      <a:r>
                        <a:rPr lang="en-GB" sz="1100"/>
                        <a:t>65.8%</a:t>
                      </a:r>
                    </a:p>
                  </a:txBody>
                  <a:tcPr anchor="ctr"/>
                </a:tc>
                <a:tc>
                  <a:txBody>
                    <a:bodyPr/>
                    <a:lstStyle/>
                    <a:p>
                      <a:pPr algn="ctr"/>
                      <a:r>
                        <a:rPr lang="en-GB" sz="1100"/>
                        <a:t>65.2%</a:t>
                      </a:r>
                    </a:p>
                  </a:txBody>
                  <a:tcPr anchor="ctr"/>
                </a:tc>
                <a:tc>
                  <a:txBody>
                    <a:bodyPr/>
                    <a:lstStyle/>
                    <a:p>
                      <a:pPr algn="ctr"/>
                      <a:r>
                        <a:rPr lang="en-GB" sz="1100">
                          <a:solidFill>
                            <a:srgbClr val="E60000"/>
                          </a:solidFill>
                        </a:rPr>
                        <a:t>-4.5%</a:t>
                      </a:r>
                    </a:p>
                  </a:txBody>
                  <a:tcPr anchor="ctr"/>
                </a:tc>
                <a:tc>
                  <a:txBody>
                    <a:bodyPr/>
                    <a:lstStyle/>
                    <a:p>
                      <a:pPr algn="ctr"/>
                      <a:r>
                        <a:rPr lang="en-GB" sz="1100">
                          <a:solidFill>
                            <a:srgbClr val="008000"/>
                          </a:solidFill>
                        </a:rPr>
                        <a:t>+0.6%</a:t>
                      </a:r>
                    </a:p>
                  </a:txBody>
                  <a:tcPr anchor="ctr"/>
                </a:tc>
                <a:extLst>
                  <a:ext uri="{0D108BD9-81ED-4DB2-BD59-A6C34878D82A}">
                    <a16:rowId xmlns:a16="http://schemas.microsoft.com/office/drawing/2014/main" val="940986929"/>
                  </a:ext>
                </a:extLst>
              </a:tr>
              <a:tr h="431412">
                <a:tc>
                  <a:txBody>
                    <a:bodyPr/>
                    <a:lstStyle/>
                    <a:p>
                      <a:pPr algn="ctr"/>
                      <a:r>
                        <a:rPr lang="en-GB" sz="1100"/>
                        <a:t>Communication and Language </a:t>
                      </a:r>
                    </a:p>
                  </a:txBody>
                  <a:tcPr anchor="ctr"/>
                </a:tc>
                <a:tc>
                  <a:txBody>
                    <a:bodyPr/>
                    <a:lstStyle/>
                    <a:p>
                      <a:pPr algn="ctr"/>
                      <a:r>
                        <a:rPr lang="en-GB" sz="1100"/>
                        <a:t>76.7%</a:t>
                      </a:r>
                    </a:p>
                  </a:txBody>
                  <a:tcPr anchor="ctr"/>
                </a:tc>
                <a:tc>
                  <a:txBody>
                    <a:bodyPr/>
                    <a:lstStyle/>
                    <a:p>
                      <a:pPr algn="ctr"/>
                      <a:r>
                        <a:rPr lang="en-GB" sz="1100"/>
                        <a:t>80.5%</a:t>
                      </a:r>
                    </a:p>
                  </a:txBody>
                  <a:tcPr anchor="ctr"/>
                </a:tc>
                <a:tc>
                  <a:txBody>
                    <a:bodyPr/>
                    <a:lstStyle/>
                    <a:p>
                      <a:pPr algn="ctr"/>
                      <a:r>
                        <a:rPr lang="en-GB" sz="1100"/>
                        <a:t>79.5%</a:t>
                      </a:r>
                    </a:p>
                  </a:txBody>
                  <a:tcPr anchor="ctr"/>
                </a:tc>
                <a:tc>
                  <a:txBody>
                    <a:bodyPr/>
                    <a:lstStyle/>
                    <a:p>
                      <a:pPr algn="ctr"/>
                      <a:r>
                        <a:rPr lang="en-GB" sz="1100">
                          <a:solidFill>
                            <a:srgbClr val="E60000"/>
                          </a:solidFill>
                        </a:rPr>
                        <a:t>-2.8%</a:t>
                      </a:r>
                    </a:p>
                  </a:txBody>
                  <a:tcPr anchor="ctr"/>
                </a:tc>
                <a:tc>
                  <a:txBody>
                    <a:bodyPr/>
                    <a:lstStyle/>
                    <a:p>
                      <a:pPr algn="ctr"/>
                      <a:r>
                        <a:rPr lang="en-GB" sz="1100">
                          <a:solidFill>
                            <a:srgbClr val="008000"/>
                          </a:solidFill>
                        </a:rPr>
                        <a:t>+1%</a:t>
                      </a:r>
                    </a:p>
                  </a:txBody>
                  <a:tcPr anchor="ctr"/>
                </a:tc>
                <a:extLst>
                  <a:ext uri="{0D108BD9-81ED-4DB2-BD59-A6C34878D82A}">
                    <a16:rowId xmlns:a16="http://schemas.microsoft.com/office/drawing/2014/main" val="582680587"/>
                  </a:ext>
                </a:extLst>
              </a:tr>
              <a:tr h="431412">
                <a:tc>
                  <a:txBody>
                    <a:bodyPr/>
                    <a:lstStyle/>
                    <a:p>
                      <a:pPr algn="ctr"/>
                      <a:r>
                        <a:rPr lang="en-GB" sz="1100"/>
                        <a:t>Personal, Social and Emotional Development </a:t>
                      </a:r>
                    </a:p>
                  </a:txBody>
                  <a:tcPr anchor="ctr"/>
                </a:tc>
                <a:tc>
                  <a:txBody>
                    <a:bodyPr/>
                    <a:lstStyle/>
                    <a:p>
                      <a:pPr algn="ctr"/>
                      <a:r>
                        <a:rPr lang="en-GB" sz="1100"/>
                        <a:t>81.5%</a:t>
                      </a:r>
                    </a:p>
                  </a:txBody>
                  <a:tcPr anchor="ctr"/>
                </a:tc>
                <a:tc>
                  <a:txBody>
                    <a:bodyPr/>
                    <a:lstStyle/>
                    <a:p>
                      <a:pPr algn="ctr"/>
                      <a:r>
                        <a:rPr lang="en-GB" sz="1100"/>
                        <a:t>83.3%</a:t>
                      </a:r>
                    </a:p>
                  </a:txBody>
                  <a:tcPr anchor="ctr"/>
                </a:tc>
                <a:tc>
                  <a:txBody>
                    <a:bodyPr/>
                    <a:lstStyle/>
                    <a:p>
                      <a:pPr algn="ctr"/>
                      <a:r>
                        <a:rPr lang="en-GB" sz="1100"/>
                        <a:t>83.0%</a:t>
                      </a:r>
                    </a:p>
                  </a:txBody>
                  <a:tcPr anchor="ctr"/>
                </a:tc>
                <a:tc>
                  <a:txBody>
                    <a:bodyPr/>
                    <a:lstStyle/>
                    <a:p>
                      <a:pPr algn="ctr"/>
                      <a:r>
                        <a:rPr lang="en-GB" sz="1100">
                          <a:solidFill>
                            <a:srgbClr val="E60000"/>
                          </a:solidFill>
                        </a:rPr>
                        <a:t>-1.5%</a:t>
                      </a:r>
                    </a:p>
                  </a:txBody>
                  <a:tcPr anchor="ctr"/>
                </a:tc>
                <a:tc>
                  <a:txBody>
                    <a:bodyPr/>
                    <a:lstStyle/>
                    <a:p>
                      <a:pPr algn="ctr"/>
                      <a:r>
                        <a:rPr lang="en-GB" sz="1100" dirty="0">
                          <a:solidFill>
                            <a:srgbClr val="008000"/>
                          </a:solidFill>
                        </a:rPr>
                        <a:t>+0.3%</a:t>
                      </a:r>
                    </a:p>
                  </a:txBody>
                  <a:tcPr anchor="ctr"/>
                </a:tc>
                <a:extLst>
                  <a:ext uri="{0D108BD9-81ED-4DB2-BD59-A6C34878D82A}">
                    <a16:rowId xmlns:a16="http://schemas.microsoft.com/office/drawing/2014/main" val="4137394519"/>
                  </a:ext>
                </a:extLst>
              </a:tr>
              <a:tr h="298485">
                <a:tc>
                  <a:txBody>
                    <a:bodyPr/>
                    <a:lstStyle/>
                    <a:p>
                      <a:pPr algn="ctr"/>
                      <a:r>
                        <a:rPr lang="en-GB" sz="1100"/>
                        <a:t>Physical Development </a:t>
                      </a:r>
                    </a:p>
                  </a:txBody>
                  <a:tcPr anchor="ctr"/>
                </a:tc>
                <a:tc>
                  <a:txBody>
                    <a:bodyPr/>
                    <a:lstStyle/>
                    <a:p>
                      <a:pPr algn="ctr"/>
                      <a:r>
                        <a:rPr lang="en-GB" sz="1100"/>
                        <a:t>82.9%</a:t>
                      </a:r>
                    </a:p>
                  </a:txBody>
                  <a:tcPr anchor="ctr"/>
                </a:tc>
                <a:tc>
                  <a:txBody>
                    <a:bodyPr/>
                    <a:lstStyle/>
                    <a:p>
                      <a:pPr algn="ctr"/>
                      <a:r>
                        <a:rPr lang="en-GB" sz="1100"/>
                        <a:t>85.8%</a:t>
                      </a:r>
                    </a:p>
                  </a:txBody>
                  <a:tcPr anchor="ctr"/>
                </a:tc>
                <a:tc>
                  <a:txBody>
                    <a:bodyPr/>
                    <a:lstStyle/>
                    <a:p>
                      <a:pPr algn="ctr"/>
                      <a:r>
                        <a:rPr lang="en-GB" sz="1100"/>
                        <a:t>84.9%</a:t>
                      </a:r>
                    </a:p>
                  </a:txBody>
                  <a:tcPr anchor="ctr"/>
                </a:tc>
                <a:tc>
                  <a:txBody>
                    <a:bodyPr/>
                    <a:lstStyle/>
                    <a:p>
                      <a:pPr algn="ctr"/>
                      <a:r>
                        <a:rPr lang="en-GB" sz="1100">
                          <a:solidFill>
                            <a:srgbClr val="E60000"/>
                          </a:solidFill>
                        </a:rPr>
                        <a:t>-2%</a:t>
                      </a:r>
                    </a:p>
                  </a:txBody>
                  <a:tcPr anchor="ctr"/>
                </a:tc>
                <a:tc>
                  <a:txBody>
                    <a:bodyPr/>
                    <a:lstStyle/>
                    <a:p>
                      <a:pPr algn="ctr"/>
                      <a:r>
                        <a:rPr lang="en-GB" sz="1100">
                          <a:solidFill>
                            <a:srgbClr val="008000"/>
                          </a:solidFill>
                        </a:rPr>
                        <a:t>+0.9%</a:t>
                      </a:r>
                    </a:p>
                  </a:txBody>
                  <a:tcPr anchor="ctr"/>
                </a:tc>
                <a:extLst>
                  <a:ext uri="{0D108BD9-81ED-4DB2-BD59-A6C34878D82A}">
                    <a16:rowId xmlns:a16="http://schemas.microsoft.com/office/drawing/2014/main" val="3369966835"/>
                  </a:ext>
                </a:extLst>
              </a:tr>
              <a:tr h="261929">
                <a:tc>
                  <a:txBody>
                    <a:bodyPr/>
                    <a:lstStyle/>
                    <a:p>
                      <a:pPr algn="ctr"/>
                      <a:r>
                        <a:rPr lang="en-GB" sz="1100"/>
                        <a:t>Literacy </a:t>
                      </a:r>
                    </a:p>
                  </a:txBody>
                  <a:tcPr anchor="ctr"/>
                </a:tc>
                <a:tc>
                  <a:txBody>
                    <a:bodyPr/>
                    <a:lstStyle/>
                    <a:p>
                      <a:pPr algn="ctr"/>
                      <a:r>
                        <a:rPr lang="en-GB" sz="1100"/>
                        <a:t>63.0%</a:t>
                      </a:r>
                    </a:p>
                  </a:txBody>
                  <a:tcPr anchor="ctr"/>
                </a:tc>
                <a:tc>
                  <a:txBody>
                    <a:bodyPr/>
                    <a:lstStyle/>
                    <a:p>
                      <a:pPr algn="ctr"/>
                      <a:r>
                        <a:rPr lang="en-GB" sz="1100"/>
                        <a:t>69.3%</a:t>
                      </a:r>
                    </a:p>
                  </a:txBody>
                  <a:tcPr anchor="ctr"/>
                </a:tc>
                <a:tc>
                  <a:txBody>
                    <a:bodyPr/>
                    <a:lstStyle/>
                    <a:p>
                      <a:pPr algn="ctr"/>
                      <a:r>
                        <a:rPr lang="en-GB" sz="1100"/>
                        <a:t>68.0%</a:t>
                      </a:r>
                    </a:p>
                  </a:txBody>
                  <a:tcPr anchor="ctr"/>
                </a:tc>
                <a:tc>
                  <a:txBody>
                    <a:bodyPr/>
                    <a:lstStyle/>
                    <a:p>
                      <a:pPr algn="ctr"/>
                      <a:r>
                        <a:rPr lang="en-GB" sz="1100">
                          <a:solidFill>
                            <a:srgbClr val="E60000"/>
                          </a:solidFill>
                        </a:rPr>
                        <a:t>-5%</a:t>
                      </a:r>
                    </a:p>
                  </a:txBody>
                  <a:tcPr anchor="ctr"/>
                </a:tc>
                <a:tc>
                  <a:txBody>
                    <a:bodyPr/>
                    <a:lstStyle/>
                    <a:p>
                      <a:pPr algn="ctr"/>
                      <a:r>
                        <a:rPr lang="en-GB" sz="1100">
                          <a:solidFill>
                            <a:srgbClr val="008000"/>
                          </a:solidFill>
                        </a:rPr>
                        <a:t>+1.3%</a:t>
                      </a:r>
                    </a:p>
                  </a:txBody>
                  <a:tcPr anchor="ctr"/>
                </a:tc>
                <a:extLst>
                  <a:ext uri="{0D108BD9-81ED-4DB2-BD59-A6C34878D82A}">
                    <a16:rowId xmlns:a16="http://schemas.microsoft.com/office/drawing/2014/main" val="1340284705"/>
                  </a:ext>
                </a:extLst>
              </a:tr>
              <a:tr h="261929">
                <a:tc>
                  <a:txBody>
                    <a:bodyPr/>
                    <a:lstStyle/>
                    <a:p>
                      <a:pPr algn="ctr"/>
                      <a:r>
                        <a:rPr lang="en-GB" sz="1100"/>
                        <a:t>Maths </a:t>
                      </a:r>
                    </a:p>
                  </a:txBody>
                  <a:tcPr anchor="ctr"/>
                </a:tc>
                <a:tc>
                  <a:txBody>
                    <a:bodyPr/>
                    <a:lstStyle/>
                    <a:p>
                      <a:pPr algn="ctr"/>
                      <a:r>
                        <a:rPr lang="en-GB" sz="1100"/>
                        <a:t>71.2%</a:t>
                      </a:r>
                    </a:p>
                  </a:txBody>
                  <a:tcPr anchor="ctr"/>
                </a:tc>
                <a:tc>
                  <a:txBody>
                    <a:bodyPr/>
                    <a:lstStyle/>
                    <a:p>
                      <a:pPr algn="ctr"/>
                      <a:r>
                        <a:rPr lang="en-GB" sz="1100"/>
                        <a:t>78%</a:t>
                      </a:r>
                    </a:p>
                  </a:txBody>
                  <a:tcPr anchor="ctr"/>
                </a:tc>
                <a:tc>
                  <a:txBody>
                    <a:bodyPr/>
                    <a:lstStyle/>
                    <a:p>
                      <a:pPr algn="ctr"/>
                      <a:r>
                        <a:rPr lang="en-GB" sz="1100"/>
                        <a:t>75.9%</a:t>
                      </a:r>
                    </a:p>
                  </a:txBody>
                  <a:tcPr anchor="ctr"/>
                </a:tc>
                <a:tc>
                  <a:txBody>
                    <a:bodyPr/>
                    <a:lstStyle/>
                    <a:p>
                      <a:pPr algn="ctr"/>
                      <a:r>
                        <a:rPr lang="en-GB" sz="1100">
                          <a:solidFill>
                            <a:srgbClr val="C00000"/>
                          </a:solidFill>
                        </a:rPr>
                        <a:t>-4.7%</a:t>
                      </a:r>
                    </a:p>
                  </a:txBody>
                  <a:tcPr anchor="ctr"/>
                </a:tc>
                <a:tc>
                  <a:txBody>
                    <a:bodyPr/>
                    <a:lstStyle/>
                    <a:p>
                      <a:pPr algn="ctr"/>
                      <a:r>
                        <a:rPr lang="en-GB" sz="1100" dirty="0">
                          <a:solidFill>
                            <a:srgbClr val="008000"/>
                          </a:solidFill>
                        </a:rPr>
                        <a:t>+2.1%</a:t>
                      </a:r>
                    </a:p>
                  </a:txBody>
                  <a:tcPr anchor="ctr"/>
                </a:tc>
                <a:extLst>
                  <a:ext uri="{0D108BD9-81ED-4DB2-BD59-A6C34878D82A}">
                    <a16:rowId xmlns:a16="http://schemas.microsoft.com/office/drawing/2014/main" val="189986382"/>
                  </a:ext>
                </a:extLst>
              </a:tr>
              <a:tr h="455835">
                <a:tc>
                  <a:txBody>
                    <a:bodyPr/>
                    <a:lstStyle/>
                    <a:p>
                      <a:pPr algn="ctr"/>
                      <a:r>
                        <a:rPr lang="en-GB" sz="1100"/>
                        <a:t>Understanding The World </a:t>
                      </a:r>
                    </a:p>
                  </a:txBody>
                  <a:tcPr anchor="ctr"/>
                </a:tc>
                <a:tc>
                  <a:txBody>
                    <a:bodyPr/>
                    <a:lstStyle/>
                    <a:p>
                      <a:pPr algn="ctr"/>
                      <a:r>
                        <a:rPr lang="en-GB" sz="1100" dirty="0"/>
                        <a:t>73.3%</a:t>
                      </a:r>
                    </a:p>
                  </a:txBody>
                  <a:tcPr anchor="ctr"/>
                </a:tc>
                <a:tc>
                  <a:txBody>
                    <a:bodyPr/>
                    <a:lstStyle/>
                    <a:p>
                      <a:pPr algn="ctr"/>
                      <a:r>
                        <a:rPr lang="en-GB" sz="1100"/>
                        <a:t>81.4%</a:t>
                      </a:r>
                    </a:p>
                  </a:txBody>
                  <a:tcPr anchor="ctr"/>
                </a:tc>
                <a:tc>
                  <a:txBody>
                    <a:bodyPr/>
                    <a:lstStyle/>
                    <a:p>
                      <a:pPr algn="ctr"/>
                      <a:r>
                        <a:rPr lang="en-GB" sz="1100"/>
                        <a:t>79.6%</a:t>
                      </a:r>
                    </a:p>
                  </a:txBody>
                  <a:tcPr anchor="ctr"/>
                </a:tc>
                <a:tc>
                  <a:txBody>
                    <a:bodyPr/>
                    <a:lstStyle/>
                    <a:p>
                      <a:pPr algn="ctr"/>
                      <a:r>
                        <a:rPr lang="en-GB" sz="1100">
                          <a:solidFill>
                            <a:srgbClr val="C00000"/>
                          </a:solidFill>
                        </a:rPr>
                        <a:t>-6.3%</a:t>
                      </a:r>
                    </a:p>
                  </a:txBody>
                  <a:tcPr anchor="ctr"/>
                </a:tc>
                <a:tc>
                  <a:txBody>
                    <a:bodyPr/>
                    <a:lstStyle/>
                    <a:p>
                      <a:pPr algn="ctr"/>
                      <a:r>
                        <a:rPr lang="en-GB" sz="1100">
                          <a:solidFill>
                            <a:srgbClr val="008000"/>
                          </a:solidFill>
                        </a:rPr>
                        <a:t>+1.8%</a:t>
                      </a:r>
                    </a:p>
                  </a:txBody>
                  <a:tcPr anchor="ctr"/>
                </a:tc>
                <a:extLst>
                  <a:ext uri="{0D108BD9-81ED-4DB2-BD59-A6C34878D82A}">
                    <a16:rowId xmlns:a16="http://schemas.microsoft.com/office/drawing/2014/main" val="3570631427"/>
                  </a:ext>
                </a:extLst>
              </a:tr>
              <a:tr h="298485">
                <a:tc>
                  <a:txBody>
                    <a:bodyPr/>
                    <a:lstStyle/>
                    <a:p>
                      <a:pPr algn="ctr"/>
                      <a:r>
                        <a:rPr lang="en-GB" sz="1100"/>
                        <a:t>Expressive Arts and Design</a:t>
                      </a:r>
                    </a:p>
                  </a:txBody>
                  <a:tcPr anchor="ctr"/>
                </a:tc>
                <a:tc>
                  <a:txBody>
                    <a:bodyPr/>
                    <a:lstStyle/>
                    <a:p>
                      <a:pPr algn="ctr"/>
                      <a:r>
                        <a:rPr lang="en-GB" sz="1100"/>
                        <a:t>79.9%</a:t>
                      </a:r>
                    </a:p>
                  </a:txBody>
                  <a:tcPr anchor="ctr"/>
                </a:tc>
                <a:tc>
                  <a:txBody>
                    <a:bodyPr/>
                    <a:lstStyle/>
                    <a:p>
                      <a:pPr algn="ctr"/>
                      <a:r>
                        <a:rPr lang="en-GB" sz="1100"/>
                        <a:t>86.1%</a:t>
                      </a:r>
                    </a:p>
                  </a:txBody>
                  <a:tcPr anchor="ctr"/>
                </a:tc>
                <a:tc>
                  <a:txBody>
                    <a:bodyPr/>
                    <a:lstStyle/>
                    <a:p>
                      <a:pPr algn="ctr"/>
                      <a:r>
                        <a:rPr lang="en-GB" sz="1100"/>
                        <a:t>84.5%</a:t>
                      </a:r>
                    </a:p>
                  </a:txBody>
                  <a:tcPr anchor="ctr"/>
                </a:tc>
                <a:tc>
                  <a:txBody>
                    <a:bodyPr/>
                    <a:lstStyle/>
                    <a:p>
                      <a:pPr algn="ctr"/>
                      <a:r>
                        <a:rPr lang="en-GB" sz="1100">
                          <a:solidFill>
                            <a:srgbClr val="C00000"/>
                          </a:solidFill>
                        </a:rPr>
                        <a:t>-4.6%</a:t>
                      </a:r>
                    </a:p>
                  </a:txBody>
                  <a:tcPr anchor="ctr"/>
                </a:tc>
                <a:tc>
                  <a:txBody>
                    <a:bodyPr/>
                    <a:lstStyle/>
                    <a:p>
                      <a:pPr algn="ctr"/>
                      <a:r>
                        <a:rPr lang="en-GB" sz="1100" dirty="0">
                          <a:solidFill>
                            <a:srgbClr val="008000"/>
                          </a:solidFill>
                        </a:rPr>
                        <a:t>+1.6%</a:t>
                      </a:r>
                    </a:p>
                  </a:txBody>
                  <a:tcPr anchor="ctr"/>
                </a:tc>
                <a:extLst>
                  <a:ext uri="{0D108BD9-81ED-4DB2-BD59-A6C34878D82A}">
                    <a16:rowId xmlns:a16="http://schemas.microsoft.com/office/drawing/2014/main" val="2892308531"/>
                  </a:ext>
                </a:extLst>
              </a:tr>
            </a:tbl>
          </a:graphicData>
        </a:graphic>
      </p:graphicFrame>
      <p:sp>
        <p:nvSpPr>
          <p:cNvPr id="11" name="TextBox 10">
            <a:extLst>
              <a:ext uri="{FF2B5EF4-FFF2-40B4-BE49-F238E27FC236}">
                <a16:creationId xmlns:a16="http://schemas.microsoft.com/office/drawing/2014/main" id="{F02B99BC-ADFE-9556-0394-EA02361BB8A0}"/>
              </a:ext>
            </a:extLst>
          </p:cNvPr>
          <p:cNvSpPr txBox="1"/>
          <p:nvPr/>
        </p:nvSpPr>
        <p:spPr>
          <a:xfrm>
            <a:off x="761713" y="5391782"/>
            <a:ext cx="11115213" cy="923330"/>
          </a:xfrm>
          <a:prstGeom prst="rect">
            <a:avLst/>
          </a:prstGeom>
          <a:solidFill>
            <a:schemeClr val="accent5">
              <a:alpha val="80000"/>
            </a:schemeClr>
          </a:solidFill>
        </p:spPr>
        <p:txBody>
          <a:bodyPr wrap="square">
            <a:spAutoFit/>
          </a:bodyPr>
          <a:lstStyle/>
          <a:p>
            <a:r>
              <a:rPr lang="en-GB" b="1" dirty="0">
                <a:solidFill>
                  <a:schemeClr val="accent4">
                    <a:lumMod val="40000"/>
                    <a:lumOff val="60000"/>
                  </a:schemeClr>
                </a:solidFill>
                <a:cs typeface="Arial" panose="020B0604020202020204" pitchFamily="34" charset="0"/>
              </a:rPr>
              <a:t>Cambridgeshire has a high % of children achieving a good level of development, with results consistently higher than national figures across all indicators. This is not reflected in Peterborough, where children achieved lower levels of good development</a:t>
            </a:r>
          </a:p>
        </p:txBody>
      </p:sp>
      <p:sp>
        <p:nvSpPr>
          <p:cNvPr id="10" name="Title 1">
            <a:extLst>
              <a:ext uri="{FF2B5EF4-FFF2-40B4-BE49-F238E27FC236}">
                <a16:creationId xmlns:a16="http://schemas.microsoft.com/office/drawing/2014/main" id="{C9A905B6-5B74-0075-8629-847F5140DEB0}"/>
              </a:ext>
            </a:extLst>
          </p:cNvPr>
          <p:cNvSpPr txBox="1">
            <a:spLocks/>
          </p:cNvSpPr>
          <p:nvPr/>
        </p:nvSpPr>
        <p:spPr bwMode="auto">
          <a:xfrm>
            <a:off x="-2618" y="-17278"/>
            <a:ext cx="3631643" cy="431164"/>
          </a:xfrm>
          <a:prstGeom prst="rect">
            <a:avLst/>
          </a:prstGeom>
          <a:solidFill>
            <a:schemeClr val="accent4">
              <a:lumMod val="20000"/>
              <a:lumOff val="80000"/>
            </a:schemeClr>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US" sz="1800">
                <a:solidFill>
                  <a:schemeClr val="accent6">
                    <a:lumMod val="10000"/>
                  </a:schemeClr>
                </a:solidFill>
                <a:cs typeface="Calibri"/>
              </a:rPr>
              <a:t>Education and Child Development</a:t>
            </a:r>
            <a:endParaRPr lang="en-GB" sz="1800">
              <a:solidFill>
                <a:schemeClr val="accent6">
                  <a:lumMod val="10000"/>
                </a:schemeClr>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8E432C69-138E-D5E7-C11D-0EB0A5E06E41}"/>
              </a:ext>
            </a:extLst>
          </p:cNvPr>
          <p:cNvSpPr txBox="1">
            <a:spLocks/>
          </p:cNvSpPr>
          <p:nvPr/>
        </p:nvSpPr>
        <p:spPr bwMode="auto">
          <a:xfrm>
            <a:off x="4276771" y="116722"/>
            <a:ext cx="3638458" cy="1306910"/>
          </a:xfrm>
          <a:prstGeom prst="rect">
            <a:avLst/>
          </a:prstGeom>
          <a:solidFill>
            <a:schemeClr val="accent4">
              <a:lumMod val="20000"/>
              <a:lumOff val="80000"/>
            </a:schemeClr>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2800" dirty="0">
                <a:solidFill>
                  <a:schemeClr val="accent6">
                    <a:lumMod val="10000"/>
                  </a:schemeClr>
                </a:solidFill>
                <a:cs typeface="Arial" panose="020B0604020202020204" pitchFamily="34" charset="0"/>
              </a:rPr>
              <a:t>EARLY YEARS FOUNDATION STAGE PROFILE (2022)</a:t>
            </a:r>
          </a:p>
        </p:txBody>
      </p:sp>
    </p:spTree>
    <p:extLst>
      <p:ext uri="{BB962C8B-B14F-4D97-AF65-F5344CB8AC3E}">
        <p14:creationId xmlns:p14="http://schemas.microsoft.com/office/powerpoint/2010/main" val="4229648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EE6AD8E-8FE3-B874-C3D3-E4CFBA75AE85}"/>
              </a:ext>
            </a:extLst>
          </p:cNvPr>
          <p:cNvSpPr/>
          <p:nvPr/>
        </p:nvSpPr>
        <p:spPr>
          <a:xfrm>
            <a:off x="8733035" y="1"/>
            <a:ext cx="3458965" cy="685800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00B2AB8D-C2CE-B5A8-A2CB-AE233FA758A9}"/>
              </a:ext>
            </a:extLst>
          </p:cNvPr>
          <p:cNvSpPr txBox="1"/>
          <p:nvPr/>
        </p:nvSpPr>
        <p:spPr>
          <a:xfrm>
            <a:off x="158393" y="6385203"/>
            <a:ext cx="6601146" cy="261610"/>
          </a:xfrm>
          <a:prstGeom prst="rect">
            <a:avLst/>
          </a:prstGeom>
          <a:solidFill>
            <a:schemeClr val="accent5"/>
          </a:solidFill>
        </p:spPr>
        <p:txBody>
          <a:bodyPr wrap="square">
            <a:spAutoFit/>
          </a:bodyPr>
          <a:lstStyle/>
          <a:p>
            <a:r>
              <a:rPr lang="en-GB" sz="1100" b="0" i="1">
                <a:solidFill>
                  <a:srgbClr val="0B0C0C"/>
                </a:solidFill>
                <a:effectLst/>
                <a:latin typeface="Arial" panose="020B0604020202020204" pitchFamily="34" charset="0"/>
              </a:rPr>
              <a:t>Source: Department for Education (DfE), EYFS Profile: EYFS Profile statistical series</a:t>
            </a:r>
            <a:endParaRPr lang="en-GB" sz="1100"/>
          </a:p>
        </p:txBody>
      </p:sp>
      <p:pic>
        <p:nvPicPr>
          <p:cNvPr id="16" name="Picture 15">
            <a:extLst>
              <a:ext uri="{FF2B5EF4-FFF2-40B4-BE49-F238E27FC236}">
                <a16:creationId xmlns:a16="http://schemas.microsoft.com/office/drawing/2014/main" id="{2A5CD500-D8EA-A9CC-6FF1-EA358E51895D}"/>
              </a:ext>
            </a:extLst>
          </p:cNvPr>
          <p:cNvPicPr>
            <a:picLocks noChangeAspect="1"/>
          </p:cNvPicPr>
          <p:nvPr/>
        </p:nvPicPr>
        <p:blipFill rotWithShape="1">
          <a:blip r:embed="rId2"/>
          <a:srcRect r="16418"/>
          <a:stretch/>
        </p:blipFill>
        <p:spPr>
          <a:xfrm>
            <a:off x="1699953" y="1972253"/>
            <a:ext cx="7817691" cy="2021592"/>
          </a:xfrm>
          <a:prstGeom prst="rect">
            <a:avLst/>
          </a:prstGeom>
        </p:spPr>
      </p:pic>
      <p:pic>
        <p:nvPicPr>
          <p:cNvPr id="18" name="Picture 17">
            <a:extLst>
              <a:ext uri="{FF2B5EF4-FFF2-40B4-BE49-F238E27FC236}">
                <a16:creationId xmlns:a16="http://schemas.microsoft.com/office/drawing/2014/main" id="{4F04E592-9E7A-F154-48BB-E3523AA41056}"/>
              </a:ext>
            </a:extLst>
          </p:cNvPr>
          <p:cNvPicPr>
            <a:picLocks noChangeAspect="1"/>
          </p:cNvPicPr>
          <p:nvPr/>
        </p:nvPicPr>
        <p:blipFill rotWithShape="1">
          <a:blip r:embed="rId3"/>
          <a:srcRect r="16214"/>
          <a:stretch/>
        </p:blipFill>
        <p:spPr>
          <a:xfrm>
            <a:off x="1674694" y="3966144"/>
            <a:ext cx="7817692" cy="1993892"/>
          </a:xfrm>
          <a:prstGeom prst="rect">
            <a:avLst/>
          </a:prstGeom>
        </p:spPr>
      </p:pic>
      <p:sp>
        <p:nvSpPr>
          <p:cNvPr id="19" name="TextBox 18">
            <a:extLst>
              <a:ext uri="{FF2B5EF4-FFF2-40B4-BE49-F238E27FC236}">
                <a16:creationId xmlns:a16="http://schemas.microsoft.com/office/drawing/2014/main" id="{F3F7A439-B8F6-CDE7-A70C-3A2A2F886287}"/>
              </a:ext>
            </a:extLst>
          </p:cNvPr>
          <p:cNvSpPr txBox="1"/>
          <p:nvPr/>
        </p:nvSpPr>
        <p:spPr>
          <a:xfrm>
            <a:off x="9692614" y="1460778"/>
            <a:ext cx="2200384" cy="5447645"/>
          </a:xfrm>
          <a:prstGeom prst="rect">
            <a:avLst/>
          </a:prstGeom>
          <a:solidFill>
            <a:schemeClr val="accent5"/>
          </a:solidFill>
        </p:spPr>
        <p:txBody>
          <a:bodyPr wrap="square" rtlCol="0">
            <a:spAutoFit/>
          </a:bodyPr>
          <a:lstStyle/>
          <a:p>
            <a:pPr algn="ctr"/>
            <a:endParaRPr lang="en-GB" sz="1600" b="1" dirty="0">
              <a:solidFill>
                <a:schemeClr val="accent6">
                  <a:lumMod val="10000"/>
                </a:schemeClr>
              </a:solidFill>
              <a:cs typeface="Arial" panose="020B0604020202020204" pitchFamily="34" charset="0"/>
            </a:endParaRPr>
          </a:p>
          <a:p>
            <a:pPr algn="ctr"/>
            <a:r>
              <a:rPr lang="en-GB" sz="1600" b="1" i="0" dirty="0">
                <a:solidFill>
                  <a:schemeClr val="accent6">
                    <a:lumMod val="10000"/>
                  </a:schemeClr>
                </a:solidFill>
                <a:effectLst/>
                <a:cs typeface="Arial" panose="020B0604020202020204" pitchFamily="34" charset="0"/>
              </a:rPr>
              <a:t> Although Cambridgeshire had a higher % of children achieving this indicator compared to Peterborough,  it has a lower % than all statistical neighbours</a:t>
            </a:r>
            <a:r>
              <a:rPr lang="en-GB" sz="1600" b="1" dirty="0">
                <a:solidFill>
                  <a:schemeClr val="accent6">
                    <a:lumMod val="10000"/>
                  </a:schemeClr>
                </a:solidFill>
                <a:cs typeface="Arial" panose="020B0604020202020204" pitchFamily="34" charset="0"/>
              </a:rPr>
              <a:t> (other local authorities with similar characteristics)</a:t>
            </a:r>
            <a:endParaRPr lang="en-GB" sz="1600" b="1" i="0" dirty="0">
              <a:solidFill>
                <a:schemeClr val="accent6">
                  <a:lumMod val="10000"/>
                </a:schemeClr>
              </a:solidFill>
              <a:effectLst/>
              <a:cs typeface="Arial" panose="020B0604020202020204" pitchFamily="34" charset="0"/>
            </a:endParaRPr>
          </a:p>
          <a:p>
            <a:pPr algn="ctr"/>
            <a:endParaRPr lang="en-GB" sz="1600" b="1" i="0" dirty="0">
              <a:solidFill>
                <a:schemeClr val="accent6">
                  <a:lumMod val="10000"/>
                </a:schemeClr>
              </a:solidFill>
              <a:effectLst/>
              <a:cs typeface="Arial" panose="020B0604020202020204" pitchFamily="34" charset="0"/>
            </a:endParaRPr>
          </a:p>
          <a:p>
            <a:pPr algn="ctr"/>
            <a:endParaRPr lang="en-GB" sz="1600" b="1" dirty="0">
              <a:solidFill>
                <a:schemeClr val="accent6">
                  <a:lumMod val="10000"/>
                </a:schemeClr>
              </a:solidFill>
              <a:cs typeface="Arial" panose="020B0604020202020204" pitchFamily="34" charset="0"/>
            </a:endParaRPr>
          </a:p>
          <a:p>
            <a:pPr algn="ctr"/>
            <a:r>
              <a:rPr lang="en-GB" sz="1600" b="1" i="0" dirty="0">
                <a:solidFill>
                  <a:schemeClr val="accent6">
                    <a:lumMod val="10000"/>
                  </a:schemeClr>
                </a:solidFill>
                <a:effectLst/>
                <a:cs typeface="Arial" panose="020B0604020202020204" pitchFamily="34" charset="0"/>
              </a:rPr>
              <a:t> Peterborough also has the second lowest % compared with its statistical neighbours</a:t>
            </a:r>
            <a:r>
              <a:rPr lang="en-GB" sz="1600" b="1" dirty="0">
                <a:solidFill>
                  <a:schemeClr val="accent6">
                    <a:lumMod val="10000"/>
                  </a:schemeClr>
                </a:solidFill>
                <a:cs typeface="Arial" panose="020B0604020202020204" pitchFamily="34" charset="0"/>
              </a:rPr>
              <a:t> (other local authorities with similar characteristics).</a:t>
            </a:r>
            <a:endParaRPr lang="en-GB" sz="1600" b="1" i="0" dirty="0">
              <a:solidFill>
                <a:schemeClr val="accent6">
                  <a:lumMod val="10000"/>
                </a:schemeClr>
              </a:solidFill>
              <a:effectLst/>
              <a:cs typeface="Arial" panose="020B0604020202020204" pitchFamily="34" charset="0"/>
            </a:endParaRPr>
          </a:p>
          <a:p>
            <a:pPr algn="ctr"/>
            <a:endParaRPr lang="en-GB" sz="1200" dirty="0">
              <a:solidFill>
                <a:srgbClr val="0B0C0C"/>
              </a:solidFill>
              <a:cs typeface="Arial" panose="020B0604020202020204" pitchFamily="34" charset="0"/>
            </a:endParaRPr>
          </a:p>
        </p:txBody>
      </p:sp>
      <p:sp>
        <p:nvSpPr>
          <p:cNvPr id="20" name="Title 1">
            <a:extLst>
              <a:ext uri="{FF2B5EF4-FFF2-40B4-BE49-F238E27FC236}">
                <a16:creationId xmlns:a16="http://schemas.microsoft.com/office/drawing/2014/main" id="{E085B834-2076-104F-8C26-1E397565DD3E}"/>
              </a:ext>
            </a:extLst>
          </p:cNvPr>
          <p:cNvSpPr txBox="1">
            <a:spLocks/>
          </p:cNvSpPr>
          <p:nvPr/>
        </p:nvSpPr>
        <p:spPr bwMode="auto">
          <a:xfrm>
            <a:off x="-2618" y="-17278"/>
            <a:ext cx="3631643" cy="431164"/>
          </a:xfrm>
          <a:prstGeom prst="rect">
            <a:avLst/>
          </a:prstGeom>
          <a:solidFill>
            <a:schemeClr val="accent4">
              <a:lumMod val="20000"/>
              <a:lumOff val="80000"/>
            </a:schemeClr>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US" sz="1800">
                <a:solidFill>
                  <a:schemeClr val="accent6">
                    <a:lumMod val="10000"/>
                  </a:schemeClr>
                </a:solidFill>
                <a:cs typeface="Calibri"/>
              </a:rPr>
              <a:t>Education and Child Development</a:t>
            </a:r>
            <a:endParaRPr lang="en-GB" sz="1800">
              <a:solidFill>
                <a:schemeClr val="accent6">
                  <a:lumMod val="10000"/>
                </a:schemeClr>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46273941-E525-DA86-5064-3B46431080F1}"/>
              </a:ext>
            </a:extLst>
          </p:cNvPr>
          <p:cNvSpPr txBox="1">
            <a:spLocks/>
          </p:cNvSpPr>
          <p:nvPr/>
        </p:nvSpPr>
        <p:spPr bwMode="auto">
          <a:xfrm>
            <a:off x="2622118" y="472797"/>
            <a:ext cx="6947763" cy="826977"/>
          </a:xfrm>
          <a:prstGeom prst="rect">
            <a:avLst/>
          </a:prstGeom>
          <a:solidFill>
            <a:schemeClr val="accent4">
              <a:lumMod val="20000"/>
              <a:lumOff val="80000"/>
            </a:schemeClr>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2800" dirty="0">
                <a:solidFill>
                  <a:schemeClr val="accent6">
                    <a:lumMod val="10000"/>
                  </a:schemeClr>
                </a:solidFill>
                <a:cs typeface="Arial" panose="020B0604020202020204" pitchFamily="34" charset="0"/>
              </a:rPr>
              <a:t>SCHOOL READINESS COMPARED WITH STATISTICAL NEIGHBOURS </a:t>
            </a:r>
          </a:p>
        </p:txBody>
      </p:sp>
      <p:sp>
        <p:nvSpPr>
          <p:cNvPr id="7" name="TextBox 6">
            <a:extLst>
              <a:ext uri="{FF2B5EF4-FFF2-40B4-BE49-F238E27FC236}">
                <a16:creationId xmlns:a16="http://schemas.microsoft.com/office/drawing/2014/main" id="{B5C2792D-DB81-D17A-8419-144568F48742}"/>
              </a:ext>
            </a:extLst>
          </p:cNvPr>
          <p:cNvSpPr txBox="1"/>
          <p:nvPr/>
        </p:nvSpPr>
        <p:spPr>
          <a:xfrm>
            <a:off x="1807075" y="1370426"/>
            <a:ext cx="6601146" cy="646331"/>
          </a:xfrm>
          <a:prstGeom prst="rect">
            <a:avLst/>
          </a:prstGeom>
          <a:noFill/>
        </p:spPr>
        <p:txBody>
          <a:bodyPr wrap="square">
            <a:spAutoFit/>
          </a:bodyPr>
          <a:lstStyle/>
          <a:p>
            <a:r>
              <a:rPr lang="en-GB" b="1" dirty="0">
                <a:solidFill>
                  <a:srgbClr val="000000"/>
                </a:solidFill>
                <a:latin typeface="+mj-lt"/>
              </a:rPr>
              <a:t>P</a:t>
            </a:r>
            <a:r>
              <a:rPr lang="en-GB" b="1" i="0" dirty="0">
                <a:solidFill>
                  <a:srgbClr val="000000"/>
                </a:solidFill>
                <a:effectLst/>
                <a:latin typeface="+mj-lt"/>
              </a:rPr>
              <a:t>ercentage of children achieving a good level of development at the end of Reception</a:t>
            </a:r>
            <a:endParaRPr lang="en-GB" b="1" dirty="0">
              <a:latin typeface="+mj-lt"/>
            </a:endParaRPr>
          </a:p>
        </p:txBody>
      </p:sp>
      <p:sp>
        <p:nvSpPr>
          <p:cNvPr id="3" name="Rectangle 2">
            <a:extLst>
              <a:ext uri="{FF2B5EF4-FFF2-40B4-BE49-F238E27FC236}">
                <a16:creationId xmlns:a16="http://schemas.microsoft.com/office/drawing/2014/main" id="{C657207E-16D6-90D1-84AC-BB1F13B38FD7}"/>
              </a:ext>
            </a:extLst>
          </p:cNvPr>
          <p:cNvSpPr/>
          <p:nvPr/>
        </p:nvSpPr>
        <p:spPr>
          <a:xfrm>
            <a:off x="1699953" y="3742661"/>
            <a:ext cx="7792433" cy="223484"/>
          </a:xfrm>
          <a:prstGeom prst="rect">
            <a:avLst/>
          </a:prstGeom>
          <a:noFill/>
          <a:ln>
            <a:solidFill>
              <a:srgbClr val="E6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CB6EFA5-F1B6-DD70-AE6E-A92A1CB603B8}"/>
              </a:ext>
            </a:extLst>
          </p:cNvPr>
          <p:cNvSpPr/>
          <p:nvPr/>
        </p:nvSpPr>
        <p:spPr>
          <a:xfrm>
            <a:off x="1774533" y="5513068"/>
            <a:ext cx="7743112" cy="223486"/>
          </a:xfrm>
          <a:prstGeom prst="rect">
            <a:avLst/>
          </a:prstGeom>
          <a:noFill/>
          <a:ln>
            <a:solidFill>
              <a:srgbClr val="E6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44815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07233F-FEE2-3B41-12B0-F0033D663F7D}"/>
              </a:ext>
            </a:extLst>
          </p:cNvPr>
          <p:cNvSpPr/>
          <p:nvPr/>
        </p:nvSpPr>
        <p:spPr>
          <a:xfrm>
            <a:off x="8995820" y="72870"/>
            <a:ext cx="3458965" cy="685800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A5F327A1-3368-C106-7C38-334B4069E296}"/>
              </a:ext>
            </a:extLst>
          </p:cNvPr>
          <p:cNvSpPr txBox="1"/>
          <p:nvPr/>
        </p:nvSpPr>
        <p:spPr>
          <a:xfrm>
            <a:off x="158153" y="6508131"/>
            <a:ext cx="9493185" cy="276999"/>
          </a:xfrm>
          <a:prstGeom prst="rect">
            <a:avLst/>
          </a:prstGeom>
          <a:noFill/>
        </p:spPr>
        <p:txBody>
          <a:bodyPr wrap="square" rtlCol="0">
            <a:spAutoFit/>
          </a:bodyPr>
          <a:lstStyle/>
          <a:p>
            <a:r>
              <a:rPr lang="en-GB" sz="1200">
                <a:solidFill>
                  <a:schemeClr val="accent6">
                    <a:lumMod val="10000"/>
                  </a:schemeClr>
                </a:solidFill>
              </a:rPr>
              <a:t>Sources: Department of Education- </a:t>
            </a:r>
            <a:r>
              <a:rPr lang="en-US" sz="1200">
                <a:solidFill>
                  <a:schemeClr val="accent6">
                    <a:lumMod val="10000"/>
                  </a:schemeClr>
                </a:solidFill>
              </a:rPr>
              <a:t>Education provision: children under 5 years of age 2022, Special Educational Needs in England</a:t>
            </a:r>
            <a:endParaRPr lang="en-GB" sz="1200">
              <a:solidFill>
                <a:schemeClr val="accent6">
                  <a:lumMod val="10000"/>
                </a:schemeClr>
              </a:solidFill>
            </a:endParaRPr>
          </a:p>
        </p:txBody>
      </p:sp>
      <p:sp>
        <p:nvSpPr>
          <p:cNvPr id="17" name="TextBox 16">
            <a:extLst>
              <a:ext uri="{FF2B5EF4-FFF2-40B4-BE49-F238E27FC236}">
                <a16:creationId xmlns:a16="http://schemas.microsoft.com/office/drawing/2014/main" id="{4568FD91-E933-D123-2D8A-6F426623FC04}"/>
              </a:ext>
            </a:extLst>
          </p:cNvPr>
          <p:cNvSpPr txBox="1"/>
          <p:nvPr/>
        </p:nvSpPr>
        <p:spPr>
          <a:xfrm>
            <a:off x="8508346" y="6524304"/>
            <a:ext cx="3240721" cy="276999"/>
          </a:xfrm>
          <a:prstGeom prst="rect">
            <a:avLst/>
          </a:prstGeom>
          <a:noFill/>
        </p:spPr>
        <p:txBody>
          <a:bodyPr wrap="square" rtlCol="0">
            <a:spAutoFit/>
          </a:bodyPr>
          <a:lstStyle/>
          <a:p>
            <a:r>
              <a:rPr lang="en-GB" sz="1200" dirty="0">
                <a:solidFill>
                  <a:schemeClr val="accent6">
                    <a:lumMod val="10000"/>
                  </a:schemeClr>
                </a:solidFill>
              </a:rPr>
              <a:t>* Education, Health and Care plan</a:t>
            </a:r>
          </a:p>
        </p:txBody>
      </p:sp>
      <p:sp>
        <p:nvSpPr>
          <p:cNvPr id="6" name="Title 1">
            <a:extLst>
              <a:ext uri="{FF2B5EF4-FFF2-40B4-BE49-F238E27FC236}">
                <a16:creationId xmlns:a16="http://schemas.microsoft.com/office/drawing/2014/main" id="{14900BF2-B17B-EA66-D9F6-12153FBA6C8F}"/>
              </a:ext>
            </a:extLst>
          </p:cNvPr>
          <p:cNvSpPr txBox="1">
            <a:spLocks/>
          </p:cNvSpPr>
          <p:nvPr/>
        </p:nvSpPr>
        <p:spPr bwMode="auto">
          <a:xfrm>
            <a:off x="-2618" y="-17278"/>
            <a:ext cx="3631643" cy="431164"/>
          </a:xfrm>
          <a:prstGeom prst="rect">
            <a:avLst/>
          </a:prstGeom>
          <a:solidFill>
            <a:schemeClr val="accent4">
              <a:lumMod val="20000"/>
              <a:lumOff val="80000"/>
            </a:schemeClr>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US" sz="1800">
                <a:solidFill>
                  <a:schemeClr val="accent6">
                    <a:lumMod val="10000"/>
                  </a:schemeClr>
                </a:solidFill>
                <a:cs typeface="Calibri"/>
              </a:rPr>
              <a:t>Education and Child Development</a:t>
            </a:r>
            <a:endParaRPr lang="en-GB" sz="1800">
              <a:solidFill>
                <a:schemeClr val="accent6">
                  <a:lumMod val="10000"/>
                </a:schemeClr>
              </a:solidFill>
              <a:latin typeface="Arial" panose="020B0604020202020204" pitchFamily="34" charset="0"/>
              <a:cs typeface="Arial" panose="020B0604020202020204" pitchFamily="34" charset="0"/>
            </a:endParaRPr>
          </a:p>
        </p:txBody>
      </p:sp>
      <p:sp>
        <p:nvSpPr>
          <p:cNvPr id="10" name="TextBox 1">
            <a:extLst>
              <a:ext uri="{FF2B5EF4-FFF2-40B4-BE49-F238E27FC236}">
                <a16:creationId xmlns:a16="http://schemas.microsoft.com/office/drawing/2014/main" id="{463AD4EE-E3BE-2975-D7F5-5C9DBE330D2F}"/>
              </a:ext>
            </a:extLst>
          </p:cNvPr>
          <p:cNvSpPr txBox="1"/>
          <p:nvPr/>
        </p:nvSpPr>
        <p:spPr>
          <a:xfrm>
            <a:off x="9906255" y="2445122"/>
            <a:ext cx="2151065" cy="218521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b="1" dirty="0">
                <a:solidFill>
                  <a:schemeClr val="accent6">
                    <a:lumMod val="10000"/>
                  </a:schemeClr>
                </a:solidFill>
                <a:cs typeface="Arial" panose="020B0604020202020204" pitchFamily="34" charset="0"/>
              </a:rPr>
              <a:t>Many children require special support for Special Educational Needs (SEN). </a:t>
            </a:r>
            <a:r>
              <a:rPr lang="en-GB" b="1" dirty="0">
                <a:solidFill>
                  <a:schemeClr val="accent4">
                    <a:lumMod val="40000"/>
                    <a:lumOff val="60000"/>
                  </a:schemeClr>
                </a:solidFill>
                <a:cs typeface="Arial" panose="020B0604020202020204" pitchFamily="34" charset="0"/>
              </a:rPr>
              <a:t>Peterborough rates are lower than Cambridgeshire, and the national rate.</a:t>
            </a:r>
            <a:endParaRPr lang="en-GB" sz="1600" b="1" dirty="0">
              <a:solidFill>
                <a:schemeClr val="accent4">
                  <a:lumMod val="40000"/>
                  <a:lumOff val="60000"/>
                </a:schemeClr>
              </a:solidFill>
              <a:cs typeface="Arial" panose="020B0604020202020204" pitchFamily="34" charset="0"/>
            </a:endParaRPr>
          </a:p>
        </p:txBody>
      </p:sp>
      <p:pic>
        <p:nvPicPr>
          <p:cNvPr id="1030" name="Picture 6">
            <a:extLst>
              <a:ext uri="{FF2B5EF4-FFF2-40B4-BE49-F238E27FC236}">
                <a16:creationId xmlns:a16="http://schemas.microsoft.com/office/drawing/2014/main" id="{E48EE6DA-8A00-F705-128E-37035E7D90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8926" y="1770271"/>
            <a:ext cx="7702201" cy="182158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19DA373C-B400-F148-CAA7-0FCF152723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7308" y="3591856"/>
            <a:ext cx="7793819" cy="139038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5B8ECF1C-BC08-E5A3-FEF0-244A2BCF2E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7349" y="4962265"/>
            <a:ext cx="8226344" cy="14406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F0F501C-B731-128C-9BDE-A759CB1E9C01}"/>
              </a:ext>
            </a:extLst>
          </p:cNvPr>
          <p:cNvSpPr txBox="1">
            <a:spLocks/>
          </p:cNvSpPr>
          <p:nvPr/>
        </p:nvSpPr>
        <p:spPr bwMode="auto">
          <a:xfrm>
            <a:off x="3167293" y="479953"/>
            <a:ext cx="5857413" cy="786146"/>
          </a:xfrm>
          <a:prstGeom prst="rect">
            <a:avLst/>
          </a:prstGeom>
          <a:solidFill>
            <a:schemeClr val="accent4">
              <a:lumMod val="20000"/>
              <a:lumOff val="80000"/>
            </a:schemeClr>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2800" dirty="0">
                <a:solidFill>
                  <a:schemeClr val="accent6">
                    <a:lumMod val="10000"/>
                  </a:schemeClr>
                </a:solidFill>
                <a:cs typeface="Arial" panose="020B0604020202020204" pitchFamily="34" charset="0"/>
              </a:rPr>
              <a:t>SPECIAL EDUCATIONAL NEEDS (SEN)</a:t>
            </a:r>
          </a:p>
        </p:txBody>
      </p:sp>
      <p:sp>
        <p:nvSpPr>
          <p:cNvPr id="4" name="Rectangle 3">
            <a:extLst>
              <a:ext uri="{FF2B5EF4-FFF2-40B4-BE49-F238E27FC236}">
                <a16:creationId xmlns:a16="http://schemas.microsoft.com/office/drawing/2014/main" id="{69777A73-F1F9-89DD-CE65-2D741D59C417}"/>
              </a:ext>
            </a:extLst>
          </p:cNvPr>
          <p:cNvSpPr/>
          <p:nvPr/>
        </p:nvSpPr>
        <p:spPr>
          <a:xfrm flipV="1">
            <a:off x="7357730" y="1998918"/>
            <a:ext cx="2053398" cy="637589"/>
          </a:xfrm>
          <a:prstGeom prst="rect">
            <a:avLst/>
          </a:prstGeom>
          <a:noFill/>
          <a:ln>
            <a:solidFill>
              <a:srgbClr val="E6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935115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8FC2E6-37B2-F4CA-9C40-7D27AF8B4097}"/>
              </a:ext>
            </a:extLst>
          </p:cNvPr>
          <p:cNvSpPr/>
          <p:nvPr/>
        </p:nvSpPr>
        <p:spPr>
          <a:xfrm>
            <a:off x="8842624" y="0"/>
            <a:ext cx="3458965" cy="685800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AD17739D-28B7-5191-89D6-881C139F39C1}"/>
              </a:ext>
            </a:extLst>
          </p:cNvPr>
          <p:cNvSpPr>
            <a:spLocks noGrp="1"/>
          </p:cNvSpPr>
          <p:nvPr>
            <p:ph type="ctrTitle"/>
          </p:nvPr>
        </p:nvSpPr>
        <p:spPr>
          <a:xfrm>
            <a:off x="1553966" y="2465133"/>
            <a:ext cx="9084068" cy="1927733"/>
          </a:xfrm>
        </p:spPr>
        <p:txBody>
          <a:bodyPr/>
          <a:lstStyle/>
          <a:p>
            <a:r>
              <a:rPr lang="en-US" dirty="0">
                <a:solidFill>
                  <a:schemeClr val="accent6">
                    <a:lumMod val="10000"/>
                  </a:schemeClr>
                </a:solidFill>
              </a:rPr>
              <a:t>LOCAL SUPPORT FOR FAMILIES</a:t>
            </a:r>
          </a:p>
        </p:txBody>
      </p:sp>
      <p:sp>
        <p:nvSpPr>
          <p:cNvPr id="3" name="Title 1">
            <a:extLst>
              <a:ext uri="{FF2B5EF4-FFF2-40B4-BE49-F238E27FC236}">
                <a16:creationId xmlns:a16="http://schemas.microsoft.com/office/drawing/2014/main" id="{EA3A60A7-6745-5271-7194-5ECE3179F03E}"/>
              </a:ext>
            </a:extLst>
          </p:cNvPr>
          <p:cNvSpPr txBox="1">
            <a:spLocks/>
          </p:cNvSpPr>
          <p:nvPr/>
        </p:nvSpPr>
        <p:spPr bwMode="auto">
          <a:xfrm>
            <a:off x="-2618" y="-17278"/>
            <a:ext cx="3631643" cy="431164"/>
          </a:xfrm>
          <a:prstGeom prst="rect">
            <a:avLst/>
          </a:prstGeom>
          <a:solidFill>
            <a:schemeClr val="accent4">
              <a:lumMod val="20000"/>
              <a:lumOff val="80000"/>
            </a:schemeClr>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US" sz="1800">
                <a:solidFill>
                  <a:schemeClr val="accent6">
                    <a:lumMod val="10000"/>
                  </a:schemeClr>
                </a:solidFill>
                <a:cs typeface="Calibri"/>
              </a:rPr>
              <a:t>Education and Child Development</a:t>
            </a:r>
            <a:endParaRPr lang="en-GB" sz="1800">
              <a:solidFill>
                <a:schemeClr val="accent6">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85809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947688D-B988-200E-2BE1-0B60A29CABAC}"/>
              </a:ext>
            </a:extLst>
          </p:cNvPr>
          <p:cNvSpPr/>
          <p:nvPr/>
        </p:nvSpPr>
        <p:spPr>
          <a:xfrm>
            <a:off x="8733035" y="1"/>
            <a:ext cx="3458965" cy="685800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905C6F9E-0B15-C249-B0D3-7709C5F6FA8A}"/>
              </a:ext>
            </a:extLst>
          </p:cNvPr>
          <p:cNvSpPr txBox="1">
            <a:spLocks/>
          </p:cNvSpPr>
          <p:nvPr/>
        </p:nvSpPr>
        <p:spPr bwMode="auto">
          <a:xfrm>
            <a:off x="-2618" y="-17278"/>
            <a:ext cx="3631643" cy="431164"/>
          </a:xfrm>
          <a:prstGeom prst="rect">
            <a:avLst/>
          </a:prstGeom>
          <a:solidFill>
            <a:schemeClr val="accent4">
              <a:lumMod val="20000"/>
              <a:lumOff val="80000"/>
            </a:schemeClr>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US" sz="1800">
                <a:solidFill>
                  <a:schemeClr val="accent6">
                    <a:lumMod val="10000"/>
                  </a:schemeClr>
                </a:solidFill>
                <a:cs typeface="Calibri"/>
              </a:rPr>
              <a:t>Education and Child Development</a:t>
            </a:r>
            <a:endParaRPr lang="en-GB" sz="1800">
              <a:solidFill>
                <a:schemeClr val="accent6">
                  <a:lumMod val="10000"/>
                </a:schemeClr>
              </a:solidFill>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10FD1281-214E-4088-8173-780C25BB74DE}"/>
              </a:ext>
            </a:extLst>
          </p:cNvPr>
          <p:cNvSpPr txBox="1">
            <a:spLocks/>
          </p:cNvSpPr>
          <p:nvPr/>
        </p:nvSpPr>
        <p:spPr bwMode="auto">
          <a:xfrm>
            <a:off x="3167293" y="522806"/>
            <a:ext cx="5857413" cy="786146"/>
          </a:xfrm>
          <a:prstGeom prst="rect">
            <a:avLst/>
          </a:prstGeom>
          <a:solidFill>
            <a:schemeClr val="accent4">
              <a:lumMod val="20000"/>
              <a:lumOff val="80000"/>
            </a:schemeClr>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2800" dirty="0">
                <a:solidFill>
                  <a:schemeClr val="accent6">
                    <a:lumMod val="10000"/>
                  </a:schemeClr>
                </a:solidFill>
                <a:cs typeface="Arial" panose="020B0604020202020204" pitchFamily="34" charset="0"/>
              </a:rPr>
              <a:t>THE HEALTHY CHILD PROGRAMME #CallUsTextUs SERVICE</a:t>
            </a:r>
          </a:p>
        </p:txBody>
      </p:sp>
      <p:pic>
        <p:nvPicPr>
          <p:cNvPr id="2050" name="Picture 2" descr="Cambs Pboro HCP">
            <a:extLst>
              <a:ext uri="{FF2B5EF4-FFF2-40B4-BE49-F238E27FC236}">
                <a16:creationId xmlns:a16="http://schemas.microsoft.com/office/drawing/2014/main" id="{4822C8D3-0E48-2FEC-B0A8-2038C1E4E2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767" y="3481480"/>
            <a:ext cx="4210493" cy="191500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90E633-FE3A-C629-AABB-0EDE71BFAC0C}"/>
              </a:ext>
            </a:extLst>
          </p:cNvPr>
          <p:cNvSpPr txBox="1"/>
          <p:nvPr/>
        </p:nvSpPr>
        <p:spPr>
          <a:xfrm>
            <a:off x="4300869" y="6249971"/>
            <a:ext cx="7682024" cy="477054"/>
          </a:xfrm>
          <a:prstGeom prst="rect">
            <a:avLst/>
          </a:prstGeom>
          <a:noFill/>
        </p:spPr>
        <p:txBody>
          <a:bodyPr wrap="square">
            <a:spAutoFit/>
          </a:bodyPr>
          <a:lstStyle/>
          <a:p>
            <a:r>
              <a:rPr lang="en-GB" sz="1100" dirty="0">
                <a:solidFill>
                  <a:schemeClr val="accent6">
                    <a:lumMod val="10000"/>
                  </a:schemeClr>
                </a:solidFill>
                <a:hlinkClick r:id="rId3">
                  <a:extLst>
                    <a:ext uri="{A12FA001-AC4F-418D-AE19-62706E023703}">
                      <ahyp:hlinkClr xmlns:ahyp="http://schemas.microsoft.com/office/drawing/2018/hyperlinkcolor" val="tx"/>
                    </a:ext>
                  </a:extLst>
                </a:hlinkClick>
              </a:rPr>
              <a:t>Source: Local Data CCS/CPFT Cambridgeshire and Peterborough </a:t>
            </a:r>
          </a:p>
          <a:p>
            <a:r>
              <a:rPr lang="en-GB" sz="1100" dirty="0">
                <a:solidFill>
                  <a:schemeClr val="accent6">
                    <a:lumMod val="10000"/>
                  </a:schemeClr>
                </a:solidFill>
                <a:hlinkClick r:id="rId3">
                  <a:extLst>
                    <a:ext uri="{A12FA001-AC4F-418D-AE19-62706E023703}">
                      <ahyp:hlinkClr xmlns:ahyp="http://schemas.microsoft.com/office/drawing/2018/hyperlinkcolor" val="tx"/>
                    </a:ext>
                  </a:extLst>
                </a:hlinkClick>
              </a:rPr>
              <a:t>0-19 Healthy Child Programme - Health Visiting and School Nursing (cambscommunityservices.nhs.uk</a:t>
            </a:r>
            <a:r>
              <a:rPr lang="en-GB" sz="1400" dirty="0">
                <a:solidFill>
                  <a:schemeClr val="accent6">
                    <a:lumMod val="10000"/>
                  </a:schemeClr>
                </a:solidFill>
                <a:hlinkClick r:id="rId3">
                  <a:extLst>
                    <a:ext uri="{A12FA001-AC4F-418D-AE19-62706E023703}">
                      <ahyp:hlinkClr xmlns:ahyp="http://schemas.microsoft.com/office/drawing/2018/hyperlinkcolor" val="tx"/>
                    </a:ext>
                  </a:extLst>
                </a:hlinkClick>
              </a:rPr>
              <a:t>)</a:t>
            </a:r>
            <a:endParaRPr lang="en-GB" sz="1400" dirty="0">
              <a:solidFill>
                <a:schemeClr val="accent6">
                  <a:lumMod val="10000"/>
                </a:schemeClr>
              </a:solidFill>
            </a:endParaRPr>
          </a:p>
        </p:txBody>
      </p:sp>
      <p:pic>
        <p:nvPicPr>
          <p:cNvPr id="13" name="Picture 12">
            <a:extLst>
              <a:ext uri="{FF2B5EF4-FFF2-40B4-BE49-F238E27FC236}">
                <a16:creationId xmlns:a16="http://schemas.microsoft.com/office/drawing/2014/main" id="{7F74747F-352A-5354-2C6B-ACCBA9690DE3}"/>
              </a:ext>
            </a:extLst>
          </p:cNvPr>
          <p:cNvPicPr>
            <a:picLocks noChangeAspect="1"/>
          </p:cNvPicPr>
          <p:nvPr/>
        </p:nvPicPr>
        <p:blipFill>
          <a:blip r:embed="rId4"/>
          <a:stretch>
            <a:fillRect/>
          </a:stretch>
        </p:blipFill>
        <p:spPr>
          <a:xfrm>
            <a:off x="4781519" y="2860237"/>
            <a:ext cx="6399980" cy="3207990"/>
          </a:xfrm>
          <a:prstGeom prst="rect">
            <a:avLst/>
          </a:prstGeom>
        </p:spPr>
      </p:pic>
      <p:sp>
        <p:nvSpPr>
          <p:cNvPr id="14" name="TextBox 13">
            <a:extLst>
              <a:ext uri="{FF2B5EF4-FFF2-40B4-BE49-F238E27FC236}">
                <a16:creationId xmlns:a16="http://schemas.microsoft.com/office/drawing/2014/main" id="{0D00215A-6AD0-12A4-6C12-39E6DDCD6F1C}"/>
              </a:ext>
            </a:extLst>
          </p:cNvPr>
          <p:cNvSpPr txBox="1"/>
          <p:nvPr/>
        </p:nvSpPr>
        <p:spPr>
          <a:xfrm>
            <a:off x="6744758" y="6042737"/>
            <a:ext cx="2794246" cy="276999"/>
          </a:xfrm>
          <a:prstGeom prst="rect">
            <a:avLst/>
          </a:prstGeom>
          <a:noFill/>
        </p:spPr>
        <p:txBody>
          <a:bodyPr wrap="square">
            <a:spAutoFit/>
          </a:bodyPr>
          <a:lstStyle/>
          <a:p>
            <a:r>
              <a:rPr lang="en-GB" sz="1200" dirty="0"/>
              <a:t>Total amount of calls answered by service</a:t>
            </a:r>
          </a:p>
        </p:txBody>
      </p:sp>
      <p:sp>
        <p:nvSpPr>
          <p:cNvPr id="15" name="Content Placeholder 2">
            <a:extLst>
              <a:ext uri="{FF2B5EF4-FFF2-40B4-BE49-F238E27FC236}">
                <a16:creationId xmlns:a16="http://schemas.microsoft.com/office/drawing/2014/main" id="{3B40B473-4B7A-7D90-0DC2-7DF53A4ACC96}"/>
              </a:ext>
            </a:extLst>
          </p:cNvPr>
          <p:cNvSpPr txBox="1">
            <a:spLocks/>
          </p:cNvSpPr>
          <p:nvPr/>
        </p:nvSpPr>
        <p:spPr>
          <a:xfrm>
            <a:off x="347486" y="1461513"/>
            <a:ext cx="11844514" cy="1532531"/>
          </a:xfrm>
          <a:prstGeom prst="rect">
            <a:avLst/>
          </a:prstGeom>
        </p:spPr>
        <p:txBody>
          <a:bodyPr>
            <a:normAutofit/>
          </a:bodyPr>
          <a:lstStyle>
            <a:lvl1pPr indent="-239178" algn="l" rtl="0" eaLnBrk="0" fontAlgn="base" hangingPunct="0">
              <a:spcBef>
                <a:spcPct val="20000"/>
              </a:spcBef>
              <a:spcAft>
                <a:spcPct val="0"/>
              </a:spcAft>
              <a:buFont typeface="Arial" charset="0"/>
              <a:buChar char="•"/>
              <a:defRPr sz="3733" kern="1200">
                <a:solidFill>
                  <a:srgbClr val="FFFFFF"/>
                </a:solidFill>
                <a:latin typeface="+mn-lt"/>
                <a:ea typeface="+mn-ea"/>
                <a:cs typeface="+mn-cs"/>
              </a:defRPr>
            </a:lvl1pPr>
            <a:lvl2pPr marL="478355" indent="-239178" algn="l" rtl="0" eaLnBrk="0" fontAlgn="base" hangingPunct="0">
              <a:spcBef>
                <a:spcPct val="20000"/>
              </a:spcBef>
              <a:spcAft>
                <a:spcPct val="0"/>
              </a:spcAft>
              <a:buFont typeface="Arial" charset="0"/>
              <a:buChar char="•"/>
              <a:defRPr sz="3200" kern="1200">
                <a:solidFill>
                  <a:srgbClr val="FFFFFF"/>
                </a:solidFill>
                <a:latin typeface="+mn-lt"/>
                <a:ea typeface="+mn-ea"/>
                <a:cs typeface="+mn-cs"/>
              </a:defRPr>
            </a:lvl2pPr>
            <a:lvl3pPr marL="958827" indent="-239178" algn="l" rtl="0" eaLnBrk="0" fontAlgn="base" hangingPunct="0">
              <a:spcBef>
                <a:spcPct val="20000"/>
              </a:spcBef>
              <a:spcAft>
                <a:spcPct val="0"/>
              </a:spcAft>
              <a:buFont typeface="Arial" charset="0"/>
              <a:buChar char="•"/>
              <a:defRPr sz="2667" kern="1200">
                <a:solidFill>
                  <a:srgbClr val="FFFFFF"/>
                </a:solidFill>
                <a:latin typeface="+mn-lt"/>
                <a:ea typeface="+mn-ea"/>
                <a:cs typeface="+mn-cs"/>
              </a:defRPr>
            </a:lvl3pPr>
            <a:lvl4pPr marL="1439297" indent="-239178" algn="l" rtl="0" eaLnBrk="0" fontAlgn="base" hangingPunct="0">
              <a:spcBef>
                <a:spcPct val="20000"/>
              </a:spcBef>
              <a:spcAft>
                <a:spcPct val="0"/>
              </a:spcAft>
              <a:buFont typeface="Arial" charset="0"/>
              <a:buChar char="•"/>
              <a:defRPr kern="1200">
                <a:solidFill>
                  <a:srgbClr val="FFFFFF"/>
                </a:solidFill>
                <a:latin typeface="+mn-lt"/>
                <a:ea typeface="+mn-ea"/>
                <a:cs typeface="+mn-cs"/>
              </a:defRPr>
            </a:lvl4pPr>
            <a:lvl5pPr marL="1919769" indent="-239178" algn="l" rtl="0" eaLnBrk="0" fontAlgn="base" hangingPunct="0">
              <a:spcBef>
                <a:spcPts val="533"/>
              </a:spcBef>
              <a:spcAft>
                <a:spcPct val="0"/>
              </a:spcAft>
              <a:buFont typeface="Arial" charset="0"/>
              <a:buChar char="•"/>
              <a:defRPr kern="1200">
                <a:solidFill>
                  <a:srgbClr val="FFFFFF"/>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indent="0" defTabSz="914400">
              <a:lnSpc>
                <a:spcPct val="150000"/>
              </a:lnSpc>
              <a:buFont typeface="Arial" charset="0"/>
              <a:buNone/>
            </a:pPr>
            <a:r>
              <a:rPr lang="en-GB" sz="1600" b="1" dirty="0">
                <a:solidFill>
                  <a:schemeClr val="accent6">
                    <a:lumMod val="10000"/>
                  </a:schemeClr>
                </a:solidFill>
              </a:rPr>
              <a:t>- Access into the service can be via telephone, text message or email, branded as #callustextus​.</a:t>
            </a:r>
          </a:p>
          <a:p>
            <a:pPr indent="0" defTabSz="914400">
              <a:lnSpc>
                <a:spcPct val="150000"/>
              </a:lnSpc>
              <a:buFont typeface="Arial" charset="0"/>
              <a:buNone/>
            </a:pPr>
            <a:r>
              <a:rPr lang="en-GB" sz="1600" b="1" dirty="0">
                <a:solidFill>
                  <a:schemeClr val="accent6">
                    <a:lumMod val="10000"/>
                  </a:schemeClr>
                </a:solidFill>
              </a:rPr>
              <a:t>- Telephone contact remains the preferred method of contact – with most calls relating to children between the ages of 0-4.</a:t>
            </a:r>
          </a:p>
          <a:p>
            <a:pPr indent="0" defTabSz="914400">
              <a:lnSpc>
                <a:spcPct val="150000"/>
              </a:lnSpc>
              <a:buFont typeface="Arial" charset="0"/>
              <a:buNone/>
            </a:pPr>
            <a:r>
              <a:rPr lang="en-GB" sz="2000" b="1" dirty="0">
                <a:solidFill>
                  <a:schemeClr val="accent4">
                    <a:lumMod val="40000"/>
                    <a:lumOff val="60000"/>
                  </a:schemeClr>
                </a:solidFill>
              </a:rPr>
              <a:t>Demand for the service is consistently high</a:t>
            </a:r>
            <a:endParaRPr lang="en-GB" sz="2000" dirty="0">
              <a:solidFill>
                <a:schemeClr val="accent4">
                  <a:lumMod val="40000"/>
                  <a:lumOff val="60000"/>
                </a:schemeClr>
              </a:solidFill>
              <a:latin typeface="Tw Cen MT" panose="020B0602020104020603" pitchFamily="34" charset="0"/>
            </a:endParaRPr>
          </a:p>
        </p:txBody>
      </p:sp>
    </p:spTree>
    <p:extLst>
      <p:ext uri="{BB962C8B-B14F-4D97-AF65-F5344CB8AC3E}">
        <p14:creationId xmlns:p14="http://schemas.microsoft.com/office/powerpoint/2010/main" val="14983998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947688D-B988-200E-2BE1-0B60A29CABAC}"/>
              </a:ext>
            </a:extLst>
          </p:cNvPr>
          <p:cNvSpPr/>
          <p:nvPr/>
        </p:nvSpPr>
        <p:spPr>
          <a:xfrm>
            <a:off x="8733035" y="85062"/>
            <a:ext cx="3458965" cy="685800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905C6F9E-0B15-C249-B0D3-7709C5F6FA8A}"/>
              </a:ext>
            </a:extLst>
          </p:cNvPr>
          <p:cNvSpPr txBox="1">
            <a:spLocks/>
          </p:cNvSpPr>
          <p:nvPr/>
        </p:nvSpPr>
        <p:spPr bwMode="auto">
          <a:xfrm>
            <a:off x="-2618" y="-17278"/>
            <a:ext cx="3631643" cy="431164"/>
          </a:xfrm>
          <a:prstGeom prst="rect">
            <a:avLst/>
          </a:prstGeom>
          <a:solidFill>
            <a:schemeClr val="accent4">
              <a:lumMod val="20000"/>
              <a:lumOff val="80000"/>
            </a:schemeClr>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US" sz="1800">
                <a:solidFill>
                  <a:schemeClr val="accent6">
                    <a:lumMod val="10000"/>
                  </a:schemeClr>
                </a:solidFill>
                <a:cs typeface="Calibri"/>
              </a:rPr>
              <a:t>Education and Child Development</a:t>
            </a:r>
            <a:endParaRPr lang="en-GB" sz="1800">
              <a:solidFill>
                <a:schemeClr val="accent6">
                  <a:lumMod val="10000"/>
                </a:schemeClr>
              </a:solidFill>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10FD1281-214E-4088-8173-780C25BB74DE}"/>
              </a:ext>
            </a:extLst>
          </p:cNvPr>
          <p:cNvSpPr txBox="1">
            <a:spLocks/>
          </p:cNvSpPr>
          <p:nvPr/>
        </p:nvSpPr>
        <p:spPr bwMode="auto">
          <a:xfrm>
            <a:off x="3715664" y="155387"/>
            <a:ext cx="6051135" cy="1215473"/>
          </a:xfrm>
          <a:prstGeom prst="rect">
            <a:avLst/>
          </a:prstGeom>
          <a:solidFill>
            <a:schemeClr val="accent4">
              <a:lumMod val="20000"/>
              <a:lumOff val="80000"/>
            </a:schemeClr>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2400" dirty="0">
                <a:solidFill>
                  <a:schemeClr val="accent6">
                    <a:lumMod val="10000"/>
                  </a:schemeClr>
                </a:solidFill>
                <a:cs typeface="Arial" panose="020B0604020202020204" pitchFamily="34" charset="0"/>
              </a:rPr>
              <a:t>THE HEALTHY CHILD PROGRAMME ‘GETTING READY FOR CHANGE’ QUESTIONNAIRE AND SUPPORT FOR YOUNG PARENTS </a:t>
            </a:r>
          </a:p>
        </p:txBody>
      </p:sp>
      <p:sp>
        <p:nvSpPr>
          <p:cNvPr id="6" name="TextBox 5">
            <a:extLst>
              <a:ext uri="{FF2B5EF4-FFF2-40B4-BE49-F238E27FC236}">
                <a16:creationId xmlns:a16="http://schemas.microsoft.com/office/drawing/2014/main" id="{7490E633-FE3A-C629-AABB-0EDE71BFAC0C}"/>
              </a:ext>
            </a:extLst>
          </p:cNvPr>
          <p:cNvSpPr txBox="1"/>
          <p:nvPr/>
        </p:nvSpPr>
        <p:spPr>
          <a:xfrm>
            <a:off x="4892023" y="6378905"/>
            <a:ext cx="7682024" cy="430887"/>
          </a:xfrm>
          <a:prstGeom prst="rect">
            <a:avLst/>
          </a:prstGeom>
          <a:noFill/>
        </p:spPr>
        <p:txBody>
          <a:bodyPr wrap="square">
            <a:spAutoFit/>
          </a:bodyPr>
          <a:lstStyle/>
          <a:p>
            <a:r>
              <a:rPr lang="en-GB" sz="1100" dirty="0">
                <a:solidFill>
                  <a:schemeClr val="accent6">
                    <a:lumMod val="10000"/>
                  </a:schemeClr>
                </a:solidFill>
                <a:hlinkClick r:id="rId2">
                  <a:extLst>
                    <a:ext uri="{A12FA001-AC4F-418D-AE19-62706E023703}">
                      <ahyp:hlinkClr xmlns:ahyp="http://schemas.microsoft.com/office/drawing/2018/hyperlinkcolor" val="tx"/>
                    </a:ext>
                  </a:extLst>
                </a:hlinkClick>
              </a:rPr>
              <a:t>Cambridgeshire and Peterborough 0-19 Healthy Child Programme - Health Visiting and School Nursing (cambscommunityservices.nhs.uk)</a:t>
            </a:r>
            <a:endParaRPr lang="en-GB" sz="1100" dirty="0">
              <a:solidFill>
                <a:schemeClr val="accent6">
                  <a:lumMod val="10000"/>
                </a:schemeClr>
              </a:solidFill>
            </a:endParaRPr>
          </a:p>
        </p:txBody>
      </p:sp>
      <p:sp>
        <p:nvSpPr>
          <p:cNvPr id="3" name="TextBox 2">
            <a:extLst>
              <a:ext uri="{FF2B5EF4-FFF2-40B4-BE49-F238E27FC236}">
                <a16:creationId xmlns:a16="http://schemas.microsoft.com/office/drawing/2014/main" id="{4982FD88-5D67-5911-5562-FC11FF76EEFE}"/>
              </a:ext>
            </a:extLst>
          </p:cNvPr>
          <p:cNvSpPr txBox="1"/>
          <p:nvPr/>
        </p:nvSpPr>
        <p:spPr>
          <a:xfrm>
            <a:off x="544004" y="1485496"/>
            <a:ext cx="5169356" cy="2123658"/>
          </a:xfrm>
          <a:prstGeom prst="rect">
            <a:avLst/>
          </a:prstGeom>
          <a:noFill/>
        </p:spPr>
        <p:txBody>
          <a:bodyPr wrap="square">
            <a:spAutoFit/>
          </a:bodyPr>
          <a:lstStyle/>
          <a:p>
            <a:pPr marL="0" indent="0">
              <a:buNone/>
            </a:pPr>
            <a:r>
              <a:rPr lang="en-GB" sz="1600" b="1" dirty="0">
                <a:solidFill>
                  <a:schemeClr val="accent6">
                    <a:lumMod val="10000"/>
                  </a:schemeClr>
                </a:solidFill>
              </a:rPr>
              <a:t>2022 saw the launch of the digital health questionnaires branded as ‘Getting Ready for Change’ - GR4C. These are newly developed digital health questionnaires for children and young people at times of transition commencing for Year Reception, Year 6, Year 9 and Year 11. </a:t>
            </a:r>
          </a:p>
          <a:p>
            <a:pPr marL="0" indent="0">
              <a:buNone/>
            </a:pPr>
            <a:endParaRPr lang="en-GB" sz="1600" b="1" dirty="0">
              <a:solidFill>
                <a:schemeClr val="accent6">
                  <a:lumMod val="10000"/>
                </a:schemeClr>
              </a:solidFill>
            </a:endParaRPr>
          </a:p>
          <a:p>
            <a:pPr marL="0" indent="0">
              <a:buNone/>
            </a:pPr>
            <a:r>
              <a:rPr lang="en-GB" sz="1100" b="1" dirty="0">
                <a:solidFill>
                  <a:schemeClr val="accent6">
                    <a:lumMod val="10000"/>
                  </a:schemeClr>
                </a:solidFill>
              </a:rPr>
              <a:t>Here is the link to the information page for young people:</a:t>
            </a:r>
          </a:p>
          <a:p>
            <a:pPr marL="0" indent="0">
              <a:buNone/>
            </a:pPr>
            <a:r>
              <a:rPr lang="en-GB" sz="1100" b="1" dirty="0">
                <a:solidFill>
                  <a:schemeClr val="accent6">
                    <a:lumMod val="10000"/>
                  </a:schemeClr>
                </a:solidFill>
                <a:hlinkClick r:id="rId3">
                  <a:extLst>
                    <a:ext uri="{A12FA001-AC4F-418D-AE19-62706E023703}">
                      <ahyp:hlinkClr xmlns:ahyp="http://schemas.microsoft.com/office/drawing/2018/hyperlinkcolor" val="tx"/>
                    </a:ext>
                  </a:extLst>
                </a:hlinkClick>
              </a:rPr>
              <a:t>Getting Ready for Change - information for young people (cambscommunityservices.nhs.uk)</a:t>
            </a:r>
            <a:endParaRPr lang="en-GB" sz="1100" b="1" dirty="0">
              <a:solidFill>
                <a:schemeClr val="accent6">
                  <a:lumMod val="10000"/>
                </a:schemeClr>
              </a:solidFill>
            </a:endParaRPr>
          </a:p>
        </p:txBody>
      </p:sp>
      <p:pic>
        <p:nvPicPr>
          <p:cNvPr id="5" name="Picture 2" descr="Text&#10;&#10;Description automatically generated">
            <a:extLst>
              <a:ext uri="{FF2B5EF4-FFF2-40B4-BE49-F238E27FC236}">
                <a16:creationId xmlns:a16="http://schemas.microsoft.com/office/drawing/2014/main" id="{A372873D-7D2C-C358-0B98-33E7FCEDD9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557" y="3908456"/>
            <a:ext cx="4640541" cy="262637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F84D01A-3BEC-E9F1-6EF8-E140932F9D46}"/>
              </a:ext>
            </a:extLst>
          </p:cNvPr>
          <p:cNvSpPr txBox="1"/>
          <p:nvPr/>
        </p:nvSpPr>
        <p:spPr>
          <a:xfrm>
            <a:off x="4970882" y="4356055"/>
            <a:ext cx="6602818" cy="1877437"/>
          </a:xfrm>
          <a:prstGeom prst="rect">
            <a:avLst/>
          </a:prstGeom>
          <a:noFill/>
        </p:spPr>
        <p:txBody>
          <a:bodyPr wrap="square">
            <a:spAutoFit/>
          </a:bodyPr>
          <a:lstStyle/>
          <a:p>
            <a:pPr marL="0" indent="0">
              <a:buNone/>
            </a:pPr>
            <a:r>
              <a:rPr lang="en-GB" sz="1600" b="1" dirty="0">
                <a:solidFill>
                  <a:schemeClr val="accent6">
                    <a:lumMod val="10000"/>
                  </a:schemeClr>
                </a:solidFill>
              </a:rPr>
              <a:t>The above map shows where our young parents live in Cambridgeshire and Peterborough. All young parents aged 19 or under are offered an enhanced service on either the Family Nurse Partnership (FNP) programme or the Enhanced Young Parent Pathway (EYPP).  </a:t>
            </a:r>
          </a:p>
          <a:p>
            <a:pPr marL="0" indent="0">
              <a:buNone/>
            </a:pPr>
            <a:r>
              <a:rPr lang="en-GB" sz="1600" b="1" dirty="0">
                <a:solidFill>
                  <a:schemeClr val="accent6">
                    <a:lumMod val="10000"/>
                  </a:schemeClr>
                </a:solidFill>
              </a:rPr>
              <a:t>FNP is a trauma-informed, strengths based, intensive home visiting programme for first time parents. </a:t>
            </a:r>
          </a:p>
          <a:p>
            <a:pPr marL="0" indent="0">
              <a:buNone/>
            </a:pPr>
            <a:r>
              <a:rPr lang="en-GB" sz="2000" b="1" dirty="0">
                <a:solidFill>
                  <a:schemeClr val="accent4">
                    <a:lumMod val="40000"/>
                    <a:lumOff val="60000"/>
                  </a:schemeClr>
                </a:solidFill>
              </a:rPr>
              <a:t>Demand for this service remains high</a:t>
            </a:r>
            <a:r>
              <a:rPr lang="en-GB" sz="2000" dirty="0">
                <a:solidFill>
                  <a:schemeClr val="accent4">
                    <a:lumMod val="40000"/>
                    <a:lumOff val="60000"/>
                  </a:schemeClr>
                </a:solidFill>
              </a:rPr>
              <a:t> </a:t>
            </a:r>
            <a:endParaRPr lang="en-GB" sz="1600" dirty="0">
              <a:solidFill>
                <a:schemeClr val="accent4">
                  <a:lumMod val="40000"/>
                  <a:lumOff val="60000"/>
                </a:schemeClr>
              </a:solidFill>
            </a:endParaRPr>
          </a:p>
        </p:txBody>
      </p:sp>
      <p:pic>
        <p:nvPicPr>
          <p:cNvPr id="10" name="Picture 9">
            <a:extLst>
              <a:ext uri="{FF2B5EF4-FFF2-40B4-BE49-F238E27FC236}">
                <a16:creationId xmlns:a16="http://schemas.microsoft.com/office/drawing/2014/main" id="{A9E4C940-AC48-868A-ECE4-AFC6A172AFEE}"/>
              </a:ext>
            </a:extLst>
          </p:cNvPr>
          <p:cNvPicPr>
            <a:picLocks noChangeAspect="1"/>
          </p:cNvPicPr>
          <p:nvPr/>
        </p:nvPicPr>
        <p:blipFill>
          <a:blip r:embed="rId5"/>
          <a:stretch>
            <a:fillRect/>
          </a:stretch>
        </p:blipFill>
        <p:spPr>
          <a:xfrm>
            <a:off x="7230071" y="1416732"/>
            <a:ext cx="3587299" cy="2893451"/>
          </a:xfrm>
          <a:prstGeom prst="rect">
            <a:avLst/>
          </a:prstGeom>
        </p:spPr>
      </p:pic>
      <p:sp>
        <p:nvSpPr>
          <p:cNvPr id="2" name="TextBox 1">
            <a:extLst>
              <a:ext uri="{FF2B5EF4-FFF2-40B4-BE49-F238E27FC236}">
                <a16:creationId xmlns:a16="http://schemas.microsoft.com/office/drawing/2014/main" id="{9E6DCF6B-70D5-3C66-0B5E-181444079238}"/>
              </a:ext>
            </a:extLst>
          </p:cNvPr>
          <p:cNvSpPr txBox="1"/>
          <p:nvPr/>
        </p:nvSpPr>
        <p:spPr>
          <a:xfrm>
            <a:off x="300062" y="6423889"/>
            <a:ext cx="5188860" cy="276999"/>
          </a:xfrm>
          <a:prstGeom prst="rect">
            <a:avLst/>
          </a:prstGeom>
          <a:noFill/>
        </p:spPr>
        <p:txBody>
          <a:bodyPr wrap="square">
            <a:spAutoFit/>
          </a:bodyPr>
          <a:lstStyle/>
          <a:p>
            <a:r>
              <a:rPr lang="en-GB" sz="1200" dirty="0">
                <a:solidFill>
                  <a:schemeClr val="bg1"/>
                </a:solidFill>
              </a:rPr>
              <a:t>Source: The Healthy Child Programme, CPFT, CCS</a:t>
            </a:r>
            <a:endParaRPr lang="en-GB" sz="1200" b="1" dirty="0"/>
          </a:p>
        </p:txBody>
      </p:sp>
    </p:spTree>
    <p:extLst>
      <p:ext uri="{BB962C8B-B14F-4D97-AF65-F5344CB8AC3E}">
        <p14:creationId xmlns:p14="http://schemas.microsoft.com/office/powerpoint/2010/main" val="39947628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947688D-B988-200E-2BE1-0B60A29CABAC}"/>
              </a:ext>
            </a:extLst>
          </p:cNvPr>
          <p:cNvSpPr/>
          <p:nvPr/>
        </p:nvSpPr>
        <p:spPr>
          <a:xfrm>
            <a:off x="8733035" y="143714"/>
            <a:ext cx="3458965" cy="685800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905C6F9E-0B15-C249-B0D3-7709C5F6FA8A}"/>
              </a:ext>
            </a:extLst>
          </p:cNvPr>
          <p:cNvSpPr txBox="1">
            <a:spLocks/>
          </p:cNvSpPr>
          <p:nvPr/>
        </p:nvSpPr>
        <p:spPr bwMode="auto">
          <a:xfrm>
            <a:off x="-2618" y="-17278"/>
            <a:ext cx="3631643" cy="431164"/>
          </a:xfrm>
          <a:prstGeom prst="rect">
            <a:avLst/>
          </a:prstGeom>
          <a:solidFill>
            <a:schemeClr val="accent4">
              <a:lumMod val="20000"/>
              <a:lumOff val="80000"/>
            </a:schemeClr>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US" sz="1800">
                <a:solidFill>
                  <a:schemeClr val="accent6">
                    <a:lumMod val="10000"/>
                  </a:schemeClr>
                </a:solidFill>
                <a:cs typeface="Calibri"/>
              </a:rPr>
              <a:t>Education and Child Development</a:t>
            </a:r>
            <a:endParaRPr lang="en-GB" sz="1800">
              <a:solidFill>
                <a:schemeClr val="accent6">
                  <a:lumMod val="10000"/>
                </a:schemeClr>
              </a:solidFill>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10FD1281-214E-4088-8173-780C25BB74DE}"/>
              </a:ext>
            </a:extLst>
          </p:cNvPr>
          <p:cNvSpPr txBox="1">
            <a:spLocks/>
          </p:cNvSpPr>
          <p:nvPr/>
        </p:nvSpPr>
        <p:spPr bwMode="auto">
          <a:xfrm>
            <a:off x="3715664" y="259177"/>
            <a:ext cx="6066289" cy="1019131"/>
          </a:xfrm>
          <a:prstGeom prst="rect">
            <a:avLst/>
          </a:prstGeom>
          <a:solidFill>
            <a:schemeClr val="accent4">
              <a:lumMod val="20000"/>
              <a:lumOff val="80000"/>
            </a:schemeClr>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2800" dirty="0">
                <a:solidFill>
                  <a:schemeClr val="accent6">
                    <a:lumMod val="10000"/>
                  </a:schemeClr>
                </a:solidFill>
                <a:cs typeface="Arial" panose="020B0604020202020204" pitchFamily="34" charset="0"/>
              </a:rPr>
              <a:t>THE HEALTHY CHILD PROGRAMME,</a:t>
            </a:r>
          </a:p>
          <a:p>
            <a:pPr algn="ctr" defTabSz="914400"/>
            <a:r>
              <a:rPr lang="en-GB" sz="2800" dirty="0">
                <a:solidFill>
                  <a:schemeClr val="accent6">
                    <a:lumMod val="10000"/>
                  </a:schemeClr>
                </a:solidFill>
                <a:cs typeface="Arial" panose="020B0604020202020204" pitchFamily="34" charset="0"/>
              </a:rPr>
              <a:t>CHECKS AND REVIEWS </a:t>
            </a:r>
          </a:p>
        </p:txBody>
      </p:sp>
      <p:graphicFrame>
        <p:nvGraphicFramePr>
          <p:cNvPr id="2" name="Chart 1">
            <a:extLst>
              <a:ext uri="{FF2B5EF4-FFF2-40B4-BE49-F238E27FC236}">
                <a16:creationId xmlns:a16="http://schemas.microsoft.com/office/drawing/2014/main" id="{93730523-D4E4-B0EA-57A1-4723A0782D2F}"/>
              </a:ext>
            </a:extLst>
          </p:cNvPr>
          <p:cNvGraphicFramePr>
            <a:graphicFrameLocks/>
          </p:cNvGraphicFramePr>
          <p:nvPr>
            <p:extLst>
              <p:ext uri="{D42A27DB-BD31-4B8C-83A1-F6EECF244321}">
                <p14:modId xmlns:p14="http://schemas.microsoft.com/office/powerpoint/2010/main" val="1423008125"/>
              </p:ext>
            </p:extLst>
          </p:nvPr>
        </p:nvGraphicFramePr>
        <p:xfrm>
          <a:off x="6689743" y="1537485"/>
          <a:ext cx="5106890" cy="2749260"/>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a:extLst>
              <a:ext uri="{FF2B5EF4-FFF2-40B4-BE49-F238E27FC236}">
                <a16:creationId xmlns:a16="http://schemas.microsoft.com/office/drawing/2014/main" id="{99667676-0087-3A0D-6181-63F1C5BD149B}"/>
              </a:ext>
            </a:extLst>
          </p:cNvPr>
          <p:cNvSpPr txBox="1"/>
          <p:nvPr/>
        </p:nvSpPr>
        <p:spPr>
          <a:xfrm>
            <a:off x="203153" y="2272358"/>
            <a:ext cx="6077782" cy="2600712"/>
          </a:xfrm>
          <a:prstGeom prst="rect">
            <a:avLst/>
          </a:prstGeom>
          <a:noFill/>
        </p:spPr>
        <p:txBody>
          <a:bodyPr wrap="square">
            <a:spAutoFit/>
          </a:bodyPr>
          <a:lstStyle/>
          <a:p>
            <a:pPr marL="285750" indent="-285750">
              <a:buFont typeface="Arial" panose="020B0604020202020204" pitchFamily="34" charset="0"/>
              <a:buChar char="•"/>
            </a:pPr>
            <a:r>
              <a:rPr lang="en-GB" sz="1600" b="1" dirty="0">
                <a:solidFill>
                  <a:schemeClr val="accent6">
                    <a:lumMod val="10000"/>
                  </a:schemeClr>
                </a:solidFill>
              </a:rPr>
              <a:t>The % of checks being completed within time-frames was very low at the beginning of 2021/22 (graph A), significantly contributed to by COVID-19 pandemic and staffing pressures, although 87-96% of New Birth Visits and 6–8-week checks were still completed (Graph B) during this time.</a:t>
            </a:r>
          </a:p>
          <a:p>
            <a:endParaRPr lang="en-GB" sz="1600" b="1" dirty="0">
              <a:solidFill>
                <a:schemeClr val="accent6">
                  <a:lumMod val="10000"/>
                </a:schemeClr>
              </a:solidFill>
            </a:endParaRPr>
          </a:p>
          <a:p>
            <a:pPr marL="285750" indent="-285750">
              <a:lnSpc>
                <a:spcPct val="150000"/>
              </a:lnSpc>
              <a:buFont typeface="Arial" panose="020B0604020202020204" pitchFamily="34" charset="0"/>
              <a:buChar char="•"/>
            </a:pPr>
            <a:endParaRPr lang="en-GB" b="1" dirty="0">
              <a:solidFill>
                <a:schemeClr val="accent4">
                  <a:lumMod val="40000"/>
                  <a:lumOff val="60000"/>
                </a:schemeClr>
              </a:solidFill>
            </a:endParaRPr>
          </a:p>
          <a:p>
            <a:pPr marL="285750" indent="-285750">
              <a:lnSpc>
                <a:spcPct val="150000"/>
              </a:lnSpc>
              <a:buFont typeface="Arial" panose="020B0604020202020204" pitchFamily="34" charset="0"/>
              <a:buChar char="•"/>
            </a:pPr>
            <a:endParaRPr lang="en-GB" sz="1600" b="1" dirty="0">
              <a:solidFill>
                <a:schemeClr val="accent6">
                  <a:lumMod val="10000"/>
                </a:schemeClr>
              </a:solidFill>
            </a:endParaRPr>
          </a:p>
          <a:p>
            <a:pPr marL="285750" indent="-285750">
              <a:buFont typeface="Arial" panose="020B0604020202020204" pitchFamily="34" charset="0"/>
              <a:buChar char="•"/>
            </a:pPr>
            <a:endParaRPr lang="en-GB" sz="1600" b="1" dirty="0">
              <a:solidFill>
                <a:schemeClr val="accent6">
                  <a:lumMod val="10000"/>
                </a:schemeClr>
              </a:solidFill>
            </a:endParaRPr>
          </a:p>
        </p:txBody>
      </p:sp>
      <p:sp>
        <p:nvSpPr>
          <p:cNvPr id="14" name="TextBox 13">
            <a:extLst>
              <a:ext uri="{FF2B5EF4-FFF2-40B4-BE49-F238E27FC236}">
                <a16:creationId xmlns:a16="http://schemas.microsoft.com/office/drawing/2014/main" id="{AE8E038C-5BCA-C3BB-0E1B-89DD600F1C77}"/>
              </a:ext>
            </a:extLst>
          </p:cNvPr>
          <p:cNvSpPr txBox="1"/>
          <p:nvPr/>
        </p:nvSpPr>
        <p:spPr>
          <a:xfrm>
            <a:off x="292958" y="1410584"/>
            <a:ext cx="6602818" cy="861774"/>
          </a:xfrm>
          <a:prstGeom prst="rect">
            <a:avLst/>
          </a:prstGeom>
          <a:noFill/>
        </p:spPr>
        <p:txBody>
          <a:bodyPr wrap="square">
            <a:spAutoFit/>
          </a:bodyPr>
          <a:lstStyle/>
          <a:p>
            <a:r>
              <a:rPr lang="en-GB" sz="1600" b="1" dirty="0">
                <a:solidFill>
                  <a:schemeClr val="accent6">
                    <a:lumMod val="10000"/>
                  </a:schemeClr>
                </a:solidFill>
              </a:rPr>
              <a:t>The Healthy Child Programme carries out new birth checks, 6–8-week checks, 12-month checks and 2–5-year checks to support families and babies and ensure their development is on track. </a:t>
            </a:r>
          </a:p>
        </p:txBody>
      </p:sp>
      <p:sp>
        <p:nvSpPr>
          <p:cNvPr id="3" name="TextBox 2">
            <a:extLst>
              <a:ext uri="{FF2B5EF4-FFF2-40B4-BE49-F238E27FC236}">
                <a16:creationId xmlns:a16="http://schemas.microsoft.com/office/drawing/2014/main" id="{B4FFCE85-848B-6854-E716-FFB301F41D81}"/>
              </a:ext>
            </a:extLst>
          </p:cNvPr>
          <p:cNvSpPr txBox="1"/>
          <p:nvPr/>
        </p:nvSpPr>
        <p:spPr>
          <a:xfrm>
            <a:off x="300062" y="6423889"/>
            <a:ext cx="5188860" cy="276999"/>
          </a:xfrm>
          <a:prstGeom prst="rect">
            <a:avLst/>
          </a:prstGeom>
          <a:noFill/>
        </p:spPr>
        <p:txBody>
          <a:bodyPr wrap="square">
            <a:spAutoFit/>
          </a:bodyPr>
          <a:lstStyle/>
          <a:p>
            <a:r>
              <a:rPr lang="en-GB" sz="1200" dirty="0">
                <a:solidFill>
                  <a:schemeClr val="bg1"/>
                </a:solidFill>
              </a:rPr>
              <a:t>Source: The Healthy Child Programme, CPFT, CCS</a:t>
            </a:r>
            <a:endParaRPr lang="en-GB" sz="1200" b="1" dirty="0"/>
          </a:p>
        </p:txBody>
      </p:sp>
      <p:graphicFrame>
        <p:nvGraphicFramePr>
          <p:cNvPr id="7" name="Chart 6">
            <a:extLst>
              <a:ext uri="{FF2B5EF4-FFF2-40B4-BE49-F238E27FC236}">
                <a16:creationId xmlns:a16="http://schemas.microsoft.com/office/drawing/2014/main" id="{39FEFC00-BFE3-0739-0DAE-4BE43581D6CF}"/>
              </a:ext>
            </a:extLst>
          </p:cNvPr>
          <p:cNvGraphicFramePr>
            <a:graphicFrameLocks/>
          </p:cNvGraphicFramePr>
          <p:nvPr>
            <p:extLst>
              <p:ext uri="{D42A27DB-BD31-4B8C-83A1-F6EECF244321}">
                <p14:modId xmlns:p14="http://schemas.microsoft.com/office/powerpoint/2010/main" val="1474424208"/>
              </p:ext>
            </p:extLst>
          </p:nvPr>
        </p:nvGraphicFramePr>
        <p:xfrm>
          <a:off x="1338300" y="3572714"/>
          <a:ext cx="4581450" cy="2784276"/>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4BFC49F3-7308-D133-0313-F0BCCE23159B}"/>
              </a:ext>
            </a:extLst>
          </p:cNvPr>
          <p:cNvSpPr txBox="1"/>
          <p:nvPr/>
        </p:nvSpPr>
        <p:spPr>
          <a:xfrm>
            <a:off x="6634577" y="4460664"/>
            <a:ext cx="4885906" cy="2062103"/>
          </a:xfrm>
          <a:prstGeom prst="rect">
            <a:avLst/>
          </a:prstGeom>
          <a:noFill/>
        </p:spPr>
        <p:txBody>
          <a:bodyPr wrap="square">
            <a:spAutoFit/>
          </a:bodyPr>
          <a:lstStyle/>
          <a:p>
            <a:pPr marL="285750" indent="-285750">
              <a:buFont typeface="Arial" panose="020B0604020202020204" pitchFamily="34" charset="0"/>
              <a:buChar char="•"/>
            </a:pPr>
            <a:r>
              <a:rPr lang="en-GB" sz="1600" b="1" dirty="0">
                <a:solidFill>
                  <a:schemeClr val="accent6">
                    <a:lumMod val="10000"/>
                  </a:schemeClr>
                </a:solidFill>
              </a:rPr>
              <a:t>The % of checks being completed within time-frame has now significantly improved (Graph A). </a:t>
            </a:r>
          </a:p>
          <a:p>
            <a:endParaRPr lang="en-GB" sz="1600" b="1" dirty="0">
              <a:solidFill>
                <a:schemeClr val="accent6">
                  <a:lumMod val="10000"/>
                </a:schemeClr>
              </a:solidFill>
            </a:endParaRPr>
          </a:p>
          <a:p>
            <a:pPr marL="285750" indent="-285750">
              <a:buFont typeface="Arial" panose="020B0604020202020204" pitchFamily="34" charset="0"/>
              <a:buChar char="•"/>
            </a:pPr>
            <a:r>
              <a:rPr lang="en-GB" sz="1600" b="1" dirty="0">
                <a:solidFill>
                  <a:schemeClr val="accent6">
                    <a:lumMod val="10000"/>
                  </a:schemeClr>
                </a:solidFill>
              </a:rPr>
              <a:t>The service sees children and families on a large scale, completing 8,727 New Birth Visits and 8,408 6-8 Week Checks across Cambridgeshire and Peterborough last year (2021/22), alongside their other work. </a:t>
            </a:r>
          </a:p>
        </p:txBody>
      </p:sp>
    </p:spTree>
    <p:extLst>
      <p:ext uri="{BB962C8B-B14F-4D97-AF65-F5344CB8AC3E}">
        <p14:creationId xmlns:p14="http://schemas.microsoft.com/office/powerpoint/2010/main" val="2639009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FAE2A2-6602-A470-E31B-A62A0BDCC78B}"/>
              </a:ext>
            </a:extLst>
          </p:cNvPr>
          <p:cNvSpPr/>
          <p:nvPr/>
        </p:nvSpPr>
        <p:spPr>
          <a:xfrm>
            <a:off x="8733035" y="-85060"/>
            <a:ext cx="3458965" cy="685800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75F2CAD9-EDB6-7976-98D6-7D7A40019725}"/>
              </a:ext>
            </a:extLst>
          </p:cNvPr>
          <p:cNvSpPr/>
          <p:nvPr/>
        </p:nvSpPr>
        <p:spPr>
          <a:xfrm>
            <a:off x="5054273" y="515947"/>
            <a:ext cx="2083454" cy="584775"/>
          </a:xfrm>
          <a:prstGeom prst="rect">
            <a:avLst/>
          </a:prstGeom>
          <a:solidFill>
            <a:srgbClr val="92D050"/>
          </a:solidFill>
        </p:spPr>
        <p:txBody>
          <a:bodyPr wrap="none" lIns="91440" tIns="45720" rIns="91440" bIns="45720">
            <a:spAutoFit/>
          </a:bodyPr>
          <a:lstStyle/>
          <a:p>
            <a:pPr algn="ctr"/>
            <a:r>
              <a:rPr lang="en-US" sz="3200" b="0" cap="none" spc="0" dirty="0">
                <a:ln w="0"/>
                <a:solidFill>
                  <a:schemeClr val="accent6">
                    <a:lumMod val="10000"/>
                  </a:schemeClr>
                </a:solidFill>
                <a:latin typeface="+mj-lt"/>
              </a:rPr>
              <a:t>CONTENTS </a:t>
            </a:r>
          </a:p>
        </p:txBody>
      </p:sp>
      <p:sp>
        <p:nvSpPr>
          <p:cNvPr id="2" name="TextBox 1">
            <a:extLst>
              <a:ext uri="{FF2B5EF4-FFF2-40B4-BE49-F238E27FC236}">
                <a16:creationId xmlns:a16="http://schemas.microsoft.com/office/drawing/2014/main" id="{5A51793C-149F-B8FE-52DB-19406F08478A}"/>
              </a:ext>
            </a:extLst>
          </p:cNvPr>
          <p:cNvSpPr txBox="1"/>
          <p:nvPr/>
        </p:nvSpPr>
        <p:spPr>
          <a:xfrm>
            <a:off x="754984" y="1459230"/>
            <a:ext cx="11023082" cy="4370427"/>
          </a:xfrm>
          <a:prstGeom prst="rect">
            <a:avLst/>
          </a:prstGeom>
          <a:noFill/>
        </p:spPr>
        <p:txBody>
          <a:bodyPr wrap="none" rtlCol="0">
            <a:spAutoFit/>
          </a:bodyPr>
          <a:lstStyle/>
          <a:p>
            <a:pPr marL="342900" indent="-342900" algn="ctr">
              <a:buAutoNum type="arabicPeriod"/>
            </a:pPr>
            <a:r>
              <a:rPr lang="en-GB" sz="3200" b="1" dirty="0">
                <a:solidFill>
                  <a:schemeClr val="accent6">
                    <a:lumMod val="10000"/>
                  </a:schemeClr>
                </a:solidFill>
              </a:rPr>
              <a:t>Background </a:t>
            </a:r>
            <a:r>
              <a:rPr lang="en-GB" sz="1200" b="1" dirty="0">
                <a:solidFill>
                  <a:schemeClr val="accent6">
                    <a:lumMod val="10000"/>
                  </a:schemeClr>
                </a:solidFill>
              </a:rPr>
              <a:t>(Slide 3)</a:t>
            </a:r>
            <a:endParaRPr lang="en-GB" sz="3200" b="1" dirty="0">
              <a:solidFill>
                <a:schemeClr val="accent6">
                  <a:lumMod val="10000"/>
                </a:schemeClr>
              </a:solidFill>
            </a:endParaRPr>
          </a:p>
          <a:p>
            <a:pPr marL="342900" indent="-342900" algn="ctr">
              <a:buAutoNum type="arabicPeriod"/>
            </a:pPr>
            <a:r>
              <a:rPr lang="en-GB" sz="3200" b="1" dirty="0">
                <a:solidFill>
                  <a:schemeClr val="accent6">
                    <a:lumMod val="10000"/>
                  </a:schemeClr>
                </a:solidFill>
              </a:rPr>
              <a:t>Health and Wellbeing Strategy </a:t>
            </a:r>
            <a:r>
              <a:rPr lang="en-GB" sz="1200" b="1" dirty="0">
                <a:solidFill>
                  <a:schemeClr val="accent6">
                    <a:lumMod val="10000"/>
                  </a:schemeClr>
                </a:solidFill>
              </a:rPr>
              <a:t>(Slide 4)</a:t>
            </a:r>
            <a:endParaRPr lang="en-GB" sz="3200" b="1" dirty="0">
              <a:solidFill>
                <a:schemeClr val="accent6">
                  <a:lumMod val="10000"/>
                </a:schemeClr>
              </a:solidFill>
            </a:endParaRPr>
          </a:p>
          <a:p>
            <a:pPr marL="342900" indent="-342900" algn="ctr">
              <a:buAutoNum type="arabicPeriod"/>
            </a:pPr>
            <a:r>
              <a:rPr lang="en-GB" sz="3200" b="1" dirty="0">
                <a:solidFill>
                  <a:schemeClr val="accent6">
                    <a:lumMod val="10000"/>
                  </a:schemeClr>
                </a:solidFill>
              </a:rPr>
              <a:t>Population Data </a:t>
            </a:r>
            <a:r>
              <a:rPr lang="en-GB" sz="1200" b="1" dirty="0">
                <a:solidFill>
                  <a:schemeClr val="accent6">
                    <a:lumMod val="10000"/>
                  </a:schemeClr>
                </a:solidFill>
              </a:rPr>
              <a:t>(Slides 5-9)</a:t>
            </a:r>
            <a:endParaRPr lang="en-GB" sz="3200" b="1" dirty="0">
              <a:solidFill>
                <a:schemeClr val="accent6">
                  <a:lumMod val="10000"/>
                </a:schemeClr>
              </a:solidFill>
            </a:endParaRPr>
          </a:p>
          <a:p>
            <a:pPr marL="342900" indent="-342900" algn="ctr">
              <a:buAutoNum type="arabicPeriod"/>
            </a:pPr>
            <a:r>
              <a:rPr lang="en-GB" sz="3200" b="1" dirty="0">
                <a:solidFill>
                  <a:schemeClr val="accent6">
                    <a:lumMod val="10000"/>
                  </a:schemeClr>
                </a:solidFill>
              </a:rPr>
              <a:t>Education and Child Development </a:t>
            </a:r>
            <a:r>
              <a:rPr lang="en-GB" sz="1200" b="1" dirty="0">
                <a:solidFill>
                  <a:schemeClr val="accent6">
                    <a:lumMod val="10000"/>
                  </a:schemeClr>
                </a:solidFill>
              </a:rPr>
              <a:t>(Slides 10- 25)</a:t>
            </a:r>
            <a:endParaRPr lang="en-GB" sz="3200" b="1" dirty="0">
              <a:solidFill>
                <a:schemeClr val="accent6">
                  <a:lumMod val="10000"/>
                </a:schemeClr>
              </a:solidFill>
            </a:endParaRPr>
          </a:p>
          <a:p>
            <a:pPr marL="342900" indent="-342900" algn="ctr">
              <a:buAutoNum type="arabicPeriod"/>
            </a:pPr>
            <a:r>
              <a:rPr lang="en-GB" sz="3200" b="1" dirty="0">
                <a:solidFill>
                  <a:schemeClr val="accent6">
                    <a:lumMod val="10000"/>
                  </a:schemeClr>
                </a:solidFill>
              </a:rPr>
              <a:t>Health Outcomes </a:t>
            </a:r>
            <a:r>
              <a:rPr lang="en-GB" sz="1200" b="1" dirty="0">
                <a:solidFill>
                  <a:schemeClr val="accent6">
                    <a:lumMod val="10000"/>
                  </a:schemeClr>
                </a:solidFill>
              </a:rPr>
              <a:t>(Slides 26-31)</a:t>
            </a:r>
            <a:endParaRPr lang="en-GB" sz="3200" b="1" dirty="0">
              <a:solidFill>
                <a:schemeClr val="accent6">
                  <a:lumMod val="10000"/>
                </a:schemeClr>
              </a:solidFill>
            </a:endParaRPr>
          </a:p>
          <a:p>
            <a:pPr marL="342900" indent="-342900" algn="ctr">
              <a:buAutoNum type="arabicPeriod"/>
            </a:pPr>
            <a:r>
              <a:rPr lang="en-GB" sz="3200" b="1" dirty="0">
                <a:solidFill>
                  <a:schemeClr val="accent6">
                    <a:lumMod val="10000"/>
                  </a:schemeClr>
                </a:solidFill>
              </a:rPr>
              <a:t>Perinatal Mental Health and Parent-Infant Relationships </a:t>
            </a:r>
            <a:r>
              <a:rPr lang="en-GB" sz="1200" b="1" dirty="0">
                <a:solidFill>
                  <a:schemeClr val="accent6">
                    <a:lumMod val="10000"/>
                  </a:schemeClr>
                </a:solidFill>
              </a:rPr>
              <a:t>(Slides 32-49)</a:t>
            </a:r>
            <a:endParaRPr lang="en-GB" sz="3200" b="1" dirty="0">
              <a:solidFill>
                <a:schemeClr val="accent6">
                  <a:lumMod val="10000"/>
                </a:schemeClr>
              </a:solidFill>
            </a:endParaRPr>
          </a:p>
          <a:p>
            <a:pPr marL="342900" indent="-342900" algn="ctr">
              <a:buAutoNum type="arabicPeriod"/>
            </a:pPr>
            <a:r>
              <a:rPr lang="en-GB" sz="3200" b="1" dirty="0">
                <a:solidFill>
                  <a:schemeClr val="accent6">
                    <a:lumMod val="10000"/>
                  </a:schemeClr>
                </a:solidFill>
              </a:rPr>
              <a:t>Infant Feeding </a:t>
            </a:r>
            <a:r>
              <a:rPr lang="en-GB" sz="1200" b="1" dirty="0">
                <a:solidFill>
                  <a:schemeClr val="accent6">
                    <a:lumMod val="10000"/>
                  </a:schemeClr>
                </a:solidFill>
              </a:rPr>
              <a:t>(Slides 50-57)</a:t>
            </a:r>
            <a:endParaRPr lang="en-GB" sz="3200" b="1" dirty="0">
              <a:solidFill>
                <a:schemeClr val="accent6">
                  <a:lumMod val="10000"/>
                </a:schemeClr>
              </a:solidFill>
            </a:endParaRPr>
          </a:p>
          <a:p>
            <a:pPr marL="342900" indent="-342900">
              <a:buAutoNum type="arabicPeriod"/>
            </a:pPr>
            <a:endParaRPr lang="en-GB" dirty="0"/>
          </a:p>
          <a:p>
            <a:pPr marL="342900" indent="-342900">
              <a:buAutoNum type="arabicPeriod"/>
            </a:pPr>
            <a:endParaRPr lang="en-GB" dirty="0"/>
          </a:p>
          <a:p>
            <a:pPr marL="342900" indent="-342900">
              <a:buAutoNum type="arabicPeriod"/>
            </a:pPr>
            <a:endParaRPr lang="en-GB" dirty="0"/>
          </a:p>
        </p:txBody>
      </p:sp>
    </p:spTree>
    <p:extLst>
      <p:ext uri="{BB962C8B-B14F-4D97-AF65-F5344CB8AC3E}">
        <p14:creationId xmlns:p14="http://schemas.microsoft.com/office/powerpoint/2010/main" val="5573092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947688D-B988-200E-2BE1-0B60A29CABAC}"/>
              </a:ext>
            </a:extLst>
          </p:cNvPr>
          <p:cNvSpPr/>
          <p:nvPr/>
        </p:nvSpPr>
        <p:spPr>
          <a:xfrm>
            <a:off x="8733035" y="1"/>
            <a:ext cx="3458965" cy="685800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3" name="Content Placeholder 3">
            <a:extLst>
              <a:ext uri="{FF2B5EF4-FFF2-40B4-BE49-F238E27FC236}">
                <a16:creationId xmlns:a16="http://schemas.microsoft.com/office/drawing/2014/main" id="{7762F15C-0C93-E0AD-739B-D7C83302B8E0}"/>
              </a:ext>
            </a:extLst>
          </p:cNvPr>
          <p:cNvGraphicFramePr>
            <a:graphicFrameLocks/>
          </p:cNvGraphicFramePr>
          <p:nvPr>
            <p:extLst>
              <p:ext uri="{D42A27DB-BD31-4B8C-83A1-F6EECF244321}">
                <p14:modId xmlns:p14="http://schemas.microsoft.com/office/powerpoint/2010/main" val="1277929911"/>
              </p:ext>
            </p:extLst>
          </p:nvPr>
        </p:nvGraphicFramePr>
        <p:xfrm>
          <a:off x="619878" y="2260537"/>
          <a:ext cx="5195297" cy="2016760"/>
        </p:xfrm>
        <a:graphic>
          <a:graphicData uri="http://schemas.openxmlformats.org/drawingml/2006/table">
            <a:tbl>
              <a:tblPr>
                <a:tableStyleId>{35758FB7-9AC5-4552-8A53-C91805E547FA}</a:tableStyleId>
              </a:tblPr>
              <a:tblGrid>
                <a:gridCol w="1484367">
                  <a:extLst>
                    <a:ext uri="{9D8B030D-6E8A-4147-A177-3AD203B41FA5}">
                      <a16:colId xmlns:a16="http://schemas.microsoft.com/office/drawing/2014/main" val="2615670456"/>
                    </a:ext>
                  </a:extLst>
                </a:gridCol>
                <a:gridCol w="742186">
                  <a:extLst>
                    <a:ext uri="{9D8B030D-6E8A-4147-A177-3AD203B41FA5}">
                      <a16:colId xmlns:a16="http://schemas.microsoft.com/office/drawing/2014/main" val="2192648113"/>
                    </a:ext>
                  </a:extLst>
                </a:gridCol>
                <a:gridCol w="742186">
                  <a:extLst>
                    <a:ext uri="{9D8B030D-6E8A-4147-A177-3AD203B41FA5}">
                      <a16:colId xmlns:a16="http://schemas.microsoft.com/office/drawing/2014/main" val="3581207862"/>
                    </a:ext>
                  </a:extLst>
                </a:gridCol>
                <a:gridCol w="742186">
                  <a:extLst>
                    <a:ext uri="{9D8B030D-6E8A-4147-A177-3AD203B41FA5}">
                      <a16:colId xmlns:a16="http://schemas.microsoft.com/office/drawing/2014/main" val="1162965204"/>
                    </a:ext>
                  </a:extLst>
                </a:gridCol>
                <a:gridCol w="742186">
                  <a:extLst>
                    <a:ext uri="{9D8B030D-6E8A-4147-A177-3AD203B41FA5}">
                      <a16:colId xmlns:a16="http://schemas.microsoft.com/office/drawing/2014/main" val="4249890441"/>
                    </a:ext>
                  </a:extLst>
                </a:gridCol>
                <a:gridCol w="742186">
                  <a:extLst>
                    <a:ext uri="{9D8B030D-6E8A-4147-A177-3AD203B41FA5}">
                      <a16:colId xmlns:a16="http://schemas.microsoft.com/office/drawing/2014/main" val="172577337"/>
                    </a:ext>
                  </a:extLst>
                </a:gridCol>
              </a:tblGrid>
              <a:tr h="1133110">
                <a:tc>
                  <a:txBody>
                    <a:bodyPr/>
                    <a:lstStyle/>
                    <a:p>
                      <a:pPr algn="ctr" fontAlgn="b"/>
                      <a:r>
                        <a:rPr lang="en-GB" sz="1800" b="1" u="none" strike="noStrike">
                          <a:solidFill>
                            <a:srgbClr val="000000"/>
                          </a:solidFill>
                          <a:effectLst/>
                        </a:rPr>
                        <a:t>Percentage of children taking up their 2-year funding</a:t>
                      </a:r>
                    </a:p>
                    <a:p>
                      <a:pPr algn="l" fontAlgn="b"/>
                      <a:endParaRPr lang="en-GB" sz="18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800" b="1" u="none" strike="noStrike">
                          <a:solidFill>
                            <a:srgbClr val="000000"/>
                          </a:solidFill>
                          <a:effectLst/>
                        </a:rPr>
                        <a:t>2019</a:t>
                      </a:r>
                      <a:endParaRPr lang="en-GB" sz="18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800" b="1" u="none" strike="noStrike">
                          <a:solidFill>
                            <a:srgbClr val="000000"/>
                          </a:solidFill>
                          <a:effectLst/>
                        </a:rPr>
                        <a:t>2020</a:t>
                      </a:r>
                      <a:endParaRPr lang="en-GB" sz="18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800" b="1" u="none" strike="noStrike">
                          <a:solidFill>
                            <a:srgbClr val="000000"/>
                          </a:solidFill>
                          <a:effectLst/>
                        </a:rPr>
                        <a:t>2021</a:t>
                      </a:r>
                      <a:endParaRPr lang="en-GB" sz="18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800" b="1" u="none" strike="noStrike">
                          <a:solidFill>
                            <a:srgbClr val="000000"/>
                          </a:solidFill>
                          <a:effectLst/>
                        </a:rPr>
                        <a:t>2022</a:t>
                      </a:r>
                      <a:endParaRPr lang="en-GB" sz="18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800" b="1" u="none" strike="noStrike">
                          <a:solidFill>
                            <a:srgbClr val="000000"/>
                          </a:solidFill>
                          <a:effectLst/>
                        </a:rPr>
                        <a:t>2023</a:t>
                      </a:r>
                      <a:endParaRPr lang="en-GB" sz="1800" b="1"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448529087"/>
                  </a:ext>
                </a:extLst>
              </a:tr>
              <a:tr h="306957">
                <a:tc>
                  <a:txBody>
                    <a:bodyPr/>
                    <a:lstStyle/>
                    <a:p>
                      <a:pPr algn="l" fontAlgn="b"/>
                      <a:r>
                        <a:rPr lang="en-GB" sz="1800" b="0" u="none" strike="noStrike">
                          <a:solidFill>
                            <a:srgbClr val="000000"/>
                          </a:solidFill>
                          <a:effectLst/>
                        </a:rPr>
                        <a:t>Peterborough</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GB" sz="2000" b="0" u="none" strike="noStrike">
                          <a:solidFill>
                            <a:srgbClr val="000000"/>
                          </a:solidFill>
                          <a:effectLst/>
                        </a:rPr>
                        <a:t>68.8</a:t>
                      </a:r>
                      <a:endParaRPr lang="en-GB" sz="2000" b="0" i="0" u="none" strike="noStrike">
                        <a:solidFill>
                          <a:srgbClr val="000000"/>
                        </a:solidFill>
                        <a:effectLst/>
                        <a:latin typeface="+mn-lt"/>
                      </a:endParaRPr>
                    </a:p>
                  </a:txBody>
                  <a:tcPr marL="7620" marR="7620" marT="7620" anchor="b"/>
                </a:tc>
                <a:tc>
                  <a:txBody>
                    <a:bodyPr/>
                    <a:lstStyle/>
                    <a:p>
                      <a:pPr algn="ctr" fontAlgn="b"/>
                      <a:r>
                        <a:rPr lang="en-GB" sz="2000" b="0" u="none" strike="noStrike">
                          <a:solidFill>
                            <a:srgbClr val="000000"/>
                          </a:solidFill>
                          <a:effectLst/>
                        </a:rPr>
                        <a:t>66.5</a:t>
                      </a:r>
                      <a:endParaRPr lang="en-GB" sz="2000" b="0" i="0" u="none" strike="noStrike">
                        <a:solidFill>
                          <a:srgbClr val="000000"/>
                        </a:solidFill>
                        <a:effectLst/>
                        <a:latin typeface="+mn-lt"/>
                      </a:endParaRPr>
                    </a:p>
                  </a:txBody>
                  <a:tcPr marL="7620" marR="7620" marT="7620" anchor="b"/>
                </a:tc>
                <a:tc>
                  <a:txBody>
                    <a:bodyPr/>
                    <a:lstStyle/>
                    <a:p>
                      <a:pPr algn="ctr" fontAlgn="b"/>
                      <a:r>
                        <a:rPr lang="en-GB" sz="2000" b="0" u="none" strike="noStrike">
                          <a:solidFill>
                            <a:srgbClr val="000000"/>
                          </a:solidFill>
                          <a:effectLst/>
                        </a:rPr>
                        <a:t>62.1</a:t>
                      </a:r>
                      <a:endParaRPr lang="en-GB" sz="2000" b="0" i="0" u="none" strike="noStrike">
                        <a:solidFill>
                          <a:srgbClr val="000000"/>
                        </a:solidFill>
                        <a:effectLst/>
                        <a:latin typeface="+mn-lt"/>
                      </a:endParaRPr>
                    </a:p>
                  </a:txBody>
                  <a:tcPr marL="7620" marR="7620" marT="7620" anchor="b"/>
                </a:tc>
                <a:tc>
                  <a:txBody>
                    <a:bodyPr/>
                    <a:lstStyle/>
                    <a:p>
                      <a:pPr algn="ctr" fontAlgn="b"/>
                      <a:r>
                        <a:rPr lang="en-GB" sz="2000" b="0" u="none" strike="noStrike">
                          <a:solidFill>
                            <a:srgbClr val="000000"/>
                          </a:solidFill>
                          <a:effectLst/>
                        </a:rPr>
                        <a:t>70.3</a:t>
                      </a:r>
                      <a:endParaRPr lang="en-GB" sz="2000" b="0" i="0" u="none" strike="noStrike">
                        <a:solidFill>
                          <a:srgbClr val="000000"/>
                        </a:solidFill>
                        <a:effectLst/>
                        <a:latin typeface="+mn-lt"/>
                      </a:endParaRPr>
                    </a:p>
                  </a:txBody>
                  <a:tcPr marL="7620" marR="7620" marT="7620" anchor="b"/>
                </a:tc>
                <a:tc>
                  <a:txBody>
                    <a:bodyPr/>
                    <a:lstStyle/>
                    <a:p>
                      <a:pPr algn="ctr" fontAlgn="b"/>
                      <a:r>
                        <a:rPr lang="en-GB" sz="2000" b="0" u="none" strike="noStrike">
                          <a:solidFill>
                            <a:srgbClr val="000000"/>
                          </a:solidFill>
                          <a:effectLst/>
                        </a:rPr>
                        <a:t>74.2</a:t>
                      </a:r>
                      <a:endParaRPr lang="en-GB" sz="2000" b="0" i="0" u="none" strike="noStrike">
                        <a:solidFill>
                          <a:srgbClr val="000000"/>
                        </a:solidFill>
                        <a:effectLst/>
                        <a:latin typeface="+mn-lt"/>
                      </a:endParaRPr>
                    </a:p>
                  </a:txBody>
                  <a:tcPr marL="7620" marR="7620" marT="7620" anchor="b"/>
                </a:tc>
                <a:extLst>
                  <a:ext uri="{0D108BD9-81ED-4DB2-BD59-A6C34878D82A}">
                    <a16:rowId xmlns:a16="http://schemas.microsoft.com/office/drawing/2014/main" val="3052611102"/>
                  </a:ext>
                </a:extLst>
              </a:tr>
              <a:tr h="222146">
                <a:tc>
                  <a:txBody>
                    <a:bodyPr/>
                    <a:lstStyle/>
                    <a:p>
                      <a:pPr algn="l" fontAlgn="b"/>
                      <a:r>
                        <a:rPr lang="en-GB" sz="1800" b="0" u="none" strike="noStrike">
                          <a:solidFill>
                            <a:srgbClr val="000000"/>
                          </a:solidFill>
                          <a:effectLst/>
                        </a:rPr>
                        <a:t>National</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GB" sz="1800" b="0" u="none" strike="noStrike">
                          <a:solidFill>
                            <a:srgbClr val="000000"/>
                          </a:solidFill>
                          <a:effectLst/>
                        </a:rPr>
                        <a:t>67.8</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GB" sz="1800" b="0" u="none" strike="noStrike">
                          <a:solidFill>
                            <a:srgbClr val="000000"/>
                          </a:solidFill>
                          <a:effectLst/>
                        </a:rPr>
                        <a:t>69.2</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GB" sz="1800" b="0" u="none" strike="noStrike">
                          <a:solidFill>
                            <a:srgbClr val="000000"/>
                          </a:solidFill>
                          <a:effectLst/>
                        </a:rPr>
                        <a:t>61.8</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GB" sz="1800" b="0" u="none" strike="noStrike">
                          <a:solidFill>
                            <a:srgbClr val="000000"/>
                          </a:solidFill>
                          <a:effectLst/>
                        </a:rPr>
                        <a:t>71.9</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GB" sz="1800" b="0" u="none" strike="noStrike">
                          <a:solidFill>
                            <a:srgbClr val="000000"/>
                          </a:solidFill>
                          <a:effectLst/>
                        </a:rPr>
                        <a:t>73.9</a:t>
                      </a:r>
                      <a:endParaRPr lang="en-GB" sz="18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87733390"/>
                  </a:ext>
                </a:extLst>
              </a:tr>
            </a:tbl>
          </a:graphicData>
        </a:graphic>
      </p:graphicFrame>
      <p:sp>
        <p:nvSpPr>
          <p:cNvPr id="5" name="Title 1">
            <a:extLst>
              <a:ext uri="{FF2B5EF4-FFF2-40B4-BE49-F238E27FC236}">
                <a16:creationId xmlns:a16="http://schemas.microsoft.com/office/drawing/2014/main" id="{50DD5BC2-4A00-4294-8507-BC757656B297}"/>
              </a:ext>
            </a:extLst>
          </p:cNvPr>
          <p:cNvSpPr txBox="1">
            <a:spLocks/>
          </p:cNvSpPr>
          <p:nvPr/>
        </p:nvSpPr>
        <p:spPr bwMode="auto">
          <a:xfrm>
            <a:off x="2208952" y="1567507"/>
            <a:ext cx="2017148" cy="765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defTabSz="914400"/>
            <a:r>
              <a:rPr lang="en-GB" sz="2400">
                <a:solidFill>
                  <a:schemeClr val="accent6">
                    <a:lumMod val="10000"/>
                  </a:schemeClr>
                </a:solidFill>
              </a:rPr>
              <a:t>Peterborough</a:t>
            </a:r>
          </a:p>
        </p:txBody>
      </p:sp>
      <p:graphicFrame>
        <p:nvGraphicFramePr>
          <p:cNvPr id="7" name="Content Placeholder 3">
            <a:extLst>
              <a:ext uri="{FF2B5EF4-FFF2-40B4-BE49-F238E27FC236}">
                <a16:creationId xmlns:a16="http://schemas.microsoft.com/office/drawing/2014/main" id="{17D9A474-0B04-A86E-D8B1-691349E4325F}"/>
              </a:ext>
            </a:extLst>
          </p:cNvPr>
          <p:cNvGraphicFramePr>
            <a:graphicFrameLocks/>
          </p:cNvGraphicFramePr>
          <p:nvPr>
            <p:extLst>
              <p:ext uri="{D42A27DB-BD31-4B8C-83A1-F6EECF244321}">
                <p14:modId xmlns:p14="http://schemas.microsoft.com/office/powerpoint/2010/main" val="2106118857"/>
              </p:ext>
            </p:extLst>
          </p:nvPr>
        </p:nvGraphicFramePr>
        <p:xfrm>
          <a:off x="6376823" y="4118657"/>
          <a:ext cx="5195299" cy="2069862"/>
        </p:xfrm>
        <a:graphic>
          <a:graphicData uri="http://schemas.openxmlformats.org/drawingml/2006/table">
            <a:tbl>
              <a:tblPr>
                <a:tableStyleId>{35758FB7-9AC5-4552-8A53-C91805E547FA}</a:tableStyleId>
              </a:tblPr>
              <a:tblGrid>
                <a:gridCol w="1484369">
                  <a:extLst>
                    <a:ext uri="{9D8B030D-6E8A-4147-A177-3AD203B41FA5}">
                      <a16:colId xmlns:a16="http://schemas.microsoft.com/office/drawing/2014/main" val="2615670456"/>
                    </a:ext>
                  </a:extLst>
                </a:gridCol>
                <a:gridCol w="742186">
                  <a:extLst>
                    <a:ext uri="{9D8B030D-6E8A-4147-A177-3AD203B41FA5}">
                      <a16:colId xmlns:a16="http://schemas.microsoft.com/office/drawing/2014/main" val="2192648113"/>
                    </a:ext>
                  </a:extLst>
                </a:gridCol>
                <a:gridCol w="742186">
                  <a:extLst>
                    <a:ext uri="{9D8B030D-6E8A-4147-A177-3AD203B41FA5}">
                      <a16:colId xmlns:a16="http://schemas.microsoft.com/office/drawing/2014/main" val="3581207862"/>
                    </a:ext>
                  </a:extLst>
                </a:gridCol>
                <a:gridCol w="742186">
                  <a:extLst>
                    <a:ext uri="{9D8B030D-6E8A-4147-A177-3AD203B41FA5}">
                      <a16:colId xmlns:a16="http://schemas.microsoft.com/office/drawing/2014/main" val="1162965204"/>
                    </a:ext>
                  </a:extLst>
                </a:gridCol>
                <a:gridCol w="742186">
                  <a:extLst>
                    <a:ext uri="{9D8B030D-6E8A-4147-A177-3AD203B41FA5}">
                      <a16:colId xmlns:a16="http://schemas.microsoft.com/office/drawing/2014/main" val="4249890441"/>
                    </a:ext>
                  </a:extLst>
                </a:gridCol>
                <a:gridCol w="742186">
                  <a:extLst>
                    <a:ext uri="{9D8B030D-6E8A-4147-A177-3AD203B41FA5}">
                      <a16:colId xmlns:a16="http://schemas.microsoft.com/office/drawing/2014/main" val="172577337"/>
                    </a:ext>
                  </a:extLst>
                </a:gridCol>
              </a:tblGrid>
              <a:tr h="1324847">
                <a:tc>
                  <a:txBody>
                    <a:bodyPr/>
                    <a:lstStyle/>
                    <a:p>
                      <a:pPr algn="ctr" fontAlgn="b"/>
                      <a:r>
                        <a:rPr lang="en-GB" sz="1800" b="1" u="none" strike="noStrike">
                          <a:solidFill>
                            <a:srgbClr val="000000"/>
                          </a:solidFill>
                          <a:effectLst/>
                        </a:rPr>
                        <a:t>Percentage of children taking up their 2-year funding</a:t>
                      </a:r>
                    </a:p>
                    <a:p>
                      <a:pPr algn="l" fontAlgn="b"/>
                      <a:endParaRPr lang="en-GB" sz="18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800" b="1" u="none" strike="noStrike">
                          <a:solidFill>
                            <a:srgbClr val="000000"/>
                          </a:solidFill>
                          <a:effectLst/>
                        </a:rPr>
                        <a:t>2019</a:t>
                      </a:r>
                      <a:endParaRPr lang="en-GB" sz="18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800" b="1" u="none" strike="noStrike">
                          <a:solidFill>
                            <a:srgbClr val="000000"/>
                          </a:solidFill>
                          <a:effectLst/>
                        </a:rPr>
                        <a:t>2020</a:t>
                      </a:r>
                      <a:endParaRPr lang="en-GB" sz="18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800" b="1" u="none" strike="noStrike">
                          <a:solidFill>
                            <a:srgbClr val="000000"/>
                          </a:solidFill>
                          <a:effectLst/>
                        </a:rPr>
                        <a:t>2021</a:t>
                      </a:r>
                      <a:endParaRPr lang="en-GB" sz="18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800" b="1" u="none" strike="noStrike">
                          <a:solidFill>
                            <a:srgbClr val="000000"/>
                          </a:solidFill>
                          <a:effectLst/>
                        </a:rPr>
                        <a:t>2022</a:t>
                      </a:r>
                      <a:endParaRPr lang="en-GB" sz="18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800" b="1" u="none" strike="noStrike">
                          <a:solidFill>
                            <a:srgbClr val="000000"/>
                          </a:solidFill>
                          <a:effectLst/>
                        </a:rPr>
                        <a:t>2023</a:t>
                      </a:r>
                      <a:endParaRPr lang="en-GB" sz="1800" b="1"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448529087"/>
                  </a:ext>
                </a:extLst>
              </a:tr>
              <a:tr h="345956">
                <a:tc>
                  <a:txBody>
                    <a:bodyPr/>
                    <a:lstStyle/>
                    <a:p>
                      <a:pPr algn="l" fontAlgn="b"/>
                      <a:r>
                        <a:rPr lang="en-GB" sz="1800" b="0" u="none" strike="noStrike">
                          <a:solidFill>
                            <a:srgbClr val="000000"/>
                          </a:solidFill>
                          <a:effectLst/>
                        </a:rPr>
                        <a:t>Cambridgeshire</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GB" sz="1800" b="0" u="none" strike="noStrike">
                          <a:solidFill>
                            <a:srgbClr val="000000"/>
                          </a:solidFill>
                          <a:effectLst/>
                        </a:rPr>
                        <a:t>67.0</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GB" sz="1800" b="0" u="none" strike="noStrike">
                          <a:solidFill>
                            <a:srgbClr val="000000"/>
                          </a:solidFill>
                          <a:effectLst/>
                        </a:rPr>
                        <a:t>65.2</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GB" sz="1800" b="0" u="none" strike="noStrike">
                          <a:solidFill>
                            <a:srgbClr val="000000"/>
                          </a:solidFill>
                          <a:effectLst/>
                        </a:rPr>
                        <a:t>59.1</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GB" sz="1800" b="0" u="none" strike="noStrike">
                          <a:solidFill>
                            <a:srgbClr val="000000"/>
                          </a:solidFill>
                          <a:effectLst/>
                        </a:rPr>
                        <a:t>67.6</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GB" sz="1800" b="0" u="none" strike="noStrike">
                          <a:solidFill>
                            <a:srgbClr val="000000"/>
                          </a:solidFill>
                          <a:effectLst/>
                        </a:rPr>
                        <a:t>73.5</a:t>
                      </a:r>
                      <a:endParaRPr lang="en-GB" sz="18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052611102"/>
                  </a:ext>
                </a:extLst>
              </a:tr>
              <a:tr h="345956">
                <a:tc>
                  <a:txBody>
                    <a:bodyPr/>
                    <a:lstStyle/>
                    <a:p>
                      <a:pPr algn="l" fontAlgn="b"/>
                      <a:r>
                        <a:rPr lang="en-GB" sz="1800" b="0" u="none" strike="noStrike">
                          <a:solidFill>
                            <a:srgbClr val="000000"/>
                          </a:solidFill>
                          <a:effectLst/>
                        </a:rPr>
                        <a:t>National</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GB" sz="1800" b="0" u="none" strike="noStrike">
                          <a:solidFill>
                            <a:srgbClr val="000000"/>
                          </a:solidFill>
                          <a:effectLst/>
                        </a:rPr>
                        <a:t>67.8</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GB" sz="1800" b="0" u="none" strike="noStrike">
                          <a:solidFill>
                            <a:srgbClr val="000000"/>
                          </a:solidFill>
                          <a:effectLst/>
                        </a:rPr>
                        <a:t>69.2</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GB" sz="1800" b="0" u="none" strike="noStrike">
                          <a:solidFill>
                            <a:srgbClr val="000000"/>
                          </a:solidFill>
                          <a:effectLst/>
                        </a:rPr>
                        <a:t>61.8</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GB" sz="1800" b="0" u="none" strike="noStrike">
                          <a:solidFill>
                            <a:srgbClr val="000000"/>
                          </a:solidFill>
                          <a:effectLst/>
                        </a:rPr>
                        <a:t>71.9</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GB" sz="1800" b="0" u="none" strike="noStrike">
                          <a:solidFill>
                            <a:srgbClr val="000000"/>
                          </a:solidFill>
                          <a:effectLst/>
                        </a:rPr>
                        <a:t>73.9</a:t>
                      </a:r>
                      <a:endParaRPr lang="en-GB" sz="18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87733390"/>
                  </a:ext>
                </a:extLst>
              </a:tr>
            </a:tbl>
          </a:graphicData>
        </a:graphic>
      </p:graphicFrame>
      <p:sp>
        <p:nvSpPr>
          <p:cNvPr id="9" name="Title 1">
            <a:extLst>
              <a:ext uri="{FF2B5EF4-FFF2-40B4-BE49-F238E27FC236}">
                <a16:creationId xmlns:a16="http://schemas.microsoft.com/office/drawing/2014/main" id="{5AC702CC-DEA7-757B-B462-E841AB88744C}"/>
              </a:ext>
            </a:extLst>
          </p:cNvPr>
          <p:cNvSpPr txBox="1">
            <a:spLocks/>
          </p:cNvSpPr>
          <p:nvPr/>
        </p:nvSpPr>
        <p:spPr bwMode="auto">
          <a:xfrm>
            <a:off x="7391743" y="3290152"/>
            <a:ext cx="2351054" cy="765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defTabSz="914400"/>
            <a:r>
              <a:rPr lang="en-GB" sz="2400">
                <a:solidFill>
                  <a:schemeClr val="accent6">
                    <a:lumMod val="10000"/>
                  </a:schemeClr>
                </a:solidFill>
              </a:rPr>
              <a:t>Cambridgeshire</a:t>
            </a:r>
          </a:p>
        </p:txBody>
      </p:sp>
      <p:sp>
        <p:nvSpPr>
          <p:cNvPr id="8" name="Title 1">
            <a:extLst>
              <a:ext uri="{FF2B5EF4-FFF2-40B4-BE49-F238E27FC236}">
                <a16:creationId xmlns:a16="http://schemas.microsoft.com/office/drawing/2014/main" id="{905C6F9E-0B15-C249-B0D3-7709C5F6FA8A}"/>
              </a:ext>
            </a:extLst>
          </p:cNvPr>
          <p:cNvSpPr txBox="1">
            <a:spLocks/>
          </p:cNvSpPr>
          <p:nvPr/>
        </p:nvSpPr>
        <p:spPr bwMode="auto">
          <a:xfrm>
            <a:off x="-2618" y="-17278"/>
            <a:ext cx="3631643" cy="431164"/>
          </a:xfrm>
          <a:prstGeom prst="rect">
            <a:avLst/>
          </a:prstGeom>
          <a:solidFill>
            <a:schemeClr val="accent4">
              <a:lumMod val="20000"/>
              <a:lumOff val="80000"/>
            </a:schemeClr>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US" sz="1800">
                <a:solidFill>
                  <a:schemeClr val="accent6">
                    <a:lumMod val="10000"/>
                  </a:schemeClr>
                </a:solidFill>
                <a:cs typeface="Calibri"/>
              </a:rPr>
              <a:t>Education and Child Development</a:t>
            </a:r>
            <a:endParaRPr lang="en-GB" sz="1800">
              <a:solidFill>
                <a:schemeClr val="accent6">
                  <a:lumMod val="10000"/>
                </a:schemeClr>
              </a:solidFill>
              <a:latin typeface="Arial" panose="020B0604020202020204" pitchFamily="34" charset="0"/>
              <a:cs typeface="Arial" panose="020B0604020202020204" pitchFamily="34" charset="0"/>
            </a:endParaRPr>
          </a:p>
        </p:txBody>
      </p:sp>
      <p:sp>
        <p:nvSpPr>
          <p:cNvPr id="10" name="TextBox 1">
            <a:extLst>
              <a:ext uri="{FF2B5EF4-FFF2-40B4-BE49-F238E27FC236}">
                <a16:creationId xmlns:a16="http://schemas.microsoft.com/office/drawing/2014/main" id="{4D092059-9DBF-B589-76C8-E1DB879A6460}"/>
              </a:ext>
            </a:extLst>
          </p:cNvPr>
          <p:cNvSpPr txBox="1"/>
          <p:nvPr/>
        </p:nvSpPr>
        <p:spPr>
          <a:xfrm>
            <a:off x="7173910" y="1888275"/>
            <a:ext cx="3745275" cy="1323439"/>
          </a:xfrm>
          <a:prstGeom prst="rect">
            <a:avLst/>
          </a:prstGeom>
          <a:solidFill>
            <a:schemeClr val="accent5"/>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b="1" dirty="0">
                <a:solidFill>
                  <a:schemeClr val="accent4">
                    <a:lumMod val="40000"/>
                    <a:lumOff val="60000"/>
                  </a:schemeClr>
                </a:solidFill>
                <a:cs typeface="Arial" panose="020B0604020202020204" pitchFamily="34" charset="0"/>
              </a:rPr>
              <a:t>2-year funding take up has  increased across Peterborough and Cambridgeshire, roughly in line with national figures. </a:t>
            </a:r>
          </a:p>
        </p:txBody>
      </p:sp>
      <p:sp>
        <p:nvSpPr>
          <p:cNvPr id="11" name="Title 1">
            <a:extLst>
              <a:ext uri="{FF2B5EF4-FFF2-40B4-BE49-F238E27FC236}">
                <a16:creationId xmlns:a16="http://schemas.microsoft.com/office/drawing/2014/main" id="{10FD1281-214E-4088-8173-780C25BB74DE}"/>
              </a:ext>
            </a:extLst>
          </p:cNvPr>
          <p:cNvSpPr txBox="1">
            <a:spLocks/>
          </p:cNvSpPr>
          <p:nvPr/>
        </p:nvSpPr>
        <p:spPr bwMode="auto">
          <a:xfrm>
            <a:off x="3167293" y="551065"/>
            <a:ext cx="5857413" cy="786146"/>
          </a:xfrm>
          <a:prstGeom prst="rect">
            <a:avLst/>
          </a:prstGeom>
          <a:solidFill>
            <a:schemeClr val="accent4">
              <a:lumMod val="20000"/>
              <a:lumOff val="80000"/>
            </a:schemeClr>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2800" dirty="0">
                <a:solidFill>
                  <a:schemeClr val="accent6">
                    <a:lumMod val="10000"/>
                  </a:schemeClr>
                </a:solidFill>
                <a:cs typeface="Arial" panose="020B0604020202020204" pitchFamily="34" charset="0"/>
              </a:rPr>
              <a:t>PERCENTAGE OF CHILDREN TAKING UP 2 YEAR-FUNDING</a:t>
            </a:r>
          </a:p>
        </p:txBody>
      </p:sp>
      <p:sp>
        <p:nvSpPr>
          <p:cNvPr id="2" name="TextBox 1">
            <a:extLst>
              <a:ext uri="{FF2B5EF4-FFF2-40B4-BE49-F238E27FC236}">
                <a16:creationId xmlns:a16="http://schemas.microsoft.com/office/drawing/2014/main" id="{C101CE99-304F-2FA5-AF3C-75D3A7BD4B43}"/>
              </a:ext>
            </a:extLst>
          </p:cNvPr>
          <p:cNvSpPr txBox="1"/>
          <p:nvPr/>
        </p:nvSpPr>
        <p:spPr>
          <a:xfrm>
            <a:off x="300062" y="6413256"/>
            <a:ext cx="5188860" cy="276999"/>
          </a:xfrm>
          <a:prstGeom prst="rect">
            <a:avLst/>
          </a:prstGeom>
          <a:noFill/>
        </p:spPr>
        <p:txBody>
          <a:bodyPr wrap="square">
            <a:spAutoFit/>
          </a:bodyPr>
          <a:lstStyle/>
          <a:p>
            <a:r>
              <a:rPr lang="en-GB" sz="1200" dirty="0">
                <a:solidFill>
                  <a:schemeClr val="bg1"/>
                </a:solidFill>
              </a:rPr>
              <a:t>Source: Cambridgeshire County Council and Peterborough City Council</a:t>
            </a:r>
            <a:endParaRPr lang="en-GB" sz="1200" b="1" dirty="0"/>
          </a:p>
        </p:txBody>
      </p:sp>
    </p:spTree>
    <p:extLst>
      <p:ext uri="{BB962C8B-B14F-4D97-AF65-F5344CB8AC3E}">
        <p14:creationId xmlns:p14="http://schemas.microsoft.com/office/powerpoint/2010/main" val="32146063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B23B2EB-F2A3-33B7-57D6-28B83B159015}"/>
              </a:ext>
            </a:extLst>
          </p:cNvPr>
          <p:cNvSpPr/>
          <p:nvPr/>
        </p:nvSpPr>
        <p:spPr>
          <a:xfrm>
            <a:off x="8733035" y="-17278"/>
            <a:ext cx="3458965" cy="685800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4" name="Table 3">
            <a:extLst>
              <a:ext uri="{FF2B5EF4-FFF2-40B4-BE49-F238E27FC236}">
                <a16:creationId xmlns:a16="http://schemas.microsoft.com/office/drawing/2014/main" id="{A7223B9D-F1F7-C043-7AF3-C0AB2CE95C51}"/>
              </a:ext>
            </a:extLst>
          </p:cNvPr>
          <p:cNvGraphicFramePr>
            <a:graphicFrameLocks noGrp="1"/>
          </p:cNvGraphicFramePr>
          <p:nvPr>
            <p:extLst>
              <p:ext uri="{D42A27DB-BD31-4B8C-83A1-F6EECF244321}">
                <p14:modId xmlns:p14="http://schemas.microsoft.com/office/powerpoint/2010/main" val="3541878841"/>
              </p:ext>
            </p:extLst>
          </p:nvPr>
        </p:nvGraphicFramePr>
        <p:xfrm>
          <a:off x="715572" y="2371028"/>
          <a:ext cx="5195296" cy="2115943"/>
        </p:xfrm>
        <a:graphic>
          <a:graphicData uri="http://schemas.openxmlformats.org/drawingml/2006/table">
            <a:tbl>
              <a:tblPr>
                <a:tableStyleId>{35758FB7-9AC5-4552-8A53-C91805E547FA}</a:tableStyleId>
              </a:tblPr>
              <a:tblGrid>
                <a:gridCol w="1484371">
                  <a:extLst>
                    <a:ext uri="{9D8B030D-6E8A-4147-A177-3AD203B41FA5}">
                      <a16:colId xmlns:a16="http://schemas.microsoft.com/office/drawing/2014/main" val="616525289"/>
                    </a:ext>
                  </a:extLst>
                </a:gridCol>
                <a:gridCol w="742185">
                  <a:extLst>
                    <a:ext uri="{9D8B030D-6E8A-4147-A177-3AD203B41FA5}">
                      <a16:colId xmlns:a16="http://schemas.microsoft.com/office/drawing/2014/main" val="4060387294"/>
                    </a:ext>
                  </a:extLst>
                </a:gridCol>
                <a:gridCol w="742185">
                  <a:extLst>
                    <a:ext uri="{9D8B030D-6E8A-4147-A177-3AD203B41FA5}">
                      <a16:colId xmlns:a16="http://schemas.microsoft.com/office/drawing/2014/main" val="4163488767"/>
                    </a:ext>
                  </a:extLst>
                </a:gridCol>
                <a:gridCol w="742185">
                  <a:extLst>
                    <a:ext uri="{9D8B030D-6E8A-4147-A177-3AD203B41FA5}">
                      <a16:colId xmlns:a16="http://schemas.microsoft.com/office/drawing/2014/main" val="3128818727"/>
                    </a:ext>
                  </a:extLst>
                </a:gridCol>
                <a:gridCol w="742185">
                  <a:extLst>
                    <a:ext uri="{9D8B030D-6E8A-4147-A177-3AD203B41FA5}">
                      <a16:colId xmlns:a16="http://schemas.microsoft.com/office/drawing/2014/main" val="3279416658"/>
                    </a:ext>
                  </a:extLst>
                </a:gridCol>
                <a:gridCol w="742185">
                  <a:extLst>
                    <a:ext uri="{9D8B030D-6E8A-4147-A177-3AD203B41FA5}">
                      <a16:colId xmlns:a16="http://schemas.microsoft.com/office/drawing/2014/main" val="2707840072"/>
                    </a:ext>
                  </a:extLst>
                </a:gridCol>
              </a:tblGrid>
              <a:tr h="1474742">
                <a:tc>
                  <a:txBody>
                    <a:bodyPr/>
                    <a:lstStyle/>
                    <a:p>
                      <a:pPr algn="ctr" fontAlgn="b"/>
                      <a:r>
                        <a:rPr lang="en-GB" sz="1800" b="1" u="none" strike="noStrike">
                          <a:solidFill>
                            <a:srgbClr val="000000"/>
                          </a:solidFill>
                          <a:effectLst/>
                        </a:rPr>
                        <a:t>Percentage of children taking up their 3- &amp; 4-year funding</a:t>
                      </a:r>
                    </a:p>
                    <a:p>
                      <a:pPr algn="l" fontAlgn="b"/>
                      <a:endParaRPr lang="en-GB" sz="18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800" b="1" u="none" strike="noStrike">
                          <a:solidFill>
                            <a:srgbClr val="000000"/>
                          </a:solidFill>
                          <a:effectLst/>
                        </a:rPr>
                        <a:t>2019</a:t>
                      </a:r>
                      <a:endParaRPr lang="en-GB" sz="18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800" b="1" u="none" strike="noStrike">
                          <a:solidFill>
                            <a:srgbClr val="000000"/>
                          </a:solidFill>
                          <a:effectLst/>
                        </a:rPr>
                        <a:t>2020</a:t>
                      </a:r>
                      <a:endParaRPr lang="en-GB" sz="18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800" b="1" u="none" strike="noStrike">
                          <a:solidFill>
                            <a:srgbClr val="000000"/>
                          </a:solidFill>
                          <a:effectLst/>
                        </a:rPr>
                        <a:t>2021</a:t>
                      </a:r>
                      <a:endParaRPr lang="en-GB" sz="18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800" b="1" u="none" strike="noStrike">
                          <a:solidFill>
                            <a:srgbClr val="000000"/>
                          </a:solidFill>
                          <a:effectLst/>
                        </a:rPr>
                        <a:t>2022</a:t>
                      </a:r>
                      <a:endParaRPr lang="en-GB" sz="18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800" b="1" u="none" strike="noStrike">
                          <a:solidFill>
                            <a:srgbClr val="000000"/>
                          </a:solidFill>
                          <a:effectLst/>
                        </a:rPr>
                        <a:t>2023</a:t>
                      </a:r>
                      <a:endParaRPr lang="en-GB" sz="1800" b="1"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938618931"/>
                  </a:ext>
                </a:extLst>
              </a:tr>
              <a:tr h="360531">
                <a:tc>
                  <a:txBody>
                    <a:bodyPr/>
                    <a:lstStyle/>
                    <a:p>
                      <a:pPr algn="l" fontAlgn="b"/>
                      <a:r>
                        <a:rPr lang="en-GB" sz="1800" b="0" u="none" strike="noStrike">
                          <a:solidFill>
                            <a:srgbClr val="000000"/>
                          </a:solidFill>
                          <a:effectLst/>
                        </a:rPr>
                        <a:t>Peterborough</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GB" sz="2000" b="0" u="none" strike="noStrike">
                          <a:solidFill>
                            <a:srgbClr val="000000"/>
                          </a:solidFill>
                          <a:effectLst/>
                        </a:rPr>
                        <a:t>90.8</a:t>
                      </a:r>
                      <a:endParaRPr lang="en-GB" sz="2000" b="0" i="0" u="none" strike="noStrike">
                        <a:solidFill>
                          <a:srgbClr val="000000"/>
                        </a:solidFill>
                        <a:effectLst/>
                        <a:latin typeface="+mn-lt"/>
                      </a:endParaRPr>
                    </a:p>
                  </a:txBody>
                  <a:tcPr marL="7620" marR="7620" marT="7620" anchor="b"/>
                </a:tc>
                <a:tc>
                  <a:txBody>
                    <a:bodyPr/>
                    <a:lstStyle/>
                    <a:p>
                      <a:pPr algn="ctr" fontAlgn="b"/>
                      <a:r>
                        <a:rPr lang="en-GB" sz="2000" b="0" u="none" strike="noStrike">
                          <a:solidFill>
                            <a:srgbClr val="000000"/>
                          </a:solidFill>
                          <a:effectLst/>
                        </a:rPr>
                        <a:t>90.2</a:t>
                      </a:r>
                      <a:endParaRPr lang="en-GB" sz="2000" b="0" i="0" u="none" strike="noStrike">
                        <a:solidFill>
                          <a:srgbClr val="000000"/>
                        </a:solidFill>
                        <a:effectLst/>
                        <a:latin typeface="+mn-lt"/>
                      </a:endParaRPr>
                    </a:p>
                  </a:txBody>
                  <a:tcPr marL="7620" marR="7620" marT="7620" anchor="b"/>
                </a:tc>
                <a:tc>
                  <a:txBody>
                    <a:bodyPr/>
                    <a:lstStyle/>
                    <a:p>
                      <a:pPr algn="ctr" fontAlgn="b"/>
                      <a:r>
                        <a:rPr lang="en-GB" sz="2000" b="0" u="none" strike="noStrike">
                          <a:solidFill>
                            <a:srgbClr val="000000"/>
                          </a:solidFill>
                          <a:effectLst/>
                        </a:rPr>
                        <a:t>88.6</a:t>
                      </a:r>
                      <a:endParaRPr lang="en-GB" sz="2000" b="0" i="0" u="none" strike="noStrike">
                        <a:solidFill>
                          <a:srgbClr val="000000"/>
                        </a:solidFill>
                        <a:effectLst/>
                        <a:latin typeface="+mn-lt"/>
                      </a:endParaRPr>
                    </a:p>
                  </a:txBody>
                  <a:tcPr marL="7620" marR="7620" marT="7620" anchor="b"/>
                </a:tc>
                <a:tc>
                  <a:txBody>
                    <a:bodyPr/>
                    <a:lstStyle/>
                    <a:p>
                      <a:pPr algn="ctr" fontAlgn="b"/>
                      <a:r>
                        <a:rPr lang="en-GB" sz="2000" b="0" u="none" strike="noStrike">
                          <a:solidFill>
                            <a:srgbClr val="000000"/>
                          </a:solidFill>
                          <a:effectLst/>
                        </a:rPr>
                        <a:t>90.5</a:t>
                      </a:r>
                      <a:endParaRPr lang="en-GB" sz="2000" b="0" i="0" u="none" strike="noStrike">
                        <a:solidFill>
                          <a:srgbClr val="000000"/>
                        </a:solidFill>
                        <a:effectLst/>
                        <a:latin typeface="+mn-lt"/>
                      </a:endParaRPr>
                    </a:p>
                  </a:txBody>
                  <a:tcPr marL="7620" marR="7620" marT="7620" anchor="b"/>
                </a:tc>
                <a:tc>
                  <a:txBody>
                    <a:bodyPr/>
                    <a:lstStyle/>
                    <a:p>
                      <a:pPr algn="ctr" fontAlgn="b"/>
                      <a:r>
                        <a:rPr lang="en-GB" sz="2000" b="0" u="none" strike="noStrike">
                          <a:solidFill>
                            <a:srgbClr val="000000"/>
                          </a:solidFill>
                          <a:effectLst/>
                        </a:rPr>
                        <a:t>90.5</a:t>
                      </a:r>
                      <a:endParaRPr lang="en-GB" sz="2000" b="0" i="0" u="none" strike="noStrike">
                        <a:solidFill>
                          <a:srgbClr val="000000"/>
                        </a:solidFill>
                        <a:effectLst/>
                        <a:latin typeface="+mn-lt"/>
                      </a:endParaRPr>
                    </a:p>
                  </a:txBody>
                  <a:tcPr marL="7620" marR="7620" marT="7620" anchor="b"/>
                </a:tc>
                <a:extLst>
                  <a:ext uri="{0D108BD9-81ED-4DB2-BD59-A6C34878D82A}">
                    <a16:rowId xmlns:a16="http://schemas.microsoft.com/office/drawing/2014/main" val="3805937304"/>
                  </a:ext>
                </a:extLst>
              </a:tr>
              <a:tr h="255758">
                <a:tc>
                  <a:txBody>
                    <a:bodyPr/>
                    <a:lstStyle/>
                    <a:p>
                      <a:pPr algn="l" fontAlgn="b"/>
                      <a:r>
                        <a:rPr lang="en-GB" sz="1800" b="0" u="none" strike="noStrike">
                          <a:solidFill>
                            <a:srgbClr val="000000"/>
                          </a:solidFill>
                          <a:effectLst/>
                        </a:rPr>
                        <a:t>National</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GB" sz="1800" b="0" u="none" strike="noStrike">
                          <a:solidFill>
                            <a:srgbClr val="000000"/>
                          </a:solidFill>
                          <a:effectLst/>
                        </a:rPr>
                        <a:t>93.4</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GB" sz="1800" b="0" u="none" strike="noStrike">
                          <a:solidFill>
                            <a:srgbClr val="000000"/>
                          </a:solidFill>
                          <a:effectLst/>
                        </a:rPr>
                        <a:t>92.9</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GB" sz="1800" b="0" u="none" strike="noStrike">
                          <a:solidFill>
                            <a:srgbClr val="000000"/>
                          </a:solidFill>
                          <a:effectLst/>
                        </a:rPr>
                        <a:t>89.7</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GB" sz="1800" b="0" u="none" strike="noStrike">
                          <a:solidFill>
                            <a:srgbClr val="000000"/>
                          </a:solidFill>
                          <a:effectLst/>
                        </a:rPr>
                        <a:t>92.3</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GB" sz="1800" b="0" u="none" strike="noStrike">
                          <a:solidFill>
                            <a:srgbClr val="000000"/>
                          </a:solidFill>
                          <a:effectLst/>
                        </a:rPr>
                        <a:t>93.7</a:t>
                      </a:r>
                      <a:endParaRPr lang="en-GB" sz="18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838391624"/>
                  </a:ext>
                </a:extLst>
              </a:tr>
            </a:tbl>
          </a:graphicData>
        </a:graphic>
      </p:graphicFrame>
      <p:sp>
        <p:nvSpPr>
          <p:cNvPr id="5" name="Title 1">
            <a:extLst>
              <a:ext uri="{FF2B5EF4-FFF2-40B4-BE49-F238E27FC236}">
                <a16:creationId xmlns:a16="http://schemas.microsoft.com/office/drawing/2014/main" id="{50DD5BC2-4A00-4294-8507-BC757656B297}"/>
              </a:ext>
            </a:extLst>
          </p:cNvPr>
          <p:cNvSpPr txBox="1">
            <a:spLocks/>
          </p:cNvSpPr>
          <p:nvPr/>
        </p:nvSpPr>
        <p:spPr bwMode="auto">
          <a:xfrm>
            <a:off x="2208952" y="1567507"/>
            <a:ext cx="2017148" cy="765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defTabSz="914400"/>
            <a:r>
              <a:rPr lang="en-GB" sz="2400">
                <a:solidFill>
                  <a:schemeClr val="accent6">
                    <a:lumMod val="10000"/>
                  </a:schemeClr>
                </a:solidFill>
              </a:rPr>
              <a:t>Peterborough</a:t>
            </a:r>
          </a:p>
        </p:txBody>
      </p:sp>
      <p:graphicFrame>
        <p:nvGraphicFramePr>
          <p:cNvPr id="8" name="Table 7">
            <a:extLst>
              <a:ext uri="{FF2B5EF4-FFF2-40B4-BE49-F238E27FC236}">
                <a16:creationId xmlns:a16="http://schemas.microsoft.com/office/drawing/2014/main" id="{0183895A-B301-6B20-8698-9826F8ADC8C6}"/>
              </a:ext>
            </a:extLst>
          </p:cNvPr>
          <p:cNvGraphicFramePr>
            <a:graphicFrameLocks noGrp="1"/>
          </p:cNvGraphicFramePr>
          <p:nvPr/>
        </p:nvGraphicFramePr>
        <p:xfrm>
          <a:off x="6219295" y="4515252"/>
          <a:ext cx="5195295" cy="2115943"/>
        </p:xfrm>
        <a:graphic>
          <a:graphicData uri="http://schemas.openxmlformats.org/drawingml/2006/table">
            <a:tbl>
              <a:tblPr>
                <a:tableStyleId>{35758FB7-9AC5-4552-8A53-C91805E547FA}</a:tableStyleId>
              </a:tblPr>
              <a:tblGrid>
                <a:gridCol w="1484370">
                  <a:extLst>
                    <a:ext uri="{9D8B030D-6E8A-4147-A177-3AD203B41FA5}">
                      <a16:colId xmlns:a16="http://schemas.microsoft.com/office/drawing/2014/main" val="616525289"/>
                    </a:ext>
                  </a:extLst>
                </a:gridCol>
                <a:gridCol w="742185">
                  <a:extLst>
                    <a:ext uri="{9D8B030D-6E8A-4147-A177-3AD203B41FA5}">
                      <a16:colId xmlns:a16="http://schemas.microsoft.com/office/drawing/2014/main" val="4060387294"/>
                    </a:ext>
                  </a:extLst>
                </a:gridCol>
                <a:gridCol w="742185">
                  <a:extLst>
                    <a:ext uri="{9D8B030D-6E8A-4147-A177-3AD203B41FA5}">
                      <a16:colId xmlns:a16="http://schemas.microsoft.com/office/drawing/2014/main" val="4163488767"/>
                    </a:ext>
                  </a:extLst>
                </a:gridCol>
                <a:gridCol w="742185">
                  <a:extLst>
                    <a:ext uri="{9D8B030D-6E8A-4147-A177-3AD203B41FA5}">
                      <a16:colId xmlns:a16="http://schemas.microsoft.com/office/drawing/2014/main" val="3128818727"/>
                    </a:ext>
                  </a:extLst>
                </a:gridCol>
                <a:gridCol w="742185">
                  <a:extLst>
                    <a:ext uri="{9D8B030D-6E8A-4147-A177-3AD203B41FA5}">
                      <a16:colId xmlns:a16="http://schemas.microsoft.com/office/drawing/2014/main" val="3279416658"/>
                    </a:ext>
                  </a:extLst>
                </a:gridCol>
                <a:gridCol w="742185">
                  <a:extLst>
                    <a:ext uri="{9D8B030D-6E8A-4147-A177-3AD203B41FA5}">
                      <a16:colId xmlns:a16="http://schemas.microsoft.com/office/drawing/2014/main" val="2707840072"/>
                    </a:ext>
                  </a:extLst>
                </a:gridCol>
              </a:tblGrid>
              <a:tr h="1418457">
                <a:tc>
                  <a:txBody>
                    <a:bodyPr/>
                    <a:lstStyle/>
                    <a:p>
                      <a:pPr algn="ctr" fontAlgn="b"/>
                      <a:r>
                        <a:rPr lang="en-GB" sz="1800" b="1" u="none" strike="noStrike">
                          <a:solidFill>
                            <a:srgbClr val="000000"/>
                          </a:solidFill>
                          <a:effectLst/>
                        </a:rPr>
                        <a:t>Percentage of children taking up their 3- &amp; 4-year funding</a:t>
                      </a:r>
                    </a:p>
                    <a:p>
                      <a:pPr algn="l" fontAlgn="b"/>
                      <a:endParaRPr lang="en-GB" sz="18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800" b="1" u="none" strike="noStrike">
                          <a:solidFill>
                            <a:srgbClr val="000000"/>
                          </a:solidFill>
                          <a:effectLst/>
                        </a:rPr>
                        <a:t>2019</a:t>
                      </a:r>
                      <a:endParaRPr lang="en-GB" sz="18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800" b="1" u="none" strike="noStrike">
                          <a:solidFill>
                            <a:srgbClr val="000000"/>
                          </a:solidFill>
                          <a:effectLst/>
                        </a:rPr>
                        <a:t>2020</a:t>
                      </a:r>
                      <a:endParaRPr lang="en-GB" sz="18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800" b="1" u="none" strike="noStrike">
                          <a:solidFill>
                            <a:srgbClr val="000000"/>
                          </a:solidFill>
                          <a:effectLst/>
                        </a:rPr>
                        <a:t>2021</a:t>
                      </a:r>
                      <a:endParaRPr lang="en-GB" sz="18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800" b="1" u="none" strike="noStrike">
                          <a:solidFill>
                            <a:srgbClr val="000000"/>
                          </a:solidFill>
                          <a:effectLst/>
                        </a:rPr>
                        <a:t>2022</a:t>
                      </a:r>
                      <a:endParaRPr lang="en-GB" sz="18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800" b="1" u="none" strike="noStrike">
                          <a:solidFill>
                            <a:srgbClr val="000000"/>
                          </a:solidFill>
                          <a:effectLst/>
                        </a:rPr>
                        <a:t>2023</a:t>
                      </a:r>
                      <a:endParaRPr lang="en-GB" sz="1800" b="1"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938618931"/>
                  </a:ext>
                </a:extLst>
              </a:tr>
              <a:tr h="348743">
                <a:tc>
                  <a:txBody>
                    <a:bodyPr/>
                    <a:lstStyle/>
                    <a:p>
                      <a:pPr algn="l" fontAlgn="b"/>
                      <a:r>
                        <a:rPr lang="en-GB" sz="1800" b="0" u="none" strike="noStrike">
                          <a:solidFill>
                            <a:srgbClr val="000000"/>
                          </a:solidFill>
                          <a:effectLst/>
                        </a:rPr>
                        <a:t>Cambridgeshire</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GB" sz="1800" b="0" u="none" strike="noStrike">
                          <a:solidFill>
                            <a:srgbClr val="000000"/>
                          </a:solidFill>
                          <a:effectLst/>
                        </a:rPr>
                        <a:t>94.0</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GB" sz="1800" b="0" u="none" strike="noStrike">
                          <a:solidFill>
                            <a:srgbClr val="000000"/>
                          </a:solidFill>
                          <a:effectLst/>
                        </a:rPr>
                        <a:t>93.5</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GB" sz="1800" b="0" u="none" strike="noStrike">
                          <a:solidFill>
                            <a:srgbClr val="000000"/>
                          </a:solidFill>
                          <a:effectLst/>
                        </a:rPr>
                        <a:t>90.5</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GB" sz="1800" b="0" u="none" strike="noStrike">
                          <a:solidFill>
                            <a:srgbClr val="000000"/>
                          </a:solidFill>
                          <a:effectLst/>
                        </a:rPr>
                        <a:t>93.4</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GB" sz="1800" b="0" u="none" strike="noStrike">
                          <a:solidFill>
                            <a:srgbClr val="000000"/>
                          </a:solidFill>
                          <a:effectLst/>
                        </a:rPr>
                        <a:t>96.9</a:t>
                      </a:r>
                      <a:endParaRPr lang="en-GB" sz="18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805937304"/>
                  </a:ext>
                </a:extLst>
              </a:tr>
              <a:tr h="348743">
                <a:tc>
                  <a:txBody>
                    <a:bodyPr/>
                    <a:lstStyle/>
                    <a:p>
                      <a:pPr algn="l" fontAlgn="b"/>
                      <a:r>
                        <a:rPr lang="en-GB" sz="1800" b="0" u="none" strike="noStrike">
                          <a:solidFill>
                            <a:srgbClr val="000000"/>
                          </a:solidFill>
                          <a:effectLst/>
                        </a:rPr>
                        <a:t>National</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GB" sz="1800" b="0" u="none" strike="noStrike">
                          <a:solidFill>
                            <a:srgbClr val="000000"/>
                          </a:solidFill>
                          <a:effectLst/>
                        </a:rPr>
                        <a:t>93.4</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GB" sz="1800" b="0" u="none" strike="noStrike">
                          <a:solidFill>
                            <a:srgbClr val="000000"/>
                          </a:solidFill>
                          <a:effectLst/>
                        </a:rPr>
                        <a:t>92.9</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GB" sz="1800" b="0" u="none" strike="noStrike">
                          <a:solidFill>
                            <a:srgbClr val="000000"/>
                          </a:solidFill>
                          <a:effectLst/>
                        </a:rPr>
                        <a:t>89.7</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GB" sz="1800" b="0" u="none" strike="noStrike">
                          <a:solidFill>
                            <a:srgbClr val="000000"/>
                          </a:solidFill>
                          <a:effectLst/>
                        </a:rPr>
                        <a:t>92.3</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GB" sz="1800" b="0" u="none" strike="noStrike">
                          <a:solidFill>
                            <a:srgbClr val="000000"/>
                          </a:solidFill>
                          <a:effectLst/>
                        </a:rPr>
                        <a:t>93.7</a:t>
                      </a:r>
                      <a:endParaRPr lang="en-GB" sz="18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838391624"/>
                  </a:ext>
                </a:extLst>
              </a:tr>
            </a:tbl>
          </a:graphicData>
        </a:graphic>
      </p:graphicFrame>
      <p:sp>
        <p:nvSpPr>
          <p:cNvPr id="9" name="Title 1">
            <a:extLst>
              <a:ext uri="{FF2B5EF4-FFF2-40B4-BE49-F238E27FC236}">
                <a16:creationId xmlns:a16="http://schemas.microsoft.com/office/drawing/2014/main" id="{5AC702CC-DEA7-757B-B462-E841AB88744C}"/>
              </a:ext>
            </a:extLst>
          </p:cNvPr>
          <p:cNvSpPr txBox="1">
            <a:spLocks/>
          </p:cNvSpPr>
          <p:nvPr/>
        </p:nvSpPr>
        <p:spPr bwMode="auto">
          <a:xfrm>
            <a:off x="7664047" y="3842392"/>
            <a:ext cx="2351054" cy="765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defTabSz="914400"/>
            <a:r>
              <a:rPr lang="en-GB" sz="2400" dirty="0">
                <a:solidFill>
                  <a:schemeClr val="accent6">
                    <a:lumMod val="10000"/>
                  </a:schemeClr>
                </a:solidFill>
              </a:rPr>
              <a:t>Cambridgeshire</a:t>
            </a:r>
          </a:p>
        </p:txBody>
      </p:sp>
      <p:sp>
        <p:nvSpPr>
          <p:cNvPr id="7" name="Title 1">
            <a:extLst>
              <a:ext uri="{FF2B5EF4-FFF2-40B4-BE49-F238E27FC236}">
                <a16:creationId xmlns:a16="http://schemas.microsoft.com/office/drawing/2014/main" id="{C09843A1-E5F7-9672-CB8F-545F10CB2D6F}"/>
              </a:ext>
            </a:extLst>
          </p:cNvPr>
          <p:cNvSpPr txBox="1">
            <a:spLocks/>
          </p:cNvSpPr>
          <p:nvPr/>
        </p:nvSpPr>
        <p:spPr bwMode="auto">
          <a:xfrm>
            <a:off x="-2618" y="-17278"/>
            <a:ext cx="3631643" cy="431164"/>
          </a:xfrm>
          <a:prstGeom prst="rect">
            <a:avLst/>
          </a:prstGeom>
          <a:solidFill>
            <a:schemeClr val="accent4">
              <a:lumMod val="20000"/>
              <a:lumOff val="80000"/>
            </a:schemeClr>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US" sz="1800">
                <a:solidFill>
                  <a:schemeClr val="accent6">
                    <a:lumMod val="10000"/>
                  </a:schemeClr>
                </a:solidFill>
                <a:cs typeface="Calibri"/>
              </a:rPr>
              <a:t>Education and Child Development</a:t>
            </a:r>
            <a:endParaRPr lang="en-GB" sz="1800">
              <a:solidFill>
                <a:schemeClr val="accent6">
                  <a:lumMod val="10000"/>
                </a:schemeClr>
              </a:solidFill>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CF8AE82F-30F3-5B02-7A1E-9C61EEDC78AB}"/>
              </a:ext>
            </a:extLst>
          </p:cNvPr>
          <p:cNvSpPr txBox="1">
            <a:spLocks/>
          </p:cNvSpPr>
          <p:nvPr/>
        </p:nvSpPr>
        <p:spPr bwMode="auto">
          <a:xfrm>
            <a:off x="2982161" y="552998"/>
            <a:ext cx="5857413" cy="786146"/>
          </a:xfrm>
          <a:prstGeom prst="rect">
            <a:avLst/>
          </a:prstGeom>
          <a:solidFill>
            <a:schemeClr val="accent4">
              <a:lumMod val="20000"/>
              <a:lumOff val="80000"/>
            </a:schemeClr>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2800" dirty="0">
                <a:solidFill>
                  <a:schemeClr val="accent6">
                    <a:lumMod val="10000"/>
                  </a:schemeClr>
                </a:solidFill>
                <a:cs typeface="Arial" panose="020B0604020202020204" pitchFamily="34" charset="0"/>
              </a:rPr>
              <a:t>PERCENTAGE OF CHILDREN TAKING UP 3- &amp; 4-YEAR FUNDING</a:t>
            </a:r>
          </a:p>
        </p:txBody>
      </p:sp>
      <p:sp>
        <p:nvSpPr>
          <p:cNvPr id="11" name="TextBox 1">
            <a:extLst>
              <a:ext uri="{FF2B5EF4-FFF2-40B4-BE49-F238E27FC236}">
                <a16:creationId xmlns:a16="http://schemas.microsoft.com/office/drawing/2014/main" id="{7278C0D1-5FDC-7912-4255-7E6C374D1941}"/>
              </a:ext>
            </a:extLst>
          </p:cNvPr>
          <p:cNvSpPr txBox="1"/>
          <p:nvPr/>
        </p:nvSpPr>
        <p:spPr>
          <a:xfrm>
            <a:off x="7173910" y="1888275"/>
            <a:ext cx="3118249" cy="369332"/>
          </a:xfrm>
          <a:prstGeom prst="rect">
            <a:avLst/>
          </a:prstGeom>
          <a:solidFill>
            <a:schemeClr val="accent5"/>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solidFill>
                <a:schemeClr val="accent6">
                  <a:lumMod val="10000"/>
                </a:schemeClr>
              </a:solidFill>
              <a:cs typeface="Arial" panose="020B0604020202020204" pitchFamily="34" charset="0"/>
            </a:endParaRPr>
          </a:p>
        </p:txBody>
      </p:sp>
      <p:sp>
        <p:nvSpPr>
          <p:cNvPr id="12" name="TextBox 1">
            <a:extLst>
              <a:ext uri="{FF2B5EF4-FFF2-40B4-BE49-F238E27FC236}">
                <a16:creationId xmlns:a16="http://schemas.microsoft.com/office/drawing/2014/main" id="{755A0339-1144-3E80-3D6F-221ECFF7A2CE}"/>
              </a:ext>
            </a:extLst>
          </p:cNvPr>
          <p:cNvSpPr txBox="1"/>
          <p:nvPr/>
        </p:nvSpPr>
        <p:spPr>
          <a:xfrm>
            <a:off x="6489118" y="1595623"/>
            <a:ext cx="4487832" cy="2246769"/>
          </a:xfrm>
          <a:prstGeom prst="rect">
            <a:avLst/>
          </a:prstGeom>
          <a:solidFill>
            <a:schemeClr val="accent5"/>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b="1" dirty="0">
                <a:solidFill>
                  <a:schemeClr val="accent4">
                    <a:lumMod val="40000"/>
                    <a:lumOff val="60000"/>
                  </a:schemeClr>
                </a:solidFill>
                <a:cs typeface="Arial" panose="020B0604020202020204" pitchFamily="34" charset="0"/>
              </a:rPr>
              <a:t>3- &amp; 4-year funding take up percentages across Cambridgeshire are roughly aligned with national figures. Peterborough report slightly lower uptake than Cambridgeshire and national figures, although the reasons for this are unknown. </a:t>
            </a:r>
          </a:p>
        </p:txBody>
      </p:sp>
      <p:sp>
        <p:nvSpPr>
          <p:cNvPr id="2" name="TextBox 1">
            <a:extLst>
              <a:ext uri="{FF2B5EF4-FFF2-40B4-BE49-F238E27FC236}">
                <a16:creationId xmlns:a16="http://schemas.microsoft.com/office/drawing/2014/main" id="{6C760622-66B2-8EAC-B065-C5485E8BBDBA}"/>
              </a:ext>
            </a:extLst>
          </p:cNvPr>
          <p:cNvSpPr txBox="1"/>
          <p:nvPr/>
        </p:nvSpPr>
        <p:spPr>
          <a:xfrm>
            <a:off x="300062" y="6423889"/>
            <a:ext cx="5188860" cy="276999"/>
          </a:xfrm>
          <a:prstGeom prst="rect">
            <a:avLst/>
          </a:prstGeom>
          <a:noFill/>
        </p:spPr>
        <p:txBody>
          <a:bodyPr wrap="square">
            <a:spAutoFit/>
          </a:bodyPr>
          <a:lstStyle/>
          <a:p>
            <a:r>
              <a:rPr lang="en-GB" sz="1200" dirty="0">
                <a:solidFill>
                  <a:schemeClr val="bg1"/>
                </a:solidFill>
              </a:rPr>
              <a:t>Source: Cambridgeshire County Council and Peterborough City Council</a:t>
            </a:r>
            <a:endParaRPr lang="en-GB" sz="1200" b="1" dirty="0"/>
          </a:p>
        </p:txBody>
      </p:sp>
    </p:spTree>
    <p:extLst>
      <p:ext uri="{BB962C8B-B14F-4D97-AF65-F5344CB8AC3E}">
        <p14:creationId xmlns:p14="http://schemas.microsoft.com/office/powerpoint/2010/main" val="29288659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947688D-B988-200E-2BE1-0B60A29CABAC}"/>
              </a:ext>
            </a:extLst>
          </p:cNvPr>
          <p:cNvSpPr/>
          <p:nvPr/>
        </p:nvSpPr>
        <p:spPr>
          <a:xfrm>
            <a:off x="8733035" y="1"/>
            <a:ext cx="3458965" cy="685800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905C6F9E-0B15-C249-B0D3-7709C5F6FA8A}"/>
              </a:ext>
            </a:extLst>
          </p:cNvPr>
          <p:cNvSpPr txBox="1">
            <a:spLocks/>
          </p:cNvSpPr>
          <p:nvPr/>
        </p:nvSpPr>
        <p:spPr bwMode="auto">
          <a:xfrm>
            <a:off x="-2618" y="-17278"/>
            <a:ext cx="3631643" cy="431164"/>
          </a:xfrm>
          <a:prstGeom prst="rect">
            <a:avLst/>
          </a:prstGeom>
          <a:solidFill>
            <a:schemeClr val="accent4">
              <a:lumMod val="20000"/>
              <a:lumOff val="80000"/>
            </a:schemeClr>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US" sz="1800">
                <a:solidFill>
                  <a:schemeClr val="accent6">
                    <a:lumMod val="10000"/>
                  </a:schemeClr>
                </a:solidFill>
                <a:cs typeface="Calibri"/>
              </a:rPr>
              <a:t>Education and Child Development</a:t>
            </a:r>
            <a:endParaRPr lang="en-GB" sz="1800">
              <a:solidFill>
                <a:schemeClr val="accent6">
                  <a:lumMod val="10000"/>
                </a:schemeClr>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61D9C665-110D-99EC-50C9-02C907A4D240}"/>
              </a:ext>
            </a:extLst>
          </p:cNvPr>
          <p:cNvSpPr txBox="1">
            <a:spLocks/>
          </p:cNvSpPr>
          <p:nvPr/>
        </p:nvSpPr>
        <p:spPr bwMode="auto">
          <a:xfrm>
            <a:off x="3167293" y="560652"/>
            <a:ext cx="5857413" cy="786146"/>
          </a:xfrm>
          <a:prstGeom prst="rect">
            <a:avLst/>
          </a:prstGeom>
          <a:solidFill>
            <a:schemeClr val="accent4">
              <a:lumMod val="20000"/>
              <a:lumOff val="80000"/>
            </a:schemeClr>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2800" dirty="0">
                <a:solidFill>
                  <a:schemeClr val="accent6">
                    <a:lumMod val="10000"/>
                  </a:schemeClr>
                </a:solidFill>
                <a:cs typeface="Arial" panose="020B0604020202020204" pitchFamily="34" charset="0"/>
              </a:rPr>
              <a:t>CHILDREN IN GOOD/OUTSTANDING SETTINGS</a:t>
            </a:r>
          </a:p>
        </p:txBody>
      </p:sp>
      <p:graphicFrame>
        <p:nvGraphicFramePr>
          <p:cNvPr id="10" name="Table 9">
            <a:extLst>
              <a:ext uri="{FF2B5EF4-FFF2-40B4-BE49-F238E27FC236}">
                <a16:creationId xmlns:a16="http://schemas.microsoft.com/office/drawing/2014/main" id="{719F5881-246B-F9FB-418C-A65D3758A3EC}"/>
              </a:ext>
            </a:extLst>
          </p:cNvPr>
          <p:cNvGraphicFramePr>
            <a:graphicFrameLocks noGrp="1"/>
          </p:cNvGraphicFramePr>
          <p:nvPr>
            <p:extLst>
              <p:ext uri="{D42A27DB-BD31-4B8C-83A1-F6EECF244321}">
                <p14:modId xmlns:p14="http://schemas.microsoft.com/office/powerpoint/2010/main" val="3445208611"/>
              </p:ext>
            </p:extLst>
          </p:nvPr>
        </p:nvGraphicFramePr>
        <p:xfrm>
          <a:off x="6317154" y="4315082"/>
          <a:ext cx="5725368" cy="2476568"/>
        </p:xfrm>
        <a:graphic>
          <a:graphicData uri="http://schemas.openxmlformats.org/drawingml/2006/table">
            <a:tbl>
              <a:tblPr firstRow="1" bandRow="1">
                <a:tableStyleId>{5940675A-B579-460E-94D1-54222C63F5DA}</a:tableStyleId>
              </a:tblPr>
              <a:tblGrid>
                <a:gridCol w="2862684">
                  <a:extLst>
                    <a:ext uri="{9D8B030D-6E8A-4147-A177-3AD203B41FA5}">
                      <a16:colId xmlns:a16="http://schemas.microsoft.com/office/drawing/2014/main" val="518197835"/>
                    </a:ext>
                  </a:extLst>
                </a:gridCol>
                <a:gridCol w="2862684">
                  <a:extLst>
                    <a:ext uri="{9D8B030D-6E8A-4147-A177-3AD203B41FA5}">
                      <a16:colId xmlns:a16="http://schemas.microsoft.com/office/drawing/2014/main" val="1879556880"/>
                    </a:ext>
                  </a:extLst>
                </a:gridCol>
              </a:tblGrid>
              <a:tr h="413402">
                <a:tc gridSpan="2">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sz="1600" b="1" dirty="0">
                          <a:solidFill>
                            <a:schemeClr val="accent6">
                              <a:lumMod val="10000"/>
                            </a:schemeClr>
                          </a:solidFill>
                        </a:rPr>
                        <a:t>Peterborough - </a:t>
                      </a:r>
                      <a:r>
                        <a:rPr lang="en-GB" sz="1600" b="1" i="0" u="none" strike="noStrike" dirty="0">
                          <a:solidFill>
                            <a:schemeClr val="accent6">
                              <a:lumMod val="10000"/>
                            </a:schemeClr>
                          </a:solidFill>
                          <a:effectLst/>
                          <a:latin typeface="+mn-lt"/>
                        </a:rPr>
                        <a:t>Percentage of children attending a Good/Outstanding Early Years setting for their funded hours</a:t>
                      </a:r>
                    </a:p>
                    <a:p>
                      <a:pPr algn="ctr"/>
                      <a:endParaRPr lang="en-GB" sz="1600" dirty="0">
                        <a:solidFill>
                          <a:schemeClr val="accent6">
                            <a:lumMod val="10000"/>
                          </a:schemeClr>
                        </a:solidFill>
                        <a:latin typeface="+mn-lt"/>
                      </a:endParaRPr>
                    </a:p>
                  </a:txBody>
                  <a:tcPr/>
                </a:tc>
                <a:tc hMerge="1">
                  <a:txBody>
                    <a:bodyPr/>
                    <a:lstStyle/>
                    <a:p>
                      <a:pPr algn="ctr"/>
                      <a:r>
                        <a:rPr lang="en-GB" sz="2000" dirty="0">
                          <a:solidFill>
                            <a:schemeClr val="accent6">
                              <a:lumMod val="10000"/>
                            </a:schemeClr>
                          </a:solidFill>
                        </a:rPr>
                        <a:t>Peterborough</a:t>
                      </a:r>
                      <a:endParaRPr lang="en-GB" sz="2000" dirty="0">
                        <a:solidFill>
                          <a:schemeClr val="accent6">
                            <a:lumMod val="10000"/>
                          </a:schemeClr>
                        </a:solidFill>
                        <a:latin typeface="+mn-lt"/>
                      </a:endParaRPr>
                    </a:p>
                  </a:txBody>
                  <a:tcPr/>
                </a:tc>
                <a:extLst>
                  <a:ext uri="{0D108BD9-81ED-4DB2-BD59-A6C34878D82A}">
                    <a16:rowId xmlns:a16="http://schemas.microsoft.com/office/drawing/2014/main" val="3480041422"/>
                  </a:ext>
                </a:extLst>
              </a:tr>
              <a:tr h="413402">
                <a:tc>
                  <a:txBody>
                    <a:bodyPr/>
                    <a:lstStyle/>
                    <a:p>
                      <a:pPr algn="ctr"/>
                      <a:r>
                        <a:rPr lang="en-GB" sz="1600" dirty="0">
                          <a:solidFill>
                            <a:schemeClr val="accent6">
                              <a:lumMod val="10000"/>
                            </a:schemeClr>
                          </a:solidFill>
                        </a:rPr>
                        <a:t>August 2021</a:t>
                      </a:r>
                      <a:endParaRPr lang="en-GB" sz="1600" dirty="0">
                        <a:solidFill>
                          <a:schemeClr val="accent6">
                            <a:lumMod val="10000"/>
                          </a:schemeClr>
                        </a:solidFill>
                        <a:latin typeface="+mn-lt"/>
                      </a:endParaRPr>
                    </a:p>
                  </a:txBody>
                  <a:tcPr/>
                </a:tc>
                <a:tc>
                  <a:txBody>
                    <a:bodyPr/>
                    <a:lstStyle/>
                    <a:p>
                      <a:pPr algn="ctr"/>
                      <a:r>
                        <a:rPr lang="en-GB" sz="1600" dirty="0">
                          <a:solidFill>
                            <a:schemeClr val="accent6">
                              <a:lumMod val="10000"/>
                            </a:schemeClr>
                          </a:solidFill>
                        </a:rPr>
                        <a:t>96%</a:t>
                      </a:r>
                      <a:endParaRPr lang="en-GB" sz="1600" dirty="0">
                        <a:solidFill>
                          <a:schemeClr val="accent6">
                            <a:lumMod val="10000"/>
                          </a:schemeClr>
                        </a:solidFill>
                        <a:latin typeface="+mn-lt"/>
                      </a:endParaRPr>
                    </a:p>
                  </a:txBody>
                  <a:tcPr/>
                </a:tc>
                <a:extLst>
                  <a:ext uri="{0D108BD9-81ED-4DB2-BD59-A6C34878D82A}">
                    <a16:rowId xmlns:a16="http://schemas.microsoft.com/office/drawing/2014/main" val="2647533706"/>
                  </a:ext>
                </a:extLst>
              </a:tr>
              <a:tr h="413402">
                <a:tc>
                  <a:txBody>
                    <a:bodyPr/>
                    <a:lstStyle/>
                    <a:p>
                      <a:pPr algn="ctr"/>
                      <a:r>
                        <a:rPr lang="en-GB" sz="1600" dirty="0">
                          <a:solidFill>
                            <a:schemeClr val="accent6">
                              <a:lumMod val="10000"/>
                            </a:schemeClr>
                          </a:solidFill>
                        </a:rPr>
                        <a:t>March 2022</a:t>
                      </a:r>
                      <a:endParaRPr lang="en-GB" sz="1600" dirty="0">
                        <a:solidFill>
                          <a:schemeClr val="accent6">
                            <a:lumMod val="10000"/>
                          </a:schemeClr>
                        </a:solidFill>
                        <a:latin typeface="+mn-lt"/>
                      </a:endParaRPr>
                    </a:p>
                  </a:txBody>
                  <a:tcPr/>
                </a:tc>
                <a:tc>
                  <a:txBody>
                    <a:bodyPr/>
                    <a:lstStyle/>
                    <a:p>
                      <a:pPr algn="ctr"/>
                      <a:r>
                        <a:rPr lang="en-GB" sz="1600" dirty="0">
                          <a:solidFill>
                            <a:schemeClr val="accent6">
                              <a:lumMod val="10000"/>
                            </a:schemeClr>
                          </a:solidFill>
                        </a:rPr>
                        <a:t>97%</a:t>
                      </a:r>
                      <a:endParaRPr lang="en-GB" sz="1600" dirty="0">
                        <a:solidFill>
                          <a:schemeClr val="accent6">
                            <a:lumMod val="10000"/>
                          </a:schemeClr>
                        </a:solidFill>
                        <a:latin typeface="+mn-lt"/>
                      </a:endParaRPr>
                    </a:p>
                  </a:txBody>
                  <a:tcPr/>
                </a:tc>
                <a:extLst>
                  <a:ext uri="{0D108BD9-81ED-4DB2-BD59-A6C34878D82A}">
                    <a16:rowId xmlns:a16="http://schemas.microsoft.com/office/drawing/2014/main" val="56876242"/>
                  </a:ext>
                </a:extLst>
              </a:tr>
              <a:tr h="413402">
                <a:tc>
                  <a:txBody>
                    <a:bodyPr/>
                    <a:lstStyle/>
                    <a:p>
                      <a:pPr algn="ctr"/>
                      <a:r>
                        <a:rPr lang="en-GB" sz="1600" dirty="0">
                          <a:solidFill>
                            <a:schemeClr val="accent6">
                              <a:lumMod val="10000"/>
                            </a:schemeClr>
                          </a:solidFill>
                        </a:rPr>
                        <a:t>August 2022</a:t>
                      </a:r>
                      <a:endParaRPr lang="en-GB" sz="1600" dirty="0">
                        <a:solidFill>
                          <a:schemeClr val="accent6">
                            <a:lumMod val="10000"/>
                          </a:schemeClr>
                        </a:solidFill>
                        <a:latin typeface="+mn-lt"/>
                      </a:endParaRPr>
                    </a:p>
                  </a:txBody>
                  <a:tcPr/>
                </a:tc>
                <a:tc>
                  <a:txBody>
                    <a:bodyPr/>
                    <a:lstStyle/>
                    <a:p>
                      <a:pPr algn="ctr"/>
                      <a:r>
                        <a:rPr lang="en-GB" sz="1600" dirty="0">
                          <a:solidFill>
                            <a:schemeClr val="accent6">
                              <a:lumMod val="10000"/>
                            </a:schemeClr>
                          </a:solidFill>
                        </a:rPr>
                        <a:t>97%</a:t>
                      </a:r>
                      <a:endParaRPr lang="en-GB" sz="1600" dirty="0">
                        <a:solidFill>
                          <a:schemeClr val="accent6">
                            <a:lumMod val="10000"/>
                          </a:schemeClr>
                        </a:solidFill>
                        <a:latin typeface="+mn-lt"/>
                      </a:endParaRPr>
                    </a:p>
                  </a:txBody>
                  <a:tcPr/>
                </a:tc>
                <a:extLst>
                  <a:ext uri="{0D108BD9-81ED-4DB2-BD59-A6C34878D82A}">
                    <a16:rowId xmlns:a16="http://schemas.microsoft.com/office/drawing/2014/main" val="533936602"/>
                  </a:ext>
                </a:extLst>
              </a:tr>
              <a:tr h="413402">
                <a:tc>
                  <a:txBody>
                    <a:bodyPr/>
                    <a:lstStyle/>
                    <a:p>
                      <a:pPr algn="ctr"/>
                      <a:r>
                        <a:rPr lang="en-GB" sz="1600" dirty="0">
                          <a:solidFill>
                            <a:schemeClr val="accent6">
                              <a:lumMod val="10000"/>
                            </a:schemeClr>
                          </a:solidFill>
                        </a:rPr>
                        <a:t>March 2022</a:t>
                      </a:r>
                      <a:endParaRPr lang="en-GB" sz="1600" dirty="0">
                        <a:solidFill>
                          <a:schemeClr val="accent6">
                            <a:lumMod val="10000"/>
                          </a:schemeClr>
                        </a:solidFill>
                        <a:latin typeface="+mn-lt"/>
                      </a:endParaRPr>
                    </a:p>
                  </a:txBody>
                  <a:tcPr/>
                </a:tc>
                <a:tc>
                  <a:txBody>
                    <a:bodyPr/>
                    <a:lstStyle/>
                    <a:p>
                      <a:pPr algn="ctr"/>
                      <a:r>
                        <a:rPr lang="en-GB" sz="1600" dirty="0">
                          <a:solidFill>
                            <a:schemeClr val="accent6">
                              <a:lumMod val="10000"/>
                            </a:schemeClr>
                          </a:solidFill>
                        </a:rPr>
                        <a:t>96%</a:t>
                      </a:r>
                      <a:endParaRPr lang="en-GB" sz="1600" dirty="0">
                        <a:solidFill>
                          <a:schemeClr val="accent6">
                            <a:lumMod val="10000"/>
                          </a:schemeClr>
                        </a:solidFill>
                        <a:latin typeface="+mn-lt"/>
                      </a:endParaRPr>
                    </a:p>
                  </a:txBody>
                  <a:tcPr/>
                </a:tc>
                <a:extLst>
                  <a:ext uri="{0D108BD9-81ED-4DB2-BD59-A6C34878D82A}">
                    <a16:rowId xmlns:a16="http://schemas.microsoft.com/office/drawing/2014/main" val="465876173"/>
                  </a:ext>
                </a:extLst>
              </a:tr>
            </a:tbl>
          </a:graphicData>
        </a:graphic>
      </p:graphicFrame>
      <p:graphicFrame>
        <p:nvGraphicFramePr>
          <p:cNvPr id="11" name="Table 10">
            <a:extLst>
              <a:ext uri="{FF2B5EF4-FFF2-40B4-BE49-F238E27FC236}">
                <a16:creationId xmlns:a16="http://schemas.microsoft.com/office/drawing/2014/main" id="{399A4BDB-200E-66B0-8CF0-73E9EAE158EA}"/>
              </a:ext>
            </a:extLst>
          </p:cNvPr>
          <p:cNvGraphicFramePr>
            <a:graphicFrameLocks noGrp="1"/>
          </p:cNvGraphicFramePr>
          <p:nvPr>
            <p:extLst>
              <p:ext uri="{D42A27DB-BD31-4B8C-83A1-F6EECF244321}">
                <p14:modId xmlns:p14="http://schemas.microsoft.com/office/powerpoint/2010/main" val="2534619093"/>
              </p:ext>
            </p:extLst>
          </p:nvPr>
        </p:nvGraphicFramePr>
        <p:xfrm>
          <a:off x="456473" y="1569052"/>
          <a:ext cx="7146402" cy="2679679"/>
        </p:xfrm>
        <a:graphic>
          <a:graphicData uri="http://schemas.openxmlformats.org/drawingml/2006/table">
            <a:tbl>
              <a:tblPr/>
              <a:tblGrid>
                <a:gridCol w="2041829">
                  <a:extLst>
                    <a:ext uri="{9D8B030D-6E8A-4147-A177-3AD203B41FA5}">
                      <a16:colId xmlns:a16="http://schemas.microsoft.com/office/drawing/2014/main" val="616525289"/>
                    </a:ext>
                  </a:extLst>
                </a:gridCol>
                <a:gridCol w="1020914">
                  <a:extLst>
                    <a:ext uri="{9D8B030D-6E8A-4147-A177-3AD203B41FA5}">
                      <a16:colId xmlns:a16="http://schemas.microsoft.com/office/drawing/2014/main" val="4060387294"/>
                    </a:ext>
                  </a:extLst>
                </a:gridCol>
                <a:gridCol w="1020914">
                  <a:extLst>
                    <a:ext uri="{9D8B030D-6E8A-4147-A177-3AD203B41FA5}">
                      <a16:colId xmlns:a16="http://schemas.microsoft.com/office/drawing/2014/main" val="4163488767"/>
                    </a:ext>
                  </a:extLst>
                </a:gridCol>
                <a:gridCol w="1048279">
                  <a:extLst>
                    <a:ext uri="{9D8B030D-6E8A-4147-A177-3AD203B41FA5}">
                      <a16:colId xmlns:a16="http://schemas.microsoft.com/office/drawing/2014/main" val="3128818727"/>
                    </a:ext>
                  </a:extLst>
                </a:gridCol>
                <a:gridCol w="993552">
                  <a:extLst>
                    <a:ext uri="{9D8B030D-6E8A-4147-A177-3AD203B41FA5}">
                      <a16:colId xmlns:a16="http://schemas.microsoft.com/office/drawing/2014/main" val="3279416658"/>
                    </a:ext>
                  </a:extLst>
                </a:gridCol>
                <a:gridCol w="1020914">
                  <a:extLst>
                    <a:ext uri="{9D8B030D-6E8A-4147-A177-3AD203B41FA5}">
                      <a16:colId xmlns:a16="http://schemas.microsoft.com/office/drawing/2014/main" val="2707840072"/>
                    </a:ext>
                  </a:extLst>
                </a:gridCol>
              </a:tblGrid>
              <a:tr h="2135119">
                <a:tc>
                  <a:txBody>
                    <a:bodyPr/>
                    <a:lstStyle/>
                    <a:p>
                      <a:pPr algn="ctr" fontAlgn="b"/>
                      <a:r>
                        <a:rPr lang="en-GB" sz="1600" b="1" i="0" u="none" strike="noStrike" dirty="0">
                          <a:solidFill>
                            <a:schemeClr val="accent6">
                              <a:lumMod val="10000"/>
                            </a:schemeClr>
                          </a:solidFill>
                          <a:effectLst/>
                          <a:latin typeface="+mn-lt"/>
                        </a:rPr>
                        <a:t>Percentage of children attending a Good/Outstanding Early Years setting for their funded hours</a:t>
                      </a:r>
                    </a:p>
                    <a:p>
                      <a:pPr algn="l" fontAlgn="b"/>
                      <a:endParaRPr lang="en-GB" sz="1600" b="1" i="0" u="none" strike="noStrike" dirty="0">
                        <a:solidFill>
                          <a:schemeClr val="accent6">
                            <a:lumMod val="10000"/>
                          </a:schemeClr>
                        </a:solidFill>
                        <a:effectLst/>
                        <a:latin typeface="+mn-lt"/>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600" b="1" i="0" u="none" strike="noStrike" dirty="0">
                          <a:solidFill>
                            <a:schemeClr val="accent6">
                              <a:lumMod val="10000"/>
                            </a:schemeClr>
                          </a:solidFill>
                          <a:effectLst/>
                          <a:latin typeface="+mn-lt"/>
                        </a:rPr>
                        <a:t>2019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600" b="1" i="0" u="none" strike="noStrike">
                          <a:solidFill>
                            <a:schemeClr val="accent6">
                              <a:lumMod val="10000"/>
                            </a:schemeClr>
                          </a:solidFill>
                          <a:effectLst/>
                          <a:latin typeface="+mn-lt"/>
                        </a:rPr>
                        <a:t>2020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600" b="1" i="0" u="none" strike="noStrike">
                          <a:solidFill>
                            <a:schemeClr val="accent6">
                              <a:lumMod val="10000"/>
                            </a:schemeClr>
                          </a:solidFill>
                          <a:effectLst/>
                          <a:latin typeface="+mn-lt"/>
                        </a:rPr>
                        <a:t>2021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600" b="1" i="0" u="none" strike="noStrike">
                          <a:solidFill>
                            <a:schemeClr val="accent6">
                              <a:lumMod val="10000"/>
                            </a:schemeClr>
                          </a:solidFill>
                          <a:effectLst/>
                          <a:latin typeface="+mn-lt"/>
                        </a:rPr>
                        <a:t>2022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600" b="1" i="0" u="none" strike="noStrike" dirty="0">
                          <a:solidFill>
                            <a:schemeClr val="accent6">
                              <a:lumMod val="10000"/>
                            </a:schemeClr>
                          </a:solidFill>
                          <a:effectLst/>
                          <a:latin typeface="+mn-lt"/>
                        </a:rPr>
                        <a:t>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8618931"/>
                  </a:ext>
                </a:extLst>
              </a:tr>
              <a:tr h="272280">
                <a:tc>
                  <a:txBody>
                    <a:bodyPr/>
                    <a:lstStyle/>
                    <a:p>
                      <a:pPr algn="l" fontAlgn="b"/>
                      <a:r>
                        <a:rPr lang="en-GB" sz="1600" b="0" i="0" u="none" strike="noStrike">
                          <a:solidFill>
                            <a:schemeClr val="accent6">
                              <a:lumMod val="10000"/>
                            </a:schemeClr>
                          </a:solidFill>
                          <a:effectLst/>
                          <a:latin typeface="+mn-lt"/>
                        </a:rPr>
                        <a:t>Cambridgeshire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chemeClr val="accent6">
                              <a:lumMod val="10000"/>
                            </a:schemeClr>
                          </a:solidFill>
                          <a:effectLst/>
                          <a:latin typeface="+mn-lt"/>
                        </a:rPr>
                        <a:t>93.6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chemeClr val="accent6">
                              <a:lumMod val="10000"/>
                            </a:schemeClr>
                          </a:solidFill>
                          <a:effectLst/>
                          <a:latin typeface="+mn-lt"/>
                        </a:rPr>
                        <a:t>94.0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chemeClr val="accent6">
                              <a:lumMod val="10000"/>
                            </a:schemeClr>
                          </a:solidFill>
                          <a:effectLst/>
                          <a:latin typeface="+mn-lt"/>
                        </a:rPr>
                        <a:t>93.7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chemeClr val="accent6">
                              <a:lumMod val="10000"/>
                            </a:schemeClr>
                          </a:solidFill>
                          <a:effectLst/>
                          <a:latin typeface="+mn-lt"/>
                        </a:rPr>
                        <a:t>94.5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chemeClr val="accent6">
                              <a:lumMod val="10000"/>
                            </a:schemeClr>
                          </a:solidFill>
                          <a:effectLst/>
                          <a:latin typeface="+mn-lt"/>
                        </a:rPr>
                        <a:t>96.8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5937304"/>
                  </a:ext>
                </a:extLst>
              </a:tr>
              <a:tr h="272280">
                <a:tc>
                  <a:txBody>
                    <a:bodyPr/>
                    <a:lstStyle/>
                    <a:p>
                      <a:pPr algn="l" fontAlgn="b"/>
                      <a:r>
                        <a:rPr lang="en-GB" sz="1600" b="0" i="0" u="none" strike="noStrike">
                          <a:solidFill>
                            <a:schemeClr val="accent6">
                              <a:lumMod val="10000"/>
                            </a:schemeClr>
                          </a:solidFill>
                          <a:effectLst/>
                          <a:latin typeface="+mn-lt"/>
                        </a:rPr>
                        <a:t>National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chemeClr val="accent6">
                              <a:lumMod val="10000"/>
                            </a:schemeClr>
                          </a:solidFill>
                          <a:effectLst/>
                          <a:latin typeface="+mn-lt"/>
                        </a:rPr>
                        <a:t>93.5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chemeClr val="accent6">
                              <a:lumMod val="10000"/>
                            </a:schemeClr>
                          </a:solidFill>
                          <a:effectLst/>
                          <a:latin typeface="+mn-lt"/>
                        </a:rPr>
                        <a:t>94.3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chemeClr val="accent6">
                              <a:lumMod val="10000"/>
                            </a:schemeClr>
                          </a:solidFill>
                          <a:effectLst/>
                          <a:latin typeface="+mn-lt"/>
                        </a:rPr>
                        <a:t>94.6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chemeClr val="accent6">
                              <a:lumMod val="10000"/>
                            </a:schemeClr>
                          </a:solidFill>
                          <a:effectLst/>
                          <a:latin typeface="+mn-lt"/>
                        </a:rPr>
                        <a:t>94.5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a:solidFill>
                            <a:schemeClr val="accent6">
                              <a:lumMod val="10000"/>
                            </a:schemeClr>
                          </a:solidFill>
                          <a:effectLst/>
                          <a:latin typeface="+mn-lt"/>
                        </a:rPr>
                        <a:t>95.2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8391624"/>
                  </a:ext>
                </a:extLst>
              </a:tr>
            </a:tbl>
          </a:graphicData>
        </a:graphic>
      </p:graphicFrame>
      <p:sp>
        <p:nvSpPr>
          <p:cNvPr id="12" name="TextBox 1">
            <a:extLst>
              <a:ext uri="{FF2B5EF4-FFF2-40B4-BE49-F238E27FC236}">
                <a16:creationId xmlns:a16="http://schemas.microsoft.com/office/drawing/2014/main" id="{F73E4385-0B43-4A2F-B7DE-9DD191844C17}"/>
              </a:ext>
            </a:extLst>
          </p:cNvPr>
          <p:cNvSpPr txBox="1"/>
          <p:nvPr/>
        </p:nvSpPr>
        <p:spPr>
          <a:xfrm>
            <a:off x="890279" y="4986548"/>
            <a:ext cx="4250084" cy="1477328"/>
          </a:xfrm>
          <a:prstGeom prst="rect">
            <a:avLst/>
          </a:prstGeom>
          <a:solidFill>
            <a:schemeClr val="accent5"/>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b="1" dirty="0">
                <a:solidFill>
                  <a:schemeClr val="accent6">
                    <a:lumMod val="10000"/>
                  </a:schemeClr>
                </a:solidFill>
                <a:cs typeface="Arial" panose="020B0604020202020204" pitchFamily="34" charset="0"/>
              </a:rPr>
              <a:t>The % of Cambridgeshire and Peterborough children attending good/outstanding early years settings is generally aligned with national figures.</a:t>
            </a:r>
          </a:p>
          <a:p>
            <a:pPr algn="ctr"/>
            <a:endParaRPr lang="en-GB" b="1" dirty="0">
              <a:solidFill>
                <a:schemeClr val="accent6">
                  <a:lumMod val="10000"/>
                </a:schemeClr>
              </a:solidFill>
              <a:cs typeface="Arial" panose="020B0604020202020204" pitchFamily="34" charset="0"/>
            </a:endParaRPr>
          </a:p>
        </p:txBody>
      </p:sp>
      <p:sp>
        <p:nvSpPr>
          <p:cNvPr id="5" name="TextBox 4">
            <a:extLst>
              <a:ext uri="{FF2B5EF4-FFF2-40B4-BE49-F238E27FC236}">
                <a16:creationId xmlns:a16="http://schemas.microsoft.com/office/drawing/2014/main" id="{3B53AB0D-EFD0-4725-5FE8-9B0B48247B49}"/>
              </a:ext>
            </a:extLst>
          </p:cNvPr>
          <p:cNvSpPr txBox="1"/>
          <p:nvPr/>
        </p:nvSpPr>
        <p:spPr>
          <a:xfrm>
            <a:off x="8093846" y="3787066"/>
            <a:ext cx="3808288" cy="461665"/>
          </a:xfrm>
          <a:prstGeom prst="rect">
            <a:avLst/>
          </a:prstGeom>
          <a:noFill/>
        </p:spPr>
        <p:txBody>
          <a:bodyPr wrap="square">
            <a:spAutoFit/>
          </a:bodyPr>
          <a:lstStyle/>
          <a:p>
            <a:r>
              <a:rPr lang="en-GB" sz="1200" b="1" dirty="0">
                <a:solidFill>
                  <a:schemeClr val="accent6">
                    <a:lumMod val="10000"/>
                  </a:schemeClr>
                </a:solidFill>
                <a:cs typeface="Arial" panose="020B0604020202020204" pitchFamily="34" charset="0"/>
              </a:rPr>
              <a:t>Data for Cambridgeshire and Peterborough cannot be directly compared because of differing time periods. </a:t>
            </a:r>
            <a:endParaRPr lang="en-GB" sz="1200" b="1" dirty="0"/>
          </a:p>
        </p:txBody>
      </p:sp>
      <p:sp>
        <p:nvSpPr>
          <p:cNvPr id="6" name="TextBox 5">
            <a:extLst>
              <a:ext uri="{FF2B5EF4-FFF2-40B4-BE49-F238E27FC236}">
                <a16:creationId xmlns:a16="http://schemas.microsoft.com/office/drawing/2014/main" id="{251C7C32-997A-E01E-4824-012C76DA6CDD}"/>
              </a:ext>
            </a:extLst>
          </p:cNvPr>
          <p:cNvSpPr txBox="1"/>
          <p:nvPr/>
        </p:nvSpPr>
        <p:spPr>
          <a:xfrm>
            <a:off x="7945020" y="2030562"/>
            <a:ext cx="3631019" cy="1323439"/>
          </a:xfrm>
          <a:prstGeom prst="rect">
            <a:avLst/>
          </a:prstGeom>
          <a:noFill/>
        </p:spPr>
        <p:txBody>
          <a:bodyPr wrap="square">
            <a:spAutoFit/>
          </a:bodyPr>
          <a:lstStyle/>
          <a:p>
            <a:r>
              <a:rPr lang="en-GB" sz="2000" b="1" dirty="0">
                <a:solidFill>
                  <a:schemeClr val="accent4">
                    <a:lumMod val="40000"/>
                    <a:lumOff val="60000"/>
                  </a:schemeClr>
                </a:solidFill>
                <a:cs typeface="Arial" panose="020B0604020202020204" pitchFamily="34" charset="0"/>
              </a:rPr>
              <a:t>93-97% of children are attending a good/outstanding early years setting and accessing a high quality of education. </a:t>
            </a:r>
            <a:endParaRPr lang="en-GB" sz="2000" dirty="0">
              <a:solidFill>
                <a:schemeClr val="accent4">
                  <a:lumMod val="40000"/>
                  <a:lumOff val="60000"/>
                </a:schemeClr>
              </a:solidFill>
            </a:endParaRPr>
          </a:p>
        </p:txBody>
      </p:sp>
      <p:sp>
        <p:nvSpPr>
          <p:cNvPr id="7" name="TextBox 6">
            <a:extLst>
              <a:ext uri="{FF2B5EF4-FFF2-40B4-BE49-F238E27FC236}">
                <a16:creationId xmlns:a16="http://schemas.microsoft.com/office/drawing/2014/main" id="{C7D5D6B2-A38C-C0C6-7BBB-0B37638DB6BC}"/>
              </a:ext>
            </a:extLst>
          </p:cNvPr>
          <p:cNvSpPr txBox="1"/>
          <p:nvPr/>
        </p:nvSpPr>
        <p:spPr>
          <a:xfrm>
            <a:off x="300062" y="6423889"/>
            <a:ext cx="5188860" cy="276999"/>
          </a:xfrm>
          <a:prstGeom prst="rect">
            <a:avLst/>
          </a:prstGeom>
          <a:noFill/>
        </p:spPr>
        <p:txBody>
          <a:bodyPr wrap="square">
            <a:spAutoFit/>
          </a:bodyPr>
          <a:lstStyle/>
          <a:p>
            <a:r>
              <a:rPr lang="en-GB" sz="1200" dirty="0">
                <a:solidFill>
                  <a:schemeClr val="bg1"/>
                </a:solidFill>
              </a:rPr>
              <a:t>Source: Cambridgeshire County Council and Peterborough City Council</a:t>
            </a:r>
            <a:endParaRPr lang="en-GB" sz="1200" b="1" dirty="0"/>
          </a:p>
        </p:txBody>
      </p:sp>
    </p:spTree>
    <p:extLst>
      <p:ext uri="{BB962C8B-B14F-4D97-AF65-F5344CB8AC3E}">
        <p14:creationId xmlns:p14="http://schemas.microsoft.com/office/powerpoint/2010/main" val="20893044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A99EF2-0DC5-A3D3-4323-4359910B56FA}"/>
              </a:ext>
            </a:extLst>
          </p:cNvPr>
          <p:cNvSpPr/>
          <p:nvPr/>
        </p:nvSpPr>
        <p:spPr>
          <a:xfrm>
            <a:off x="8733035" y="1"/>
            <a:ext cx="3458965" cy="685800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4A0A723D-A753-7331-5A81-3A403A86B65F}"/>
              </a:ext>
            </a:extLst>
          </p:cNvPr>
          <p:cNvSpPr txBox="1"/>
          <p:nvPr/>
        </p:nvSpPr>
        <p:spPr>
          <a:xfrm>
            <a:off x="300062" y="6423889"/>
            <a:ext cx="5188860" cy="276999"/>
          </a:xfrm>
          <a:prstGeom prst="rect">
            <a:avLst/>
          </a:prstGeom>
          <a:noFill/>
        </p:spPr>
        <p:txBody>
          <a:bodyPr wrap="square">
            <a:spAutoFit/>
          </a:bodyPr>
          <a:lstStyle/>
          <a:p>
            <a:r>
              <a:rPr lang="en-GB" sz="1200" dirty="0">
                <a:solidFill>
                  <a:schemeClr val="bg1"/>
                </a:solidFill>
              </a:rPr>
              <a:t>Source: Cambridgeshire County Council</a:t>
            </a:r>
            <a:endParaRPr lang="en-GB" sz="1200" b="1" dirty="0"/>
          </a:p>
        </p:txBody>
      </p:sp>
      <p:sp>
        <p:nvSpPr>
          <p:cNvPr id="11" name="Title 1">
            <a:extLst>
              <a:ext uri="{FF2B5EF4-FFF2-40B4-BE49-F238E27FC236}">
                <a16:creationId xmlns:a16="http://schemas.microsoft.com/office/drawing/2014/main" id="{427E5B71-F6FB-1A65-03FE-9B6FC8A358D7}"/>
              </a:ext>
            </a:extLst>
          </p:cNvPr>
          <p:cNvSpPr txBox="1">
            <a:spLocks/>
          </p:cNvSpPr>
          <p:nvPr/>
        </p:nvSpPr>
        <p:spPr bwMode="auto">
          <a:xfrm>
            <a:off x="-16011" y="-30617"/>
            <a:ext cx="3631643" cy="431164"/>
          </a:xfrm>
          <a:prstGeom prst="rect">
            <a:avLst/>
          </a:prstGeom>
          <a:solidFill>
            <a:schemeClr val="accent4">
              <a:lumMod val="20000"/>
              <a:lumOff val="80000"/>
            </a:schemeClr>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US" sz="1800">
                <a:solidFill>
                  <a:schemeClr val="accent6">
                    <a:lumMod val="10000"/>
                  </a:schemeClr>
                </a:solidFill>
                <a:cs typeface="Calibri"/>
              </a:rPr>
              <a:t>Education and Child Development</a:t>
            </a:r>
            <a:endParaRPr lang="en-GB" sz="1800">
              <a:solidFill>
                <a:schemeClr val="accent6">
                  <a:lumMod val="10000"/>
                </a:schemeClr>
              </a:solidFill>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149BDDAD-115B-2102-06F1-236AD8CC606F}"/>
              </a:ext>
            </a:extLst>
          </p:cNvPr>
          <p:cNvSpPr txBox="1">
            <a:spLocks/>
          </p:cNvSpPr>
          <p:nvPr/>
        </p:nvSpPr>
        <p:spPr bwMode="auto">
          <a:xfrm>
            <a:off x="4742321" y="255262"/>
            <a:ext cx="2707358" cy="851630"/>
          </a:xfrm>
          <a:prstGeom prst="rect">
            <a:avLst/>
          </a:prstGeom>
          <a:solidFill>
            <a:schemeClr val="accent4">
              <a:lumMod val="20000"/>
              <a:lumOff val="80000"/>
            </a:schemeClr>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2400" dirty="0">
                <a:solidFill>
                  <a:schemeClr val="accent6">
                    <a:lumMod val="10000"/>
                  </a:schemeClr>
                </a:solidFill>
                <a:cs typeface="Arial" panose="020B0604020202020204" pitchFamily="34" charset="0"/>
              </a:rPr>
              <a:t>CHILD AND FAMILY CENTRES IMPACT </a:t>
            </a:r>
          </a:p>
        </p:txBody>
      </p:sp>
      <p:pic>
        <p:nvPicPr>
          <p:cNvPr id="1026" name="Picture 2">
            <a:extLst>
              <a:ext uri="{FF2B5EF4-FFF2-40B4-BE49-F238E27FC236}">
                <a16:creationId xmlns:a16="http://schemas.microsoft.com/office/drawing/2014/main" id="{4ED49EE8-0540-1CDC-5593-52545B4C98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3035" y="254306"/>
            <a:ext cx="2981847" cy="14156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F90524E2-F64F-6034-8404-907592163971}"/>
              </a:ext>
            </a:extLst>
          </p:cNvPr>
          <p:cNvSpPr txBox="1"/>
          <p:nvPr/>
        </p:nvSpPr>
        <p:spPr>
          <a:xfrm>
            <a:off x="583837" y="2206233"/>
            <a:ext cx="11024326" cy="3508653"/>
          </a:xfrm>
          <a:prstGeom prst="rect">
            <a:avLst/>
          </a:prstGeom>
          <a:noFill/>
        </p:spPr>
        <p:txBody>
          <a:bodyPr wrap="square">
            <a:spAutoFit/>
          </a:bodyPr>
          <a:lstStyle/>
          <a:p>
            <a:pPr marL="342900" indent="-342900" algn="ctr">
              <a:lnSpc>
                <a:spcPct val="150000"/>
              </a:lnSpc>
              <a:buFont typeface="Arial" panose="020B0604020202020204" pitchFamily="34" charset="0"/>
              <a:buChar char="•"/>
            </a:pPr>
            <a:r>
              <a:rPr lang="en-GB" sz="1600" b="1" dirty="0">
                <a:solidFill>
                  <a:schemeClr val="accent6">
                    <a:lumMod val="10000"/>
                  </a:schemeClr>
                </a:solidFill>
              </a:rPr>
              <a:t>Between 2022-2023, </a:t>
            </a:r>
            <a:r>
              <a:rPr lang="en-GB" b="1" dirty="0">
                <a:solidFill>
                  <a:schemeClr val="accent4">
                    <a:lumMod val="40000"/>
                    <a:lumOff val="60000"/>
                  </a:schemeClr>
                </a:solidFill>
              </a:rPr>
              <a:t>44,908 adults and children have accessed a Child and Family Centre</a:t>
            </a:r>
            <a:r>
              <a:rPr lang="en-GB" sz="1600" b="1" dirty="0">
                <a:solidFill>
                  <a:schemeClr val="accent6">
                    <a:lumMod val="10000"/>
                  </a:schemeClr>
                </a:solidFill>
              </a:rPr>
              <a:t> Stay and Play or Pop-Up activity in Cambridgeshire</a:t>
            </a:r>
          </a:p>
          <a:p>
            <a:pPr marL="342900" indent="-342900" algn="ctr">
              <a:lnSpc>
                <a:spcPct val="150000"/>
              </a:lnSpc>
              <a:buFont typeface="Arial" panose="020B0604020202020204" pitchFamily="34" charset="0"/>
              <a:buChar char="•"/>
            </a:pPr>
            <a:r>
              <a:rPr lang="en-GB" sz="1600" b="1" dirty="0">
                <a:solidFill>
                  <a:schemeClr val="accent6">
                    <a:lumMod val="10000"/>
                  </a:schemeClr>
                </a:solidFill>
              </a:rPr>
              <a:t>648 families have accessed SEND services through the Child and Family Centres. </a:t>
            </a:r>
          </a:p>
          <a:p>
            <a:pPr marL="342900" indent="-342900" algn="ctr">
              <a:lnSpc>
                <a:spcPct val="150000"/>
              </a:lnSpc>
              <a:buFont typeface="Arial" panose="020B0604020202020204" pitchFamily="34" charset="0"/>
              <a:buChar char="•"/>
            </a:pPr>
            <a:r>
              <a:rPr lang="en-GB" b="1" dirty="0">
                <a:solidFill>
                  <a:schemeClr val="accent4">
                    <a:lumMod val="40000"/>
                    <a:lumOff val="60000"/>
                  </a:schemeClr>
                </a:solidFill>
              </a:rPr>
              <a:t>9,664 families accessed a health service </a:t>
            </a:r>
            <a:r>
              <a:rPr lang="en-GB" sz="1600" b="1" dirty="0">
                <a:solidFill>
                  <a:schemeClr val="accent6">
                    <a:lumMod val="10000"/>
                  </a:schemeClr>
                </a:solidFill>
              </a:rPr>
              <a:t>at a Child and Family Centre. </a:t>
            </a:r>
          </a:p>
          <a:p>
            <a:pPr marL="342900" indent="-342900" algn="ctr">
              <a:lnSpc>
                <a:spcPct val="150000"/>
              </a:lnSpc>
              <a:buFont typeface="Arial" panose="020B0604020202020204" pitchFamily="34" charset="0"/>
              <a:buChar char="•"/>
            </a:pPr>
            <a:r>
              <a:rPr lang="en-GB" sz="1600" b="1" dirty="0">
                <a:solidFill>
                  <a:schemeClr val="accent6">
                    <a:lumMod val="10000"/>
                  </a:schemeClr>
                </a:solidFill>
              </a:rPr>
              <a:t>1,244 children received support via a Child and Family Centre Family Worker.</a:t>
            </a:r>
          </a:p>
          <a:p>
            <a:pPr marL="342900" indent="-342900" algn="ctr">
              <a:lnSpc>
                <a:spcPct val="150000"/>
              </a:lnSpc>
              <a:buFont typeface="Arial" panose="020B0604020202020204" pitchFamily="34" charset="0"/>
              <a:buChar char="•"/>
            </a:pPr>
            <a:r>
              <a:rPr lang="en-GB" b="1" dirty="0">
                <a:solidFill>
                  <a:schemeClr val="accent4">
                    <a:lumMod val="40000"/>
                    <a:lumOff val="60000"/>
                  </a:schemeClr>
                </a:solidFill>
              </a:rPr>
              <a:t>782 Armed Forces families </a:t>
            </a:r>
            <a:r>
              <a:rPr lang="en-GB" sz="1600" b="1" dirty="0">
                <a:solidFill>
                  <a:schemeClr val="accent6">
                    <a:lumMod val="10000"/>
                  </a:schemeClr>
                </a:solidFill>
              </a:rPr>
              <a:t>have accessed Child and Family Centre services.</a:t>
            </a:r>
          </a:p>
          <a:p>
            <a:pPr marL="342900" indent="-342900" algn="ctr">
              <a:lnSpc>
                <a:spcPct val="150000"/>
              </a:lnSpc>
              <a:buFont typeface="Arial" panose="020B0604020202020204" pitchFamily="34" charset="0"/>
              <a:buChar char="•"/>
            </a:pPr>
            <a:r>
              <a:rPr lang="en-GB" b="1" dirty="0">
                <a:solidFill>
                  <a:schemeClr val="accent4">
                    <a:lumMod val="40000"/>
                    <a:lumOff val="60000"/>
                  </a:schemeClr>
                </a:solidFill>
              </a:rPr>
              <a:t>215 contacts to support young parents</a:t>
            </a:r>
            <a:r>
              <a:rPr lang="en-GB" sz="1600" b="1" dirty="0">
                <a:solidFill>
                  <a:schemeClr val="accent6">
                    <a:lumMod val="10000"/>
                  </a:schemeClr>
                </a:solidFill>
              </a:rPr>
              <a:t> have been made by the Child and Family Centre team</a:t>
            </a:r>
          </a:p>
          <a:p>
            <a:pPr marL="342900" indent="-342900" algn="ctr">
              <a:lnSpc>
                <a:spcPct val="150000"/>
              </a:lnSpc>
              <a:buFont typeface="Arial" panose="020B0604020202020204" pitchFamily="34" charset="0"/>
              <a:buChar char="•"/>
            </a:pPr>
            <a:r>
              <a:rPr lang="en-GB" sz="1600" b="1" dirty="0">
                <a:solidFill>
                  <a:schemeClr val="accent6">
                    <a:lumMod val="10000"/>
                  </a:schemeClr>
                </a:solidFill>
              </a:rPr>
              <a:t>2,810,849 views of Child and Family Centre Facebook posts.</a:t>
            </a:r>
          </a:p>
          <a:p>
            <a:endParaRPr lang="en-GB" dirty="0"/>
          </a:p>
        </p:txBody>
      </p:sp>
      <p:sp>
        <p:nvSpPr>
          <p:cNvPr id="20" name="TextBox 19">
            <a:extLst>
              <a:ext uri="{FF2B5EF4-FFF2-40B4-BE49-F238E27FC236}">
                <a16:creationId xmlns:a16="http://schemas.microsoft.com/office/drawing/2014/main" id="{471E6E13-5913-0376-287D-1C9BF5A8D969}"/>
              </a:ext>
            </a:extLst>
          </p:cNvPr>
          <p:cNvSpPr txBox="1"/>
          <p:nvPr/>
        </p:nvSpPr>
        <p:spPr>
          <a:xfrm>
            <a:off x="300062" y="1384204"/>
            <a:ext cx="4667036" cy="738664"/>
          </a:xfrm>
          <a:prstGeom prst="rect">
            <a:avLst/>
          </a:prstGeom>
          <a:noFill/>
        </p:spPr>
        <p:txBody>
          <a:bodyPr wrap="square">
            <a:spAutoFit/>
          </a:bodyPr>
          <a:lstStyle/>
          <a:p>
            <a:r>
              <a:rPr lang="en-GB" sz="1400" b="1" i="1" dirty="0">
                <a:solidFill>
                  <a:schemeClr val="accent4">
                    <a:lumMod val="40000"/>
                    <a:lumOff val="60000"/>
                  </a:schemeClr>
                </a:solidFill>
              </a:rPr>
              <a:t>“As a new mum I learnt a lot through these baby play groups, and they inspired me to run my own Polish language group for L and Polish parents of young children.”</a:t>
            </a:r>
          </a:p>
        </p:txBody>
      </p:sp>
      <p:sp>
        <p:nvSpPr>
          <p:cNvPr id="22" name="TextBox 21">
            <a:extLst>
              <a:ext uri="{FF2B5EF4-FFF2-40B4-BE49-F238E27FC236}">
                <a16:creationId xmlns:a16="http://schemas.microsoft.com/office/drawing/2014/main" id="{08930834-4138-75AF-7DC8-72C6BB6E6D40}"/>
              </a:ext>
            </a:extLst>
          </p:cNvPr>
          <p:cNvSpPr txBox="1"/>
          <p:nvPr/>
        </p:nvSpPr>
        <p:spPr>
          <a:xfrm>
            <a:off x="7327964" y="5838369"/>
            <a:ext cx="4864036" cy="954107"/>
          </a:xfrm>
          <a:prstGeom prst="rect">
            <a:avLst/>
          </a:prstGeom>
          <a:noFill/>
        </p:spPr>
        <p:txBody>
          <a:bodyPr wrap="square">
            <a:spAutoFit/>
          </a:bodyPr>
          <a:lstStyle/>
          <a:p>
            <a:r>
              <a:rPr lang="en-GB" sz="1400" b="1" i="1" dirty="0">
                <a:solidFill>
                  <a:schemeClr val="accent4">
                    <a:lumMod val="40000"/>
                    <a:lumOff val="60000"/>
                  </a:schemeClr>
                </a:solidFill>
              </a:rPr>
              <a:t>“I can’t thank you both enough, the support you’ve given us over the past year is incredible, I started the young mums group as a scared 21- year-old. You grew my confidence and helped me become the best mum I can!” </a:t>
            </a:r>
          </a:p>
        </p:txBody>
      </p:sp>
      <p:sp>
        <p:nvSpPr>
          <p:cNvPr id="24" name="TextBox 23">
            <a:extLst>
              <a:ext uri="{FF2B5EF4-FFF2-40B4-BE49-F238E27FC236}">
                <a16:creationId xmlns:a16="http://schemas.microsoft.com/office/drawing/2014/main" id="{1BAC3C3A-C646-78D6-304B-72EE5630C86D}"/>
              </a:ext>
            </a:extLst>
          </p:cNvPr>
          <p:cNvSpPr txBox="1"/>
          <p:nvPr/>
        </p:nvSpPr>
        <p:spPr>
          <a:xfrm>
            <a:off x="300062" y="5838369"/>
            <a:ext cx="6611420" cy="338554"/>
          </a:xfrm>
          <a:prstGeom prst="rect">
            <a:avLst/>
          </a:prstGeom>
          <a:noFill/>
        </p:spPr>
        <p:txBody>
          <a:bodyPr wrap="square">
            <a:spAutoFit/>
          </a:bodyPr>
          <a:lstStyle/>
          <a:p>
            <a:r>
              <a:rPr lang="en-GB" sz="1600" b="1" i="1" dirty="0">
                <a:solidFill>
                  <a:schemeClr val="accent4">
                    <a:lumMod val="40000"/>
                    <a:lumOff val="60000"/>
                  </a:schemeClr>
                </a:solidFill>
              </a:rPr>
              <a:t>“I find this Facebook page so helpful in supporting my parenting.”</a:t>
            </a:r>
          </a:p>
        </p:txBody>
      </p:sp>
    </p:spTree>
    <p:extLst>
      <p:ext uri="{BB962C8B-B14F-4D97-AF65-F5344CB8AC3E}">
        <p14:creationId xmlns:p14="http://schemas.microsoft.com/office/powerpoint/2010/main" val="18655511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A99EF2-0DC5-A3D3-4323-4359910B56FA}"/>
              </a:ext>
            </a:extLst>
          </p:cNvPr>
          <p:cNvSpPr/>
          <p:nvPr/>
        </p:nvSpPr>
        <p:spPr>
          <a:xfrm>
            <a:off x="8733035" y="1"/>
            <a:ext cx="3458965" cy="685800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4A0A723D-A753-7331-5A81-3A403A86B65F}"/>
              </a:ext>
            </a:extLst>
          </p:cNvPr>
          <p:cNvSpPr txBox="1"/>
          <p:nvPr/>
        </p:nvSpPr>
        <p:spPr>
          <a:xfrm>
            <a:off x="43987" y="6581001"/>
            <a:ext cx="5188860" cy="276999"/>
          </a:xfrm>
          <a:prstGeom prst="rect">
            <a:avLst/>
          </a:prstGeom>
          <a:noFill/>
        </p:spPr>
        <p:txBody>
          <a:bodyPr wrap="square">
            <a:spAutoFit/>
          </a:bodyPr>
          <a:lstStyle/>
          <a:p>
            <a:r>
              <a:rPr lang="en-GB" sz="1200" dirty="0">
                <a:solidFill>
                  <a:schemeClr val="bg1"/>
                </a:solidFill>
              </a:rPr>
              <a:t>Source: Barnardo's, Peterborough City Council </a:t>
            </a:r>
            <a:endParaRPr lang="en-GB" sz="1200" b="1" dirty="0"/>
          </a:p>
        </p:txBody>
      </p:sp>
      <p:sp>
        <p:nvSpPr>
          <p:cNvPr id="11" name="Title 1">
            <a:extLst>
              <a:ext uri="{FF2B5EF4-FFF2-40B4-BE49-F238E27FC236}">
                <a16:creationId xmlns:a16="http://schemas.microsoft.com/office/drawing/2014/main" id="{427E5B71-F6FB-1A65-03FE-9B6FC8A358D7}"/>
              </a:ext>
            </a:extLst>
          </p:cNvPr>
          <p:cNvSpPr txBox="1">
            <a:spLocks/>
          </p:cNvSpPr>
          <p:nvPr/>
        </p:nvSpPr>
        <p:spPr bwMode="auto">
          <a:xfrm>
            <a:off x="-16011" y="-30617"/>
            <a:ext cx="3631643" cy="431164"/>
          </a:xfrm>
          <a:prstGeom prst="rect">
            <a:avLst/>
          </a:prstGeom>
          <a:solidFill>
            <a:schemeClr val="accent4">
              <a:lumMod val="20000"/>
              <a:lumOff val="80000"/>
            </a:schemeClr>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US" sz="1800">
                <a:solidFill>
                  <a:schemeClr val="accent6">
                    <a:lumMod val="10000"/>
                  </a:schemeClr>
                </a:solidFill>
                <a:cs typeface="Calibri"/>
              </a:rPr>
              <a:t>Education and Child Development</a:t>
            </a:r>
            <a:endParaRPr lang="en-GB" sz="1800">
              <a:solidFill>
                <a:schemeClr val="accent6">
                  <a:lumMod val="10000"/>
                </a:schemeClr>
              </a:solidFill>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149BDDAD-115B-2102-06F1-236AD8CC606F}"/>
              </a:ext>
            </a:extLst>
          </p:cNvPr>
          <p:cNvSpPr txBox="1">
            <a:spLocks/>
          </p:cNvSpPr>
          <p:nvPr/>
        </p:nvSpPr>
        <p:spPr bwMode="auto">
          <a:xfrm>
            <a:off x="4682088" y="206043"/>
            <a:ext cx="3091012" cy="754912"/>
          </a:xfrm>
          <a:prstGeom prst="rect">
            <a:avLst/>
          </a:prstGeom>
          <a:solidFill>
            <a:schemeClr val="accent4">
              <a:lumMod val="20000"/>
              <a:lumOff val="80000"/>
            </a:schemeClr>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2400" dirty="0">
                <a:solidFill>
                  <a:schemeClr val="accent6">
                    <a:lumMod val="10000"/>
                  </a:schemeClr>
                </a:solidFill>
                <a:cs typeface="Arial" panose="020B0604020202020204" pitchFamily="34" charset="0"/>
              </a:rPr>
              <a:t>CHILD AND FAMILY CENTRES IMPACT </a:t>
            </a:r>
          </a:p>
        </p:txBody>
      </p:sp>
      <p:pic>
        <p:nvPicPr>
          <p:cNvPr id="3" name="Picture 2">
            <a:extLst>
              <a:ext uri="{FF2B5EF4-FFF2-40B4-BE49-F238E27FC236}">
                <a16:creationId xmlns:a16="http://schemas.microsoft.com/office/drawing/2014/main" id="{B2126470-A2CD-6D45-B94E-3592EFF001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2036" y="260538"/>
            <a:ext cx="2104059" cy="1036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7" descr="Graphical user interface, text, application&#10;&#10;Description automatically generated">
            <a:extLst>
              <a:ext uri="{FF2B5EF4-FFF2-40B4-BE49-F238E27FC236}">
                <a16:creationId xmlns:a16="http://schemas.microsoft.com/office/drawing/2014/main" id="{A3BFE545-E364-1929-3CFF-429D2F14344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2693" y="4162118"/>
            <a:ext cx="5555250" cy="2578343"/>
          </a:xfrm>
          <a:prstGeom prst="rect">
            <a:avLst/>
          </a:prstGeom>
          <a:noFill/>
        </p:spPr>
      </p:pic>
      <p:pic>
        <p:nvPicPr>
          <p:cNvPr id="29" name="Picture 28" descr="Chart, bar chart&#10;&#10;Description automatically generated">
            <a:extLst>
              <a:ext uri="{FF2B5EF4-FFF2-40B4-BE49-F238E27FC236}">
                <a16:creationId xmlns:a16="http://schemas.microsoft.com/office/drawing/2014/main" id="{C01826B3-9565-994A-F23D-381C4FA4B18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88416" y="4317661"/>
            <a:ext cx="2948202" cy="2263340"/>
          </a:xfrm>
          <a:prstGeom prst="rect">
            <a:avLst/>
          </a:prstGeom>
          <a:noFill/>
        </p:spPr>
      </p:pic>
      <p:sp>
        <p:nvSpPr>
          <p:cNvPr id="30" name="TextBox 29">
            <a:extLst>
              <a:ext uri="{FF2B5EF4-FFF2-40B4-BE49-F238E27FC236}">
                <a16:creationId xmlns:a16="http://schemas.microsoft.com/office/drawing/2014/main" id="{E0E11332-2C5C-2DEE-7799-D01250362F6D}"/>
              </a:ext>
            </a:extLst>
          </p:cNvPr>
          <p:cNvSpPr txBox="1"/>
          <p:nvPr/>
        </p:nvSpPr>
        <p:spPr>
          <a:xfrm>
            <a:off x="107474" y="1568162"/>
            <a:ext cx="6648198" cy="1415772"/>
          </a:xfrm>
          <a:prstGeom prst="rect">
            <a:avLst/>
          </a:prstGeom>
          <a:noFill/>
        </p:spPr>
        <p:txBody>
          <a:bodyPr wrap="square">
            <a:spAutoFit/>
          </a:bodyPr>
          <a:lstStyle/>
          <a:p>
            <a:r>
              <a:rPr lang="en-GB" b="1" dirty="0">
                <a:solidFill>
                  <a:schemeClr val="accent4">
                    <a:lumMod val="40000"/>
                    <a:lumOff val="60000"/>
                  </a:schemeClr>
                </a:solidFill>
                <a:latin typeface="+mj-lt"/>
              </a:rPr>
              <a:t>During Q4 2023/24 alone, there were </a:t>
            </a:r>
            <a:r>
              <a:rPr lang="en-GB" b="1" dirty="0">
                <a:solidFill>
                  <a:schemeClr val="accent4">
                    <a:lumMod val="40000"/>
                    <a:lumOff val="60000"/>
                  </a:schemeClr>
                </a:solidFill>
                <a:effectLst/>
                <a:latin typeface="+mj-lt"/>
                <a:ea typeface="Calibri" panose="020F0502020204030204" pitchFamily="34" charset="0"/>
                <a:cs typeface="Calibri" panose="020F0502020204030204" pitchFamily="34" charset="0"/>
              </a:rPr>
              <a:t>6,048 </a:t>
            </a:r>
            <a:r>
              <a:rPr lang="en-GB" b="1" dirty="0">
                <a:solidFill>
                  <a:schemeClr val="accent4">
                    <a:lumMod val="40000"/>
                    <a:lumOff val="60000"/>
                  </a:schemeClr>
                </a:solidFill>
                <a:effectLst/>
                <a:ea typeface="Calibri" panose="020F0502020204030204" pitchFamily="34" charset="0"/>
                <a:cs typeface="Calibri" panose="020F0502020204030204" pitchFamily="34" charset="0"/>
              </a:rPr>
              <a:t>attendances </a:t>
            </a:r>
            <a:r>
              <a:rPr lang="en-GB" b="1" dirty="0">
                <a:solidFill>
                  <a:schemeClr val="accent6">
                    <a:lumMod val="10000"/>
                  </a:schemeClr>
                </a:solidFill>
                <a:effectLst/>
                <a:ea typeface="Calibri" panose="020F0502020204030204" pitchFamily="34" charset="0"/>
                <a:cs typeface="Calibri" panose="020F0502020204030204" pitchFamily="34" charset="0"/>
              </a:rPr>
              <a:t>at </a:t>
            </a:r>
            <a:r>
              <a:rPr lang="en-GB" b="1" dirty="0">
                <a:solidFill>
                  <a:schemeClr val="accent6">
                    <a:lumMod val="10000"/>
                  </a:schemeClr>
                </a:solidFill>
                <a:ea typeface="Calibri" panose="020F0502020204030204" pitchFamily="34" charset="0"/>
                <a:cs typeface="Arial" panose="020B0604020202020204" pitchFamily="34" charset="0"/>
              </a:rPr>
              <a:t>u</a:t>
            </a:r>
            <a:r>
              <a:rPr lang="en-GB" b="1" dirty="0">
                <a:solidFill>
                  <a:schemeClr val="accent6">
                    <a:lumMod val="10000"/>
                  </a:schemeClr>
                </a:solidFill>
                <a:effectLst/>
                <a:ea typeface="Calibri" panose="020F0502020204030204" pitchFamily="34" charset="0"/>
                <a:cs typeface="Arial" panose="020B0604020202020204" pitchFamily="34" charset="0"/>
              </a:rPr>
              <a:t>niversal face to face sessions</a:t>
            </a:r>
            <a:r>
              <a:rPr lang="en-GB" b="1" dirty="0">
                <a:solidFill>
                  <a:schemeClr val="accent6">
                    <a:lumMod val="10000"/>
                  </a:schemeClr>
                </a:solidFill>
                <a:ea typeface="Calibri" panose="020F0502020204030204" pitchFamily="34" charset="0"/>
                <a:cs typeface="Arial" panose="020B0604020202020204" pitchFamily="34" charset="0"/>
              </a:rPr>
              <a:t> in Peterborough.</a:t>
            </a:r>
            <a:endParaRPr lang="en-GB" b="1" dirty="0">
              <a:solidFill>
                <a:schemeClr val="accent6">
                  <a:lumMod val="10000"/>
                </a:schemeClr>
              </a:solidFill>
              <a:effectLst/>
              <a:ea typeface="Calibri" panose="020F0502020204030204" pitchFamily="34" charset="0"/>
              <a:cs typeface="Arial" panose="020B0604020202020204" pitchFamily="34" charset="0"/>
            </a:endParaRPr>
          </a:p>
          <a:p>
            <a:endParaRPr lang="en-GB" sz="1400" b="1" dirty="0">
              <a:solidFill>
                <a:schemeClr val="accent6">
                  <a:lumMod val="10000"/>
                </a:schemeClr>
              </a:solidFill>
              <a:effectLst/>
              <a:ea typeface="Calibri" panose="020F0502020204030204" pitchFamily="34" charset="0"/>
              <a:cs typeface="Arial" panose="020B0604020202020204" pitchFamily="34" charset="0"/>
            </a:endParaRPr>
          </a:p>
          <a:p>
            <a:r>
              <a:rPr lang="en-GB" b="1" dirty="0">
                <a:solidFill>
                  <a:schemeClr val="accent6">
                    <a:lumMod val="10000"/>
                  </a:schemeClr>
                </a:solidFill>
                <a:ea typeface="Calibri" panose="020F0502020204030204" pitchFamily="34" charset="0"/>
                <a:cs typeface="Arial" panose="020B0604020202020204" pitchFamily="34" charset="0"/>
              </a:rPr>
              <a:t>Recently, 98.9% of fa</a:t>
            </a:r>
            <a:r>
              <a:rPr lang="en-GB" b="1" dirty="0">
                <a:solidFill>
                  <a:schemeClr val="accent6">
                    <a:lumMod val="10000"/>
                  </a:schemeClr>
                </a:solidFill>
                <a:effectLst/>
                <a:ea typeface="Calibri" panose="020F0502020204030204" pitchFamily="34" charset="0"/>
                <a:cs typeface="Arial" panose="020B0604020202020204" pitchFamily="34" charset="0"/>
              </a:rPr>
              <a:t>milies providing feedback </a:t>
            </a:r>
            <a:r>
              <a:rPr lang="en-GB" b="1" dirty="0">
                <a:solidFill>
                  <a:schemeClr val="accent6">
                    <a:lumMod val="10000"/>
                  </a:schemeClr>
                </a:solidFill>
                <a:ea typeface="Calibri" panose="020F0502020204030204" pitchFamily="34" charset="0"/>
                <a:cs typeface="Arial" panose="020B0604020202020204" pitchFamily="34" charset="0"/>
              </a:rPr>
              <a:t>said that </a:t>
            </a:r>
            <a:r>
              <a:rPr lang="en-GB" b="1" dirty="0">
                <a:solidFill>
                  <a:schemeClr val="accent4">
                    <a:lumMod val="40000"/>
                    <a:lumOff val="60000"/>
                  </a:schemeClr>
                </a:solidFill>
                <a:effectLst/>
                <a:ea typeface="Calibri" panose="020F0502020204030204" pitchFamily="34" charset="0"/>
                <a:cs typeface="Arial" panose="020B0604020202020204" pitchFamily="34" charset="0"/>
              </a:rPr>
              <a:t>child and family centres offer a safe venue for their family.</a:t>
            </a:r>
          </a:p>
        </p:txBody>
      </p:sp>
      <p:pic>
        <p:nvPicPr>
          <p:cNvPr id="33" name="Picture 32" descr="Graphical user interface, text&#10;&#10;Description automatically generated with medium confidence">
            <a:extLst>
              <a:ext uri="{FF2B5EF4-FFF2-40B4-BE49-F238E27FC236}">
                <a16:creationId xmlns:a16="http://schemas.microsoft.com/office/drawing/2014/main" id="{EDDC75F9-0B0E-B31F-34F0-FB8ACB17238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84475" y="1641535"/>
            <a:ext cx="4731620" cy="2383497"/>
          </a:xfrm>
          <a:prstGeom prst="rect">
            <a:avLst/>
          </a:prstGeom>
          <a:noFill/>
        </p:spPr>
      </p:pic>
      <p:pic>
        <p:nvPicPr>
          <p:cNvPr id="34" name="Picture 33" descr="Chart, bar chart&#10;&#10;Description automatically generated">
            <a:extLst>
              <a:ext uri="{FF2B5EF4-FFF2-40B4-BE49-F238E27FC236}">
                <a16:creationId xmlns:a16="http://schemas.microsoft.com/office/drawing/2014/main" id="{AEC35A8B-47B7-9633-6E21-FFB6C46E284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88817" y="1865611"/>
            <a:ext cx="2598475" cy="2072431"/>
          </a:xfrm>
          <a:prstGeom prst="rect">
            <a:avLst/>
          </a:prstGeom>
          <a:noFill/>
        </p:spPr>
      </p:pic>
      <p:pic>
        <p:nvPicPr>
          <p:cNvPr id="35" name="Picture 34" descr="Chart, pie chart&#10;&#10;Description automatically generated">
            <a:extLst>
              <a:ext uri="{FF2B5EF4-FFF2-40B4-BE49-F238E27FC236}">
                <a16:creationId xmlns:a16="http://schemas.microsoft.com/office/drawing/2014/main" id="{6BBABB4A-5293-48B9-634B-5E146EF4403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8649" y="3115537"/>
            <a:ext cx="2759234" cy="2611944"/>
          </a:xfrm>
          <a:prstGeom prst="rect">
            <a:avLst/>
          </a:prstGeom>
          <a:noFill/>
        </p:spPr>
      </p:pic>
      <p:sp>
        <p:nvSpPr>
          <p:cNvPr id="5" name="TextBox 4">
            <a:extLst>
              <a:ext uri="{FF2B5EF4-FFF2-40B4-BE49-F238E27FC236}">
                <a16:creationId xmlns:a16="http://schemas.microsoft.com/office/drawing/2014/main" id="{E6DE545D-89B0-5103-6073-B96EB1EFEE5C}"/>
              </a:ext>
            </a:extLst>
          </p:cNvPr>
          <p:cNvSpPr txBox="1"/>
          <p:nvPr/>
        </p:nvSpPr>
        <p:spPr>
          <a:xfrm>
            <a:off x="3468360" y="3536176"/>
            <a:ext cx="2759234" cy="2585323"/>
          </a:xfrm>
          <a:prstGeom prst="rect">
            <a:avLst/>
          </a:prstGeom>
          <a:noFill/>
        </p:spPr>
        <p:txBody>
          <a:bodyPr wrap="square">
            <a:spAutoFit/>
          </a:bodyPr>
          <a:lstStyle/>
          <a:p>
            <a:r>
              <a:rPr lang="en-GB" b="1" dirty="0">
                <a:solidFill>
                  <a:schemeClr val="accent4">
                    <a:lumMod val="40000"/>
                    <a:lumOff val="60000"/>
                  </a:schemeClr>
                </a:solidFill>
                <a:ea typeface="Calibri" panose="020F0502020204030204" pitchFamily="34" charset="0"/>
                <a:cs typeface="Arial" panose="020B0604020202020204" pitchFamily="34" charset="0"/>
              </a:rPr>
              <a:t>‘They</a:t>
            </a:r>
            <a:r>
              <a:rPr lang="en-GB" b="1" dirty="0">
                <a:solidFill>
                  <a:schemeClr val="accent4">
                    <a:lumMod val="40000"/>
                    <a:lumOff val="60000"/>
                  </a:schemeClr>
                </a:solidFill>
                <a:effectLst/>
                <a:ea typeface="Calibri" panose="020F0502020204030204" pitchFamily="34" charset="0"/>
                <a:cs typeface="Arial" panose="020B0604020202020204" pitchFamily="34" charset="0"/>
              </a:rPr>
              <a:t> help families source funding and support, provide a supportive network and reduce isolation, and help parents understand, interact and play with their children, supporting child development</a:t>
            </a:r>
            <a:r>
              <a:rPr lang="en-GB" b="1" dirty="0">
                <a:solidFill>
                  <a:schemeClr val="accent4">
                    <a:lumMod val="40000"/>
                    <a:lumOff val="60000"/>
                  </a:schemeClr>
                </a:solidFill>
                <a:ea typeface="Calibri" panose="020F0502020204030204" pitchFamily="34" charset="0"/>
                <a:cs typeface="Arial" panose="020B0604020202020204" pitchFamily="34" charset="0"/>
              </a:rPr>
              <a:t>’.</a:t>
            </a:r>
            <a:endParaRPr lang="en-GB" b="1" dirty="0">
              <a:solidFill>
                <a:schemeClr val="accent4">
                  <a:lumMod val="40000"/>
                  <a:lumOff val="60000"/>
                </a:schemeClr>
              </a:solidFill>
              <a:cs typeface="Arial" panose="020B0604020202020204" pitchFamily="34" charset="0"/>
            </a:endParaRPr>
          </a:p>
        </p:txBody>
      </p:sp>
    </p:spTree>
    <p:extLst>
      <p:ext uri="{BB962C8B-B14F-4D97-AF65-F5344CB8AC3E}">
        <p14:creationId xmlns:p14="http://schemas.microsoft.com/office/powerpoint/2010/main" val="18134505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A99EF2-0DC5-A3D3-4323-4359910B56FA}"/>
              </a:ext>
            </a:extLst>
          </p:cNvPr>
          <p:cNvSpPr/>
          <p:nvPr/>
        </p:nvSpPr>
        <p:spPr>
          <a:xfrm>
            <a:off x="8733035" y="1"/>
            <a:ext cx="3458965" cy="685800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1">
            <a:extLst>
              <a:ext uri="{FF2B5EF4-FFF2-40B4-BE49-F238E27FC236}">
                <a16:creationId xmlns:a16="http://schemas.microsoft.com/office/drawing/2014/main" id="{427E5B71-F6FB-1A65-03FE-9B6FC8A358D7}"/>
              </a:ext>
            </a:extLst>
          </p:cNvPr>
          <p:cNvSpPr txBox="1">
            <a:spLocks/>
          </p:cNvSpPr>
          <p:nvPr/>
        </p:nvSpPr>
        <p:spPr bwMode="auto">
          <a:xfrm>
            <a:off x="-16011" y="-30617"/>
            <a:ext cx="3631643" cy="431164"/>
          </a:xfrm>
          <a:prstGeom prst="rect">
            <a:avLst/>
          </a:prstGeom>
          <a:solidFill>
            <a:schemeClr val="accent4">
              <a:lumMod val="20000"/>
              <a:lumOff val="80000"/>
            </a:schemeClr>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US" sz="1800">
                <a:solidFill>
                  <a:schemeClr val="accent6">
                    <a:lumMod val="10000"/>
                  </a:schemeClr>
                </a:solidFill>
                <a:cs typeface="Calibri"/>
              </a:rPr>
              <a:t>Education and Child Development</a:t>
            </a:r>
            <a:endParaRPr lang="en-GB" sz="1800">
              <a:solidFill>
                <a:schemeClr val="accent6">
                  <a:lumMod val="10000"/>
                </a:schemeClr>
              </a:solidFill>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149BDDAD-115B-2102-06F1-236AD8CC606F}"/>
              </a:ext>
            </a:extLst>
          </p:cNvPr>
          <p:cNvSpPr txBox="1">
            <a:spLocks/>
          </p:cNvSpPr>
          <p:nvPr/>
        </p:nvSpPr>
        <p:spPr bwMode="auto">
          <a:xfrm>
            <a:off x="4271737" y="100069"/>
            <a:ext cx="4032291" cy="1158994"/>
          </a:xfrm>
          <a:prstGeom prst="rect">
            <a:avLst/>
          </a:prstGeom>
          <a:solidFill>
            <a:schemeClr val="accent4">
              <a:lumMod val="20000"/>
              <a:lumOff val="80000"/>
            </a:schemeClr>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2400" dirty="0">
                <a:solidFill>
                  <a:schemeClr val="accent6">
                    <a:lumMod val="10000"/>
                  </a:schemeClr>
                </a:solidFill>
                <a:cs typeface="Arial" panose="020B0604020202020204" pitchFamily="34" charset="0"/>
              </a:rPr>
              <a:t>INFANT MENTAL HEALTH AND PARENT-INFANT RELATIONSHIPS</a:t>
            </a:r>
          </a:p>
        </p:txBody>
      </p:sp>
      <p:sp>
        <p:nvSpPr>
          <p:cNvPr id="5" name="TextBox 4">
            <a:extLst>
              <a:ext uri="{FF2B5EF4-FFF2-40B4-BE49-F238E27FC236}">
                <a16:creationId xmlns:a16="http://schemas.microsoft.com/office/drawing/2014/main" id="{CA64E587-B85A-C0B2-3482-96E8B9FC3A68}"/>
              </a:ext>
            </a:extLst>
          </p:cNvPr>
          <p:cNvSpPr txBox="1"/>
          <p:nvPr/>
        </p:nvSpPr>
        <p:spPr>
          <a:xfrm>
            <a:off x="-4476307" y="7110752"/>
            <a:ext cx="1565751" cy="2031325"/>
          </a:xfrm>
          <a:prstGeom prst="rect">
            <a:avLst/>
          </a:prstGeom>
          <a:noFill/>
        </p:spPr>
        <p:txBody>
          <a:bodyPr wrap="square">
            <a:spAutoFit/>
          </a:bodyPr>
          <a:lstStyle/>
          <a:p>
            <a:r>
              <a:rPr lang="en-GB" dirty="0">
                <a:hlinkClick r:id="rId2"/>
              </a:rPr>
              <a:t>Five to Thrive - An attachment-based approach to positive parenting</a:t>
            </a:r>
            <a:endParaRPr lang="en-GB" dirty="0"/>
          </a:p>
        </p:txBody>
      </p:sp>
      <p:sp>
        <p:nvSpPr>
          <p:cNvPr id="8" name="TextBox 7">
            <a:extLst>
              <a:ext uri="{FF2B5EF4-FFF2-40B4-BE49-F238E27FC236}">
                <a16:creationId xmlns:a16="http://schemas.microsoft.com/office/drawing/2014/main" id="{433C01EA-946D-700B-461C-3104B51C6E37}"/>
              </a:ext>
            </a:extLst>
          </p:cNvPr>
          <p:cNvSpPr txBox="1"/>
          <p:nvPr/>
        </p:nvSpPr>
        <p:spPr>
          <a:xfrm>
            <a:off x="343185" y="4883324"/>
            <a:ext cx="8867552" cy="338554"/>
          </a:xfrm>
          <a:prstGeom prst="rect">
            <a:avLst/>
          </a:prstGeom>
          <a:noFill/>
        </p:spPr>
        <p:txBody>
          <a:bodyPr wrap="square">
            <a:spAutoFit/>
          </a:bodyPr>
          <a:lstStyle/>
          <a:p>
            <a:r>
              <a:rPr lang="en-GB" sz="1600" dirty="0">
                <a:hlinkClick r:id="rId2"/>
              </a:rPr>
              <a:t>Five to Thrive - An attachment-based approach to positive parenting</a:t>
            </a:r>
            <a:endParaRPr lang="en-GB" sz="1600" dirty="0"/>
          </a:p>
        </p:txBody>
      </p:sp>
      <p:pic>
        <p:nvPicPr>
          <p:cNvPr id="10" name="Picture 9">
            <a:extLst>
              <a:ext uri="{FF2B5EF4-FFF2-40B4-BE49-F238E27FC236}">
                <a16:creationId xmlns:a16="http://schemas.microsoft.com/office/drawing/2014/main" id="{E7235E34-096C-7DF7-B649-382A5F9E844B}"/>
              </a:ext>
            </a:extLst>
          </p:cNvPr>
          <p:cNvPicPr>
            <a:picLocks noChangeAspect="1"/>
          </p:cNvPicPr>
          <p:nvPr/>
        </p:nvPicPr>
        <p:blipFill>
          <a:blip r:embed="rId3"/>
          <a:stretch>
            <a:fillRect/>
          </a:stretch>
        </p:blipFill>
        <p:spPr>
          <a:xfrm>
            <a:off x="267665" y="1511705"/>
            <a:ext cx="5071397" cy="3449319"/>
          </a:xfrm>
          <a:prstGeom prst="rect">
            <a:avLst/>
          </a:prstGeom>
        </p:spPr>
      </p:pic>
      <p:sp>
        <p:nvSpPr>
          <p:cNvPr id="13" name="TextBox 12">
            <a:extLst>
              <a:ext uri="{FF2B5EF4-FFF2-40B4-BE49-F238E27FC236}">
                <a16:creationId xmlns:a16="http://schemas.microsoft.com/office/drawing/2014/main" id="{09014A67-43CC-1D0D-7491-2A628D9F405D}"/>
              </a:ext>
            </a:extLst>
          </p:cNvPr>
          <p:cNvSpPr txBox="1"/>
          <p:nvPr/>
        </p:nvSpPr>
        <p:spPr>
          <a:xfrm>
            <a:off x="5407935" y="2539287"/>
            <a:ext cx="6650200" cy="2339102"/>
          </a:xfrm>
          <a:prstGeom prst="rect">
            <a:avLst/>
          </a:prstGeom>
          <a:noFill/>
        </p:spPr>
        <p:txBody>
          <a:bodyPr wrap="square">
            <a:spAutoFit/>
          </a:bodyPr>
          <a:lstStyle/>
          <a:p>
            <a:pPr algn="l"/>
            <a:endParaRPr lang="en-GB" sz="1400" u="sng" dirty="0">
              <a:solidFill>
                <a:srgbClr val="376FAA"/>
              </a:solidFill>
              <a:latin typeface="Helvetica Neue"/>
            </a:endParaRPr>
          </a:p>
          <a:p>
            <a:pPr algn="l"/>
            <a:endParaRPr lang="en-GB" sz="1400" b="0" i="0" u="sng" dirty="0">
              <a:solidFill>
                <a:srgbClr val="376FAA"/>
              </a:solidFill>
              <a:effectLst/>
              <a:latin typeface="Helvetica Neue"/>
            </a:endParaRPr>
          </a:p>
          <a:p>
            <a:pPr algn="l"/>
            <a:r>
              <a:rPr lang="en-GB" b="1" dirty="0">
                <a:solidFill>
                  <a:schemeClr val="accent6">
                    <a:lumMod val="10000"/>
                  </a:schemeClr>
                </a:solidFill>
              </a:rPr>
              <a:t>The Solihull Approach and Five to Thrive principles are embedded within services in Cambridgeshire and Peterborough. </a:t>
            </a:r>
          </a:p>
          <a:p>
            <a:pPr algn="l"/>
            <a:endParaRPr lang="en-GB" sz="1400" b="1" dirty="0">
              <a:solidFill>
                <a:schemeClr val="accent6">
                  <a:lumMod val="10000"/>
                </a:schemeClr>
              </a:solidFill>
            </a:endParaRPr>
          </a:p>
          <a:p>
            <a:pPr algn="l"/>
            <a:r>
              <a:rPr lang="en-GB" b="1" dirty="0">
                <a:solidFill>
                  <a:schemeClr val="accent6">
                    <a:lumMod val="10000"/>
                  </a:schemeClr>
                </a:solidFill>
              </a:rPr>
              <a:t>Like perinatal mental health,</a:t>
            </a:r>
            <a:r>
              <a:rPr lang="en-GB" b="1" dirty="0">
                <a:solidFill>
                  <a:schemeClr val="accent4">
                    <a:lumMod val="40000"/>
                    <a:lumOff val="60000"/>
                  </a:schemeClr>
                </a:solidFill>
              </a:rPr>
              <a:t> a significant gap has been identified regarding the lack of a clear parent-infant relationship/ infant mental health pathway in Cambridgeshire and Peterborough. </a:t>
            </a:r>
            <a:endParaRPr lang="en-GB" b="1" i="0" dirty="0">
              <a:solidFill>
                <a:schemeClr val="accent4">
                  <a:lumMod val="40000"/>
                  <a:lumOff val="60000"/>
                </a:schemeClr>
              </a:solidFill>
              <a:effectLst/>
            </a:endParaRPr>
          </a:p>
          <a:p>
            <a:endParaRPr lang="en-GB" sz="1400" b="1" dirty="0"/>
          </a:p>
        </p:txBody>
      </p:sp>
      <p:sp>
        <p:nvSpPr>
          <p:cNvPr id="15" name="TextBox 14">
            <a:extLst>
              <a:ext uri="{FF2B5EF4-FFF2-40B4-BE49-F238E27FC236}">
                <a16:creationId xmlns:a16="http://schemas.microsoft.com/office/drawing/2014/main" id="{49BC6549-2703-3626-3C43-388A9479DA11}"/>
              </a:ext>
            </a:extLst>
          </p:cNvPr>
          <p:cNvSpPr txBox="1"/>
          <p:nvPr/>
        </p:nvSpPr>
        <p:spPr>
          <a:xfrm>
            <a:off x="485872" y="5440448"/>
            <a:ext cx="7155552" cy="954107"/>
          </a:xfrm>
          <a:prstGeom prst="rect">
            <a:avLst/>
          </a:prstGeom>
          <a:noFill/>
        </p:spPr>
        <p:txBody>
          <a:bodyPr wrap="square">
            <a:spAutoFit/>
          </a:bodyPr>
          <a:lstStyle/>
          <a:p>
            <a:r>
              <a:rPr lang="en-GB" sz="1400" b="1" i="0" dirty="0">
                <a:solidFill>
                  <a:srgbClr val="161C2D"/>
                </a:solidFill>
                <a:effectLst/>
              </a:rPr>
              <a:t>Solihull Approach:</a:t>
            </a:r>
            <a:r>
              <a:rPr lang="en-GB" sz="1400" b="1" i="1" dirty="0">
                <a:solidFill>
                  <a:srgbClr val="161C2D"/>
                </a:solidFill>
                <a:effectLst/>
              </a:rPr>
              <a:t> It focuses on developing nurturing and supportive relationships between children and their carer by promoting reflective, sensitive and effective parenting. It aims to improve the parent-child relationship as well as the child’s confidence, self-esteem and behaviour.</a:t>
            </a:r>
            <a:endParaRPr lang="en-GB" sz="1400" b="1" i="1" dirty="0"/>
          </a:p>
        </p:txBody>
      </p:sp>
      <p:sp>
        <p:nvSpPr>
          <p:cNvPr id="18" name="TextBox 17">
            <a:extLst>
              <a:ext uri="{FF2B5EF4-FFF2-40B4-BE49-F238E27FC236}">
                <a16:creationId xmlns:a16="http://schemas.microsoft.com/office/drawing/2014/main" id="{40043571-FB23-161C-F2DA-C26452CC422D}"/>
              </a:ext>
            </a:extLst>
          </p:cNvPr>
          <p:cNvSpPr txBox="1"/>
          <p:nvPr/>
        </p:nvSpPr>
        <p:spPr>
          <a:xfrm>
            <a:off x="5421014" y="1410456"/>
            <a:ext cx="6527314" cy="1477328"/>
          </a:xfrm>
          <a:prstGeom prst="rect">
            <a:avLst/>
          </a:prstGeom>
          <a:noFill/>
        </p:spPr>
        <p:txBody>
          <a:bodyPr wrap="square">
            <a:spAutoFit/>
          </a:bodyPr>
          <a:lstStyle/>
          <a:p>
            <a:pPr algn="l"/>
            <a:r>
              <a:rPr lang="en-GB" b="1" i="1" dirty="0">
                <a:solidFill>
                  <a:schemeClr val="accent4">
                    <a:lumMod val="40000"/>
                    <a:lumOff val="60000"/>
                  </a:schemeClr>
                </a:solidFill>
                <a:effectLst/>
              </a:rPr>
              <a:t>‘Infancy is a crucial time for brain development. It is vital that babies and their parents are supported during this time to promote attachment. Without a good initial bond, children are less likely to grow up to become happy, independent and resilient adults.’</a:t>
            </a:r>
            <a:endParaRPr lang="en-GB" sz="1050" b="0" i="1" u="sng" dirty="0">
              <a:solidFill>
                <a:schemeClr val="accent4">
                  <a:lumMod val="40000"/>
                  <a:lumOff val="60000"/>
                </a:schemeClr>
              </a:solidFill>
              <a:effectLst/>
              <a:latin typeface="Helvetica Neue"/>
            </a:endParaRPr>
          </a:p>
        </p:txBody>
      </p:sp>
      <p:sp>
        <p:nvSpPr>
          <p:cNvPr id="20" name="TextBox 19">
            <a:extLst>
              <a:ext uri="{FF2B5EF4-FFF2-40B4-BE49-F238E27FC236}">
                <a16:creationId xmlns:a16="http://schemas.microsoft.com/office/drawing/2014/main" id="{151DD00A-27E2-06DC-9351-617B80C393B7}"/>
              </a:ext>
            </a:extLst>
          </p:cNvPr>
          <p:cNvSpPr txBox="1"/>
          <p:nvPr/>
        </p:nvSpPr>
        <p:spPr>
          <a:xfrm>
            <a:off x="6287882" y="2552263"/>
            <a:ext cx="5516707" cy="184666"/>
          </a:xfrm>
          <a:prstGeom prst="rect">
            <a:avLst/>
          </a:prstGeom>
          <a:noFill/>
        </p:spPr>
        <p:txBody>
          <a:bodyPr wrap="square">
            <a:spAutoFit/>
          </a:bodyPr>
          <a:lstStyle/>
          <a:p>
            <a:r>
              <a:rPr lang="en-GB" sz="600" b="0" i="0" u="sng" dirty="0">
                <a:solidFill>
                  <a:schemeClr val="accent6">
                    <a:lumMod val="10000"/>
                  </a:schemeClr>
                </a:solidFill>
                <a:effectLst/>
                <a:latin typeface="Helvetica Neue"/>
                <a:hlinkClick r:id="rId4">
                  <a:extLst>
                    <a:ext uri="{A12FA001-AC4F-418D-AE19-62706E023703}">
                      <ahyp:hlinkClr xmlns:ahyp="http://schemas.microsoft.com/office/drawing/2018/hyperlinkcolor" val="tx"/>
                    </a:ext>
                  </a:extLst>
                </a:hlinkClick>
              </a:rPr>
              <a:t>London J Prim Care (Abingdon).</a:t>
            </a:r>
            <a:r>
              <a:rPr lang="en-GB" sz="600" b="0" i="0" dirty="0">
                <a:solidFill>
                  <a:schemeClr val="accent6">
                    <a:lumMod val="10000"/>
                  </a:schemeClr>
                </a:solidFill>
                <a:effectLst/>
                <a:latin typeface="Helvetica Neue"/>
              </a:rPr>
              <a:t> 2016; 8(1): 12–14. Published online 2016 Feb 24. </a:t>
            </a:r>
            <a:r>
              <a:rPr lang="en-GB" sz="600" b="0" i="0" dirty="0" err="1">
                <a:solidFill>
                  <a:schemeClr val="accent6">
                    <a:lumMod val="10000"/>
                  </a:schemeClr>
                </a:solidFill>
                <a:effectLst/>
                <a:latin typeface="Helvetica Neue"/>
              </a:rPr>
              <a:t>doi</a:t>
            </a:r>
            <a:r>
              <a:rPr lang="en-GB" sz="600" b="0" i="0" dirty="0">
                <a:solidFill>
                  <a:schemeClr val="accent6">
                    <a:lumMod val="10000"/>
                  </a:schemeClr>
                </a:solidFill>
                <a:effectLst/>
                <a:latin typeface="Helvetica Neue"/>
              </a:rPr>
              <a:t>: </a:t>
            </a:r>
            <a:r>
              <a:rPr lang="en-GB" sz="600" b="0" i="0" u="sng" dirty="0">
                <a:solidFill>
                  <a:schemeClr val="accent6">
                    <a:lumMod val="10000"/>
                  </a:schemeClr>
                </a:solidFill>
                <a:effectLst/>
                <a:latin typeface="Helvetica Neue"/>
                <a:hlinkClick r:id="rId5">
                  <a:extLst>
                    <a:ext uri="{A12FA001-AC4F-418D-AE19-62706E023703}">
                      <ahyp:hlinkClr xmlns:ahyp="http://schemas.microsoft.com/office/drawing/2018/hyperlinkcolor" val="tx"/>
                    </a:ext>
                  </a:extLst>
                </a:hlinkClick>
              </a:rPr>
              <a:t>10.1080/17571472.2015.1133012</a:t>
            </a:r>
            <a:endParaRPr lang="en-GB" sz="600" dirty="0"/>
          </a:p>
        </p:txBody>
      </p:sp>
      <p:sp>
        <p:nvSpPr>
          <p:cNvPr id="23" name="TextBox 22">
            <a:extLst>
              <a:ext uri="{FF2B5EF4-FFF2-40B4-BE49-F238E27FC236}">
                <a16:creationId xmlns:a16="http://schemas.microsoft.com/office/drawing/2014/main" id="{0055A221-D860-BCEB-C34C-7A06E1A69FAC}"/>
              </a:ext>
            </a:extLst>
          </p:cNvPr>
          <p:cNvSpPr txBox="1"/>
          <p:nvPr/>
        </p:nvSpPr>
        <p:spPr>
          <a:xfrm>
            <a:off x="3742660" y="6394285"/>
            <a:ext cx="8867552" cy="369332"/>
          </a:xfrm>
          <a:prstGeom prst="rect">
            <a:avLst/>
          </a:prstGeom>
          <a:noFill/>
        </p:spPr>
        <p:txBody>
          <a:bodyPr wrap="square">
            <a:spAutoFit/>
          </a:bodyPr>
          <a:lstStyle/>
          <a:p>
            <a:r>
              <a:rPr lang="en-GB" dirty="0">
                <a:hlinkClick r:id="rId6"/>
              </a:rPr>
              <a:t>Home - Solihull Approach | Parenting (solihullapproachparenting.com)</a:t>
            </a:r>
            <a:endParaRPr lang="en-GB" dirty="0"/>
          </a:p>
        </p:txBody>
      </p:sp>
      <p:pic>
        <p:nvPicPr>
          <p:cNvPr id="2054" name="Picture 6">
            <a:extLst>
              <a:ext uri="{FF2B5EF4-FFF2-40B4-BE49-F238E27FC236}">
                <a16:creationId xmlns:a16="http://schemas.microsoft.com/office/drawing/2014/main" id="{37AD21A9-B49A-048C-7CA1-79BFB6B094B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41424" y="5086643"/>
            <a:ext cx="4207391" cy="1076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33770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8924E3A-E1DE-CFF1-7B97-94B2F787B3A1}"/>
              </a:ext>
            </a:extLst>
          </p:cNvPr>
          <p:cNvSpPr/>
          <p:nvPr/>
        </p:nvSpPr>
        <p:spPr>
          <a:xfrm>
            <a:off x="8733035" y="-241825"/>
            <a:ext cx="3458965" cy="685800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57939BD6-3305-7935-70A6-A7B6EEA94265}"/>
              </a:ext>
            </a:extLst>
          </p:cNvPr>
          <p:cNvSpPr txBox="1"/>
          <p:nvPr/>
        </p:nvSpPr>
        <p:spPr>
          <a:xfrm>
            <a:off x="443926" y="1373501"/>
            <a:ext cx="10602398" cy="707886"/>
          </a:xfrm>
          <a:prstGeom prst="rect">
            <a:avLst/>
          </a:prstGeom>
          <a:solidFill>
            <a:schemeClr val="accent5"/>
          </a:solidFill>
        </p:spPr>
        <p:txBody>
          <a:bodyPr wrap="square">
            <a:spAutoFit/>
          </a:bodyPr>
          <a:lstStyle/>
          <a:p>
            <a:r>
              <a:rPr lang="en-GB" sz="2000" b="1" i="0" dirty="0">
                <a:solidFill>
                  <a:schemeClr val="accent4">
                    <a:lumMod val="40000"/>
                    <a:lumOff val="60000"/>
                  </a:schemeClr>
                </a:solidFill>
                <a:effectLst/>
                <a:cs typeface="Arial" panose="020B0604020202020204" pitchFamily="34" charset="0"/>
              </a:rPr>
              <a:t>A</a:t>
            </a:r>
            <a:r>
              <a:rPr lang="en-GB" sz="2000" b="1" dirty="0">
                <a:solidFill>
                  <a:schemeClr val="accent4">
                    <a:lumMod val="40000"/>
                    <a:lumOff val="60000"/>
                  </a:schemeClr>
                </a:solidFill>
                <a:cs typeface="Arial" panose="020B0604020202020204" pitchFamily="34" charset="0"/>
              </a:rPr>
              <a:t>n app which </a:t>
            </a:r>
            <a:r>
              <a:rPr lang="en-GB" sz="2000" b="1" i="0" dirty="0">
                <a:solidFill>
                  <a:schemeClr val="accent4">
                    <a:lumMod val="40000"/>
                    <a:lumOff val="60000"/>
                  </a:schemeClr>
                </a:solidFill>
                <a:effectLst/>
                <a:cs typeface="Arial" panose="020B0604020202020204" pitchFamily="34" charset="0"/>
              </a:rPr>
              <a:t>allows families to take part in learning activities with their children to support them to thrive in their first five years of development. </a:t>
            </a:r>
            <a:endParaRPr lang="en-GB" sz="2000" b="1" dirty="0">
              <a:solidFill>
                <a:schemeClr val="accent4">
                  <a:lumMod val="40000"/>
                  <a:lumOff val="60000"/>
                </a:schemeClr>
              </a:solidFill>
              <a:cs typeface="Arial" panose="020B0604020202020204" pitchFamily="34" charset="0"/>
            </a:endParaRPr>
          </a:p>
        </p:txBody>
      </p:sp>
      <p:sp>
        <p:nvSpPr>
          <p:cNvPr id="2" name="Title 1">
            <a:extLst>
              <a:ext uri="{FF2B5EF4-FFF2-40B4-BE49-F238E27FC236}">
                <a16:creationId xmlns:a16="http://schemas.microsoft.com/office/drawing/2014/main" id="{AF7215EC-6B58-81D7-2176-F13D70519FF8}"/>
              </a:ext>
            </a:extLst>
          </p:cNvPr>
          <p:cNvSpPr txBox="1">
            <a:spLocks/>
          </p:cNvSpPr>
          <p:nvPr/>
        </p:nvSpPr>
        <p:spPr bwMode="auto">
          <a:xfrm>
            <a:off x="-16011" y="-30617"/>
            <a:ext cx="3631643" cy="431164"/>
          </a:xfrm>
          <a:prstGeom prst="rect">
            <a:avLst/>
          </a:prstGeom>
          <a:solidFill>
            <a:schemeClr val="accent4">
              <a:lumMod val="20000"/>
              <a:lumOff val="80000"/>
            </a:schemeClr>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US" sz="1800">
                <a:solidFill>
                  <a:schemeClr val="accent6">
                    <a:lumMod val="10000"/>
                  </a:schemeClr>
                </a:solidFill>
                <a:cs typeface="Calibri"/>
              </a:rPr>
              <a:t>Education and Child Development</a:t>
            </a:r>
            <a:endParaRPr lang="en-GB" sz="1800">
              <a:solidFill>
                <a:schemeClr val="accent6">
                  <a:lumMod val="10000"/>
                </a:schemeClr>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114A2EDA-EB63-AD9E-C4E7-BFFE96DB5F4A}"/>
              </a:ext>
            </a:extLst>
          </p:cNvPr>
          <p:cNvSpPr txBox="1">
            <a:spLocks/>
          </p:cNvSpPr>
          <p:nvPr/>
        </p:nvSpPr>
        <p:spPr bwMode="auto">
          <a:xfrm>
            <a:off x="4141004" y="241825"/>
            <a:ext cx="5126285" cy="849615"/>
          </a:xfrm>
          <a:prstGeom prst="rect">
            <a:avLst/>
          </a:prstGeom>
          <a:solidFill>
            <a:schemeClr val="accent4">
              <a:lumMod val="20000"/>
              <a:lumOff val="80000"/>
            </a:schemeClr>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2800" dirty="0">
                <a:solidFill>
                  <a:schemeClr val="accent6">
                    <a:lumMod val="10000"/>
                  </a:schemeClr>
                </a:solidFill>
                <a:cs typeface="Arial" panose="020B0604020202020204" pitchFamily="34" charset="0"/>
              </a:rPr>
              <a:t>50 THINGS BEFORE YOU’RE FIVE </a:t>
            </a:r>
          </a:p>
        </p:txBody>
      </p:sp>
      <p:sp>
        <p:nvSpPr>
          <p:cNvPr id="7" name="TextBox 6">
            <a:extLst>
              <a:ext uri="{FF2B5EF4-FFF2-40B4-BE49-F238E27FC236}">
                <a16:creationId xmlns:a16="http://schemas.microsoft.com/office/drawing/2014/main" id="{2DBBD0A0-6CC0-6A90-39F8-4574B29FE9CD}"/>
              </a:ext>
            </a:extLst>
          </p:cNvPr>
          <p:cNvSpPr txBox="1"/>
          <p:nvPr/>
        </p:nvSpPr>
        <p:spPr>
          <a:xfrm>
            <a:off x="443926" y="2408171"/>
            <a:ext cx="11333975" cy="1711366"/>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b="1" dirty="0">
                <a:solidFill>
                  <a:schemeClr val="accent6">
                    <a:lumMod val="10000"/>
                  </a:schemeClr>
                </a:solidFill>
              </a:rPr>
              <a:t>6,710 unique users of which 1,494 are registered with Peterborough post codes and 5,216 in Cambridgeshire.</a:t>
            </a:r>
            <a:endParaRPr lang="en-US" b="1" dirty="0">
              <a:solidFill>
                <a:schemeClr val="accent6">
                  <a:lumMod val="10000"/>
                </a:schemeClr>
              </a:solidFill>
              <a:cs typeface="Arial" panose="020B0604020202020204" pitchFamily="34" charset="0"/>
            </a:endParaRPr>
          </a:p>
          <a:p>
            <a:pPr marL="342900" indent="-342900">
              <a:lnSpc>
                <a:spcPct val="150000"/>
              </a:lnSpc>
              <a:buFont typeface="Arial" panose="020B0604020202020204" pitchFamily="34" charset="0"/>
              <a:buChar char="•"/>
            </a:pPr>
            <a:r>
              <a:rPr lang="en-US" b="1" dirty="0">
                <a:solidFill>
                  <a:schemeClr val="accent6">
                    <a:lumMod val="10000"/>
                  </a:schemeClr>
                </a:solidFill>
                <a:cs typeface="Arial" panose="020B0604020202020204" pitchFamily="34" charset="0"/>
              </a:rPr>
              <a:t>Developing packs being delivered to disadvantaged children across Cambridgeshire Peterborough to support home learning</a:t>
            </a:r>
            <a:endParaRPr lang="en-GB" b="1" dirty="0">
              <a:solidFill>
                <a:schemeClr val="accent6">
                  <a:lumMod val="10000"/>
                </a:schemeClr>
              </a:solidFill>
            </a:endParaRPr>
          </a:p>
          <a:p>
            <a:pPr marL="342900" lvl="0" indent="-342900">
              <a:lnSpc>
                <a:spcPct val="150000"/>
              </a:lnSpc>
              <a:buFont typeface="Arial" panose="020B0604020202020204" pitchFamily="34" charset="0"/>
              <a:buChar char="•"/>
            </a:pPr>
            <a:r>
              <a:rPr lang="en-US" b="1" dirty="0">
                <a:solidFill>
                  <a:schemeClr val="accent6">
                    <a:lumMod val="10000"/>
                  </a:schemeClr>
                </a:solidFill>
                <a:cs typeface="Arial" panose="020B0604020202020204" pitchFamily="34" charset="0"/>
              </a:rPr>
              <a:t>26.8% growth of users across Cambridgeshire &amp; Peterborough</a:t>
            </a:r>
            <a:endParaRPr lang="en-GB" b="1" dirty="0">
              <a:solidFill>
                <a:schemeClr val="accent6">
                  <a:lumMod val="10000"/>
                </a:schemeClr>
              </a:solidFill>
              <a:cs typeface="Arial" panose="020B0604020202020204" pitchFamily="34" charset="0"/>
            </a:endParaRPr>
          </a:p>
        </p:txBody>
      </p:sp>
      <p:sp>
        <p:nvSpPr>
          <p:cNvPr id="6" name="TextBox 5">
            <a:extLst>
              <a:ext uri="{FF2B5EF4-FFF2-40B4-BE49-F238E27FC236}">
                <a16:creationId xmlns:a16="http://schemas.microsoft.com/office/drawing/2014/main" id="{B614A850-2492-AFDA-4010-F9BB9ADCEEEF}"/>
              </a:ext>
            </a:extLst>
          </p:cNvPr>
          <p:cNvSpPr txBox="1"/>
          <p:nvPr/>
        </p:nvSpPr>
        <p:spPr>
          <a:xfrm>
            <a:off x="7639765" y="6470053"/>
            <a:ext cx="6113122" cy="276999"/>
          </a:xfrm>
          <a:prstGeom prst="rect">
            <a:avLst/>
          </a:prstGeom>
          <a:noFill/>
        </p:spPr>
        <p:txBody>
          <a:bodyPr wrap="square">
            <a:spAutoFit/>
          </a:bodyPr>
          <a:lstStyle/>
          <a:p>
            <a:r>
              <a:rPr lang="en-GB" sz="1200" dirty="0">
                <a:hlinkClick r:id="rId2"/>
              </a:rPr>
              <a:t>Why Families Love 50 Things :: 50 Things To Do</a:t>
            </a:r>
            <a:endParaRPr lang="en-GB" sz="1200" dirty="0"/>
          </a:p>
        </p:txBody>
      </p:sp>
      <p:sp>
        <p:nvSpPr>
          <p:cNvPr id="10" name="TextBox 9">
            <a:extLst>
              <a:ext uri="{FF2B5EF4-FFF2-40B4-BE49-F238E27FC236}">
                <a16:creationId xmlns:a16="http://schemas.microsoft.com/office/drawing/2014/main" id="{E56835AF-FC17-59C5-1B35-66A8E7E0D1C8}"/>
              </a:ext>
            </a:extLst>
          </p:cNvPr>
          <p:cNvSpPr txBox="1"/>
          <p:nvPr/>
        </p:nvSpPr>
        <p:spPr>
          <a:xfrm>
            <a:off x="4212342" y="4446321"/>
            <a:ext cx="7591646" cy="1569660"/>
          </a:xfrm>
          <a:prstGeom prst="rect">
            <a:avLst/>
          </a:prstGeom>
          <a:noFill/>
        </p:spPr>
        <p:txBody>
          <a:bodyPr wrap="square">
            <a:spAutoFit/>
          </a:bodyPr>
          <a:lstStyle/>
          <a:p>
            <a:r>
              <a:rPr lang="en-GB" sz="1400" b="1" i="1" dirty="0">
                <a:solidFill>
                  <a:schemeClr val="accent4">
                    <a:lumMod val="40000"/>
                    <a:lumOff val="60000"/>
                  </a:schemeClr>
                </a:solidFill>
                <a:effectLst/>
                <a:latin typeface="Arial" panose="020B0604020202020204" pitchFamily="34" charset="0"/>
                <a:cs typeface="Arial" panose="020B0604020202020204" pitchFamily="34" charset="0"/>
              </a:rPr>
              <a:t>‘I personally think the key and one of the most important things about making the most of 50 Things is not seeing it as a tick-list and thinking once an activity has been completed it is done forever. The beauty of 50 Things is that repetition of the experiences allows children to encounter new things each time and to also embed any new knowledge learned by having opportunities to repeat and understand what they have done as they reach different ages and stages of their development</a:t>
            </a:r>
            <a:r>
              <a:rPr lang="en-GB" sz="1400" b="1" i="1" dirty="0">
                <a:solidFill>
                  <a:schemeClr val="accent4">
                    <a:lumMod val="40000"/>
                    <a:lumOff val="60000"/>
                  </a:schemeClr>
                </a:solidFill>
                <a:latin typeface="Arial" panose="020B0604020202020204" pitchFamily="34" charset="0"/>
                <a:cs typeface="Arial" panose="020B0604020202020204" pitchFamily="34" charset="0"/>
              </a:rPr>
              <a:t>’ </a:t>
            </a:r>
          </a:p>
          <a:p>
            <a:r>
              <a:rPr lang="en-GB" sz="1200" b="1" i="0" dirty="0">
                <a:solidFill>
                  <a:schemeClr val="accent6">
                    <a:lumMod val="10000"/>
                  </a:schemeClr>
                </a:solidFill>
                <a:effectLst/>
                <a:latin typeface="Arial" panose="020B0604020202020204" pitchFamily="34" charset="0"/>
                <a:cs typeface="Arial" panose="020B0604020202020204" pitchFamily="34" charset="0"/>
              </a:rPr>
              <a:t>Carrie, mother of three to Amber aged ten, Olly aged five and Isla who is four months old</a:t>
            </a:r>
            <a:endParaRPr lang="en-GB" sz="1200" b="1" dirty="0">
              <a:solidFill>
                <a:schemeClr val="accent6">
                  <a:lumMod val="10000"/>
                </a:schemeClr>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2EFD6D78-CCDD-7AE3-C37A-3F4AEACCA934}"/>
              </a:ext>
            </a:extLst>
          </p:cNvPr>
          <p:cNvSpPr txBox="1"/>
          <p:nvPr/>
        </p:nvSpPr>
        <p:spPr>
          <a:xfrm>
            <a:off x="7442764" y="6193054"/>
            <a:ext cx="6507124" cy="276999"/>
          </a:xfrm>
          <a:prstGeom prst="rect">
            <a:avLst/>
          </a:prstGeom>
          <a:noFill/>
        </p:spPr>
        <p:txBody>
          <a:bodyPr wrap="square">
            <a:spAutoFit/>
          </a:bodyPr>
          <a:lstStyle/>
          <a:p>
            <a:r>
              <a:rPr lang="en-GB" sz="1200" dirty="0">
                <a:hlinkClick r:id="rId3"/>
              </a:rPr>
              <a:t>50 Things to Do | Cambridgeshire &amp; Peterborough</a:t>
            </a:r>
            <a:endParaRPr lang="en-GB" sz="1200" dirty="0"/>
          </a:p>
        </p:txBody>
      </p:sp>
      <p:pic>
        <p:nvPicPr>
          <p:cNvPr id="4098" name="Picture 2">
            <a:extLst>
              <a:ext uri="{FF2B5EF4-FFF2-40B4-BE49-F238E27FC236}">
                <a16:creationId xmlns:a16="http://schemas.microsoft.com/office/drawing/2014/main" id="{23C260FC-A584-BB41-A015-4D47DD4E50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01" y="4543066"/>
            <a:ext cx="4082345" cy="2296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8579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EA126D-36AB-B240-FB5C-1034F96E19DE}"/>
              </a:ext>
            </a:extLst>
          </p:cNvPr>
          <p:cNvSpPr/>
          <p:nvPr/>
        </p:nvSpPr>
        <p:spPr>
          <a:xfrm>
            <a:off x="8733035" y="1"/>
            <a:ext cx="3458965" cy="685800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Kids playing and drawing on the ground">
            <a:extLst>
              <a:ext uri="{FF2B5EF4-FFF2-40B4-BE49-F238E27FC236}">
                <a16:creationId xmlns:a16="http://schemas.microsoft.com/office/drawing/2014/main" id="{4A504B11-5931-8F18-071C-A78BB0E08D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804" y="0"/>
            <a:ext cx="10210391" cy="6858000"/>
          </a:xfrm>
          <a:prstGeom prst="rect">
            <a:avLst/>
          </a:prstGeom>
        </p:spPr>
      </p:pic>
      <p:sp>
        <p:nvSpPr>
          <p:cNvPr id="2" name="Title 1">
            <a:extLst>
              <a:ext uri="{FF2B5EF4-FFF2-40B4-BE49-F238E27FC236}">
                <a16:creationId xmlns:a16="http://schemas.microsoft.com/office/drawing/2014/main" id="{088735C2-3C39-0882-94CF-5B56DE39682E}"/>
              </a:ext>
            </a:extLst>
          </p:cNvPr>
          <p:cNvSpPr>
            <a:spLocks noGrp="1"/>
          </p:cNvSpPr>
          <p:nvPr>
            <p:ph type="ctrTitle"/>
          </p:nvPr>
        </p:nvSpPr>
        <p:spPr>
          <a:xfrm>
            <a:off x="955496" y="2291137"/>
            <a:ext cx="10322103" cy="1218825"/>
          </a:xfrm>
          <a:solidFill>
            <a:schemeClr val="accent1"/>
          </a:solidFill>
        </p:spPr>
        <p:txBody>
          <a:bodyPr/>
          <a:lstStyle/>
          <a:p>
            <a:r>
              <a:rPr lang="en-US">
                <a:solidFill>
                  <a:schemeClr val="accent6">
                    <a:lumMod val="10000"/>
                  </a:schemeClr>
                </a:solidFill>
                <a:cs typeface="Calibri"/>
              </a:rPr>
              <a:t>Health Outcomes</a:t>
            </a:r>
            <a:endParaRPr lang="en-US">
              <a:solidFill>
                <a:schemeClr val="accent6">
                  <a:lumMod val="10000"/>
                </a:schemeClr>
              </a:solidFill>
            </a:endParaRPr>
          </a:p>
        </p:txBody>
      </p:sp>
    </p:spTree>
    <p:extLst>
      <p:ext uri="{BB962C8B-B14F-4D97-AF65-F5344CB8AC3E}">
        <p14:creationId xmlns:p14="http://schemas.microsoft.com/office/powerpoint/2010/main" val="33917668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7E1D2BD-D858-C058-5B08-16A45AE4D384}"/>
              </a:ext>
            </a:extLst>
          </p:cNvPr>
          <p:cNvSpPr/>
          <p:nvPr/>
        </p:nvSpPr>
        <p:spPr>
          <a:xfrm>
            <a:off x="8733035" y="1"/>
            <a:ext cx="3458965" cy="685800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CCD5F807-7C36-4A30-5D53-F020E2F85D7A}"/>
              </a:ext>
            </a:extLst>
          </p:cNvPr>
          <p:cNvSpPr txBox="1"/>
          <p:nvPr/>
        </p:nvSpPr>
        <p:spPr>
          <a:xfrm>
            <a:off x="94630" y="6353332"/>
            <a:ext cx="9323784" cy="461665"/>
          </a:xfrm>
          <a:prstGeom prst="rect">
            <a:avLst/>
          </a:prstGeom>
          <a:noFill/>
        </p:spPr>
        <p:txBody>
          <a:bodyPr wrap="square" rtlCol="0">
            <a:spAutoFit/>
          </a:bodyPr>
          <a:lstStyle/>
          <a:p>
            <a:r>
              <a:rPr lang="en-GB" sz="1200" b="0" i="1" dirty="0">
                <a:solidFill>
                  <a:srgbClr val="0B0C0C"/>
                </a:solidFill>
                <a:effectLst/>
                <a:latin typeface="Arial" panose="020B0604020202020204" pitchFamily="34" charset="0"/>
              </a:rPr>
              <a:t>Source: Cover of Vaccination Evaluated Rapidly (COVER) data collected by UK Health Security Agency (UKHSA). Available from NHS Digital </a:t>
            </a:r>
            <a:endParaRPr lang="en-GB" sz="1200" b="1" dirty="0">
              <a:solidFill>
                <a:schemeClr val="bg1"/>
              </a:solidFill>
            </a:endParaRPr>
          </a:p>
        </p:txBody>
      </p:sp>
      <p:sp>
        <p:nvSpPr>
          <p:cNvPr id="10" name="Title 1">
            <a:extLst>
              <a:ext uri="{FF2B5EF4-FFF2-40B4-BE49-F238E27FC236}">
                <a16:creationId xmlns:a16="http://schemas.microsoft.com/office/drawing/2014/main" id="{FA700620-3704-F5EE-AE00-141E4D15CCC5}"/>
              </a:ext>
            </a:extLst>
          </p:cNvPr>
          <p:cNvSpPr txBox="1">
            <a:spLocks/>
          </p:cNvSpPr>
          <p:nvPr/>
        </p:nvSpPr>
        <p:spPr bwMode="auto">
          <a:xfrm>
            <a:off x="-2618" y="-17278"/>
            <a:ext cx="3631643" cy="431164"/>
          </a:xfrm>
          <a:prstGeom prst="rect">
            <a:avLst/>
          </a:prstGeom>
          <a:solidFill>
            <a:schemeClr val="accent1"/>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3200">
                <a:solidFill>
                  <a:schemeClr val="accent6">
                    <a:lumMod val="10000"/>
                  </a:schemeClr>
                </a:solidFill>
                <a:latin typeface="Arial" panose="020B0604020202020204" pitchFamily="34" charset="0"/>
                <a:cs typeface="Arial" panose="020B0604020202020204" pitchFamily="34" charset="0"/>
              </a:rPr>
              <a:t>Health Outcomes</a:t>
            </a:r>
          </a:p>
        </p:txBody>
      </p:sp>
      <p:sp>
        <p:nvSpPr>
          <p:cNvPr id="8" name="TextBox 7">
            <a:extLst>
              <a:ext uri="{FF2B5EF4-FFF2-40B4-BE49-F238E27FC236}">
                <a16:creationId xmlns:a16="http://schemas.microsoft.com/office/drawing/2014/main" id="{B6B489EE-93A3-A03F-E1DB-EFEEDA9E9C69}"/>
              </a:ext>
            </a:extLst>
          </p:cNvPr>
          <p:cNvSpPr txBox="1"/>
          <p:nvPr/>
        </p:nvSpPr>
        <p:spPr>
          <a:xfrm>
            <a:off x="873049" y="4656454"/>
            <a:ext cx="10695173" cy="1323439"/>
          </a:xfrm>
          <a:prstGeom prst="rect">
            <a:avLst/>
          </a:prstGeom>
          <a:solidFill>
            <a:schemeClr val="accent5">
              <a:alpha val="80000"/>
            </a:schemeClr>
          </a:solidFill>
        </p:spPr>
        <p:txBody>
          <a:bodyPr wrap="square" rtlCol="0">
            <a:spAutoFit/>
          </a:bodyPr>
          <a:lstStyle/>
          <a:p>
            <a:r>
              <a:rPr lang="en-GB" sz="1600" b="1" dirty="0">
                <a:solidFill>
                  <a:schemeClr val="accent6">
                    <a:lumMod val="10000"/>
                  </a:schemeClr>
                </a:solidFill>
                <a:cs typeface="Arial" panose="020B0604020202020204" pitchFamily="34" charset="0"/>
              </a:rPr>
              <a:t>Peterborough is significantly below the benchmark for population coverage of all childhood immunisations and is showing a decreasing trend for both.</a:t>
            </a:r>
          </a:p>
          <a:p>
            <a:endParaRPr lang="en-GB" sz="1600" b="1" dirty="0">
              <a:solidFill>
                <a:schemeClr val="accent6">
                  <a:lumMod val="10000"/>
                </a:schemeClr>
              </a:solidFill>
              <a:cs typeface="Arial" panose="020B0604020202020204" pitchFamily="34" charset="0"/>
            </a:endParaRPr>
          </a:p>
          <a:p>
            <a:r>
              <a:rPr lang="en-GB" sz="1600" b="1" dirty="0">
                <a:solidFill>
                  <a:schemeClr val="accent6">
                    <a:lumMod val="10000"/>
                  </a:schemeClr>
                </a:solidFill>
                <a:cs typeface="Arial" panose="020B0604020202020204" pitchFamily="34" charset="0"/>
              </a:rPr>
              <a:t>Cambridgeshire meets the benchmark for MMR and exceeds the benchmarks for school-aged flu and </a:t>
            </a:r>
            <a:r>
              <a:rPr lang="en-GB" sz="1600" b="1" dirty="0" err="1">
                <a:solidFill>
                  <a:schemeClr val="accent6">
                    <a:lumMod val="10000"/>
                  </a:schemeClr>
                </a:solidFill>
                <a:cs typeface="Arial" panose="020B0604020202020204" pitchFamily="34" charset="0"/>
              </a:rPr>
              <a:t>Dtap</a:t>
            </a:r>
            <a:r>
              <a:rPr lang="en-GB" sz="1600" b="1" dirty="0">
                <a:solidFill>
                  <a:schemeClr val="accent6">
                    <a:lumMod val="10000"/>
                  </a:schemeClr>
                </a:solidFill>
                <a:cs typeface="Arial" panose="020B0604020202020204" pitchFamily="34" charset="0"/>
              </a:rPr>
              <a:t>/IPV/Hib vaccine coverage in 2 year olds.</a:t>
            </a:r>
          </a:p>
        </p:txBody>
      </p:sp>
      <p:pic>
        <p:nvPicPr>
          <p:cNvPr id="15" name="Picture 14">
            <a:extLst>
              <a:ext uri="{FF2B5EF4-FFF2-40B4-BE49-F238E27FC236}">
                <a16:creationId xmlns:a16="http://schemas.microsoft.com/office/drawing/2014/main" id="{F7CAD31F-0D1F-EA79-9E6F-589FB9BEE3E4}"/>
              </a:ext>
            </a:extLst>
          </p:cNvPr>
          <p:cNvPicPr>
            <a:picLocks noChangeAspect="1"/>
          </p:cNvPicPr>
          <p:nvPr/>
        </p:nvPicPr>
        <p:blipFill rotWithShape="1">
          <a:blip r:embed="rId2"/>
          <a:srcRect l="1" t="77104" r="783" b="11489"/>
          <a:stretch/>
        </p:blipFill>
        <p:spPr>
          <a:xfrm>
            <a:off x="2055150" y="1586605"/>
            <a:ext cx="8400400" cy="479515"/>
          </a:xfrm>
          <a:prstGeom prst="rect">
            <a:avLst/>
          </a:prstGeom>
        </p:spPr>
      </p:pic>
      <p:pic>
        <p:nvPicPr>
          <p:cNvPr id="16" name="Picture 15">
            <a:extLst>
              <a:ext uri="{FF2B5EF4-FFF2-40B4-BE49-F238E27FC236}">
                <a16:creationId xmlns:a16="http://schemas.microsoft.com/office/drawing/2014/main" id="{9126C3F2-BA72-0F68-7B58-4B4ACF13D707}"/>
              </a:ext>
            </a:extLst>
          </p:cNvPr>
          <p:cNvPicPr>
            <a:picLocks noChangeAspect="1"/>
          </p:cNvPicPr>
          <p:nvPr/>
        </p:nvPicPr>
        <p:blipFill rotWithShape="1">
          <a:blip r:embed="rId2"/>
          <a:srcRect l="-1" t="29146" r="-7966" b="62562"/>
          <a:stretch/>
        </p:blipFill>
        <p:spPr>
          <a:xfrm>
            <a:off x="2019394" y="1347077"/>
            <a:ext cx="9172660" cy="349772"/>
          </a:xfrm>
          <a:prstGeom prst="rect">
            <a:avLst/>
          </a:prstGeom>
        </p:spPr>
      </p:pic>
      <p:pic>
        <p:nvPicPr>
          <p:cNvPr id="18" name="Picture 17">
            <a:extLst>
              <a:ext uri="{FF2B5EF4-FFF2-40B4-BE49-F238E27FC236}">
                <a16:creationId xmlns:a16="http://schemas.microsoft.com/office/drawing/2014/main" id="{065FB804-8203-8652-252F-9035D5297B78}"/>
              </a:ext>
            </a:extLst>
          </p:cNvPr>
          <p:cNvPicPr>
            <a:picLocks noChangeAspect="1"/>
          </p:cNvPicPr>
          <p:nvPr/>
        </p:nvPicPr>
        <p:blipFill>
          <a:blip r:embed="rId3"/>
          <a:stretch>
            <a:fillRect/>
          </a:stretch>
        </p:blipFill>
        <p:spPr>
          <a:xfrm>
            <a:off x="2019394" y="2044549"/>
            <a:ext cx="8400400" cy="386112"/>
          </a:xfrm>
          <a:prstGeom prst="rect">
            <a:avLst/>
          </a:prstGeom>
        </p:spPr>
      </p:pic>
      <p:sp>
        <p:nvSpPr>
          <p:cNvPr id="19" name="Title 3">
            <a:extLst>
              <a:ext uri="{FF2B5EF4-FFF2-40B4-BE49-F238E27FC236}">
                <a16:creationId xmlns:a16="http://schemas.microsoft.com/office/drawing/2014/main" id="{2AEC627A-903D-0088-5150-17B8BFB61F27}"/>
              </a:ext>
            </a:extLst>
          </p:cNvPr>
          <p:cNvSpPr txBox="1">
            <a:spLocks/>
          </p:cNvSpPr>
          <p:nvPr/>
        </p:nvSpPr>
        <p:spPr bwMode="auto">
          <a:xfrm>
            <a:off x="2520163" y="477438"/>
            <a:ext cx="1706164" cy="433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defTabSz="914400"/>
            <a:r>
              <a:rPr lang="en-GB" sz="1800" dirty="0">
                <a:solidFill>
                  <a:schemeClr val="accent6">
                    <a:lumMod val="10000"/>
                  </a:schemeClr>
                </a:solidFill>
                <a:cs typeface="Arial" panose="020B0604020202020204" pitchFamily="34" charset="0"/>
              </a:rPr>
              <a:t>Peterborough</a:t>
            </a:r>
          </a:p>
        </p:txBody>
      </p:sp>
      <p:sp>
        <p:nvSpPr>
          <p:cNvPr id="20" name="Title 3">
            <a:extLst>
              <a:ext uri="{FF2B5EF4-FFF2-40B4-BE49-F238E27FC236}">
                <a16:creationId xmlns:a16="http://schemas.microsoft.com/office/drawing/2014/main" id="{48995E67-EADB-583A-501E-8C3ED24C7251}"/>
              </a:ext>
            </a:extLst>
          </p:cNvPr>
          <p:cNvSpPr txBox="1">
            <a:spLocks/>
          </p:cNvSpPr>
          <p:nvPr/>
        </p:nvSpPr>
        <p:spPr bwMode="auto">
          <a:xfrm>
            <a:off x="2520163" y="2478772"/>
            <a:ext cx="1980327" cy="433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defTabSz="914400"/>
            <a:r>
              <a:rPr lang="en-GB" sz="1800" dirty="0">
                <a:solidFill>
                  <a:schemeClr val="accent6">
                    <a:lumMod val="10000"/>
                  </a:schemeClr>
                </a:solidFill>
                <a:cs typeface="Arial" panose="020B0604020202020204" pitchFamily="34" charset="0"/>
              </a:rPr>
              <a:t>Cambridgeshire</a:t>
            </a:r>
          </a:p>
        </p:txBody>
      </p:sp>
      <p:pic>
        <p:nvPicPr>
          <p:cNvPr id="22" name="Picture 21">
            <a:extLst>
              <a:ext uri="{FF2B5EF4-FFF2-40B4-BE49-F238E27FC236}">
                <a16:creationId xmlns:a16="http://schemas.microsoft.com/office/drawing/2014/main" id="{A059C7D6-2C46-4B5C-0B2B-E40C367D6041}"/>
              </a:ext>
            </a:extLst>
          </p:cNvPr>
          <p:cNvPicPr>
            <a:picLocks noChangeAspect="1"/>
          </p:cNvPicPr>
          <p:nvPr/>
        </p:nvPicPr>
        <p:blipFill>
          <a:blip r:embed="rId4"/>
          <a:stretch>
            <a:fillRect/>
          </a:stretch>
        </p:blipFill>
        <p:spPr>
          <a:xfrm>
            <a:off x="2010618" y="3014111"/>
            <a:ext cx="8460705" cy="376366"/>
          </a:xfrm>
          <a:prstGeom prst="rect">
            <a:avLst/>
          </a:prstGeom>
        </p:spPr>
      </p:pic>
      <p:pic>
        <p:nvPicPr>
          <p:cNvPr id="24" name="Picture 23">
            <a:extLst>
              <a:ext uri="{FF2B5EF4-FFF2-40B4-BE49-F238E27FC236}">
                <a16:creationId xmlns:a16="http://schemas.microsoft.com/office/drawing/2014/main" id="{FD64D0BC-5D2F-2005-4E5E-2D56466F5E62}"/>
              </a:ext>
            </a:extLst>
          </p:cNvPr>
          <p:cNvPicPr>
            <a:picLocks noChangeAspect="1"/>
          </p:cNvPicPr>
          <p:nvPr/>
        </p:nvPicPr>
        <p:blipFill rotWithShape="1">
          <a:blip r:embed="rId5"/>
          <a:srcRect t="9081"/>
          <a:stretch/>
        </p:blipFill>
        <p:spPr>
          <a:xfrm>
            <a:off x="2055150" y="3429529"/>
            <a:ext cx="8460705" cy="470498"/>
          </a:xfrm>
          <a:prstGeom prst="rect">
            <a:avLst/>
          </a:prstGeom>
        </p:spPr>
      </p:pic>
      <p:pic>
        <p:nvPicPr>
          <p:cNvPr id="26" name="Picture 25">
            <a:extLst>
              <a:ext uri="{FF2B5EF4-FFF2-40B4-BE49-F238E27FC236}">
                <a16:creationId xmlns:a16="http://schemas.microsoft.com/office/drawing/2014/main" id="{6DFAF1FB-BC34-96A0-3AEF-BBB52D03675B}"/>
              </a:ext>
            </a:extLst>
          </p:cNvPr>
          <p:cNvPicPr>
            <a:picLocks noChangeAspect="1"/>
          </p:cNvPicPr>
          <p:nvPr/>
        </p:nvPicPr>
        <p:blipFill>
          <a:blip r:embed="rId6"/>
          <a:stretch>
            <a:fillRect/>
          </a:stretch>
        </p:blipFill>
        <p:spPr>
          <a:xfrm>
            <a:off x="2055150" y="3944006"/>
            <a:ext cx="8460705" cy="394462"/>
          </a:xfrm>
          <a:prstGeom prst="rect">
            <a:avLst/>
          </a:prstGeom>
        </p:spPr>
      </p:pic>
      <p:pic>
        <p:nvPicPr>
          <p:cNvPr id="28" name="Picture 27">
            <a:extLst>
              <a:ext uri="{FF2B5EF4-FFF2-40B4-BE49-F238E27FC236}">
                <a16:creationId xmlns:a16="http://schemas.microsoft.com/office/drawing/2014/main" id="{5EF2AA26-4C5D-E5CE-34C5-4E9516FE9E46}"/>
              </a:ext>
            </a:extLst>
          </p:cNvPr>
          <p:cNvPicPr>
            <a:picLocks noChangeAspect="1"/>
          </p:cNvPicPr>
          <p:nvPr/>
        </p:nvPicPr>
        <p:blipFill rotWithShape="1">
          <a:blip r:embed="rId7"/>
          <a:srcRect t="36632"/>
          <a:stretch/>
        </p:blipFill>
        <p:spPr>
          <a:xfrm>
            <a:off x="1871346" y="995608"/>
            <a:ext cx="8493788" cy="408582"/>
          </a:xfrm>
          <a:prstGeom prst="rect">
            <a:avLst/>
          </a:prstGeom>
        </p:spPr>
      </p:pic>
      <p:pic>
        <p:nvPicPr>
          <p:cNvPr id="30" name="Picture 29">
            <a:extLst>
              <a:ext uri="{FF2B5EF4-FFF2-40B4-BE49-F238E27FC236}">
                <a16:creationId xmlns:a16="http://schemas.microsoft.com/office/drawing/2014/main" id="{02DBE4C5-F068-AC17-41A8-5565598AB991}"/>
              </a:ext>
            </a:extLst>
          </p:cNvPr>
          <p:cNvPicPr>
            <a:picLocks noChangeAspect="1"/>
          </p:cNvPicPr>
          <p:nvPr/>
        </p:nvPicPr>
        <p:blipFill>
          <a:blip r:embed="rId8"/>
          <a:stretch>
            <a:fillRect/>
          </a:stretch>
        </p:blipFill>
        <p:spPr>
          <a:xfrm>
            <a:off x="7708287" y="644097"/>
            <a:ext cx="3049356" cy="296144"/>
          </a:xfrm>
          <a:prstGeom prst="rect">
            <a:avLst/>
          </a:prstGeom>
        </p:spPr>
      </p:pic>
      <p:sp>
        <p:nvSpPr>
          <p:cNvPr id="2" name="Title 1">
            <a:extLst>
              <a:ext uri="{FF2B5EF4-FFF2-40B4-BE49-F238E27FC236}">
                <a16:creationId xmlns:a16="http://schemas.microsoft.com/office/drawing/2014/main" id="{67E3F1E6-93FE-C2A3-A511-CBF018F72548}"/>
              </a:ext>
            </a:extLst>
          </p:cNvPr>
          <p:cNvSpPr txBox="1">
            <a:spLocks/>
          </p:cNvSpPr>
          <p:nvPr/>
        </p:nvSpPr>
        <p:spPr bwMode="auto">
          <a:xfrm>
            <a:off x="4140185" y="99051"/>
            <a:ext cx="4931077" cy="515070"/>
          </a:xfrm>
          <a:prstGeom prst="rect">
            <a:avLst/>
          </a:prstGeom>
          <a:solidFill>
            <a:schemeClr val="accent1"/>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2800" dirty="0">
                <a:solidFill>
                  <a:schemeClr val="accent6">
                    <a:lumMod val="10000"/>
                  </a:schemeClr>
                </a:solidFill>
                <a:cs typeface="Arial" panose="020B0604020202020204" pitchFamily="34" charset="0"/>
              </a:rPr>
              <a:t>CHILDHOOD IMMUNISATIONS</a:t>
            </a:r>
          </a:p>
        </p:txBody>
      </p:sp>
    </p:spTree>
    <p:extLst>
      <p:ext uri="{BB962C8B-B14F-4D97-AF65-F5344CB8AC3E}">
        <p14:creationId xmlns:p14="http://schemas.microsoft.com/office/powerpoint/2010/main" val="22593877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04E6C5A-779D-30D0-B27C-DF6CB152A0C4}"/>
              </a:ext>
            </a:extLst>
          </p:cNvPr>
          <p:cNvSpPr/>
          <p:nvPr/>
        </p:nvSpPr>
        <p:spPr>
          <a:xfrm>
            <a:off x="8733035" y="1"/>
            <a:ext cx="3458965" cy="685800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3ABFE277-FB27-4243-D221-480E14E4CDC1}"/>
              </a:ext>
            </a:extLst>
          </p:cNvPr>
          <p:cNvSpPr txBox="1"/>
          <p:nvPr/>
        </p:nvSpPr>
        <p:spPr>
          <a:xfrm>
            <a:off x="348804" y="1428010"/>
            <a:ext cx="5411966" cy="523220"/>
          </a:xfrm>
          <a:prstGeom prst="rect">
            <a:avLst/>
          </a:prstGeom>
          <a:noFill/>
        </p:spPr>
        <p:txBody>
          <a:bodyPr wrap="square" rtlCol="0">
            <a:spAutoFit/>
          </a:bodyPr>
          <a:lstStyle/>
          <a:p>
            <a:r>
              <a:rPr lang="en-GB" sz="1400" b="1" dirty="0">
                <a:solidFill>
                  <a:schemeClr val="accent6">
                    <a:lumMod val="10000"/>
                  </a:schemeClr>
                </a:solidFill>
              </a:rPr>
              <a:t>Population vaccination coverage: Flu (primary school aged children) 2022 (%)</a:t>
            </a:r>
          </a:p>
        </p:txBody>
      </p:sp>
      <p:pic>
        <p:nvPicPr>
          <p:cNvPr id="21" name="Picture 20">
            <a:extLst>
              <a:ext uri="{FF2B5EF4-FFF2-40B4-BE49-F238E27FC236}">
                <a16:creationId xmlns:a16="http://schemas.microsoft.com/office/drawing/2014/main" id="{1EE2E2B7-AEAE-5ABC-4FE7-E2C7E6C7B7A3}"/>
              </a:ext>
            </a:extLst>
          </p:cNvPr>
          <p:cNvPicPr>
            <a:picLocks noChangeAspect="1"/>
          </p:cNvPicPr>
          <p:nvPr/>
        </p:nvPicPr>
        <p:blipFill>
          <a:blip r:embed="rId3"/>
          <a:stretch>
            <a:fillRect/>
          </a:stretch>
        </p:blipFill>
        <p:spPr>
          <a:xfrm>
            <a:off x="382769" y="1981759"/>
            <a:ext cx="5807636" cy="3903107"/>
          </a:xfrm>
          <a:prstGeom prst="rect">
            <a:avLst/>
          </a:prstGeom>
        </p:spPr>
      </p:pic>
      <p:sp>
        <p:nvSpPr>
          <p:cNvPr id="23" name="Rectangle 22">
            <a:extLst>
              <a:ext uri="{FF2B5EF4-FFF2-40B4-BE49-F238E27FC236}">
                <a16:creationId xmlns:a16="http://schemas.microsoft.com/office/drawing/2014/main" id="{C920861D-A911-E78B-BF65-69FBBB92DFD2}"/>
              </a:ext>
            </a:extLst>
          </p:cNvPr>
          <p:cNvSpPr/>
          <p:nvPr/>
        </p:nvSpPr>
        <p:spPr>
          <a:xfrm>
            <a:off x="451909" y="3025038"/>
            <a:ext cx="5738496" cy="26087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E5760544-CF97-016B-0548-21740E3D077C}"/>
              </a:ext>
            </a:extLst>
          </p:cNvPr>
          <p:cNvSpPr/>
          <p:nvPr/>
        </p:nvSpPr>
        <p:spPr>
          <a:xfrm>
            <a:off x="442534" y="4798667"/>
            <a:ext cx="5738496" cy="26087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D26D48B6-0E70-EF4C-10A8-404653525B54}"/>
              </a:ext>
            </a:extLst>
          </p:cNvPr>
          <p:cNvPicPr>
            <a:picLocks noChangeAspect="1"/>
          </p:cNvPicPr>
          <p:nvPr/>
        </p:nvPicPr>
        <p:blipFill>
          <a:blip r:embed="rId4"/>
          <a:stretch>
            <a:fillRect/>
          </a:stretch>
        </p:blipFill>
        <p:spPr>
          <a:xfrm>
            <a:off x="8344327" y="4365569"/>
            <a:ext cx="3284756" cy="2463567"/>
          </a:xfrm>
          <a:prstGeom prst="rect">
            <a:avLst/>
          </a:prstGeom>
        </p:spPr>
      </p:pic>
      <p:pic>
        <p:nvPicPr>
          <p:cNvPr id="16" name="Picture 15">
            <a:extLst>
              <a:ext uri="{FF2B5EF4-FFF2-40B4-BE49-F238E27FC236}">
                <a16:creationId xmlns:a16="http://schemas.microsoft.com/office/drawing/2014/main" id="{5821D205-3FD5-82B6-5A73-28C4EAD61F36}"/>
              </a:ext>
            </a:extLst>
          </p:cNvPr>
          <p:cNvPicPr>
            <a:picLocks noChangeAspect="1"/>
          </p:cNvPicPr>
          <p:nvPr/>
        </p:nvPicPr>
        <p:blipFill>
          <a:blip r:embed="rId5"/>
          <a:stretch>
            <a:fillRect/>
          </a:stretch>
        </p:blipFill>
        <p:spPr>
          <a:xfrm>
            <a:off x="6536322" y="1945380"/>
            <a:ext cx="3226918" cy="2420189"/>
          </a:xfrm>
          <a:prstGeom prst="rect">
            <a:avLst/>
          </a:prstGeom>
        </p:spPr>
      </p:pic>
      <p:sp>
        <p:nvSpPr>
          <p:cNvPr id="6" name="TextBox 5">
            <a:extLst>
              <a:ext uri="{FF2B5EF4-FFF2-40B4-BE49-F238E27FC236}">
                <a16:creationId xmlns:a16="http://schemas.microsoft.com/office/drawing/2014/main" id="{726382CD-8CB3-34D6-5BA4-48F3CCEBA7BA}"/>
              </a:ext>
            </a:extLst>
          </p:cNvPr>
          <p:cNvSpPr txBox="1"/>
          <p:nvPr/>
        </p:nvSpPr>
        <p:spPr>
          <a:xfrm>
            <a:off x="6658178" y="1427148"/>
            <a:ext cx="5411966" cy="523220"/>
          </a:xfrm>
          <a:prstGeom prst="rect">
            <a:avLst/>
          </a:prstGeom>
          <a:noFill/>
        </p:spPr>
        <p:txBody>
          <a:bodyPr wrap="square" rtlCol="0">
            <a:spAutoFit/>
          </a:bodyPr>
          <a:lstStyle/>
          <a:p>
            <a:r>
              <a:rPr lang="en-GB" sz="1400" b="1" dirty="0">
                <a:solidFill>
                  <a:schemeClr val="accent6">
                    <a:lumMod val="10000"/>
                  </a:schemeClr>
                </a:solidFill>
              </a:rPr>
              <a:t>Population vaccination coverage: Flu (primary school aged children) 2019-2022 (%)</a:t>
            </a:r>
          </a:p>
        </p:txBody>
      </p:sp>
      <p:sp>
        <p:nvSpPr>
          <p:cNvPr id="15" name="Title 1">
            <a:extLst>
              <a:ext uri="{FF2B5EF4-FFF2-40B4-BE49-F238E27FC236}">
                <a16:creationId xmlns:a16="http://schemas.microsoft.com/office/drawing/2014/main" id="{DC0B0153-D389-7665-773C-FEC6364090E9}"/>
              </a:ext>
            </a:extLst>
          </p:cNvPr>
          <p:cNvSpPr txBox="1">
            <a:spLocks/>
          </p:cNvSpPr>
          <p:nvPr/>
        </p:nvSpPr>
        <p:spPr bwMode="auto">
          <a:xfrm>
            <a:off x="-2618" y="-17278"/>
            <a:ext cx="3631643" cy="431164"/>
          </a:xfrm>
          <a:prstGeom prst="rect">
            <a:avLst/>
          </a:prstGeom>
          <a:solidFill>
            <a:schemeClr val="accent1"/>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3200">
                <a:solidFill>
                  <a:schemeClr val="accent6">
                    <a:lumMod val="10000"/>
                  </a:schemeClr>
                </a:solidFill>
                <a:latin typeface="Arial" panose="020B0604020202020204" pitchFamily="34" charset="0"/>
                <a:cs typeface="Arial" panose="020B0604020202020204" pitchFamily="34" charset="0"/>
              </a:rPr>
              <a:t>Health Outcomes</a:t>
            </a:r>
          </a:p>
        </p:txBody>
      </p:sp>
      <p:sp>
        <p:nvSpPr>
          <p:cNvPr id="7" name="TextBox 6">
            <a:extLst>
              <a:ext uri="{FF2B5EF4-FFF2-40B4-BE49-F238E27FC236}">
                <a16:creationId xmlns:a16="http://schemas.microsoft.com/office/drawing/2014/main" id="{A1E53F92-24CE-0C34-6FC1-90D82E86C230}"/>
              </a:ext>
            </a:extLst>
          </p:cNvPr>
          <p:cNvSpPr txBox="1"/>
          <p:nvPr/>
        </p:nvSpPr>
        <p:spPr>
          <a:xfrm>
            <a:off x="382769" y="780817"/>
            <a:ext cx="11063470" cy="646331"/>
          </a:xfrm>
          <a:prstGeom prst="rect">
            <a:avLst/>
          </a:prstGeom>
          <a:noFill/>
        </p:spPr>
        <p:txBody>
          <a:bodyPr wrap="square">
            <a:spAutoFit/>
          </a:bodyPr>
          <a:lstStyle/>
          <a:p>
            <a:r>
              <a:rPr lang="en-GB" b="1" i="0" dirty="0">
                <a:solidFill>
                  <a:schemeClr val="accent6">
                    <a:lumMod val="10000"/>
                  </a:schemeClr>
                </a:solidFill>
                <a:effectLst/>
              </a:rPr>
              <a:t>Immunisation gives protection against some infectious diseases. </a:t>
            </a:r>
            <a:r>
              <a:rPr lang="en-GB" b="1" dirty="0">
                <a:solidFill>
                  <a:schemeClr val="accent6">
                    <a:lumMod val="10000"/>
                  </a:schemeClr>
                </a:solidFill>
              </a:rPr>
              <a:t>Overall, Peterborough immunisation uptake rates are low.</a:t>
            </a:r>
          </a:p>
        </p:txBody>
      </p:sp>
      <p:sp>
        <p:nvSpPr>
          <p:cNvPr id="2" name="Title 1">
            <a:extLst>
              <a:ext uri="{FF2B5EF4-FFF2-40B4-BE49-F238E27FC236}">
                <a16:creationId xmlns:a16="http://schemas.microsoft.com/office/drawing/2014/main" id="{832999E4-5FEA-D870-BE31-4899CB54CF2D}"/>
              </a:ext>
            </a:extLst>
          </p:cNvPr>
          <p:cNvSpPr txBox="1">
            <a:spLocks/>
          </p:cNvSpPr>
          <p:nvPr/>
        </p:nvSpPr>
        <p:spPr bwMode="auto">
          <a:xfrm>
            <a:off x="4192639" y="174222"/>
            <a:ext cx="4931077" cy="515070"/>
          </a:xfrm>
          <a:prstGeom prst="rect">
            <a:avLst/>
          </a:prstGeom>
          <a:solidFill>
            <a:schemeClr val="accent1"/>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2800" dirty="0">
                <a:solidFill>
                  <a:schemeClr val="accent6">
                    <a:lumMod val="10000"/>
                  </a:schemeClr>
                </a:solidFill>
                <a:cs typeface="Arial" panose="020B0604020202020204" pitchFamily="34" charset="0"/>
              </a:rPr>
              <a:t>CHILDHOOD IMMUNISATIONS</a:t>
            </a:r>
          </a:p>
        </p:txBody>
      </p:sp>
    </p:spTree>
    <p:extLst>
      <p:ext uri="{BB962C8B-B14F-4D97-AF65-F5344CB8AC3E}">
        <p14:creationId xmlns:p14="http://schemas.microsoft.com/office/powerpoint/2010/main" val="2497844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551EDA-65B4-1493-980B-563F72DB484E}"/>
              </a:ext>
            </a:extLst>
          </p:cNvPr>
          <p:cNvSpPr/>
          <p:nvPr/>
        </p:nvSpPr>
        <p:spPr>
          <a:xfrm>
            <a:off x="8733035" y="0"/>
            <a:ext cx="3458965" cy="685800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6CB51761-CD04-AE5F-BB06-707ED5C0E99C}"/>
              </a:ext>
            </a:extLst>
          </p:cNvPr>
          <p:cNvSpPr txBox="1"/>
          <p:nvPr/>
        </p:nvSpPr>
        <p:spPr>
          <a:xfrm>
            <a:off x="723545" y="1738830"/>
            <a:ext cx="10961636" cy="4247317"/>
          </a:xfrm>
          <a:custGeom>
            <a:avLst/>
            <a:gdLst>
              <a:gd name="connsiteX0" fmla="*/ 0 w 10961636"/>
              <a:gd name="connsiteY0" fmla="*/ 0 h 4247317"/>
              <a:gd name="connsiteX1" fmla="*/ 248079 w 10961636"/>
              <a:gd name="connsiteY1" fmla="*/ 0 h 4247317"/>
              <a:gd name="connsiteX2" fmla="*/ 496158 w 10961636"/>
              <a:gd name="connsiteY2" fmla="*/ 0 h 4247317"/>
              <a:gd name="connsiteX3" fmla="*/ 853854 w 10961636"/>
              <a:gd name="connsiteY3" fmla="*/ 0 h 4247317"/>
              <a:gd name="connsiteX4" fmla="*/ 1211549 w 10961636"/>
              <a:gd name="connsiteY4" fmla="*/ 0 h 4247317"/>
              <a:gd name="connsiteX5" fmla="*/ 2007710 w 10961636"/>
              <a:gd name="connsiteY5" fmla="*/ 0 h 4247317"/>
              <a:gd name="connsiteX6" fmla="*/ 2694255 w 10961636"/>
              <a:gd name="connsiteY6" fmla="*/ 0 h 4247317"/>
              <a:gd name="connsiteX7" fmla="*/ 2942334 w 10961636"/>
              <a:gd name="connsiteY7" fmla="*/ 0 h 4247317"/>
              <a:gd name="connsiteX8" fmla="*/ 3519262 w 10961636"/>
              <a:gd name="connsiteY8" fmla="*/ 0 h 4247317"/>
              <a:gd name="connsiteX9" fmla="*/ 4315423 w 10961636"/>
              <a:gd name="connsiteY9" fmla="*/ 0 h 4247317"/>
              <a:gd name="connsiteX10" fmla="*/ 4563502 w 10961636"/>
              <a:gd name="connsiteY10" fmla="*/ 0 h 4247317"/>
              <a:gd name="connsiteX11" fmla="*/ 5140430 w 10961636"/>
              <a:gd name="connsiteY11" fmla="*/ 0 h 4247317"/>
              <a:gd name="connsiteX12" fmla="*/ 5607742 w 10961636"/>
              <a:gd name="connsiteY12" fmla="*/ 0 h 4247317"/>
              <a:gd name="connsiteX13" fmla="*/ 5855821 w 10961636"/>
              <a:gd name="connsiteY13" fmla="*/ 0 h 4247317"/>
              <a:gd name="connsiteX14" fmla="*/ 6213517 w 10961636"/>
              <a:gd name="connsiteY14" fmla="*/ 0 h 4247317"/>
              <a:gd name="connsiteX15" fmla="*/ 7009678 w 10961636"/>
              <a:gd name="connsiteY15" fmla="*/ 0 h 4247317"/>
              <a:gd name="connsiteX16" fmla="*/ 7367373 w 10961636"/>
              <a:gd name="connsiteY16" fmla="*/ 0 h 4247317"/>
              <a:gd name="connsiteX17" fmla="*/ 7615452 w 10961636"/>
              <a:gd name="connsiteY17" fmla="*/ 0 h 4247317"/>
              <a:gd name="connsiteX18" fmla="*/ 8192381 w 10961636"/>
              <a:gd name="connsiteY18" fmla="*/ 0 h 4247317"/>
              <a:gd name="connsiteX19" fmla="*/ 8769309 w 10961636"/>
              <a:gd name="connsiteY19" fmla="*/ 0 h 4247317"/>
              <a:gd name="connsiteX20" fmla="*/ 9127004 w 10961636"/>
              <a:gd name="connsiteY20" fmla="*/ 0 h 4247317"/>
              <a:gd name="connsiteX21" fmla="*/ 9594316 w 10961636"/>
              <a:gd name="connsiteY21" fmla="*/ 0 h 4247317"/>
              <a:gd name="connsiteX22" fmla="*/ 10171244 w 10961636"/>
              <a:gd name="connsiteY22" fmla="*/ 0 h 4247317"/>
              <a:gd name="connsiteX23" fmla="*/ 10419323 w 10961636"/>
              <a:gd name="connsiteY23" fmla="*/ 0 h 4247317"/>
              <a:gd name="connsiteX24" fmla="*/ 10961636 w 10961636"/>
              <a:gd name="connsiteY24" fmla="*/ 0 h 4247317"/>
              <a:gd name="connsiteX25" fmla="*/ 10961636 w 10961636"/>
              <a:gd name="connsiteY25" fmla="*/ 445968 h 4247317"/>
              <a:gd name="connsiteX26" fmla="*/ 10961636 w 10961636"/>
              <a:gd name="connsiteY26" fmla="*/ 849463 h 4247317"/>
              <a:gd name="connsiteX27" fmla="*/ 10961636 w 10961636"/>
              <a:gd name="connsiteY27" fmla="*/ 1295432 h 4247317"/>
              <a:gd name="connsiteX28" fmla="*/ 10961636 w 10961636"/>
              <a:gd name="connsiteY28" fmla="*/ 1911293 h 4247317"/>
              <a:gd name="connsiteX29" fmla="*/ 10961636 w 10961636"/>
              <a:gd name="connsiteY29" fmla="*/ 2442207 h 4247317"/>
              <a:gd name="connsiteX30" fmla="*/ 10961636 w 10961636"/>
              <a:gd name="connsiteY30" fmla="*/ 3058068 h 4247317"/>
              <a:gd name="connsiteX31" fmla="*/ 10961636 w 10961636"/>
              <a:gd name="connsiteY31" fmla="*/ 3546510 h 4247317"/>
              <a:gd name="connsiteX32" fmla="*/ 10961636 w 10961636"/>
              <a:gd name="connsiteY32" fmla="*/ 4247317 h 4247317"/>
              <a:gd name="connsiteX33" fmla="*/ 10384708 w 10961636"/>
              <a:gd name="connsiteY33" fmla="*/ 4247317 h 4247317"/>
              <a:gd name="connsiteX34" fmla="*/ 9698163 w 10961636"/>
              <a:gd name="connsiteY34" fmla="*/ 4247317 h 4247317"/>
              <a:gd name="connsiteX35" fmla="*/ 9011619 w 10961636"/>
              <a:gd name="connsiteY35" fmla="*/ 4247317 h 4247317"/>
              <a:gd name="connsiteX36" fmla="*/ 8215458 w 10961636"/>
              <a:gd name="connsiteY36" fmla="*/ 4247317 h 4247317"/>
              <a:gd name="connsiteX37" fmla="*/ 7967379 w 10961636"/>
              <a:gd name="connsiteY37" fmla="*/ 4247317 h 4247317"/>
              <a:gd name="connsiteX38" fmla="*/ 7719299 w 10961636"/>
              <a:gd name="connsiteY38" fmla="*/ 4247317 h 4247317"/>
              <a:gd name="connsiteX39" fmla="*/ 7251988 w 10961636"/>
              <a:gd name="connsiteY39" fmla="*/ 4247317 h 4247317"/>
              <a:gd name="connsiteX40" fmla="*/ 6894292 w 10961636"/>
              <a:gd name="connsiteY40" fmla="*/ 4247317 h 4247317"/>
              <a:gd name="connsiteX41" fmla="*/ 6646213 w 10961636"/>
              <a:gd name="connsiteY41" fmla="*/ 4247317 h 4247317"/>
              <a:gd name="connsiteX42" fmla="*/ 6398134 w 10961636"/>
              <a:gd name="connsiteY42" fmla="*/ 4247317 h 4247317"/>
              <a:gd name="connsiteX43" fmla="*/ 5930822 w 10961636"/>
              <a:gd name="connsiteY43" fmla="*/ 4247317 h 4247317"/>
              <a:gd name="connsiteX44" fmla="*/ 5682743 w 10961636"/>
              <a:gd name="connsiteY44" fmla="*/ 4247317 h 4247317"/>
              <a:gd name="connsiteX45" fmla="*/ 5215431 w 10961636"/>
              <a:gd name="connsiteY45" fmla="*/ 4247317 h 4247317"/>
              <a:gd name="connsiteX46" fmla="*/ 4638503 w 10961636"/>
              <a:gd name="connsiteY46" fmla="*/ 4247317 h 4247317"/>
              <a:gd name="connsiteX47" fmla="*/ 4171191 w 10961636"/>
              <a:gd name="connsiteY47" fmla="*/ 4247317 h 4247317"/>
              <a:gd name="connsiteX48" fmla="*/ 3484646 w 10961636"/>
              <a:gd name="connsiteY48" fmla="*/ 4247317 h 4247317"/>
              <a:gd name="connsiteX49" fmla="*/ 3017335 w 10961636"/>
              <a:gd name="connsiteY49" fmla="*/ 4247317 h 4247317"/>
              <a:gd name="connsiteX50" fmla="*/ 2550023 w 10961636"/>
              <a:gd name="connsiteY50" fmla="*/ 4247317 h 4247317"/>
              <a:gd name="connsiteX51" fmla="*/ 1863478 w 10961636"/>
              <a:gd name="connsiteY51" fmla="*/ 4247317 h 4247317"/>
              <a:gd name="connsiteX52" fmla="*/ 1396166 w 10961636"/>
              <a:gd name="connsiteY52" fmla="*/ 4247317 h 4247317"/>
              <a:gd name="connsiteX53" fmla="*/ 600005 w 10961636"/>
              <a:gd name="connsiteY53" fmla="*/ 4247317 h 4247317"/>
              <a:gd name="connsiteX54" fmla="*/ 0 w 10961636"/>
              <a:gd name="connsiteY54" fmla="*/ 4247317 h 4247317"/>
              <a:gd name="connsiteX55" fmla="*/ 0 w 10961636"/>
              <a:gd name="connsiteY55" fmla="*/ 3716402 h 4247317"/>
              <a:gd name="connsiteX56" fmla="*/ 0 w 10961636"/>
              <a:gd name="connsiteY56" fmla="*/ 3312907 h 4247317"/>
              <a:gd name="connsiteX57" fmla="*/ 0 w 10961636"/>
              <a:gd name="connsiteY57" fmla="*/ 2697046 h 4247317"/>
              <a:gd name="connsiteX58" fmla="*/ 0 w 10961636"/>
              <a:gd name="connsiteY58" fmla="*/ 2251078 h 4247317"/>
              <a:gd name="connsiteX59" fmla="*/ 0 w 10961636"/>
              <a:gd name="connsiteY59" fmla="*/ 1677690 h 4247317"/>
              <a:gd name="connsiteX60" fmla="*/ 0 w 10961636"/>
              <a:gd name="connsiteY60" fmla="*/ 1061829 h 4247317"/>
              <a:gd name="connsiteX61" fmla="*/ 0 w 10961636"/>
              <a:gd name="connsiteY61" fmla="*/ 573388 h 4247317"/>
              <a:gd name="connsiteX62" fmla="*/ 0 w 10961636"/>
              <a:gd name="connsiteY62" fmla="*/ 0 h 4247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0961636" h="4247317" fill="none" extrusionOk="0">
                <a:moveTo>
                  <a:pt x="0" y="0"/>
                </a:moveTo>
                <a:cubicBezTo>
                  <a:pt x="83158" y="-4009"/>
                  <a:pt x="140158" y="20362"/>
                  <a:pt x="248079" y="0"/>
                </a:cubicBezTo>
                <a:cubicBezTo>
                  <a:pt x="356000" y="-20362"/>
                  <a:pt x="422974" y="28648"/>
                  <a:pt x="496158" y="0"/>
                </a:cubicBezTo>
                <a:cubicBezTo>
                  <a:pt x="569342" y="-28648"/>
                  <a:pt x="727764" y="20466"/>
                  <a:pt x="853854" y="0"/>
                </a:cubicBezTo>
                <a:cubicBezTo>
                  <a:pt x="979944" y="-20466"/>
                  <a:pt x="1082930" y="10753"/>
                  <a:pt x="1211549" y="0"/>
                </a:cubicBezTo>
                <a:cubicBezTo>
                  <a:pt x="1340168" y="-10753"/>
                  <a:pt x="1839766" y="78424"/>
                  <a:pt x="2007710" y="0"/>
                </a:cubicBezTo>
                <a:cubicBezTo>
                  <a:pt x="2175654" y="-78424"/>
                  <a:pt x="2365398" y="62743"/>
                  <a:pt x="2694255" y="0"/>
                </a:cubicBezTo>
                <a:cubicBezTo>
                  <a:pt x="3023112" y="-62743"/>
                  <a:pt x="2866165" y="21605"/>
                  <a:pt x="2942334" y="0"/>
                </a:cubicBezTo>
                <a:cubicBezTo>
                  <a:pt x="3018503" y="-21605"/>
                  <a:pt x="3250248" y="64793"/>
                  <a:pt x="3519262" y="0"/>
                </a:cubicBezTo>
                <a:cubicBezTo>
                  <a:pt x="3788276" y="-64793"/>
                  <a:pt x="4075181" y="44656"/>
                  <a:pt x="4315423" y="0"/>
                </a:cubicBezTo>
                <a:cubicBezTo>
                  <a:pt x="4555665" y="-44656"/>
                  <a:pt x="4477132" y="12782"/>
                  <a:pt x="4563502" y="0"/>
                </a:cubicBezTo>
                <a:cubicBezTo>
                  <a:pt x="4649872" y="-12782"/>
                  <a:pt x="4994604" y="44558"/>
                  <a:pt x="5140430" y="0"/>
                </a:cubicBezTo>
                <a:cubicBezTo>
                  <a:pt x="5286256" y="-44558"/>
                  <a:pt x="5395279" y="40939"/>
                  <a:pt x="5607742" y="0"/>
                </a:cubicBezTo>
                <a:cubicBezTo>
                  <a:pt x="5820205" y="-40939"/>
                  <a:pt x="5755341" y="906"/>
                  <a:pt x="5855821" y="0"/>
                </a:cubicBezTo>
                <a:cubicBezTo>
                  <a:pt x="5956301" y="-906"/>
                  <a:pt x="6058460" y="39541"/>
                  <a:pt x="6213517" y="0"/>
                </a:cubicBezTo>
                <a:cubicBezTo>
                  <a:pt x="6368574" y="-39541"/>
                  <a:pt x="6684674" y="41343"/>
                  <a:pt x="7009678" y="0"/>
                </a:cubicBezTo>
                <a:cubicBezTo>
                  <a:pt x="7334682" y="-41343"/>
                  <a:pt x="7265457" y="22835"/>
                  <a:pt x="7367373" y="0"/>
                </a:cubicBezTo>
                <a:cubicBezTo>
                  <a:pt x="7469290" y="-22835"/>
                  <a:pt x="7493221" y="22111"/>
                  <a:pt x="7615452" y="0"/>
                </a:cubicBezTo>
                <a:cubicBezTo>
                  <a:pt x="7737683" y="-22111"/>
                  <a:pt x="7972063" y="43423"/>
                  <a:pt x="8192381" y="0"/>
                </a:cubicBezTo>
                <a:cubicBezTo>
                  <a:pt x="8412699" y="-43423"/>
                  <a:pt x="8645779" y="40079"/>
                  <a:pt x="8769309" y="0"/>
                </a:cubicBezTo>
                <a:cubicBezTo>
                  <a:pt x="8892839" y="-40079"/>
                  <a:pt x="8997760" y="3541"/>
                  <a:pt x="9127004" y="0"/>
                </a:cubicBezTo>
                <a:cubicBezTo>
                  <a:pt x="9256248" y="-3541"/>
                  <a:pt x="9423919" y="10847"/>
                  <a:pt x="9594316" y="0"/>
                </a:cubicBezTo>
                <a:cubicBezTo>
                  <a:pt x="9764713" y="-10847"/>
                  <a:pt x="9943335" y="30645"/>
                  <a:pt x="10171244" y="0"/>
                </a:cubicBezTo>
                <a:cubicBezTo>
                  <a:pt x="10399153" y="-30645"/>
                  <a:pt x="10301076" y="8022"/>
                  <a:pt x="10419323" y="0"/>
                </a:cubicBezTo>
                <a:cubicBezTo>
                  <a:pt x="10537570" y="-8022"/>
                  <a:pt x="10755741" y="62969"/>
                  <a:pt x="10961636" y="0"/>
                </a:cubicBezTo>
                <a:cubicBezTo>
                  <a:pt x="10973517" y="187589"/>
                  <a:pt x="10933069" y="242314"/>
                  <a:pt x="10961636" y="445968"/>
                </a:cubicBezTo>
                <a:cubicBezTo>
                  <a:pt x="10990203" y="649622"/>
                  <a:pt x="10953369" y="746547"/>
                  <a:pt x="10961636" y="849463"/>
                </a:cubicBezTo>
                <a:cubicBezTo>
                  <a:pt x="10969903" y="952380"/>
                  <a:pt x="10931975" y="1113698"/>
                  <a:pt x="10961636" y="1295432"/>
                </a:cubicBezTo>
                <a:cubicBezTo>
                  <a:pt x="10991297" y="1477166"/>
                  <a:pt x="10959723" y="1653097"/>
                  <a:pt x="10961636" y="1911293"/>
                </a:cubicBezTo>
                <a:cubicBezTo>
                  <a:pt x="10963549" y="2169489"/>
                  <a:pt x="10921802" y="2275939"/>
                  <a:pt x="10961636" y="2442207"/>
                </a:cubicBezTo>
                <a:cubicBezTo>
                  <a:pt x="11001470" y="2608475"/>
                  <a:pt x="10944685" y="2759526"/>
                  <a:pt x="10961636" y="3058068"/>
                </a:cubicBezTo>
                <a:cubicBezTo>
                  <a:pt x="10978587" y="3356610"/>
                  <a:pt x="10945138" y="3412943"/>
                  <a:pt x="10961636" y="3546510"/>
                </a:cubicBezTo>
                <a:cubicBezTo>
                  <a:pt x="10978134" y="3680077"/>
                  <a:pt x="10948826" y="4027506"/>
                  <a:pt x="10961636" y="4247317"/>
                </a:cubicBezTo>
                <a:cubicBezTo>
                  <a:pt x="10728703" y="4270612"/>
                  <a:pt x="10566952" y="4207065"/>
                  <a:pt x="10384708" y="4247317"/>
                </a:cubicBezTo>
                <a:cubicBezTo>
                  <a:pt x="10202464" y="4287569"/>
                  <a:pt x="9974019" y="4191849"/>
                  <a:pt x="9698163" y="4247317"/>
                </a:cubicBezTo>
                <a:cubicBezTo>
                  <a:pt x="9422308" y="4302785"/>
                  <a:pt x="9296694" y="4170747"/>
                  <a:pt x="9011619" y="4247317"/>
                </a:cubicBezTo>
                <a:cubicBezTo>
                  <a:pt x="8726544" y="4323887"/>
                  <a:pt x="8591103" y="4197235"/>
                  <a:pt x="8215458" y="4247317"/>
                </a:cubicBezTo>
                <a:cubicBezTo>
                  <a:pt x="7839813" y="4297399"/>
                  <a:pt x="8089916" y="4242325"/>
                  <a:pt x="7967379" y="4247317"/>
                </a:cubicBezTo>
                <a:cubicBezTo>
                  <a:pt x="7844842" y="4252309"/>
                  <a:pt x="7840443" y="4244930"/>
                  <a:pt x="7719299" y="4247317"/>
                </a:cubicBezTo>
                <a:cubicBezTo>
                  <a:pt x="7598155" y="4249704"/>
                  <a:pt x="7438723" y="4230386"/>
                  <a:pt x="7251988" y="4247317"/>
                </a:cubicBezTo>
                <a:cubicBezTo>
                  <a:pt x="7065253" y="4264248"/>
                  <a:pt x="6988873" y="4240588"/>
                  <a:pt x="6894292" y="4247317"/>
                </a:cubicBezTo>
                <a:cubicBezTo>
                  <a:pt x="6799711" y="4254046"/>
                  <a:pt x="6704896" y="4236107"/>
                  <a:pt x="6646213" y="4247317"/>
                </a:cubicBezTo>
                <a:cubicBezTo>
                  <a:pt x="6587530" y="4258527"/>
                  <a:pt x="6452084" y="4219229"/>
                  <a:pt x="6398134" y="4247317"/>
                </a:cubicBezTo>
                <a:cubicBezTo>
                  <a:pt x="6344184" y="4275405"/>
                  <a:pt x="6125130" y="4200418"/>
                  <a:pt x="5930822" y="4247317"/>
                </a:cubicBezTo>
                <a:cubicBezTo>
                  <a:pt x="5736514" y="4294216"/>
                  <a:pt x="5757562" y="4226178"/>
                  <a:pt x="5682743" y="4247317"/>
                </a:cubicBezTo>
                <a:cubicBezTo>
                  <a:pt x="5607924" y="4268456"/>
                  <a:pt x="5416434" y="4236153"/>
                  <a:pt x="5215431" y="4247317"/>
                </a:cubicBezTo>
                <a:cubicBezTo>
                  <a:pt x="5014428" y="4258481"/>
                  <a:pt x="4823142" y="4222311"/>
                  <a:pt x="4638503" y="4247317"/>
                </a:cubicBezTo>
                <a:cubicBezTo>
                  <a:pt x="4453864" y="4272323"/>
                  <a:pt x="4275119" y="4196802"/>
                  <a:pt x="4171191" y="4247317"/>
                </a:cubicBezTo>
                <a:cubicBezTo>
                  <a:pt x="4067263" y="4297832"/>
                  <a:pt x="3764970" y="4241521"/>
                  <a:pt x="3484646" y="4247317"/>
                </a:cubicBezTo>
                <a:cubicBezTo>
                  <a:pt x="3204323" y="4253113"/>
                  <a:pt x="3135113" y="4223885"/>
                  <a:pt x="3017335" y="4247317"/>
                </a:cubicBezTo>
                <a:cubicBezTo>
                  <a:pt x="2899557" y="4270749"/>
                  <a:pt x="2656474" y="4244488"/>
                  <a:pt x="2550023" y="4247317"/>
                </a:cubicBezTo>
                <a:cubicBezTo>
                  <a:pt x="2443572" y="4250146"/>
                  <a:pt x="2032116" y="4193662"/>
                  <a:pt x="1863478" y="4247317"/>
                </a:cubicBezTo>
                <a:cubicBezTo>
                  <a:pt x="1694841" y="4300972"/>
                  <a:pt x="1578139" y="4217970"/>
                  <a:pt x="1396166" y="4247317"/>
                </a:cubicBezTo>
                <a:cubicBezTo>
                  <a:pt x="1214193" y="4276664"/>
                  <a:pt x="976962" y="4228145"/>
                  <a:pt x="600005" y="4247317"/>
                </a:cubicBezTo>
                <a:cubicBezTo>
                  <a:pt x="223048" y="4266489"/>
                  <a:pt x="219391" y="4245076"/>
                  <a:pt x="0" y="4247317"/>
                </a:cubicBezTo>
                <a:cubicBezTo>
                  <a:pt x="-22745" y="4028662"/>
                  <a:pt x="19081" y="3932717"/>
                  <a:pt x="0" y="3716402"/>
                </a:cubicBezTo>
                <a:cubicBezTo>
                  <a:pt x="-19081" y="3500088"/>
                  <a:pt x="26919" y="3422927"/>
                  <a:pt x="0" y="3312907"/>
                </a:cubicBezTo>
                <a:cubicBezTo>
                  <a:pt x="-26919" y="3202887"/>
                  <a:pt x="6437" y="2999909"/>
                  <a:pt x="0" y="2697046"/>
                </a:cubicBezTo>
                <a:cubicBezTo>
                  <a:pt x="-6437" y="2394183"/>
                  <a:pt x="29730" y="2344015"/>
                  <a:pt x="0" y="2251078"/>
                </a:cubicBezTo>
                <a:cubicBezTo>
                  <a:pt x="-29730" y="2158141"/>
                  <a:pt x="56659" y="1918617"/>
                  <a:pt x="0" y="1677690"/>
                </a:cubicBezTo>
                <a:cubicBezTo>
                  <a:pt x="-56659" y="1436763"/>
                  <a:pt x="17594" y="1351194"/>
                  <a:pt x="0" y="1061829"/>
                </a:cubicBezTo>
                <a:cubicBezTo>
                  <a:pt x="-17594" y="772464"/>
                  <a:pt x="39818" y="731998"/>
                  <a:pt x="0" y="573388"/>
                </a:cubicBezTo>
                <a:cubicBezTo>
                  <a:pt x="-39818" y="414778"/>
                  <a:pt x="33991" y="225836"/>
                  <a:pt x="0" y="0"/>
                </a:cubicBezTo>
                <a:close/>
              </a:path>
              <a:path w="10961636" h="4247317" stroke="0" extrusionOk="0">
                <a:moveTo>
                  <a:pt x="0" y="0"/>
                </a:moveTo>
                <a:cubicBezTo>
                  <a:pt x="220694" y="-73063"/>
                  <a:pt x="408080" y="13954"/>
                  <a:pt x="686545" y="0"/>
                </a:cubicBezTo>
                <a:cubicBezTo>
                  <a:pt x="965011" y="-13954"/>
                  <a:pt x="848116" y="3466"/>
                  <a:pt x="934624" y="0"/>
                </a:cubicBezTo>
                <a:cubicBezTo>
                  <a:pt x="1021132" y="-3466"/>
                  <a:pt x="1246063" y="59099"/>
                  <a:pt x="1511552" y="0"/>
                </a:cubicBezTo>
                <a:cubicBezTo>
                  <a:pt x="1777041" y="-59099"/>
                  <a:pt x="1779983" y="11965"/>
                  <a:pt x="1978864" y="0"/>
                </a:cubicBezTo>
                <a:cubicBezTo>
                  <a:pt x="2177745" y="-11965"/>
                  <a:pt x="2279512" y="15435"/>
                  <a:pt x="2446176" y="0"/>
                </a:cubicBezTo>
                <a:cubicBezTo>
                  <a:pt x="2612840" y="-15435"/>
                  <a:pt x="2909132" y="77761"/>
                  <a:pt x="3132720" y="0"/>
                </a:cubicBezTo>
                <a:cubicBezTo>
                  <a:pt x="3356308" y="-77761"/>
                  <a:pt x="3282185" y="29357"/>
                  <a:pt x="3380799" y="0"/>
                </a:cubicBezTo>
                <a:cubicBezTo>
                  <a:pt x="3479413" y="-29357"/>
                  <a:pt x="3572542" y="21631"/>
                  <a:pt x="3628878" y="0"/>
                </a:cubicBezTo>
                <a:cubicBezTo>
                  <a:pt x="3685214" y="-21631"/>
                  <a:pt x="3972152" y="43231"/>
                  <a:pt x="4205807" y="0"/>
                </a:cubicBezTo>
                <a:cubicBezTo>
                  <a:pt x="4439462" y="-43231"/>
                  <a:pt x="4445799" y="33737"/>
                  <a:pt x="4563502" y="0"/>
                </a:cubicBezTo>
                <a:cubicBezTo>
                  <a:pt x="4681205" y="-33737"/>
                  <a:pt x="5071594" y="63791"/>
                  <a:pt x="5359663" y="0"/>
                </a:cubicBezTo>
                <a:cubicBezTo>
                  <a:pt x="5647732" y="-63791"/>
                  <a:pt x="5746666" y="28276"/>
                  <a:pt x="6046208" y="0"/>
                </a:cubicBezTo>
                <a:cubicBezTo>
                  <a:pt x="6345750" y="-28276"/>
                  <a:pt x="6323521" y="51680"/>
                  <a:pt x="6513519" y="0"/>
                </a:cubicBezTo>
                <a:cubicBezTo>
                  <a:pt x="6703517" y="-51680"/>
                  <a:pt x="6873225" y="32486"/>
                  <a:pt x="7200064" y="0"/>
                </a:cubicBezTo>
                <a:cubicBezTo>
                  <a:pt x="7526903" y="-32486"/>
                  <a:pt x="7548709" y="58504"/>
                  <a:pt x="7776992" y="0"/>
                </a:cubicBezTo>
                <a:cubicBezTo>
                  <a:pt x="8005275" y="-58504"/>
                  <a:pt x="8020631" y="7280"/>
                  <a:pt x="8134688" y="0"/>
                </a:cubicBezTo>
                <a:cubicBezTo>
                  <a:pt x="8248745" y="-7280"/>
                  <a:pt x="8294165" y="3881"/>
                  <a:pt x="8382767" y="0"/>
                </a:cubicBezTo>
                <a:cubicBezTo>
                  <a:pt x="8471369" y="-3881"/>
                  <a:pt x="8906816" y="58403"/>
                  <a:pt x="9069311" y="0"/>
                </a:cubicBezTo>
                <a:cubicBezTo>
                  <a:pt x="9231806" y="-58403"/>
                  <a:pt x="9501138" y="46282"/>
                  <a:pt x="9755856" y="0"/>
                </a:cubicBezTo>
                <a:cubicBezTo>
                  <a:pt x="10010575" y="-46282"/>
                  <a:pt x="10182244" y="61213"/>
                  <a:pt x="10332784" y="0"/>
                </a:cubicBezTo>
                <a:cubicBezTo>
                  <a:pt x="10483324" y="-61213"/>
                  <a:pt x="10796514" y="20828"/>
                  <a:pt x="10961636" y="0"/>
                </a:cubicBezTo>
                <a:cubicBezTo>
                  <a:pt x="11007720" y="117711"/>
                  <a:pt x="10953749" y="317363"/>
                  <a:pt x="10961636" y="445968"/>
                </a:cubicBezTo>
                <a:cubicBezTo>
                  <a:pt x="10969523" y="574573"/>
                  <a:pt x="10928953" y="758735"/>
                  <a:pt x="10961636" y="1019356"/>
                </a:cubicBezTo>
                <a:cubicBezTo>
                  <a:pt x="10994319" y="1279977"/>
                  <a:pt x="10954204" y="1321614"/>
                  <a:pt x="10961636" y="1592744"/>
                </a:cubicBezTo>
                <a:cubicBezTo>
                  <a:pt x="10969068" y="1863874"/>
                  <a:pt x="10947074" y="1827256"/>
                  <a:pt x="10961636" y="1996239"/>
                </a:cubicBezTo>
                <a:cubicBezTo>
                  <a:pt x="10976198" y="2165222"/>
                  <a:pt x="10959114" y="2251449"/>
                  <a:pt x="10961636" y="2484680"/>
                </a:cubicBezTo>
                <a:cubicBezTo>
                  <a:pt x="10964158" y="2717911"/>
                  <a:pt x="10917401" y="2910075"/>
                  <a:pt x="10961636" y="3058068"/>
                </a:cubicBezTo>
                <a:cubicBezTo>
                  <a:pt x="11005871" y="3206061"/>
                  <a:pt x="10923279" y="3335828"/>
                  <a:pt x="10961636" y="3588983"/>
                </a:cubicBezTo>
                <a:cubicBezTo>
                  <a:pt x="10999993" y="3842138"/>
                  <a:pt x="10924051" y="4001185"/>
                  <a:pt x="10961636" y="4247317"/>
                </a:cubicBezTo>
                <a:cubicBezTo>
                  <a:pt x="10901662" y="4256682"/>
                  <a:pt x="10820094" y="4227203"/>
                  <a:pt x="10713557" y="4247317"/>
                </a:cubicBezTo>
                <a:cubicBezTo>
                  <a:pt x="10607020" y="4267431"/>
                  <a:pt x="10321804" y="4227155"/>
                  <a:pt x="10136629" y="4247317"/>
                </a:cubicBezTo>
                <a:cubicBezTo>
                  <a:pt x="9951454" y="4267479"/>
                  <a:pt x="9872274" y="4192419"/>
                  <a:pt x="9669317" y="4247317"/>
                </a:cubicBezTo>
                <a:cubicBezTo>
                  <a:pt x="9466360" y="4302215"/>
                  <a:pt x="9327413" y="4226792"/>
                  <a:pt x="9092389" y="4247317"/>
                </a:cubicBezTo>
                <a:cubicBezTo>
                  <a:pt x="8857365" y="4267842"/>
                  <a:pt x="8613913" y="4175854"/>
                  <a:pt x="8405844" y="4247317"/>
                </a:cubicBezTo>
                <a:cubicBezTo>
                  <a:pt x="8197776" y="4318780"/>
                  <a:pt x="7872762" y="4152105"/>
                  <a:pt x="7609683" y="4247317"/>
                </a:cubicBezTo>
                <a:cubicBezTo>
                  <a:pt x="7346604" y="4342529"/>
                  <a:pt x="7339353" y="4193055"/>
                  <a:pt x="7142371" y="4247317"/>
                </a:cubicBezTo>
                <a:cubicBezTo>
                  <a:pt x="6945389" y="4301579"/>
                  <a:pt x="6694018" y="4196168"/>
                  <a:pt x="6455827" y="4247317"/>
                </a:cubicBezTo>
                <a:cubicBezTo>
                  <a:pt x="6217636" y="4298466"/>
                  <a:pt x="6193128" y="4231769"/>
                  <a:pt x="5988515" y="4247317"/>
                </a:cubicBezTo>
                <a:cubicBezTo>
                  <a:pt x="5783902" y="4262865"/>
                  <a:pt x="5441412" y="4221567"/>
                  <a:pt x="5301970" y="4247317"/>
                </a:cubicBezTo>
                <a:cubicBezTo>
                  <a:pt x="5162529" y="4273067"/>
                  <a:pt x="4901472" y="4181552"/>
                  <a:pt x="4725042" y="4247317"/>
                </a:cubicBezTo>
                <a:cubicBezTo>
                  <a:pt x="4548612" y="4313082"/>
                  <a:pt x="4328893" y="4237643"/>
                  <a:pt x="4038497" y="4247317"/>
                </a:cubicBezTo>
                <a:cubicBezTo>
                  <a:pt x="3748101" y="4256991"/>
                  <a:pt x="3785780" y="4228160"/>
                  <a:pt x="3680802" y="4247317"/>
                </a:cubicBezTo>
                <a:cubicBezTo>
                  <a:pt x="3575825" y="4266474"/>
                  <a:pt x="3385548" y="4230378"/>
                  <a:pt x="3103874" y="4247317"/>
                </a:cubicBezTo>
                <a:cubicBezTo>
                  <a:pt x="2822200" y="4264256"/>
                  <a:pt x="2482881" y="4196840"/>
                  <a:pt x="2307713" y="4247317"/>
                </a:cubicBezTo>
                <a:cubicBezTo>
                  <a:pt x="2132545" y="4297794"/>
                  <a:pt x="1931108" y="4208817"/>
                  <a:pt x="1730785" y="4247317"/>
                </a:cubicBezTo>
                <a:cubicBezTo>
                  <a:pt x="1530462" y="4285817"/>
                  <a:pt x="1586166" y="4237685"/>
                  <a:pt x="1482706" y="4247317"/>
                </a:cubicBezTo>
                <a:cubicBezTo>
                  <a:pt x="1379246" y="4256949"/>
                  <a:pt x="1271100" y="4207546"/>
                  <a:pt x="1125010" y="4247317"/>
                </a:cubicBezTo>
                <a:cubicBezTo>
                  <a:pt x="978920" y="4287088"/>
                  <a:pt x="396922" y="4128819"/>
                  <a:pt x="0" y="4247317"/>
                </a:cubicBezTo>
                <a:cubicBezTo>
                  <a:pt x="-42482" y="4045579"/>
                  <a:pt x="2792" y="3933139"/>
                  <a:pt x="0" y="3801349"/>
                </a:cubicBezTo>
                <a:cubicBezTo>
                  <a:pt x="-2792" y="3669559"/>
                  <a:pt x="5336" y="3449774"/>
                  <a:pt x="0" y="3185488"/>
                </a:cubicBezTo>
                <a:cubicBezTo>
                  <a:pt x="-5336" y="2921202"/>
                  <a:pt x="19395" y="2781016"/>
                  <a:pt x="0" y="2654573"/>
                </a:cubicBezTo>
                <a:cubicBezTo>
                  <a:pt x="-19395" y="2528131"/>
                  <a:pt x="35715" y="2257027"/>
                  <a:pt x="0" y="2081185"/>
                </a:cubicBezTo>
                <a:cubicBezTo>
                  <a:pt x="-35715" y="1905343"/>
                  <a:pt x="19881" y="1854111"/>
                  <a:pt x="0" y="1635217"/>
                </a:cubicBezTo>
                <a:cubicBezTo>
                  <a:pt x="-19881" y="1416323"/>
                  <a:pt x="70687" y="1278398"/>
                  <a:pt x="0" y="1019356"/>
                </a:cubicBezTo>
                <a:cubicBezTo>
                  <a:pt x="-70687" y="760314"/>
                  <a:pt x="1763" y="710174"/>
                  <a:pt x="0" y="488441"/>
                </a:cubicBezTo>
                <a:cubicBezTo>
                  <a:pt x="-1763" y="266708"/>
                  <a:pt x="12471" y="128351"/>
                  <a:pt x="0" y="0"/>
                </a:cubicBezTo>
                <a:close/>
              </a:path>
            </a:pathLst>
          </a:custGeom>
          <a:solidFill>
            <a:schemeClr val="accent5"/>
          </a:solidFill>
          <a:ln>
            <a:solidFill>
              <a:schemeClr val="tx1"/>
            </a:solidFill>
            <a:extLst>
              <a:ext uri="{C807C97D-BFC1-408E-A445-0C87EB9F89A2}">
                <ask:lineSketchStyleProps xmlns:ask="http://schemas.microsoft.com/office/drawing/2018/sketchyshapes" sd="1283397221">
                  <a:prstGeom prst="rect">
                    <a:avLst/>
                  </a:prstGeom>
                  <ask:type>
                    <ask:lineSketchScribble/>
                  </ask:type>
                </ask:lineSketchStyleProps>
              </a:ext>
            </a:extLst>
          </a:ln>
        </p:spPr>
        <p:txBody>
          <a:bodyPr wrap="square">
            <a:spAutoFit/>
          </a:bodyPr>
          <a:lstStyle/>
          <a:p>
            <a:pPr algn="just" rtl="0" fontAlgn="base"/>
            <a:r>
              <a:rPr lang="en-GB" sz="1600" b="1" dirty="0">
                <a:solidFill>
                  <a:schemeClr val="accent6">
                    <a:lumMod val="10000"/>
                  </a:schemeClr>
                </a:solidFill>
                <a:cs typeface="Arial" panose="020B0604020202020204" pitchFamily="34" charset="0"/>
              </a:rPr>
              <a:t>Family Hubs and Start For Life:</a:t>
            </a:r>
          </a:p>
          <a:p>
            <a:pPr algn="just" fontAlgn="base"/>
            <a:r>
              <a:rPr lang="en-GB" sz="1400" b="0" i="0" u="none" strike="noStrike" dirty="0">
                <a:solidFill>
                  <a:schemeClr val="accent6">
                    <a:lumMod val="10000"/>
                  </a:schemeClr>
                </a:solidFill>
                <a:effectLst/>
                <a:cs typeface="Arial" panose="020B0604020202020204" pitchFamily="34" charset="0"/>
              </a:rPr>
              <a:t>75 Local Authorities were identified for TF2 funding</a:t>
            </a:r>
            <a:r>
              <a:rPr lang="en-US" sz="1400" b="0" i="0" dirty="0">
                <a:solidFill>
                  <a:schemeClr val="accent6">
                    <a:lumMod val="10000"/>
                  </a:schemeClr>
                </a:solidFill>
                <a:effectLst/>
                <a:cs typeface="Arial" panose="020B0604020202020204" pitchFamily="34" charset="0"/>
              </a:rPr>
              <a:t>​ including 5 local authoritie</a:t>
            </a:r>
            <a:r>
              <a:rPr lang="en-US" sz="1400" dirty="0">
                <a:solidFill>
                  <a:schemeClr val="accent6">
                    <a:lumMod val="10000"/>
                  </a:schemeClr>
                </a:solidFill>
                <a:cs typeface="Arial" panose="020B0604020202020204" pitchFamily="34" charset="0"/>
              </a:rPr>
              <a:t>s in the Eastern region – Luton, Bedford, Norfolk, Peterborough and Thurrock. </a:t>
            </a:r>
            <a:r>
              <a:rPr lang="en-GB" sz="1400" dirty="0">
                <a:solidFill>
                  <a:schemeClr val="accent6">
                    <a:lumMod val="10000"/>
                  </a:schemeClr>
                </a:solidFill>
                <a:cs typeface="Arial" panose="020B0604020202020204" pitchFamily="34" charset="0"/>
              </a:rPr>
              <a:t>A </a:t>
            </a:r>
            <a:r>
              <a:rPr lang="en-GB" sz="1400" b="0" i="0" u="none" strike="noStrike" dirty="0">
                <a:solidFill>
                  <a:schemeClr val="accent6">
                    <a:lumMod val="10000"/>
                  </a:schemeClr>
                </a:solidFill>
                <a:effectLst/>
                <a:cs typeface="Arial" panose="020B0604020202020204" pitchFamily="34" charset="0"/>
              </a:rPr>
              <a:t>decision was made in Cambridgeshire to start to work towards a Family Hubs offer there as well as funding allows.</a:t>
            </a:r>
            <a:r>
              <a:rPr lang="en-US" sz="1400" b="0" i="0" dirty="0">
                <a:solidFill>
                  <a:schemeClr val="accent6">
                    <a:lumMod val="10000"/>
                  </a:schemeClr>
                </a:solidFill>
                <a:effectLst/>
                <a:cs typeface="Arial" panose="020B0604020202020204" pitchFamily="34" charset="0"/>
              </a:rPr>
              <a:t>​</a:t>
            </a:r>
            <a:r>
              <a:rPr lang="en-GB" sz="1400" dirty="0">
                <a:solidFill>
                  <a:schemeClr val="accent6">
                    <a:lumMod val="10000"/>
                  </a:schemeClr>
                </a:solidFill>
                <a:cs typeface="Arial" panose="020B0604020202020204" pitchFamily="34" charset="0"/>
              </a:rPr>
              <a:t> </a:t>
            </a:r>
          </a:p>
          <a:p>
            <a:pPr algn="just" rtl="0" fontAlgn="base"/>
            <a:endParaRPr lang="en-GB" sz="1400" b="1" dirty="0">
              <a:solidFill>
                <a:schemeClr val="accent6">
                  <a:lumMod val="10000"/>
                </a:schemeClr>
              </a:solidFill>
              <a:cs typeface="Arial" panose="020B0604020202020204" pitchFamily="34" charset="0"/>
            </a:endParaRPr>
          </a:p>
          <a:p>
            <a:pPr algn="just" fontAlgn="base"/>
            <a:r>
              <a:rPr lang="en-GB" sz="1400" dirty="0">
                <a:solidFill>
                  <a:schemeClr val="accent6">
                    <a:lumMod val="10000"/>
                  </a:schemeClr>
                </a:solidFill>
                <a:cs typeface="Arial" panose="020B0604020202020204" pitchFamily="34" charset="0"/>
              </a:rPr>
              <a:t>The Family Hubs programme aims to deliver on the government’s commitments as set out in ‘The Best Start for Life: A Vision for the 1,001 Critical Days’. </a:t>
            </a:r>
            <a:r>
              <a:rPr lang="en-GB" sz="1400" b="0" i="0" u="none" strike="noStrike" dirty="0">
                <a:solidFill>
                  <a:schemeClr val="accent6">
                    <a:lumMod val="10000"/>
                  </a:schemeClr>
                </a:solidFill>
                <a:effectLst/>
                <a:cs typeface="Arial" panose="020B0604020202020204" pitchFamily="34" charset="0"/>
              </a:rPr>
              <a:t>A Family Hub supports families from conception, through the child’s early years, to later childhood, up to the age of 19 (or 25 for young people with special educational needs and disabilities). </a:t>
            </a:r>
            <a:r>
              <a:rPr lang="en-US" sz="1400" b="0" i="0" dirty="0">
                <a:solidFill>
                  <a:schemeClr val="accent6">
                    <a:lumMod val="10000"/>
                  </a:schemeClr>
                </a:solidFill>
                <a:effectLst/>
                <a:cs typeface="Arial" panose="020B0604020202020204" pitchFamily="34" charset="0"/>
              </a:rPr>
              <a:t>​</a:t>
            </a:r>
            <a:r>
              <a:rPr lang="en-GB" sz="1400" b="0" i="0" u="none" strike="noStrike" dirty="0">
                <a:solidFill>
                  <a:schemeClr val="accent6">
                    <a:lumMod val="10000"/>
                  </a:schemeClr>
                </a:solidFill>
                <a:effectLst/>
                <a:cs typeface="Arial" panose="020B0604020202020204" pitchFamily="34" charset="0"/>
              </a:rPr>
              <a:t>Family Hubs can support </a:t>
            </a:r>
            <a:r>
              <a:rPr lang="en-GB" sz="1400" b="0" i="1" u="none" strike="noStrike" dirty="0">
                <a:solidFill>
                  <a:schemeClr val="accent6">
                    <a:lumMod val="10000"/>
                  </a:schemeClr>
                </a:solidFill>
                <a:effectLst/>
                <a:cs typeface="Arial" panose="020B0604020202020204" pitchFamily="34" charset="0"/>
              </a:rPr>
              <a:t>all</a:t>
            </a:r>
            <a:r>
              <a:rPr lang="en-GB" sz="1400" b="0" i="0" u="none" strike="noStrike" dirty="0">
                <a:solidFill>
                  <a:schemeClr val="accent6">
                    <a:lumMod val="10000"/>
                  </a:schemeClr>
                </a:solidFill>
                <a:effectLst/>
                <a:cs typeface="Arial" panose="020B0604020202020204" pitchFamily="34" charset="0"/>
              </a:rPr>
              <a:t> families, particularly in the first 1,001 days, but they are designed to be particularly accessible to families from lower socio-economic groups, families who have special education needs or a disability, or those from minority groups who are experiencing exclusion.</a:t>
            </a:r>
            <a:endParaRPr lang="en-US" sz="1400" dirty="0">
              <a:solidFill>
                <a:schemeClr val="accent6">
                  <a:lumMod val="10000"/>
                </a:schemeClr>
              </a:solidFill>
              <a:cs typeface="Arial" panose="020B0604020202020204" pitchFamily="34" charset="0"/>
            </a:endParaRPr>
          </a:p>
          <a:p>
            <a:pPr algn="just" rtl="0" fontAlgn="base"/>
            <a:endParaRPr lang="en-US" sz="1400" b="1" i="0" u="none" strike="noStrike" dirty="0">
              <a:solidFill>
                <a:schemeClr val="accent6">
                  <a:lumMod val="10000"/>
                </a:schemeClr>
              </a:solidFill>
              <a:effectLst/>
              <a:cs typeface="Arial" panose="020B0604020202020204" pitchFamily="34" charset="0"/>
            </a:endParaRPr>
          </a:p>
          <a:p>
            <a:pPr algn="just" rtl="0" fontAlgn="base"/>
            <a:r>
              <a:rPr lang="en-US" sz="1600" b="1" dirty="0">
                <a:solidFill>
                  <a:schemeClr val="accent6">
                    <a:lumMod val="10000"/>
                  </a:schemeClr>
                </a:solidFill>
                <a:cs typeface="Arial" panose="020B0604020202020204" pitchFamily="34" charset="0"/>
              </a:rPr>
              <a:t>There are four </a:t>
            </a:r>
            <a:r>
              <a:rPr lang="en-GB" sz="1600" b="1" dirty="0">
                <a:solidFill>
                  <a:schemeClr val="accent6">
                    <a:lumMod val="10000"/>
                  </a:schemeClr>
                </a:solidFill>
                <a:cs typeface="Arial" panose="020B0604020202020204" pitchFamily="34" charset="0"/>
              </a:rPr>
              <a:t>f</a:t>
            </a:r>
            <a:r>
              <a:rPr lang="en-GB" sz="1600" b="1" i="0" u="none" strike="noStrike" dirty="0">
                <a:solidFill>
                  <a:schemeClr val="accent6">
                    <a:lumMod val="10000"/>
                  </a:schemeClr>
                </a:solidFill>
                <a:effectLst/>
                <a:cs typeface="Arial" panose="020B0604020202020204" pitchFamily="34" charset="0"/>
              </a:rPr>
              <a:t>unded </a:t>
            </a:r>
            <a:r>
              <a:rPr lang="en-GB" sz="1600" b="1" dirty="0">
                <a:solidFill>
                  <a:schemeClr val="accent6">
                    <a:lumMod val="10000"/>
                  </a:schemeClr>
                </a:solidFill>
                <a:cs typeface="Arial" panose="020B0604020202020204" pitchFamily="34" charset="0"/>
              </a:rPr>
              <a:t>e</a:t>
            </a:r>
            <a:r>
              <a:rPr lang="en-GB" sz="1600" b="1" i="0" u="none" strike="noStrike" dirty="0">
                <a:solidFill>
                  <a:schemeClr val="accent6">
                    <a:lumMod val="10000"/>
                  </a:schemeClr>
                </a:solidFill>
                <a:effectLst/>
                <a:cs typeface="Arial" panose="020B0604020202020204" pitchFamily="34" charset="0"/>
              </a:rPr>
              <a:t>lements</a:t>
            </a:r>
            <a:r>
              <a:rPr lang="en-GB" sz="1600" b="1" dirty="0">
                <a:solidFill>
                  <a:schemeClr val="accent6">
                    <a:lumMod val="10000"/>
                  </a:schemeClr>
                </a:solidFill>
                <a:cs typeface="Arial" panose="020B0604020202020204" pitchFamily="34" charset="0"/>
              </a:rPr>
              <a:t>:</a:t>
            </a:r>
          </a:p>
          <a:p>
            <a:pPr algn="just" rtl="0" fontAlgn="base"/>
            <a:endParaRPr lang="en-GB" sz="1400" b="1" i="1" dirty="0">
              <a:solidFill>
                <a:schemeClr val="accent6">
                  <a:lumMod val="10000"/>
                </a:schemeClr>
              </a:solidFill>
              <a:cs typeface="Arial" panose="020B0604020202020204" pitchFamily="34" charset="0"/>
            </a:endParaRPr>
          </a:p>
          <a:p>
            <a:pPr marL="285750" indent="-285750" algn="just" rtl="0" fontAlgn="base">
              <a:buFont typeface="Arial" panose="020B0604020202020204" pitchFamily="34" charset="0"/>
              <a:buChar char="•"/>
            </a:pPr>
            <a:r>
              <a:rPr lang="en-GB" sz="1400" b="1" i="1" u="none" strike="noStrike" dirty="0">
                <a:solidFill>
                  <a:srgbClr val="92D050"/>
                </a:solidFill>
                <a:effectLst/>
                <a:cs typeface="Arial" panose="020B0604020202020204" pitchFamily="34" charset="0"/>
              </a:rPr>
              <a:t>Parenting Support (for parents of children aged 0-2)</a:t>
            </a:r>
            <a:r>
              <a:rPr lang="en-GB" sz="1400" b="0" i="1" dirty="0">
                <a:solidFill>
                  <a:srgbClr val="92D050"/>
                </a:solidFill>
                <a:effectLst/>
                <a:cs typeface="Arial" panose="020B0604020202020204" pitchFamily="34" charset="0"/>
              </a:rPr>
              <a:t>​</a:t>
            </a:r>
          </a:p>
          <a:p>
            <a:pPr marL="285750" indent="-285750" algn="just" rtl="0" fontAlgn="base">
              <a:buFont typeface="Arial" panose="020B0604020202020204" pitchFamily="34" charset="0"/>
              <a:buChar char="•"/>
            </a:pPr>
            <a:r>
              <a:rPr lang="en-GB" sz="1400" b="1" i="1" u="none" strike="noStrike" dirty="0">
                <a:solidFill>
                  <a:srgbClr val="92D050"/>
                </a:solidFill>
                <a:effectLst/>
                <a:cs typeface="Arial" panose="020B0604020202020204" pitchFamily="34" charset="0"/>
              </a:rPr>
              <a:t>Parent–infant relationships and perinatal mental health support:</a:t>
            </a:r>
            <a:endParaRPr lang="en-GB" sz="1400" b="0" i="1" dirty="0">
              <a:solidFill>
                <a:srgbClr val="92D050"/>
              </a:solidFill>
              <a:effectLst/>
              <a:cs typeface="Arial" panose="020B0604020202020204" pitchFamily="34" charset="0"/>
            </a:endParaRPr>
          </a:p>
          <a:p>
            <a:pPr marL="285750" indent="-285750" algn="just" rtl="0" fontAlgn="base">
              <a:buFont typeface="Arial" panose="020B0604020202020204" pitchFamily="34" charset="0"/>
              <a:buChar char="•"/>
            </a:pPr>
            <a:r>
              <a:rPr lang="en-GB" sz="1400" b="1" i="1" u="none" strike="noStrike" dirty="0">
                <a:solidFill>
                  <a:srgbClr val="92D050"/>
                </a:solidFill>
                <a:effectLst/>
                <a:cs typeface="Arial" panose="020B0604020202020204" pitchFamily="34" charset="0"/>
              </a:rPr>
              <a:t>Early language and the home learning environment (HLE)</a:t>
            </a:r>
            <a:endParaRPr lang="en-GB" sz="1400" b="0" i="1" dirty="0">
              <a:solidFill>
                <a:srgbClr val="92D050"/>
              </a:solidFill>
              <a:effectLst/>
              <a:cs typeface="Arial" panose="020B0604020202020204" pitchFamily="34" charset="0"/>
            </a:endParaRPr>
          </a:p>
          <a:p>
            <a:pPr marL="285750" indent="-285750" algn="just" rtl="0" fontAlgn="base">
              <a:buFont typeface="Arial" panose="020B0604020202020204" pitchFamily="34" charset="0"/>
              <a:buChar char="•"/>
            </a:pPr>
            <a:r>
              <a:rPr lang="en-GB" sz="1400" b="1" i="1" u="none" strike="noStrike" dirty="0">
                <a:solidFill>
                  <a:srgbClr val="92D050"/>
                </a:solidFill>
                <a:effectLst/>
                <a:cs typeface="Arial" panose="020B0604020202020204" pitchFamily="34" charset="0"/>
              </a:rPr>
              <a:t>Infant feeding support</a:t>
            </a:r>
          </a:p>
          <a:p>
            <a:pPr algn="just" rtl="0" fontAlgn="base"/>
            <a:endParaRPr lang="en-US" sz="1400" dirty="0">
              <a:solidFill>
                <a:schemeClr val="accent6">
                  <a:lumMod val="10000"/>
                </a:schemeClr>
              </a:solidFill>
              <a:cs typeface="Arial" panose="020B0604020202020204" pitchFamily="34" charset="0"/>
            </a:endParaRPr>
          </a:p>
          <a:p>
            <a:pPr algn="just" rtl="0" fontAlgn="base"/>
            <a:r>
              <a:rPr lang="en-US" sz="1400" b="1" dirty="0">
                <a:solidFill>
                  <a:schemeClr val="accent6">
                    <a:lumMod val="10000"/>
                  </a:schemeClr>
                </a:solidFill>
                <a:cs typeface="Arial" panose="020B0604020202020204" pitchFamily="34" charset="0"/>
              </a:rPr>
              <a:t>The information for the Needs Assessment has been collated in partnership with key local stakeholders including charities supporting local families, service providers, health, early years, child and family </a:t>
            </a:r>
            <a:r>
              <a:rPr lang="en-US" sz="1400" b="1" dirty="0" err="1">
                <a:solidFill>
                  <a:schemeClr val="accent6">
                    <a:lumMod val="10000"/>
                  </a:schemeClr>
                </a:solidFill>
                <a:cs typeface="Arial" panose="020B0604020202020204" pitchFamily="34" charset="0"/>
              </a:rPr>
              <a:t>centres</a:t>
            </a:r>
            <a:r>
              <a:rPr lang="en-US" sz="1400" b="1" dirty="0">
                <a:solidFill>
                  <a:schemeClr val="accent6">
                    <a:lumMod val="10000"/>
                  </a:schemeClr>
                </a:solidFill>
                <a:cs typeface="Arial" panose="020B0604020202020204" pitchFamily="34" charset="0"/>
              </a:rPr>
              <a:t>, the perinatal and infant mental health network. </a:t>
            </a:r>
            <a:endParaRPr lang="en-GB" sz="1400" b="1" dirty="0">
              <a:solidFill>
                <a:schemeClr val="accent6">
                  <a:lumMod val="10000"/>
                </a:schemeClr>
              </a:solidFill>
              <a:cs typeface="Arial" panose="020B0604020202020204" pitchFamily="34" charset="0"/>
            </a:endParaRPr>
          </a:p>
        </p:txBody>
      </p:sp>
      <p:sp>
        <p:nvSpPr>
          <p:cNvPr id="12" name="TextBox 11">
            <a:extLst>
              <a:ext uri="{FF2B5EF4-FFF2-40B4-BE49-F238E27FC236}">
                <a16:creationId xmlns:a16="http://schemas.microsoft.com/office/drawing/2014/main" id="{36AB0BE2-5659-632F-48F7-80F42BE2A9B3}"/>
              </a:ext>
            </a:extLst>
          </p:cNvPr>
          <p:cNvSpPr txBox="1"/>
          <p:nvPr/>
        </p:nvSpPr>
        <p:spPr>
          <a:xfrm>
            <a:off x="723545" y="993621"/>
            <a:ext cx="10961636" cy="646331"/>
          </a:xfrm>
          <a:prstGeom prst="rect">
            <a:avLst/>
          </a:prstGeom>
          <a:noFill/>
        </p:spPr>
        <p:txBody>
          <a:bodyPr wrap="square">
            <a:spAutoFit/>
          </a:bodyPr>
          <a:lstStyle/>
          <a:p>
            <a:pPr algn="just" rtl="0" fontAlgn="base"/>
            <a:r>
              <a:rPr lang="en-GB" b="1" dirty="0">
                <a:solidFill>
                  <a:srgbClr val="92D050"/>
                </a:solidFill>
                <a:latin typeface="Arial" panose="020B0604020202020204" pitchFamily="34" charset="0"/>
                <a:cs typeface="Arial" panose="020B0604020202020204" pitchFamily="34" charset="0"/>
              </a:rPr>
              <a:t>Aim: To understand the needs of local families to help inform the development of the Family Hubs Model in Peterborough and Cambridgeshire. </a:t>
            </a:r>
          </a:p>
        </p:txBody>
      </p:sp>
      <p:sp>
        <p:nvSpPr>
          <p:cNvPr id="13" name="Rectangle 12">
            <a:extLst>
              <a:ext uri="{FF2B5EF4-FFF2-40B4-BE49-F238E27FC236}">
                <a16:creationId xmlns:a16="http://schemas.microsoft.com/office/drawing/2014/main" id="{74E866DD-ABC8-6B79-FD02-668AA87D66C1}"/>
              </a:ext>
            </a:extLst>
          </p:cNvPr>
          <p:cNvSpPr/>
          <p:nvPr/>
        </p:nvSpPr>
        <p:spPr>
          <a:xfrm>
            <a:off x="4802953" y="160434"/>
            <a:ext cx="2586093" cy="584775"/>
          </a:xfrm>
          <a:prstGeom prst="rect">
            <a:avLst/>
          </a:prstGeom>
          <a:solidFill>
            <a:srgbClr val="92D050"/>
          </a:solidFill>
        </p:spPr>
        <p:txBody>
          <a:bodyPr wrap="none" lIns="91440" tIns="45720" rIns="91440" bIns="45720">
            <a:spAutoFit/>
          </a:bodyPr>
          <a:lstStyle/>
          <a:p>
            <a:pPr algn="ctr"/>
            <a:r>
              <a:rPr lang="en-US" sz="3200" b="0" cap="none" spc="0" dirty="0">
                <a:ln w="0"/>
                <a:solidFill>
                  <a:schemeClr val="accent6">
                    <a:lumMod val="10000"/>
                  </a:schemeClr>
                </a:solidFill>
                <a:latin typeface="+mj-lt"/>
              </a:rPr>
              <a:t>BACKGROUND</a:t>
            </a:r>
          </a:p>
        </p:txBody>
      </p:sp>
      <p:sp>
        <p:nvSpPr>
          <p:cNvPr id="15" name="TextBox 14">
            <a:extLst>
              <a:ext uri="{FF2B5EF4-FFF2-40B4-BE49-F238E27FC236}">
                <a16:creationId xmlns:a16="http://schemas.microsoft.com/office/drawing/2014/main" id="{B66000CB-6B57-1B28-9F63-3ACF9CF7DA55}"/>
              </a:ext>
            </a:extLst>
          </p:cNvPr>
          <p:cNvSpPr txBox="1"/>
          <p:nvPr/>
        </p:nvSpPr>
        <p:spPr>
          <a:xfrm>
            <a:off x="723545" y="6389789"/>
            <a:ext cx="6602818" cy="307777"/>
          </a:xfrm>
          <a:prstGeom prst="rect">
            <a:avLst/>
          </a:prstGeom>
          <a:noFill/>
        </p:spPr>
        <p:txBody>
          <a:bodyPr wrap="square">
            <a:spAutoFit/>
          </a:bodyPr>
          <a:lstStyle/>
          <a:p>
            <a:r>
              <a:rPr lang="en-GB" sz="1400">
                <a:solidFill>
                  <a:schemeClr val="accent6">
                    <a:lumMod val="10000"/>
                  </a:schemeClr>
                </a:solidFill>
                <a:hlinkClick r:id="rId2">
                  <a:extLst>
                    <a:ext uri="{A12FA001-AC4F-418D-AE19-62706E023703}">
                      <ahyp:hlinkClr xmlns:ahyp="http://schemas.microsoft.com/office/drawing/2018/hyperlinkcolor" val="tx"/>
                    </a:ext>
                  </a:extLst>
                </a:hlinkClick>
              </a:rPr>
              <a:t>Family Hubs and Start for Life programme: local authority guide - GOV.UK (www.gov.uk)</a:t>
            </a:r>
            <a:endParaRPr lang="en-GB" sz="1400">
              <a:solidFill>
                <a:schemeClr val="accent6">
                  <a:lumMod val="10000"/>
                </a:schemeClr>
              </a:solidFill>
            </a:endParaRPr>
          </a:p>
        </p:txBody>
      </p:sp>
    </p:spTree>
    <p:extLst>
      <p:ext uri="{BB962C8B-B14F-4D97-AF65-F5344CB8AC3E}">
        <p14:creationId xmlns:p14="http://schemas.microsoft.com/office/powerpoint/2010/main" val="14413986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5E141C3-9263-80E6-1CBF-9CA1D2785293}"/>
              </a:ext>
            </a:extLst>
          </p:cNvPr>
          <p:cNvSpPr/>
          <p:nvPr/>
        </p:nvSpPr>
        <p:spPr>
          <a:xfrm>
            <a:off x="8733035" y="1"/>
            <a:ext cx="3458965" cy="685800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AutoShape 1">
            <a:extLst>
              <a:ext uri="{FF2B5EF4-FFF2-40B4-BE49-F238E27FC236}">
                <a16:creationId xmlns:a16="http://schemas.microsoft.com/office/drawing/2014/main" id="{9CE278C2-4599-9B00-9AFD-3A1777DF84FA}"/>
              </a:ext>
            </a:extLst>
          </p:cNvPr>
          <p:cNvSpPr>
            <a:spLocks noChangeAspect="1" noChangeArrowheads="1"/>
          </p:cNvSpPr>
          <p:nvPr/>
        </p:nvSpPr>
        <p:spPr bwMode="auto">
          <a:xfrm>
            <a:off x="3629025" y="2647950"/>
            <a:ext cx="4324350" cy="43243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TextBox 12">
            <a:extLst>
              <a:ext uri="{FF2B5EF4-FFF2-40B4-BE49-F238E27FC236}">
                <a16:creationId xmlns:a16="http://schemas.microsoft.com/office/drawing/2014/main" id="{1D9591FE-2C9D-27D4-6D32-02676FDB5F40}"/>
              </a:ext>
            </a:extLst>
          </p:cNvPr>
          <p:cNvSpPr txBox="1"/>
          <p:nvPr/>
        </p:nvSpPr>
        <p:spPr>
          <a:xfrm>
            <a:off x="938889" y="1458191"/>
            <a:ext cx="3458965" cy="4124206"/>
          </a:xfrm>
          <a:prstGeom prst="rect">
            <a:avLst/>
          </a:prstGeom>
          <a:noFill/>
        </p:spPr>
        <p:txBody>
          <a:bodyPr wrap="square" rtlCol="0">
            <a:spAutoFit/>
          </a:bodyPr>
          <a:lstStyle/>
          <a:p>
            <a:r>
              <a:rPr lang="en-GB" b="1" dirty="0">
                <a:solidFill>
                  <a:schemeClr val="accent6">
                    <a:lumMod val="10000"/>
                  </a:schemeClr>
                </a:solidFill>
              </a:rPr>
              <a:t>Infants that fall on the 95</a:t>
            </a:r>
            <a:r>
              <a:rPr lang="en-GB" b="1" baseline="30000" dirty="0">
                <a:solidFill>
                  <a:schemeClr val="accent6">
                    <a:lumMod val="10000"/>
                  </a:schemeClr>
                </a:solidFill>
              </a:rPr>
              <a:t>th</a:t>
            </a:r>
            <a:r>
              <a:rPr lang="en-GB" b="1" dirty="0">
                <a:solidFill>
                  <a:schemeClr val="accent6">
                    <a:lumMod val="10000"/>
                  </a:schemeClr>
                </a:solidFill>
              </a:rPr>
              <a:t> centile are taller and heavier than 95% of other infants in their age and sex  group.</a:t>
            </a:r>
          </a:p>
          <a:p>
            <a:endParaRPr lang="en-GB" sz="2000" b="1" dirty="0">
              <a:solidFill>
                <a:schemeClr val="accent6">
                  <a:lumMod val="10000"/>
                </a:schemeClr>
              </a:solidFill>
            </a:endParaRPr>
          </a:p>
          <a:p>
            <a:r>
              <a:rPr lang="en-GB" sz="2000" b="1" dirty="0">
                <a:solidFill>
                  <a:schemeClr val="accent6">
                    <a:lumMod val="10000"/>
                  </a:schemeClr>
                </a:solidFill>
              </a:rPr>
              <a:t>%s range between 9-16% of children falling on the 95</a:t>
            </a:r>
            <a:r>
              <a:rPr lang="en-GB" sz="2000" b="1" baseline="30000" dirty="0">
                <a:solidFill>
                  <a:schemeClr val="accent6">
                    <a:lumMod val="10000"/>
                  </a:schemeClr>
                </a:solidFill>
              </a:rPr>
              <a:t>th</a:t>
            </a:r>
            <a:r>
              <a:rPr lang="en-GB" sz="2000" b="1" dirty="0">
                <a:solidFill>
                  <a:schemeClr val="accent6">
                    <a:lumMod val="10000"/>
                  </a:schemeClr>
                </a:solidFill>
              </a:rPr>
              <a:t> Centile across Cambridgeshire and Peterborough. </a:t>
            </a:r>
          </a:p>
          <a:p>
            <a:endParaRPr lang="en-GB" b="1" dirty="0">
              <a:solidFill>
                <a:schemeClr val="accent6">
                  <a:lumMod val="10000"/>
                </a:schemeClr>
              </a:solidFill>
            </a:endParaRPr>
          </a:p>
          <a:p>
            <a:r>
              <a:rPr lang="en-GB" b="1" dirty="0">
                <a:solidFill>
                  <a:schemeClr val="accent6">
                    <a:lumMod val="10000"/>
                  </a:schemeClr>
                </a:solidFill>
              </a:rPr>
              <a:t>We only have baseline data for this indicator at present and will monitor for trends over the next few years. </a:t>
            </a:r>
          </a:p>
        </p:txBody>
      </p:sp>
      <p:sp>
        <p:nvSpPr>
          <p:cNvPr id="4" name="TextBox 3">
            <a:extLst>
              <a:ext uri="{FF2B5EF4-FFF2-40B4-BE49-F238E27FC236}">
                <a16:creationId xmlns:a16="http://schemas.microsoft.com/office/drawing/2014/main" id="{9DC4A158-7CBA-8E63-B187-7C08CCFBC070}"/>
              </a:ext>
            </a:extLst>
          </p:cNvPr>
          <p:cNvSpPr txBox="1"/>
          <p:nvPr/>
        </p:nvSpPr>
        <p:spPr>
          <a:xfrm>
            <a:off x="174947" y="6472815"/>
            <a:ext cx="7618717" cy="276999"/>
          </a:xfrm>
          <a:prstGeom prst="rect">
            <a:avLst/>
          </a:prstGeom>
          <a:noFill/>
        </p:spPr>
        <p:txBody>
          <a:bodyPr wrap="square">
            <a:spAutoFit/>
          </a:bodyPr>
          <a:lstStyle/>
          <a:p>
            <a:r>
              <a:rPr lang="en-GB" sz="1200" dirty="0">
                <a:solidFill>
                  <a:schemeClr val="accent6">
                    <a:lumMod val="10000"/>
                  </a:schemeClr>
                </a:solidFill>
              </a:rPr>
              <a:t>Source: The Healthy Child Programme/ CCS/ CPFT</a:t>
            </a:r>
            <a:endParaRPr lang="en-GB" sz="1200" b="1" dirty="0">
              <a:solidFill>
                <a:schemeClr val="accent6">
                  <a:lumMod val="10000"/>
                </a:schemeClr>
              </a:solidFill>
            </a:endParaRPr>
          </a:p>
        </p:txBody>
      </p:sp>
      <p:sp>
        <p:nvSpPr>
          <p:cNvPr id="5" name="Title 1">
            <a:extLst>
              <a:ext uri="{FF2B5EF4-FFF2-40B4-BE49-F238E27FC236}">
                <a16:creationId xmlns:a16="http://schemas.microsoft.com/office/drawing/2014/main" id="{02C281E3-418D-6561-84B4-D2006EA1E690}"/>
              </a:ext>
            </a:extLst>
          </p:cNvPr>
          <p:cNvSpPr txBox="1">
            <a:spLocks/>
          </p:cNvSpPr>
          <p:nvPr/>
        </p:nvSpPr>
        <p:spPr bwMode="auto">
          <a:xfrm>
            <a:off x="-2618" y="-17278"/>
            <a:ext cx="3631643" cy="431164"/>
          </a:xfrm>
          <a:prstGeom prst="rect">
            <a:avLst/>
          </a:prstGeom>
          <a:solidFill>
            <a:schemeClr val="accent1"/>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3200" dirty="0">
                <a:solidFill>
                  <a:schemeClr val="accent6">
                    <a:lumMod val="10000"/>
                  </a:schemeClr>
                </a:solidFill>
                <a:latin typeface="Arial" panose="020B0604020202020204" pitchFamily="34" charset="0"/>
                <a:cs typeface="Arial" panose="020B0604020202020204" pitchFamily="34" charset="0"/>
              </a:rPr>
              <a:t>Health Outcomes</a:t>
            </a:r>
          </a:p>
        </p:txBody>
      </p:sp>
      <p:graphicFrame>
        <p:nvGraphicFramePr>
          <p:cNvPr id="18" name="Chart 17">
            <a:extLst>
              <a:ext uri="{FF2B5EF4-FFF2-40B4-BE49-F238E27FC236}">
                <a16:creationId xmlns:a16="http://schemas.microsoft.com/office/drawing/2014/main" id="{B4BE0F8F-A2B2-24E1-3694-70DEDED425BE}"/>
              </a:ext>
            </a:extLst>
          </p:cNvPr>
          <p:cNvGraphicFramePr>
            <a:graphicFrameLocks/>
          </p:cNvGraphicFramePr>
          <p:nvPr>
            <p:extLst>
              <p:ext uri="{D42A27DB-BD31-4B8C-83A1-F6EECF244321}">
                <p14:modId xmlns:p14="http://schemas.microsoft.com/office/powerpoint/2010/main" val="1092345974"/>
              </p:ext>
            </p:extLst>
          </p:nvPr>
        </p:nvGraphicFramePr>
        <p:xfrm>
          <a:off x="3112809" y="1232152"/>
          <a:ext cx="8118538" cy="5193234"/>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a:extLst>
              <a:ext uri="{FF2B5EF4-FFF2-40B4-BE49-F238E27FC236}">
                <a16:creationId xmlns:a16="http://schemas.microsoft.com/office/drawing/2014/main" id="{39BC9078-490A-84A7-5541-1F909BED617D}"/>
              </a:ext>
            </a:extLst>
          </p:cNvPr>
          <p:cNvSpPr txBox="1">
            <a:spLocks/>
          </p:cNvSpPr>
          <p:nvPr/>
        </p:nvSpPr>
        <p:spPr bwMode="auto">
          <a:xfrm>
            <a:off x="3943586" y="219623"/>
            <a:ext cx="5234220" cy="742978"/>
          </a:xfrm>
          <a:prstGeom prst="rect">
            <a:avLst/>
          </a:prstGeom>
          <a:solidFill>
            <a:schemeClr val="accent1"/>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2800" dirty="0">
                <a:solidFill>
                  <a:schemeClr val="accent6">
                    <a:lumMod val="10000"/>
                  </a:schemeClr>
                </a:solidFill>
                <a:cs typeface="Arial" panose="020B0604020202020204" pitchFamily="34" charset="0"/>
              </a:rPr>
              <a:t>1 YEAR HEALTHY WEIGHT CHECKS</a:t>
            </a:r>
          </a:p>
        </p:txBody>
      </p:sp>
    </p:spTree>
    <p:extLst>
      <p:ext uri="{BB962C8B-B14F-4D97-AF65-F5344CB8AC3E}">
        <p14:creationId xmlns:p14="http://schemas.microsoft.com/office/powerpoint/2010/main" val="25833399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9E62C702-7467-2277-CD69-BACF6886DFFE}"/>
              </a:ext>
            </a:extLst>
          </p:cNvPr>
          <p:cNvSpPr/>
          <p:nvPr/>
        </p:nvSpPr>
        <p:spPr>
          <a:xfrm>
            <a:off x="8733035" y="1"/>
            <a:ext cx="3458965" cy="685800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D56302DC-8323-464D-98A9-965011BC386B}"/>
              </a:ext>
            </a:extLst>
          </p:cNvPr>
          <p:cNvSpPr txBox="1"/>
          <p:nvPr/>
        </p:nvSpPr>
        <p:spPr>
          <a:xfrm>
            <a:off x="186966" y="925460"/>
            <a:ext cx="4524052" cy="738664"/>
          </a:xfrm>
          <a:prstGeom prst="rect">
            <a:avLst/>
          </a:prstGeom>
          <a:noFill/>
        </p:spPr>
        <p:txBody>
          <a:bodyPr wrap="square">
            <a:spAutoFit/>
          </a:bodyPr>
          <a:lstStyle/>
          <a:p>
            <a:pPr lvl="0" fontAlgn="base">
              <a:spcBef>
                <a:spcPct val="0"/>
              </a:spcBef>
              <a:spcAft>
                <a:spcPct val="0"/>
              </a:spcAft>
            </a:pPr>
            <a:r>
              <a:rPr lang="en-GB" sz="1800" b="1">
                <a:ea typeface="Calibri" pitchFamily="34" charset="0"/>
                <a:cs typeface="Arial" panose="020B0604020202020204" pitchFamily="34" charset="0"/>
              </a:rPr>
              <a:t>Approx </a:t>
            </a:r>
            <a:r>
              <a:rPr lang="en-GB" b="1">
                <a:solidFill>
                  <a:srgbClr val="0070C0"/>
                </a:solidFill>
                <a:ea typeface="Calibri" pitchFamily="34" charset="0"/>
                <a:cs typeface="Arial" panose="020B0604020202020204" pitchFamily="34" charset="0"/>
              </a:rPr>
              <a:t>2</a:t>
            </a:r>
            <a:r>
              <a:rPr kumimoji="0" lang="en-GB" sz="1800" b="1" i="0" u="none" strike="noStrike" cap="none" normalizeH="0" baseline="0">
                <a:ln>
                  <a:noFill/>
                </a:ln>
                <a:solidFill>
                  <a:srgbClr val="0070C0"/>
                </a:solidFill>
                <a:effectLst/>
                <a:ea typeface="Calibri" pitchFamily="34" charset="0"/>
                <a:cs typeface="Arial" panose="020B0604020202020204" pitchFamily="34" charset="0"/>
              </a:rPr>
              <a:t> in 10 children in C&amp;P Reception year </a:t>
            </a:r>
          </a:p>
          <a:p>
            <a:pPr lvl="0" fontAlgn="base">
              <a:spcBef>
                <a:spcPct val="0"/>
              </a:spcBef>
              <a:spcAft>
                <a:spcPct val="0"/>
              </a:spcAft>
            </a:pPr>
            <a:r>
              <a:rPr lang="en-GB" sz="1200">
                <a:ea typeface="Calibri" pitchFamily="34" charset="0"/>
                <a:cs typeface="Arial" panose="020B0604020202020204" pitchFamily="34" charset="0"/>
              </a:rPr>
              <a:t>are overweight or obese </a:t>
            </a:r>
            <a:r>
              <a:rPr kumimoji="0" lang="en-GB" sz="1200" i="0" u="none" strike="noStrike" cap="none" normalizeH="0" baseline="0">
                <a:ln>
                  <a:noFill/>
                </a:ln>
                <a:solidFill>
                  <a:schemeClr val="tx1"/>
                </a:solidFill>
                <a:effectLst/>
                <a:ea typeface="Calibri" pitchFamily="34" charset="0"/>
                <a:cs typeface="Arial" panose="020B0604020202020204" pitchFamily="34" charset="0"/>
              </a:rPr>
              <a:t>(aged 4-5 years)</a:t>
            </a:r>
          </a:p>
          <a:p>
            <a:pPr lvl="0" fontAlgn="base">
              <a:spcBef>
                <a:spcPct val="0"/>
              </a:spcBef>
              <a:spcAft>
                <a:spcPct val="0"/>
              </a:spcAft>
            </a:pPr>
            <a:r>
              <a:rPr kumimoji="0" lang="en-GB" sz="1200" b="1" i="0" u="none" strike="noStrike" cap="none" normalizeH="0" baseline="0">
                <a:ln>
                  <a:noFill/>
                </a:ln>
                <a:solidFill>
                  <a:schemeClr val="tx1"/>
                </a:solidFill>
                <a:effectLst/>
                <a:latin typeface="Arial" panose="020B0604020202020204" pitchFamily="34" charset="0"/>
                <a:ea typeface="Calibri" pitchFamily="34" charset="0"/>
                <a:cs typeface="Arial" panose="020B0604020202020204" pitchFamily="34" charset="0"/>
              </a:rPr>
              <a:t>(</a:t>
            </a:r>
            <a:r>
              <a:rPr kumimoji="0" lang="en-GB" sz="1200" b="1" i="0" u="none" strike="noStrike" cap="none" normalizeH="0" baseline="0">
                <a:ln>
                  <a:noFill/>
                </a:ln>
                <a:solidFill>
                  <a:schemeClr val="tx1"/>
                </a:solidFill>
                <a:effectLst/>
                <a:ea typeface="Calibri" pitchFamily="34" charset="0"/>
                <a:cs typeface="Arial" panose="020B0604020202020204" pitchFamily="34" charset="0"/>
              </a:rPr>
              <a:t>Cambs 18.5%, Peterborough 22.0%, England 22.3%)</a:t>
            </a:r>
            <a:endParaRPr kumimoji="0" lang="en-GB" sz="900" b="1" i="0" u="none" strike="noStrike" cap="none" normalizeH="0" baseline="0">
              <a:ln>
                <a:noFill/>
              </a:ln>
              <a:solidFill>
                <a:schemeClr val="tx1"/>
              </a:solidFill>
              <a:effectLst/>
              <a:cs typeface="Arial" pitchFamily="34" charset="0"/>
            </a:endParaRPr>
          </a:p>
        </p:txBody>
      </p:sp>
      <p:sp>
        <p:nvSpPr>
          <p:cNvPr id="23" name="TextBox 22">
            <a:extLst>
              <a:ext uri="{FF2B5EF4-FFF2-40B4-BE49-F238E27FC236}">
                <a16:creationId xmlns:a16="http://schemas.microsoft.com/office/drawing/2014/main" id="{A6540023-BD38-437D-BD47-46C9A4329845}"/>
              </a:ext>
            </a:extLst>
          </p:cNvPr>
          <p:cNvSpPr txBox="1"/>
          <p:nvPr/>
        </p:nvSpPr>
        <p:spPr>
          <a:xfrm>
            <a:off x="2925389" y="2090425"/>
            <a:ext cx="5289480" cy="553998"/>
          </a:xfrm>
          <a:prstGeom prst="rect">
            <a:avLst/>
          </a:prstGeom>
          <a:noFill/>
        </p:spPr>
        <p:txBody>
          <a:bodyPr wrap="square">
            <a:spAutoFit/>
          </a:bodyPr>
          <a:lstStyle/>
          <a:p>
            <a:pPr lvl="0" fontAlgn="base">
              <a:spcBef>
                <a:spcPct val="0"/>
              </a:spcBef>
              <a:spcAft>
                <a:spcPct val="0"/>
              </a:spcAft>
            </a:pPr>
            <a:r>
              <a:rPr lang="en-GB" sz="1800" b="1">
                <a:ea typeface="Calibri" pitchFamily="34" charset="0"/>
                <a:cs typeface="Arial" panose="020B0604020202020204" pitchFamily="34" charset="0"/>
              </a:rPr>
              <a:t>More than </a:t>
            </a:r>
            <a:r>
              <a:rPr lang="en-GB" b="1">
                <a:solidFill>
                  <a:srgbClr val="0070C0"/>
                </a:solidFill>
                <a:ea typeface="Calibri" pitchFamily="34" charset="0"/>
                <a:cs typeface="Arial" panose="020B0604020202020204" pitchFamily="34" charset="0"/>
              </a:rPr>
              <a:t>3</a:t>
            </a:r>
            <a:r>
              <a:rPr kumimoji="0" lang="en-GB" sz="1800" b="1" i="0" u="none" strike="noStrike" cap="none" normalizeH="0" baseline="0">
                <a:ln>
                  <a:noFill/>
                </a:ln>
                <a:solidFill>
                  <a:srgbClr val="0070C0"/>
                </a:solidFill>
                <a:effectLst/>
                <a:ea typeface="Calibri" pitchFamily="34" charset="0"/>
                <a:cs typeface="Arial" panose="020B0604020202020204" pitchFamily="34" charset="0"/>
              </a:rPr>
              <a:t> in </a:t>
            </a:r>
            <a:r>
              <a:rPr lang="en-GB" b="1">
                <a:solidFill>
                  <a:srgbClr val="0070C0"/>
                </a:solidFill>
                <a:ea typeface="Calibri" pitchFamily="34" charset="0"/>
                <a:cs typeface="Arial" panose="020B0604020202020204" pitchFamily="34" charset="0"/>
              </a:rPr>
              <a:t>10</a:t>
            </a:r>
            <a:r>
              <a:rPr kumimoji="0" lang="en-GB" sz="1800" b="1" i="0" u="none" strike="noStrike" cap="none" normalizeH="0" baseline="0">
                <a:ln>
                  <a:noFill/>
                </a:ln>
                <a:solidFill>
                  <a:srgbClr val="0070C0"/>
                </a:solidFill>
                <a:effectLst/>
                <a:ea typeface="Calibri" pitchFamily="34" charset="0"/>
                <a:cs typeface="Arial" panose="020B0604020202020204" pitchFamily="34" charset="0"/>
              </a:rPr>
              <a:t> children in Cambridgeshire Year 6 </a:t>
            </a:r>
            <a:endParaRPr lang="en-GB" sz="1200" b="1">
              <a:solidFill>
                <a:srgbClr val="0070C0"/>
              </a:solidFill>
              <a:ea typeface="Calibri" pitchFamily="34" charset="0"/>
              <a:cs typeface="Arial" panose="020B0604020202020204" pitchFamily="34" charset="0"/>
            </a:endParaRPr>
          </a:p>
          <a:p>
            <a:pPr lvl="0" fontAlgn="base">
              <a:spcBef>
                <a:spcPct val="0"/>
              </a:spcBef>
              <a:spcAft>
                <a:spcPct val="0"/>
              </a:spcAft>
            </a:pPr>
            <a:r>
              <a:rPr lang="en-GB" sz="1200">
                <a:ea typeface="Calibri" pitchFamily="34" charset="0"/>
                <a:cs typeface="Arial" panose="020B0604020202020204" pitchFamily="34" charset="0"/>
              </a:rPr>
              <a:t>are overweight or obese </a:t>
            </a:r>
            <a:r>
              <a:rPr kumimoji="0" lang="en-GB" sz="1200" i="0" u="none" strike="noStrike" cap="none" normalizeH="0" baseline="0">
                <a:ln>
                  <a:noFill/>
                </a:ln>
                <a:solidFill>
                  <a:schemeClr val="tx1"/>
                </a:solidFill>
                <a:effectLst/>
                <a:ea typeface="Calibri" pitchFamily="34" charset="0"/>
                <a:cs typeface="Arial" panose="020B0604020202020204" pitchFamily="34" charset="0"/>
              </a:rPr>
              <a:t>(aged 10-11 years) </a:t>
            </a:r>
            <a:r>
              <a:rPr kumimoji="0" lang="en-GB" sz="1200" b="0" i="0" u="none" strike="noStrike" cap="none" normalizeH="0" baseline="0">
                <a:ln>
                  <a:noFill/>
                </a:ln>
                <a:solidFill>
                  <a:schemeClr val="tx1"/>
                </a:solidFill>
                <a:effectLst/>
                <a:ea typeface="Calibri" pitchFamily="34" charset="0"/>
                <a:cs typeface="Arial" panose="020B0604020202020204" pitchFamily="34" charset="0"/>
              </a:rPr>
              <a:t>(32.1%, England 37.8%)</a:t>
            </a:r>
            <a:endParaRPr kumimoji="0" lang="en-GB" sz="1200" b="0" i="0" u="none" strike="noStrike" cap="none" normalizeH="0" baseline="0">
              <a:ln>
                <a:noFill/>
              </a:ln>
              <a:solidFill>
                <a:schemeClr val="tx1"/>
              </a:solidFill>
              <a:effectLst/>
              <a:cs typeface="Arial" pitchFamily="34" charset="0"/>
            </a:endParaRPr>
          </a:p>
        </p:txBody>
      </p:sp>
      <p:sp>
        <p:nvSpPr>
          <p:cNvPr id="24" name="TextBox 23">
            <a:extLst>
              <a:ext uri="{FF2B5EF4-FFF2-40B4-BE49-F238E27FC236}">
                <a16:creationId xmlns:a16="http://schemas.microsoft.com/office/drawing/2014/main" id="{47A94158-498E-404D-84AF-93F0297E77B4}"/>
              </a:ext>
            </a:extLst>
          </p:cNvPr>
          <p:cNvSpPr txBox="1"/>
          <p:nvPr/>
        </p:nvSpPr>
        <p:spPr>
          <a:xfrm>
            <a:off x="2925388" y="3289178"/>
            <a:ext cx="5115909" cy="553998"/>
          </a:xfrm>
          <a:prstGeom prst="rect">
            <a:avLst/>
          </a:prstGeom>
          <a:noFill/>
        </p:spPr>
        <p:txBody>
          <a:bodyPr wrap="square">
            <a:spAutoFit/>
          </a:bodyPr>
          <a:lstStyle/>
          <a:p>
            <a:pPr lvl="0" fontAlgn="base">
              <a:spcBef>
                <a:spcPct val="0"/>
              </a:spcBef>
              <a:spcAft>
                <a:spcPct val="0"/>
              </a:spcAft>
            </a:pPr>
            <a:r>
              <a:rPr lang="en-GB" sz="1800" b="1">
                <a:ea typeface="Calibri" pitchFamily="34" charset="0"/>
                <a:cs typeface="Arial" panose="020B0604020202020204" pitchFamily="34" charset="0"/>
              </a:rPr>
              <a:t>More than </a:t>
            </a:r>
            <a:r>
              <a:rPr kumimoji="0" lang="en-GB" sz="1800" b="1" i="0" u="none" strike="noStrike" cap="none" normalizeH="0" baseline="0">
                <a:ln>
                  <a:noFill/>
                </a:ln>
                <a:solidFill>
                  <a:srgbClr val="0070C0"/>
                </a:solidFill>
                <a:effectLst/>
                <a:ea typeface="Calibri" pitchFamily="34" charset="0"/>
                <a:cs typeface="Arial" panose="020B0604020202020204" pitchFamily="34" charset="0"/>
              </a:rPr>
              <a:t>4 in </a:t>
            </a:r>
            <a:r>
              <a:rPr lang="en-GB" b="1">
                <a:solidFill>
                  <a:srgbClr val="0070C0"/>
                </a:solidFill>
                <a:ea typeface="Calibri" pitchFamily="34" charset="0"/>
                <a:cs typeface="Arial" panose="020B0604020202020204" pitchFamily="34" charset="0"/>
              </a:rPr>
              <a:t>10</a:t>
            </a:r>
            <a:r>
              <a:rPr kumimoji="0" lang="en-GB" sz="1800" b="1" i="0" u="none" strike="noStrike" cap="none" normalizeH="0" baseline="0">
                <a:ln>
                  <a:noFill/>
                </a:ln>
                <a:solidFill>
                  <a:srgbClr val="0070C0"/>
                </a:solidFill>
                <a:effectLst/>
                <a:ea typeface="Calibri" pitchFamily="34" charset="0"/>
                <a:cs typeface="Arial" panose="020B0604020202020204" pitchFamily="34" charset="0"/>
              </a:rPr>
              <a:t> children in Peterborough Year 6 </a:t>
            </a:r>
            <a:endParaRPr lang="en-GB" sz="1200" b="1">
              <a:solidFill>
                <a:srgbClr val="0070C0"/>
              </a:solidFill>
              <a:ea typeface="Calibri" pitchFamily="34" charset="0"/>
              <a:cs typeface="Arial" panose="020B0604020202020204" pitchFamily="34" charset="0"/>
            </a:endParaRPr>
          </a:p>
          <a:p>
            <a:pPr lvl="0" fontAlgn="base">
              <a:spcBef>
                <a:spcPct val="0"/>
              </a:spcBef>
              <a:spcAft>
                <a:spcPct val="0"/>
              </a:spcAft>
            </a:pPr>
            <a:r>
              <a:rPr lang="en-GB" sz="1200">
                <a:ea typeface="Calibri" pitchFamily="34" charset="0"/>
                <a:cs typeface="Arial" panose="020B0604020202020204" pitchFamily="34" charset="0"/>
              </a:rPr>
              <a:t>are overweight or obese </a:t>
            </a:r>
            <a:r>
              <a:rPr kumimoji="0" lang="en-GB" sz="1200" i="0" u="none" strike="noStrike" cap="none" normalizeH="0" baseline="0">
                <a:ln>
                  <a:noFill/>
                </a:ln>
                <a:solidFill>
                  <a:schemeClr val="tx1"/>
                </a:solidFill>
                <a:effectLst/>
                <a:ea typeface="Calibri" pitchFamily="34" charset="0"/>
                <a:cs typeface="Arial" panose="020B0604020202020204" pitchFamily="34" charset="0"/>
              </a:rPr>
              <a:t>(aged 10-11 years) </a:t>
            </a:r>
            <a:r>
              <a:rPr kumimoji="0" lang="en-GB" sz="1200" b="0" i="0" u="none" strike="noStrike" cap="none" normalizeH="0" baseline="0">
                <a:ln>
                  <a:noFill/>
                </a:ln>
                <a:solidFill>
                  <a:schemeClr val="tx1"/>
                </a:solidFill>
                <a:effectLst/>
                <a:ea typeface="Calibri" pitchFamily="34" charset="0"/>
                <a:cs typeface="Arial" panose="020B0604020202020204" pitchFamily="34" charset="0"/>
              </a:rPr>
              <a:t>(41.2% England 37.8%)</a:t>
            </a:r>
            <a:endParaRPr kumimoji="0" lang="en-GB" sz="1100" b="0" i="0" u="none" strike="noStrike" cap="none" normalizeH="0" baseline="0">
              <a:ln>
                <a:noFill/>
              </a:ln>
              <a:solidFill>
                <a:schemeClr val="tx1"/>
              </a:solidFill>
              <a:effectLst/>
              <a:cs typeface="Arial" pitchFamily="34" charset="0"/>
            </a:endParaRPr>
          </a:p>
        </p:txBody>
      </p:sp>
      <p:sp>
        <p:nvSpPr>
          <p:cNvPr id="49" name="TextBox 48">
            <a:extLst>
              <a:ext uri="{FF2B5EF4-FFF2-40B4-BE49-F238E27FC236}">
                <a16:creationId xmlns:a16="http://schemas.microsoft.com/office/drawing/2014/main" id="{708ACDF0-07D7-4B79-BB13-53D78B8D31E6}"/>
              </a:ext>
            </a:extLst>
          </p:cNvPr>
          <p:cNvSpPr txBox="1"/>
          <p:nvPr/>
        </p:nvSpPr>
        <p:spPr>
          <a:xfrm>
            <a:off x="3611053" y="6381082"/>
            <a:ext cx="8452170" cy="461665"/>
          </a:xfrm>
          <a:prstGeom prst="rect">
            <a:avLst/>
          </a:prstGeom>
          <a:noFill/>
        </p:spPr>
        <p:txBody>
          <a:bodyPr wrap="square">
            <a:spAutoFit/>
          </a:bodyPr>
          <a:lstStyle/>
          <a:p>
            <a:pPr algn="r"/>
            <a:r>
              <a:rPr lang="en-GB" sz="1200" b="1" i="0" u="none" strike="noStrike">
                <a:effectLst/>
              </a:rPr>
              <a:t>Source: National Child Measurement Programme, NHS Digital.</a:t>
            </a:r>
            <a:r>
              <a:rPr lang="en-GB" sz="1200" b="1"/>
              <a:t> 2021/22 </a:t>
            </a:r>
          </a:p>
          <a:p>
            <a:pPr algn="r"/>
            <a:r>
              <a:rPr lang="en-GB" sz="1200" b="1"/>
              <a:t>Pupils from the Cambridgeshire and Peterborough local authority schools submission, based on the child’s residential postcode.</a:t>
            </a:r>
            <a:r>
              <a:rPr lang="en-GB" sz="1200"/>
              <a:t> </a:t>
            </a:r>
          </a:p>
        </p:txBody>
      </p:sp>
      <p:pic>
        <p:nvPicPr>
          <p:cNvPr id="27" name="Graphic 26" descr="Man with solid fill">
            <a:extLst>
              <a:ext uri="{FF2B5EF4-FFF2-40B4-BE49-F238E27FC236}">
                <a16:creationId xmlns:a16="http://schemas.microsoft.com/office/drawing/2014/main" id="{0740A2DA-65FC-4D5B-A3C3-0019FC9E39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35759" y="2090424"/>
            <a:ext cx="553999" cy="553999"/>
          </a:xfrm>
          <a:prstGeom prst="rect">
            <a:avLst/>
          </a:prstGeom>
        </p:spPr>
      </p:pic>
      <p:pic>
        <p:nvPicPr>
          <p:cNvPr id="28" name="Graphic 27" descr="Man with solid fill">
            <a:extLst>
              <a:ext uri="{FF2B5EF4-FFF2-40B4-BE49-F238E27FC236}">
                <a16:creationId xmlns:a16="http://schemas.microsoft.com/office/drawing/2014/main" id="{B1FBEDCC-96FE-4C2A-B8F2-0825322E4D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218586" y="1945937"/>
            <a:ext cx="553999" cy="553999"/>
          </a:xfrm>
          <a:prstGeom prst="rect">
            <a:avLst/>
          </a:prstGeom>
        </p:spPr>
      </p:pic>
      <p:pic>
        <p:nvPicPr>
          <p:cNvPr id="29" name="Graphic 28" descr="Man with solid fill">
            <a:extLst>
              <a:ext uri="{FF2B5EF4-FFF2-40B4-BE49-F238E27FC236}">
                <a16:creationId xmlns:a16="http://schemas.microsoft.com/office/drawing/2014/main" id="{D6B1AC33-30FA-49D6-A36A-32816761ED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518240" y="2112738"/>
            <a:ext cx="553999" cy="553999"/>
          </a:xfrm>
          <a:prstGeom prst="rect">
            <a:avLst/>
          </a:prstGeom>
        </p:spPr>
      </p:pic>
      <p:pic>
        <p:nvPicPr>
          <p:cNvPr id="30" name="Graphic 29" descr="Man with solid fill">
            <a:extLst>
              <a:ext uri="{FF2B5EF4-FFF2-40B4-BE49-F238E27FC236}">
                <a16:creationId xmlns:a16="http://schemas.microsoft.com/office/drawing/2014/main" id="{E66028D8-1986-4AD7-8E18-7B5FF5BAF1E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1031406" y="2152978"/>
            <a:ext cx="553999" cy="553999"/>
          </a:xfrm>
          <a:prstGeom prst="rect">
            <a:avLst/>
          </a:prstGeom>
        </p:spPr>
      </p:pic>
      <p:pic>
        <p:nvPicPr>
          <p:cNvPr id="31" name="Graphic 30" descr="Man with solid fill">
            <a:extLst>
              <a:ext uri="{FF2B5EF4-FFF2-40B4-BE49-F238E27FC236}">
                <a16:creationId xmlns:a16="http://schemas.microsoft.com/office/drawing/2014/main" id="{54227CA6-C293-44D1-AAFB-1CBF0D98E76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1326584" y="1945937"/>
            <a:ext cx="553999" cy="553999"/>
          </a:xfrm>
          <a:prstGeom prst="rect">
            <a:avLst/>
          </a:prstGeom>
        </p:spPr>
      </p:pic>
      <p:pic>
        <p:nvPicPr>
          <p:cNvPr id="39" name="Graphic 38" descr="Man with solid fill">
            <a:extLst>
              <a:ext uri="{FF2B5EF4-FFF2-40B4-BE49-F238E27FC236}">
                <a16:creationId xmlns:a16="http://schemas.microsoft.com/office/drawing/2014/main" id="{A11A4750-C76C-4FDA-8E6C-995C0A9653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1607840" y="2160707"/>
            <a:ext cx="553999" cy="553999"/>
          </a:xfrm>
          <a:prstGeom prst="rect">
            <a:avLst/>
          </a:prstGeom>
        </p:spPr>
      </p:pic>
      <p:pic>
        <p:nvPicPr>
          <p:cNvPr id="40" name="Graphic 39" descr="Man with solid fill">
            <a:extLst>
              <a:ext uri="{FF2B5EF4-FFF2-40B4-BE49-F238E27FC236}">
                <a16:creationId xmlns:a16="http://schemas.microsoft.com/office/drawing/2014/main" id="{3061CC8F-1F71-4CA8-B766-3D7E1644515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1884839" y="1945936"/>
            <a:ext cx="553999" cy="553999"/>
          </a:xfrm>
          <a:prstGeom prst="rect">
            <a:avLst/>
          </a:prstGeom>
        </p:spPr>
      </p:pic>
      <p:pic>
        <p:nvPicPr>
          <p:cNvPr id="45" name="Graphic 44" descr="Man with solid fill">
            <a:extLst>
              <a:ext uri="{FF2B5EF4-FFF2-40B4-BE49-F238E27FC236}">
                <a16:creationId xmlns:a16="http://schemas.microsoft.com/office/drawing/2014/main" id="{4893CCE4-92FC-4636-A3B0-195C15B7367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2124635" y="2141385"/>
            <a:ext cx="553999" cy="553999"/>
          </a:xfrm>
          <a:prstGeom prst="rect">
            <a:avLst/>
          </a:prstGeom>
        </p:spPr>
      </p:pic>
      <p:pic>
        <p:nvPicPr>
          <p:cNvPr id="48" name="Graphic 47" descr="Man with solid fill">
            <a:extLst>
              <a:ext uri="{FF2B5EF4-FFF2-40B4-BE49-F238E27FC236}">
                <a16:creationId xmlns:a16="http://schemas.microsoft.com/office/drawing/2014/main" id="{841AEABD-78A5-4D0F-9814-437EFF1948A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2448992" y="1945936"/>
            <a:ext cx="553999" cy="553999"/>
          </a:xfrm>
          <a:prstGeom prst="rect">
            <a:avLst/>
          </a:prstGeom>
        </p:spPr>
      </p:pic>
      <p:pic>
        <p:nvPicPr>
          <p:cNvPr id="37" name="Graphic 36" descr="Man with solid fill">
            <a:extLst>
              <a:ext uri="{FF2B5EF4-FFF2-40B4-BE49-F238E27FC236}">
                <a16:creationId xmlns:a16="http://schemas.microsoft.com/office/drawing/2014/main" id="{F68EEA64-7AE7-4B05-8D95-F7868049564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65695" y="1146942"/>
            <a:ext cx="553999" cy="553999"/>
          </a:xfrm>
          <a:prstGeom prst="rect">
            <a:avLst/>
          </a:prstGeom>
        </p:spPr>
      </p:pic>
      <p:pic>
        <p:nvPicPr>
          <p:cNvPr id="38" name="Graphic 37" descr="Man with solid fill">
            <a:extLst>
              <a:ext uri="{FF2B5EF4-FFF2-40B4-BE49-F238E27FC236}">
                <a16:creationId xmlns:a16="http://schemas.microsoft.com/office/drawing/2014/main" id="{8B078823-2D8D-41E1-8D79-3033DA33EC6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76350" y="1139491"/>
            <a:ext cx="553999" cy="553999"/>
          </a:xfrm>
          <a:prstGeom prst="rect">
            <a:avLst/>
          </a:prstGeom>
        </p:spPr>
      </p:pic>
      <p:pic>
        <p:nvPicPr>
          <p:cNvPr id="41" name="Graphic 40" descr="Man with solid fill">
            <a:extLst>
              <a:ext uri="{FF2B5EF4-FFF2-40B4-BE49-F238E27FC236}">
                <a16:creationId xmlns:a16="http://schemas.microsoft.com/office/drawing/2014/main" id="{4E572B14-D3B1-47D1-99E8-F4805D796E3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88614" y="1146943"/>
            <a:ext cx="553999" cy="553999"/>
          </a:xfrm>
          <a:prstGeom prst="rect">
            <a:avLst/>
          </a:prstGeom>
        </p:spPr>
      </p:pic>
      <p:pic>
        <p:nvPicPr>
          <p:cNvPr id="43" name="Graphic 42" descr="Man with solid fill">
            <a:extLst>
              <a:ext uri="{FF2B5EF4-FFF2-40B4-BE49-F238E27FC236}">
                <a16:creationId xmlns:a16="http://schemas.microsoft.com/office/drawing/2014/main" id="{A1F4FF50-99F8-4B8F-83B7-FE73A9D4FF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00537" y="1143357"/>
            <a:ext cx="553999" cy="553999"/>
          </a:xfrm>
          <a:prstGeom prst="rect">
            <a:avLst/>
          </a:prstGeom>
        </p:spPr>
      </p:pic>
      <p:pic>
        <p:nvPicPr>
          <p:cNvPr id="44" name="Graphic 43" descr="Man with solid fill">
            <a:extLst>
              <a:ext uri="{FF2B5EF4-FFF2-40B4-BE49-F238E27FC236}">
                <a16:creationId xmlns:a16="http://schemas.microsoft.com/office/drawing/2014/main" id="{1E1C6623-350D-49DB-B152-21D8E1FD30D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17243" y="1128341"/>
            <a:ext cx="553999" cy="553999"/>
          </a:xfrm>
          <a:prstGeom prst="rect">
            <a:avLst/>
          </a:prstGeom>
        </p:spPr>
      </p:pic>
      <p:pic>
        <p:nvPicPr>
          <p:cNvPr id="46" name="Graphic 45" descr="Man with solid fill">
            <a:extLst>
              <a:ext uri="{FF2B5EF4-FFF2-40B4-BE49-F238E27FC236}">
                <a16:creationId xmlns:a16="http://schemas.microsoft.com/office/drawing/2014/main" id="{DA5F5AC6-8F6D-491E-A518-AF9F6E66594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19514" y="1136233"/>
            <a:ext cx="553999" cy="553999"/>
          </a:xfrm>
          <a:prstGeom prst="rect">
            <a:avLst/>
          </a:prstGeom>
        </p:spPr>
      </p:pic>
      <p:pic>
        <p:nvPicPr>
          <p:cNvPr id="47" name="Graphic 46" descr="Man with solid fill">
            <a:extLst>
              <a:ext uri="{FF2B5EF4-FFF2-40B4-BE49-F238E27FC236}">
                <a16:creationId xmlns:a16="http://schemas.microsoft.com/office/drawing/2014/main" id="{9D405C9B-538F-4DD5-BB25-C34AAF5908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21785" y="1136233"/>
            <a:ext cx="553999" cy="553999"/>
          </a:xfrm>
          <a:prstGeom prst="rect">
            <a:avLst/>
          </a:prstGeom>
        </p:spPr>
      </p:pic>
      <p:pic>
        <p:nvPicPr>
          <p:cNvPr id="60" name="Graphic 59" descr="Man with solid fill">
            <a:extLst>
              <a:ext uri="{FF2B5EF4-FFF2-40B4-BE49-F238E27FC236}">
                <a16:creationId xmlns:a16="http://schemas.microsoft.com/office/drawing/2014/main" id="{6DA8BA34-F14C-4067-A91E-4AD787D5883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13443" y="1134897"/>
            <a:ext cx="553999" cy="553999"/>
          </a:xfrm>
          <a:prstGeom prst="rect">
            <a:avLst/>
          </a:prstGeom>
        </p:spPr>
      </p:pic>
      <p:pic>
        <p:nvPicPr>
          <p:cNvPr id="61" name="Graphic 60" descr="Man with solid fill">
            <a:extLst>
              <a:ext uri="{FF2B5EF4-FFF2-40B4-BE49-F238E27FC236}">
                <a16:creationId xmlns:a16="http://schemas.microsoft.com/office/drawing/2014/main" id="{A30F8BDA-FFCB-4275-8852-D5E5B65C61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40072" y="1154732"/>
            <a:ext cx="553998" cy="553998"/>
          </a:xfrm>
          <a:prstGeom prst="rect">
            <a:avLst/>
          </a:prstGeom>
        </p:spPr>
      </p:pic>
      <p:pic>
        <p:nvPicPr>
          <p:cNvPr id="62" name="Graphic 61" descr="Man with solid fill">
            <a:extLst>
              <a:ext uri="{FF2B5EF4-FFF2-40B4-BE49-F238E27FC236}">
                <a16:creationId xmlns:a16="http://schemas.microsoft.com/office/drawing/2014/main" id="{CA06A93D-BFA2-49A7-AC60-D8985A27849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93418" y="1143356"/>
            <a:ext cx="614407" cy="553999"/>
          </a:xfrm>
          <a:prstGeom prst="rect">
            <a:avLst/>
          </a:prstGeom>
        </p:spPr>
      </p:pic>
      <p:pic>
        <p:nvPicPr>
          <p:cNvPr id="9" name="Graphic 8" descr="Man with solid fill">
            <a:extLst>
              <a:ext uri="{FF2B5EF4-FFF2-40B4-BE49-F238E27FC236}">
                <a16:creationId xmlns:a16="http://schemas.microsoft.com/office/drawing/2014/main" id="{D3453F6D-5823-94BA-E326-0D373A7DE2E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750961" y="1945937"/>
            <a:ext cx="553999" cy="553999"/>
          </a:xfrm>
          <a:prstGeom prst="rect">
            <a:avLst/>
          </a:prstGeom>
        </p:spPr>
      </p:pic>
      <p:pic>
        <p:nvPicPr>
          <p:cNvPr id="10" name="Graphic 9" descr="Man with solid fill">
            <a:extLst>
              <a:ext uri="{FF2B5EF4-FFF2-40B4-BE49-F238E27FC236}">
                <a16:creationId xmlns:a16="http://schemas.microsoft.com/office/drawing/2014/main" id="{DAE08202-FE1C-9693-790B-6B74BA4B04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292931" y="3269220"/>
            <a:ext cx="553999" cy="553999"/>
          </a:xfrm>
          <a:prstGeom prst="rect">
            <a:avLst/>
          </a:prstGeom>
        </p:spPr>
      </p:pic>
      <p:pic>
        <p:nvPicPr>
          <p:cNvPr id="11" name="Graphic 10" descr="Man with solid fill">
            <a:extLst>
              <a:ext uri="{FF2B5EF4-FFF2-40B4-BE49-F238E27FC236}">
                <a16:creationId xmlns:a16="http://schemas.microsoft.com/office/drawing/2014/main" id="{F464AEFE-A2D6-5069-B352-58B0764F23A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592585" y="3436021"/>
            <a:ext cx="553999" cy="553999"/>
          </a:xfrm>
          <a:prstGeom prst="rect">
            <a:avLst/>
          </a:prstGeom>
        </p:spPr>
      </p:pic>
      <p:pic>
        <p:nvPicPr>
          <p:cNvPr id="12" name="Graphic 11" descr="Man with solid fill">
            <a:extLst>
              <a:ext uri="{FF2B5EF4-FFF2-40B4-BE49-F238E27FC236}">
                <a16:creationId xmlns:a16="http://schemas.microsoft.com/office/drawing/2014/main" id="{210615B7-275A-91B7-DD19-23EA6AFE643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1105751" y="3476261"/>
            <a:ext cx="553999" cy="553999"/>
          </a:xfrm>
          <a:prstGeom prst="rect">
            <a:avLst/>
          </a:prstGeom>
        </p:spPr>
      </p:pic>
      <p:pic>
        <p:nvPicPr>
          <p:cNvPr id="13" name="Graphic 12" descr="Man with solid fill">
            <a:extLst>
              <a:ext uri="{FF2B5EF4-FFF2-40B4-BE49-F238E27FC236}">
                <a16:creationId xmlns:a16="http://schemas.microsoft.com/office/drawing/2014/main" id="{85AAE175-11D9-0F9B-3D97-2E7AC15C45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1400929" y="3269220"/>
            <a:ext cx="553999" cy="553999"/>
          </a:xfrm>
          <a:prstGeom prst="rect">
            <a:avLst/>
          </a:prstGeom>
        </p:spPr>
      </p:pic>
      <p:pic>
        <p:nvPicPr>
          <p:cNvPr id="14" name="Graphic 13" descr="Man with solid fill">
            <a:extLst>
              <a:ext uri="{FF2B5EF4-FFF2-40B4-BE49-F238E27FC236}">
                <a16:creationId xmlns:a16="http://schemas.microsoft.com/office/drawing/2014/main" id="{71EB88C6-0ED6-9A2E-99ED-8586719509B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1682185" y="3483990"/>
            <a:ext cx="553999" cy="553999"/>
          </a:xfrm>
          <a:prstGeom prst="rect">
            <a:avLst/>
          </a:prstGeom>
        </p:spPr>
      </p:pic>
      <p:pic>
        <p:nvPicPr>
          <p:cNvPr id="15" name="Graphic 14" descr="Man with solid fill">
            <a:extLst>
              <a:ext uri="{FF2B5EF4-FFF2-40B4-BE49-F238E27FC236}">
                <a16:creationId xmlns:a16="http://schemas.microsoft.com/office/drawing/2014/main" id="{452D0F72-D7DB-A56B-9E10-E401F302E2A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1959184" y="3269219"/>
            <a:ext cx="553999" cy="553999"/>
          </a:xfrm>
          <a:prstGeom prst="rect">
            <a:avLst/>
          </a:prstGeom>
        </p:spPr>
      </p:pic>
      <p:pic>
        <p:nvPicPr>
          <p:cNvPr id="16" name="Graphic 15" descr="Man with solid fill">
            <a:extLst>
              <a:ext uri="{FF2B5EF4-FFF2-40B4-BE49-F238E27FC236}">
                <a16:creationId xmlns:a16="http://schemas.microsoft.com/office/drawing/2014/main" id="{4ADA85C7-EA62-F311-5F25-744D09367EA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2198980" y="3464668"/>
            <a:ext cx="553999" cy="553999"/>
          </a:xfrm>
          <a:prstGeom prst="rect">
            <a:avLst/>
          </a:prstGeom>
        </p:spPr>
      </p:pic>
      <p:pic>
        <p:nvPicPr>
          <p:cNvPr id="17" name="Graphic 16" descr="Man with solid fill">
            <a:extLst>
              <a:ext uri="{FF2B5EF4-FFF2-40B4-BE49-F238E27FC236}">
                <a16:creationId xmlns:a16="http://schemas.microsoft.com/office/drawing/2014/main" id="{55746F14-34A1-35CD-A61A-26F4B846E30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2523337" y="3269219"/>
            <a:ext cx="553999" cy="553999"/>
          </a:xfrm>
          <a:prstGeom prst="rect">
            <a:avLst/>
          </a:prstGeom>
        </p:spPr>
      </p:pic>
      <p:pic>
        <p:nvPicPr>
          <p:cNvPr id="18" name="Graphic 17" descr="Man with solid fill">
            <a:extLst>
              <a:ext uri="{FF2B5EF4-FFF2-40B4-BE49-F238E27FC236}">
                <a16:creationId xmlns:a16="http://schemas.microsoft.com/office/drawing/2014/main" id="{0B468C75-5E79-368A-AC1C-A688D7C04FF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825306" y="3269220"/>
            <a:ext cx="553999" cy="553999"/>
          </a:xfrm>
          <a:prstGeom prst="rect">
            <a:avLst/>
          </a:prstGeom>
        </p:spPr>
      </p:pic>
      <p:pic>
        <p:nvPicPr>
          <p:cNvPr id="19" name="Graphic 18" descr="Man with solid fill">
            <a:extLst>
              <a:ext uri="{FF2B5EF4-FFF2-40B4-BE49-F238E27FC236}">
                <a16:creationId xmlns:a16="http://schemas.microsoft.com/office/drawing/2014/main" id="{25FA599E-7683-F265-C5A8-6A00DE2B46A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16910" y="3421857"/>
            <a:ext cx="553999" cy="553999"/>
          </a:xfrm>
          <a:prstGeom prst="rect">
            <a:avLst/>
          </a:prstGeom>
        </p:spPr>
      </p:pic>
      <p:sp>
        <p:nvSpPr>
          <p:cNvPr id="20" name="Rectangle: Rounded Corners 19">
            <a:extLst>
              <a:ext uri="{FF2B5EF4-FFF2-40B4-BE49-F238E27FC236}">
                <a16:creationId xmlns:a16="http://schemas.microsoft.com/office/drawing/2014/main" id="{2FAB1166-ACAA-C546-7B07-AACA9FD76DC4}"/>
              </a:ext>
            </a:extLst>
          </p:cNvPr>
          <p:cNvSpPr/>
          <p:nvPr/>
        </p:nvSpPr>
        <p:spPr>
          <a:xfrm>
            <a:off x="8616920" y="992138"/>
            <a:ext cx="3257985" cy="2907791"/>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289F7D2C-2CD8-C38D-AC23-7CACBD3E0214}"/>
              </a:ext>
            </a:extLst>
          </p:cNvPr>
          <p:cNvSpPr txBox="1"/>
          <p:nvPr/>
        </p:nvSpPr>
        <p:spPr>
          <a:xfrm>
            <a:off x="205609" y="4524575"/>
            <a:ext cx="2997453" cy="523220"/>
          </a:xfrm>
          <a:prstGeom prst="rect">
            <a:avLst/>
          </a:prstGeom>
          <a:noFill/>
        </p:spPr>
        <p:txBody>
          <a:bodyPr wrap="square">
            <a:spAutoFit/>
          </a:bodyPr>
          <a:lstStyle/>
          <a:p>
            <a:r>
              <a:rPr lang="en-GB" sz="1400" b="1">
                <a:latin typeface="Arial" panose="020B0604020202020204" pitchFamily="34" charset="0"/>
                <a:cs typeface="Arial" panose="020B0604020202020204" pitchFamily="34" charset="0"/>
              </a:rPr>
              <a:t>Higher prevalence of overweight and obesity in males</a:t>
            </a:r>
          </a:p>
        </p:txBody>
      </p:sp>
      <p:sp>
        <p:nvSpPr>
          <p:cNvPr id="26" name="Rectangle: Rounded Corners 25">
            <a:extLst>
              <a:ext uri="{FF2B5EF4-FFF2-40B4-BE49-F238E27FC236}">
                <a16:creationId xmlns:a16="http://schemas.microsoft.com/office/drawing/2014/main" id="{25B92A64-D329-77F4-625B-F5719B60ABD6}"/>
              </a:ext>
            </a:extLst>
          </p:cNvPr>
          <p:cNvSpPr/>
          <p:nvPr/>
        </p:nvSpPr>
        <p:spPr>
          <a:xfrm>
            <a:off x="71733" y="4377731"/>
            <a:ext cx="3176034" cy="2003351"/>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EB94D6A0-F133-DEEF-5D22-9D728B87C639}"/>
              </a:ext>
            </a:extLst>
          </p:cNvPr>
          <p:cNvSpPr txBox="1"/>
          <p:nvPr/>
        </p:nvSpPr>
        <p:spPr>
          <a:xfrm>
            <a:off x="8806162" y="1056660"/>
            <a:ext cx="3037570" cy="523220"/>
          </a:xfrm>
          <a:prstGeom prst="rect">
            <a:avLst/>
          </a:prstGeom>
          <a:noFill/>
        </p:spPr>
        <p:txBody>
          <a:bodyPr wrap="square">
            <a:spAutoFit/>
          </a:bodyPr>
          <a:lstStyle/>
          <a:p>
            <a:r>
              <a:rPr lang="en-GB" sz="1400" b="1">
                <a:latin typeface="Arial" panose="020B0604020202020204" pitchFamily="34" charset="0"/>
                <a:cs typeface="Arial" panose="020B0604020202020204" pitchFamily="34" charset="0"/>
              </a:rPr>
              <a:t>Higher prevalence of obesity in more deprived areas</a:t>
            </a:r>
          </a:p>
        </p:txBody>
      </p:sp>
      <p:sp>
        <p:nvSpPr>
          <p:cNvPr id="35" name="TextBox 34">
            <a:extLst>
              <a:ext uri="{FF2B5EF4-FFF2-40B4-BE49-F238E27FC236}">
                <a16:creationId xmlns:a16="http://schemas.microsoft.com/office/drawing/2014/main" id="{E5CAD2E8-F84B-CDEB-0EB8-42A2F9C918AC}"/>
              </a:ext>
            </a:extLst>
          </p:cNvPr>
          <p:cNvSpPr txBox="1"/>
          <p:nvPr/>
        </p:nvSpPr>
        <p:spPr>
          <a:xfrm>
            <a:off x="3611053" y="4032740"/>
            <a:ext cx="2943483" cy="523220"/>
          </a:xfrm>
          <a:prstGeom prst="rect">
            <a:avLst/>
          </a:prstGeom>
          <a:noFill/>
        </p:spPr>
        <p:txBody>
          <a:bodyPr wrap="square">
            <a:spAutoFit/>
          </a:bodyPr>
          <a:lstStyle/>
          <a:p>
            <a:r>
              <a:rPr lang="en-GB" sz="1400" b="1">
                <a:latin typeface="Arial" panose="020B0604020202020204" pitchFamily="34" charset="0"/>
                <a:cs typeface="Arial" panose="020B0604020202020204" pitchFamily="34" charset="0"/>
              </a:rPr>
              <a:t>Higher prevalence of obesity among certain ethnicities </a:t>
            </a:r>
          </a:p>
        </p:txBody>
      </p:sp>
      <p:pic>
        <p:nvPicPr>
          <p:cNvPr id="36" name="Picture 35">
            <a:extLst>
              <a:ext uri="{FF2B5EF4-FFF2-40B4-BE49-F238E27FC236}">
                <a16:creationId xmlns:a16="http://schemas.microsoft.com/office/drawing/2014/main" id="{1021C875-E76D-0EAB-C327-C60164D8699F}"/>
              </a:ext>
            </a:extLst>
          </p:cNvPr>
          <p:cNvPicPr>
            <a:picLocks noChangeAspect="1"/>
          </p:cNvPicPr>
          <p:nvPr/>
        </p:nvPicPr>
        <p:blipFill>
          <a:blip r:embed="rId7"/>
          <a:stretch>
            <a:fillRect/>
          </a:stretch>
        </p:blipFill>
        <p:spPr>
          <a:xfrm>
            <a:off x="8723964" y="1760570"/>
            <a:ext cx="3082852" cy="1852991"/>
          </a:xfrm>
          <a:prstGeom prst="rect">
            <a:avLst/>
          </a:prstGeom>
        </p:spPr>
      </p:pic>
      <p:pic>
        <p:nvPicPr>
          <p:cNvPr id="59" name="Graphic 58" descr="Woman with solid fill">
            <a:extLst>
              <a:ext uri="{FF2B5EF4-FFF2-40B4-BE49-F238E27FC236}">
                <a16:creationId xmlns:a16="http://schemas.microsoft.com/office/drawing/2014/main" id="{BE042BF6-1260-3058-44B2-DB821A84CF3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915684" y="5489537"/>
            <a:ext cx="636070" cy="636070"/>
          </a:xfrm>
          <a:prstGeom prst="rect">
            <a:avLst/>
          </a:prstGeom>
        </p:spPr>
      </p:pic>
      <p:pic>
        <p:nvPicPr>
          <p:cNvPr id="63" name="Graphic 62" descr="Woman with solid fill">
            <a:extLst>
              <a:ext uri="{FF2B5EF4-FFF2-40B4-BE49-F238E27FC236}">
                <a16:creationId xmlns:a16="http://schemas.microsoft.com/office/drawing/2014/main" id="{F7BBD989-8C8A-8838-A100-A71407BCE5F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703259" y="5485224"/>
            <a:ext cx="636070" cy="636070"/>
          </a:xfrm>
          <a:prstGeom prst="rect">
            <a:avLst/>
          </a:prstGeom>
        </p:spPr>
      </p:pic>
      <p:pic>
        <p:nvPicPr>
          <p:cNvPr id="64" name="Graphic 63" descr="Woman with solid fill">
            <a:extLst>
              <a:ext uri="{FF2B5EF4-FFF2-40B4-BE49-F238E27FC236}">
                <a16:creationId xmlns:a16="http://schemas.microsoft.com/office/drawing/2014/main" id="{79964147-5A43-E646-8A5C-9A86C3DF319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576671" y="5502860"/>
            <a:ext cx="610873" cy="610873"/>
          </a:xfrm>
          <a:prstGeom prst="rect">
            <a:avLst/>
          </a:prstGeom>
        </p:spPr>
      </p:pic>
      <p:pic>
        <p:nvPicPr>
          <p:cNvPr id="65" name="Graphic 64" descr="Woman with solid fill">
            <a:extLst>
              <a:ext uri="{FF2B5EF4-FFF2-40B4-BE49-F238E27FC236}">
                <a16:creationId xmlns:a16="http://schemas.microsoft.com/office/drawing/2014/main" id="{487B469B-2572-79F0-E191-7B9B229436C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091393" y="5493850"/>
            <a:ext cx="636070" cy="636070"/>
          </a:xfrm>
          <a:prstGeom prst="rect">
            <a:avLst/>
          </a:prstGeom>
        </p:spPr>
      </p:pic>
      <p:sp>
        <p:nvSpPr>
          <p:cNvPr id="66" name="Rectangle: Rounded Corners 65">
            <a:extLst>
              <a:ext uri="{FF2B5EF4-FFF2-40B4-BE49-F238E27FC236}">
                <a16:creationId xmlns:a16="http://schemas.microsoft.com/office/drawing/2014/main" id="{3C08DC86-EBF3-1DB4-2119-3D8EE4FE4A9D}"/>
              </a:ext>
            </a:extLst>
          </p:cNvPr>
          <p:cNvSpPr/>
          <p:nvPr/>
        </p:nvSpPr>
        <p:spPr>
          <a:xfrm>
            <a:off x="3455097" y="3983576"/>
            <a:ext cx="3176034" cy="2223791"/>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0" name="Graphic 49" descr="Woman with solid fill">
            <a:extLst>
              <a:ext uri="{FF2B5EF4-FFF2-40B4-BE49-F238E27FC236}">
                <a16:creationId xmlns:a16="http://schemas.microsoft.com/office/drawing/2014/main" id="{F403B97D-BF18-4679-9D23-5C086F3DDD2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417848" y="5502860"/>
            <a:ext cx="647062" cy="647062"/>
          </a:xfrm>
          <a:prstGeom prst="rect">
            <a:avLst/>
          </a:prstGeom>
        </p:spPr>
      </p:pic>
      <p:sp>
        <p:nvSpPr>
          <p:cNvPr id="68" name="TextBox 67">
            <a:extLst>
              <a:ext uri="{FF2B5EF4-FFF2-40B4-BE49-F238E27FC236}">
                <a16:creationId xmlns:a16="http://schemas.microsoft.com/office/drawing/2014/main" id="{5DD482E3-5F41-5B70-A71F-EBBAB915064F}"/>
              </a:ext>
            </a:extLst>
          </p:cNvPr>
          <p:cNvSpPr txBox="1"/>
          <p:nvPr/>
        </p:nvSpPr>
        <p:spPr>
          <a:xfrm>
            <a:off x="297207" y="5148130"/>
            <a:ext cx="2492890" cy="1015663"/>
          </a:xfrm>
          <a:prstGeom prst="rect">
            <a:avLst/>
          </a:prstGeom>
          <a:noFill/>
        </p:spPr>
        <p:txBody>
          <a:bodyPr wrap="square">
            <a:spAutoFit/>
          </a:bodyPr>
          <a:lstStyle/>
          <a:p>
            <a:r>
              <a:rPr lang="en-GB" sz="1200" i="1">
                <a:latin typeface="Arial" panose="020B0604020202020204" pitchFamily="34" charset="0"/>
                <a:cs typeface="Arial" panose="020B0604020202020204" pitchFamily="34" charset="0"/>
              </a:rPr>
              <a:t>For most C&amp;P areas, rates of ‘Overweight’ pupils are higher among males (Reception M:10% F:9%, Year 6 M:20% F:15% for C&amp;P combined). </a:t>
            </a:r>
            <a:endParaRPr lang="en-GB" sz="1200" i="1">
              <a:solidFill>
                <a:srgbClr val="FF0000"/>
              </a:solidFill>
              <a:latin typeface="Arial" panose="020B0604020202020204" pitchFamily="34" charset="0"/>
              <a:cs typeface="Arial" panose="020B0604020202020204" pitchFamily="34" charset="0"/>
            </a:endParaRPr>
          </a:p>
        </p:txBody>
      </p:sp>
      <p:sp>
        <p:nvSpPr>
          <p:cNvPr id="71" name="Rectangle: Rounded Corners 70">
            <a:extLst>
              <a:ext uri="{FF2B5EF4-FFF2-40B4-BE49-F238E27FC236}">
                <a16:creationId xmlns:a16="http://schemas.microsoft.com/office/drawing/2014/main" id="{E60EBDEF-B446-D1A8-2DF0-DEB54319ACEA}"/>
              </a:ext>
            </a:extLst>
          </p:cNvPr>
          <p:cNvSpPr/>
          <p:nvPr/>
        </p:nvSpPr>
        <p:spPr>
          <a:xfrm>
            <a:off x="6707532" y="4062642"/>
            <a:ext cx="5278859" cy="154401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Rounded Corners 1">
            <a:extLst>
              <a:ext uri="{FF2B5EF4-FFF2-40B4-BE49-F238E27FC236}">
                <a16:creationId xmlns:a16="http://schemas.microsoft.com/office/drawing/2014/main" id="{C809D713-B56F-790D-7893-7CECAAE2ACEC}"/>
              </a:ext>
            </a:extLst>
          </p:cNvPr>
          <p:cNvSpPr/>
          <p:nvPr/>
        </p:nvSpPr>
        <p:spPr>
          <a:xfrm>
            <a:off x="7333249" y="5746075"/>
            <a:ext cx="3987289" cy="40384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8F5875C1-1BC3-1440-F570-88601C3FB8D1}"/>
              </a:ext>
            </a:extLst>
          </p:cNvPr>
          <p:cNvSpPr txBox="1"/>
          <p:nvPr/>
        </p:nvSpPr>
        <p:spPr>
          <a:xfrm>
            <a:off x="7198784" y="4104427"/>
            <a:ext cx="4876626" cy="307777"/>
          </a:xfrm>
          <a:prstGeom prst="rect">
            <a:avLst/>
          </a:prstGeom>
          <a:noFill/>
        </p:spPr>
        <p:txBody>
          <a:bodyPr wrap="square">
            <a:spAutoFit/>
          </a:bodyPr>
          <a:lstStyle/>
          <a:p>
            <a:r>
              <a:rPr lang="en-GB" sz="1400" b="1">
                <a:latin typeface="Arial" panose="020B0604020202020204" pitchFamily="34" charset="0"/>
                <a:cs typeface="Arial" panose="020B0604020202020204" pitchFamily="34" charset="0"/>
              </a:rPr>
              <a:t>Substantial increase between Reception and Year 6</a:t>
            </a:r>
          </a:p>
        </p:txBody>
      </p:sp>
      <p:pic>
        <p:nvPicPr>
          <p:cNvPr id="32" name="Picture 31">
            <a:extLst>
              <a:ext uri="{FF2B5EF4-FFF2-40B4-BE49-F238E27FC236}">
                <a16:creationId xmlns:a16="http://schemas.microsoft.com/office/drawing/2014/main" id="{B902966A-D6B7-5FFC-36B9-7EAA14127C9F}"/>
              </a:ext>
            </a:extLst>
          </p:cNvPr>
          <p:cNvPicPr>
            <a:picLocks noChangeAspect="1"/>
          </p:cNvPicPr>
          <p:nvPr/>
        </p:nvPicPr>
        <p:blipFill>
          <a:blip r:embed="rId18"/>
          <a:stretch>
            <a:fillRect/>
          </a:stretch>
        </p:blipFill>
        <p:spPr>
          <a:xfrm>
            <a:off x="7475784" y="5801175"/>
            <a:ext cx="3820753" cy="319461"/>
          </a:xfrm>
          <a:prstGeom prst="rect">
            <a:avLst/>
          </a:prstGeom>
        </p:spPr>
      </p:pic>
      <p:sp>
        <p:nvSpPr>
          <p:cNvPr id="5" name="TextBox 4">
            <a:extLst>
              <a:ext uri="{FF2B5EF4-FFF2-40B4-BE49-F238E27FC236}">
                <a16:creationId xmlns:a16="http://schemas.microsoft.com/office/drawing/2014/main" id="{334ACE2D-034C-5E4B-5662-68EC3C104091}"/>
              </a:ext>
            </a:extLst>
          </p:cNvPr>
          <p:cNvSpPr txBox="1"/>
          <p:nvPr/>
        </p:nvSpPr>
        <p:spPr>
          <a:xfrm>
            <a:off x="3531498" y="4563521"/>
            <a:ext cx="3023232" cy="954107"/>
          </a:xfrm>
          <a:prstGeom prst="rect">
            <a:avLst/>
          </a:prstGeom>
          <a:noFill/>
        </p:spPr>
        <p:txBody>
          <a:bodyPr wrap="square" rtlCol="0">
            <a:spAutoFit/>
          </a:bodyPr>
          <a:lstStyle/>
          <a:p>
            <a:r>
              <a:rPr lang="en-GB" sz="1400" b="1" i="1">
                <a:solidFill>
                  <a:srgbClr val="0070C0"/>
                </a:solidFill>
              </a:rPr>
              <a:t>‘Obesity’ rates are statistically significantly high among Black and Asian (excluding Chinese) sub-categories</a:t>
            </a:r>
            <a:endParaRPr lang="en-GB" sz="1400">
              <a:solidFill>
                <a:srgbClr val="FF0000"/>
              </a:solidFill>
            </a:endParaRPr>
          </a:p>
        </p:txBody>
      </p:sp>
      <p:pic>
        <p:nvPicPr>
          <p:cNvPr id="8" name="Picture 7">
            <a:extLst>
              <a:ext uri="{FF2B5EF4-FFF2-40B4-BE49-F238E27FC236}">
                <a16:creationId xmlns:a16="http://schemas.microsoft.com/office/drawing/2014/main" id="{5F3734AF-A066-8E53-03F4-9F7855939682}"/>
              </a:ext>
            </a:extLst>
          </p:cNvPr>
          <p:cNvPicPr>
            <a:picLocks noChangeAspect="1"/>
          </p:cNvPicPr>
          <p:nvPr/>
        </p:nvPicPr>
        <p:blipFill>
          <a:blip r:embed="rId19"/>
          <a:stretch>
            <a:fillRect/>
          </a:stretch>
        </p:blipFill>
        <p:spPr>
          <a:xfrm>
            <a:off x="6829749" y="4766458"/>
            <a:ext cx="2393832" cy="746366"/>
          </a:xfrm>
          <a:prstGeom prst="rect">
            <a:avLst/>
          </a:prstGeom>
        </p:spPr>
      </p:pic>
      <p:pic>
        <p:nvPicPr>
          <p:cNvPr id="21" name="Graphic 20" descr="Man with solid fill">
            <a:extLst>
              <a:ext uri="{FF2B5EF4-FFF2-40B4-BE49-F238E27FC236}">
                <a16:creationId xmlns:a16="http://schemas.microsoft.com/office/drawing/2014/main" id="{7D5B74F0-7CF4-D509-DBDC-D6C31CF7FC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2574628" y="5606652"/>
            <a:ext cx="691435" cy="691435"/>
          </a:xfrm>
          <a:prstGeom prst="rect">
            <a:avLst/>
          </a:prstGeom>
        </p:spPr>
      </p:pic>
      <p:sp>
        <p:nvSpPr>
          <p:cNvPr id="51" name="TextBox 50">
            <a:extLst>
              <a:ext uri="{FF2B5EF4-FFF2-40B4-BE49-F238E27FC236}">
                <a16:creationId xmlns:a16="http://schemas.microsoft.com/office/drawing/2014/main" id="{A116A86F-BC4B-26CF-BD1E-B16C1FE66BF7}"/>
              </a:ext>
            </a:extLst>
          </p:cNvPr>
          <p:cNvSpPr txBox="1"/>
          <p:nvPr/>
        </p:nvSpPr>
        <p:spPr>
          <a:xfrm>
            <a:off x="8977874" y="3673781"/>
            <a:ext cx="2216128"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Decile 1 is the most deprived decile</a:t>
            </a:r>
          </a:p>
        </p:txBody>
      </p:sp>
      <p:pic>
        <p:nvPicPr>
          <p:cNvPr id="53" name="Picture 52">
            <a:extLst>
              <a:ext uri="{FF2B5EF4-FFF2-40B4-BE49-F238E27FC236}">
                <a16:creationId xmlns:a16="http://schemas.microsoft.com/office/drawing/2014/main" id="{61B648E5-D7FC-3B23-9EB6-0615DC0C6EA4}"/>
              </a:ext>
            </a:extLst>
          </p:cNvPr>
          <p:cNvPicPr>
            <a:picLocks noChangeAspect="1"/>
          </p:cNvPicPr>
          <p:nvPr/>
        </p:nvPicPr>
        <p:blipFill>
          <a:blip r:embed="rId20"/>
          <a:stretch>
            <a:fillRect/>
          </a:stretch>
        </p:blipFill>
        <p:spPr>
          <a:xfrm>
            <a:off x="9332284" y="4766458"/>
            <a:ext cx="2393832" cy="746366"/>
          </a:xfrm>
          <a:prstGeom prst="rect">
            <a:avLst/>
          </a:prstGeom>
        </p:spPr>
      </p:pic>
      <p:sp>
        <p:nvSpPr>
          <p:cNvPr id="54" name="TextBox 53">
            <a:extLst>
              <a:ext uri="{FF2B5EF4-FFF2-40B4-BE49-F238E27FC236}">
                <a16:creationId xmlns:a16="http://schemas.microsoft.com/office/drawing/2014/main" id="{499A0DEB-2963-5DCB-292D-1FD98B45C65A}"/>
              </a:ext>
            </a:extLst>
          </p:cNvPr>
          <p:cNvSpPr txBox="1"/>
          <p:nvPr/>
        </p:nvSpPr>
        <p:spPr>
          <a:xfrm>
            <a:off x="6787087" y="4449751"/>
            <a:ext cx="2259047" cy="276999"/>
          </a:xfrm>
          <a:prstGeom prst="rect">
            <a:avLst/>
          </a:prstGeom>
          <a:noFill/>
        </p:spPr>
        <p:txBody>
          <a:bodyPr wrap="square" rtlCol="0">
            <a:spAutoFit/>
          </a:bodyPr>
          <a:lstStyle/>
          <a:p>
            <a:r>
              <a:rPr lang="en-GB" sz="1200"/>
              <a:t>% overweight or obese</a:t>
            </a:r>
          </a:p>
        </p:txBody>
      </p:sp>
      <p:sp>
        <p:nvSpPr>
          <p:cNvPr id="55" name="TextBox 54">
            <a:extLst>
              <a:ext uri="{FF2B5EF4-FFF2-40B4-BE49-F238E27FC236}">
                <a16:creationId xmlns:a16="http://schemas.microsoft.com/office/drawing/2014/main" id="{61E70204-CD7B-D818-CA72-2DE4F8058440}"/>
              </a:ext>
            </a:extLst>
          </p:cNvPr>
          <p:cNvSpPr txBox="1"/>
          <p:nvPr/>
        </p:nvSpPr>
        <p:spPr>
          <a:xfrm>
            <a:off x="9294629" y="4468869"/>
            <a:ext cx="1601971" cy="276999"/>
          </a:xfrm>
          <a:prstGeom prst="rect">
            <a:avLst/>
          </a:prstGeom>
          <a:noFill/>
        </p:spPr>
        <p:txBody>
          <a:bodyPr wrap="square" rtlCol="0">
            <a:spAutoFit/>
          </a:bodyPr>
          <a:lstStyle/>
          <a:p>
            <a:r>
              <a:rPr lang="en-GB" sz="1200"/>
              <a:t>% obese</a:t>
            </a:r>
          </a:p>
        </p:txBody>
      </p:sp>
      <p:pic>
        <p:nvPicPr>
          <p:cNvPr id="34" name="Picture 33">
            <a:extLst>
              <a:ext uri="{FF2B5EF4-FFF2-40B4-BE49-F238E27FC236}">
                <a16:creationId xmlns:a16="http://schemas.microsoft.com/office/drawing/2014/main" id="{12C07E09-8B95-34D2-299F-8662289940BD}"/>
              </a:ext>
            </a:extLst>
          </p:cNvPr>
          <p:cNvPicPr>
            <a:picLocks noChangeAspect="1"/>
          </p:cNvPicPr>
          <p:nvPr/>
        </p:nvPicPr>
        <p:blipFill>
          <a:blip r:embed="rId21"/>
          <a:stretch>
            <a:fillRect/>
          </a:stretch>
        </p:blipFill>
        <p:spPr>
          <a:xfrm>
            <a:off x="30691" y="6414249"/>
            <a:ext cx="2032665" cy="443751"/>
          </a:xfrm>
          <a:prstGeom prst="rect">
            <a:avLst/>
          </a:prstGeom>
        </p:spPr>
      </p:pic>
      <p:sp>
        <p:nvSpPr>
          <p:cNvPr id="52" name="Title 1">
            <a:extLst>
              <a:ext uri="{FF2B5EF4-FFF2-40B4-BE49-F238E27FC236}">
                <a16:creationId xmlns:a16="http://schemas.microsoft.com/office/drawing/2014/main" id="{8CF3CB0B-FD3D-784C-0C77-01F916F5F751}"/>
              </a:ext>
            </a:extLst>
          </p:cNvPr>
          <p:cNvSpPr txBox="1">
            <a:spLocks/>
          </p:cNvSpPr>
          <p:nvPr/>
        </p:nvSpPr>
        <p:spPr bwMode="auto">
          <a:xfrm>
            <a:off x="-2618" y="-17278"/>
            <a:ext cx="3631643" cy="431164"/>
          </a:xfrm>
          <a:prstGeom prst="rect">
            <a:avLst/>
          </a:prstGeom>
          <a:solidFill>
            <a:schemeClr val="accent1"/>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3200">
                <a:solidFill>
                  <a:schemeClr val="accent6">
                    <a:lumMod val="10000"/>
                  </a:schemeClr>
                </a:solidFill>
                <a:latin typeface="Arial" panose="020B0604020202020204" pitchFamily="34" charset="0"/>
                <a:cs typeface="Arial" panose="020B0604020202020204" pitchFamily="34" charset="0"/>
              </a:rPr>
              <a:t>Health Outcomes</a:t>
            </a:r>
          </a:p>
        </p:txBody>
      </p:sp>
      <p:sp>
        <p:nvSpPr>
          <p:cNvPr id="3" name="Title 1">
            <a:extLst>
              <a:ext uri="{FF2B5EF4-FFF2-40B4-BE49-F238E27FC236}">
                <a16:creationId xmlns:a16="http://schemas.microsoft.com/office/drawing/2014/main" id="{29F0D4D2-2550-3173-5B16-49C51CC1505C}"/>
              </a:ext>
            </a:extLst>
          </p:cNvPr>
          <p:cNvSpPr txBox="1">
            <a:spLocks/>
          </p:cNvSpPr>
          <p:nvPr/>
        </p:nvSpPr>
        <p:spPr bwMode="auto">
          <a:xfrm>
            <a:off x="3977132" y="114010"/>
            <a:ext cx="5234220" cy="742978"/>
          </a:xfrm>
          <a:prstGeom prst="rect">
            <a:avLst/>
          </a:prstGeom>
          <a:solidFill>
            <a:schemeClr val="accent1"/>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2800" dirty="0">
                <a:solidFill>
                  <a:schemeClr val="accent6">
                    <a:lumMod val="10000"/>
                  </a:schemeClr>
                </a:solidFill>
                <a:cs typeface="Arial" panose="020B0604020202020204" pitchFamily="34" charset="0"/>
              </a:rPr>
              <a:t>OBESITY</a:t>
            </a:r>
          </a:p>
        </p:txBody>
      </p:sp>
    </p:spTree>
    <p:extLst>
      <p:ext uri="{BB962C8B-B14F-4D97-AF65-F5344CB8AC3E}">
        <p14:creationId xmlns:p14="http://schemas.microsoft.com/office/powerpoint/2010/main" val="13471385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3B8FB5B-1C9D-3E14-15EF-894F1B866EFB}"/>
              </a:ext>
            </a:extLst>
          </p:cNvPr>
          <p:cNvSpPr/>
          <p:nvPr/>
        </p:nvSpPr>
        <p:spPr>
          <a:xfrm>
            <a:off x="8733035" y="1"/>
            <a:ext cx="3458965" cy="685800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B6B489EE-93A3-A03F-E1DB-EFEEDA9E9C69}"/>
              </a:ext>
            </a:extLst>
          </p:cNvPr>
          <p:cNvSpPr txBox="1"/>
          <p:nvPr/>
        </p:nvSpPr>
        <p:spPr>
          <a:xfrm>
            <a:off x="9092528" y="1400272"/>
            <a:ext cx="2739978" cy="1600438"/>
          </a:xfrm>
          <a:prstGeom prst="rect">
            <a:avLst/>
          </a:prstGeom>
          <a:solidFill>
            <a:schemeClr val="accent5">
              <a:alpha val="80000"/>
            </a:schemeClr>
          </a:solidFill>
        </p:spPr>
        <p:txBody>
          <a:bodyPr wrap="square" rtlCol="0">
            <a:spAutoFit/>
          </a:bodyPr>
          <a:lstStyle/>
          <a:p>
            <a:r>
              <a:rPr lang="en-GB" sz="1400" b="1" dirty="0">
                <a:solidFill>
                  <a:schemeClr val="accent6">
                    <a:lumMod val="10000"/>
                  </a:schemeClr>
                </a:solidFill>
                <a:latin typeface="Arial" panose="020B0604020202020204" pitchFamily="34" charset="0"/>
                <a:cs typeface="Arial" panose="020B0604020202020204" pitchFamily="34" charset="0"/>
              </a:rPr>
              <a:t>The percentage (value) of mothers smoking at the time of delivery is similar across Cambridgeshire and Peterborough but higher than England and East of England region average</a:t>
            </a:r>
            <a:r>
              <a:rPr lang="en-GB" sz="1400" dirty="0">
                <a:solidFill>
                  <a:schemeClr val="accent6">
                    <a:lumMod val="10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D0500490-2F48-7679-D927-6B86D1DFC415}"/>
              </a:ext>
            </a:extLst>
          </p:cNvPr>
          <p:cNvSpPr txBox="1">
            <a:spLocks/>
          </p:cNvSpPr>
          <p:nvPr/>
        </p:nvSpPr>
        <p:spPr bwMode="auto">
          <a:xfrm>
            <a:off x="-2618" y="-17278"/>
            <a:ext cx="3631643" cy="431164"/>
          </a:xfrm>
          <a:prstGeom prst="rect">
            <a:avLst/>
          </a:prstGeom>
          <a:solidFill>
            <a:schemeClr val="accent1"/>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3200">
                <a:solidFill>
                  <a:schemeClr val="accent6">
                    <a:lumMod val="10000"/>
                  </a:schemeClr>
                </a:solidFill>
                <a:latin typeface="Arial" panose="020B0604020202020204" pitchFamily="34" charset="0"/>
                <a:cs typeface="Arial" panose="020B0604020202020204" pitchFamily="34" charset="0"/>
              </a:rPr>
              <a:t>Health Outcomes</a:t>
            </a:r>
          </a:p>
        </p:txBody>
      </p:sp>
      <p:sp>
        <p:nvSpPr>
          <p:cNvPr id="5" name="Title 1">
            <a:extLst>
              <a:ext uri="{FF2B5EF4-FFF2-40B4-BE49-F238E27FC236}">
                <a16:creationId xmlns:a16="http://schemas.microsoft.com/office/drawing/2014/main" id="{7B31E880-CD9D-1904-02F8-2872B85758EC}"/>
              </a:ext>
            </a:extLst>
          </p:cNvPr>
          <p:cNvSpPr txBox="1">
            <a:spLocks/>
          </p:cNvSpPr>
          <p:nvPr/>
        </p:nvSpPr>
        <p:spPr bwMode="auto">
          <a:xfrm>
            <a:off x="3444827" y="395394"/>
            <a:ext cx="5302346" cy="802152"/>
          </a:xfrm>
          <a:prstGeom prst="rect">
            <a:avLst/>
          </a:prstGeom>
          <a:solidFill>
            <a:schemeClr val="accent1"/>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2800" dirty="0">
                <a:solidFill>
                  <a:schemeClr val="accent6">
                    <a:lumMod val="10000"/>
                  </a:schemeClr>
                </a:solidFill>
                <a:cs typeface="Arial" panose="020B0604020202020204" pitchFamily="34" charset="0"/>
              </a:rPr>
              <a:t>MATERNITY AND BIRTH INDICATORS</a:t>
            </a:r>
          </a:p>
        </p:txBody>
      </p:sp>
      <p:pic>
        <p:nvPicPr>
          <p:cNvPr id="23" name="Picture 22">
            <a:extLst>
              <a:ext uri="{FF2B5EF4-FFF2-40B4-BE49-F238E27FC236}">
                <a16:creationId xmlns:a16="http://schemas.microsoft.com/office/drawing/2014/main" id="{8B4E2675-32D7-EE4B-34F5-BE1A92041FDA}"/>
              </a:ext>
            </a:extLst>
          </p:cNvPr>
          <p:cNvPicPr>
            <a:picLocks noChangeAspect="1"/>
          </p:cNvPicPr>
          <p:nvPr/>
        </p:nvPicPr>
        <p:blipFill>
          <a:blip r:embed="rId2"/>
          <a:stretch>
            <a:fillRect/>
          </a:stretch>
        </p:blipFill>
        <p:spPr>
          <a:xfrm>
            <a:off x="35602" y="2179721"/>
            <a:ext cx="8697434" cy="1003281"/>
          </a:xfrm>
          <a:prstGeom prst="rect">
            <a:avLst/>
          </a:prstGeom>
        </p:spPr>
      </p:pic>
      <p:pic>
        <p:nvPicPr>
          <p:cNvPr id="25" name="Picture 24">
            <a:extLst>
              <a:ext uri="{FF2B5EF4-FFF2-40B4-BE49-F238E27FC236}">
                <a16:creationId xmlns:a16="http://schemas.microsoft.com/office/drawing/2014/main" id="{04F484D6-9FAE-1647-9E62-DC9810CFCC2D}"/>
              </a:ext>
            </a:extLst>
          </p:cNvPr>
          <p:cNvPicPr>
            <a:picLocks noChangeAspect="1"/>
          </p:cNvPicPr>
          <p:nvPr/>
        </p:nvPicPr>
        <p:blipFill>
          <a:blip r:embed="rId3"/>
          <a:stretch>
            <a:fillRect/>
          </a:stretch>
        </p:blipFill>
        <p:spPr>
          <a:xfrm>
            <a:off x="35601" y="1328200"/>
            <a:ext cx="8697434" cy="807406"/>
          </a:xfrm>
          <a:prstGeom prst="rect">
            <a:avLst/>
          </a:prstGeom>
        </p:spPr>
      </p:pic>
      <p:sp>
        <p:nvSpPr>
          <p:cNvPr id="28" name="Rectangle 27">
            <a:extLst>
              <a:ext uri="{FF2B5EF4-FFF2-40B4-BE49-F238E27FC236}">
                <a16:creationId xmlns:a16="http://schemas.microsoft.com/office/drawing/2014/main" id="{CA45B44A-A0ED-3EE9-F0C4-5DB16BB218FA}"/>
              </a:ext>
            </a:extLst>
          </p:cNvPr>
          <p:cNvSpPr/>
          <p:nvPr/>
        </p:nvSpPr>
        <p:spPr>
          <a:xfrm>
            <a:off x="4774019" y="1400272"/>
            <a:ext cx="648586" cy="1906135"/>
          </a:xfrm>
          <a:prstGeom prst="rect">
            <a:avLst/>
          </a:prstGeom>
          <a:noFill/>
          <a:ln>
            <a:solidFill>
              <a:srgbClr val="E6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9" name="Table 17">
            <a:extLst>
              <a:ext uri="{FF2B5EF4-FFF2-40B4-BE49-F238E27FC236}">
                <a16:creationId xmlns:a16="http://schemas.microsoft.com/office/drawing/2014/main" id="{F4000E57-97E0-BA06-53FD-F957575DE8AA}"/>
              </a:ext>
            </a:extLst>
          </p:cNvPr>
          <p:cNvGraphicFramePr>
            <a:graphicFrameLocks noGrp="1"/>
          </p:cNvGraphicFramePr>
          <p:nvPr>
            <p:extLst>
              <p:ext uri="{D42A27DB-BD31-4B8C-83A1-F6EECF244321}">
                <p14:modId xmlns:p14="http://schemas.microsoft.com/office/powerpoint/2010/main" val="746303229"/>
              </p:ext>
            </p:extLst>
          </p:nvPr>
        </p:nvGraphicFramePr>
        <p:xfrm>
          <a:off x="152482" y="3826868"/>
          <a:ext cx="6440852" cy="2438384"/>
        </p:xfrm>
        <a:graphic>
          <a:graphicData uri="http://schemas.openxmlformats.org/drawingml/2006/table">
            <a:tbl>
              <a:tblPr firstRow="1" firstCol="1" bandRow="1">
                <a:tableStyleId>{69CF1AB2-1976-4502-BF36-3FF5EA218861}</a:tableStyleId>
              </a:tblPr>
              <a:tblGrid>
                <a:gridCol w="1610213">
                  <a:extLst>
                    <a:ext uri="{9D8B030D-6E8A-4147-A177-3AD203B41FA5}">
                      <a16:colId xmlns:a16="http://schemas.microsoft.com/office/drawing/2014/main" val="2996060239"/>
                    </a:ext>
                  </a:extLst>
                </a:gridCol>
                <a:gridCol w="1610213">
                  <a:extLst>
                    <a:ext uri="{9D8B030D-6E8A-4147-A177-3AD203B41FA5}">
                      <a16:colId xmlns:a16="http://schemas.microsoft.com/office/drawing/2014/main" val="271438368"/>
                    </a:ext>
                  </a:extLst>
                </a:gridCol>
                <a:gridCol w="1610213">
                  <a:extLst>
                    <a:ext uri="{9D8B030D-6E8A-4147-A177-3AD203B41FA5}">
                      <a16:colId xmlns:a16="http://schemas.microsoft.com/office/drawing/2014/main" val="4215338022"/>
                    </a:ext>
                  </a:extLst>
                </a:gridCol>
                <a:gridCol w="1610213">
                  <a:extLst>
                    <a:ext uri="{9D8B030D-6E8A-4147-A177-3AD203B41FA5}">
                      <a16:colId xmlns:a16="http://schemas.microsoft.com/office/drawing/2014/main" val="3891409241"/>
                    </a:ext>
                  </a:extLst>
                </a:gridCol>
              </a:tblGrid>
              <a:tr h="491541">
                <a:tc>
                  <a:txBody>
                    <a:bodyPr/>
                    <a:lstStyle/>
                    <a:p>
                      <a:pPr algn="ctr"/>
                      <a:r>
                        <a:rPr lang="en-GB" sz="1100" b="1" dirty="0">
                          <a:solidFill>
                            <a:schemeClr val="accent6">
                              <a:lumMod val="10000"/>
                            </a:schemeClr>
                          </a:solidFill>
                        </a:rPr>
                        <a:t>District </a:t>
                      </a:r>
                    </a:p>
                  </a:txBody>
                  <a:tcPr/>
                </a:tc>
                <a:tc>
                  <a:txBody>
                    <a:bodyPr/>
                    <a:lstStyle/>
                    <a:p>
                      <a:pPr algn="ctr"/>
                      <a:r>
                        <a:rPr lang="en-GB" sz="1100" b="1" dirty="0">
                          <a:solidFill>
                            <a:schemeClr val="accent6">
                              <a:lumMod val="10000"/>
                            </a:schemeClr>
                          </a:solidFill>
                        </a:rPr>
                        <a:t>Low Birth Weight of Term Babies %</a:t>
                      </a:r>
                    </a:p>
                    <a:p>
                      <a:pPr algn="ctr"/>
                      <a:r>
                        <a:rPr lang="en-GB" sz="1100" b="1" dirty="0">
                          <a:solidFill>
                            <a:schemeClr val="accent6">
                              <a:lumMod val="10000"/>
                            </a:schemeClr>
                          </a:solidFill>
                        </a:rPr>
                        <a:t>(2021)</a:t>
                      </a:r>
                    </a:p>
                  </a:txBody>
                  <a:tcPr anchor="ctr"/>
                </a:tc>
                <a:tc>
                  <a:txBody>
                    <a:bodyPr/>
                    <a:lstStyle/>
                    <a:p>
                      <a:pPr algn="ctr"/>
                      <a:r>
                        <a:rPr lang="en-GB" sz="1100" b="1" dirty="0">
                          <a:solidFill>
                            <a:schemeClr val="accent6">
                              <a:lumMod val="10000"/>
                            </a:schemeClr>
                          </a:solidFill>
                        </a:rPr>
                        <a:t>Infant Mortality per 1000</a:t>
                      </a:r>
                    </a:p>
                    <a:p>
                      <a:pPr algn="ctr"/>
                      <a:r>
                        <a:rPr lang="en-GB" sz="1100" b="1" dirty="0">
                          <a:solidFill>
                            <a:schemeClr val="accent6">
                              <a:lumMod val="10000"/>
                            </a:schemeClr>
                          </a:solidFill>
                        </a:rPr>
                        <a:t>(2018-2020)</a:t>
                      </a:r>
                    </a:p>
                  </a:txBody>
                  <a:tcPr anchor="ctr"/>
                </a:tc>
                <a:tc>
                  <a:txBody>
                    <a:bodyPr/>
                    <a:lstStyle/>
                    <a:p>
                      <a:pPr algn="ctr"/>
                      <a:r>
                        <a:rPr lang="en-GB" sz="1100" b="1" dirty="0">
                          <a:solidFill>
                            <a:schemeClr val="accent6">
                              <a:lumMod val="10000"/>
                            </a:schemeClr>
                          </a:solidFill>
                        </a:rPr>
                        <a:t>Under 18s birth rate/ 1000</a:t>
                      </a:r>
                    </a:p>
                    <a:p>
                      <a:pPr algn="ctr"/>
                      <a:r>
                        <a:rPr lang="en-GB" sz="1100" b="1" dirty="0">
                          <a:solidFill>
                            <a:schemeClr val="accent6">
                              <a:lumMod val="10000"/>
                            </a:schemeClr>
                          </a:solidFill>
                        </a:rPr>
                        <a:t>(2021)</a:t>
                      </a:r>
                    </a:p>
                  </a:txBody>
                  <a:tcPr anchor="ctr"/>
                </a:tc>
                <a:extLst>
                  <a:ext uri="{0D108BD9-81ED-4DB2-BD59-A6C34878D82A}">
                    <a16:rowId xmlns:a16="http://schemas.microsoft.com/office/drawing/2014/main" val="3207241786"/>
                  </a:ext>
                </a:extLst>
              </a:tr>
              <a:tr h="210660">
                <a:tc>
                  <a:txBody>
                    <a:bodyPr/>
                    <a:lstStyle/>
                    <a:p>
                      <a:r>
                        <a:rPr lang="en-GB" sz="1100" b="1">
                          <a:solidFill>
                            <a:schemeClr val="accent6">
                              <a:lumMod val="10000"/>
                            </a:schemeClr>
                          </a:solidFill>
                        </a:rPr>
                        <a:t>Cambridge</a:t>
                      </a:r>
                    </a:p>
                  </a:txBody>
                  <a:tcPr/>
                </a:tc>
                <a:tc>
                  <a:txBody>
                    <a:bodyPr/>
                    <a:lstStyle/>
                    <a:p>
                      <a:pPr algn="ctr"/>
                      <a:r>
                        <a:rPr lang="en-GB" sz="1100" dirty="0">
                          <a:solidFill>
                            <a:schemeClr val="accent6">
                              <a:lumMod val="10000"/>
                            </a:schemeClr>
                          </a:solidFill>
                        </a:rPr>
                        <a:t>2.7%</a:t>
                      </a:r>
                    </a:p>
                  </a:txBody>
                  <a:tcPr anchor="ctr"/>
                </a:tc>
                <a:tc>
                  <a:txBody>
                    <a:bodyPr/>
                    <a:lstStyle/>
                    <a:p>
                      <a:pPr algn="ctr"/>
                      <a:r>
                        <a:rPr lang="en-GB" sz="1100" dirty="0">
                          <a:solidFill>
                            <a:schemeClr val="accent6">
                              <a:lumMod val="10000"/>
                            </a:schemeClr>
                          </a:solidFill>
                        </a:rPr>
                        <a:t>3.3</a:t>
                      </a:r>
                    </a:p>
                  </a:txBody>
                  <a:tcPr anchor="ctr"/>
                </a:tc>
                <a:tc>
                  <a:txBody>
                    <a:bodyPr/>
                    <a:lstStyle/>
                    <a:p>
                      <a:pPr algn="ctr"/>
                      <a:r>
                        <a:rPr lang="en-GB" sz="1100" dirty="0">
                          <a:solidFill>
                            <a:schemeClr val="accent6">
                              <a:lumMod val="10000"/>
                            </a:schemeClr>
                          </a:solidFill>
                        </a:rPr>
                        <a:t>1.6</a:t>
                      </a:r>
                    </a:p>
                  </a:txBody>
                  <a:tcPr anchor="ctr"/>
                </a:tc>
                <a:extLst>
                  <a:ext uri="{0D108BD9-81ED-4DB2-BD59-A6C34878D82A}">
                    <a16:rowId xmlns:a16="http://schemas.microsoft.com/office/drawing/2014/main" val="658627448"/>
                  </a:ext>
                </a:extLst>
              </a:tr>
              <a:tr h="274312">
                <a:tc>
                  <a:txBody>
                    <a:bodyPr/>
                    <a:lstStyle/>
                    <a:p>
                      <a:r>
                        <a:rPr lang="en-GB" sz="1100" b="1">
                          <a:solidFill>
                            <a:schemeClr val="accent6">
                              <a:lumMod val="10000"/>
                            </a:schemeClr>
                          </a:solidFill>
                        </a:rPr>
                        <a:t>East Cambridgeshire</a:t>
                      </a:r>
                    </a:p>
                  </a:txBody>
                  <a:tcPr/>
                </a:tc>
                <a:tc>
                  <a:txBody>
                    <a:bodyPr/>
                    <a:lstStyle/>
                    <a:p>
                      <a:pPr algn="ctr"/>
                      <a:r>
                        <a:rPr lang="en-GB" sz="1100" dirty="0">
                          <a:solidFill>
                            <a:schemeClr val="accent6">
                              <a:lumMod val="10000"/>
                            </a:schemeClr>
                          </a:solidFill>
                        </a:rPr>
                        <a:t>2.7%</a:t>
                      </a:r>
                    </a:p>
                  </a:txBody>
                  <a:tcPr anchor="ctr"/>
                </a:tc>
                <a:tc>
                  <a:txBody>
                    <a:bodyPr/>
                    <a:lstStyle/>
                    <a:p>
                      <a:pPr algn="ctr"/>
                      <a:r>
                        <a:rPr lang="en-GB" sz="1100">
                          <a:solidFill>
                            <a:schemeClr val="accent6">
                              <a:lumMod val="10000"/>
                            </a:schemeClr>
                          </a:solidFill>
                        </a:rPr>
                        <a:t>3.1</a:t>
                      </a:r>
                    </a:p>
                  </a:txBody>
                  <a:tcPr anchor="ctr"/>
                </a:tc>
                <a:tc>
                  <a:txBody>
                    <a:bodyPr/>
                    <a:lstStyle/>
                    <a:p>
                      <a:pPr algn="ctr"/>
                      <a:r>
                        <a:rPr lang="en-GB" sz="1100" dirty="0">
                          <a:solidFill>
                            <a:schemeClr val="accent6">
                              <a:lumMod val="10000"/>
                            </a:schemeClr>
                          </a:solidFill>
                        </a:rPr>
                        <a:t>0.7</a:t>
                      </a:r>
                    </a:p>
                  </a:txBody>
                  <a:tcPr anchor="ctr"/>
                </a:tc>
                <a:extLst>
                  <a:ext uri="{0D108BD9-81ED-4DB2-BD59-A6C34878D82A}">
                    <a16:rowId xmlns:a16="http://schemas.microsoft.com/office/drawing/2014/main" val="1079635389"/>
                  </a:ext>
                </a:extLst>
              </a:tr>
              <a:tr h="210660">
                <a:tc>
                  <a:txBody>
                    <a:bodyPr/>
                    <a:lstStyle/>
                    <a:p>
                      <a:r>
                        <a:rPr lang="en-GB" sz="1100" b="1">
                          <a:solidFill>
                            <a:schemeClr val="accent6">
                              <a:lumMod val="10000"/>
                            </a:schemeClr>
                          </a:solidFill>
                        </a:rPr>
                        <a:t>Fenland</a:t>
                      </a:r>
                    </a:p>
                  </a:txBody>
                  <a:tcPr/>
                </a:tc>
                <a:tc>
                  <a:txBody>
                    <a:bodyPr/>
                    <a:lstStyle/>
                    <a:p>
                      <a:pPr algn="ctr"/>
                      <a:r>
                        <a:rPr lang="en-GB" sz="1100" dirty="0">
                          <a:solidFill>
                            <a:schemeClr val="accent6">
                              <a:lumMod val="10000"/>
                            </a:schemeClr>
                          </a:solidFill>
                        </a:rPr>
                        <a:t>2.5%</a:t>
                      </a:r>
                    </a:p>
                  </a:txBody>
                  <a:tcPr anchor="ctr"/>
                </a:tc>
                <a:tc>
                  <a:txBody>
                    <a:bodyPr/>
                    <a:lstStyle/>
                    <a:p>
                      <a:pPr algn="ctr"/>
                      <a:r>
                        <a:rPr lang="en-GB" sz="1100">
                          <a:solidFill>
                            <a:schemeClr val="accent6">
                              <a:lumMod val="10000"/>
                            </a:schemeClr>
                          </a:solidFill>
                        </a:rPr>
                        <a:t>3.6</a:t>
                      </a:r>
                    </a:p>
                  </a:txBody>
                  <a:tcPr anchor="ctr"/>
                </a:tc>
                <a:tc>
                  <a:txBody>
                    <a:bodyPr/>
                    <a:lstStyle/>
                    <a:p>
                      <a:pPr algn="ctr"/>
                      <a:r>
                        <a:rPr lang="en-GB" sz="1100" dirty="0">
                          <a:solidFill>
                            <a:schemeClr val="accent6">
                              <a:lumMod val="10000"/>
                            </a:schemeClr>
                          </a:solidFill>
                        </a:rPr>
                        <a:t>3.9</a:t>
                      </a:r>
                    </a:p>
                  </a:txBody>
                  <a:tcPr anchor="ctr"/>
                </a:tc>
                <a:extLst>
                  <a:ext uri="{0D108BD9-81ED-4DB2-BD59-A6C34878D82A}">
                    <a16:rowId xmlns:a16="http://schemas.microsoft.com/office/drawing/2014/main" val="25283449"/>
                  </a:ext>
                </a:extLst>
              </a:tr>
              <a:tr h="210660">
                <a:tc>
                  <a:txBody>
                    <a:bodyPr/>
                    <a:lstStyle/>
                    <a:p>
                      <a:r>
                        <a:rPr lang="en-GB" sz="1100" b="1">
                          <a:solidFill>
                            <a:schemeClr val="accent6">
                              <a:lumMod val="10000"/>
                            </a:schemeClr>
                          </a:solidFill>
                        </a:rPr>
                        <a:t>Huntingdonshire</a:t>
                      </a:r>
                    </a:p>
                  </a:txBody>
                  <a:tcPr/>
                </a:tc>
                <a:tc>
                  <a:txBody>
                    <a:bodyPr/>
                    <a:lstStyle/>
                    <a:p>
                      <a:pPr algn="ctr"/>
                      <a:r>
                        <a:rPr lang="en-GB" sz="1100" dirty="0">
                          <a:solidFill>
                            <a:schemeClr val="accent6">
                              <a:lumMod val="10000"/>
                            </a:schemeClr>
                          </a:solidFill>
                        </a:rPr>
                        <a:t>2.5%</a:t>
                      </a:r>
                    </a:p>
                  </a:txBody>
                  <a:tcPr anchor="ctr"/>
                </a:tc>
                <a:tc>
                  <a:txBody>
                    <a:bodyPr/>
                    <a:lstStyle/>
                    <a:p>
                      <a:pPr algn="ctr"/>
                      <a:r>
                        <a:rPr lang="en-GB" sz="1100">
                          <a:solidFill>
                            <a:schemeClr val="accent6">
                              <a:lumMod val="10000"/>
                            </a:schemeClr>
                          </a:solidFill>
                        </a:rPr>
                        <a:t>3.1</a:t>
                      </a:r>
                    </a:p>
                  </a:txBody>
                  <a:tcPr anchor="ctr"/>
                </a:tc>
                <a:tc>
                  <a:txBody>
                    <a:bodyPr/>
                    <a:lstStyle/>
                    <a:p>
                      <a:pPr algn="ctr"/>
                      <a:r>
                        <a:rPr lang="en-GB" sz="1100" dirty="0">
                          <a:solidFill>
                            <a:schemeClr val="accent6">
                              <a:lumMod val="10000"/>
                            </a:schemeClr>
                          </a:solidFill>
                        </a:rPr>
                        <a:t>1.8</a:t>
                      </a:r>
                    </a:p>
                  </a:txBody>
                  <a:tcPr anchor="ctr"/>
                </a:tc>
                <a:extLst>
                  <a:ext uri="{0D108BD9-81ED-4DB2-BD59-A6C34878D82A}">
                    <a16:rowId xmlns:a16="http://schemas.microsoft.com/office/drawing/2014/main" val="3498560947"/>
                  </a:ext>
                </a:extLst>
              </a:tr>
              <a:tr h="274312">
                <a:tc>
                  <a:txBody>
                    <a:bodyPr/>
                    <a:lstStyle/>
                    <a:p>
                      <a:r>
                        <a:rPr lang="en-GB" sz="1100" b="1">
                          <a:solidFill>
                            <a:schemeClr val="accent6">
                              <a:lumMod val="10000"/>
                            </a:schemeClr>
                          </a:solidFill>
                        </a:rPr>
                        <a:t>South Cambridgeshire</a:t>
                      </a:r>
                    </a:p>
                  </a:txBody>
                  <a:tcPr/>
                </a:tc>
                <a:tc>
                  <a:txBody>
                    <a:bodyPr/>
                    <a:lstStyle/>
                    <a:p>
                      <a:pPr algn="ctr"/>
                      <a:r>
                        <a:rPr lang="en-GB" sz="1100" dirty="0">
                          <a:solidFill>
                            <a:schemeClr val="accent6">
                              <a:lumMod val="10000"/>
                            </a:schemeClr>
                          </a:solidFill>
                        </a:rPr>
                        <a:t>1.5%</a:t>
                      </a:r>
                    </a:p>
                  </a:txBody>
                  <a:tcPr anchor="ctr"/>
                </a:tc>
                <a:tc>
                  <a:txBody>
                    <a:bodyPr/>
                    <a:lstStyle/>
                    <a:p>
                      <a:pPr algn="ctr"/>
                      <a:r>
                        <a:rPr lang="en-GB" sz="1100">
                          <a:solidFill>
                            <a:schemeClr val="accent6">
                              <a:lumMod val="10000"/>
                            </a:schemeClr>
                          </a:solidFill>
                        </a:rPr>
                        <a:t>1.9</a:t>
                      </a:r>
                    </a:p>
                  </a:txBody>
                  <a:tcPr anchor="ctr"/>
                </a:tc>
                <a:tc>
                  <a:txBody>
                    <a:bodyPr/>
                    <a:lstStyle/>
                    <a:p>
                      <a:pPr algn="ctr"/>
                      <a:r>
                        <a:rPr lang="en-GB" sz="1100" dirty="0">
                          <a:solidFill>
                            <a:schemeClr val="accent6">
                              <a:lumMod val="10000"/>
                            </a:schemeClr>
                          </a:solidFill>
                        </a:rPr>
                        <a:t>1.1</a:t>
                      </a:r>
                    </a:p>
                  </a:txBody>
                  <a:tcPr anchor="ctr"/>
                </a:tc>
                <a:extLst>
                  <a:ext uri="{0D108BD9-81ED-4DB2-BD59-A6C34878D82A}">
                    <a16:rowId xmlns:a16="http://schemas.microsoft.com/office/drawing/2014/main" val="3580029111"/>
                  </a:ext>
                </a:extLst>
              </a:tr>
              <a:tr h="210660">
                <a:tc>
                  <a:txBody>
                    <a:bodyPr/>
                    <a:lstStyle/>
                    <a:p>
                      <a:r>
                        <a:rPr lang="en-GB" sz="1100" b="1">
                          <a:solidFill>
                            <a:schemeClr val="accent6">
                              <a:lumMod val="10000"/>
                            </a:schemeClr>
                          </a:solidFill>
                        </a:rPr>
                        <a:t>Peterborough</a:t>
                      </a:r>
                    </a:p>
                  </a:txBody>
                  <a:tcPr/>
                </a:tc>
                <a:tc>
                  <a:txBody>
                    <a:bodyPr/>
                    <a:lstStyle/>
                    <a:p>
                      <a:pPr algn="ctr"/>
                      <a:r>
                        <a:rPr lang="en-GB" sz="1100" dirty="0">
                          <a:solidFill>
                            <a:schemeClr val="accent6">
                              <a:lumMod val="10000"/>
                            </a:schemeClr>
                          </a:solidFill>
                        </a:rPr>
                        <a:t>2.6%</a:t>
                      </a:r>
                    </a:p>
                  </a:txBody>
                  <a:tcPr anchor="ctr"/>
                </a:tc>
                <a:tc>
                  <a:txBody>
                    <a:bodyPr/>
                    <a:lstStyle/>
                    <a:p>
                      <a:pPr algn="ctr"/>
                      <a:r>
                        <a:rPr lang="en-GB" sz="1100">
                          <a:solidFill>
                            <a:schemeClr val="accent6">
                              <a:lumMod val="10000"/>
                            </a:schemeClr>
                          </a:solidFill>
                        </a:rPr>
                        <a:t>4.2</a:t>
                      </a:r>
                    </a:p>
                  </a:txBody>
                  <a:tcPr anchor="ctr"/>
                </a:tc>
                <a:tc>
                  <a:txBody>
                    <a:bodyPr/>
                    <a:lstStyle/>
                    <a:p>
                      <a:pPr algn="ctr"/>
                      <a:r>
                        <a:rPr lang="en-GB" sz="1100" dirty="0">
                          <a:solidFill>
                            <a:schemeClr val="accent6">
                              <a:lumMod val="10000"/>
                            </a:schemeClr>
                          </a:solidFill>
                        </a:rPr>
                        <a:t>6.7 </a:t>
                      </a:r>
                    </a:p>
                  </a:txBody>
                  <a:tcPr anchor="ctr"/>
                </a:tc>
                <a:extLst>
                  <a:ext uri="{0D108BD9-81ED-4DB2-BD59-A6C34878D82A}">
                    <a16:rowId xmlns:a16="http://schemas.microsoft.com/office/drawing/2014/main" val="2266230003"/>
                  </a:ext>
                </a:extLst>
              </a:tr>
              <a:tr h="210660">
                <a:tc>
                  <a:txBody>
                    <a:bodyPr/>
                    <a:lstStyle/>
                    <a:p>
                      <a:r>
                        <a:rPr lang="en-GB" sz="1100" b="1" dirty="0">
                          <a:solidFill>
                            <a:schemeClr val="accent6">
                              <a:lumMod val="10000"/>
                            </a:schemeClr>
                          </a:solidFill>
                        </a:rPr>
                        <a:t>England</a:t>
                      </a:r>
                    </a:p>
                  </a:txBody>
                  <a:tcPr/>
                </a:tc>
                <a:tc>
                  <a:txBody>
                    <a:bodyPr/>
                    <a:lstStyle/>
                    <a:p>
                      <a:pPr algn="ctr"/>
                      <a:r>
                        <a:rPr lang="en-GB" sz="1100" dirty="0">
                          <a:solidFill>
                            <a:schemeClr val="accent6">
                              <a:lumMod val="10000"/>
                            </a:schemeClr>
                          </a:solidFill>
                        </a:rPr>
                        <a:t>2.8%</a:t>
                      </a:r>
                    </a:p>
                  </a:txBody>
                  <a:tcPr anchor="ctr"/>
                </a:tc>
                <a:tc>
                  <a:txBody>
                    <a:bodyPr/>
                    <a:lstStyle/>
                    <a:p>
                      <a:pPr algn="ctr"/>
                      <a:r>
                        <a:rPr lang="en-GB" sz="1100">
                          <a:solidFill>
                            <a:schemeClr val="accent6">
                              <a:lumMod val="10000"/>
                            </a:schemeClr>
                          </a:solidFill>
                        </a:rPr>
                        <a:t>3.9</a:t>
                      </a:r>
                    </a:p>
                  </a:txBody>
                  <a:tcPr anchor="ctr"/>
                </a:tc>
                <a:tc>
                  <a:txBody>
                    <a:bodyPr/>
                    <a:lstStyle/>
                    <a:p>
                      <a:pPr algn="ctr"/>
                      <a:r>
                        <a:rPr lang="en-GB" sz="1100" dirty="0">
                          <a:solidFill>
                            <a:schemeClr val="accent6">
                              <a:lumMod val="10000"/>
                            </a:schemeClr>
                          </a:solidFill>
                        </a:rPr>
                        <a:t>3.2</a:t>
                      </a:r>
                    </a:p>
                  </a:txBody>
                  <a:tcPr anchor="ctr"/>
                </a:tc>
                <a:extLst>
                  <a:ext uri="{0D108BD9-81ED-4DB2-BD59-A6C34878D82A}">
                    <a16:rowId xmlns:a16="http://schemas.microsoft.com/office/drawing/2014/main" val="3002613333"/>
                  </a:ext>
                </a:extLst>
              </a:tr>
            </a:tbl>
          </a:graphicData>
        </a:graphic>
      </p:graphicFrame>
      <p:sp>
        <p:nvSpPr>
          <p:cNvPr id="33" name="TextBox 32">
            <a:extLst>
              <a:ext uri="{FF2B5EF4-FFF2-40B4-BE49-F238E27FC236}">
                <a16:creationId xmlns:a16="http://schemas.microsoft.com/office/drawing/2014/main" id="{BE7FE55C-61E9-F179-D210-CB81B4888AA4}"/>
              </a:ext>
            </a:extLst>
          </p:cNvPr>
          <p:cNvSpPr txBox="1"/>
          <p:nvPr/>
        </p:nvSpPr>
        <p:spPr>
          <a:xfrm>
            <a:off x="99820" y="6452005"/>
            <a:ext cx="6655980" cy="276999"/>
          </a:xfrm>
          <a:prstGeom prst="rect">
            <a:avLst/>
          </a:prstGeom>
          <a:noFill/>
        </p:spPr>
        <p:txBody>
          <a:bodyPr wrap="square">
            <a:spAutoFit/>
          </a:bodyPr>
          <a:lstStyle/>
          <a:p>
            <a:r>
              <a:rPr lang="en-GB" sz="1200" b="0" i="1" dirty="0">
                <a:solidFill>
                  <a:srgbClr val="0B0C0C"/>
                </a:solidFill>
                <a:effectLst/>
                <a:latin typeface="Arial" panose="020B0604020202020204" pitchFamily="34" charset="0"/>
              </a:rPr>
              <a:t>Source: Office for National Statistics (ONS)</a:t>
            </a:r>
            <a:endParaRPr lang="en-GB" sz="1200" dirty="0"/>
          </a:p>
        </p:txBody>
      </p:sp>
      <p:sp>
        <p:nvSpPr>
          <p:cNvPr id="37" name="TextBox 36">
            <a:extLst>
              <a:ext uri="{FF2B5EF4-FFF2-40B4-BE49-F238E27FC236}">
                <a16:creationId xmlns:a16="http://schemas.microsoft.com/office/drawing/2014/main" id="{4B446201-C3E6-EF67-3AB5-3C19BBAA94C6}"/>
              </a:ext>
            </a:extLst>
          </p:cNvPr>
          <p:cNvSpPr txBox="1"/>
          <p:nvPr/>
        </p:nvSpPr>
        <p:spPr>
          <a:xfrm>
            <a:off x="6890962" y="4004839"/>
            <a:ext cx="4941544" cy="2308324"/>
          </a:xfrm>
          <a:prstGeom prst="rect">
            <a:avLst/>
          </a:prstGeom>
          <a:solidFill>
            <a:schemeClr val="accent5">
              <a:alpha val="80000"/>
            </a:schemeClr>
          </a:solidFill>
        </p:spPr>
        <p:txBody>
          <a:bodyPr wrap="square" rtlCol="0">
            <a:spAutoFit/>
          </a:bodyPr>
          <a:lstStyle/>
          <a:p>
            <a:r>
              <a:rPr lang="en-GB" sz="1600" b="1" dirty="0">
                <a:solidFill>
                  <a:schemeClr val="accent6">
                    <a:lumMod val="10000"/>
                  </a:schemeClr>
                </a:solidFill>
                <a:latin typeface="Arial" panose="020B0604020202020204" pitchFamily="34" charset="0"/>
                <a:cs typeface="Arial" panose="020B0604020202020204" pitchFamily="34" charset="0"/>
              </a:rPr>
              <a:t>All districts in Cambridgeshire and Peterborough report a lower percentage of term babies with low birth weight than England.</a:t>
            </a:r>
          </a:p>
          <a:p>
            <a:endParaRPr lang="en-GB" sz="1600" b="1" dirty="0">
              <a:solidFill>
                <a:schemeClr val="accent6">
                  <a:lumMod val="10000"/>
                </a:schemeClr>
              </a:solidFill>
              <a:latin typeface="Arial" panose="020B0604020202020204" pitchFamily="34" charset="0"/>
              <a:cs typeface="Arial" panose="020B0604020202020204" pitchFamily="34" charset="0"/>
            </a:endParaRPr>
          </a:p>
          <a:p>
            <a:r>
              <a:rPr lang="en-GB" sz="1600" b="1" dirty="0">
                <a:solidFill>
                  <a:schemeClr val="accent6">
                    <a:lumMod val="10000"/>
                  </a:schemeClr>
                </a:solidFill>
                <a:latin typeface="Arial" panose="020B0604020202020204" pitchFamily="34" charset="0"/>
                <a:cs typeface="Arial" panose="020B0604020202020204" pitchFamily="34" charset="0"/>
              </a:rPr>
              <a:t>The infant mortality rate was higher in Peterborough than England between 2018-2020.</a:t>
            </a:r>
          </a:p>
          <a:p>
            <a:endParaRPr lang="en-GB" sz="1600" b="1" dirty="0">
              <a:solidFill>
                <a:schemeClr val="accent6">
                  <a:lumMod val="10000"/>
                </a:schemeClr>
              </a:solidFill>
              <a:latin typeface="Arial" panose="020B0604020202020204" pitchFamily="34" charset="0"/>
              <a:cs typeface="Arial" panose="020B0604020202020204" pitchFamily="34" charset="0"/>
            </a:endParaRPr>
          </a:p>
          <a:p>
            <a:r>
              <a:rPr lang="en-GB" sz="1600" b="1" dirty="0">
                <a:solidFill>
                  <a:schemeClr val="accent6">
                    <a:lumMod val="10000"/>
                  </a:schemeClr>
                </a:solidFill>
                <a:latin typeface="Arial" panose="020B0604020202020204" pitchFamily="34" charset="0"/>
                <a:cs typeface="Arial" panose="020B0604020202020204" pitchFamily="34" charset="0"/>
              </a:rPr>
              <a:t>The under 18s birth rate is higher in Fenland and Peterborough than England. </a:t>
            </a:r>
          </a:p>
        </p:txBody>
      </p:sp>
    </p:spTree>
    <p:extLst>
      <p:ext uri="{BB962C8B-B14F-4D97-AF65-F5344CB8AC3E}">
        <p14:creationId xmlns:p14="http://schemas.microsoft.com/office/powerpoint/2010/main" val="42068840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459040-C2EC-C734-3D34-625ED581B196}"/>
              </a:ext>
            </a:extLst>
          </p:cNvPr>
          <p:cNvSpPr/>
          <p:nvPr/>
        </p:nvSpPr>
        <p:spPr>
          <a:xfrm>
            <a:off x="8733035" y="1"/>
            <a:ext cx="3458965" cy="685800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descr="Hand holding finger">
            <a:extLst>
              <a:ext uri="{FF2B5EF4-FFF2-40B4-BE49-F238E27FC236}">
                <a16:creationId xmlns:a16="http://schemas.microsoft.com/office/drawing/2014/main" id="{7BF0D969-4D79-447A-CC69-A4E0E925E6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014" y="0"/>
            <a:ext cx="10287971" cy="6858000"/>
          </a:xfrm>
          <a:prstGeom prst="rect">
            <a:avLst/>
          </a:prstGeom>
        </p:spPr>
      </p:pic>
      <p:sp>
        <p:nvSpPr>
          <p:cNvPr id="2" name="Title 1">
            <a:extLst>
              <a:ext uri="{FF2B5EF4-FFF2-40B4-BE49-F238E27FC236}">
                <a16:creationId xmlns:a16="http://schemas.microsoft.com/office/drawing/2014/main" id="{A1117BBC-6071-3176-3FB8-66505CDD0F75}"/>
              </a:ext>
            </a:extLst>
          </p:cNvPr>
          <p:cNvSpPr>
            <a:spLocks noGrp="1"/>
          </p:cNvSpPr>
          <p:nvPr>
            <p:ph type="ctrTitle"/>
          </p:nvPr>
        </p:nvSpPr>
        <p:spPr>
          <a:xfrm>
            <a:off x="1523999" y="2860158"/>
            <a:ext cx="9144000" cy="941841"/>
          </a:xfrm>
          <a:solidFill>
            <a:srgbClr val="ABFFAB"/>
          </a:solidFill>
        </p:spPr>
        <p:txBody>
          <a:bodyPr/>
          <a:lstStyle/>
          <a:p>
            <a:r>
              <a:rPr lang="en-US" dirty="0">
                <a:solidFill>
                  <a:schemeClr val="accent6">
                    <a:lumMod val="10000"/>
                  </a:schemeClr>
                </a:solidFill>
                <a:cs typeface="Calibri"/>
              </a:rPr>
              <a:t>Perinatal Mental Health</a:t>
            </a:r>
            <a:endParaRPr lang="en-US" dirty="0">
              <a:solidFill>
                <a:schemeClr val="accent6">
                  <a:lumMod val="10000"/>
                </a:schemeClr>
              </a:solidFill>
            </a:endParaRPr>
          </a:p>
        </p:txBody>
      </p:sp>
    </p:spTree>
    <p:extLst>
      <p:ext uri="{BB962C8B-B14F-4D97-AF65-F5344CB8AC3E}">
        <p14:creationId xmlns:p14="http://schemas.microsoft.com/office/powerpoint/2010/main" val="38620094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2357EE-CB72-B97E-8609-60EEC65D5966}"/>
              </a:ext>
            </a:extLst>
          </p:cNvPr>
          <p:cNvSpPr/>
          <p:nvPr/>
        </p:nvSpPr>
        <p:spPr>
          <a:xfrm>
            <a:off x="8733035" y="63275"/>
            <a:ext cx="3458965" cy="685800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2">
            <a:extLst>
              <a:ext uri="{FF2B5EF4-FFF2-40B4-BE49-F238E27FC236}">
                <a16:creationId xmlns:a16="http://schemas.microsoft.com/office/drawing/2014/main" id="{A5AC10C9-E294-CB42-6D01-FF9C45D8DC4C}"/>
              </a:ext>
            </a:extLst>
          </p:cNvPr>
          <p:cNvSpPr>
            <a:spLocks noGrp="1"/>
          </p:cNvSpPr>
          <p:nvPr>
            <p:ph type="subTitle" idx="1"/>
          </p:nvPr>
        </p:nvSpPr>
        <p:spPr/>
        <p:txBody>
          <a:bodyPr/>
          <a:lstStyle/>
          <a:p>
            <a:endParaRPr lang="en-GB" dirty="0"/>
          </a:p>
        </p:txBody>
      </p:sp>
      <p:sp>
        <p:nvSpPr>
          <p:cNvPr id="4" name="TextBox 3">
            <a:extLst>
              <a:ext uri="{FF2B5EF4-FFF2-40B4-BE49-F238E27FC236}">
                <a16:creationId xmlns:a16="http://schemas.microsoft.com/office/drawing/2014/main" id="{C6890AC0-A50A-EFF8-E540-9FDF770A7843}"/>
              </a:ext>
            </a:extLst>
          </p:cNvPr>
          <p:cNvSpPr txBox="1"/>
          <p:nvPr/>
        </p:nvSpPr>
        <p:spPr>
          <a:xfrm>
            <a:off x="594360" y="1279095"/>
            <a:ext cx="11251743" cy="4019690"/>
          </a:xfrm>
          <a:prstGeom prst="rect">
            <a:avLst/>
          </a:prstGeom>
          <a:solidFill>
            <a:schemeClr val="accent5"/>
          </a:solidFill>
        </p:spPr>
        <p:txBody>
          <a:bodyPr wrap="square">
            <a:spAutoFit/>
          </a:bodyPr>
          <a:lstStyle/>
          <a:p>
            <a:pPr>
              <a:lnSpc>
                <a:spcPct val="150000"/>
              </a:lnSpc>
            </a:pPr>
            <a:r>
              <a:rPr lang="en-US" sz="1600" b="1" dirty="0">
                <a:solidFill>
                  <a:schemeClr val="accent6">
                    <a:lumMod val="10000"/>
                  </a:schemeClr>
                </a:solidFill>
                <a:cs typeface="Arial" panose="020B0604020202020204" pitchFamily="34" charset="0"/>
              </a:rPr>
              <a:t>-</a:t>
            </a:r>
            <a:r>
              <a:rPr lang="en-US" b="1" dirty="0">
                <a:solidFill>
                  <a:srgbClr val="00E200"/>
                </a:solidFill>
                <a:cs typeface="Arial" panose="020B0604020202020204" pitchFamily="34" charset="0"/>
              </a:rPr>
              <a:t>S</a:t>
            </a:r>
            <a:r>
              <a:rPr lang="en-US" b="1" i="0" dirty="0">
                <a:solidFill>
                  <a:srgbClr val="00E200"/>
                </a:solidFill>
                <a:effectLst/>
                <a:cs typeface="Arial" panose="020B0604020202020204" pitchFamily="34" charset="0"/>
              </a:rPr>
              <a:t>uicide is a leading cause of death </a:t>
            </a:r>
            <a:r>
              <a:rPr lang="en-US" sz="1600" b="1" i="0" dirty="0">
                <a:solidFill>
                  <a:schemeClr val="accent6">
                    <a:lumMod val="10000"/>
                  </a:schemeClr>
                </a:solidFill>
                <a:effectLst/>
                <a:cs typeface="Arial" panose="020B0604020202020204" pitchFamily="34" charset="0"/>
              </a:rPr>
              <a:t>during the perinatal period in </a:t>
            </a:r>
            <a:r>
              <a:rPr lang="en-US" sz="1600" b="1" dirty="0">
                <a:solidFill>
                  <a:schemeClr val="accent6">
                    <a:lumMod val="10000"/>
                  </a:schemeClr>
                </a:solidFill>
                <a:cs typeface="Arial" panose="020B0604020202020204" pitchFamily="34" charset="0"/>
              </a:rPr>
              <a:t>high income countries</a:t>
            </a:r>
            <a:r>
              <a:rPr lang="en-US" sz="1600" b="1" i="0" dirty="0">
                <a:solidFill>
                  <a:schemeClr val="accent6">
                    <a:lumMod val="10000"/>
                  </a:schemeClr>
                </a:solidFill>
                <a:effectLst/>
                <a:cs typeface="Arial" panose="020B0604020202020204" pitchFamily="34" charset="0"/>
              </a:rPr>
              <a:t> (accounting for 5 to 20% of</a:t>
            </a:r>
            <a:r>
              <a:rPr lang="en-US" sz="1600" b="1" dirty="0">
                <a:solidFill>
                  <a:schemeClr val="accent6">
                    <a:lumMod val="10000"/>
                  </a:schemeClr>
                </a:solidFill>
                <a:cs typeface="Arial" panose="020B0604020202020204" pitchFamily="34" charset="0"/>
              </a:rPr>
              <a:t> </a:t>
            </a:r>
            <a:r>
              <a:rPr lang="en-US" sz="1600" b="1" i="0" dirty="0">
                <a:solidFill>
                  <a:schemeClr val="accent6">
                    <a:lumMod val="10000"/>
                  </a:schemeClr>
                </a:solidFill>
                <a:effectLst/>
                <a:cs typeface="Arial" panose="020B0604020202020204" pitchFamily="34" charset="0"/>
              </a:rPr>
              <a:t>maternal deaths)</a:t>
            </a:r>
          </a:p>
          <a:p>
            <a:pPr>
              <a:lnSpc>
                <a:spcPct val="150000"/>
              </a:lnSpc>
            </a:pPr>
            <a:r>
              <a:rPr lang="en-US" sz="1600" b="1" dirty="0">
                <a:solidFill>
                  <a:schemeClr val="accent6">
                    <a:lumMod val="10000"/>
                  </a:schemeClr>
                </a:solidFill>
                <a:ea typeface="Noto Sans" panose="020B0502040504020204" pitchFamily="34" charset="0"/>
                <a:cs typeface="Arial" panose="020B0604020202020204" pitchFamily="34" charset="0"/>
              </a:rPr>
              <a:t>- </a:t>
            </a:r>
            <a:r>
              <a:rPr lang="en-US" sz="1600" b="1" i="0" dirty="0">
                <a:solidFill>
                  <a:schemeClr val="accent6">
                    <a:lumMod val="10000"/>
                  </a:schemeClr>
                </a:solidFill>
                <a:effectLst/>
                <a:ea typeface="Noto Sans" panose="020B0502040504020204" pitchFamily="34" charset="0"/>
                <a:cs typeface="Arial" panose="020B0604020202020204" pitchFamily="34" charset="0"/>
              </a:rPr>
              <a:t>Perinatal mental health problems are those which occur during pregnancy or in the </a:t>
            </a:r>
            <a:r>
              <a:rPr lang="en-US" sz="1600" b="1" dirty="0">
                <a:solidFill>
                  <a:schemeClr val="accent6">
                    <a:lumMod val="10000"/>
                  </a:schemeClr>
                </a:solidFill>
                <a:ea typeface="Noto Sans" panose="020B0502040504020204" pitchFamily="34" charset="0"/>
                <a:cs typeface="Arial" panose="020B0604020202020204" pitchFamily="34" charset="0"/>
              </a:rPr>
              <a:t>two</a:t>
            </a:r>
            <a:r>
              <a:rPr lang="en-US" sz="1600" b="1" i="0" dirty="0">
                <a:solidFill>
                  <a:schemeClr val="accent6">
                    <a:lumMod val="10000"/>
                  </a:schemeClr>
                </a:solidFill>
                <a:effectLst/>
                <a:ea typeface="Noto Sans" panose="020B0502040504020204" pitchFamily="34" charset="0"/>
                <a:cs typeface="Arial" panose="020B0604020202020204" pitchFamily="34" charset="0"/>
              </a:rPr>
              <a:t> years following the birth of a child.</a:t>
            </a:r>
          </a:p>
          <a:p>
            <a:pPr>
              <a:lnSpc>
                <a:spcPct val="150000"/>
              </a:lnSpc>
            </a:pPr>
            <a:r>
              <a:rPr lang="en-US" sz="1600" b="1" dirty="0">
                <a:solidFill>
                  <a:schemeClr val="accent6">
                    <a:lumMod val="10000"/>
                  </a:schemeClr>
                </a:solidFill>
                <a:ea typeface="Noto Sans" panose="020B0502040504020204" pitchFamily="34" charset="0"/>
                <a:cs typeface="Arial" panose="020B0604020202020204" pitchFamily="34" charset="0"/>
              </a:rPr>
              <a:t>- It </a:t>
            </a:r>
            <a:r>
              <a:rPr lang="en-US" b="1" dirty="0">
                <a:solidFill>
                  <a:srgbClr val="00E200"/>
                </a:solidFill>
                <a:ea typeface="Noto Sans" panose="020B0502040504020204" pitchFamily="34" charset="0"/>
                <a:cs typeface="Arial" panose="020B0604020202020204" pitchFamily="34" charset="0"/>
              </a:rPr>
              <a:t>impacts </a:t>
            </a:r>
            <a:r>
              <a:rPr lang="en-US" b="1" i="0" dirty="0">
                <a:solidFill>
                  <a:srgbClr val="00E200"/>
                </a:solidFill>
                <a:effectLst/>
                <a:ea typeface="Noto Sans" panose="020B0502040504020204" pitchFamily="34" charset="0"/>
                <a:cs typeface="Arial" panose="020B0604020202020204" pitchFamily="34" charset="0"/>
              </a:rPr>
              <a:t>up to 27% of new and expectant mothers </a:t>
            </a:r>
            <a:r>
              <a:rPr lang="en-US" sz="1600" b="1" i="0" dirty="0">
                <a:solidFill>
                  <a:schemeClr val="accent6">
                    <a:lumMod val="10000"/>
                  </a:schemeClr>
                </a:solidFill>
                <a:effectLst/>
                <a:ea typeface="Noto Sans" panose="020B0502040504020204" pitchFamily="34" charset="0"/>
                <a:cs typeface="Arial" panose="020B0604020202020204" pitchFamily="34" charset="0"/>
              </a:rPr>
              <a:t>and covers a wide range of conditions. If left untreated, mental health issues can have significant and long-lasting effects on the woman, the child, and the wider family. </a:t>
            </a:r>
          </a:p>
          <a:p>
            <a:pPr>
              <a:lnSpc>
                <a:spcPct val="150000"/>
              </a:lnSpc>
            </a:pPr>
            <a:r>
              <a:rPr lang="en-US" sz="1600" b="1" dirty="0">
                <a:solidFill>
                  <a:schemeClr val="accent6">
                    <a:lumMod val="10000"/>
                  </a:schemeClr>
                </a:solidFill>
                <a:ea typeface="Noto Sans" panose="020B0502040504020204" pitchFamily="34" charset="0"/>
                <a:cs typeface="Arial" panose="020B0604020202020204" pitchFamily="34" charset="0"/>
              </a:rPr>
              <a:t>- From conception to age two, babies are very susceptible to their environment and entirely reliant on their caregivers</a:t>
            </a:r>
            <a:r>
              <a:rPr lang="en-US" b="1" dirty="0">
                <a:solidFill>
                  <a:srgbClr val="00E200"/>
                </a:solidFill>
                <a:ea typeface="Noto Sans" panose="020B0502040504020204" pitchFamily="34" charset="0"/>
                <a:cs typeface="Arial" panose="020B0604020202020204" pitchFamily="34" charset="0"/>
              </a:rPr>
              <a:t>. A loving attachment between babies and their parents is crucial </a:t>
            </a:r>
            <a:r>
              <a:rPr lang="en-US" sz="1600" b="1" dirty="0">
                <a:solidFill>
                  <a:schemeClr val="accent6">
                    <a:lumMod val="10000"/>
                  </a:schemeClr>
                </a:solidFill>
                <a:ea typeface="Noto Sans" panose="020B0502040504020204" pitchFamily="34" charset="0"/>
                <a:cs typeface="Arial" panose="020B0604020202020204" pitchFamily="34" charset="0"/>
              </a:rPr>
              <a:t>for the child’s development and to help avoid adverse childhood experiences (ACEs), such as poor parental mental health, which can have long-lasting damaging effects. </a:t>
            </a:r>
          </a:p>
          <a:p>
            <a:pPr>
              <a:lnSpc>
                <a:spcPct val="150000"/>
              </a:lnSpc>
            </a:pPr>
            <a:r>
              <a:rPr lang="en-US" sz="1600" b="1" dirty="0">
                <a:solidFill>
                  <a:schemeClr val="accent6">
                    <a:lumMod val="10000"/>
                  </a:schemeClr>
                </a:solidFill>
                <a:ea typeface="Noto Sans" panose="020B0502040504020204" pitchFamily="34" charset="0"/>
                <a:cs typeface="Arial" panose="020B0604020202020204" pitchFamily="34" charset="0"/>
              </a:rPr>
              <a:t>- Some risk factors for poor perinatal mental health include </a:t>
            </a:r>
            <a:r>
              <a:rPr lang="en-US" b="1" dirty="0">
                <a:solidFill>
                  <a:srgbClr val="00E200"/>
                </a:solidFill>
                <a:ea typeface="Noto Sans" panose="020B0502040504020204" pitchFamily="34" charset="0"/>
                <a:cs typeface="Arial" panose="020B0604020202020204" pitchFamily="34" charset="0"/>
              </a:rPr>
              <a:t>a history of mental health problems, traumatic childbirth experiences, domestic violence and abuse and poor social support. </a:t>
            </a:r>
            <a:endParaRPr lang="en-US" sz="1600" b="1" dirty="0">
              <a:solidFill>
                <a:srgbClr val="00E200"/>
              </a:solidFill>
              <a:ea typeface="Noto Sans" panose="020B0502040504020204" pitchFamily="34" charset="0"/>
              <a:cs typeface="Arial" panose="020B0604020202020204" pitchFamily="34" charset="0"/>
            </a:endParaRPr>
          </a:p>
        </p:txBody>
      </p:sp>
      <p:sp>
        <p:nvSpPr>
          <p:cNvPr id="11" name="Title 1">
            <a:extLst>
              <a:ext uri="{FF2B5EF4-FFF2-40B4-BE49-F238E27FC236}">
                <a16:creationId xmlns:a16="http://schemas.microsoft.com/office/drawing/2014/main" id="{E33F9582-C57A-99E6-E3DE-BF7CC83F7530}"/>
              </a:ext>
            </a:extLst>
          </p:cNvPr>
          <p:cNvSpPr txBox="1">
            <a:spLocks/>
          </p:cNvSpPr>
          <p:nvPr/>
        </p:nvSpPr>
        <p:spPr bwMode="auto">
          <a:xfrm>
            <a:off x="-2618" y="-17279"/>
            <a:ext cx="3814330" cy="613179"/>
          </a:xfrm>
          <a:prstGeom prst="rect">
            <a:avLst/>
          </a:prstGeom>
          <a:solidFill>
            <a:srgbClr val="ABFFAB"/>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1800" dirty="0">
                <a:solidFill>
                  <a:schemeClr val="accent6">
                    <a:lumMod val="10000"/>
                  </a:schemeClr>
                </a:solidFill>
                <a:latin typeface="Arial" panose="020B0604020202020204" pitchFamily="34" charset="0"/>
                <a:cs typeface="Arial" panose="020B0604020202020204" pitchFamily="34" charset="0"/>
              </a:rPr>
              <a:t>Perinatal Mental Health</a:t>
            </a:r>
          </a:p>
        </p:txBody>
      </p:sp>
      <p:sp>
        <p:nvSpPr>
          <p:cNvPr id="13" name="TextBox 12">
            <a:extLst>
              <a:ext uri="{FF2B5EF4-FFF2-40B4-BE49-F238E27FC236}">
                <a16:creationId xmlns:a16="http://schemas.microsoft.com/office/drawing/2014/main" id="{F31FDFE3-477B-B18D-43AA-AB5106492ED6}"/>
              </a:ext>
            </a:extLst>
          </p:cNvPr>
          <p:cNvSpPr txBox="1"/>
          <p:nvPr/>
        </p:nvSpPr>
        <p:spPr>
          <a:xfrm>
            <a:off x="166137" y="5741759"/>
            <a:ext cx="11042968" cy="1600438"/>
          </a:xfrm>
          <a:prstGeom prst="rect">
            <a:avLst/>
          </a:prstGeom>
          <a:noFill/>
        </p:spPr>
        <p:txBody>
          <a:bodyPr wrap="square">
            <a:spAutoFit/>
          </a:bodyPr>
          <a:lstStyle/>
          <a:p>
            <a:pPr marL="171450" indent="-171450">
              <a:buFont typeface="Arial" panose="020B0604020202020204" pitchFamily="34" charset="0"/>
              <a:buChar char="•"/>
            </a:pPr>
            <a:r>
              <a:rPr lang="en-US" sz="1000" dirty="0">
                <a:solidFill>
                  <a:schemeClr val="accent6">
                    <a:lumMod val="10000"/>
                  </a:schemeClr>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NHS England » Perinatal mental health</a:t>
            </a:r>
            <a:endParaRPr lang="en-US" sz="1000" dirty="0">
              <a:solidFill>
                <a:schemeClr val="accent6">
                  <a:lumMod val="1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000" dirty="0">
                <a:solidFill>
                  <a:schemeClr val="accent6">
                    <a:lumMod val="10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The_best_start_for_life_a_vision_for_the_1_001_critical_days.pdf (publishing.service.gov.uk)</a:t>
            </a:r>
            <a:endParaRPr lang="en-US" sz="1000" dirty="0">
              <a:solidFill>
                <a:schemeClr val="accent6">
                  <a:lumMod val="1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000" dirty="0">
                <a:solidFill>
                  <a:schemeClr val="accent6">
                    <a:lumMod val="10000"/>
                  </a:schemeClr>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The healthcare resource impact of maternal mental illness on children and adolescents: UK retrospective cohort study | The British Journal of Psychiatry | Cambridge Core</a:t>
            </a:r>
            <a:endParaRPr lang="en-US" sz="1000" dirty="0">
              <a:solidFill>
                <a:schemeClr val="accent6">
                  <a:lumMod val="1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000" dirty="0">
                <a:solidFill>
                  <a:schemeClr val="accent6">
                    <a:lumMod val="10000"/>
                  </a:schemeClr>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The influence of maternal mental illness on vaccination uptake in children: a UK population-based cohort study | SpringerLink</a:t>
            </a:r>
            <a:endParaRPr lang="en-US" sz="1000" dirty="0">
              <a:solidFill>
                <a:schemeClr val="accent6">
                  <a:lumMod val="1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000" dirty="0">
                <a:solidFill>
                  <a:schemeClr val="accent6">
                    <a:lumMod val="10000"/>
                  </a:schemeClr>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Perinatal mental health: a review of progress and challenges - Howard - 2020 - World Psychiatry - Wiley Online Library</a:t>
            </a:r>
            <a:endParaRPr lang="en-US" sz="1000" dirty="0">
              <a:solidFill>
                <a:schemeClr val="accent6">
                  <a:lumMod val="1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dirty="0">
                <a:solidFill>
                  <a:schemeClr val="accent6">
                    <a:lumMod val="10000"/>
                  </a:schemeClr>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Cambridgeshire &amp; Peterborough Insight – Mental Health Needs Assessment – Chapter Three: Perinatal mental health (cambridgeshireinsight.org.uk</a:t>
            </a:r>
            <a:r>
              <a:rPr lang="en-GB" sz="1000" dirty="0">
                <a:solidFill>
                  <a:schemeClr val="accent6">
                    <a:lumMod val="10000"/>
                  </a:schemeClr>
                </a:solidFill>
                <a:hlinkClick r:id="rId7">
                  <a:extLst>
                    <a:ext uri="{A12FA001-AC4F-418D-AE19-62706E023703}">
                      <ahyp:hlinkClr xmlns:ahyp="http://schemas.microsoft.com/office/drawing/2018/hyperlinkcolor" val="tx"/>
                    </a:ext>
                  </a:extLst>
                </a:hlinkClick>
              </a:rPr>
              <a:t>)</a:t>
            </a:r>
            <a:endParaRPr lang="en-GB" sz="1000" dirty="0">
              <a:solidFill>
                <a:schemeClr val="accent6">
                  <a:lumMod val="10000"/>
                </a:schemeClr>
              </a:solidFill>
            </a:endParaRPr>
          </a:p>
          <a:p>
            <a:pPr marL="171450" indent="-171450">
              <a:buFont typeface="Arial" panose="020B0604020202020204" pitchFamily="34" charset="0"/>
              <a:buChar char="•"/>
            </a:pPr>
            <a:endParaRPr lang="en-US" sz="1000" dirty="0">
              <a:solidFill>
                <a:schemeClr val="accent6">
                  <a:lumMod val="10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GB" sz="1400" dirty="0"/>
          </a:p>
        </p:txBody>
      </p:sp>
      <p:sp>
        <p:nvSpPr>
          <p:cNvPr id="8" name="Title 1">
            <a:extLst>
              <a:ext uri="{FF2B5EF4-FFF2-40B4-BE49-F238E27FC236}">
                <a16:creationId xmlns:a16="http://schemas.microsoft.com/office/drawing/2014/main" id="{0B98B6F8-927F-D33E-6804-EE2C2279FBA6}"/>
              </a:ext>
            </a:extLst>
          </p:cNvPr>
          <p:cNvSpPr txBox="1">
            <a:spLocks/>
          </p:cNvSpPr>
          <p:nvPr/>
        </p:nvSpPr>
        <p:spPr bwMode="auto">
          <a:xfrm>
            <a:off x="4662754" y="349824"/>
            <a:ext cx="2866490" cy="613179"/>
          </a:xfrm>
          <a:prstGeom prst="rect">
            <a:avLst/>
          </a:prstGeom>
          <a:solidFill>
            <a:srgbClr val="ABFFAB"/>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2800" dirty="0">
                <a:solidFill>
                  <a:schemeClr val="accent6">
                    <a:lumMod val="10000"/>
                  </a:schemeClr>
                </a:solidFill>
                <a:cs typeface="Arial" panose="020B0604020202020204" pitchFamily="34" charset="0"/>
              </a:rPr>
              <a:t>BACKGROUND</a:t>
            </a:r>
          </a:p>
        </p:txBody>
      </p:sp>
    </p:spTree>
    <p:extLst>
      <p:ext uri="{BB962C8B-B14F-4D97-AF65-F5344CB8AC3E}">
        <p14:creationId xmlns:p14="http://schemas.microsoft.com/office/powerpoint/2010/main" val="42190163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E07BC6-44BF-D84F-2105-0C15A7CBAFC1}"/>
              </a:ext>
            </a:extLst>
          </p:cNvPr>
          <p:cNvSpPr/>
          <p:nvPr/>
        </p:nvSpPr>
        <p:spPr>
          <a:xfrm>
            <a:off x="8733035" y="1"/>
            <a:ext cx="3458965" cy="685800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AD17739D-28B7-5191-89D6-881C139F39C1}"/>
              </a:ext>
            </a:extLst>
          </p:cNvPr>
          <p:cNvSpPr>
            <a:spLocks noGrp="1"/>
          </p:cNvSpPr>
          <p:nvPr>
            <p:ph type="ctrTitle"/>
          </p:nvPr>
        </p:nvSpPr>
        <p:spPr>
          <a:xfrm>
            <a:off x="2710766" y="2381693"/>
            <a:ext cx="6770468" cy="842371"/>
          </a:xfrm>
          <a:solidFill>
            <a:srgbClr val="ABFFAB"/>
          </a:solidFill>
        </p:spPr>
        <p:txBody>
          <a:bodyPr/>
          <a:lstStyle/>
          <a:p>
            <a:r>
              <a:rPr lang="en-US" sz="4800" dirty="0">
                <a:solidFill>
                  <a:schemeClr val="accent6">
                    <a:lumMod val="10000"/>
                  </a:schemeClr>
                </a:solidFill>
              </a:rPr>
              <a:t>ESTIMATING LOCAL NEED</a:t>
            </a:r>
          </a:p>
        </p:txBody>
      </p:sp>
      <p:sp>
        <p:nvSpPr>
          <p:cNvPr id="6" name="Title 1">
            <a:extLst>
              <a:ext uri="{FF2B5EF4-FFF2-40B4-BE49-F238E27FC236}">
                <a16:creationId xmlns:a16="http://schemas.microsoft.com/office/drawing/2014/main" id="{6D954FA1-C245-013C-2066-4142B8C92E41}"/>
              </a:ext>
            </a:extLst>
          </p:cNvPr>
          <p:cNvSpPr txBox="1">
            <a:spLocks/>
          </p:cNvSpPr>
          <p:nvPr/>
        </p:nvSpPr>
        <p:spPr bwMode="auto">
          <a:xfrm>
            <a:off x="-2618" y="-17279"/>
            <a:ext cx="3814330" cy="613179"/>
          </a:xfrm>
          <a:prstGeom prst="rect">
            <a:avLst/>
          </a:prstGeom>
          <a:solidFill>
            <a:srgbClr val="ABFFAB"/>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1800" dirty="0">
                <a:solidFill>
                  <a:schemeClr val="accent6">
                    <a:lumMod val="10000"/>
                  </a:schemeClr>
                </a:solidFill>
                <a:latin typeface="Arial" panose="020B0604020202020204" pitchFamily="34" charset="0"/>
                <a:cs typeface="Arial" panose="020B0604020202020204" pitchFamily="34" charset="0"/>
              </a:rPr>
              <a:t>Perinatal Mental Health</a:t>
            </a:r>
          </a:p>
        </p:txBody>
      </p:sp>
      <p:sp>
        <p:nvSpPr>
          <p:cNvPr id="7" name="Title 1">
            <a:extLst>
              <a:ext uri="{FF2B5EF4-FFF2-40B4-BE49-F238E27FC236}">
                <a16:creationId xmlns:a16="http://schemas.microsoft.com/office/drawing/2014/main" id="{18058998-CDB1-283B-E6DC-346E753BCC25}"/>
              </a:ext>
            </a:extLst>
          </p:cNvPr>
          <p:cNvSpPr>
            <a:spLocks noGrp="1"/>
          </p:cNvSpPr>
          <p:nvPr>
            <p:ph type="subTitle" idx="1"/>
          </p:nvPr>
        </p:nvSpPr>
        <p:spPr>
          <a:xfrm>
            <a:off x="2034901" y="3435084"/>
            <a:ext cx="8122198" cy="1655762"/>
          </a:xfrm>
        </p:spPr>
        <p:txBody>
          <a:bodyPr/>
          <a:lstStyle/>
          <a:p>
            <a:r>
              <a:rPr lang="en-US" sz="1800" b="1" dirty="0">
                <a:solidFill>
                  <a:schemeClr val="accent6">
                    <a:lumMod val="10000"/>
                  </a:schemeClr>
                </a:solidFill>
              </a:rPr>
              <a:t>We have identified a need for more robust local data collection for Perinatal Mental Health during this needs assessment and therefore </a:t>
            </a:r>
            <a:r>
              <a:rPr lang="en-US" sz="1800" b="1" dirty="0" err="1">
                <a:solidFill>
                  <a:schemeClr val="accent6">
                    <a:lumMod val="10000"/>
                  </a:schemeClr>
                </a:solidFill>
              </a:rPr>
              <a:t>recognise</a:t>
            </a:r>
            <a:r>
              <a:rPr lang="en-US" sz="1800" b="1" dirty="0">
                <a:solidFill>
                  <a:schemeClr val="accent6">
                    <a:lumMod val="10000"/>
                  </a:schemeClr>
                </a:solidFill>
              </a:rPr>
              <a:t> limitations to the data published.</a:t>
            </a:r>
          </a:p>
          <a:p>
            <a:endParaRPr lang="en-US" sz="1800" b="1" dirty="0">
              <a:solidFill>
                <a:schemeClr val="accent6">
                  <a:lumMod val="10000"/>
                </a:schemeClr>
              </a:solidFill>
            </a:endParaRPr>
          </a:p>
          <a:p>
            <a:r>
              <a:rPr lang="en-US" sz="1800" b="1" dirty="0">
                <a:solidFill>
                  <a:schemeClr val="accent6">
                    <a:lumMod val="10000"/>
                  </a:schemeClr>
                </a:solidFill>
              </a:rPr>
              <a:t>Please see the published Perinatal Mental Health Chapter of the Public Health Mental Health Needs Assessment for a more extensive review: </a:t>
            </a:r>
            <a:r>
              <a:rPr lang="en-GB" sz="1800" b="1" dirty="0">
                <a:hlinkClick r:id="rId2"/>
              </a:rPr>
              <a:t>Cambridgeshire &amp; Peterborough Insight – Mental Health Needs Assessment – Chapter Three: Perinatal mental health (cambridgeshireinsight.org.uk)</a:t>
            </a:r>
            <a:endParaRPr lang="en-US" sz="1800" b="1" dirty="0">
              <a:solidFill>
                <a:schemeClr val="accent6">
                  <a:lumMod val="10000"/>
                </a:schemeClr>
              </a:solidFill>
            </a:endParaRPr>
          </a:p>
        </p:txBody>
      </p:sp>
    </p:spTree>
    <p:extLst>
      <p:ext uri="{BB962C8B-B14F-4D97-AF65-F5344CB8AC3E}">
        <p14:creationId xmlns:p14="http://schemas.microsoft.com/office/powerpoint/2010/main" val="21217299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5A9824-43A2-4D9A-5761-A7178287C049}"/>
              </a:ext>
            </a:extLst>
          </p:cNvPr>
          <p:cNvSpPr/>
          <p:nvPr/>
        </p:nvSpPr>
        <p:spPr>
          <a:xfrm>
            <a:off x="8733035" y="1"/>
            <a:ext cx="3458965" cy="685800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AB652786-18C2-B6FE-07A2-2E5C5CF9D6E1}"/>
              </a:ext>
            </a:extLst>
          </p:cNvPr>
          <p:cNvSpPr txBox="1"/>
          <p:nvPr/>
        </p:nvSpPr>
        <p:spPr>
          <a:xfrm>
            <a:off x="731793" y="1527170"/>
            <a:ext cx="3651335"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chemeClr val="accent6">
                  <a:lumMod val="10000"/>
                </a:schemeClr>
              </a:solidFill>
              <a:latin typeface="Calibri"/>
              <a:cs typeface="Calibri"/>
            </a:endParaRPr>
          </a:p>
          <a:p>
            <a:endParaRPr lang="en-US">
              <a:solidFill>
                <a:schemeClr val="accent6">
                  <a:lumMod val="10000"/>
                </a:schemeClr>
              </a:solidFill>
              <a:latin typeface="Calibri"/>
              <a:cs typeface="Calibri"/>
            </a:endParaRPr>
          </a:p>
          <a:p>
            <a:endParaRPr lang="en-US">
              <a:solidFill>
                <a:schemeClr val="accent6">
                  <a:lumMod val="10000"/>
                </a:schemeClr>
              </a:solidFill>
              <a:latin typeface="Calibri"/>
              <a:cs typeface="Calibri"/>
            </a:endParaRPr>
          </a:p>
          <a:p>
            <a:endParaRPr lang="en-US">
              <a:solidFill>
                <a:schemeClr val="accent6">
                  <a:lumMod val="10000"/>
                </a:schemeClr>
              </a:solidFill>
              <a:latin typeface="Calibri"/>
              <a:cs typeface="Calibri"/>
            </a:endParaRPr>
          </a:p>
          <a:p>
            <a:endParaRPr lang="en-US">
              <a:solidFill>
                <a:schemeClr val="accent6">
                  <a:lumMod val="10000"/>
                </a:schemeClr>
              </a:solidFill>
              <a:latin typeface="Calibri"/>
              <a:cs typeface="Calibri"/>
            </a:endParaRPr>
          </a:p>
          <a:p>
            <a:endParaRPr lang="en-US">
              <a:solidFill>
                <a:schemeClr val="accent6">
                  <a:lumMod val="10000"/>
                </a:schemeClr>
              </a:solidFill>
              <a:latin typeface="Calibri"/>
              <a:cs typeface="Calibri"/>
            </a:endParaRPr>
          </a:p>
          <a:p>
            <a:endParaRPr lang="en-US">
              <a:solidFill>
                <a:srgbClr val="0B0C0C"/>
              </a:solidFill>
              <a:latin typeface="GDS Transport"/>
            </a:endParaRPr>
          </a:p>
          <a:p>
            <a:endParaRPr lang="en-US">
              <a:solidFill>
                <a:srgbClr val="0B0C0C"/>
              </a:solidFill>
              <a:latin typeface="GDS Transport"/>
            </a:endParaRPr>
          </a:p>
        </p:txBody>
      </p:sp>
      <p:sp>
        <p:nvSpPr>
          <p:cNvPr id="13" name="TextBox 12">
            <a:extLst>
              <a:ext uri="{FF2B5EF4-FFF2-40B4-BE49-F238E27FC236}">
                <a16:creationId xmlns:a16="http://schemas.microsoft.com/office/drawing/2014/main" id="{558E8725-F5DC-2279-9DD4-681764AFDEE4}"/>
              </a:ext>
            </a:extLst>
          </p:cNvPr>
          <p:cNvSpPr txBox="1"/>
          <p:nvPr/>
        </p:nvSpPr>
        <p:spPr>
          <a:xfrm>
            <a:off x="733081" y="464733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28" name="TextBox 27">
            <a:extLst>
              <a:ext uri="{FF2B5EF4-FFF2-40B4-BE49-F238E27FC236}">
                <a16:creationId xmlns:a16="http://schemas.microsoft.com/office/drawing/2014/main" id="{16AC8528-F7C1-52A6-4248-F9A884A22749}"/>
              </a:ext>
            </a:extLst>
          </p:cNvPr>
          <p:cNvSpPr txBox="1"/>
          <p:nvPr/>
        </p:nvSpPr>
        <p:spPr>
          <a:xfrm>
            <a:off x="352205" y="1373617"/>
            <a:ext cx="2856045" cy="5416868"/>
          </a:xfrm>
          <a:prstGeom prst="rect">
            <a:avLst/>
          </a:prstGeom>
          <a:solidFill>
            <a:schemeClr val="accent5"/>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rgbClr val="0B0C0C"/>
                </a:solidFill>
                <a:cs typeface="Arial" panose="020B0604020202020204" pitchFamily="34" charset="0"/>
              </a:rPr>
              <a:t>The prevalence of mental health problems within Cambridgeshire and Peterborough can help indicate the risk of maternal mental health problems within the area = higher levels of overall mental health problems indicate a potential for higher levels of maternal mental health problems. </a:t>
            </a:r>
          </a:p>
          <a:p>
            <a:endParaRPr lang="en-US" sz="1600" dirty="0">
              <a:solidFill>
                <a:srgbClr val="0B0C0C"/>
              </a:solidFill>
              <a:cs typeface="Arial" panose="020B0604020202020204" pitchFamily="34" charset="0"/>
            </a:endParaRPr>
          </a:p>
          <a:p>
            <a:r>
              <a:rPr lang="en-US" b="1" dirty="0">
                <a:solidFill>
                  <a:srgbClr val="65FF65"/>
                </a:solidFill>
                <a:cs typeface="Arial" panose="020B0604020202020204" pitchFamily="34" charset="0"/>
              </a:rPr>
              <a:t>Peterborough, Fenland and Cambridge are estimated to have the highest prevalence of common mental health problems in C&amp;P with Peterborough being the worst. </a:t>
            </a:r>
          </a:p>
          <a:p>
            <a:endParaRPr lang="en-US" sz="1400" dirty="0">
              <a:solidFill>
                <a:srgbClr val="0B0C0C"/>
              </a:solidFill>
              <a:latin typeface="+mj-lt"/>
              <a:cs typeface="Arial" panose="020B0604020202020204" pitchFamily="34" charset="0"/>
            </a:endParaRPr>
          </a:p>
          <a:p>
            <a:endParaRPr lang="en-US" sz="1400" dirty="0">
              <a:solidFill>
                <a:srgbClr val="0B0C0C"/>
              </a:solidFill>
              <a:latin typeface="+mj-lt"/>
              <a:cs typeface="Arial" panose="020B0604020202020204" pitchFamily="34" charset="0"/>
            </a:endParaRPr>
          </a:p>
        </p:txBody>
      </p:sp>
      <p:sp>
        <p:nvSpPr>
          <p:cNvPr id="11" name="Title 1">
            <a:extLst>
              <a:ext uri="{FF2B5EF4-FFF2-40B4-BE49-F238E27FC236}">
                <a16:creationId xmlns:a16="http://schemas.microsoft.com/office/drawing/2014/main" id="{9212ECA4-0FFD-0CA1-C513-0FC3BB1AD75F}"/>
              </a:ext>
            </a:extLst>
          </p:cNvPr>
          <p:cNvSpPr txBox="1">
            <a:spLocks/>
          </p:cNvSpPr>
          <p:nvPr/>
        </p:nvSpPr>
        <p:spPr bwMode="auto">
          <a:xfrm>
            <a:off x="-2618" y="-17279"/>
            <a:ext cx="3814330" cy="613179"/>
          </a:xfrm>
          <a:prstGeom prst="rect">
            <a:avLst/>
          </a:prstGeom>
          <a:solidFill>
            <a:srgbClr val="ABFFAB"/>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1800" dirty="0">
                <a:solidFill>
                  <a:schemeClr val="accent6">
                    <a:lumMod val="10000"/>
                  </a:schemeClr>
                </a:solidFill>
                <a:latin typeface="Arial" panose="020B0604020202020204" pitchFamily="34" charset="0"/>
                <a:cs typeface="Arial" panose="020B0604020202020204" pitchFamily="34" charset="0"/>
              </a:rPr>
              <a:t>Perinatal Mental Health</a:t>
            </a:r>
          </a:p>
        </p:txBody>
      </p:sp>
      <p:sp>
        <p:nvSpPr>
          <p:cNvPr id="4" name="Title 1">
            <a:extLst>
              <a:ext uri="{FF2B5EF4-FFF2-40B4-BE49-F238E27FC236}">
                <a16:creationId xmlns:a16="http://schemas.microsoft.com/office/drawing/2014/main" id="{F731A898-0C5C-9AFC-0D3D-9B3E7599CC2A}"/>
              </a:ext>
            </a:extLst>
          </p:cNvPr>
          <p:cNvSpPr txBox="1">
            <a:spLocks/>
          </p:cNvSpPr>
          <p:nvPr/>
        </p:nvSpPr>
        <p:spPr bwMode="auto">
          <a:xfrm>
            <a:off x="1990157" y="663014"/>
            <a:ext cx="9374961" cy="511582"/>
          </a:xfrm>
          <a:prstGeom prst="rect">
            <a:avLst/>
          </a:prstGeom>
          <a:solidFill>
            <a:srgbClr val="ABFFAB"/>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2800" dirty="0">
                <a:solidFill>
                  <a:schemeClr val="accent6">
                    <a:lumMod val="10000"/>
                  </a:schemeClr>
                </a:solidFill>
                <a:cs typeface="Arial" panose="020B0604020202020204" pitchFamily="34" charset="0"/>
              </a:rPr>
              <a:t>RISK FACTOR: HISTORY OF MENTAL HEALTH PROBLEMS</a:t>
            </a:r>
          </a:p>
        </p:txBody>
      </p:sp>
      <p:pic>
        <p:nvPicPr>
          <p:cNvPr id="8" name="Picture 7">
            <a:extLst>
              <a:ext uri="{FF2B5EF4-FFF2-40B4-BE49-F238E27FC236}">
                <a16:creationId xmlns:a16="http://schemas.microsoft.com/office/drawing/2014/main" id="{DF58863A-1254-13F9-6273-95E155EB7B17}"/>
              </a:ext>
            </a:extLst>
          </p:cNvPr>
          <p:cNvPicPr>
            <a:picLocks noChangeAspect="1"/>
          </p:cNvPicPr>
          <p:nvPr/>
        </p:nvPicPr>
        <p:blipFill rotWithShape="1">
          <a:blip r:embed="rId2"/>
          <a:srcRect l="13584" t="3631" r="19909" b="5412"/>
          <a:stretch/>
        </p:blipFill>
        <p:spPr>
          <a:xfrm>
            <a:off x="8715721" y="2513461"/>
            <a:ext cx="3432057" cy="4267752"/>
          </a:xfrm>
          <a:prstGeom prst="rect">
            <a:avLst/>
          </a:prstGeom>
        </p:spPr>
      </p:pic>
      <p:sp>
        <p:nvSpPr>
          <p:cNvPr id="24" name="TextBox 23">
            <a:extLst>
              <a:ext uri="{FF2B5EF4-FFF2-40B4-BE49-F238E27FC236}">
                <a16:creationId xmlns:a16="http://schemas.microsoft.com/office/drawing/2014/main" id="{D0D965A7-34C7-22CE-6716-1BD22B341885}"/>
              </a:ext>
            </a:extLst>
          </p:cNvPr>
          <p:cNvSpPr txBox="1"/>
          <p:nvPr/>
        </p:nvSpPr>
        <p:spPr>
          <a:xfrm>
            <a:off x="6865587" y="4724281"/>
            <a:ext cx="306403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accent6">
                    <a:lumMod val="10000"/>
                  </a:schemeClr>
                </a:solidFill>
                <a:cs typeface="Calibri"/>
              </a:rPr>
              <a:t>Estimated prevalence of common mental disorders (% of population aged 16 and over)</a:t>
            </a:r>
          </a:p>
        </p:txBody>
      </p:sp>
      <p:pic>
        <p:nvPicPr>
          <p:cNvPr id="15" name="Picture 14">
            <a:extLst>
              <a:ext uri="{FF2B5EF4-FFF2-40B4-BE49-F238E27FC236}">
                <a16:creationId xmlns:a16="http://schemas.microsoft.com/office/drawing/2014/main" id="{C4E1DAE8-810D-E587-3E3B-6DA31911BAF7}"/>
              </a:ext>
            </a:extLst>
          </p:cNvPr>
          <p:cNvPicPr>
            <a:picLocks noChangeAspect="1"/>
          </p:cNvPicPr>
          <p:nvPr/>
        </p:nvPicPr>
        <p:blipFill>
          <a:blip r:embed="rId3"/>
          <a:stretch>
            <a:fillRect/>
          </a:stretch>
        </p:blipFill>
        <p:spPr>
          <a:xfrm>
            <a:off x="6539028" y="1241710"/>
            <a:ext cx="3155308" cy="3302593"/>
          </a:xfrm>
          <a:prstGeom prst="rect">
            <a:avLst/>
          </a:prstGeom>
        </p:spPr>
      </p:pic>
      <p:sp>
        <p:nvSpPr>
          <p:cNvPr id="20" name="TextBox 19">
            <a:extLst>
              <a:ext uri="{FF2B5EF4-FFF2-40B4-BE49-F238E27FC236}">
                <a16:creationId xmlns:a16="http://schemas.microsoft.com/office/drawing/2014/main" id="{443FBDB5-419F-DF8E-CEF4-76EE95614365}"/>
              </a:ext>
            </a:extLst>
          </p:cNvPr>
          <p:cNvSpPr txBox="1"/>
          <p:nvPr/>
        </p:nvSpPr>
        <p:spPr>
          <a:xfrm>
            <a:off x="3208342" y="2490813"/>
            <a:ext cx="306403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accent6">
                    <a:lumMod val="10000"/>
                  </a:schemeClr>
                </a:solidFill>
                <a:cs typeface="Calibri"/>
              </a:rPr>
              <a:t>Peterborough </a:t>
            </a:r>
            <a:r>
              <a:rPr lang="en-US" sz="1600" b="1" dirty="0">
                <a:solidFill>
                  <a:srgbClr val="FF0000"/>
                </a:solidFill>
                <a:cs typeface="Calibri"/>
              </a:rPr>
              <a:t>18.8% </a:t>
            </a:r>
          </a:p>
        </p:txBody>
      </p:sp>
      <p:cxnSp>
        <p:nvCxnSpPr>
          <p:cNvPr id="27" name="Straight Arrow Connector 26">
            <a:extLst>
              <a:ext uri="{FF2B5EF4-FFF2-40B4-BE49-F238E27FC236}">
                <a16:creationId xmlns:a16="http://schemas.microsoft.com/office/drawing/2014/main" id="{AA5E0788-801B-7C6F-132C-20664BAF62E7}"/>
              </a:ext>
            </a:extLst>
          </p:cNvPr>
          <p:cNvCxnSpPr/>
          <p:nvPr/>
        </p:nvCxnSpPr>
        <p:spPr>
          <a:xfrm flipV="1">
            <a:off x="4383128" y="2302525"/>
            <a:ext cx="2843937" cy="1882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40CFCC6-8142-EF43-2BAD-FB41E1FD139C}"/>
              </a:ext>
            </a:extLst>
          </p:cNvPr>
          <p:cNvCxnSpPr>
            <a:cxnSpLocks/>
          </p:cNvCxnSpPr>
          <p:nvPr/>
        </p:nvCxnSpPr>
        <p:spPr>
          <a:xfrm flipV="1">
            <a:off x="4209992" y="2486658"/>
            <a:ext cx="3468765" cy="7617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D66BD8CA-0E2E-6528-3F10-F5BC7C653978}"/>
              </a:ext>
            </a:extLst>
          </p:cNvPr>
          <p:cNvSpPr txBox="1"/>
          <p:nvPr/>
        </p:nvSpPr>
        <p:spPr>
          <a:xfrm>
            <a:off x="3508843" y="3259723"/>
            <a:ext cx="156211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accent6">
                    <a:lumMod val="10000"/>
                  </a:schemeClr>
                </a:solidFill>
                <a:cs typeface="Calibri"/>
              </a:rPr>
              <a:t>Fenland </a:t>
            </a:r>
            <a:r>
              <a:rPr lang="en-US" sz="1600" b="1" dirty="0">
                <a:solidFill>
                  <a:schemeClr val="bg2">
                    <a:lumMod val="60000"/>
                    <a:lumOff val="40000"/>
                  </a:schemeClr>
                </a:solidFill>
                <a:cs typeface="Calibri"/>
              </a:rPr>
              <a:t>17.6% </a:t>
            </a:r>
          </a:p>
        </p:txBody>
      </p:sp>
      <p:cxnSp>
        <p:nvCxnSpPr>
          <p:cNvPr id="34" name="Straight Arrow Connector 33">
            <a:extLst>
              <a:ext uri="{FF2B5EF4-FFF2-40B4-BE49-F238E27FC236}">
                <a16:creationId xmlns:a16="http://schemas.microsoft.com/office/drawing/2014/main" id="{FC47FF96-1A0A-B85D-8E7C-C5F3E692408A}"/>
              </a:ext>
            </a:extLst>
          </p:cNvPr>
          <p:cNvCxnSpPr>
            <a:cxnSpLocks/>
          </p:cNvCxnSpPr>
          <p:nvPr/>
        </p:nvCxnSpPr>
        <p:spPr>
          <a:xfrm flipH="1">
            <a:off x="7493719" y="1827639"/>
            <a:ext cx="2034146" cy="9497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66A49CEC-F16D-1A8A-301F-04833887E700}"/>
              </a:ext>
            </a:extLst>
          </p:cNvPr>
          <p:cNvSpPr txBox="1"/>
          <p:nvPr/>
        </p:nvSpPr>
        <p:spPr>
          <a:xfrm>
            <a:off x="9632068" y="1527170"/>
            <a:ext cx="190014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accent6">
                    <a:lumMod val="10000"/>
                  </a:schemeClr>
                </a:solidFill>
                <a:cs typeface="Calibri"/>
              </a:rPr>
              <a:t>Huntingdonshire </a:t>
            </a:r>
            <a:r>
              <a:rPr lang="en-US" sz="1600" b="1" dirty="0">
                <a:solidFill>
                  <a:srgbClr val="00E200"/>
                </a:solidFill>
                <a:cs typeface="Calibri"/>
              </a:rPr>
              <a:t>13.3% </a:t>
            </a:r>
          </a:p>
        </p:txBody>
      </p:sp>
      <p:cxnSp>
        <p:nvCxnSpPr>
          <p:cNvPr id="38" name="Straight Arrow Connector 37">
            <a:extLst>
              <a:ext uri="{FF2B5EF4-FFF2-40B4-BE49-F238E27FC236}">
                <a16:creationId xmlns:a16="http://schemas.microsoft.com/office/drawing/2014/main" id="{22CF92AB-6B7F-361D-A9D5-BA3726D64A5A}"/>
              </a:ext>
            </a:extLst>
          </p:cNvPr>
          <p:cNvCxnSpPr>
            <a:cxnSpLocks/>
          </p:cNvCxnSpPr>
          <p:nvPr/>
        </p:nvCxnSpPr>
        <p:spPr>
          <a:xfrm flipV="1">
            <a:off x="4996055" y="2757897"/>
            <a:ext cx="2949356" cy="12644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335AF227-79F4-99D4-1D39-CC105A527BD6}"/>
              </a:ext>
            </a:extLst>
          </p:cNvPr>
          <p:cNvSpPr txBox="1"/>
          <p:nvPr/>
        </p:nvSpPr>
        <p:spPr>
          <a:xfrm>
            <a:off x="3270784" y="4139506"/>
            <a:ext cx="190014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accent6">
                    <a:lumMod val="10000"/>
                  </a:schemeClr>
                </a:solidFill>
                <a:cs typeface="Calibri"/>
              </a:rPr>
              <a:t>East Cambridgeshire </a:t>
            </a:r>
            <a:r>
              <a:rPr lang="en-US" sz="1600" b="1" dirty="0">
                <a:solidFill>
                  <a:srgbClr val="00E200"/>
                </a:solidFill>
                <a:cs typeface="Calibri"/>
              </a:rPr>
              <a:t>13.2% </a:t>
            </a:r>
          </a:p>
        </p:txBody>
      </p:sp>
      <p:cxnSp>
        <p:nvCxnSpPr>
          <p:cNvPr id="41" name="Straight Arrow Connector 40">
            <a:extLst>
              <a:ext uri="{FF2B5EF4-FFF2-40B4-BE49-F238E27FC236}">
                <a16:creationId xmlns:a16="http://schemas.microsoft.com/office/drawing/2014/main" id="{79A21F36-E5ED-6E29-FB5C-8D6B5245D59A}"/>
              </a:ext>
            </a:extLst>
          </p:cNvPr>
          <p:cNvCxnSpPr>
            <a:cxnSpLocks/>
          </p:cNvCxnSpPr>
          <p:nvPr/>
        </p:nvCxnSpPr>
        <p:spPr>
          <a:xfrm flipV="1">
            <a:off x="5783860" y="3299126"/>
            <a:ext cx="1852172" cy="11942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2DF14DE2-7D41-BCC8-B67C-55945F0FB6B1}"/>
              </a:ext>
            </a:extLst>
          </p:cNvPr>
          <p:cNvSpPr txBox="1"/>
          <p:nvPr/>
        </p:nvSpPr>
        <p:spPr>
          <a:xfrm>
            <a:off x="3605895" y="4724281"/>
            <a:ext cx="190014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accent6">
                    <a:lumMod val="10000"/>
                  </a:schemeClr>
                </a:solidFill>
                <a:cs typeface="Calibri"/>
              </a:rPr>
              <a:t>South Cambridgeshire </a:t>
            </a:r>
          </a:p>
          <a:p>
            <a:r>
              <a:rPr lang="en-US" sz="1600" b="1" dirty="0">
                <a:solidFill>
                  <a:srgbClr val="00E200"/>
                </a:solidFill>
                <a:cs typeface="Calibri"/>
              </a:rPr>
              <a:t>12% </a:t>
            </a:r>
          </a:p>
        </p:txBody>
      </p:sp>
      <p:cxnSp>
        <p:nvCxnSpPr>
          <p:cNvPr id="44" name="Straight Arrow Connector 43">
            <a:extLst>
              <a:ext uri="{FF2B5EF4-FFF2-40B4-BE49-F238E27FC236}">
                <a16:creationId xmlns:a16="http://schemas.microsoft.com/office/drawing/2014/main" id="{302DAB3E-2D86-3812-5EF7-D7988C130E9B}"/>
              </a:ext>
            </a:extLst>
          </p:cNvPr>
          <p:cNvCxnSpPr>
            <a:cxnSpLocks/>
          </p:cNvCxnSpPr>
          <p:nvPr/>
        </p:nvCxnSpPr>
        <p:spPr>
          <a:xfrm flipV="1">
            <a:off x="6310277" y="3149832"/>
            <a:ext cx="1389774" cy="21508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F9808FE8-AC08-B787-7F2E-2C79F0D37939}"/>
              </a:ext>
            </a:extLst>
          </p:cNvPr>
          <p:cNvSpPr txBox="1"/>
          <p:nvPr/>
        </p:nvSpPr>
        <p:spPr>
          <a:xfrm>
            <a:off x="5470423" y="5203322"/>
            <a:ext cx="190014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accent6">
                    <a:lumMod val="10000"/>
                  </a:schemeClr>
                </a:solidFill>
                <a:cs typeface="Calibri"/>
              </a:rPr>
              <a:t>Cambridge</a:t>
            </a:r>
          </a:p>
          <a:p>
            <a:r>
              <a:rPr lang="en-US" sz="1600" b="1" dirty="0">
                <a:solidFill>
                  <a:srgbClr val="FFC000"/>
                </a:solidFill>
                <a:cs typeface="Calibri"/>
              </a:rPr>
              <a:t>16.2% </a:t>
            </a:r>
          </a:p>
        </p:txBody>
      </p:sp>
      <p:sp>
        <p:nvSpPr>
          <p:cNvPr id="48" name="TextBox 47">
            <a:extLst>
              <a:ext uri="{FF2B5EF4-FFF2-40B4-BE49-F238E27FC236}">
                <a16:creationId xmlns:a16="http://schemas.microsoft.com/office/drawing/2014/main" id="{6C0553DA-4849-DD37-0FCC-A566C84D05E8}"/>
              </a:ext>
            </a:extLst>
          </p:cNvPr>
          <p:cNvSpPr txBox="1"/>
          <p:nvPr/>
        </p:nvSpPr>
        <p:spPr>
          <a:xfrm>
            <a:off x="1952474" y="6417052"/>
            <a:ext cx="6599102" cy="307777"/>
          </a:xfrm>
          <a:prstGeom prst="rect">
            <a:avLst/>
          </a:prstGeom>
          <a:noFill/>
        </p:spPr>
        <p:txBody>
          <a:bodyPr wrap="square">
            <a:spAutoFit/>
          </a:bodyPr>
          <a:lstStyle/>
          <a:p>
            <a:r>
              <a:rPr lang="en-GB" sz="1400" b="0" i="1" dirty="0">
                <a:solidFill>
                  <a:srgbClr val="0B0C0C"/>
                </a:solidFill>
                <a:effectLst/>
                <a:latin typeface="Arial" panose="020B0604020202020204" pitchFamily="34" charset="0"/>
              </a:rPr>
              <a:t>Source: Office for National Statistics (ONS), 2017</a:t>
            </a:r>
            <a:endParaRPr lang="en-GB" sz="1400" dirty="0"/>
          </a:p>
        </p:txBody>
      </p:sp>
      <p:cxnSp>
        <p:nvCxnSpPr>
          <p:cNvPr id="50" name="Straight Arrow Connector 49">
            <a:extLst>
              <a:ext uri="{FF2B5EF4-FFF2-40B4-BE49-F238E27FC236}">
                <a16:creationId xmlns:a16="http://schemas.microsoft.com/office/drawing/2014/main" id="{A61F489A-873F-117D-FA33-FA9F40864F8F}"/>
              </a:ext>
            </a:extLst>
          </p:cNvPr>
          <p:cNvCxnSpPr>
            <a:cxnSpLocks/>
          </p:cNvCxnSpPr>
          <p:nvPr/>
        </p:nvCxnSpPr>
        <p:spPr>
          <a:xfrm flipV="1">
            <a:off x="9946933" y="4974027"/>
            <a:ext cx="1393168" cy="16163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83169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B8728F5-4292-E42D-4CE5-79BDACF7BD56}"/>
              </a:ext>
            </a:extLst>
          </p:cNvPr>
          <p:cNvSpPr/>
          <p:nvPr/>
        </p:nvSpPr>
        <p:spPr>
          <a:xfrm>
            <a:off x="8733035" y="1"/>
            <a:ext cx="3458965" cy="685800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34EB4FD-AE42-93A7-150C-2C110F8CF3AB}"/>
              </a:ext>
            </a:extLst>
          </p:cNvPr>
          <p:cNvSpPr>
            <a:spLocks noGrp="1"/>
          </p:cNvSpPr>
          <p:nvPr>
            <p:ph type="title"/>
          </p:nvPr>
        </p:nvSpPr>
        <p:spPr>
          <a:xfrm>
            <a:off x="3861688" y="422032"/>
            <a:ext cx="7147389" cy="616947"/>
          </a:xfrm>
        </p:spPr>
        <p:txBody>
          <a:bodyPr/>
          <a:lstStyle/>
          <a:p>
            <a:br>
              <a:rPr lang="en-US" sz="4400">
                <a:cs typeface="Calibri"/>
              </a:rPr>
            </a:br>
            <a:endParaRPr lang="en-US" sz="4000">
              <a:cs typeface="Calibri"/>
            </a:endParaRPr>
          </a:p>
        </p:txBody>
      </p:sp>
      <p:sp>
        <p:nvSpPr>
          <p:cNvPr id="8" name="TextBox 7">
            <a:extLst>
              <a:ext uri="{FF2B5EF4-FFF2-40B4-BE49-F238E27FC236}">
                <a16:creationId xmlns:a16="http://schemas.microsoft.com/office/drawing/2014/main" id="{B3331119-A96A-3A4A-53A0-2135C0BF8383}"/>
              </a:ext>
            </a:extLst>
          </p:cNvPr>
          <p:cNvSpPr txBox="1"/>
          <p:nvPr/>
        </p:nvSpPr>
        <p:spPr>
          <a:xfrm>
            <a:off x="7560104" y="2548469"/>
            <a:ext cx="4293770"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65FF65"/>
                </a:solidFill>
                <a:cs typeface="Arial" panose="020B0604020202020204" pitchFamily="34" charset="0"/>
              </a:rPr>
              <a:t>Traumatic childbirth experiences, including stillbirth and death, are associated with mental health problems, particularly PTSD. </a:t>
            </a:r>
          </a:p>
          <a:p>
            <a:endParaRPr lang="en-US" sz="1600" b="1" dirty="0">
              <a:solidFill>
                <a:srgbClr val="0B0C0C"/>
              </a:solidFill>
              <a:cs typeface="Arial" panose="020B0604020202020204" pitchFamily="34" charset="0"/>
            </a:endParaRPr>
          </a:p>
          <a:p>
            <a:endParaRPr lang="en-US" sz="1600" b="1" dirty="0">
              <a:solidFill>
                <a:srgbClr val="0B0C0C"/>
              </a:solidFill>
              <a:cs typeface="Arial" panose="020B0604020202020204" pitchFamily="34" charset="0"/>
            </a:endParaRPr>
          </a:p>
          <a:p>
            <a:r>
              <a:rPr lang="en-US" sz="1600" b="1" dirty="0">
                <a:solidFill>
                  <a:srgbClr val="0B0C0C"/>
                </a:solidFill>
                <a:cs typeface="Arial" panose="020B0604020202020204" pitchFamily="34" charset="0"/>
              </a:rPr>
              <a:t>Cambridge University Hospitals report a higher still birth rate and neonatal mortality rate than England and NWAFT. This could be related to the specialist level of care provided at this Trust.</a:t>
            </a:r>
          </a:p>
          <a:p>
            <a:endParaRPr lang="en-US" sz="1400" b="1" dirty="0">
              <a:solidFill>
                <a:srgbClr val="0B0C0C"/>
              </a:solidFill>
              <a:cs typeface="Arial" panose="020B0604020202020204" pitchFamily="34" charset="0"/>
            </a:endParaRPr>
          </a:p>
          <a:p>
            <a:endParaRPr lang="en-US" sz="1600" b="1" dirty="0">
              <a:solidFill>
                <a:srgbClr val="0B0C0C"/>
              </a:solidFill>
              <a:cs typeface="Arial" panose="020B0604020202020204" pitchFamily="34" charset="0"/>
            </a:endParaRPr>
          </a:p>
          <a:p>
            <a:endParaRPr lang="en-US" sz="1600" dirty="0">
              <a:solidFill>
                <a:srgbClr val="0B0C0C"/>
              </a:solidFill>
              <a:cs typeface="Arial" panose="020B0604020202020204" pitchFamily="34" charset="0"/>
            </a:endParaRPr>
          </a:p>
          <a:p>
            <a:endParaRPr lang="en-US" sz="1600" dirty="0">
              <a:solidFill>
                <a:srgbClr val="0B0C0C"/>
              </a:solidFill>
              <a:cs typeface="Arial" panose="020B0604020202020204" pitchFamily="34" charset="0"/>
            </a:endParaRPr>
          </a:p>
          <a:p>
            <a:endParaRPr lang="en-US" sz="1600" dirty="0">
              <a:solidFill>
                <a:srgbClr val="0B0C0C"/>
              </a:solidFill>
              <a:cs typeface="Arial" panose="020B0604020202020204" pitchFamily="34" charset="0"/>
            </a:endParaRPr>
          </a:p>
          <a:p>
            <a:endParaRPr lang="en-US" sz="1600" dirty="0">
              <a:solidFill>
                <a:srgbClr val="0B0C0C"/>
              </a:solidFill>
              <a:cs typeface="Arial" panose="020B0604020202020204" pitchFamily="34" charset="0"/>
            </a:endParaRPr>
          </a:p>
        </p:txBody>
      </p:sp>
      <p:sp>
        <p:nvSpPr>
          <p:cNvPr id="9" name="Title 1">
            <a:extLst>
              <a:ext uri="{FF2B5EF4-FFF2-40B4-BE49-F238E27FC236}">
                <a16:creationId xmlns:a16="http://schemas.microsoft.com/office/drawing/2014/main" id="{15BBCB50-80FC-BE35-7BA7-9962C2677FEF}"/>
              </a:ext>
            </a:extLst>
          </p:cNvPr>
          <p:cNvSpPr txBox="1">
            <a:spLocks/>
          </p:cNvSpPr>
          <p:nvPr/>
        </p:nvSpPr>
        <p:spPr bwMode="auto">
          <a:xfrm>
            <a:off x="-2618" y="-17279"/>
            <a:ext cx="3814330" cy="613179"/>
          </a:xfrm>
          <a:prstGeom prst="rect">
            <a:avLst/>
          </a:prstGeom>
          <a:solidFill>
            <a:srgbClr val="ABFFAB"/>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1800" dirty="0">
                <a:solidFill>
                  <a:schemeClr val="accent6">
                    <a:lumMod val="10000"/>
                  </a:schemeClr>
                </a:solidFill>
                <a:latin typeface="Arial" panose="020B0604020202020204" pitchFamily="34" charset="0"/>
                <a:cs typeface="Arial" panose="020B0604020202020204" pitchFamily="34" charset="0"/>
              </a:rPr>
              <a:t>Perinatal Mental Health</a:t>
            </a:r>
          </a:p>
        </p:txBody>
      </p:sp>
      <p:sp>
        <p:nvSpPr>
          <p:cNvPr id="4" name="Title 1">
            <a:extLst>
              <a:ext uri="{FF2B5EF4-FFF2-40B4-BE49-F238E27FC236}">
                <a16:creationId xmlns:a16="http://schemas.microsoft.com/office/drawing/2014/main" id="{8450873E-D28C-01CA-54DD-F3E86E5C62C5}"/>
              </a:ext>
            </a:extLst>
          </p:cNvPr>
          <p:cNvSpPr txBox="1">
            <a:spLocks/>
          </p:cNvSpPr>
          <p:nvPr/>
        </p:nvSpPr>
        <p:spPr bwMode="auto">
          <a:xfrm>
            <a:off x="2678765" y="708709"/>
            <a:ext cx="6828792" cy="752301"/>
          </a:xfrm>
          <a:prstGeom prst="rect">
            <a:avLst/>
          </a:prstGeom>
          <a:solidFill>
            <a:srgbClr val="ABFFAB"/>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2800" dirty="0">
                <a:solidFill>
                  <a:schemeClr val="accent6">
                    <a:lumMod val="10000"/>
                  </a:schemeClr>
                </a:solidFill>
                <a:cs typeface="Arial" panose="020B0604020202020204" pitchFamily="34" charset="0"/>
              </a:rPr>
              <a:t>RISK FACTOR: TRAUMATIC CHILDBIRTH EXPERIENCES</a:t>
            </a:r>
          </a:p>
        </p:txBody>
      </p:sp>
      <p:pic>
        <p:nvPicPr>
          <p:cNvPr id="7" name="Picture 6">
            <a:extLst>
              <a:ext uri="{FF2B5EF4-FFF2-40B4-BE49-F238E27FC236}">
                <a16:creationId xmlns:a16="http://schemas.microsoft.com/office/drawing/2014/main" id="{D1CD2718-68AB-1E80-B93C-EB424A6A7FF5}"/>
              </a:ext>
            </a:extLst>
          </p:cNvPr>
          <p:cNvPicPr>
            <a:picLocks noChangeAspect="1"/>
          </p:cNvPicPr>
          <p:nvPr/>
        </p:nvPicPr>
        <p:blipFill>
          <a:blip r:embed="rId2"/>
          <a:stretch>
            <a:fillRect/>
          </a:stretch>
        </p:blipFill>
        <p:spPr>
          <a:xfrm>
            <a:off x="550933" y="2650363"/>
            <a:ext cx="6521557" cy="980916"/>
          </a:xfrm>
          <a:prstGeom prst="rect">
            <a:avLst/>
          </a:prstGeom>
        </p:spPr>
      </p:pic>
      <p:sp>
        <p:nvSpPr>
          <p:cNvPr id="10" name="TextBox 9">
            <a:extLst>
              <a:ext uri="{FF2B5EF4-FFF2-40B4-BE49-F238E27FC236}">
                <a16:creationId xmlns:a16="http://schemas.microsoft.com/office/drawing/2014/main" id="{6E9ED83A-DB20-443D-9337-913566620FFA}"/>
              </a:ext>
            </a:extLst>
          </p:cNvPr>
          <p:cNvSpPr txBox="1"/>
          <p:nvPr/>
        </p:nvSpPr>
        <p:spPr>
          <a:xfrm>
            <a:off x="703370" y="2171893"/>
            <a:ext cx="750645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rgbClr val="0B0C0C"/>
                </a:solidFill>
                <a:cs typeface="Arial" panose="020B0604020202020204" pitchFamily="34" charset="0"/>
              </a:rPr>
              <a:t>Cambridge University Hospitals NHS Trust </a:t>
            </a:r>
          </a:p>
        </p:txBody>
      </p:sp>
      <p:pic>
        <p:nvPicPr>
          <p:cNvPr id="15" name="Picture 14">
            <a:extLst>
              <a:ext uri="{FF2B5EF4-FFF2-40B4-BE49-F238E27FC236}">
                <a16:creationId xmlns:a16="http://schemas.microsoft.com/office/drawing/2014/main" id="{BFA63E6D-4D9C-8743-F6EB-F15FFDF91148}"/>
              </a:ext>
            </a:extLst>
          </p:cNvPr>
          <p:cNvPicPr>
            <a:picLocks noChangeAspect="1"/>
          </p:cNvPicPr>
          <p:nvPr/>
        </p:nvPicPr>
        <p:blipFill>
          <a:blip r:embed="rId3"/>
          <a:stretch>
            <a:fillRect/>
          </a:stretch>
        </p:blipFill>
        <p:spPr>
          <a:xfrm>
            <a:off x="922260" y="4795367"/>
            <a:ext cx="6150230" cy="961208"/>
          </a:xfrm>
          <a:prstGeom prst="rect">
            <a:avLst/>
          </a:prstGeom>
        </p:spPr>
      </p:pic>
      <p:sp>
        <p:nvSpPr>
          <p:cNvPr id="16" name="TextBox 15">
            <a:extLst>
              <a:ext uri="{FF2B5EF4-FFF2-40B4-BE49-F238E27FC236}">
                <a16:creationId xmlns:a16="http://schemas.microsoft.com/office/drawing/2014/main" id="{0AEEEA34-9387-A6B3-F692-3E02040AD3EB}"/>
              </a:ext>
            </a:extLst>
          </p:cNvPr>
          <p:cNvSpPr txBox="1"/>
          <p:nvPr/>
        </p:nvSpPr>
        <p:spPr>
          <a:xfrm>
            <a:off x="783176" y="4532797"/>
            <a:ext cx="750645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rgbClr val="0B0C0C"/>
                </a:solidFill>
                <a:cs typeface="Arial" panose="020B0604020202020204" pitchFamily="34" charset="0"/>
              </a:rPr>
              <a:t>North West Anglia NHS Foundation Trust</a:t>
            </a:r>
          </a:p>
        </p:txBody>
      </p:sp>
      <p:pic>
        <p:nvPicPr>
          <p:cNvPr id="18" name="Picture 17">
            <a:extLst>
              <a:ext uri="{FF2B5EF4-FFF2-40B4-BE49-F238E27FC236}">
                <a16:creationId xmlns:a16="http://schemas.microsoft.com/office/drawing/2014/main" id="{F6ADB563-BE33-614A-701C-029BEC628521}"/>
              </a:ext>
            </a:extLst>
          </p:cNvPr>
          <p:cNvPicPr>
            <a:picLocks noChangeAspect="1"/>
          </p:cNvPicPr>
          <p:nvPr/>
        </p:nvPicPr>
        <p:blipFill rotWithShape="1">
          <a:blip r:embed="rId4"/>
          <a:srcRect l="70625" t="-1808"/>
          <a:stretch/>
        </p:blipFill>
        <p:spPr>
          <a:xfrm>
            <a:off x="4868931" y="2209915"/>
            <a:ext cx="2118615" cy="338554"/>
          </a:xfrm>
          <a:prstGeom prst="rect">
            <a:avLst/>
          </a:prstGeom>
        </p:spPr>
      </p:pic>
      <p:pic>
        <p:nvPicPr>
          <p:cNvPr id="22" name="Picture 21">
            <a:extLst>
              <a:ext uri="{FF2B5EF4-FFF2-40B4-BE49-F238E27FC236}">
                <a16:creationId xmlns:a16="http://schemas.microsoft.com/office/drawing/2014/main" id="{9023BE90-EAB8-ACDB-01F5-BEF664532CCF}"/>
              </a:ext>
            </a:extLst>
          </p:cNvPr>
          <p:cNvPicPr>
            <a:picLocks noChangeAspect="1"/>
          </p:cNvPicPr>
          <p:nvPr/>
        </p:nvPicPr>
        <p:blipFill>
          <a:blip r:embed="rId5"/>
          <a:stretch>
            <a:fillRect/>
          </a:stretch>
        </p:blipFill>
        <p:spPr>
          <a:xfrm>
            <a:off x="537558" y="3581160"/>
            <a:ext cx="6398895" cy="940122"/>
          </a:xfrm>
          <a:prstGeom prst="rect">
            <a:avLst/>
          </a:prstGeom>
        </p:spPr>
      </p:pic>
      <p:pic>
        <p:nvPicPr>
          <p:cNvPr id="24" name="Picture 23">
            <a:extLst>
              <a:ext uri="{FF2B5EF4-FFF2-40B4-BE49-F238E27FC236}">
                <a16:creationId xmlns:a16="http://schemas.microsoft.com/office/drawing/2014/main" id="{D5F46184-4F47-8BA4-DD99-5098DE08A1C4}"/>
              </a:ext>
            </a:extLst>
          </p:cNvPr>
          <p:cNvPicPr>
            <a:picLocks noChangeAspect="1"/>
          </p:cNvPicPr>
          <p:nvPr/>
        </p:nvPicPr>
        <p:blipFill>
          <a:blip r:embed="rId6"/>
          <a:stretch>
            <a:fillRect/>
          </a:stretch>
        </p:blipFill>
        <p:spPr>
          <a:xfrm>
            <a:off x="703370" y="5813014"/>
            <a:ext cx="6371081" cy="949358"/>
          </a:xfrm>
          <a:prstGeom prst="rect">
            <a:avLst/>
          </a:prstGeom>
        </p:spPr>
      </p:pic>
      <p:sp>
        <p:nvSpPr>
          <p:cNvPr id="25" name="Rectangle 24">
            <a:extLst>
              <a:ext uri="{FF2B5EF4-FFF2-40B4-BE49-F238E27FC236}">
                <a16:creationId xmlns:a16="http://schemas.microsoft.com/office/drawing/2014/main" id="{1EEBDEA2-E6DF-6CB2-FE72-D67F905C0688}"/>
              </a:ext>
            </a:extLst>
          </p:cNvPr>
          <p:cNvSpPr/>
          <p:nvPr/>
        </p:nvSpPr>
        <p:spPr>
          <a:xfrm>
            <a:off x="922260" y="2593924"/>
            <a:ext cx="4200583" cy="941299"/>
          </a:xfrm>
          <a:prstGeom prst="rect">
            <a:avLst/>
          </a:prstGeom>
          <a:noFill/>
          <a:ln>
            <a:solidFill>
              <a:srgbClr val="E6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673A4FB1-3745-0A78-5E7A-45580F280884}"/>
              </a:ext>
            </a:extLst>
          </p:cNvPr>
          <p:cNvSpPr/>
          <p:nvPr/>
        </p:nvSpPr>
        <p:spPr>
          <a:xfrm>
            <a:off x="431315" y="3605631"/>
            <a:ext cx="4200583" cy="941299"/>
          </a:xfrm>
          <a:prstGeom prst="rect">
            <a:avLst/>
          </a:prstGeom>
          <a:noFill/>
          <a:ln>
            <a:solidFill>
              <a:srgbClr val="E6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8E5AB80B-5979-3190-DE05-6B789FC08661}"/>
              </a:ext>
            </a:extLst>
          </p:cNvPr>
          <p:cNvSpPr/>
          <p:nvPr/>
        </p:nvSpPr>
        <p:spPr>
          <a:xfrm>
            <a:off x="987273" y="4827798"/>
            <a:ext cx="4200583" cy="941299"/>
          </a:xfrm>
          <a:prstGeom prst="rect">
            <a:avLst/>
          </a:prstGeom>
          <a:noFill/>
          <a:ln>
            <a:solidFill>
              <a:srgbClr val="E6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70E60603-FC55-A72B-4AF6-B5F075F11C3E}"/>
              </a:ext>
            </a:extLst>
          </p:cNvPr>
          <p:cNvSpPr/>
          <p:nvPr/>
        </p:nvSpPr>
        <p:spPr>
          <a:xfrm>
            <a:off x="627065" y="5848441"/>
            <a:ext cx="4200583" cy="941299"/>
          </a:xfrm>
          <a:prstGeom prst="rect">
            <a:avLst/>
          </a:prstGeom>
          <a:noFill/>
          <a:ln>
            <a:solidFill>
              <a:srgbClr val="E6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62AECAB8-F5B0-36EC-F04C-439A9AB69BE4}"/>
              </a:ext>
            </a:extLst>
          </p:cNvPr>
          <p:cNvSpPr txBox="1"/>
          <p:nvPr/>
        </p:nvSpPr>
        <p:spPr>
          <a:xfrm>
            <a:off x="7273110" y="6431484"/>
            <a:ext cx="6599102" cy="307777"/>
          </a:xfrm>
          <a:prstGeom prst="rect">
            <a:avLst/>
          </a:prstGeom>
          <a:noFill/>
        </p:spPr>
        <p:txBody>
          <a:bodyPr wrap="square">
            <a:spAutoFit/>
          </a:bodyPr>
          <a:lstStyle/>
          <a:p>
            <a:r>
              <a:rPr lang="en-GB" sz="1400" b="0" i="1" dirty="0">
                <a:solidFill>
                  <a:srgbClr val="0B0C0C"/>
                </a:solidFill>
                <a:effectLst/>
                <a:latin typeface="Arial" panose="020B0604020202020204" pitchFamily="34" charset="0"/>
              </a:rPr>
              <a:t>Source: </a:t>
            </a:r>
            <a:r>
              <a:rPr lang="en-GB" sz="1400" i="1" dirty="0">
                <a:solidFill>
                  <a:srgbClr val="0B0C0C"/>
                </a:solidFill>
                <a:latin typeface="Arial" panose="020B0604020202020204" pitchFamily="34" charset="0"/>
              </a:rPr>
              <a:t>Local Maternity and Neonatal System</a:t>
            </a:r>
            <a:endParaRPr lang="en-GB" sz="1400" dirty="0"/>
          </a:p>
        </p:txBody>
      </p:sp>
    </p:spTree>
    <p:extLst>
      <p:ext uri="{BB962C8B-B14F-4D97-AF65-F5344CB8AC3E}">
        <p14:creationId xmlns:p14="http://schemas.microsoft.com/office/powerpoint/2010/main" val="25958834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52071E-9512-B72E-6981-428B25FCD91E}"/>
              </a:ext>
            </a:extLst>
          </p:cNvPr>
          <p:cNvSpPr/>
          <p:nvPr/>
        </p:nvSpPr>
        <p:spPr>
          <a:xfrm>
            <a:off x="8733035" y="1"/>
            <a:ext cx="3458965" cy="685800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5" name="Table 4">
            <a:extLst>
              <a:ext uri="{FF2B5EF4-FFF2-40B4-BE49-F238E27FC236}">
                <a16:creationId xmlns:a16="http://schemas.microsoft.com/office/drawing/2014/main" id="{41F21F8E-AC5C-49B9-3372-01CA66544B69}"/>
              </a:ext>
            </a:extLst>
          </p:cNvPr>
          <p:cNvGraphicFramePr>
            <a:graphicFrameLocks noGrp="1"/>
          </p:cNvGraphicFramePr>
          <p:nvPr>
            <p:extLst>
              <p:ext uri="{D42A27DB-BD31-4B8C-83A1-F6EECF244321}">
                <p14:modId xmlns:p14="http://schemas.microsoft.com/office/powerpoint/2010/main" val="3757633903"/>
              </p:ext>
            </p:extLst>
          </p:nvPr>
        </p:nvGraphicFramePr>
        <p:xfrm>
          <a:off x="649752" y="2056322"/>
          <a:ext cx="8503844" cy="868676"/>
        </p:xfrm>
        <a:graphic>
          <a:graphicData uri="http://schemas.openxmlformats.org/drawingml/2006/table">
            <a:tbl>
              <a:tblPr firstRow="1" bandRow="1">
                <a:tableStyleId>{22838BEF-8BB2-4498-84A7-C5851F593DF1}</a:tableStyleId>
              </a:tblPr>
              <a:tblGrid>
                <a:gridCol w="2125961">
                  <a:extLst>
                    <a:ext uri="{9D8B030D-6E8A-4147-A177-3AD203B41FA5}">
                      <a16:colId xmlns:a16="http://schemas.microsoft.com/office/drawing/2014/main" val="3862806770"/>
                    </a:ext>
                  </a:extLst>
                </a:gridCol>
                <a:gridCol w="2125961">
                  <a:extLst>
                    <a:ext uri="{9D8B030D-6E8A-4147-A177-3AD203B41FA5}">
                      <a16:colId xmlns:a16="http://schemas.microsoft.com/office/drawing/2014/main" val="4116463716"/>
                    </a:ext>
                  </a:extLst>
                </a:gridCol>
                <a:gridCol w="2125961">
                  <a:extLst>
                    <a:ext uri="{9D8B030D-6E8A-4147-A177-3AD203B41FA5}">
                      <a16:colId xmlns:a16="http://schemas.microsoft.com/office/drawing/2014/main" val="1643188938"/>
                    </a:ext>
                  </a:extLst>
                </a:gridCol>
                <a:gridCol w="2125961">
                  <a:extLst>
                    <a:ext uri="{9D8B030D-6E8A-4147-A177-3AD203B41FA5}">
                      <a16:colId xmlns:a16="http://schemas.microsoft.com/office/drawing/2014/main" val="3404611476"/>
                    </a:ext>
                  </a:extLst>
                </a:gridCol>
              </a:tblGrid>
              <a:tr h="183444">
                <a:tc rowSpan="3">
                  <a:txBody>
                    <a:bodyPr/>
                    <a:lstStyle/>
                    <a:p>
                      <a:r>
                        <a:rPr lang="en-US" sz="1400" dirty="0">
                          <a:solidFill>
                            <a:schemeClr val="accent6">
                              <a:lumMod val="10000"/>
                            </a:schemeClr>
                          </a:solidFill>
                          <a:effectLst/>
                        </a:rPr>
                        <a:t>Domestic abuse related incidents and crimes </a:t>
                      </a:r>
                      <a:r>
                        <a:rPr lang="en-US" sz="1400" b="1" u="none" strike="noStrike" noProof="0" dirty="0">
                          <a:solidFill>
                            <a:schemeClr val="accent6">
                              <a:lumMod val="10000"/>
                            </a:schemeClr>
                          </a:solidFill>
                          <a:effectLst/>
                        </a:rPr>
                        <a:t>2021/22 (value)</a:t>
                      </a:r>
                      <a:endParaRPr lang="en-US" sz="1400" dirty="0">
                        <a:solidFill>
                          <a:schemeClr val="accent6">
                            <a:lumMod val="10000"/>
                          </a:schemeClr>
                        </a:solidFill>
                        <a:effectLst/>
                      </a:endParaRPr>
                    </a:p>
                  </a:txBody>
                  <a:tcPr marL="19050" marR="19050" marT="38100" marB="38100"/>
                </a:tc>
                <a:tc>
                  <a:txBody>
                    <a:bodyPr/>
                    <a:lstStyle/>
                    <a:p>
                      <a:pPr algn="ctr"/>
                      <a:r>
                        <a:rPr lang="en-US" sz="1400" b="0" dirty="0">
                          <a:solidFill>
                            <a:schemeClr val="accent6">
                              <a:lumMod val="10000"/>
                            </a:schemeClr>
                          </a:solidFill>
                          <a:effectLst/>
                        </a:rPr>
                        <a:t>Cambridgeshire</a:t>
                      </a:r>
                    </a:p>
                  </a:txBody>
                  <a:tcPr marL="19050" marR="19050" marT="38100" marB="38100"/>
                </a:tc>
                <a:tc>
                  <a:txBody>
                    <a:bodyPr/>
                    <a:lstStyle/>
                    <a:p>
                      <a:pPr lvl="0" algn="r">
                        <a:buNone/>
                      </a:pPr>
                      <a:r>
                        <a:rPr lang="en-US" sz="1400" b="0" u="none" strike="noStrike" noProof="0" dirty="0">
                          <a:solidFill>
                            <a:schemeClr val="accent6">
                              <a:lumMod val="10000"/>
                            </a:schemeClr>
                          </a:solidFill>
                          <a:effectLst/>
                        </a:rPr>
                        <a:t>27.7</a:t>
                      </a:r>
                      <a:endParaRPr lang="en-US" sz="1400" b="0" dirty="0">
                        <a:solidFill>
                          <a:schemeClr val="accent6">
                            <a:lumMod val="10000"/>
                          </a:schemeClr>
                        </a:solidFill>
                      </a:endParaRPr>
                    </a:p>
                  </a:txBody>
                  <a:tcPr marL="19050" marR="19050" marT="38100" marB="38100"/>
                </a:tc>
                <a:tc rowSpan="3">
                  <a:txBody>
                    <a:bodyPr/>
                    <a:lstStyle/>
                    <a:p>
                      <a:pPr lvl="0" algn="ctr">
                        <a:buNone/>
                      </a:pPr>
                      <a:r>
                        <a:rPr lang="en-US" sz="1200" b="0" u="none" strike="noStrike" noProof="0" dirty="0">
                          <a:solidFill>
                            <a:schemeClr val="accent6">
                              <a:lumMod val="10000"/>
                            </a:schemeClr>
                          </a:solidFill>
                          <a:effectLst/>
                        </a:rPr>
                        <a:t>*Count currently unavailable for C&amp;P. </a:t>
                      </a:r>
                      <a:endParaRPr lang="en-US" sz="1200" dirty="0">
                        <a:solidFill>
                          <a:schemeClr val="accent6">
                            <a:lumMod val="10000"/>
                          </a:schemeClr>
                        </a:solidFill>
                      </a:endParaRPr>
                    </a:p>
                    <a:p>
                      <a:pPr lvl="0" algn="ctr">
                        <a:buNone/>
                      </a:pPr>
                      <a:r>
                        <a:rPr lang="en-US" sz="1200" b="0" u="none" strike="noStrike" noProof="0" dirty="0">
                          <a:solidFill>
                            <a:schemeClr val="accent6">
                              <a:lumMod val="10000"/>
                            </a:schemeClr>
                          </a:solidFill>
                          <a:effectLst/>
                        </a:rPr>
                        <a:t>Value is taken from police force within region </a:t>
                      </a:r>
                      <a:endParaRPr lang="en-US" sz="1200" dirty="0">
                        <a:solidFill>
                          <a:schemeClr val="accent6">
                            <a:lumMod val="10000"/>
                          </a:schemeClr>
                        </a:solidFill>
                      </a:endParaRPr>
                    </a:p>
                  </a:txBody>
                  <a:tcPr marL="19050" marR="19050" marT="38100" marB="38100"/>
                </a:tc>
                <a:extLst>
                  <a:ext uri="{0D108BD9-81ED-4DB2-BD59-A6C34878D82A}">
                    <a16:rowId xmlns:a16="http://schemas.microsoft.com/office/drawing/2014/main" val="3884739570"/>
                  </a:ext>
                </a:extLst>
              </a:tr>
              <a:tr h="246944">
                <a:tc vMerge="1">
                  <a:txBody>
                    <a:bodyPr/>
                    <a:lstStyle/>
                    <a:p>
                      <a:endParaRPr lang="en-US" sz="1600">
                        <a:effectLst/>
                      </a:endParaRPr>
                    </a:p>
                  </a:txBody>
                  <a:tcPr marL="19050" marR="19050" marT="38099" marB="38099">
                    <a:solidFill>
                      <a:srgbClr val="E7E8EA"/>
                    </a:solidFill>
                  </a:tcPr>
                </a:tc>
                <a:tc>
                  <a:txBody>
                    <a:bodyPr/>
                    <a:lstStyle/>
                    <a:p>
                      <a:pPr lvl="0" algn="ctr">
                        <a:buNone/>
                      </a:pPr>
                      <a:r>
                        <a:rPr lang="en-US" sz="1400" b="0" dirty="0">
                          <a:solidFill>
                            <a:schemeClr val="accent6">
                              <a:lumMod val="10000"/>
                            </a:schemeClr>
                          </a:solidFill>
                          <a:effectLst/>
                        </a:rPr>
                        <a:t>Peterborough </a:t>
                      </a:r>
                    </a:p>
                  </a:txBody>
                  <a:tcPr marL="19050" marR="19050" marT="38099" marB="38099"/>
                </a:tc>
                <a:tc>
                  <a:txBody>
                    <a:bodyPr/>
                    <a:lstStyle/>
                    <a:p>
                      <a:pPr lvl="0" algn="r">
                        <a:buNone/>
                      </a:pPr>
                      <a:r>
                        <a:rPr lang="en-US" sz="1400" b="0" dirty="0">
                          <a:solidFill>
                            <a:schemeClr val="accent6">
                              <a:lumMod val="10000"/>
                            </a:schemeClr>
                          </a:solidFill>
                          <a:effectLst/>
                        </a:rPr>
                        <a:t>27.7</a:t>
                      </a:r>
                    </a:p>
                  </a:txBody>
                  <a:tcPr marL="19050" marR="19050" marT="38099" marB="38099"/>
                </a:tc>
                <a:tc vMerge="1">
                  <a:txBody>
                    <a:bodyPr/>
                    <a:lstStyle/>
                    <a:p>
                      <a:pPr algn="r"/>
                      <a:endParaRPr lang="en-US" sz="1600">
                        <a:effectLst/>
                      </a:endParaRPr>
                    </a:p>
                  </a:txBody>
                  <a:tcPr marL="19050" marR="19050" marT="38099" marB="38099">
                    <a:solidFill>
                      <a:srgbClr val="E7E8EA"/>
                    </a:solidFill>
                  </a:tcPr>
                </a:tc>
                <a:extLst>
                  <a:ext uri="{0D108BD9-81ED-4DB2-BD59-A6C34878D82A}">
                    <a16:rowId xmlns:a16="http://schemas.microsoft.com/office/drawing/2014/main" val="1063098513"/>
                  </a:ext>
                </a:extLst>
              </a:tr>
              <a:tr h="246944">
                <a:tc vMerge="1">
                  <a:txBody>
                    <a:bodyPr/>
                    <a:lstStyle/>
                    <a:p>
                      <a:endParaRPr lang="en-US" sz="1600">
                        <a:effectLst/>
                      </a:endParaRPr>
                    </a:p>
                  </a:txBody>
                  <a:tcPr marL="19050" marR="19050" marT="38100" marB="38100">
                    <a:solidFill>
                      <a:srgbClr val="E7E8EA"/>
                    </a:solidFill>
                  </a:tcPr>
                </a:tc>
                <a:tc>
                  <a:txBody>
                    <a:bodyPr/>
                    <a:lstStyle/>
                    <a:p>
                      <a:pPr lvl="0" algn="ctr">
                        <a:buNone/>
                      </a:pPr>
                      <a:r>
                        <a:rPr lang="en-US" sz="1400" b="0" dirty="0">
                          <a:solidFill>
                            <a:schemeClr val="accent6">
                              <a:lumMod val="10000"/>
                            </a:schemeClr>
                          </a:solidFill>
                          <a:effectLst/>
                        </a:rPr>
                        <a:t>England </a:t>
                      </a:r>
                    </a:p>
                  </a:txBody>
                  <a:tcPr marL="19050" marR="19050" marT="38099" marB="38099"/>
                </a:tc>
                <a:tc>
                  <a:txBody>
                    <a:bodyPr/>
                    <a:lstStyle/>
                    <a:p>
                      <a:pPr lvl="0" algn="r">
                        <a:buNone/>
                      </a:pPr>
                      <a:r>
                        <a:rPr lang="en-US" sz="1400" b="0" dirty="0">
                          <a:solidFill>
                            <a:schemeClr val="accent6">
                              <a:lumMod val="10000"/>
                            </a:schemeClr>
                          </a:solidFill>
                          <a:effectLst/>
                        </a:rPr>
                        <a:t>30.8</a:t>
                      </a:r>
                    </a:p>
                  </a:txBody>
                  <a:tcPr marL="19050" marR="19050" marT="38099" marB="38099"/>
                </a:tc>
                <a:tc vMerge="1">
                  <a:txBody>
                    <a:bodyPr/>
                    <a:lstStyle/>
                    <a:p>
                      <a:pPr algn="r"/>
                      <a:endParaRPr lang="en-US" sz="1600">
                        <a:effectLst/>
                      </a:endParaRPr>
                    </a:p>
                  </a:txBody>
                  <a:tcPr marL="19050" marR="19050" marT="38100" marB="38100">
                    <a:solidFill>
                      <a:srgbClr val="E7E8EA"/>
                    </a:solidFill>
                  </a:tcPr>
                </a:tc>
                <a:extLst>
                  <a:ext uri="{0D108BD9-81ED-4DB2-BD59-A6C34878D82A}">
                    <a16:rowId xmlns:a16="http://schemas.microsoft.com/office/drawing/2014/main" val="4121982781"/>
                  </a:ext>
                </a:extLst>
              </a:tr>
            </a:tbl>
          </a:graphicData>
        </a:graphic>
      </p:graphicFrame>
      <p:sp>
        <p:nvSpPr>
          <p:cNvPr id="7" name="TextBox 6">
            <a:extLst>
              <a:ext uri="{FF2B5EF4-FFF2-40B4-BE49-F238E27FC236}">
                <a16:creationId xmlns:a16="http://schemas.microsoft.com/office/drawing/2014/main" id="{365763D5-BAA0-EB4B-D19D-030AFCCA2190}"/>
              </a:ext>
            </a:extLst>
          </p:cNvPr>
          <p:cNvSpPr txBox="1"/>
          <p:nvPr/>
        </p:nvSpPr>
        <p:spPr>
          <a:xfrm>
            <a:off x="4337021" y="3430301"/>
            <a:ext cx="323380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solidFill>
                <a:srgbClr val="161616"/>
              </a:solidFill>
              <a:cs typeface="Calibri"/>
            </a:endParaRPr>
          </a:p>
        </p:txBody>
      </p:sp>
      <p:sp>
        <p:nvSpPr>
          <p:cNvPr id="4" name="TextBox 3">
            <a:extLst>
              <a:ext uri="{FF2B5EF4-FFF2-40B4-BE49-F238E27FC236}">
                <a16:creationId xmlns:a16="http://schemas.microsoft.com/office/drawing/2014/main" id="{B2E7CBD8-9195-3BAB-DB02-4E1B676BC3BC}"/>
              </a:ext>
            </a:extLst>
          </p:cNvPr>
          <p:cNvSpPr txBox="1"/>
          <p:nvPr/>
        </p:nvSpPr>
        <p:spPr>
          <a:xfrm>
            <a:off x="9410889" y="1565424"/>
            <a:ext cx="2523818" cy="4031873"/>
          </a:xfrm>
          <a:prstGeom prst="rect">
            <a:avLst/>
          </a:prstGeom>
          <a:solidFill>
            <a:schemeClr val="accent5"/>
          </a:solidFill>
        </p:spPr>
        <p:txBody>
          <a:bodyPr wrap="square">
            <a:spAutoFit/>
          </a:bodyPr>
          <a:lstStyle/>
          <a:p>
            <a:r>
              <a:rPr lang="en-US" sz="1600" b="1" dirty="0">
                <a:solidFill>
                  <a:srgbClr val="0B0C0C"/>
                </a:solidFill>
                <a:cs typeface="Arial" panose="020B0604020202020204" pitchFamily="34" charset="0"/>
              </a:rPr>
              <a:t>Higher levels of domestic violence/abuse in populations is associated with poorer mental health.</a:t>
            </a:r>
          </a:p>
          <a:p>
            <a:endParaRPr lang="en-US" sz="1600" b="1" dirty="0">
              <a:solidFill>
                <a:srgbClr val="0B0C0C"/>
              </a:solidFill>
              <a:cs typeface="Arial" panose="020B0604020202020204" pitchFamily="34" charset="0"/>
            </a:endParaRPr>
          </a:p>
          <a:p>
            <a:r>
              <a:rPr lang="en-US" sz="1600" b="1" dirty="0">
                <a:solidFill>
                  <a:srgbClr val="0B0C0C"/>
                </a:solidFill>
                <a:cs typeface="Arial" panose="020B0604020202020204" pitchFamily="34" charset="0"/>
              </a:rPr>
              <a:t>Cambridgeshire and Peterborough report lower levels of domestic abuse related incidents and crimes than England. </a:t>
            </a:r>
          </a:p>
          <a:p>
            <a:br>
              <a:rPr lang="en-US" sz="1600" b="1" dirty="0">
                <a:solidFill>
                  <a:srgbClr val="0B0C0C"/>
                </a:solidFill>
                <a:cs typeface="Arial" panose="020B0604020202020204" pitchFamily="34" charset="0"/>
              </a:rPr>
            </a:br>
            <a:r>
              <a:rPr lang="en-US" sz="2000" b="1" dirty="0">
                <a:solidFill>
                  <a:srgbClr val="65FF65"/>
                </a:solidFill>
                <a:cs typeface="Arial" panose="020B0604020202020204" pitchFamily="34" charset="0"/>
              </a:rPr>
              <a:t>Domestic abuse related incidents and crimes are increasing in the East of England. </a:t>
            </a:r>
            <a:endParaRPr lang="en-US" sz="1600" b="1" dirty="0">
              <a:solidFill>
                <a:srgbClr val="65FF65"/>
              </a:solidFill>
              <a:cs typeface="Arial" panose="020B0604020202020204" pitchFamily="34" charset="0"/>
            </a:endParaRPr>
          </a:p>
        </p:txBody>
      </p:sp>
      <p:sp>
        <p:nvSpPr>
          <p:cNvPr id="9" name="Title 1">
            <a:extLst>
              <a:ext uri="{FF2B5EF4-FFF2-40B4-BE49-F238E27FC236}">
                <a16:creationId xmlns:a16="http://schemas.microsoft.com/office/drawing/2014/main" id="{C0E94C49-DAE3-C43D-BDFC-42A7DF38F3B1}"/>
              </a:ext>
            </a:extLst>
          </p:cNvPr>
          <p:cNvSpPr>
            <a:spLocks noGrp="1"/>
          </p:cNvSpPr>
          <p:nvPr>
            <p:ph type="title"/>
          </p:nvPr>
        </p:nvSpPr>
        <p:spPr>
          <a:xfrm>
            <a:off x="3997128" y="1056741"/>
            <a:ext cx="7147389" cy="616947"/>
          </a:xfrm>
        </p:spPr>
        <p:txBody>
          <a:bodyPr/>
          <a:lstStyle/>
          <a:p>
            <a:br>
              <a:rPr lang="en-US" sz="4400" dirty="0">
                <a:cs typeface="Calibri"/>
              </a:rPr>
            </a:br>
            <a:endParaRPr lang="en-US" sz="4000" dirty="0">
              <a:cs typeface="Calibri"/>
            </a:endParaRPr>
          </a:p>
        </p:txBody>
      </p:sp>
      <p:sp>
        <p:nvSpPr>
          <p:cNvPr id="12" name="Title 1">
            <a:extLst>
              <a:ext uri="{FF2B5EF4-FFF2-40B4-BE49-F238E27FC236}">
                <a16:creationId xmlns:a16="http://schemas.microsoft.com/office/drawing/2014/main" id="{02637B82-145F-D305-AC7D-1BF6A87B14F5}"/>
              </a:ext>
            </a:extLst>
          </p:cNvPr>
          <p:cNvSpPr txBox="1">
            <a:spLocks/>
          </p:cNvSpPr>
          <p:nvPr/>
        </p:nvSpPr>
        <p:spPr bwMode="auto">
          <a:xfrm>
            <a:off x="-2618" y="-17279"/>
            <a:ext cx="3814330" cy="613179"/>
          </a:xfrm>
          <a:prstGeom prst="rect">
            <a:avLst/>
          </a:prstGeom>
          <a:solidFill>
            <a:srgbClr val="ABFFAB"/>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1800" dirty="0">
                <a:solidFill>
                  <a:schemeClr val="accent6">
                    <a:lumMod val="10000"/>
                  </a:schemeClr>
                </a:solidFill>
                <a:latin typeface="Arial" panose="020B0604020202020204" pitchFamily="34" charset="0"/>
                <a:cs typeface="Arial" panose="020B0604020202020204" pitchFamily="34" charset="0"/>
              </a:rPr>
              <a:t>Perinatal Mental Health</a:t>
            </a:r>
          </a:p>
        </p:txBody>
      </p:sp>
      <p:sp>
        <p:nvSpPr>
          <p:cNvPr id="3" name="Title 1">
            <a:extLst>
              <a:ext uri="{FF2B5EF4-FFF2-40B4-BE49-F238E27FC236}">
                <a16:creationId xmlns:a16="http://schemas.microsoft.com/office/drawing/2014/main" id="{98AAB60D-3818-FB67-B5C4-6E124F1F2F69}"/>
              </a:ext>
            </a:extLst>
          </p:cNvPr>
          <p:cNvSpPr txBox="1">
            <a:spLocks/>
          </p:cNvSpPr>
          <p:nvPr/>
        </p:nvSpPr>
        <p:spPr bwMode="auto">
          <a:xfrm>
            <a:off x="2030928" y="679006"/>
            <a:ext cx="7845988" cy="803436"/>
          </a:xfrm>
          <a:prstGeom prst="rect">
            <a:avLst/>
          </a:prstGeom>
          <a:solidFill>
            <a:srgbClr val="ABFFAB"/>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2800" dirty="0">
                <a:solidFill>
                  <a:schemeClr val="accent6">
                    <a:lumMod val="10000"/>
                  </a:schemeClr>
                </a:solidFill>
                <a:cs typeface="Arial" panose="020B0604020202020204" pitchFamily="34" charset="0"/>
              </a:rPr>
              <a:t>RISK FACTORS: DOMESTIC VIOLENCE AND ABUSE, POOR SOCIAL SUPPORT</a:t>
            </a:r>
          </a:p>
        </p:txBody>
      </p:sp>
      <p:sp>
        <p:nvSpPr>
          <p:cNvPr id="13" name="TextBox 12">
            <a:extLst>
              <a:ext uri="{FF2B5EF4-FFF2-40B4-BE49-F238E27FC236}">
                <a16:creationId xmlns:a16="http://schemas.microsoft.com/office/drawing/2014/main" id="{A1FE807D-9EB3-2E2E-F5E0-E070E3325912}"/>
              </a:ext>
            </a:extLst>
          </p:cNvPr>
          <p:cNvSpPr txBox="1"/>
          <p:nvPr/>
        </p:nvSpPr>
        <p:spPr>
          <a:xfrm>
            <a:off x="7570822" y="6399657"/>
            <a:ext cx="6599102" cy="338554"/>
          </a:xfrm>
          <a:prstGeom prst="rect">
            <a:avLst/>
          </a:prstGeom>
          <a:noFill/>
        </p:spPr>
        <p:txBody>
          <a:bodyPr wrap="square">
            <a:spAutoFit/>
          </a:bodyPr>
          <a:lstStyle/>
          <a:p>
            <a:r>
              <a:rPr lang="en-GB" sz="1600" b="0" i="1" dirty="0">
                <a:solidFill>
                  <a:srgbClr val="0B0C0C"/>
                </a:solidFill>
                <a:effectLst/>
                <a:latin typeface="Arial" panose="020B0604020202020204" pitchFamily="34" charset="0"/>
              </a:rPr>
              <a:t>Source: Office for National Statistics (ONS)</a:t>
            </a:r>
            <a:endParaRPr lang="en-GB" sz="1600" dirty="0"/>
          </a:p>
        </p:txBody>
      </p:sp>
      <p:pic>
        <p:nvPicPr>
          <p:cNvPr id="17" name="Picture 16">
            <a:extLst>
              <a:ext uri="{FF2B5EF4-FFF2-40B4-BE49-F238E27FC236}">
                <a16:creationId xmlns:a16="http://schemas.microsoft.com/office/drawing/2014/main" id="{ECB39C35-651B-3280-B0EE-3B51C8E746AC}"/>
              </a:ext>
            </a:extLst>
          </p:cNvPr>
          <p:cNvPicPr>
            <a:picLocks noChangeAspect="1"/>
          </p:cNvPicPr>
          <p:nvPr/>
        </p:nvPicPr>
        <p:blipFill>
          <a:blip r:embed="rId2"/>
          <a:stretch>
            <a:fillRect/>
          </a:stretch>
        </p:blipFill>
        <p:spPr>
          <a:xfrm>
            <a:off x="1271451" y="3090962"/>
            <a:ext cx="6699456" cy="3303841"/>
          </a:xfrm>
          <a:prstGeom prst="rect">
            <a:avLst/>
          </a:prstGeom>
        </p:spPr>
      </p:pic>
      <p:pic>
        <p:nvPicPr>
          <p:cNvPr id="21" name="Picture 20">
            <a:extLst>
              <a:ext uri="{FF2B5EF4-FFF2-40B4-BE49-F238E27FC236}">
                <a16:creationId xmlns:a16="http://schemas.microsoft.com/office/drawing/2014/main" id="{251844E7-5F75-A2B1-9E12-33A001C4CEBA}"/>
              </a:ext>
            </a:extLst>
          </p:cNvPr>
          <p:cNvPicPr>
            <a:picLocks noChangeAspect="1"/>
          </p:cNvPicPr>
          <p:nvPr/>
        </p:nvPicPr>
        <p:blipFill>
          <a:blip r:embed="rId3"/>
          <a:stretch>
            <a:fillRect/>
          </a:stretch>
        </p:blipFill>
        <p:spPr>
          <a:xfrm>
            <a:off x="8053458" y="5518823"/>
            <a:ext cx="2200275" cy="266700"/>
          </a:xfrm>
          <a:prstGeom prst="rect">
            <a:avLst/>
          </a:prstGeom>
        </p:spPr>
      </p:pic>
    </p:spTree>
    <p:extLst>
      <p:ext uri="{BB962C8B-B14F-4D97-AF65-F5344CB8AC3E}">
        <p14:creationId xmlns:p14="http://schemas.microsoft.com/office/powerpoint/2010/main" val="20906941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054FDA-BF8E-22EC-B235-EA19BBBE3AE1}"/>
              </a:ext>
            </a:extLst>
          </p:cNvPr>
          <p:cNvSpPr/>
          <p:nvPr/>
        </p:nvSpPr>
        <p:spPr>
          <a:xfrm>
            <a:off x="8733035" y="1"/>
            <a:ext cx="3458965" cy="685800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CAF66B11-F1B1-9CCA-E05D-87FE33810963}"/>
              </a:ext>
            </a:extLst>
          </p:cNvPr>
          <p:cNvSpPr txBox="1"/>
          <p:nvPr/>
        </p:nvSpPr>
        <p:spPr>
          <a:xfrm>
            <a:off x="211169" y="6494916"/>
            <a:ext cx="9493185" cy="276999"/>
          </a:xfrm>
          <a:prstGeom prst="rect">
            <a:avLst/>
          </a:prstGeom>
          <a:noFill/>
        </p:spPr>
        <p:txBody>
          <a:bodyPr wrap="square" rtlCol="0">
            <a:spAutoFit/>
          </a:bodyPr>
          <a:lstStyle/>
          <a:p>
            <a:r>
              <a:rPr lang="en-GB" sz="1200" dirty="0">
                <a:solidFill>
                  <a:schemeClr val="accent6">
                    <a:lumMod val="10000"/>
                  </a:schemeClr>
                </a:solidFill>
              </a:rPr>
              <a:t>Source: Healthy Child Programme, CPFT, CCS </a:t>
            </a:r>
            <a:r>
              <a:rPr lang="en-GB" sz="1200" dirty="0">
                <a:solidFill>
                  <a:schemeClr val="bg1"/>
                </a:solidFill>
              </a:rPr>
              <a:t>		</a:t>
            </a:r>
          </a:p>
        </p:txBody>
      </p:sp>
      <p:sp>
        <p:nvSpPr>
          <p:cNvPr id="10" name="TextBox 9">
            <a:extLst>
              <a:ext uri="{FF2B5EF4-FFF2-40B4-BE49-F238E27FC236}">
                <a16:creationId xmlns:a16="http://schemas.microsoft.com/office/drawing/2014/main" id="{908438D0-74FE-9AD9-31FA-774784ADD9DA}"/>
              </a:ext>
            </a:extLst>
          </p:cNvPr>
          <p:cNvSpPr txBox="1"/>
          <p:nvPr/>
        </p:nvSpPr>
        <p:spPr>
          <a:xfrm>
            <a:off x="626176" y="5060528"/>
            <a:ext cx="11084449" cy="830997"/>
          </a:xfrm>
          <a:prstGeom prst="rect">
            <a:avLst/>
          </a:prstGeom>
          <a:solidFill>
            <a:schemeClr val="accent5">
              <a:alpha val="80000"/>
            </a:schemeClr>
          </a:solidFill>
        </p:spPr>
        <p:txBody>
          <a:bodyPr wrap="square" rtlCol="0">
            <a:spAutoFit/>
          </a:bodyPr>
          <a:lstStyle/>
          <a:p>
            <a:pPr algn="ctr"/>
            <a:r>
              <a:rPr lang="en-GB" sz="1600" b="1" dirty="0">
                <a:solidFill>
                  <a:schemeClr val="accent6">
                    <a:lumMod val="10000"/>
                  </a:schemeClr>
                </a:solidFill>
                <a:cs typeface="Arial" panose="020B0604020202020204" pitchFamily="34" charset="0"/>
              </a:rPr>
              <a:t>The Healthy Child Programme carries out maternal mood reviews at health visiting checks. North Cambridgeshire reported the highest % of mothers scoring highly on GAD and PHQ assessments (higher risk anxiety and depression) during this time-period, and this is showing an upward trend.</a:t>
            </a:r>
          </a:p>
        </p:txBody>
      </p:sp>
      <p:sp>
        <p:nvSpPr>
          <p:cNvPr id="15" name="TextBox 14">
            <a:extLst>
              <a:ext uri="{FF2B5EF4-FFF2-40B4-BE49-F238E27FC236}">
                <a16:creationId xmlns:a16="http://schemas.microsoft.com/office/drawing/2014/main" id="{2A25CDB8-0462-439C-DC49-DBAF344C4C89}"/>
              </a:ext>
            </a:extLst>
          </p:cNvPr>
          <p:cNvSpPr txBox="1"/>
          <p:nvPr/>
        </p:nvSpPr>
        <p:spPr>
          <a:xfrm>
            <a:off x="520989" y="5977611"/>
            <a:ext cx="10711549" cy="461665"/>
          </a:xfrm>
          <a:prstGeom prst="rect">
            <a:avLst/>
          </a:prstGeom>
          <a:noFill/>
        </p:spPr>
        <p:txBody>
          <a:bodyPr wrap="square" rtlCol="0">
            <a:spAutoFit/>
          </a:bodyPr>
          <a:lstStyle/>
          <a:p>
            <a:r>
              <a:rPr lang="en-GB" sz="1200" b="1" dirty="0">
                <a:solidFill>
                  <a:schemeClr val="accent6">
                    <a:lumMod val="10000"/>
                  </a:schemeClr>
                </a:solidFill>
              </a:rPr>
              <a:t>Note: Cambridgeshire North = Huntingdonshire and Fenland districts</a:t>
            </a:r>
          </a:p>
          <a:p>
            <a:r>
              <a:rPr lang="en-GB" sz="1200" b="1" dirty="0">
                <a:solidFill>
                  <a:schemeClr val="accent6">
                    <a:lumMod val="10000"/>
                  </a:schemeClr>
                </a:solidFill>
              </a:rPr>
              <a:t>Cambridgeshire South = Cambridge City, East Cambridgeshire and South Cambridgeshire districts</a:t>
            </a:r>
          </a:p>
        </p:txBody>
      </p:sp>
      <p:graphicFrame>
        <p:nvGraphicFramePr>
          <p:cNvPr id="6" name="Chart 5">
            <a:extLst>
              <a:ext uri="{FF2B5EF4-FFF2-40B4-BE49-F238E27FC236}">
                <a16:creationId xmlns:a16="http://schemas.microsoft.com/office/drawing/2014/main" id="{A8227CB0-9283-FF99-2216-B21D2451B900}"/>
              </a:ext>
            </a:extLst>
          </p:cNvPr>
          <p:cNvGraphicFramePr>
            <a:graphicFrameLocks/>
          </p:cNvGraphicFramePr>
          <p:nvPr>
            <p:extLst>
              <p:ext uri="{D42A27DB-BD31-4B8C-83A1-F6EECF244321}">
                <p14:modId xmlns:p14="http://schemas.microsoft.com/office/powerpoint/2010/main" val="4291382590"/>
              </p:ext>
            </p:extLst>
          </p:nvPr>
        </p:nvGraphicFramePr>
        <p:xfrm>
          <a:off x="3070621" y="1477127"/>
          <a:ext cx="6050757" cy="3497315"/>
        </p:xfrm>
        <a:graphic>
          <a:graphicData uri="http://schemas.openxmlformats.org/drawingml/2006/chart">
            <c:chart xmlns:c="http://schemas.openxmlformats.org/drawingml/2006/chart" xmlns:r="http://schemas.openxmlformats.org/officeDocument/2006/relationships" r:id="rId2"/>
          </a:graphicData>
        </a:graphic>
      </p:graphicFrame>
      <p:sp>
        <p:nvSpPr>
          <p:cNvPr id="16" name="Title 1">
            <a:extLst>
              <a:ext uri="{FF2B5EF4-FFF2-40B4-BE49-F238E27FC236}">
                <a16:creationId xmlns:a16="http://schemas.microsoft.com/office/drawing/2014/main" id="{8C1DC545-86BB-0F5C-8F87-4D7FB6EEBC85}"/>
              </a:ext>
            </a:extLst>
          </p:cNvPr>
          <p:cNvSpPr txBox="1">
            <a:spLocks/>
          </p:cNvSpPr>
          <p:nvPr/>
        </p:nvSpPr>
        <p:spPr bwMode="auto">
          <a:xfrm>
            <a:off x="-2618" y="-17279"/>
            <a:ext cx="3814330" cy="613179"/>
          </a:xfrm>
          <a:prstGeom prst="rect">
            <a:avLst/>
          </a:prstGeom>
          <a:solidFill>
            <a:srgbClr val="ABFFAB"/>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1800" dirty="0">
                <a:solidFill>
                  <a:schemeClr val="accent6">
                    <a:lumMod val="10000"/>
                  </a:schemeClr>
                </a:solidFill>
                <a:latin typeface="Arial" panose="020B0604020202020204" pitchFamily="34" charset="0"/>
                <a:cs typeface="Arial" panose="020B0604020202020204" pitchFamily="34" charset="0"/>
              </a:rPr>
              <a:t>Perinatal Mental Health</a:t>
            </a:r>
          </a:p>
        </p:txBody>
      </p:sp>
      <p:sp>
        <p:nvSpPr>
          <p:cNvPr id="3" name="Title 1">
            <a:extLst>
              <a:ext uri="{FF2B5EF4-FFF2-40B4-BE49-F238E27FC236}">
                <a16:creationId xmlns:a16="http://schemas.microsoft.com/office/drawing/2014/main" id="{7338E8AD-579A-68E5-1234-C5C4346CEDAC}"/>
              </a:ext>
            </a:extLst>
          </p:cNvPr>
          <p:cNvSpPr txBox="1">
            <a:spLocks/>
          </p:cNvSpPr>
          <p:nvPr/>
        </p:nvSpPr>
        <p:spPr bwMode="auto">
          <a:xfrm>
            <a:off x="3149679" y="630991"/>
            <a:ext cx="5892642" cy="689063"/>
          </a:xfrm>
          <a:prstGeom prst="rect">
            <a:avLst/>
          </a:prstGeom>
          <a:solidFill>
            <a:srgbClr val="ABFFAB"/>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2400" dirty="0">
                <a:solidFill>
                  <a:schemeClr val="accent6">
                    <a:lumMod val="10000"/>
                  </a:schemeClr>
                </a:solidFill>
                <a:cs typeface="Arial" panose="020B0604020202020204" pitchFamily="34" charset="0"/>
              </a:rPr>
              <a:t>HEALTHY CHILD PROGRAMME, </a:t>
            </a:r>
          </a:p>
          <a:p>
            <a:pPr algn="ctr" defTabSz="914400"/>
            <a:r>
              <a:rPr lang="en-GB" sz="2400" dirty="0">
                <a:solidFill>
                  <a:schemeClr val="accent6">
                    <a:lumMod val="10000"/>
                  </a:schemeClr>
                </a:solidFill>
                <a:cs typeface="Arial" panose="020B0604020202020204" pitchFamily="34" charset="0"/>
              </a:rPr>
              <a:t>% WITH HIGHER RISK AT 6-8 WEEK CHECKS</a:t>
            </a:r>
          </a:p>
        </p:txBody>
      </p:sp>
    </p:spTree>
    <p:extLst>
      <p:ext uri="{BB962C8B-B14F-4D97-AF65-F5344CB8AC3E}">
        <p14:creationId xmlns:p14="http://schemas.microsoft.com/office/powerpoint/2010/main" val="3339873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FFD3BFC-479C-A98C-EDA8-23B402392C63}"/>
              </a:ext>
            </a:extLst>
          </p:cNvPr>
          <p:cNvSpPr/>
          <p:nvPr/>
        </p:nvSpPr>
        <p:spPr>
          <a:xfrm>
            <a:off x="8733035" y="1"/>
            <a:ext cx="3458965" cy="685800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lide Number Placeholder 4">
            <a:extLst>
              <a:ext uri="{FF2B5EF4-FFF2-40B4-BE49-F238E27FC236}">
                <a16:creationId xmlns:a16="http://schemas.microsoft.com/office/drawing/2014/main" id="{97BBC157-23F4-97B5-3622-D6102699AD41}"/>
              </a:ext>
            </a:extLst>
          </p:cNvPr>
          <p:cNvSpPr>
            <a:spLocks noGrp="1"/>
          </p:cNvSpPr>
          <p:nvPr>
            <p:ph type="sldNum" sz="quarter" idx="12"/>
          </p:nvPr>
        </p:nvSpPr>
        <p:spPr/>
        <p:txBody>
          <a:bodyPr/>
          <a:lstStyle/>
          <a:p>
            <a:fld id="{18F0D19C-1BF0-4F4C-82B3-B8847954219D}" type="slidenum">
              <a:rPr lang="en-GB" smtClean="0"/>
              <a:t>4</a:t>
            </a:fld>
            <a:endParaRPr lang="en-GB"/>
          </a:p>
        </p:txBody>
      </p:sp>
      <p:sp>
        <p:nvSpPr>
          <p:cNvPr id="2" name="Rectangle 1">
            <a:extLst>
              <a:ext uri="{FF2B5EF4-FFF2-40B4-BE49-F238E27FC236}">
                <a16:creationId xmlns:a16="http://schemas.microsoft.com/office/drawing/2014/main" id="{FE5FD796-EDF2-5B5B-8A7B-7376026296D2}"/>
              </a:ext>
            </a:extLst>
          </p:cNvPr>
          <p:cNvSpPr/>
          <p:nvPr/>
        </p:nvSpPr>
        <p:spPr>
          <a:xfrm>
            <a:off x="7404941" y="637053"/>
            <a:ext cx="4521879" cy="461665"/>
          </a:xfrm>
          <a:prstGeom prst="rect">
            <a:avLst/>
          </a:prstGeom>
          <a:solidFill>
            <a:srgbClr val="92D050"/>
          </a:solidFill>
        </p:spPr>
        <p:txBody>
          <a:bodyPr wrap="none" lIns="91440" tIns="45720" rIns="91440" bIns="45720">
            <a:spAutoFit/>
          </a:bodyPr>
          <a:lstStyle/>
          <a:p>
            <a:pPr algn="ctr"/>
            <a:r>
              <a:rPr lang="en-US" sz="2400" b="0" cap="none" spc="0" dirty="0">
                <a:ln w="0"/>
                <a:solidFill>
                  <a:schemeClr val="accent6">
                    <a:lumMod val="10000"/>
                  </a:schemeClr>
                </a:solidFill>
                <a:latin typeface="+mj-lt"/>
              </a:rPr>
              <a:t>CYP OUTCOMES, SEPTEMBER 2023</a:t>
            </a:r>
          </a:p>
        </p:txBody>
      </p:sp>
      <p:sp>
        <p:nvSpPr>
          <p:cNvPr id="8" name="TextBox 7">
            <a:extLst>
              <a:ext uri="{FF2B5EF4-FFF2-40B4-BE49-F238E27FC236}">
                <a16:creationId xmlns:a16="http://schemas.microsoft.com/office/drawing/2014/main" id="{525D92DC-2EE4-9357-17A2-06E053DC863C}"/>
              </a:ext>
            </a:extLst>
          </p:cNvPr>
          <p:cNvSpPr txBox="1"/>
          <p:nvPr/>
        </p:nvSpPr>
        <p:spPr>
          <a:xfrm>
            <a:off x="7299251" y="1286009"/>
            <a:ext cx="4733260" cy="4451603"/>
          </a:xfrm>
          <a:prstGeom prst="rect">
            <a:avLst/>
          </a:prstGeom>
          <a:solidFill>
            <a:schemeClr val="accent5">
              <a:lumMod val="95000"/>
            </a:schemeClr>
          </a:solidFill>
        </p:spPr>
        <p:txBody>
          <a:bodyPr wrap="square">
            <a:spAutoFit/>
          </a:bodyPr>
          <a:lstStyle/>
          <a:p>
            <a:pPr marL="342900" marR="457200" lvl="0" indent="-342900" algn="ctr">
              <a:lnSpc>
                <a:spcPct val="110000"/>
              </a:lnSpc>
              <a:spcBef>
                <a:spcPts val="800"/>
              </a:spcBef>
              <a:spcAft>
                <a:spcPts val="600"/>
              </a:spcAft>
              <a:buFont typeface="+mj-lt"/>
              <a:buAutoNum type="arabicPeriod"/>
            </a:pPr>
            <a:r>
              <a:rPr lang="en-GB" b="1" i="0" dirty="0">
                <a:solidFill>
                  <a:srgbClr val="000000"/>
                </a:solidFill>
                <a:effectLst/>
                <a:ea typeface="MS PGothic" panose="020B0600070205080204" pitchFamily="34" charset="-128"/>
                <a:cs typeface="Arial" panose="020B0604020202020204" pitchFamily="34" charset="0"/>
              </a:rPr>
              <a:t>Maternity.</a:t>
            </a:r>
            <a:endParaRPr lang="en-GB" i="1" dirty="0">
              <a:solidFill>
                <a:srgbClr val="404040"/>
              </a:solidFill>
              <a:effectLst/>
              <a:ea typeface="MS PGothic" panose="020B0600070205080204" pitchFamily="34" charset="-128"/>
              <a:cs typeface="Arial" panose="020B0604020202020204" pitchFamily="34" charset="0"/>
            </a:endParaRPr>
          </a:p>
          <a:p>
            <a:pPr marL="342900" marR="457200" lvl="0" indent="-342900" algn="ctr">
              <a:lnSpc>
                <a:spcPct val="110000"/>
              </a:lnSpc>
              <a:spcBef>
                <a:spcPts val="800"/>
              </a:spcBef>
              <a:spcAft>
                <a:spcPts val="600"/>
              </a:spcAft>
              <a:buFont typeface="+mj-lt"/>
              <a:buAutoNum type="arabicPeriod"/>
            </a:pPr>
            <a:r>
              <a:rPr lang="en-GB" b="1" i="0" dirty="0">
                <a:solidFill>
                  <a:srgbClr val="000000"/>
                </a:solidFill>
                <a:effectLst/>
                <a:ea typeface="MS PGothic" panose="020B0600070205080204" pitchFamily="34" charset="-128"/>
                <a:cs typeface="Arial" panose="020B0604020202020204" pitchFamily="34" charset="0"/>
              </a:rPr>
              <a:t>Children and young people lead healthy lives.</a:t>
            </a:r>
            <a:endParaRPr lang="en-GB" i="1" dirty="0">
              <a:solidFill>
                <a:srgbClr val="404040"/>
              </a:solidFill>
              <a:effectLst/>
              <a:ea typeface="MS PGothic" panose="020B0600070205080204" pitchFamily="34" charset="-128"/>
              <a:cs typeface="Arial" panose="020B0604020202020204" pitchFamily="34" charset="0"/>
            </a:endParaRPr>
          </a:p>
          <a:p>
            <a:pPr marL="342900" marR="457200" lvl="0" indent="-342900" algn="ctr">
              <a:lnSpc>
                <a:spcPct val="110000"/>
              </a:lnSpc>
              <a:spcBef>
                <a:spcPts val="800"/>
              </a:spcBef>
              <a:spcAft>
                <a:spcPts val="600"/>
              </a:spcAft>
              <a:buFont typeface="+mj-lt"/>
              <a:buAutoNum type="arabicPeriod"/>
            </a:pPr>
            <a:r>
              <a:rPr lang="en-GB" b="1" i="0" dirty="0">
                <a:solidFill>
                  <a:srgbClr val="000000"/>
                </a:solidFill>
                <a:effectLst/>
                <a:ea typeface="MS PGothic" panose="020B0600070205080204" pitchFamily="34" charset="-128"/>
                <a:cs typeface="Arial" panose="020B0604020202020204" pitchFamily="34" charset="0"/>
              </a:rPr>
              <a:t>Children and young people are safe from harm.</a:t>
            </a:r>
            <a:endParaRPr lang="en-GB" i="1" dirty="0">
              <a:solidFill>
                <a:srgbClr val="404040"/>
              </a:solidFill>
              <a:effectLst/>
              <a:ea typeface="MS PGothic" panose="020B0600070205080204" pitchFamily="34" charset="-128"/>
              <a:cs typeface="Arial" panose="020B0604020202020204" pitchFamily="34" charset="0"/>
            </a:endParaRPr>
          </a:p>
          <a:p>
            <a:pPr marL="342900" marR="457200" lvl="0" indent="-342900" algn="ctr">
              <a:lnSpc>
                <a:spcPct val="110000"/>
              </a:lnSpc>
              <a:spcBef>
                <a:spcPts val="800"/>
              </a:spcBef>
              <a:spcAft>
                <a:spcPts val="600"/>
              </a:spcAft>
              <a:buFont typeface="+mj-lt"/>
              <a:buAutoNum type="arabicPeriod"/>
            </a:pPr>
            <a:r>
              <a:rPr lang="en-GB" b="1" i="0" dirty="0">
                <a:solidFill>
                  <a:srgbClr val="000000"/>
                </a:solidFill>
                <a:effectLst/>
                <a:ea typeface="MS PGothic" panose="020B0600070205080204" pitchFamily="34" charset="-128"/>
                <a:cs typeface="Arial" panose="020B0604020202020204" pitchFamily="34" charset="0"/>
              </a:rPr>
              <a:t>Children and young people are confident, resilient, thrive in their learning and are prepared for adulthood.</a:t>
            </a:r>
            <a:endParaRPr lang="en-GB" i="1" dirty="0">
              <a:solidFill>
                <a:srgbClr val="404040"/>
              </a:solidFill>
              <a:effectLst/>
              <a:ea typeface="MS PGothic" panose="020B0600070205080204" pitchFamily="34" charset="-128"/>
              <a:cs typeface="Arial" panose="020B0604020202020204" pitchFamily="34" charset="0"/>
            </a:endParaRPr>
          </a:p>
          <a:p>
            <a:pPr marL="342900" marR="457200" lvl="0" indent="-342900" algn="ctr">
              <a:lnSpc>
                <a:spcPct val="110000"/>
              </a:lnSpc>
              <a:spcBef>
                <a:spcPts val="800"/>
              </a:spcBef>
              <a:spcAft>
                <a:spcPts val="600"/>
              </a:spcAft>
              <a:buFont typeface="+mj-lt"/>
              <a:buAutoNum type="arabicPeriod"/>
            </a:pPr>
            <a:r>
              <a:rPr lang="en-GB" b="1" i="0" dirty="0">
                <a:solidFill>
                  <a:srgbClr val="000000"/>
                </a:solidFill>
                <a:effectLst/>
                <a:ea typeface="MS PGothic" panose="020B0600070205080204" pitchFamily="34" charset="-128"/>
                <a:cs typeface="Arial" panose="020B0604020202020204" pitchFamily="34" charset="0"/>
              </a:rPr>
              <a:t>Children and young people engage actively and positively in their communities as young adults.</a:t>
            </a:r>
            <a:endParaRPr lang="en-GB" i="1" dirty="0">
              <a:solidFill>
                <a:srgbClr val="404040"/>
              </a:solidFill>
              <a:effectLst/>
              <a:ea typeface="MS PGothic" panose="020B0600070205080204" pitchFamily="34" charset="-128"/>
              <a:cs typeface="Arial" panose="020B0604020202020204" pitchFamily="34" charset="0"/>
            </a:endParaRPr>
          </a:p>
        </p:txBody>
      </p:sp>
      <p:sp>
        <p:nvSpPr>
          <p:cNvPr id="11" name="TextBox 10">
            <a:extLst>
              <a:ext uri="{FF2B5EF4-FFF2-40B4-BE49-F238E27FC236}">
                <a16:creationId xmlns:a16="http://schemas.microsoft.com/office/drawing/2014/main" id="{6D03A348-2DDE-2871-5570-F81880C71784}"/>
              </a:ext>
            </a:extLst>
          </p:cNvPr>
          <p:cNvSpPr txBox="1"/>
          <p:nvPr/>
        </p:nvSpPr>
        <p:spPr>
          <a:xfrm>
            <a:off x="7299251" y="5821737"/>
            <a:ext cx="6602818" cy="307777"/>
          </a:xfrm>
          <a:prstGeom prst="rect">
            <a:avLst/>
          </a:prstGeom>
          <a:noFill/>
        </p:spPr>
        <p:txBody>
          <a:bodyPr wrap="square">
            <a:spAutoFit/>
          </a:bodyPr>
          <a:lstStyle/>
          <a:p>
            <a:r>
              <a:rPr lang="en-GB" sz="1400" dirty="0">
                <a:hlinkClick r:id="rId3"/>
              </a:rPr>
              <a:t>CYP-Outcomes_Sept2023-Cambs-Insight.2.xlsx (live.com)</a:t>
            </a:r>
            <a:endParaRPr lang="en-GB" sz="1400" dirty="0"/>
          </a:p>
        </p:txBody>
      </p:sp>
      <p:sp>
        <p:nvSpPr>
          <p:cNvPr id="13" name="TextBox 12">
            <a:extLst>
              <a:ext uri="{FF2B5EF4-FFF2-40B4-BE49-F238E27FC236}">
                <a16:creationId xmlns:a16="http://schemas.microsoft.com/office/drawing/2014/main" id="{5813B09D-F1BD-FBCC-C8CB-625639289683}"/>
              </a:ext>
            </a:extLst>
          </p:cNvPr>
          <p:cNvSpPr txBox="1"/>
          <p:nvPr/>
        </p:nvSpPr>
        <p:spPr>
          <a:xfrm>
            <a:off x="123205" y="1201883"/>
            <a:ext cx="6602818" cy="4619854"/>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GB" dirty="0">
                <a:solidFill>
                  <a:schemeClr val="accent6">
                    <a:lumMod val="10000"/>
                  </a:schemeClr>
                </a:solidFill>
              </a:rPr>
              <a:t>provide support to parents and carers so they are able to nurture their babies and children, improving health and education outcomes for all </a:t>
            </a:r>
          </a:p>
          <a:p>
            <a:pPr marL="342900" indent="-342900">
              <a:lnSpc>
                <a:spcPct val="150000"/>
              </a:lnSpc>
              <a:buFont typeface="Arial" panose="020B0604020202020204" pitchFamily="34" charset="0"/>
              <a:buChar char="•"/>
            </a:pPr>
            <a:r>
              <a:rPr lang="en-GB" dirty="0">
                <a:solidFill>
                  <a:schemeClr val="accent6">
                    <a:lumMod val="10000"/>
                  </a:schemeClr>
                </a:solidFill>
              </a:rPr>
              <a:t>contribute to a reduction in inequalities in health and education outcomes for babies, children and families across England by ensuring that support provided is communicated to all parents and carers, including those who are hardest to reach and/or most in need of it </a:t>
            </a:r>
          </a:p>
          <a:p>
            <a:pPr marL="342900" indent="-342900">
              <a:lnSpc>
                <a:spcPct val="150000"/>
              </a:lnSpc>
              <a:buFont typeface="Arial" panose="020B0604020202020204" pitchFamily="34" charset="0"/>
              <a:buChar char="•"/>
            </a:pPr>
            <a:r>
              <a:rPr lang="en-GB" dirty="0">
                <a:solidFill>
                  <a:schemeClr val="accent6">
                    <a:lumMod val="10000"/>
                  </a:schemeClr>
                </a:solidFill>
              </a:rPr>
              <a:t>build the evidence base for what works when it comes to improving health and education outcomes for babies, children and families in different delivery contexts</a:t>
            </a:r>
          </a:p>
        </p:txBody>
      </p:sp>
      <p:sp>
        <p:nvSpPr>
          <p:cNvPr id="14" name="Rectangle 13">
            <a:extLst>
              <a:ext uri="{FF2B5EF4-FFF2-40B4-BE49-F238E27FC236}">
                <a16:creationId xmlns:a16="http://schemas.microsoft.com/office/drawing/2014/main" id="{A3065BD8-B4E5-225D-BE27-4AE8118D0E42}"/>
              </a:ext>
            </a:extLst>
          </p:cNvPr>
          <p:cNvSpPr/>
          <p:nvPr/>
        </p:nvSpPr>
        <p:spPr>
          <a:xfrm>
            <a:off x="161236" y="387047"/>
            <a:ext cx="6595460" cy="584775"/>
          </a:xfrm>
          <a:prstGeom prst="rect">
            <a:avLst/>
          </a:prstGeom>
          <a:solidFill>
            <a:srgbClr val="92D050"/>
          </a:solidFill>
        </p:spPr>
        <p:txBody>
          <a:bodyPr wrap="none" lIns="91440" tIns="45720" rIns="91440" bIns="45720">
            <a:spAutoFit/>
          </a:bodyPr>
          <a:lstStyle/>
          <a:p>
            <a:pPr algn="ctr"/>
            <a:r>
              <a:rPr lang="en-US" sz="3200" b="0" cap="none" spc="0" dirty="0">
                <a:ln w="0"/>
                <a:solidFill>
                  <a:schemeClr val="accent6">
                    <a:lumMod val="10000"/>
                  </a:schemeClr>
                </a:solidFill>
                <a:latin typeface="+mj-lt"/>
              </a:rPr>
              <a:t>THE FAMILY HUBS PROGRAMME WILL:</a:t>
            </a:r>
          </a:p>
        </p:txBody>
      </p:sp>
      <p:sp>
        <p:nvSpPr>
          <p:cNvPr id="16" name="TextBox 15">
            <a:extLst>
              <a:ext uri="{FF2B5EF4-FFF2-40B4-BE49-F238E27FC236}">
                <a16:creationId xmlns:a16="http://schemas.microsoft.com/office/drawing/2014/main" id="{4A8C2EBD-A7CF-26CF-8438-488BA7C71B81}"/>
              </a:ext>
            </a:extLst>
          </p:cNvPr>
          <p:cNvSpPr txBox="1"/>
          <p:nvPr/>
        </p:nvSpPr>
        <p:spPr>
          <a:xfrm>
            <a:off x="112403" y="6158205"/>
            <a:ext cx="6602818" cy="307777"/>
          </a:xfrm>
          <a:prstGeom prst="rect">
            <a:avLst/>
          </a:prstGeom>
          <a:noFill/>
        </p:spPr>
        <p:txBody>
          <a:bodyPr wrap="square">
            <a:spAutoFit/>
          </a:bodyPr>
          <a:lstStyle/>
          <a:p>
            <a:r>
              <a:rPr lang="en-GB" sz="1400" dirty="0">
                <a:hlinkClick r:id="rId4"/>
              </a:rPr>
              <a:t>Family Hubs and Start for Life Programme Guide (publishing.service.gov.uk)</a:t>
            </a:r>
            <a:endParaRPr lang="en-GB" sz="1400" dirty="0"/>
          </a:p>
        </p:txBody>
      </p:sp>
      <p:sp>
        <p:nvSpPr>
          <p:cNvPr id="17" name="Arrow: Right 16">
            <a:extLst>
              <a:ext uri="{FF2B5EF4-FFF2-40B4-BE49-F238E27FC236}">
                <a16:creationId xmlns:a16="http://schemas.microsoft.com/office/drawing/2014/main" id="{1659F76C-AC27-4D27-BFC8-69C878C50DAC}"/>
              </a:ext>
            </a:extLst>
          </p:cNvPr>
          <p:cNvSpPr/>
          <p:nvPr/>
        </p:nvSpPr>
        <p:spPr>
          <a:xfrm>
            <a:off x="6586235" y="3034780"/>
            <a:ext cx="818706" cy="659219"/>
          </a:xfrm>
          <a:prstGeom prst="right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0230016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D17739D-28B7-5191-89D6-881C139F39C1}"/>
              </a:ext>
            </a:extLst>
          </p:cNvPr>
          <p:cNvSpPr>
            <a:spLocks noGrp="1"/>
          </p:cNvSpPr>
          <p:nvPr>
            <p:ph type="ctrTitle"/>
          </p:nvPr>
        </p:nvSpPr>
        <p:spPr>
          <a:xfrm>
            <a:off x="914400" y="1810731"/>
            <a:ext cx="10363200" cy="2387600"/>
          </a:xfrm>
        </p:spPr>
        <p:txBody>
          <a:bodyPr/>
          <a:lstStyle/>
          <a:p>
            <a:r>
              <a:rPr lang="en-US" dirty="0">
                <a:solidFill>
                  <a:schemeClr val="accent6">
                    <a:lumMod val="10000"/>
                  </a:schemeClr>
                </a:solidFill>
              </a:rPr>
              <a:t>LOCAL SUPPORT </a:t>
            </a:r>
            <a:br>
              <a:rPr lang="en-US" dirty="0">
                <a:solidFill>
                  <a:schemeClr val="accent6">
                    <a:lumMod val="10000"/>
                  </a:schemeClr>
                </a:solidFill>
              </a:rPr>
            </a:br>
            <a:r>
              <a:rPr lang="en-US" dirty="0">
                <a:solidFill>
                  <a:schemeClr val="accent6">
                    <a:lumMod val="10000"/>
                  </a:schemeClr>
                </a:solidFill>
              </a:rPr>
              <a:t>FOR FAMILIES</a:t>
            </a:r>
          </a:p>
        </p:txBody>
      </p:sp>
      <p:sp>
        <p:nvSpPr>
          <p:cNvPr id="2" name="Title 1">
            <a:extLst>
              <a:ext uri="{FF2B5EF4-FFF2-40B4-BE49-F238E27FC236}">
                <a16:creationId xmlns:a16="http://schemas.microsoft.com/office/drawing/2014/main" id="{06B96711-D6B7-5EEE-D0D4-D374ED8C4DE8}"/>
              </a:ext>
            </a:extLst>
          </p:cNvPr>
          <p:cNvSpPr txBox="1">
            <a:spLocks/>
          </p:cNvSpPr>
          <p:nvPr/>
        </p:nvSpPr>
        <p:spPr bwMode="auto">
          <a:xfrm>
            <a:off x="-2618" y="-17279"/>
            <a:ext cx="3814330" cy="613179"/>
          </a:xfrm>
          <a:prstGeom prst="rect">
            <a:avLst/>
          </a:prstGeom>
          <a:solidFill>
            <a:srgbClr val="ABFFAB"/>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1800" dirty="0">
                <a:solidFill>
                  <a:schemeClr val="accent6">
                    <a:lumMod val="10000"/>
                  </a:schemeClr>
                </a:solidFill>
                <a:latin typeface="Arial" panose="020B0604020202020204" pitchFamily="34" charset="0"/>
                <a:cs typeface="Arial" panose="020B0604020202020204" pitchFamily="34" charset="0"/>
              </a:rPr>
              <a:t>Perinatal Mental Health</a:t>
            </a:r>
          </a:p>
        </p:txBody>
      </p:sp>
      <p:sp>
        <p:nvSpPr>
          <p:cNvPr id="7" name="Rectangle 6">
            <a:extLst>
              <a:ext uri="{FF2B5EF4-FFF2-40B4-BE49-F238E27FC236}">
                <a16:creationId xmlns:a16="http://schemas.microsoft.com/office/drawing/2014/main" id="{B78FC2E6-37B2-F4CA-9C40-7D27AF8B4097}"/>
              </a:ext>
            </a:extLst>
          </p:cNvPr>
          <p:cNvSpPr/>
          <p:nvPr/>
        </p:nvSpPr>
        <p:spPr>
          <a:xfrm>
            <a:off x="8733035" y="1"/>
            <a:ext cx="3458965" cy="685800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7349222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28B5F1F-1262-357F-E6EA-129425FD4635}"/>
              </a:ext>
            </a:extLst>
          </p:cNvPr>
          <p:cNvSpPr/>
          <p:nvPr/>
        </p:nvSpPr>
        <p:spPr>
          <a:xfrm>
            <a:off x="8733035" y="1"/>
            <a:ext cx="3458965" cy="685800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TextBox 27">
            <a:extLst>
              <a:ext uri="{FF2B5EF4-FFF2-40B4-BE49-F238E27FC236}">
                <a16:creationId xmlns:a16="http://schemas.microsoft.com/office/drawing/2014/main" id="{5103FD2C-C6AA-D9CD-8CB7-E98D150B5625}"/>
              </a:ext>
            </a:extLst>
          </p:cNvPr>
          <p:cNvSpPr txBox="1"/>
          <p:nvPr/>
        </p:nvSpPr>
        <p:spPr>
          <a:xfrm>
            <a:off x="1973052" y="6479043"/>
            <a:ext cx="4497792" cy="261610"/>
          </a:xfrm>
          <a:prstGeom prst="rect">
            <a:avLst/>
          </a:prstGeom>
          <a:solidFill>
            <a:schemeClr val="accent5">
              <a:alpha val="80000"/>
            </a:schemeClr>
          </a:solidFill>
        </p:spPr>
        <p:txBody>
          <a:bodyPr wrap="square" rtlCol="0">
            <a:spAutoFit/>
          </a:bodyPr>
          <a:lstStyle/>
          <a:p>
            <a:r>
              <a:rPr lang="en-GB" sz="1100" b="1" dirty="0"/>
              <a:t>Author: Dr Susan Sadek, Healthy Child Programme</a:t>
            </a:r>
          </a:p>
        </p:txBody>
      </p:sp>
      <p:sp>
        <p:nvSpPr>
          <p:cNvPr id="35" name="TextBox 34">
            <a:extLst>
              <a:ext uri="{FF2B5EF4-FFF2-40B4-BE49-F238E27FC236}">
                <a16:creationId xmlns:a16="http://schemas.microsoft.com/office/drawing/2014/main" id="{749A3C25-AF17-6432-5FBC-346137BFCCB1}"/>
              </a:ext>
            </a:extLst>
          </p:cNvPr>
          <p:cNvSpPr txBox="1"/>
          <p:nvPr/>
        </p:nvSpPr>
        <p:spPr>
          <a:xfrm>
            <a:off x="460590" y="1677245"/>
            <a:ext cx="4143308" cy="4832092"/>
          </a:xfrm>
          <a:prstGeom prst="rect">
            <a:avLst/>
          </a:prstGeom>
          <a:noFill/>
        </p:spPr>
        <p:txBody>
          <a:bodyPr wrap="square" rtlCol="0">
            <a:spAutoFit/>
          </a:bodyPr>
          <a:lstStyle/>
          <a:p>
            <a:r>
              <a:rPr lang="en-GB" b="1" dirty="0">
                <a:solidFill>
                  <a:schemeClr val="accent6">
                    <a:lumMod val="10000"/>
                  </a:schemeClr>
                </a:solidFill>
                <a:cs typeface="Arial" panose="020B0604020202020204" pitchFamily="34" charset="0"/>
              </a:rPr>
              <a:t>Countywide services are delivered via the:</a:t>
            </a:r>
          </a:p>
          <a:p>
            <a:pPr marL="285750" indent="-285750">
              <a:buFont typeface="Arial" panose="020B0604020202020204" pitchFamily="34" charset="0"/>
              <a:buChar char="•"/>
            </a:pPr>
            <a:r>
              <a:rPr lang="en-GB" sz="2000" b="1" i="1" dirty="0">
                <a:solidFill>
                  <a:srgbClr val="65FF65"/>
                </a:solidFill>
                <a:cs typeface="Arial" panose="020B0604020202020204" pitchFamily="34" charset="0"/>
              </a:rPr>
              <a:t>Healthy Child Programme</a:t>
            </a:r>
          </a:p>
          <a:p>
            <a:pPr marL="285750" indent="-285750">
              <a:buFont typeface="Arial" panose="020B0604020202020204" pitchFamily="34" charset="0"/>
              <a:buChar char="•"/>
            </a:pPr>
            <a:r>
              <a:rPr lang="en-GB" sz="2000" b="1" i="1" dirty="0">
                <a:solidFill>
                  <a:srgbClr val="65FF65"/>
                </a:solidFill>
                <a:cs typeface="Arial" panose="020B0604020202020204" pitchFamily="34" charset="0"/>
              </a:rPr>
              <a:t>Specialist Perinatal Mental Health Teams</a:t>
            </a:r>
          </a:p>
          <a:p>
            <a:pPr marL="285750" indent="-285750">
              <a:buFont typeface="Arial" panose="020B0604020202020204" pitchFamily="34" charset="0"/>
              <a:buChar char="•"/>
            </a:pPr>
            <a:r>
              <a:rPr lang="en-GB" sz="2000" b="1" i="1" dirty="0">
                <a:solidFill>
                  <a:srgbClr val="65FF65"/>
                </a:solidFill>
                <a:cs typeface="Arial" panose="020B0604020202020204" pitchFamily="34" charset="0"/>
              </a:rPr>
              <a:t>First Response Service</a:t>
            </a:r>
          </a:p>
          <a:p>
            <a:pPr marL="285750" indent="-285750">
              <a:buFont typeface="Arial" panose="020B0604020202020204" pitchFamily="34" charset="0"/>
              <a:buChar char="•"/>
            </a:pPr>
            <a:r>
              <a:rPr lang="en-GB" sz="2000" b="1" i="1" dirty="0">
                <a:solidFill>
                  <a:srgbClr val="65FF65"/>
                </a:solidFill>
                <a:cs typeface="Arial" panose="020B0604020202020204" pitchFamily="34" charset="0"/>
              </a:rPr>
              <a:t>Psychological Wellbeing Service</a:t>
            </a:r>
          </a:p>
          <a:p>
            <a:pPr marL="285750" indent="-285750">
              <a:buFont typeface="Arial" panose="020B0604020202020204" pitchFamily="34" charset="0"/>
              <a:buChar char="•"/>
            </a:pPr>
            <a:endParaRPr lang="en-GB" b="1" dirty="0">
              <a:solidFill>
                <a:schemeClr val="accent6">
                  <a:lumMod val="10000"/>
                </a:schemeClr>
              </a:solidFill>
              <a:cs typeface="Arial" panose="020B0604020202020204" pitchFamily="34" charset="0"/>
            </a:endParaRPr>
          </a:p>
          <a:p>
            <a:r>
              <a:rPr lang="en-GB" b="1" dirty="0">
                <a:solidFill>
                  <a:schemeClr val="accent6">
                    <a:lumMod val="10000"/>
                  </a:schemeClr>
                </a:solidFill>
                <a:cs typeface="Arial" panose="020B0604020202020204" pitchFamily="34" charset="0"/>
              </a:rPr>
              <a:t>with a range of other services being offered in specific areas by hospitals and community organisations. </a:t>
            </a:r>
          </a:p>
          <a:p>
            <a:endParaRPr lang="en-GB" b="1" dirty="0">
              <a:solidFill>
                <a:schemeClr val="accent6">
                  <a:lumMod val="10000"/>
                </a:schemeClr>
              </a:solidFill>
              <a:cs typeface="Arial" panose="020B0604020202020204" pitchFamily="34" charset="0"/>
            </a:endParaRPr>
          </a:p>
          <a:p>
            <a:endParaRPr lang="en-GB" sz="1200" dirty="0">
              <a:solidFill>
                <a:schemeClr val="accent6">
                  <a:lumMod val="10000"/>
                </a:schemeClr>
              </a:solidFill>
              <a:latin typeface="Arial" panose="020B0604020202020204" pitchFamily="34" charset="0"/>
              <a:cs typeface="Arial" panose="020B0604020202020204" pitchFamily="34" charset="0"/>
            </a:endParaRPr>
          </a:p>
          <a:p>
            <a:endParaRPr lang="en-GB" sz="1400" dirty="0">
              <a:solidFill>
                <a:schemeClr val="accent6">
                  <a:lumMod val="10000"/>
                </a:schemeClr>
              </a:solidFill>
            </a:endParaRPr>
          </a:p>
          <a:p>
            <a:br>
              <a:rPr lang="en-GB" sz="1400" dirty="0">
                <a:solidFill>
                  <a:schemeClr val="accent6">
                    <a:lumMod val="10000"/>
                  </a:schemeClr>
                </a:solidFill>
              </a:rPr>
            </a:br>
            <a:endParaRPr lang="en-GB" sz="1400" dirty="0">
              <a:solidFill>
                <a:schemeClr val="accent6">
                  <a:lumMod val="10000"/>
                </a:schemeClr>
              </a:solidFill>
            </a:endParaRPr>
          </a:p>
          <a:p>
            <a:endParaRPr lang="en-GB" sz="1400" b="1" dirty="0">
              <a:solidFill>
                <a:schemeClr val="accent6">
                  <a:lumMod val="10000"/>
                </a:schemeClr>
              </a:solidFill>
              <a:latin typeface="Arial" panose="020B0604020202020204" pitchFamily="34" charset="0"/>
              <a:cs typeface="Arial" panose="020B0604020202020204" pitchFamily="34" charset="0"/>
            </a:endParaRPr>
          </a:p>
          <a:p>
            <a:endParaRPr lang="en-GB" sz="1400" b="1" dirty="0">
              <a:solidFill>
                <a:schemeClr val="accent6">
                  <a:lumMod val="10000"/>
                </a:schemeClr>
              </a:solidFill>
              <a:latin typeface="Arial" panose="020B0604020202020204" pitchFamily="34" charset="0"/>
              <a:cs typeface="Arial" panose="020B0604020202020204" pitchFamily="34" charset="0"/>
            </a:endParaRPr>
          </a:p>
        </p:txBody>
      </p:sp>
      <p:pic>
        <p:nvPicPr>
          <p:cNvPr id="41" name="Picture 40">
            <a:extLst>
              <a:ext uri="{FF2B5EF4-FFF2-40B4-BE49-F238E27FC236}">
                <a16:creationId xmlns:a16="http://schemas.microsoft.com/office/drawing/2014/main" id="{C7A299A5-F321-5127-902C-D2BA519097BD}"/>
              </a:ext>
            </a:extLst>
          </p:cNvPr>
          <p:cNvPicPr>
            <a:picLocks noChangeAspect="1"/>
          </p:cNvPicPr>
          <p:nvPr/>
        </p:nvPicPr>
        <p:blipFill rotWithShape="1">
          <a:blip r:embed="rId3"/>
          <a:srcRect l="17965" t="23412" r="51163" b="11628"/>
          <a:stretch/>
        </p:blipFill>
        <p:spPr>
          <a:xfrm>
            <a:off x="6116361" y="75040"/>
            <a:ext cx="5866532" cy="6943723"/>
          </a:xfrm>
          <a:prstGeom prst="rect">
            <a:avLst/>
          </a:prstGeom>
        </p:spPr>
      </p:pic>
      <p:sp>
        <p:nvSpPr>
          <p:cNvPr id="14" name="Title 1">
            <a:extLst>
              <a:ext uri="{FF2B5EF4-FFF2-40B4-BE49-F238E27FC236}">
                <a16:creationId xmlns:a16="http://schemas.microsoft.com/office/drawing/2014/main" id="{B885201F-F36C-BDBC-A521-50BC163B8AB2}"/>
              </a:ext>
            </a:extLst>
          </p:cNvPr>
          <p:cNvSpPr txBox="1">
            <a:spLocks/>
          </p:cNvSpPr>
          <p:nvPr/>
        </p:nvSpPr>
        <p:spPr bwMode="auto">
          <a:xfrm>
            <a:off x="-2618" y="-17279"/>
            <a:ext cx="3814330" cy="613179"/>
          </a:xfrm>
          <a:prstGeom prst="rect">
            <a:avLst/>
          </a:prstGeom>
          <a:solidFill>
            <a:srgbClr val="ABFFAB"/>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1800" dirty="0">
                <a:solidFill>
                  <a:schemeClr val="accent6">
                    <a:lumMod val="10000"/>
                  </a:schemeClr>
                </a:solidFill>
                <a:latin typeface="Arial" panose="020B0604020202020204" pitchFamily="34" charset="0"/>
                <a:cs typeface="Arial" panose="020B0604020202020204" pitchFamily="34" charset="0"/>
              </a:rPr>
              <a:t>Perinatal Mental Health</a:t>
            </a:r>
          </a:p>
        </p:txBody>
      </p:sp>
      <p:sp>
        <p:nvSpPr>
          <p:cNvPr id="4" name="Title 1">
            <a:extLst>
              <a:ext uri="{FF2B5EF4-FFF2-40B4-BE49-F238E27FC236}">
                <a16:creationId xmlns:a16="http://schemas.microsoft.com/office/drawing/2014/main" id="{8A2058BC-1315-D584-DAA5-184BDAA336BB}"/>
              </a:ext>
            </a:extLst>
          </p:cNvPr>
          <p:cNvSpPr txBox="1">
            <a:spLocks/>
          </p:cNvSpPr>
          <p:nvPr/>
        </p:nvSpPr>
        <p:spPr bwMode="auto">
          <a:xfrm>
            <a:off x="2240175" y="595900"/>
            <a:ext cx="3814330" cy="613179"/>
          </a:xfrm>
          <a:prstGeom prst="rect">
            <a:avLst/>
          </a:prstGeom>
          <a:solidFill>
            <a:srgbClr val="ABFFAB"/>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2800" dirty="0">
                <a:solidFill>
                  <a:schemeClr val="accent6">
                    <a:lumMod val="10000"/>
                  </a:schemeClr>
                </a:solidFill>
                <a:cs typeface="Arial" panose="020B0604020202020204" pitchFamily="34" charset="0"/>
              </a:rPr>
              <a:t>SERVICE PROVISION</a:t>
            </a:r>
          </a:p>
        </p:txBody>
      </p:sp>
    </p:spTree>
    <p:extLst>
      <p:ext uri="{BB962C8B-B14F-4D97-AF65-F5344CB8AC3E}">
        <p14:creationId xmlns:p14="http://schemas.microsoft.com/office/powerpoint/2010/main" val="33201691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BE23AA-9515-4B67-1FF1-1132E8577B88}"/>
              </a:ext>
            </a:extLst>
          </p:cNvPr>
          <p:cNvSpPr/>
          <p:nvPr/>
        </p:nvSpPr>
        <p:spPr>
          <a:xfrm>
            <a:off x="8733035" y="1"/>
            <a:ext cx="3458965" cy="685800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a:extLst>
              <a:ext uri="{FF2B5EF4-FFF2-40B4-BE49-F238E27FC236}">
                <a16:creationId xmlns:a16="http://schemas.microsoft.com/office/drawing/2014/main" id="{A0095F55-ED5C-9DC1-EF58-B67E04310051}"/>
              </a:ext>
            </a:extLst>
          </p:cNvPr>
          <p:cNvPicPr>
            <a:picLocks noChangeAspect="1"/>
          </p:cNvPicPr>
          <p:nvPr/>
        </p:nvPicPr>
        <p:blipFill rotWithShape="1">
          <a:blip r:embed="rId2"/>
          <a:srcRect l="27810" t="27566" r="13370" b="23146"/>
          <a:stretch/>
        </p:blipFill>
        <p:spPr>
          <a:xfrm>
            <a:off x="1904547" y="1577352"/>
            <a:ext cx="8378904" cy="3949370"/>
          </a:xfrm>
          <a:prstGeom prst="rect">
            <a:avLst/>
          </a:prstGeom>
        </p:spPr>
      </p:pic>
      <p:sp>
        <p:nvSpPr>
          <p:cNvPr id="7" name="TextBox 6">
            <a:extLst>
              <a:ext uri="{FF2B5EF4-FFF2-40B4-BE49-F238E27FC236}">
                <a16:creationId xmlns:a16="http://schemas.microsoft.com/office/drawing/2014/main" id="{278F1FCE-43E9-56B4-0CAE-2E2E3860504C}"/>
              </a:ext>
            </a:extLst>
          </p:cNvPr>
          <p:cNvSpPr txBox="1"/>
          <p:nvPr/>
        </p:nvSpPr>
        <p:spPr>
          <a:xfrm>
            <a:off x="931516" y="5677325"/>
            <a:ext cx="10324965" cy="584775"/>
          </a:xfrm>
          <a:prstGeom prst="rect">
            <a:avLst/>
          </a:prstGeom>
          <a:solidFill>
            <a:schemeClr val="accent5">
              <a:alpha val="80000"/>
            </a:schemeClr>
          </a:solidFill>
        </p:spPr>
        <p:txBody>
          <a:bodyPr wrap="square" rtlCol="0">
            <a:spAutoFit/>
          </a:bodyPr>
          <a:lstStyle/>
          <a:p>
            <a:r>
              <a:rPr lang="en-GB" sz="1600" b="1" dirty="0">
                <a:solidFill>
                  <a:schemeClr val="accent6">
                    <a:lumMod val="10000"/>
                  </a:schemeClr>
                </a:solidFill>
                <a:cs typeface="Arial" panose="020B0604020202020204" pitchFamily="34" charset="0"/>
              </a:rPr>
              <a:t>All time referrals in to IAPT Cambridge and Peterborough Psychological Wellbeing Service (PWS) have remained in an upward trend since 2008. </a:t>
            </a:r>
          </a:p>
        </p:txBody>
      </p:sp>
      <p:sp>
        <p:nvSpPr>
          <p:cNvPr id="11" name="Title 1">
            <a:extLst>
              <a:ext uri="{FF2B5EF4-FFF2-40B4-BE49-F238E27FC236}">
                <a16:creationId xmlns:a16="http://schemas.microsoft.com/office/drawing/2014/main" id="{26A2971A-5E65-5264-A3E2-74B180F4BF85}"/>
              </a:ext>
            </a:extLst>
          </p:cNvPr>
          <p:cNvSpPr txBox="1">
            <a:spLocks/>
          </p:cNvSpPr>
          <p:nvPr/>
        </p:nvSpPr>
        <p:spPr bwMode="auto">
          <a:xfrm>
            <a:off x="-2618" y="-17279"/>
            <a:ext cx="3814330" cy="613179"/>
          </a:xfrm>
          <a:prstGeom prst="rect">
            <a:avLst/>
          </a:prstGeom>
          <a:solidFill>
            <a:srgbClr val="ABFFAB"/>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1800" dirty="0">
                <a:solidFill>
                  <a:schemeClr val="accent6">
                    <a:lumMod val="10000"/>
                  </a:schemeClr>
                </a:solidFill>
                <a:latin typeface="Arial" panose="020B0604020202020204" pitchFamily="34" charset="0"/>
                <a:cs typeface="Arial" panose="020B0604020202020204" pitchFamily="34" charset="0"/>
              </a:rPr>
              <a:t>Perinatal Mental Health</a:t>
            </a:r>
          </a:p>
        </p:txBody>
      </p:sp>
      <p:sp>
        <p:nvSpPr>
          <p:cNvPr id="3" name="Title 1">
            <a:extLst>
              <a:ext uri="{FF2B5EF4-FFF2-40B4-BE49-F238E27FC236}">
                <a16:creationId xmlns:a16="http://schemas.microsoft.com/office/drawing/2014/main" id="{4F88AD91-2A1C-8950-AD4B-BA965C2AC41E}"/>
              </a:ext>
            </a:extLst>
          </p:cNvPr>
          <p:cNvSpPr txBox="1">
            <a:spLocks/>
          </p:cNvSpPr>
          <p:nvPr/>
        </p:nvSpPr>
        <p:spPr bwMode="auto">
          <a:xfrm>
            <a:off x="2322745" y="711107"/>
            <a:ext cx="7542505" cy="751037"/>
          </a:xfrm>
          <a:prstGeom prst="rect">
            <a:avLst/>
          </a:prstGeom>
          <a:solidFill>
            <a:srgbClr val="ABFFAB"/>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2800" dirty="0">
                <a:solidFill>
                  <a:schemeClr val="accent6">
                    <a:lumMod val="10000"/>
                  </a:schemeClr>
                </a:solidFill>
                <a:cs typeface="Arial" panose="020B0604020202020204" pitchFamily="34" charset="0"/>
              </a:rPr>
              <a:t>IAPT CAMBRIDGESHIRE AND PETERBOROUGH PSYCHOLOGICAL WELLBEING SERVICE (PWS)</a:t>
            </a:r>
          </a:p>
        </p:txBody>
      </p:sp>
    </p:spTree>
    <p:extLst>
      <p:ext uri="{BB962C8B-B14F-4D97-AF65-F5344CB8AC3E}">
        <p14:creationId xmlns:p14="http://schemas.microsoft.com/office/powerpoint/2010/main" val="20934477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D6A8215-F27A-3585-9D58-30B401ECCB91}"/>
              </a:ext>
            </a:extLst>
          </p:cNvPr>
          <p:cNvSpPr/>
          <p:nvPr/>
        </p:nvSpPr>
        <p:spPr>
          <a:xfrm>
            <a:off x="8733035" y="1"/>
            <a:ext cx="3458965" cy="685800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a:extLst>
              <a:ext uri="{FF2B5EF4-FFF2-40B4-BE49-F238E27FC236}">
                <a16:creationId xmlns:a16="http://schemas.microsoft.com/office/drawing/2014/main" id="{3F86CA88-DB4A-02E9-0E6C-2C6E2EA64CAC}"/>
              </a:ext>
            </a:extLst>
          </p:cNvPr>
          <p:cNvPicPr>
            <a:picLocks noChangeAspect="1"/>
          </p:cNvPicPr>
          <p:nvPr/>
        </p:nvPicPr>
        <p:blipFill rotWithShape="1">
          <a:blip r:embed="rId3"/>
          <a:srcRect l="24548" t="22773" r="9295" b="22494"/>
          <a:stretch/>
        </p:blipFill>
        <p:spPr>
          <a:xfrm>
            <a:off x="581378" y="1623317"/>
            <a:ext cx="5393900" cy="2510215"/>
          </a:xfrm>
          <a:prstGeom prst="rect">
            <a:avLst/>
          </a:prstGeom>
        </p:spPr>
      </p:pic>
      <p:sp>
        <p:nvSpPr>
          <p:cNvPr id="13" name="TextBox 12">
            <a:extLst>
              <a:ext uri="{FF2B5EF4-FFF2-40B4-BE49-F238E27FC236}">
                <a16:creationId xmlns:a16="http://schemas.microsoft.com/office/drawing/2014/main" id="{E68775B7-8164-972B-4CF7-0CCF149F114C}"/>
              </a:ext>
            </a:extLst>
          </p:cNvPr>
          <p:cNvSpPr txBox="1"/>
          <p:nvPr/>
        </p:nvSpPr>
        <p:spPr>
          <a:xfrm>
            <a:off x="836050" y="4393481"/>
            <a:ext cx="3518480" cy="338554"/>
          </a:xfrm>
          <a:prstGeom prst="rect">
            <a:avLst/>
          </a:prstGeom>
          <a:solidFill>
            <a:schemeClr val="accent5">
              <a:alpha val="80000"/>
            </a:schemeClr>
          </a:solidFill>
        </p:spPr>
        <p:txBody>
          <a:bodyPr wrap="square" rtlCol="0">
            <a:spAutoFit/>
          </a:bodyPr>
          <a:lstStyle/>
          <a:p>
            <a:endParaRPr lang="en-GB" sz="1600" dirty="0"/>
          </a:p>
        </p:txBody>
      </p:sp>
      <p:sp>
        <p:nvSpPr>
          <p:cNvPr id="14" name="TextBox 13">
            <a:extLst>
              <a:ext uri="{FF2B5EF4-FFF2-40B4-BE49-F238E27FC236}">
                <a16:creationId xmlns:a16="http://schemas.microsoft.com/office/drawing/2014/main" id="{9D40A8C7-0105-B7E7-9970-660C076A0184}"/>
              </a:ext>
            </a:extLst>
          </p:cNvPr>
          <p:cNvSpPr txBox="1"/>
          <p:nvPr/>
        </p:nvSpPr>
        <p:spPr>
          <a:xfrm>
            <a:off x="2767592" y="4864822"/>
            <a:ext cx="3518480" cy="338554"/>
          </a:xfrm>
          <a:prstGeom prst="rect">
            <a:avLst/>
          </a:prstGeom>
          <a:solidFill>
            <a:schemeClr val="accent5">
              <a:alpha val="80000"/>
            </a:schemeClr>
          </a:solidFill>
        </p:spPr>
        <p:txBody>
          <a:bodyPr wrap="square" rtlCol="0">
            <a:spAutoFit/>
          </a:bodyPr>
          <a:lstStyle/>
          <a:p>
            <a:endParaRPr lang="en-GB" sz="1600" dirty="0"/>
          </a:p>
        </p:txBody>
      </p:sp>
      <p:sp>
        <p:nvSpPr>
          <p:cNvPr id="17" name="TextBox 16">
            <a:extLst>
              <a:ext uri="{FF2B5EF4-FFF2-40B4-BE49-F238E27FC236}">
                <a16:creationId xmlns:a16="http://schemas.microsoft.com/office/drawing/2014/main" id="{32551E3E-2B6F-0837-EB62-D9FF5B9573DA}"/>
              </a:ext>
            </a:extLst>
          </p:cNvPr>
          <p:cNvSpPr txBox="1"/>
          <p:nvPr/>
        </p:nvSpPr>
        <p:spPr>
          <a:xfrm>
            <a:off x="653557" y="4446218"/>
            <a:ext cx="5220366" cy="2123658"/>
          </a:xfrm>
          <a:prstGeom prst="rect">
            <a:avLst/>
          </a:prstGeom>
          <a:solidFill>
            <a:schemeClr val="accent5">
              <a:alpha val="80000"/>
            </a:schemeClr>
          </a:solidFill>
        </p:spPr>
        <p:txBody>
          <a:bodyPr wrap="square" rtlCol="0">
            <a:spAutoFit/>
          </a:bodyPr>
          <a:lstStyle/>
          <a:p>
            <a:r>
              <a:rPr lang="en-GB" sz="1600" b="1" dirty="0">
                <a:solidFill>
                  <a:schemeClr val="accent6">
                    <a:lumMod val="10000"/>
                  </a:schemeClr>
                </a:solidFill>
                <a:cs typeface="Arial" panose="020B0604020202020204" pitchFamily="34" charset="0"/>
              </a:rPr>
              <a:t>The % of peri/post natal recovery rates between 2020- 2023 are erratic due to smaller numbers in this cohort, however, the trendline generally shows </a:t>
            </a:r>
            <a:r>
              <a:rPr lang="en-GB" b="1" dirty="0">
                <a:solidFill>
                  <a:srgbClr val="65FF65"/>
                </a:solidFill>
                <a:cs typeface="Arial" panose="020B0604020202020204" pitchFamily="34" charset="0"/>
              </a:rPr>
              <a:t>recovery rates of around 50%, with peaks and troughs. </a:t>
            </a:r>
            <a:r>
              <a:rPr lang="en-GB" sz="1600" b="1" dirty="0">
                <a:solidFill>
                  <a:schemeClr val="accent6">
                    <a:lumMod val="10000"/>
                  </a:schemeClr>
                </a:solidFill>
                <a:cs typeface="Arial" panose="020B0604020202020204" pitchFamily="34" charset="0"/>
              </a:rPr>
              <a:t>The significant trough in 2020 coincides with the COVID-19 pandemic and likely occurred due to increased need (more isolation/ worry etc.) and potentially a change in delivery of services (remote). </a:t>
            </a:r>
          </a:p>
        </p:txBody>
      </p:sp>
      <p:sp>
        <p:nvSpPr>
          <p:cNvPr id="19" name="TextBox 18">
            <a:extLst>
              <a:ext uri="{FF2B5EF4-FFF2-40B4-BE49-F238E27FC236}">
                <a16:creationId xmlns:a16="http://schemas.microsoft.com/office/drawing/2014/main" id="{A5649788-4D14-BF0E-F116-B87A41EA4D64}"/>
              </a:ext>
            </a:extLst>
          </p:cNvPr>
          <p:cNvSpPr txBox="1"/>
          <p:nvPr/>
        </p:nvSpPr>
        <p:spPr>
          <a:xfrm>
            <a:off x="6056416" y="4671687"/>
            <a:ext cx="5928309" cy="1815882"/>
          </a:xfrm>
          <a:prstGeom prst="rect">
            <a:avLst/>
          </a:prstGeom>
          <a:noFill/>
        </p:spPr>
        <p:txBody>
          <a:bodyPr wrap="square">
            <a:spAutoFit/>
          </a:bodyPr>
          <a:lstStyle/>
          <a:p>
            <a:r>
              <a:rPr lang="en-GB" sz="1600" b="1" dirty="0">
                <a:solidFill>
                  <a:schemeClr val="accent6">
                    <a:lumMod val="10000"/>
                  </a:schemeClr>
                </a:solidFill>
                <a:effectLst/>
                <a:ea typeface="Calibri" panose="020F0502020204030204" pitchFamily="34" charset="0"/>
                <a:cs typeface="Arial" panose="020B0604020202020204" pitchFamily="34" charset="0"/>
              </a:rPr>
              <a:t>Recovery in IAPT is measured in terms of ‘</a:t>
            </a:r>
            <a:r>
              <a:rPr lang="en-GB" sz="1600" b="1" dirty="0" err="1">
                <a:solidFill>
                  <a:schemeClr val="accent6">
                    <a:lumMod val="10000"/>
                  </a:schemeClr>
                </a:solidFill>
                <a:effectLst/>
                <a:ea typeface="Calibri" panose="020F0502020204030204" pitchFamily="34" charset="0"/>
                <a:cs typeface="Arial" panose="020B0604020202020204" pitchFamily="34" charset="0"/>
              </a:rPr>
              <a:t>caseness</a:t>
            </a:r>
            <a:r>
              <a:rPr lang="en-GB" sz="1600" b="1" dirty="0">
                <a:solidFill>
                  <a:schemeClr val="accent6">
                    <a:lumMod val="10000"/>
                  </a:schemeClr>
                </a:solidFill>
                <a:effectLst/>
                <a:ea typeface="Calibri" panose="020F0502020204030204" pitchFamily="34" charset="0"/>
                <a:cs typeface="Arial" panose="020B0604020202020204" pitchFamily="34" charset="0"/>
              </a:rPr>
              <a:t>’ – a term which means a referral has severe enough symptoms of anxiety or depression to be regarded as a clinical case. A referral has moved to recovery if they were defined as a clinical case at the start of their treatment (‘at </a:t>
            </a:r>
            <a:r>
              <a:rPr lang="en-GB" sz="1600" b="1" dirty="0" err="1">
                <a:solidFill>
                  <a:schemeClr val="accent6">
                    <a:lumMod val="10000"/>
                  </a:schemeClr>
                </a:solidFill>
                <a:effectLst/>
                <a:ea typeface="Calibri" panose="020F0502020204030204" pitchFamily="34" charset="0"/>
                <a:cs typeface="Arial" panose="020B0604020202020204" pitchFamily="34" charset="0"/>
              </a:rPr>
              <a:t>caseness</a:t>
            </a:r>
            <a:r>
              <a:rPr lang="en-GB" sz="1600" b="1" dirty="0">
                <a:solidFill>
                  <a:schemeClr val="accent6">
                    <a:lumMod val="10000"/>
                  </a:schemeClr>
                </a:solidFill>
                <a:effectLst/>
                <a:ea typeface="Calibri" panose="020F0502020204030204" pitchFamily="34" charset="0"/>
                <a:cs typeface="Arial" panose="020B0604020202020204" pitchFamily="34" charset="0"/>
              </a:rPr>
              <a:t>’) and not as a clinical case at the end of their treatment, measured by scores from questionnaires tailored to their specific condition.</a:t>
            </a:r>
            <a:endParaRPr lang="en-GB" sz="1200" b="1" dirty="0">
              <a:solidFill>
                <a:schemeClr val="accent6">
                  <a:lumMod val="10000"/>
                </a:schemeClr>
              </a:solidFill>
              <a:cs typeface="Arial" panose="020B0604020202020204" pitchFamily="34" charset="0"/>
            </a:endParaRPr>
          </a:p>
        </p:txBody>
      </p:sp>
      <p:pic>
        <p:nvPicPr>
          <p:cNvPr id="20" name="Content Placeholder 4">
            <a:extLst>
              <a:ext uri="{FF2B5EF4-FFF2-40B4-BE49-F238E27FC236}">
                <a16:creationId xmlns:a16="http://schemas.microsoft.com/office/drawing/2014/main" id="{DB4E3273-2F36-74AF-FA95-C928A58CCE47}"/>
              </a:ext>
            </a:extLst>
          </p:cNvPr>
          <p:cNvPicPr>
            <a:picLocks noGrp="1" noChangeAspect="1"/>
          </p:cNvPicPr>
          <p:nvPr>
            <p:ph idx="1"/>
          </p:nvPr>
        </p:nvPicPr>
        <p:blipFill>
          <a:blip r:embed="rId4"/>
          <a:stretch>
            <a:fillRect/>
          </a:stretch>
        </p:blipFill>
        <p:spPr>
          <a:xfrm>
            <a:off x="6096000" y="2307989"/>
            <a:ext cx="5901116" cy="1993266"/>
          </a:xfrm>
        </p:spPr>
      </p:pic>
      <p:sp>
        <p:nvSpPr>
          <p:cNvPr id="21" name="Title 1">
            <a:extLst>
              <a:ext uri="{FF2B5EF4-FFF2-40B4-BE49-F238E27FC236}">
                <a16:creationId xmlns:a16="http://schemas.microsoft.com/office/drawing/2014/main" id="{2AD01AA5-F8A0-8AD3-1857-4BCF8A056862}"/>
              </a:ext>
            </a:extLst>
          </p:cNvPr>
          <p:cNvSpPr txBox="1">
            <a:spLocks/>
          </p:cNvSpPr>
          <p:nvPr/>
        </p:nvSpPr>
        <p:spPr bwMode="auto">
          <a:xfrm>
            <a:off x="-2618" y="-17279"/>
            <a:ext cx="3814330" cy="613179"/>
          </a:xfrm>
          <a:prstGeom prst="rect">
            <a:avLst/>
          </a:prstGeom>
          <a:solidFill>
            <a:srgbClr val="ABFFAB"/>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1800" dirty="0">
                <a:solidFill>
                  <a:schemeClr val="accent6">
                    <a:lumMod val="10000"/>
                  </a:schemeClr>
                </a:solidFill>
                <a:latin typeface="Arial" panose="020B0604020202020204" pitchFamily="34" charset="0"/>
                <a:cs typeface="Arial" panose="020B0604020202020204" pitchFamily="34" charset="0"/>
              </a:rPr>
              <a:t>Perinatal Mental Health</a:t>
            </a:r>
          </a:p>
        </p:txBody>
      </p:sp>
      <p:sp>
        <p:nvSpPr>
          <p:cNvPr id="3" name="Title 1">
            <a:extLst>
              <a:ext uri="{FF2B5EF4-FFF2-40B4-BE49-F238E27FC236}">
                <a16:creationId xmlns:a16="http://schemas.microsoft.com/office/drawing/2014/main" id="{0D61781B-B570-66F1-54FF-E45C72CC50E5}"/>
              </a:ext>
            </a:extLst>
          </p:cNvPr>
          <p:cNvSpPr txBox="1">
            <a:spLocks/>
          </p:cNvSpPr>
          <p:nvPr/>
        </p:nvSpPr>
        <p:spPr bwMode="auto">
          <a:xfrm>
            <a:off x="2466973" y="682813"/>
            <a:ext cx="7638198" cy="768853"/>
          </a:xfrm>
          <a:prstGeom prst="rect">
            <a:avLst/>
          </a:prstGeom>
          <a:solidFill>
            <a:srgbClr val="ABFFAB"/>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2800" dirty="0">
                <a:solidFill>
                  <a:schemeClr val="accent6">
                    <a:lumMod val="10000"/>
                  </a:schemeClr>
                </a:solidFill>
                <a:cs typeface="Arial" panose="020B0604020202020204" pitchFamily="34" charset="0"/>
              </a:rPr>
              <a:t>IAPT CAMBRIDGESHIRE AND PETERBOROUGH PSYCHOLOGICAL WELLBEING SERVICE (PWS)</a:t>
            </a:r>
          </a:p>
        </p:txBody>
      </p:sp>
    </p:spTree>
    <p:extLst>
      <p:ext uri="{BB962C8B-B14F-4D97-AF65-F5344CB8AC3E}">
        <p14:creationId xmlns:p14="http://schemas.microsoft.com/office/powerpoint/2010/main" val="42795487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F9D0173-E101-C62C-1518-FE0AA68D402E}"/>
              </a:ext>
            </a:extLst>
          </p:cNvPr>
          <p:cNvSpPr/>
          <p:nvPr/>
        </p:nvSpPr>
        <p:spPr>
          <a:xfrm>
            <a:off x="8733035" y="1"/>
            <a:ext cx="3458965" cy="685800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1" name="Diagram 10">
            <a:extLst>
              <a:ext uri="{FF2B5EF4-FFF2-40B4-BE49-F238E27FC236}">
                <a16:creationId xmlns:a16="http://schemas.microsoft.com/office/drawing/2014/main" id="{0064E95B-9203-EDC1-650F-91CF5331C4FF}"/>
              </a:ext>
            </a:extLst>
          </p:cNvPr>
          <p:cNvGraphicFramePr/>
          <p:nvPr>
            <p:extLst>
              <p:ext uri="{D42A27DB-BD31-4B8C-83A1-F6EECF244321}">
                <p14:modId xmlns:p14="http://schemas.microsoft.com/office/powerpoint/2010/main" val="2483849977"/>
              </p:ext>
            </p:extLst>
          </p:nvPr>
        </p:nvGraphicFramePr>
        <p:xfrm>
          <a:off x="1626433" y="1904548"/>
          <a:ext cx="8939133" cy="39241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0917DBBD-E590-127C-616A-695789BF2CBC}"/>
              </a:ext>
            </a:extLst>
          </p:cNvPr>
          <p:cNvSpPr txBox="1"/>
          <p:nvPr/>
        </p:nvSpPr>
        <p:spPr>
          <a:xfrm>
            <a:off x="1540098" y="1271313"/>
            <a:ext cx="8939133" cy="707886"/>
          </a:xfrm>
          <a:prstGeom prst="rect">
            <a:avLst/>
          </a:prstGeom>
          <a:noFill/>
        </p:spPr>
        <p:txBody>
          <a:bodyPr wrap="square">
            <a:spAutoFit/>
          </a:bodyPr>
          <a:lstStyle/>
          <a:p>
            <a:r>
              <a:rPr lang="en-GB" sz="2000" b="1" dirty="0">
                <a:solidFill>
                  <a:srgbClr val="65FF65"/>
                </a:solidFill>
                <a:cs typeface="Arial" panose="020B0604020202020204" pitchFamily="34" charset="0"/>
              </a:rPr>
              <a:t>A pathways assessment was conducted as part of the PNMH chapter of the Mental Health Needs Assessment and the following gaps were identified:</a:t>
            </a:r>
          </a:p>
        </p:txBody>
      </p:sp>
      <p:sp>
        <p:nvSpPr>
          <p:cNvPr id="9" name="TextBox 8">
            <a:extLst>
              <a:ext uri="{FF2B5EF4-FFF2-40B4-BE49-F238E27FC236}">
                <a16:creationId xmlns:a16="http://schemas.microsoft.com/office/drawing/2014/main" id="{31DDAF94-E38C-CB68-744C-9A5E63455330}"/>
              </a:ext>
            </a:extLst>
          </p:cNvPr>
          <p:cNvSpPr txBox="1"/>
          <p:nvPr/>
        </p:nvSpPr>
        <p:spPr>
          <a:xfrm>
            <a:off x="157557" y="5974018"/>
            <a:ext cx="6602818" cy="738664"/>
          </a:xfrm>
          <a:prstGeom prst="rect">
            <a:avLst/>
          </a:prstGeom>
          <a:noFill/>
        </p:spPr>
        <p:txBody>
          <a:bodyPr wrap="square">
            <a:spAutoFit/>
          </a:bodyPr>
          <a:lstStyle/>
          <a:p>
            <a:r>
              <a:rPr lang="en-GB" sz="1400" dirty="0">
                <a:solidFill>
                  <a:schemeClr val="accent6">
                    <a:lumMod val="10000"/>
                  </a:schemeClr>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Cambridgeshire &amp; Peterborough Insight – Mental Health Needs Assessment – Chapter Three: Perinatal mental health – Service provision – Gaps in service provision (cambridgeshireinsight.org.uk)</a:t>
            </a:r>
            <a:r>
              <a:rPr lang="en-GB" sz="1400" dirty="0">
                <a:solidFill>
                  <a:schemeClr val="accent6">
                    <a:lumMod val="10000"/>
                  </a:schemeClr>
                </a:solidFill>
                <a:latin typeface="Arial" panose="020B0604020202020204" pitchFamily="34" charset="0"/>
                <a:cs typeface="Arial" panose="020B0604020202020204" pitchFamily="34" charset="0"/>
              </a:rPr>
              <a:t>. </a:t>
            </a:r>
            <a:endParaRPr lang="en-GB" sz="1400" dirty="0"/>
          </a:p>
        </p:txBody>
      </p:sp>
      <p:sp>
        <p:nvSpPr>
          <p:cNvPr id="10" name="Title 1">
            <a:extLst>
              <a:ext uri="{FF2B5EF4-FFF2-40B4-BE49-F238E27FC236}">
                <a16:creationId xmlns:a16="http://schemas.microsoft.com/office/drawing/2014/main" id="{D0869E21-4036-FD69-9DB3-F704878E33E3}"/>
              </a:ext>
            </a:extLst>
          </p:cNvPr>
          <p:cNvSpPr txBox="1">
            <a:spLocks/>
          </p:cNvSpPr>
          <p:nvPr/>
        </p:nvSpPr>
        <p:spPr bwMode="auto">
          <a:xfrm>
            <a:off x="-2618" y="-17279"/>
            <a:ext cx="3814330" cy="613179"/>
          </a:xfrm>
          <a:prstGeom prst="rect">
            <a:avLst/>
          </a:prstGeom>
          <a:solidFill>
            <a:srgbClr val="ABFFAB"/>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1800" dirty="0">
                <a:solidFill>
                  <a:schemeClr val="accent6">
                    <a:lumMod val="10000"/>
                  </a:schemeClr>
                </a:solidFill>
                <a:latin typeface="Arial" panose="020B0604020202020204" pitchFamily="34" charset="0"/>
                <a:cs typeface="Arial" panose="020B0604020202020204" pitchFamily="34" charset="0"/>
              </a:rPr>
              <a:t>Perinatal Mental Health</a:t>
            </a:r>
          </a:p>
        </p:txBody>
      </p:sp>
      <p:sp>
        <p:nvSpPr>
          <p:cNvPr id="4" name="Title 1">
            <a:extLst>
              <a:ext uri="{FF2B5EF4-FFF2-40B4-BE49-F238E27FC236}">
                <a16:creationId xmlns:a16="http://schemas.microsoft.com/office/drawing/2014/main" id="{A0FE73CB-B330-544E-DF68-2A1BBB408B9E}"/>
              </a:ext>
            </a:extLst>
          </p:cNvPr>
          <p:cNvSpPr txBox="1">
            <a:spLocks/>
          </p:cNvSpPr>
          <p:nvPr/>
        </p:nvSpPr>
        <p:spPr bwMode="auto">
          <a:xfrm>
            <a:off x="4188835" y="379819"/>
            <a:ext cx="3814330" cy="613179"/>
          </a:xfrm>
          <a:prstGeom prst="rect">
            <a:avLst/>
          </a:prstGeom>
          <a:solidFill>
            <a:srgbClr val="ABFFAB"/>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2800" dirty="0">
                <a:solidFill>
                  <a:schemeClr val="accent6">
                    <a:lumMod val="10000"/>
                  </a:schemeClr>
                </a:solidFill>
                <a:cs typeface="Arial" panose="020B0604020202020204" pitchFamily="34" charset="0"/>
              </a:rPr>
              <a:t>GAPS IN THE SYSTEM</a:t>
            </a:r>
          </a:p>
        </p:txBody>
      </p:sp>
    </p:spTree>
    <p:extLst>
      <p:ext uri="{BB962C8B-B14F-4D97-AF65-F5344CB8AC3E}">
        <p14:creationId xmlns:p14="http://schemas.microsoft.com/office/powerpoint/2010/main" val="21913112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095D6D-04EE-3C09-86B0-1227F1E0008B}"/>
              </a:ext>
            </a:extLst>
          </p:cNvPr>
          <p:cNvSpPr/>
          <p:nvPr/>
        </p:nvSpPr>
        <p:spPr>
          <a:xfrm>
            <a:off x="8733035" y="0"/>
            <a:ext cx="3458965" cy="685800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AD17739D-28B7-5191-89D6-881C139F39C1}"/>
              </a:ext>
            </a:extLst>
          </p:cNvPr>
          <p:cNvSpPr>
            <a:spLocks noGrp="1"/>
          </p:cNvSpPr>
          <p:nvPr>
            <p:ph type="ctrTitle"/>
          </p:nvPr>
        </p:nvSpPr>
        <p:spPr>
          <a:xfrm>
            <a:off x="1472629" y="1009347"/>
            <a:ext cx="9246742" cy="3192783"/>
          </a:xfrm>
        </p:spPr>
        <p:txBody>
          <a:bodyPr/>
          <a:lstStyle/>
          <a:p>
            <a:r>
              <a:rPr lang="en-US" dirty="0">
                <a:solidFill>
                  <a:schemeClr val="accent6">
                    <a:lumMod val="10000"/>
                  </a:schemeClr>
                </a:solidFill>
              </a:rPr>
              <a:t>WHAT ARE LOCAL PEOPLE SAYING?</a:t>
            </a:r>
          </a:p>
        </p:txBody>
      </p:sp>
      <p:sp>
        <p:nvSpPr>
          <p:cNvPr id="2" name="Title 1">
            <a:extLst>
              <a:ext uri="{FF2B5EF4-FFF2-40B4-BE49-F238E27FC236}">
                <a16:creationId xmlns:a16="http://schemas.microsoft.com/office/drawing/2014/main" id="{6149822C-4598-5301-231E-4440AA06A5A6}"/>
              </a:ext>
            </a:extLst>
          </p:cNvPr>
          <p:cNvSpPr txBox="1">
            <a:spLocks/>
          </p:cNvSpPr>
          <p:nvPr/>
        </p:nvSpPr>
        <p:spPr bwMode="auto">
          <a:xfrm>
            <a:off x="-2618" y="-17279"/>
            <a:ext cx="3814330" cy="613179"/>
          </a:xfrm>
          <a:prstGeom prst="rect">
            <a:avLst/>
          </a:prstGeom>
          <a:solidFill>
            <a:srgbClr val="ABFFAB"/>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1800" dirty="0">
                <a:solidFill>
                  <a:schemeClr val="accent6">
                    <a:lumMod val="10000"/>
                  </a:schemeClr>
                </a:solidFill>
                <a:latin typeface="Arial" panose="020B0604020202020204" pitchFamily="34" charset="0"/>
                <a:cs typeface="Arial" panose="020B0604020202020204" pitchFamily="34" charset="0"/>
              </a:rPr>
              <a:t>Perinatal Mental Health</a:t>
            </a:r>
          </a:p>
        </p:txBody>
      </p:sp>
    </p:spTree>
    <p:extLst>
      <p:ext uri="{BB962C8B-B14F-4D97-AF65-F5344CB8AC3E}">
        <p14:creationId xmlns:p14="http://schemas.microsoft.com/office/powerpoint/2010/main" val="37259817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5F9087-FD8F-EBB5-C550-C450DD42B89A}"/>
              </a:ext>
            </a:extLst>
          </p:cNvPr>
          <p:cNvSpPr/>
          <p:nvPr/>
        </p:nvSpPr>
        <p:spPr>
          <a:xfrm>
            <a:off x="8733035" y="1"/>
            <a:ext cx="3458965" cy="685800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5A95DCFC-8661-D77A-A3DD-7652DB55602F}"/>
              </a:ext>
            </a:extLst>
          </p:cNvPr>
          <p:cNvSpPr txBox="1"/>
          <p:nvPr/>
        </p:nvSpPr>
        <p:spPr>
          <a:xfrm>
            <a:off x="5657418" y="4783652"/>
            <a:ext cx="2136137" cy="1569660"/>
          </a:xfrm>
          <a:prstGeom prst="rect">
            <a:avLst/>
          </a:prstGeom>
          <a:solidFill>
            <a:schemeClr val="accent5">
              <a:lumMod val="75000"/>
            </a:schemeClr>
          </a:solidFill>
        </p:spPr>
        <p:txBody>
          <a:bodyPr wrap="square">
            <a:spAutoFit/>
          </a:bodyPr>
          <a:lstStyle/>
          <a:p>
            <a:pPr algn="ctr"/>
            <a:r>
              <a:rPr lang="en-US" sz="1200" b="0" i="0" dirty="0">
                <a:solidFill>
                  <a:schemeClr val="accent5"/>
                </a:solidFill>
                <a:effectLst/>
                <a:latin typeface="+mj-lt"/>
              </a:rPr>
              <a:t>Women from Black African, Asian and White Other backgrounds </a:t>
            </a:r>
            <a:r>
              <a:rPr lang="en-US" sz="1200" dirty="0">
                <a:solidFill>
                  <a:schemeClr val="accent5"/>
                </a:solidFill>
                <a:latin typeface="+mj-lt"/>
              </a:rPr>
              <a:t>and gypsy, Roma </a:t>
            </a:r>
            <a:r>
              <a:rPr lang="en-US" sz="1200" dirty="0" err="1">
                <a:solidFill>
                  <a:schemeClr val="accent5"/>
                </a:solidFill>
                <a:latin typeface="+mj-lt"/>
              </a:rPr>
              <a:t>traveller</a:t>
            </a:r>
            <a:r>
              <a:rPr lang="en-US" sz="1200" dirty="0">
                <a:solidFill>
                  <a:schemeClr val="accent5"/>
                </a:solidFill>
                <a:latin typeface="+mj-lt"/>
              </a:rPr>
              <a:t> communities</a:t>
            </a:r>
            <a:r>
              <a:rPr lang="en-US" sz="1200" b="0" i="0" dirty="0">
                <a:solidFill>
                  <a:schemeClr val="accent5"/>
                </a:solidFill>
                <a:effectLst/>
                <a:latin typeface="+mj-lt"/>
              </a:rPr>
              <a:t> struggle to access PNMH services, potentially putting them at higher risk of requiring specialist services </a:t>
            </a:r>
          </a:p>
        </p:txBody>
      </p:sp>
      <p:sp>
        <p:nvSpPr>
          <p:cNvPr id="14" name="TextBox 13">
            <a:extLst>
              <a:ext uri="{FF2B5EF4-FFF2-40B4-BE49-F238E27FC236}">
                <a16:creationId xmlns:a16="http://schemas.microsoft.com/office/drawing/2014/main" id="{EC1AD048-9179-AB00-9ED2-7A819D6A0C95}"/>
              </a:ext>
            </a:extLst>
          </p:cNvPr>
          <p:cNvSpPr txBox="1"/>
          <p:nvPr/>
        </p:nvSpPr>
        <p:spPr>
          <a:xfrm>
            <a:off x="444604" y="1091297"/>
            <a:ext cx="3608704" cy="830997"/>
          </a:xfrm>
          <a:prstGeom prst="rect">
            <a:avLst/>
          </a:prstGeom>
          <a:solidFill>
            <a:schemeClr val="accent5"/>
          </a:solidFill>
        </p:spPr>
        <p:txBody>
          <a:bodyPr wrap="square">
            <a:spAutoFit/>
          </a:bodyPr>
          <a:lstStyle/>
          <a:p>
            <a:pPr algn="ctr"/>
            <a:r>
              <a:rPr lang="en-GB" sz="2400" b="1" dirty="0">
                <a:solidFill>
                  <a:schemeClr val="accent6">
                    <a:lumMod val="10000"/>
                  </a:schemeClr>
                </a:solidFill>
                <a:latin typeface="Arial" panose="020B0604020202020204" pitchFamily="34" charset="0"/>
                <a:cs typeface="Arial" panose="020B0604020202020204" pitchFamily="34" charset="0"/>
              </a:rPr>
              <a:t>BARRIERS AND INEQUALITIES</a:t>
            </a:r>
          </a:p>
        </p:txBody>
      </p:sp>
      <p:sp>
        <p:nvSpPr>
          <p:cNvPr id="15" name="TextBox 14">
            <a:extLst>
              <a:ext uri="{FF2B5EF4-FFF2-40B4-BE49-F238E27FC236}">
                <a16:creationId xmlns:a16="http://schemas.microsoft.com/office/drawing/2014/main" id="{BE96460C-99CC-BFD0-F651-807893C0C133}"/>
              </a:ext>
            </a:extLst>
          </p:cNvPr>
          <p:cNvSpPr txBox="1"/>
          <p:nvPr/>
        </p:nvSpPr>
        <p:spPr>
          <a:xfrm>
            <a:off x="823848" y="2405179"/>
            <a:ext cx="3444318" cy="1791438"/>
          </a:xfrm>
          <a:prstGeom prst="rect">
            <a:avLst/>
          </a:prstGeom>
          <a:solidFill>
            <a:schemeClr val="accent5">
              <a:lumMod val="75000"/>
            </a:schemeClr>
          </a:solidFill>
        </p:spPr>
        <p:txBody>
          <a:bodyPr wrap="square">
            <a:spAutoFit/>
          </a:bodyPr>
          <a:lstStyle/>
          <a:p>
            <a:r>
              <a:rPr lang="en-US" sz="1400" b="1" dirty="0">
                <a:solidFill>
                  <a:schemeClr val="accent5"/>
                </a:solidFill>
                <a:latin typeface="+mj-lt"/>
                <a:ea typeface="Noto Sans" panose="020B0502040504020204" pitchFamily="34" charset="0"/>
                <a:cs typeface="Arial" panose="020B0604020202020204" pitchFamily="34" charset="0"/>
              </a:rPr>
              <a:t> </a:t>
            </a:r>
            <a:r>
              <a:rPr lang="en-US" sz="1200" b="1" dirty="0">
                <a:solidFill>
                  <a:schemeClr val="accent5"/>
                </a:solidFill>
                <a:latin typeface="+mj-lt"/>
                <a:ea typeface="Noto Sans" panose="020B0502040504020204" pitchFamily="34" charset="0"/>
                <a:cs typeface="Arial" panose="020B0604020202020204" pitchFamily="34" charset="0"/>
              </a:rPr>
              <a:t>Lack of training, knowledge, confidence and experience-  </a:t>
            </a:r>
            <a:r>
              <a:rPr lang="en-US" sz="1200" dirty="0">
                <a:solidFill>
                  <a:schemeClr val="accent5"/>
                </a:solidFill>
                <a:latin typeface="+mj-lt"/>
                <a:ea typeface="Noto Sans" panose="020B0502040504020204" pitchFamily="34" charset="0"/>
                <a:cs typeface="Arial" panose="020B0604020202020204" pitchFamily="34" charset="0"/>
              </a:rPr>
              <a:t>staff unclear of what is within their scope of practice, some checks such as GP checks reported as being treated as a ‘tick box exercise’ and patients not being signposted onwards, inappropriate referrals from clinicians into community services, healthcare professionals may be less likely to ask those from ethnic minority groups about their mental health</a:t>
            </a:r>
          </a:p>
        </p:txBody>
      </p:sp>
      <p:sp>
        <p:nvSpPr>
          <p:cNvPr id="16" name="TextBox 15">
            <a:extLst>
              <a:ext uri="{FF2B5EF4-FFF2-40B4-BE49-F238E27FC236}">
                <a16:creationId xmlns:a16="http://schemas.microsoft.com/office/drawing/2014/main" id="{4D61A8D6-F9AD-6096-6577-3692B42E1D85}"/>
              </a:ext>
            </a:extLst>
          </p:cNvPr>
          <p:cNvSpPr txBox="1"/>
          <p:nvPr/>
        </p:nvSpPr>
        <p:spPr>
          <a:xfrm>
            <a:off x="4825856" y="2109424"/>
            <a:ext cx="3799262" cy="2339102"/>
          </a:xfrm>
          <a:prstGeom prst="rect">
            <a:avLst/>
          </a:prstGeom>
          <a:solidFill>
            <a:schemeClr val="accent5">
              <a:lumMod val="75000"/>
            </a:schemeClr>
          </a:solidFill>
        </p:spPr>
        <p:txBody>
          <a:bodyPr wrap="square">
            <a:spAutoFit/>
          </a:bodyPr>
          <a:lstStyle/>
          <a:p>
            <a:r>
              <a:rPr lang="en-US" sz="1400" b="1" dirty="0">
                <a:solidFill>
                  <a:schemeClr val="accent5"/>
                </a:solidFill>
                <a:latin typeface="+mj-lt"/>
                <a:ea typeface="Noto Sans" panose="020B0502040504020204" pitchFamily="34" charset="0"/>
                <a:cs typeface="Arial" panose="020B0604020202020204" pitchFamily="34" charset="0"/>
              </a:rPr>
              <a:t> - </a:t>
            </a:r>
            <a:r>
              <a:rPr lang="en-US" sz="1200" b="1" dirty="0">
                <a:solidFill>
                  <a:schemeClr val="accent5"/>
                </a:solidFill>
                <a:latin typeface="+mj-lt"/>
                <a:ea typeface="Noto Sans" panose="020B0502040504020204" pitchFamily="34" charset="0"/>
                <a:cs typeface="Arial" panose="020B0604020202020204" pitchFamily="34" charset="0"/>
              </a:rPr>
              <a:t>Stigma, fear </a:t>
            </a:r>
            <a:r>
              <a:rPr lang="en-US" sz="1200" dirty="0">
                <a:solidFill>
                  <a:schemeClr val="accent5"/>
                </a:solidFill>
                <a:latin typeface="+mj-lt"/>
                <a:ea typeface="Noto Sans" panose="020B0502040504020204" pitchFamily="34" charset="0"/>
                <a:cs typeface="Arial" panose="020B0604020202020204" pitchFamily="34" charset="0"/>
              </a:rPr>
              <a:t>- </a:t>
            </a:r>
            <a:r>
              <a:rPr lang="en-US" sz="1200" i="0" dirty="0">
                <a:solidFill>
                  <a:schemeClr val="accent5"/>
                </a:solidFill>
                <a:effectLst/>
                <a:latin typeface="+mj-lt"/>
                <a:ea typeface="Noto Sans" panose="020B0502040504020204" pitchFamily="34" charset="0"/>
                <a:cs typeface="Arial" panose="020B0604020202020204" pitchFamily="34" charset="0"/>
              </a:rPr>
              <a:t>worried they will have their child ‘taken away’ or are failing as a mother</a:t>
            </a:r>
            <a:endParaRPr lang="en-US" sz="1200" dirty="0">
              <a:solidFill>
                <a:schemeClr val="accent5"/>
              </a:solidFill>
              <a:latin typeface="+mj-lt"/>
              <a:ea typeface="Noto Sans" panose="020B0502040504020204" pitchFamily="34" charset="0"/>
              <a:cs typeface="Arial" panose="020B0604020202020204" pitchFamily="34" charset="0"/>
            </a:endParaRPr>
          </a:p>
          <a:p>
            <a:pPr marL="285750" indent="-285750">
              <a:buFontTx/>
              <a:buChar char="-"/>
            </a:pPr>
            <a:r>
              <a:rPr lang="en-US" sz="1200" b="1" i="0" dirty="0">
                <a:solidFill>
                  <a:schemeClr val="accent5"/>
                </a:solidFill>
                <a:effectLst/>
                <a:latin typeface="+mj-lt"/>
                <a:ea typeface="Noto Sans" panose="020B0502040504020204" pitchFamily="34" charset="0"/>
                <a:cs typeface="Arial" panose="020B0604020202020204" pitchFamily="34" charset="0"/>
              </a:rPr>
              <a:t>Cultural </a:t>
            </a:r>
            <a:r>
              <a:rPr lang="en-US" sz="1200" b="1" dirty="0">
                <a:solidFill>
                  <a:schemeClr val="accent5"/>
                </a:solidFill>
                <a:latin typeface="+mj-lt"/>
                <a:ea typeface="Noto Sans" panose="020B0502040504020204" pitchFamily="34" charset="0"/>
                <a:cs typeface="Arial" panose="020B0604020202020204" pitchFamily="34" charset="0"/>
              </a:rPr>
              <a:t>barriers </a:t>
            </a:r>
            <a:r>
              <a:rPr lang="en-US" sz="1200" dirty="0">
                <a:solidFill>
                  <a:schemeClr val="accent5"/>
                </a:solidFill>
                <a:latin typeface="+mj-lt"/>
                <a:ea typeface="Noto Sans" panose="020B0502040504020204" pitchFamily="34" charset="0"/>
                <a:cs typeface="Arial" panose="020B0604020202020204" pitchFamily="34" charset="0"/>
              </a:rPr>
              <a:t>- </a:t>
            </a:r>
            <a:r>
              <a:rPr lang="en-US" sz="1200" i="0" dirty="0">
                <a:solidFill>
                  <a:schemeClr val="accent5"/>
                </a:solidFill>
                <a:effectLst/>
                <a:latin typeface="+mj-lt"/>
                <a:ea typeface="Noto Sans" panose="020B0502040504020204" pitchFamily="34" charset="0"/>
                <a:cs typeface="Arial" panose="020B0604020202020204" pitchFamily="34" charset="0"/>
              </a:rPr>
              <a:t>language barriers, unable to access culturally sensitive resources in this country,</a:t>
            </a:r>
            <a:r>
              <a:rPr lang="en-US" sz="1200" dirty="0">
                <a:solidFill>
                  <a:schemeClr val="accent5"/>
                </a:solidFill>
                <a:latin typeface="+mj-lt"/>
                <a:ea typeface="Noto Sans" panose="020B0502040504020204" pitchFamily="34" charset="0"/>
                <a:cs typeface="Arial" panose="020B0604020202020204" pitchFamily="34" charset="0"/>
              </a:rPr>
              <a:t> </a:t>
            </a:r>
            <a:r>
              <a:rPr lang="en-US" sz="1200" i="0" dirty="0">
                <a:solidFill>
                  <a:schemeClr val="accent5"/>
                </a:solidFill>
                <a:effectLst/>
                <a:latin typeface="+mj-lt"/>
                <a:ea typeface="Noto Sans" panose="020B0502040504020204" pitchFamily="34" charset="0"/>
                <a:cs typeface="Arial" panose="020B0604020202020204" pitchFamily="34" charset="0"/>
              </a:rPr>
              <a:t>cultural norms surrounding motherhood and mental health</a:t>
            </a:r>
          </a:p>
          <a:p>
            <a:pPr marL="285750" indent="-285750">
              <a:buFontTx/>
              <a:buChar char="-"/>
            </a:pPr>
            <a:r>
              <a:rPr lang="en-US" sz="1200" b="1" dirty="0">
                <a:solidFill>
                  <a:schemeClr val="accent5"/>
                </a:solidFill>
                <a:latin typeface="+mj-lt"/>
                <a:ea typeface="Noto Sans" panose="020B0502040504020204" pitchFamily="34" charset="0"/>
                <a:cs typeface="Arial" panose="020B0604020202020204" pitchFamily="34" charset="0"/>
              </a:rPr>
              <a:t>S</a:t>
            </a:r>
            <a:r>
              <a:rPr lang="en-US" sz="1200" b="1" i="0" dirty="0">
                <a:solidFill>
                  <a:schemeClr val="accent5"/>
                </a:solidFill>
                <a:effectLst/>
                <a:latin typeface="+mj-lt"/>
                <a:ea typeface="Noto Sans" panose="020B0502040504020204" pitchFamily="34" charset="0"/>
                <a:cs typeface="Arial" panose="020B0604020202020204" pitchFamily="34" charset="0"/>
              </a:rPr>
              <a:t>ymptoms of PNMH problems inhibiting the ability to obtain help</a:t>
            </a:r>
            <a:r>
              <a:rPr lang="en-US" sz="1200" i="0" dirty="0">
                <a:solidFill>
                  <a:schemeClr val="accent5"/>
                </a:solidFill>
                <a:effectLst/>
                <a:latin typeface="+mj-lt"/>
                <a:ea typeface="Noto Sans" panose="020B0502040504020204" pitchFamily="34" charset="0"/>
                <a:cs typeface="Arial" panose="020B0604020202020204" pitchFamily="34" charset="0"/>
              </a:rPr>
              <a:t>, emotional isolation and loneliness, anxiety preventing leaving th</a:t>
            </a:r>
            <a:r>
              <a:rPr lang="en-US" sz="1200" dirty="0">
                <a:solidFill>
                  <a:schemeClr val="accent5"/>
                </a:solidFill>
                <a:latin typeface="+mj-lt"/>
                <a:ea typeface="Noto Sans" panose="020B0502040504020204" pitchFamily="34" charset="0"/>
                <a:cs typeface="Arial" panose="020B0604020202020204" pitchFamily="34" charset="0"/>
              </a:rPr>
              <a:t>e house</a:t>
            </a:r>
            <a:endParaRPr lang="en-US" sz="1200" i="0" dirty="0">
              <a:solidFill>
                <a:schemeClr val="accent5"/>
              </a:solidFill>
              <a:effectLst/>
              <a:latin typeface="+mj-lt"/>
              <a:ea typeface="Noto Sans" panose="020B0502040504020204" pitchFamily="34" charset="0"/>
              <a:cs typeface="Arial" panose="020B0604020202020204" pitchFamily="34" charset="0"/>
            </a:endParaRPr>
          </a:p>
          <a:p>
            <a:pPr marL="285750" indent="-285750">
              <a:buFontTx/>
              <a:buChar char="-"/>
            </a:pPr>
            <a:r>
              <a:rPr lang="en-US" sz="1200" b="1" dirty="0">
                <a:solidFill>
                  <a:schemeClr val="accent5"/>
                </a:solidFill>
                <a:latin typeface="+mj-lt"/>
                <a:ea typeface="Noto Sans" panose="020B0502040504020204" pitchFamily="34" charset="0"/>
                <a:cs typeface="Arial" panose="020B0604020202020204" pitchFamily="34" charset="0"/>
              </a:rPr>
              <a:t>Education - </a:t>
            </a:r>
            <a:r>
              <a:rPr lang="en-US" sz="1200" dirty="0">
                <a:solidFill>
                  <a:schemeClr val="accent5"/>
                </a:solidFill>
                <a:latin typeface="+mj-lt"/>
                <a:ea typeface="Noto Sans" panose="020B0502040504020204" pitchFamily="34" charset="0"/>
                <a:cs typeface="Arial" panose="020B0604020202020204" pitchFamily="34" charset="0"/>
              </a:rPr>
              <a:t>poor awareness of how and when to seek help</a:t>
            </a:r>
          </a:p>
          <a:p>
            <a:pPr marL="285750" indent="-285750">
              <a:buFontTx/>
              <a:buChar char="-"/>
            </a:pPr>
            <a:r>
              <a:rPr lang="en-US" sz="1200" b="1" i="0" dirty="0">
                <a:solidFill>
                  <a:schemeClr val="accent5"/>
                </a:solidFill>
                <a:effectLst/>
                <a:latin typeface="+mj-lt"/>
                <a:ea typeface="Noto Sans" panose="020B0502040504020204" pitchFamily="34" charset="0"/>
                <a:cs typeface="Arial" panose="020B0604020202020204" pitchFamily="34" charset="0"/>
              </a:rPr>
              <a:t>Physical barriers </a:t>
            </a:r>
            <a:r>
              <a:rPr lang="en-US" sz="1200" b="1" dirty="0">
                <a:solidFill>
                  <a:schemeClr val="accent5"/>
                </a:solidFill>
                <a:latin typeface="+mj-lt"/>
                <a:ea typeface="Noto Sans" panose="020B0502040504020204" pitchFamily="34" charset="0"/>
                <a:cs typeface="Arial" panose="020B0604020202020204" pitchFamily="34" charset="0"/>
              </a:rPr>
              <a:t>– </a:t>
            </a:r>
            <a:r>
              <a:rPr lang="en-US" sz="1200" dirty="0">
                <a:solidFill>
                  <a:schemeClr val="accent5"/>
                </a:solidFill>
                <a:latin typeface="+mj-lt"/>
                <a:ea typeface="Noto Sans" panose="020B0502040504020204" pitchFamily="34" charset="0"/>
                <a:cs typeface="Arial" panose="020B0604020202020204" pitchFamily="34" charset="0"/>
              </a:rPr>
              <a:t>lack of transport in rural areas, childcare issues</a:t>
            </a:r>
            <a:endParaRPr lang="en-US" sz="1200" b="1" i="0" dirty="0">
              <a:solidFill>
                <a:schemeClr val="accent5"/>
              </a:solidFill>
              <a:effectLst/>
              <a:latin typeface="+mj-lt"/>
              <a:ea typeface="Noto Sans" panose="020B0502040504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7460FE7E-B769-B8FC-3E35-023EACAABE70}"/>
              </a:ext>
            </a:extLst>
          </p:cNvPr>
          <p:cNvSpPr txBox="1"/>
          <p:nvPr/>
        </p:nvSpPr>
        <p:spPr>
          <a:xfrm>
            <a:off x="95302" y="4598986"/>
            <a:ext cx="4499006" cy="1569660"/>
          </a:xfrm>
          <a:prstGeom prst="rect">
            <a:avLst/>
          </a:prstGeom>
          <a:solidFill>
            <a:schemeClr val="accent5">
              <a:lumMod val="75000"/>
            </a:schemeClr>
          </a:solidFill>
        </p:spPr>
        <p:txBody>
          <a:bodyPr wrap="square">
            <a:spAutoFit/>
          </a:bodyPr>
          <a:lstStyle/>
          <a:p>
            <a:pPr marL="285750" indent="-285750">
              <a:buFontTx/>
              <a:buChar char="-"/>
            </a:pPr>
            <a:r>
              <a:rPr lang="en-US" sz="1200" b="1" dirty="0">
                <a:solidFill>
                  <a:schemeClr val="accent5"/>
                </a:solidFill>
                <a:latin typeface="+mj-lt"/>
                <a:ea typeface="Noto Sans" panose="020B0502040504020204" pitchFamily="34" charset="0"/>
                <a:cs typeface="Arial" panose="020B0604020202020204" pitchFamily="34" charset="0"/>
              </a:rPr>
              <a:t>Unclear/broken pathways and fragmented services – </a:t>
            </a:r>
            <a:r>
              <a:rPr lang="en-US" sz="1200" i="0" dirty="0">
                <a:solidFill>
                  <a:schemeClr val="accent5"/>
                </a:solidFill>
                <a:effectLst/>
                <a:latin typeface="+mj-lt"/>
                <a:ea typeface="Noto Sans" panose="020B0502040504020204" pitchFamily="34" charset="0"/>
                <a:cs typeface="Arial" panose="020B0604020202020204" pitchFamily="34" charset="0"/>
              </a:rPr>
              <a:t>community services from many different providers with insecure funding, community </a:t>
            </a:r>
            <a:r>
              <a:rPr lang="en-US" sz="1200" i="0" dirty="0" err="1">
                <a:solidFill>
                  <a:schemeClr val="accent5"/>
                </a:solidFill>
                <a:effectLst/>
                <a:latin typeface="+mj-lt"/>
                <a:ea typeface="Noto Sans" panose="020B0502040504020204" pitchFamily="34" charset="0"/>
                <a:cs typeface="Arial" panose="020B0604020202020204" pitchFamily="34" charset="0"/>
              </a:rPr>
              <a:t>organisations</a:t>
            </a:r>
            <a:r>
              <a:rPr lang="en-US" sz="1200" i="0" dirty="0">
                <a:solidFill>
                  <a:schemeClr val="accent5"/>
                </a:solidFill>
                <a:effectLst/>
                <a:latin typeface="+mj-lt"/>
                <a:ea typeface="Noto Sans" panose="020B0502040504020204" pitchFamily="34" charset="0"/>
                <a:cs typeface="Arial" panose="020B0604020202020204" pitchFamily="34" charset="0"/>
              </a:rPr>
              <a:t> cannot refer to some other services, lack of local guidelines or policies, not easy to navigate the system – not clear what is available </a:t>
            </a:r>
          </a:p>
          <a:p>
            <a:pPr marL="285750" indent="-285750">
              <a:buFontTx/>
              <a:buChar char="-"/>
            </a:pPr>
            <a:r>
              <a:rPr lang="en-US" sz="1200" b="1" dirty="0">
                <a:solidFill>
                  <a:schemeClr val="accent5"/>
                </a:solidFill>
                <a:latin typeface="+mj-lt"/>
                <a:ea typeface="Noto Sans" panose="020B0502040504020204" pitchFamily="34" charset="0"/>
                <a:cs typeface="Arial" panose="020B0604020202020204" pitchFamily="34" charset="0"/>
              </a:rPr>
              <a:t>System-wide pressures in maternity -</a:t>
            </a:r>
            <a:r>
              <a:rPr lang="en-US" sz="1200" i="0" dirty="0">
                <a:solidFill>
                  <a:schemeClr val="accent5"/>
                </a:solidFill>
                <a:effectLst/>
                <a:latin typeface="+mj-lt"/>
                <a:ea typeface="Noto Sans" panose="020B0502040504020204" pitchFamily="34" charset="0"/>
                <a:cs typeface="Arial" panose="020B0604020202020204" pitchFamily="34" charset="0"/>
              </a:rPr>
              <a:t>discharged from midwifery care earlier – less opportunity for identification, lack of clinical support and supervision of staff due to capacity issues</a:t>
            </a:r>
            <a:endParaRPr lang="en-US" sz="1200" dirty="0">
              <a:solidFill>
                <a:schemeClr val="accent5"/>
              </a:solidFill>
              <a:latin typeface="+mj-lt"/>
              <a:ea typeface="Noto Sans" panose="020B0502040504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3E0041E-6B2A-CFB9-32A9-896FC4384217}"/>
              </a:ext>
            </a:extLst>
          </p:cNvPr>
          <p:cNvSpPr txBox="1"/>
          <p:nvPr/>
        </p:nvSpPr>
        <p:spPr>
          <a:xfrm>
            <a:off x="8840019" y="1609753"/>
            <a:ext cx="2472394" cy="461665"/>
          </a:xfrm>
          <a:prstGeom prst="rect">
            <a:avLst/>
          </a:prstGeom>
          <a:solidFill>
            <a:schemeClr val="accent5"/>
          </a:solidFill>
        </p:spPr>
        <p:txBody>
          <a:bodyPr wrap="square">
            <a:spAutoFit/>
          </a:bodyPr>
          <a:lstStyle/>
          <a:p>
            <a:r>
              <a:rPr lang="en-GB" sz="2400" b="1" dirty="0">
                <a:solidFill>
                  <a:schemeClr val="accent6">
                    <a:lumMod val="10000"/>
                  </a:schemeClr>
                </a:solidFill>
                <a:latin typeface="Arial" panose="020B0604020202020204" pitchFamily="34" charset="0"/>
                <a:cs typeface="Arial" panose="020B0604020202020204" pitchFamily="34" charset="0"/>
              </a:rPr>
              <a:t>FACILITATORS </a:t>
            </a:r>
          </a:p>
        </p:txBody>
      </p:sp>
      <p:sp>
        <p:nvSpPr>
          <p:cNvPr id="19" name="TextBox 18">
            <a:extLst>
              <a:ext uri="{FF2B5EF4-FFF2-40B4-BE49-F238E27FC236}">
                <a16:creationId xmlns:a16="http://schemas.microsoft.com/office/drawing/2014/main" id="{76481949-DAA5-60F7-C2C4-2F2D22F79B19}"/>
              </a:ext>
            </a:extLst>
          </p:cNvPr>
          <p:cNvSpPr txBox="1"/>
          <p:nvPr/>
        </p:nvSpPr>
        <p:spPr>
          <a:xfrm>
            <a:off x="8808829" y="3596274"/>
            <a:ext cx="2534774" cy="1938992"/>
          </a:xfrm>
          <a:prstGeom prst="rect">
            <a:avLst/>
          </a:prstGeom>
          <a:solidFill>
            <a:schemeClr val="accent3">
              <a:lumMod val="40000"/>
              <a:lumOff val="60000"/>
            </a:schemeClr>
          </a:solidFill>
        </p:spPr>
        <p:txBody>
          <a:bodyPr wrap="square">
            <a:spAutoFit/>
          </a:bodyPr>
          <a:lstStyle/>
          <a:p>
            <a:pPr algn="ctr"/>
            <a:r>
              <a:rPr lang="en-US" sz="1200" i="0" dirty="0">
                <a:solidFill>
                  <a:srgbClr val="2E2E2E"/>
                </a:solidFill>
                <a:effectLst/>
                <a:latin typeface="+mj-lt"/>
                <a:cs typeface="Arial" panose="020B0604020202020204" pitchFamily="34" charset="0"/>
              </a:rPr>
              <a:t>Continuity, community, advocacy</a:t>
            </a:r>
            <a:r>
              <a:rPr lang="en-US" sz="1200" dirty="0">
                <a:solidFill>
                  <a:srgbClr val="2E2E2E"/>
                </a:solidFill>
                <a:latin typeface="+mj-lt"/>
                <a:cs typeface="Arial" panose="020B0604020202020204" pitchFamily="34" charset="0"/>
              </a:rPr>
              <a:t> - </a:t>
            </a:r>
            <a:r>
              <a:rPr lang="en-GB" sz="1200" b="0" i="0" dirty="0">
                <a:solidFill>
                  <a:srgbClr val="2E2E2E"/>
                </a:solidFill>
                <a:effectLst/>
                <a:latin typeface="+mj-lt"/>
                <a:cs typeface="Arial" panose="020B0604020202020204" pitchFamily="34" charset="0"/>
              </a:rPr>
              <a:t>a key contact to build a rapport and provide advice</a:t>
            </a:r>
            <a:r>
              <a:rPr lang="en-GB" sz="1200" dirty="0">
                <a:solidFill>
                  <a:srgbClr val="2E2E2E"/>
                </a:solidFill>
                <a:latin typeface="+mj-lt"/>
                <a:cs typeface="Arial" panose="020B0604020202020204" pitchFamily="34" charset="0"/>
              </a:rPr>
              <a:t> and</a:t>
            </a:r>
            <a:r>
              <a:rPr lang="en-GB" sz="1200" b="0" i="0" dirty="0">
                <a:solidFill>
                  <a:srgbClr val="2E2E2E"/>
                </a:solidFill>
                <a:effectLst/>
                <a:latin typeface="+mj-lt"/>
                <a:cs typeface="Arial" panose="020B0604020202020204" pitchFamily="34" charset="0"/>
              </a:rPr>
              <a:t> signpost, culturally sensitive content, education for families and staff, flexibility in offer (some may prefer/need remote), integrated system which links up, accessible education, de-stigmatisation campaigns, well-trained and supervised workforce</a:t>
            </a:r>
            <a:endParaRPr lang="en-GB" sz="1200" dirty="0">
              <a:latin typeface="+mj-lt"/>
              <a:cs typeface="Arial" panose="020B0604020202020204" pitchFamily="34" charset="0"/>
            </a:endParaRPr>
          </a:p>
        </p:txBody>
      </p:sp>
      <p:sp>
        <p:nvSpPr>
          <p:cNvPr id="5" name="TextBox 4">
            <a:extLst>
              <a:ext uri="{FF2B5EF4-FFF2-40B4-BE49-F238E27FC236}">
                <a16:creationId xmlns:a16="http://schemas.microsoft.com/office/drawing/2014/main" id="{DC0C4A71-0372-1D4A-C726-50A1CD726F4E}"/>
              </a:ext>
            </a:extLst>
          </p:cNvPr>
          <p:cNvSpPr txBox="1"/>
          <p:nvPr/>
        </p:nvSpPr>
        <p:spPr>
          <a:xfrm>
            <a:off x="66659" y="6353312"/>
            <a:ext cx="6602818" cy="369332"/>
          </a:xfrm>
          <a:prstGeom prst="rect">
            <a:avLst/>
          </a:prstGeom>
          <a:noFill/>
        </p:spPr>
        <p:txBody>
          <a:bodyPr wrap="square">
            <a:spAutoFit/>
          </a:bodyPr>
          <a:lstStyle/>
          <a:p>
            <a:r>
              <a:rPr lang="en-GB" sz="1400" dirty="0">
                <a:solidFill>
                  <a:schemeClr val="accent6">
                    <a:lumMod val="10000"/>
                  </a:schemeClr>
                </a:solidFill>
                <a:latin typeface="Arial" panose="020B0604020202020204" pitchFamily="34" charset="0"/>
                <a:cs typeface="Arial" panose="020B0604020202020204" pitchFamily="34" charset="0"/>
              </a:rPr>
              <a:t>(C&amp;P Perinatal and Infant Mental Health Network</a:t>
            </a:r>
            <a:r>
              <a:rPr lang="en-GB" sz="1800" dirty="0">
                <a:solidFill>
                  <a:schemeClr val="accent6">
                    <a:lumMod val="10000"/>
                  </a:schemeClr>
                </a:solidFill>
                <a:latin typeface="Arial" panose="020B0604020202020204" pitchFamily="34" charset="0"/>
                <a:cs typeface="Arial" panose="020B0604020202020204" pitchFamily="34" charset="0"/>
              </a:rPr>
              <a:t>)</a:t>
            </a:r>
            <a:endParaRPr lang="en-GB" dirty="0"/>
          </a:p>
        </p:txBody>
      </p:sp>
      <p:sp>
        <p:nvSpPr>
          <p:cNvPr id="10" name="Title 1">
            <a:extLst>
              <a:ext uri="{FF2B5EF4-FFF2-40B4-BE49-F238E27FC236}">
                <a16:creationId xmlns:a16="http://schemas.microsoft.com/office/drawing/2014/main" id="{2D134EA4-76E9-14BF-D342-ED5CD9BD8D77}"/>
              </a:ext>
            </a:extLst>
          </p:cNvPr>
          <p:cNvSpPr txBox="1">
            <a:spLocks/>
          </p:cNvSpPr>
          <p:nvPr/>
        </p:nvSpPr>
        <p:spPr bwMode="auto">
          <a:xfrm>
            <a:off x="-2618" y="-17279"/>
            <a:ext cx="3814330" cy="613179"/>
          </a:xfrm>
          <a:prstGeom prst="rect">
            <a:avLst/>
          </a:prstGeom>
          <a:solidFill>
            <a:srgbClr val="ABFFAB"/>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1800" dirty="0">
                <a:solidFill>
                  <a:schemeClr val="accent6">
                    <a:lumMod val="10000"/>
                  </a:schemeClr>
                </a:solidFill>
                <a:latin typeface="Arial" panose="020B0604020202020204" pitchFamily="34" charset="0"/>
                <a:cs typeface="Arial" panose="020B0604020202020204" pitchFamily="34" charset="0"/>
              </a:rPr>
              <a:t>Perinatal Mental Health</a:t>
            </a:r>
          </a:p>
        </p:txBody>
      </p:sp>
      <p:sp>
        <p:nvSpPr>
          <p:cNvPr id="9" name="Smiley Face 8">
            <a:extLst>
              <a:ext uri="{FF2B5EF4-FFF2-40B4-BE49-F238E27FC236}">
                <a16:creationId xmlns:a16="http://schemas.microsoft.com/office/drawing/2014/main" id="{8D4922F9-F8BC-4D70-52D5-F141081FB1F8}"/>
              </a:ext>
            </a:extLst>
          </p:cNvPr>
          <p:cNvSpPr/>
          <p:nvPr/>
        </p:nvSpPr>
        <p:spPr>
          <a:xfrm>
            <a:off x="9581344" y="2309183"/>
            <a:ext cx="989744" cy="952543"/>
          </a:xfrm>
          <a:prstGeom prst="smileyFac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Graphic 20" descr="Badge Cross outline">
            <a:extLst>
              <a:ext uri="{FF2B5EF4-FFF2-40B4-BE49-F238E27FC236}">
                <a16:creationId xmlns:a16="http://schemas.microsoft.com/office/drawing/2014/main" id="{52F5AF93-685F-8EDF-3E57-90A349BA33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73365" y="1289421"/>
            <a:ext cx="959886" cy="959886"/>
          </a:xfrm>
          <a:prstGeom prst="rect">
            <a:avLst/>
          </a:prstGeom>
        </p:spPr>
      </p:pic>
      <p:sp>
        <p:nvSpPr>
          <p:cNvPr id="23" name="TextBox 22">
            <a:extLst>
              <a:ext uri="{FF2B5EF4-FFF2-40B4-BE49-F238E27FC236}">
                <a16:creationId xmlns:a16="http://schemas.microsoft.com/office/drawing/2014/main" id="{FF2E9FF8-989D-06AF-AE98-FE80B9DC1683}"/>
              </a:ext>
            </a:extLst>
          </p:cNvPr>
          <p:cNvSpPr txBox="1"/>
          <p:nvPr/>
        </p:nvSpPr>
        <p:spPr>
          <a:xfrm>
            <a:off x="1717364" y="2002810"/>
            <a:ext cx="1450135" cy="369332"/>
          </a:xfrm>
          <a:prstGeom prst="rect">
            <a:avLst/>
          </a:prstGeom>
          <a:noFill/>
        </p:spPr>
        <p:txBody>
          <a:bodyPr wrap="square">
            <a:spAutoFit/>
          </a:bodyPr>
          <a:lstStyle/>
          <a:p>
            <a:r>
              <a:rPr lang="en-US" sz="1800" b="1" dirty="0">
                <a:solidFill>
                  <a:schemeClr val="accent6">
                    <a:lumMod val="10000"/>
                  </a:schemeClr>
                </a:solidFill>
                <a:latin typeface="+mj-lt"/>
                <a:ea typeface="Noto Sans" panose="020B0502040504020204" pitchFamily="34" charset="0"/>
                <a:cs typeface="Arial" panose="020B0604020202020204" pitchFamily="34" charset="0"/>
              </a:rPr>
              <a:t>WORKFORCE</a:t>
            </a:r>
            <a:endParaRPr lang="en-GB" dirty="0">
              <a:solidFill>
                <a:schemeClr val="accent6">
                  <a:lumMod val="10000"/>
                </a:schemeClr>
              </a:solidFill>
            </a:endParaRPr>
          </a:p>
        </p:txBody>
      </p:sp>
      <p:sp>
        <p:nvSpPr>
          <p:cNvPr id="25" name="TextBox 24">
            <a:extLst>
              <a:ext uri="{FF2B5EF4-FFF2-40B4-BE49-F238E27FC236}">
                <a16:creationId xmlns:a16="http://schemas.microsoft.com/office/drawing/2014/main" id="{F1D750DF-73F5-6572-3879-7CA952159328}"/>
              </a:ext>
            </a:extLst>
          </p:cNvPr>
          <p:cNvSpPr txBox="1"/>
          <p:nvPr/>
        </p:nvSpPr>
        <p:spPr>
          <a:xfrm>
            <a:off x="6096000" y="1689754"/>
            <a:ext cx="2095277" cy="377423"/>
          </a:xfrm>
          <a:prstGeom prst="rect">
            <a:avLst/>
          </a:prstGeom>
          <a:noFill/>
        </p:spPr>
        <p:txBody>
          <a:bodyPr wrap="square">
            <a:spAutoFit/>
          </a:bodyPr>
          <a:lstStyle/>
          <a:p>
            <a:r>
              <a:rPr lang="en-GB" b="1" dirty="0">
                <a:solidFill>
                  <a:schemeClr val="accent6">
                    <a:lumMod val="10000"/>
                  </a:schemeClr>
                </a:solidFill>
              </a:rPr>
              <a:t>INDIVIDUAL</a:t>
            </a:r>
          </a:p>
        </p:txBody>
      </p:sp>
      <p:sp>
        <p:nvSpPr>
          <p:cNvPr id="27" name="TextBox 26">
            <a:extLst>
              <a:ext uri="{FF2B5EF4-FFF2-40B4-BE49-F238E27FC236}">
                <a16:creationId xmlns:a16="http://schemas.microsoft.com/office/drawing/2014/main" id="{AE478017-5E37-6FDF-CD02-9596523D8B25}"/>
              </a:ext>
            </a:extLst>
          </p:cNvPr>
          <p:cNvSpPr txBox="1"/>
          <p:nvPr/>
        </p:nvSpPr>
        <p:spPr>
          <a:xfrm>
            <a:off x="1411512" y="4217130"/>
            <a:ext cx="1608135" cy="381855"/>
          </a:xfrm>
          <a:prstGeom prst="rect">
            <a:avLst/>
          </a:prstGeom>
          <a:noFill/>
        </p:spPr>
        <p:txBody>
          <a:bodyPr wrap="square">
            <a:spAutoFit/>
          </a:bodyPr>
          <a:lstStyle/>
          <a:p>
            <a:r>
              <a:rPr lang="en-US" b="1" dirty="0">
                <a:solidFill>
                  <a:schemeClr val="accent6">
                    <a:lumMod val="10000"/>
                  </a:schemeClr>
                </a:solidFill>
                <a:latin typeface="+mj-lt"/>
                <a:ea typeface="Noto Sans" panose="020B0502040504020204" pitchFamily="34" charset="0"/>
                <a:cs typeface="Arial" panose="020B0604020202020204" pitchFamily="34" charset="0"/>
              </a:rPr>
              <a:t>SYSTEM-LEVEL</a:t>
            </a:r>
            <a:r>
              <a:rPr lang="en-US" sz="1800" b="1" dirty="0">
                <a:solidFill>
                  <a:srgbClr val="FF0000"/>
                </a:solidFill>
                <a:latin typeface="+mj-lt"/>
                <a:ea typeface="Noto Sans" panose="020B0502040504020204" pitchFamily="34" charset="0"/>
                <a:cs typeface="Arial" panose="020B0604020202020204" pitchFamily="34" charset="0"/>
              </a:rPr>
              <a:t> </a:t>
            </a:r>
          </a:p>
        </p:txBody>
      </p:sp>
      <p:sp>
        <p:nvSpPr>
          <p:cNvPr id="4" name="Title 1">
            <a:extLst>
              <a:ext uri="{FF2B5EF4-FFF2-40B4-BE49-F238E27FC236}">
                <a16:creationId xmlns:a16="http://schemas.microsoft.com/office/drawing/2014/main" id="{8DAB5C33-EC29-1AA3-393E-4F15B99A9626}"/>
              </a:ext>
            </a:extLst>
          </p:cNvPr>
          <p:cNvSpPr txBox="1">
            <a:spLocks/>
          </p:cNvSpPr>
          <p:nvPr/>
        </p:nvSpPr>
        <p:spPr bwMode="auto">
          <a:xfrm>
            <a:off x="2748285" y="677695"/>
            <a:ext cx="6695430" cy="396994"/>
          </a:xfrm>
          <a:prstGeom prst="rect">
            <a:avLst/>
          </a:prstGeom>
          <a:solidFill>
            <a:srgbClr val="ABFFAB"/>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2800" dirty="0">
                <a:solidFill>
                  <a:schemeClr val="accent6">
                    <a:lumMod val="10000"/>
                  </a:schemeClr>
                </a:solidFill>
                <a:cs typeface="Arial" panose="020B0604020202020204" pitchFamily="34" charset="0"/>
              </a:rPr>
              <a:t>LOCAL FEEDBACK</a:t>
            </a:r>
          </a:p>
        </p:txBody>
      </p:sp>
    </p:spTree>
    <p:extLst>
      <p:ext uri="{BB962C8B-B14F-4D97-AF65-F5344CB8AC3E}">
        <p14:creationId xmlns:p14="http://schemas.microsoft.com/office/powerpoint/2010/main" val="9337531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3929819-0A7F-00B6-CF86-DFE787451B55}"/>
              </a:ext>
            </a:extLst>
          </p:cNvPr>
          <p:cNvSpPr/>
          <p:nvPr/>
        </p:nvSpPr>
        <p:spPr>
          <a:xfrm>
            <a:off x="8733035" y="1"/>
            <a:ext cx="3458965" cy="685800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CD13FD84-0556-FB47-AF1F-35FDC5385E23}"/>
              </a:ext>
            </a:extLst>
          </p:cNvPr>
          <p:cNvSpPr txBox="1"/>
          <p:nvPr/>
        </p:nvSpPr>
        <p:spPr>
          <a:xfrm>
            <a:off x="171450" y="6343864"/>
            <a:ext cx="5219700" cy="307777"/>
          </a:xfrm>
          <a:prstGeom prst="rect">
            <a:avLst/>
          </a:prstGeom>
          <a:solidFill>
            <a:schemeClr val="accent5">
              <a:lumMod val="95000"/>
            </a:schemeClr>
          </a:solidFill>
        </p:spPr>
        <p:txBody>
          <a:bodyPr wrap="square">
            <a:spAutoFit/>
          </a:bodyPr>
          <a:lstStyle/>
          <a:p>
            <a:r>
              <a:rPr lang="en-US" sz="1400" dirty="0"/>
              <a:t>NHS Maternity Services Survey 2022 Benchmark Report</a:t>
            </a:r>
            <a:endParaRPr lang="en-GB" sz="1400" dirty="0"/>
          </a:p>
        </p:txBody>
      </p:sp>
      <p:pic>
        <p:nvPicPr>
          <p:cNvPr id="6" name="Picture 5">
            <a:extLst>
              <a:ext uri="{FF2B5EF4-FFF2-40B4-BE49-F238E27FC236}">
                <a16:creationId xmlns:a16="http://schemas.microsoft.com/office/drawing/2014/main" id="{A407EDC6-E066-7C42-2B26-774562CB1A46}"/>
              </a:ext>
            </a:extLst>
          </p:cNvPr>
          <p:cNvPicPr>
            <a:picLocks noChangeAspect="1"/>
          </p:cNvPicPr>
          <p:nvPr/>
        </p:nvPicPr>
        <p:blipFill rotWithShape="1">
          <a:blip r:embed="rId2"/>
          <a:srcRect l="2250" t="80167" r="6062" b="8334"/>
          <a:stretch/>
        </p:blipFill>
        <p:spPr>
          <a:xfrm>
            <a:off x="22860" y="2325730"/>
            <a:ext cx="10515600" cy="788670"/>
          </a:xfrm>
          <a:prstGeom prst="rect">
            <a:avLst/>
          </a:prstGeom>
        </p:spPr>
      </p:pic>
      <p:sp>
        <p:nvSpPr>
          <p:cNvPr id="7" name="TextBox 6">
            <a:extLst>
              <a:ext uri="{FF2B5EF4-FFF2-40B4-BE49-F238E27FC236}">
                <a16:creationId xmlns:a16="http://schemas.microsoft.com/office/drawing/2014/main" id="{D322C157-2214-689D-1284-26E7354122D5}"/>
              </a:ext>
            </a:extLst>
          </p:cNvPr>
          <p:cNvSpPr txBox="1"/>
          <p:nvPr/>
        </p:nvSpPr>
        <p:spPr>
          <a:xfrm>
            <a:off x="369570" y="2059517"/>
            <a:ext cx="4499610" cy="307777"/>
          </a:xfrm>
          <a:prstGeom prst="rect">
            <a:avLst/>
          </a:prstGeom>
          <a:noFill/>
        </p:spPr>
        <p:txBody>
          <a:bodyPr wrap="square">
            <a:spAutoFit/>
          </a:bodyPr>
          <a:lstStyle/>
          <a:p>
            <a:r>
              <a:rPr lang="en-GB" sz="1400"/>
              <a:t>Cambridge University Hospitals NHS Trust</a:t>
            </a:r>
          </a:p>
        </p:txBody>
      </p:sp>
      <p:pic>
        <p:nvPicPr>
          <p:cNvPr id="9" name="Picture 8">
            <a:extLst>
              <a:ext uri="{FF2B5EF4-FFF2-40B4-BE49-F238E27FC236}">
                <a16:creationId xmlns:a16="http://schemas.microsoft.com/office/drawing/2014/main" id="{AD4058B2-C26B-2145-98B9-E5652CFD26C9}"/>
              </a:ext>
            </a:extLst>
          </p:cNvPr>
          <p:cNvPicPr>
            <a:picLocks noChangeAspect="1"/>
          </p:cNvPicPr>
          <p:nvPr/>
        </p:nvPicPr>
        <p:blipFill rotWithShape="1">
          <a:blip r:embed="rId3"/>
          <a:srcRect l="70313" t="37245" r="8968" b="51255"/>
          <a:stretch/>
        </p:blipFill>
        <p:spPr>
          <a:xfrm>
            <a:off x="7829550" y="1624429"/>
            <a:ext cx="2526030" cy="788670"/>
          </a:xfrm>
          <a:prstGeom prst="rect">
            <a:avLst/>
          </a:prstGeom>
        </p:spPr>
      </p:pic>
      <p:pic>
        <p:nvPicPr>
          <p:cNvPr id="11" name="Picture 10">
            <a:extLst>
              <a:ext uri="{FF2B5EF4-FFF2-40B4-BE49-F238E27FC236}">
                <a16:creationId xmlns:a16="http://schemas.microsoft.com/office/drawing/2014/main" id="{19A68869-52F8-ABA9-3121-0F6BC879D729}"/>
              </a:ext>
            </a:extLst>
          </p:cNvPr>
          <p:cNvPicPr>
            <a:picLocks noChangeAspect="1"/>
          </p:cNvPicPr>
          <p:nvPr/>
        </p:nvPicPr>
        <p:blipFill rotWithShape="1">
          <a:blip r:embed="rId4"/>
          <a:srcRect l="1782" t="42680" r="9250" b="50000"/>
          <a:stretch/>
        </p:blipFill>
        <p:spPr>
          <a:xfrm>
            <a:off x="22860" y="3063091"/>
            <a:ext cx="10332720" cy="478221"/>
          </a:xfrm>
          <a:prstGeom prst="rect">
            <a:avLst/>
          </a:prstGeom>
        </p:spPr>
      </p:pic>
      <p:pic>
        <p:nvPicPr>
          <p:cNvPr id="13" name="Picture 12">
            <a:extLst>
              <a:ext uri="{FF2B5EF4-FFF2-40B4-BE49-F238E27FC236}">
                <a16:creationId xmlns:a16="http://schemas.microsoft.com/office/drawing/2014/main" id="{3C90087B-B759-675A-ECEB-83CDE4675DC5}"/>
              </a:ext>
            </a:extLst>
          </p:cNvPr>
          <p:cNvPicPr>
            <a:picLocks noChangeAspect="1"/>
          </p:cNvPicPr>
          <p:nvPr/>
        </p:nvPicPr>
        <p:blipFill rotWithShape="1">
          <a:blip r:embed="rId5"/>
          <a:srcRect l="4553" t="62769" r="9437" b="30601"/>
          <a:stretch/>
        </p:blipFill>
        <p:spPr>
          <a:xfrm>
            <a:off x="114300" y="3503051"/>
            <a:ext cx="10149840" cy="440057"/>
          </a:xfrm>
          <a:prstGeom prst="rect">
            <a:avLst/>
          </a:prstGeom>
        </p:spPr>
      </p:pic>
      <p:pic>
        <p:nvPicPr>
          <p:cNvPr id="17" name="Picture 16">
            <a:extLst>
              <a:ext uri="{FF2B5EF4-FFF2-40B4-BE49-F238E27FC236}">
                <a16:creationId xmlns:a16="http://schemas.microsoft.com/office/drawing/2014/main" id="{4286324F-EAB3-ACA7-F42A-6BC27AD189F4}"/>
              </a:ext>
            </a:extLst>
          </p:cNvPr>
          <p:cNvPicPr>
            <a:picLocks noChangeAspect="1"/>
          </p:cNvPicPr>
          <p:nvPr/>
        </p:nvPicPr>
        <p:blipFill rotWithShape="1">
          <a:blip r:embed="rId6"/>
          <a:srcRect l="3031" t="54000" r="8219" b="37589"/>
          <a:stretch/>
        </p:blipFill>
        <p:spPr>
          <a:xfrm>
            <a:off x="11430" y="4354837"/>
            <a:ext cx="10820400" cy="576805"/>
          </a:xfrm>
          <a:prstGeom prst="rect">
            <a:avLst/>
          </a:prstGeom>
        </p:spPr>
      </p:pic>
      <p:sp>
        <p:nvSpPr>
          <p:cNvPr id="18" name="TextBox 17">
            <a:extLst>
              <a:ext uri="{FF2B5EF4-FFF2-40B4-BE49-F238E27FC236}">
                <a16:creationId xmlns:a16="http://schemas.microsoft.com/office/drawing/2014/main" id="{C61B2D90-5BC8-7FDF-374C-AA0F5F40DF3B}"/>
              </a:ext>
            </a:extLst>
          </p:cNvPr>
          <p:cNvSpPr txBox="1"/>
          <p:nvPr/>
        </p:nvSpPr>
        <p:spPr>
          <a:xfrm>
            <a:off x="369570" y="4067932"/>
            <a:ext cx="4499610" cy="307777"/>
          </a:xfrm>
          <a:prstGeom prst="rect">
            <a:avLst/>
          </a:prstGeom>
          <a:noFill/>
        </p:spPr>
        <p:txBody>
          <a:bodyPr wrap="square">
            <a:spAutoFit/>
          </a:bodyPr>
          <a:lstStyle/>
          <a:p>
            <a:r>
              <a:rPr lang="en-GB" sz="1400"/>
              <a:t>North West Anglia Foundation NHS Trust</a:t>
            </a:r>
          </a:p>
        </p:txBody>
      </p:sp>
      <p:pic>
        <p:nvPicPr>
          <p:cNvPr id="20" name="Picture 19">
            <a:extLst>
              <a:ext uri="{FF2B5EF4-FFF2-40B4-BE49-F238E27FC236}">
                <a16:creationId xmlns:a16="http://schemas.microsoft.com/office/drawing/2014/main" id="{695A9D44-CEBD-C35E-484B-B6BD9F5F9C39}"/>
              </a:ext>
            </a:extLst>
          </p:cNvPr>
          <p:cNvPicPr>
            <a:picLocks noChangeAspect="1"/>
          </p:cNvPicPr>
          <p:nvPr/>
        </p:nvPicPr>
        <p:blipFill rotWithShape="1">
          <a:blip r:embed="rId7"/>
          <a:srcRect l="1687" t="47864" r="9532" b="45719"/>
          <a:stretch/>
        </p:blipFill>
        <p:spPr>
          <a:xfrm>
            <a:off x="0" y="4951048"/>
            <a:ext cx="10824210" cy="440057"/>
          </a:xfrm>
          <a:prstGeom prst="rect">
            <a:avLst/>
          </a:prstGeom>
        </p:spPr>
      </p:pic>
      <p:pic>
        <p:nvPicPr>
          <p:cNvPr id="22" name="Picture 21">
            <a:extLst>
              <a:ext uri="{FF2B5EF4-FFF2-40B4-BE49-F238E27FC236}">
                <a16:creationId xmlns:a16="http://schemas.microsoft.com/office/drawing/2014/main" id="{DCF23418-C9A6-F085-B252-F00BF3CD20C2}"/>
              </a:ext>
            </a:extLst>
          </p:cNvPr>
          <p:cNvPicPr>
            <a:picLocks noChangeAspect="1"/>
          </p:cNvPicPr>
          <p:nvPr/>
        </p:nvPicPr>
        <p:blipFill rotWithShape="1">
          <a:blip r:embed="rId8"/>
          <a:srcRect l="3687" t="64015" r="8875" b="29012"/>
          <a:stretch/>
        </p:blipFill>
        <p:spPr>
          <a:xfrm>
            <a:off x="171450" y="5444920"/>
            <a:ext cx="10660380" cy="478221"/>
          </a:xfrm>
          <a:prstGeom prst="rect">
            <a:avLst/>
          </a:prstGeom>
        </p:spPr>
      </p:pic>
      <p:sp>
        <p:nvSpPr>
          <p:cNvPr id="23" name="TextBox 22">
            <a:extLst>
              <a:ext uri="{FF2B5EF4-FFF2-40B4-BE49-F238E27FC236}">
                <a16:creationId xmlns:a16="http://schemas.microsoft.com/office/drawing/2014/main" id="{05338E34-3F83-08A5-3FA3-C757EEBB7E9F}"/>
              </a:ext>
            </a:extLst>
          </p:cNvPr>
          <p:cNvSpPr txBox="1"/>
          <p:nvPr/>
        </p:nvSpPr>
        <p:spPr>
          <a:xfrm>
            <a:off x="171450" y="1244027"/>
            <a:ext cx="8006715" cy="646331"/>
          </a:xfrm>
          <a:prstGeom prst="rect">
            <a:avLst/>
          </a:prstGeom>
          <a:solidFill>
            <a:schemeClr val="accent5">
              <a:alpha val="80000"/>
            </a:schemeClr>
          </a:solidFill>
        </p:spPr>
        <p:txBody>
          <a:bodyPr wrap="square" rtlCol="0">
            <a:spAutoFit/>
          </a:bodyPr>
          <a:lstStyle/>
          <a:p>
            <a:r>
              <a:rPr lang="en-GB" sz="1200" b="1" dirty="0">
                <a:solidFill>
                  <a:schemeClr val="accent6">
                    <a:lumMod val="10000"/>
                  </a:schemeClr>
                </a:solidFill>
                <a:cs typeface="Arial" panose="020B0604020202020204" pitchFamily="34" charset="0"/>
              </a:rPr>
              <a:t>NWAFT scored lower than average trust scores across questions regarding mental health support antenatally and postnatally. CUH scored averagely for these questions. It is likely that the significant workforce pressures that maternity services are facing is impacting this scoring.</a:t>
            </a:r>
          </a:p>
        </p:txBody>
      </p:sp>
      <p:sp>
        <p:nvSpPr>
          <p:cNvPr id="16" name="Title 1">
            <a:extLst>
              <a:ext uri="{FF2B5EF4-FFF2-40B4-BE49-F238E27FC236}">
                <a16:creationId xmlns:a16="http://schemas.microsoft.com/office/drawing/2014/main" id="{1426B67A-468A-82E3-2C11-04546C18565D}"/>
              </a:ext>
            </a:extLst>
          </p:cNvPr>
          <p:cNvSpPr txBox="1">
            <a:spLocks/>
          </p:cNvSpPr>
          <p:nvPr/>
        </p:nvSpPr>
        <p:spPr bwMode="auto">
          <a:xfrm>
            <a:off x="-2618" y="-17279"/>
            <a:ext cx="3814330" cy="613179"/>
          </a:xfrm>
          <a:prstGeom prst="rect">
            <a:avLst/>
          </a:prstGeom>
          <a:solidFill>
            <a:srgbClr val="ABFFAB"/>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1800" dirty="0">
                <a:solidFill>
                  <a:schemeClr val="accent6">
                    <a:lumMod val="10000"/>
                  </a:schemeClr>
                </a:solidFill>
                <a:latin typeface="Arial" panose="020B0604020202020204" pitchFamily="34" charset="0"/>
                <a:cs typeface="Arial" panose="020B0604020202020204" pitchFamily="34" charset="0"/>
              </a:rPr>
              <a:t>Perinatal Mental Health</a:t>
            </a:r>
          </a:p>
        </p:txBody>
      </p:sp>
      <p:sp>
        <p:nvSpPr>
          <p:cNvPr id="5" name="Title 1">
            <a:extLst>
              <a:ext uri="{FF2B5EF4-FFF2-40B4-BE49-F238E27FC236}">
                <a16:creationId xmlns:a16="http://schemas.microsoft.com/office/drawing/2014/main" id="{0FD61AFF-C206-6BB5-DCE5-944A410A2102}"/>
              </a:ext>
            </a:extLst>
          </p:cNvPr>
          <p:cNvSpPr txBox="1">
            <a:spLocks/>
          </p:cNvSpPr>
          <p:nvPr/>
        </p:nvSpPr>
        <p:spPr bwMode="auto">
          <a:xfrm>
            <a:off x="3107880" y="699701"/>
            <a:ext cx="6695430" cy="396994"/>
          </a:xfrm>
          <a:prstGeom prst="rect">
            <a:avLst/>
          </a:prstGeom>
          <a:solidFill>
            <a:srgbClr val="ABFFAB"/>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2800" dirty="0">
                <a:solidFill>
                  <a:schemeClr val="accent6">
                    <a:lumMod val="10000"/>
                  </a:schemeClr>
                </a:solidFill>
                <a:cs typeface="Arial" panose="020B0604020202020204" pitchFamily="34" charset="0"/>
              </a:rPr>
              <a:t>MATERNITY SERVICES SURVEY</a:t>
            </a:r>
          </a:p>
        </p:txBody>
      </p:sp>
    </p:spTree>
    <p:extLst>
      <p:ext uri="{BB962C8B-B14F-4D97-AF65-F5344CB8AC3E}">
        <p14:creationId xmlns:p14="http://schemas.microsoft.com/office/powerpoint/2010/main" val="32792663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DDDD97-F5C7-6315-90DB-21F60F8CD816}"/>
              </a:ext>
            </a:extLst>
          </p:cNvPr>
          <p:cNvSpPr/>
          <p:nvPr/>
        </p:nvSpPr>
        <p:spPr>
          <a:xfrm>
            <a:off x="8733035" y="1"/>
            <a:ext cx="3458965" cy="685800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EA220C7A-31BA-0A0D-E32A-AEBDB8690A87}"/>
              </a:ext>
            </a:extLst>
          </p:cNvPr>
          <p:cNvSpPr txBox="1"/>
          <p:nvPr/>
        </p:nvSpPr>
        <p:spPr>
          <a:xfrm>
            <a:off x="157557" y="6211010"/>
            <a:ext cx="6602818" cy="430887"/>
          </a:xfrm>
          <a:prstGeom prst="rect">
            <a:avLst/>
          </a:prstGeom>
          <a:noFill/>
        </p:spPr>
        <p:txBody>
          <a:bodyPr wrap="square">
            <a:spAutoFit/>
          </a:bodyPr>
          <a:lstStyle/>
          <a:p>
            <a:r>
              <a:rPr lang="en-GB" sz="1100" dirty="0">
                <a:solidFill>
                  <a:schemeClr val="accent6">
                    <a:lumMod val="10000"/>
                  </a:schemeClr>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Cambridgeshire &amp; Peterborough Insight – Mental Health Needs Assessment – Chapter Three: Perinatal mental health – Service provision – Gaps in service provision (cambridgeshireinsight.org.uk</a:t>
            </a:r>
            <a:r>
              <a:rPr lang="en-GB" sz="1100" dirty="0">
                <a:solidFill>
                  <a:srgbClr val="BFBFBF"/>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a:t>
            </a:r>
            <a:endParaRPr lang="en-GB" sz="1100" dirty="0">
              <a:latin typeface="Arial" panose="020B0604020202020204" pitchFamily="34" charset="0"/>
              <a:cs typeface="Arial" panose="020B0604020202020204" pitchFamily="34" charset="0"/>
            </a:endParaRPr>
          </a:p>
        </p:txBody>
      </p:sp>
      <p:graphicFrame>
        <p:nvGraphicFramePr>
          <p:cNvPr id="15" name="Diagram 14">
            <a:extLst>
              <a:ext uri="{FF2B5EF4-FFF2-40B4-BE49-F238E27FC236}">
                <a16:creationId xmlns:a16="http://schemas.microsoft.com/office/drawing/2014/main" id="{382CD074-300D-4FEA-0F5B-F3E17B65238D}"/>
              </a:ext>
            </a:extLst>
          </p:cNvPr>
          <p:cNvGraphicFramePr/>
          <p:nvPr>
            <p:extLst>
              <p:ext uri="{D42A27DB-BD31-4B8C-83A1-F6EECF244321}">
                <p14:modId xmlns:p14="http://schemas.microsoft.com/office/powerpoint/2010/main" val="1980233381"/>
              </p:ext>
            </p:extLst>
          </p:nvPr>
        </p:nvGraphicFramePr>
        <p:xfrm>
          <a:off x="812339" y="1593702"/>
          <a:ext cx="10567322" cy="44012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itle 1">
            <a:extLst>
              <a:ext uri="{FF2B5EF4-FFF2-40B4-BE49-F238E27FC236}">
                <a16:creationId xmlns:a16="http://schemas.microsoft.com/office/drawing/2014/main" id="{07BF1214-5F7B-0AD6-C21E-F5EEA4643B98}"/>
              </a:ext>
            </a:extLst>
          </p:cNvPr>
          <p:cNvSpPr txBox="1">
            <a:spLocks/>
          </p:cNvSpPr>
          <p:nvPr/>
        </p:nvSpPr>
        <p:spPr bwMode="auto">
          <a:xfrm>
            <a:off x="-2618" y="-17279"/>
            <a:ext cx="3814330" cy="613179"/>
          </a:xfrm>
          <a:prstGeom prst="rect">
            <a:avLst/>
          </a:prstGeom>
          <a:solidFill>
            <a:srgbClr val="ABFFAB"/>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1800" dirty="0">
                <a:solidFill>
                  <a:schemeClr val="accent6">
                    <a:lumMod val="10000"/>
                  </a:schemeClr>
                </a:solidFill>
                <a:latin typeface="Arial" panose="020B0604020202020204" pitchFamily="34" charset="0"/>
                <a:cs typeface="Arial" panose="020B0604020202020204" pitchFamily="34" charset="0"/>
              </a:rPr>
              <a:t>Perinatal Mental Health</a:t>
            </a:r>
          </a:p>
        </p:txBody>
      </p:sp>
      <p:sp>
        <p:nvSpPr>
          <p:cNvPr id="3" name="Title 1">
            <a:extLst>
              <a:ext uri="{FF2B5EF4-FFF2-40B4-BE49-F238E27FC236}">
                <a16:creationId xmlns:a16="http://schemas.microsoft.com/office/drawing/2014/main" id="{CCEF9AFB-01D7-D6C1-7B5D-14C7447CFB0B}"/>
              </a:ext>
            </a:extLst>
          </p:cNvPr>
          <p:cNvSpPr txBox="1">
            <a:spLocks/>
          </p:cNvSpPr>
          <p:nvPr/>
        </p:nvSpPr>
        <p:spPr bwMode="auto">
          <a:xfrm>
            <a:off x="2646120" y="812003"/>
            <a:ext cx="6899760" cy="684462"/>
          </a:xfrm>
          <a:prstGeom prst="rect">
            <a:avLst/>
          </a:prstGeom>
          <a:solidFill>
            <a:srgbClr val="ABFFAB"/>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2800" dirty="0">
                <a:solidFill>
                  <a:schemeClr val="accent6">
                    <a:lumMod val="10000"/>
                  </a:schemeClr>
                </a:solidFill>
                <a:cs typeface="Arial" panose="020B0604020202020204" pitchFamily="34" charset="0"/>
              </a:rPr>
              <a:t>LOCAL VOICES – MENTAL HEALTH NEEDS ASSESSMENT</a:t>
            </a:r>
          </a:p>
        </p:txBody>
      </p:sp>
    </p:spTree>
    <p:extLst>
      <p:ext uri="{BB962C8B-B14F-4D97-AF65-F5344CB8AC3E}">
        <p14:creationId xmlns:p14="http://schemas.microsoft.com/office/powerpoint/2010/main" val="12865890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D8BCAD-5ED7-7C00-3845-4D7BEB88898E}"/>
              </a:ext>
            </a:extLst>
          </p:cNvPr>
          <p:cNvSpPr/>
          <p:nvPr/>
        </p:nvSpPr>
        <p:spPr>
          <a:xfrm>
            <a:off x="8733035" y="1"/>
            <a:ext cx="3458965" cy="685800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3" name="Diagram 12">
            <a:extLst>
              <a:ext uri="{FF2B5EF4-FFF2-40B4-BE49-F238E27FC236}">
                <a16:creationId xmlns:a16="http://schemas.microsoft.com/office/drawing/2014/main" id="{4B185100-1957-E5E0-A44F-D04E8C78AB01}"/>
              </a:ext>
            </a:extLst>
          </p:cNvPr>
          <p:cNvGraphicFramePr/>
          <p:nvPr>
            <p:extLst>
              <p:ext uri="{D42A27DB-BD31-4B8C-83A1-F6EECF244321}">
                <p14:modId xmlns:p14="http://schemas.microsoft.com/office/powerpoint/2010/main" val="1613976384"/>
              </p:ext>
            </p:extLst>
          </p:nvPr>
        </p:nvGraphicFramePr>
        <p:xfrm>
          <a:off x="1484747" y="2038696"/>
          <a:ext cx="9222504" cy="37123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38328FE3-D143-765A-D081-C34DF523E7E9}"/>
              </a:ext>
            </a:extLst>
          </p:cNvPr>
          <p:cNvSpPr txBox="1"/>
          <p:nvPr/>
        </p:nvSpPr>
        <p:spPr>
          <a:xfrm>
            <a:off x="75869" y="5994907"/>
            <a:ext cx="6602818" cy="738664"/>
          </a:xfrm>
          <a:prstGeom prst="rect">
            <a:avLst/>
          </a:prstGeom>
          <a:noFill/>
        </p:spPr>
        <p:txBody>
          <a:bodyPr wrap="square">
            <a:spAutoFit/>
          </a:bodyPr>
          <a:lstStyle/>
          <a:p>
            <a:r>
              <a:rPr lang="en-GB" sz="1400">
                <a:solidFill>
                  <a:schemeClr val="accent6">
                    <a:lumMod val="10000"/>
                  </a:schemeClr>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Cambridgeshire &amp; Peterborough Insight – Mental Health Needs Assessment – Chapter Three: Perinatal mental health – Service provision – Gaps in service provision (cambridgeshireinsight.org.uk</a:t>
            </a:r>
            <a:r>
              <a:rPr lang="en-GB" sz="1400">
                <a:solidFill>
                  <a:srgbClr val="BFBFBF"/>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a:t>
            </a:r>
            <a:endParaRPr lang="en-GB" sz="1400">
              <a:latin typeface="Arial" panose="020B0604020202020204" pitchFamily="34" charset="0"/>
              <a:cs typeface="Arial" panose="020B0604020202020204" pitchFamily="34" charset="0"/>
            </a:endParaRPr>
          </a:p>
        </p:txBody>
      </p:sp>
      <p:sp>
        <p:nvSpPr>
          <p:cNvPr id="12" name="Title 1">
            <a:extLst>
              <a:ext uri="{FF2B5EF4-FFF2-40B4-BE49-F238E27FC236}">
                <a16:creationId xmlns:a16="http://schemas.microsoft.com/office/drawing/2014/main" id="{22E264E1-7281-A385-A5F4-385D268BDFB1}"/>
              </a:ext>
            </a:extLst>
          </p:cNvPr>
          <p:cNvSpPr txBox="1">
            <a:spLocks/>
          </p:cNvSpPr>
          <p:nvPr/>
        </p:nvSpPr>
        <p:spPr bwMode="auto">
          <a:xfrm>
            <a:off x="-2618" y="-17279"/>
            <a:ext cx="3814330" cy="613179"/>
          </a:xfrm>
          <a:prstGeom prst="rect">
            <a:avLst/>
          </a:prstGeom>
          <a:solidFill>
            <a:srgbClr val="ABFFAB"/>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1800" dirty="0">
                <a:solidFill>
                  <a:schemeClr val="accent6">
                    <a:lumMod val="10000"/>
                  </a:schemeClr>
                </a:solidFill>
                <a:latin typeface="Arial" panose="020B0604020202020204" pitchFamily="34" charset="0"/>
                <a:cs typeface="Arial" panose="020B0604020202020204" pitchFamily="34" charset="0"/>
              </a:rPr>
              <a:t>Perinatal Mental Health</a:t>
            </a:r>
          </a:p>
        </p:txBody>
      </p:sp>
      <p:sp>
        <p:nvSpPr>
          <p:cNvPr id="3" name="Title 1">
            <a:extLst>
              <a:ext uri="{FF2B5EF4-FFF2-40B4-BE49-F238E27FC236}">
                <a16:creationId xmlns:a16="http://schemas.microsoft.com/office/drawing/2014/main" id="{F12490A8-8DA1-16D4-0FAD-5372554F455A}"/>
              </a:ext>
            </a:extLst>
          </p:cNvPr>
          <p:cNvSpPr txBox="1">
            <a:spLocks/>
          </p:cNvSpPr>
          <p:nvPr/>
        </p:nvSpPr>
        <p:spPr bwMode="auto">
          <a:xfrm>
            <a:off x="2452044" y="717806"/>
            <a:ext cx="7287909" cy="1198983"/>
          </a:xfrm>
          <a:prstGeom prst="rect">
            <a:avLst/>
          </a:prstGeom>
          <a:solidFill>
            <a:srgbClr val="ABFFAB"/>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2800" dirty="0">
                <a:solidFill>
                  <a:schemeClr val="accent6">
                    <a:lumMod val="10000"/>
                  </a:schemeClr>
                </a:solidFill>
                <a:cs typeface="Arial" panose="020B0604020202020204" pitchFamily="34" charset="0"/>
              </a:rPr>
              <a:t>PERINATAL MENTAL HEALTH SURVEY FOR ROSIE MATERNITY AND NEONATAL VOICES (2021)</a:t>
            </a:r>
          </a:p>
        </p:txBody>
      </p:sp>
    </p:spTree>
    <p:extLst>
      <p:ext uri="{BB962C8B-B14F-4D97-AF65-F5344CB8AC3E}">
        <p14:creationId xmlns:p14="http://schemas.microsoft.com/office/powerpoint/2010/main" val="3084853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Family drawing on paper">
            <a:extLst>
              <a:ext uri="{FF2B5EF4-FFF2-40B4-BE49-F238E27FC236}">
                <a16:creationId xmlns:a16="http://schemas.microsoft.com/office/drawing/2014/main" id="{C5BECC53-E40E-AAFC-C5B0-75D07A3135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
        <p:nvSpPr>
          <p:cNvPr id="2" name="Rectangle 1">
            <a:extLst>
              <a:ext uri="{FF2B5EF4-FFF2-40B4-BE49-F238E27FC236}">
                <a16:creationId xmlns:a16="http://schemas.microsoft.com/office/drawing/2014/main" id="{2DE738F9-6D0F-1B4B-A049-1348CC2288CA}"/>
              </a:ext>
            </a:extLst>
          </p:cNvPr>
          <p:cNvSpPr/>
          <p:nvPr/>
        </p:nvSpPr>
        <p:spPr>
          <a:xfrm>
            <a:off x="11240756" y="1"/>
            <a:ext cx="951244" cy="685800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6F9A04B6-F183-BA83-1F4F-2926426FE305}"/>
              </a:ext>
            </a:extLst>
          </p:cNvPr>
          <p:cNvSpPr txBox="1"/>
          <p:nvPr/>
        </p:nvSpPr>
        <p:spPr>
          <a:xfrm>
            <a:off x="2383594" y="2967335"/>
            <a:ext cx="7424812" cy="923330"/>
          </a:xfrm>
          <a:prstGeom prst="rect">
            <a:avLst/>
          </a:prstGeom>
          <a:solidFill>
            <a:schemeClr val="tx1">
              <a:lumMod val="25000"/>
              <a:lumOff val="75000"/>
            </a:schemeClr>
          </a:solidFill>
        </p:spPr>
        <p:txBody>
          <a:bodyPr wrap="square">
            <a:spAutoFit/>
          </a:bodyPr>
          <a:lstStyle/>
          <a:p>
            <a:pPr algn="ctr">
              <a:defRPr/>
            </a:pPr>
            <a:r>
              <a:rPr lang="en-GB" sz="5400" b="1" dirty="0">
                <a:solidFill>
                  <a:schemeClr val="accent6">
                    <a:lumMod val="10000"/>
                  </a:schemeClr>
                </a:solidFill>
                <a:latin typeface="+mj-lt"/>
                <a:cs typeface="Arial" panose="020B0604020202020204" pitchFamily="34" charset="0"/>
              </a:rPr>
              <a:t>Population Data</a:t>
            </a:r>
          </a:p>
        </p:txBody>
      </p:sp>
    </p:spTree>
    <p:extLst>
      <p:ext uri="{BB962C8B-B14F-4D97-AF65-F5344CB8AC3E}">
        <p14:creationId xmlns:p14="http://schemas.microsoft.com/office/powerpoint/2010/main" val="24718603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D8BCAD-5ED7-7C00-3845-4D7BEB88898E}"/>
              </a:ext>
            </a:extLst>
          </p:cNvPr>
          <p:cNvSpPr/>
          <p:nvPr/>
        </p:nvSpPr>
        <p:spPr>
          <a:xfrm>
            <a:off x="8955641" y="37679"/>
            <a:ext cx="3458965" cy="685800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38328FE3-D143-765A-D081-C34DF523E7E9}"/>
              </a:ext>
            </a:extLst>
          </p:cNvPr>
          <p:cNvSpPr txBox="1"/>
          <p:nvPr/>
        </p:nvSpPr>
        <p:spPr>
          <a:xfrm>
            <a:off x="0" y="6449931"/>
            <a:ext cx="6602818" cy="400110"/>
          </a:xfrm>
          <a:prstGeom prst="rect">
            <a:avLst/>
          </a:prstGeom>
          <a:noFill/>
        </p:spPr>
        <p:txBody>
          <a:bodyPr wrap="square">
            <a:spAutoFit/>
          </a:bodyPr>
          <a:lstStyle/>
          <a:p>
            <a:r>
              <a:rPr lang="en-GB" sz="1000" dirty="0">
                <a:hlinkClick r:id="rId2"/>
              </a:rPr>
              <a:t>Cambridgeshire &amp; Peterborough Insight – Mental Health Needs Assessment – Chapter Three: Perinatal mental health – Policy context (cambridgeshireinsight.org.uk)</a:t>
            </a:r>
            <a:endParaRPr lang="en-GB" sz="1000" dirty="0">
              <a:latin typeface="Arial" panose="020B0604020202020204" pitchFamily="34" charset="0"/>
              <a:cs typeface="Arial" panose="020B0604020202020204" pitchFamily="34" charset="0"/>
            </a:endParaRPr>
          </a:p>
        </p:txBody>
      </p:sp>
      <p:sp>
        <p:nvSpPr>
          <p:cNvPr id="12" name="Title 1">
            <a:extLst>
              <a:ext uri="{FF2B5EF4-FFF2-40B4-BE49-F238E27FC236}">
                <a16:creationId xmlns:a16="http://schemas.microsoft.com/office/drawing/2014/main" id="{22E264E1-7281-A385-A5F4-385D268BDFB1}"/>
              </a:ext>
            </a:extLst>
          </p:cNvPr>
          <p:cNvSpPr txBox="1">
            <a:spLocks/>
          </p:cNvSpPr>
          <p:nvPr/>
        </p:nvSpPr>
        <p:spPr bwMode="auto">
          <a:xfrm>
            <a:off x="-2618" y="-17279"/>
            <a:ext cx="3814330" cy="613179"/>
          </a:xfrm>
          <a:prstGeom prst="rect">
            <a:avLst/>
          </a:prstGeom>
          <a:solidFill>
            <a:srgbClr val="ABFFAB"/>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1800" dirty="0">
                <a:solidFill>
                  <a:schemeClr val="accent6">
                    <a:lumMod val="10000"/>
                  </a:schemeClr>
                </a:solidFill>
                <a:latin typeface="Arial" panose="020B0604020202020204" pitchFamily="34" charset="0"/>
                <a:cs typeface="Arial" panose="020B0604020202020204" pitchFamily="34" charset="0"/>
              </a:rPr>
              <a:t>Perinatal Mental Health</a:t>
            </a:r>
          </a:p>
        </p:txBody>
      </p:sp>
      <p:sp>
        <p:nvSpPr>
          <p:cNvPr id="6" name="TextBox 5">
            <a:extLst>
              <a:ext uri="{FF2B5EF4-FFF2-40B4-BE49-F238E27FC236}">
                <a16:creationId xmlns:a16="http://schemas.microsoft.com/office/drawing/2014/main" id="{12CF716E-4A7D-FB91-BC22-89B364F9A64C}"/>
              </a:ext>
            </a:extLst>
          </p:cNvPr>
          <p:cNvSpPr txBox="1"/>
          <p:nvPr/>
        </p:nvSpPr>
        <p:spPr>
          <a:xfrm>
            <a:off x="222432" y="1328379"/>
            <a:ext cx="11747136" cy="5447645"/>
          </a:xfrm>
          <a:prstGeom prst="rect">
            <a:avLst/>
          </a:prstGeom>
          <a:noFill/>
        </p:spPr>
        <p:txBody>
          <a:bodyPr wrap="square">
            <a:spAutoFit/>
          </a:bodyPr>
          <a:lstStyle/>
          <a:p>
            <a:pPr algn="just"/>
            <a:r>
              <a:rPr lang="en-GB" sz="1400" b="1" i="0" dirty="0">
                <a:solidFill>
                  <a:srgbClr val="333333"/>
                </a:solidFill>
                <a:effectLst/>
                <a:cs typeface="Arial" panose="020B0604020202020204" pitchFamily="34" charset="0"/>
              </a:rPr>
              <a:t>The following points were agreed by the Cambridgeshire and Peterborough Perinatal Mental Health Network in 2022 as priorities for perinatal mental health:</a:t>
            </a:r>
          </a:p>
          <a:p>
            <a:pPr algn="just"/>
            <a:endParaRPr lang="en-GB" sz="1400" b="1" i="0" dirty="0">
              <a:solidFill>
                <a:srgbClr val="65FF65"/>
              </a:solidFill>
              <a:effectLst/>
              <a:cs typeface="Arial" panose="020B0604020202020204" pitchFamily="34" charset="0"/>
            </a:endParaRPr>
          </a:p>
          <a:p>
            <a:pPr marL="342900" indent="-342900" algn="just">
              <a:buFont typeface="+mj-lt"/>
              <a:buAutoNum type="arabicPeriod"/>
            </a:pPr>
            <a:r>
              <a:rPr lang="en-GB" sz="1600" b="1" i="0" dirty="0">
                <a:solidFill>
                  <a:srgbClr val="65FF65"/>
                </a:solidFill>
                <a:effectLst/>
                <a:cs typeface="Arial" panose="020B0604020202020204" pitchFamily="34" charset="0"/>
              </a:rPr>
              <a:t>A robust antenatal education offer: </a:t>
            </a:r>
            <a:r>
              <a:rPr lang="en-GB" sz="1400" b="0" i="0" dirty="0">
                <a:solidFill>
                  <a:srgbClr val="333333"/>
                </a:solidFill>
                <a:effectLst/>
                <a:cs typeface="Arial" panose="020B0604020202020204" pitchFamily="34" charset="0"/>
              </a:rPr>
              <a:t>The introduction of a flexible and accessible antenatal education offer providing a sense of community and peer support throughout the perinatal period, supporting all families in developing strong parent-infant relationships and an awareness of perinatal mental health, including tackling stigma, recognising risk factors, preventing poor mental health, and knowing how and when to access support.</a:t>
            </a:r>
          </a:p>
          <a:p>
            <a:pPr marL="342900" indent="-342900" algn="just">
              <a:buFont typeface="+mj-lt"/>
              <a:buAutoNum type="arabicPeriod"/>
            </a:pPr>
            <a:r>
              <a:rPr lang="en-GB" sz="1600" b="1" i="0" dirty="0">
                <a:solidFill>
                  <a:srgbClr val="65FF65"/>
                </a:solidFill>
                <a:effectLst/>
                <a:cs typeface="Arial" panose="020B0604020202020204" pitchFamily="34" charset="0"/>
              </a:rPr>
              <a:t>Dedicated support from a key contact during the perinatal period</a:t>
            </a:r>
            <a:r>
              <a:rPr lang="en-GB" sz="1600" b="1" i="0" dirty="0">
                <a:solidFill>
                  <a:srgbClr val="00E200"/>
                </a:solidFill>
                <a:effectLst/>
                <a:cs typeface="Arial" panose="020B0604020202020204" pitchFamily="34" charset="0"/>
              </a:rPr>
              <a:t>: </a:t>
            </a:r>
            <a:r>
              <a:rPr lang="en-GB" sz="1400" b="0" i="0" dirty="0">
                <a:solidFill>
                  <a:srgbClr val="333333"/>
                </a:solidFill>
                <a:effectLst/>
                <a:cs typeface="Arial" panose="020B0604020202020204" pitchFamily="34" charset="0"/>
              </a:rPr>
              <a:t>Starting during the perinatal period, families and parents will receive consistent and proactive support from a trained and trusted contact, empowering them to overcoming barriers to accessing perinatal support. Recognising the link between a positive feeding experience and good mental health this will include supporting parents on their infant-feeding journey.</a:t>
            </a:r>
          </a:p>
          <a:p>
            <a:pPr marL="342900" indent="-342900" algn="just">
              <a:buFont typeface="+mj-lt"/>
              <a:buAutoNum type="arabicPeriod"/>
            </a:pPr>
            <a:r>
              <a:rPr lang="en-GB" sz="1600" b="1" i="0" dirty="0">
                <a:solidFill>
                  <a:srgbClr val="65FF65"/>
                </a:solidFill>
                <a:effectLst/>
                <a:cs typeface="Arial" panose="020B0604020202020204" pitchFamily="34" charset="0"/>
              </a:rPr>
              <a:t>Promoting strong parent-infant relationships: </a:t>
            </a:r>
            <a:r>
              <a:rPr lang="en-GB" sz="1400" b="0" i="0" dirty="0">
                <a:solidFill>
                  <a:srgbClr val="333333"/>
                </a:solidFill>
                <a:effectLst/>
                <a:cs typeface="Arial" panose="020B0604020202020204" pitchFamily="34" charset="0"/>
              </a:rPr>
              <a:t>Holistically supporting parents to develop strong parent-infant relationships through enriching activities which promote good short- and long-term parent and infant mental health and child development.</a:t>
            </a:r>
          </a:p>
          <a:p>
            <a:pPr marL="342900" indent="-342900" algn="just">
              <a:buFont typeface="+mj-lt"/>
              <a:buAutoNum type="arabicPeriod"/>
            </a:pPr>
            <a:r>
              <a:rPr lang="en-GB" sz="1600" b="1" i="0" dirty="0">
                <a:solidFill>
                  <a:srgbClr val="65FF65"/>
                </a:solidFill>
                <a:effectLst/>
                <a:cs typeface="Arial" panose="020B0604020202020204" pitchFamily="34" charset="0"/>
              </a:rPr>
              <a:t>Clear and supportive referral pathways: </a:t>
            </a:r>
            <a:r>
              <a:rPr lang="en-GB" sz="1400" b="0" i="0" dirty="0">
                <a:solidFill>
                  <a:srgbClr val="333333"/>
                </a:solidFill>
                <a:effectLst/>
                <a:cs typeface="Arial" panose="020B0604020202020204" pitchFamily="34" charset="0"/>
              </a:rPr>
              <a:t>Working with the wider system, we will encourage more parents to access perinatal help by offering clear community perinatal mental health service referral pathways which provide proactive follow-up and reassurance during the referral process, to ensure those identified with mild-moderate perinatal mental health issues feel able to access community support.</a:t>
            </a:r>
          </a:p>
          <a:p>
            <a:pPr marL="342900" indent="-342900" algn="just">
              <a:buFont typeface="+mj-lt"/>
              <a:buAutoNum type="arabicPeriod"/>
            </a:pPr>
            <a:r>
              <a:rPr lang="en-GB" sz="1600" b="1" i="0" dirty="0">
                <a:solidFill>
                  <a:srgbClr val="65FF65"/>
                </a:solidFill>
                <a:effectLst/>
                <a:cs typeface="Arial" panose="020B0604020202020204" pitchFamily="34" charset="0"/>
              </a:rPr>
              <a:t>Support for the whole family, including fathers and partners: </a:t>
            </a:r>
            <a:r>
              <a:rPr lang="en-GB" sz="1400" b="0" i="0" dirty="0">
                <a:solidFill>
                  <a:srgbClr val="333333"/>
                </a:solidFill>
                <a:effectLst/>
                <a:cs typeface="Arial" panose="020B0604020202020204" pitchFamily="34" charset="0"/>
              </a:rPr>
              <a:t>Information and support, including self-help materials and peer support groups will be easily accessed by families through different platforms intended to meet the perinatal needs of the whole family, including resources and services designed with fathers and partners in mind.</a:t>
            </a:r>
          </a:p>
          <a:p>
            <a:pPr marL="342900" indent="-342900" algn="just">
              <a:buFont typeface="+mj-lt"/>
              <a:buAutoNum type="arabicPeriod"/>
            </a:pPr>
            <a:r>
              <a:rPr lang="en-GB" sz="1600" b="1" i="0" dirty="0">
                <a:solidFill>
                  <a:srgbClr val="65FF65"/>
                </a:solidFill>
                <a:effectLst/>
                <a:cs typeface="Arial" panose="020B0604020202020204" pitchFamily="34" charset="0"/>
              </a:rPr>
              <a:t>Working with the wider system to tackle health inequalities and stigma: </a:t>
            </a:r>
            <a:r>
              <a:rPr lang="en-GB" sz="1400" b="0" i="0" dirty="0">
                <a:solidFill>
                  <a:srgbClr val="333333"/>
                </a:solidFill>
                <a:effectLst/>
                <a:cs typeface="Arial" panose="020B0604020202020204" pitchFamily="34" charset="0"/>
              </a:rPr>
              <a:t>We will co-design and consult with the wider system to support vital community work engaging vulnerable populations and campaigning against perinatal mental health stigma, to make certain that all communities feel able to access culturally sensitive perinatal support.</a:t>
            </a:r>
          </a:p>
          <a:p>
            <a:pPr marL="342900" indent="-342900" algn="just">
              <a:buFont typeface="+mj-lt"/>
              <a:buAutoNum type="arabicPeriod"/>
            </a:pPr>
            <a:r>
              <a:rPr lang="en-GB" sz="1600" b="1" i="0" dirty="0">
                <a:solidFill>
                  <a:srgbClr val="65FF65"/>
                </a:solidFill>
                <a:effectLst/>
                <a:cs typeface="Arial" panose="020B0604020202020204" pitchFamily="34" charset="0"/>
              </a:rPr>
              <a:t>Workforce training, development, and supervision: </a:t>
            </a:r>
            <a:r>
              <a:rPr lang="en-GB" sz="1400" b="0" i="0" dirty="0">
                <a:solidFill>
                  <a:srgbClr val="333333"/>
                </a:solidFill>
                <a:effectLst/>
                <a:cs typeface="Arial" panose="020B0604020202020204" pitchFamily="34" charset="0"/>
              </a:rPr>
              <a:t>Training and access to appropriate supervision will be offered to those working with families and parents to encourage the de-stigmatisation of perinatal mental health and providing staff with the ability to identify and support parents at risk of poor perinatal mental health in a sensitive and evidence-based way</a:t>
            </a:r>
            <a:r>
              <a:rPr lang="en-GB" sz="1400" b="0" i="0" dirty="0">
                <a:solidFill>
                  <a:srgbClr val="333333"/>
                </a:solidFill>
                <a:effectLst/>
              </a:rPr>
              <a:t>.</a:t>
            </a:r>
          </a:p>
        </p:txBody>
      </p:sp>
      <p:sp>
        <p:nvSpPr>
          <p:cNvPr id="3" name="Title 1">
            <a:extLst>
              <a:ext uri="{FF2B5EF4-FFF2-40B4-BE49-F238E27FC236}">
                <a16:creationId xmlns:a16="http://schemas.microsoft.com/office/drawing/2014/main" id="{406B0B60-C62E-E9CB-48D0-3C74F5CC90F2}"/>
              </a:ext>
            </a:extLst>
          </p:cNvPr>
          <p:cNvSpPr txBox="1">
            <a:spLocks/>
          </p:cNvSpPr>
          <p:nvPr/>
        </p:nvSpPr>
        <p:spPr bwMode="auto">
          <a:xfrm>
            <a:off x="2452044" y="682886"/>
            <a:ext cx="8233079" cy="558710"/>
          </a:xfrm>
          <a:prstGeom prst="rect">
            <a:avLst/>
          </a:prstGeom>
          <a:solidFill>
            <a:srgbClr val="ABFFAB"/>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2800" dirty="0">
                <a:solidFill>
                  <a:schemeClr val="accent6">
                    <a:lumMod val="10000"/>
                  </a:schemeClr>
                </a:solidFill>
                <a:cs typeface="Arial" panose="020B0604020202020204" pitchFamily="34" charset="0"/>
              </a:rPr>
              <a:t>OUR LOCAL PERINATAL MENTAL HEALTH PRIORITIES</a:t>
            </a:r>
          </a:p>
        </p:txBody>
      </p:sp>
    </p:spTree>
    <p:extLst>
      <p:ext uri="{BB962C8B-B14F-4D97-AF65-F5344CB8AC3E}">
        <p14:creationId xmlns:p14="http://schemas.microsoft.com/office/powerpoint/2010/main" val="24478053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A95D8D1-95DC-C2CF-701C-091E9F28239E}"/>
              </a:ext>
            </a:extLst>
          </p:cNvPr>
          <p:cNvSpPr/>
          <p:nvPr/>
        </p:nvSpPr>
        <p:spPr>
          <a:xfrm>
            <a:off x="8733035" y="1"/>
            <a:ext cx="3458965" cy="685800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Newborn baby holding mothers hand">
            <a:extLst>
              <a:ext uri="{FF2B5EF4-FFF2-40B4-BE49-F238E27FC236}">
                <a16:creationId xmlns:a16="http://schemas.microsoft.com/office/drawing/2014/main" id="{3293CC8A-BAD7-790E-D2C9-5136FE4113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994" y="0"/>
            <a:ext cx="10286011" cy="6858000"/>
          </a:xfrm>
          <a:prstGeom prst="rect">
            <a:avLst/>
          </a:prstGeom>
        </p:spPr>
      </p:pic>
      <p:sp>
        <p:nvSpPr>
          <p:cNvPr id="2" name="Title 1">
            <a:extLst>
              <a:ext uri="{FF2B5EF4-FFF2-40B4-BE49-F238E27FC236}">
                <a16:creationId xmlns:a16="http://schemas.microsoft.com/office/drawing/2014/main" id="{5A0FEE8D-4B64-52A7-55AD-BDF5371F3B40}"/>
              </a:ext>
            </a:extLst>
          </p:cNvPr>
          <p:cNvSpPr>
            <a:spLocks noGrp="1"/>
          </p:cNvSpPr>
          <p:nvPr>
            <p:ph type="title"/>
          </p:nvPr>
        </p:nvSpPr>
        <p:spPr>
          <a:xfrm>
            <a:off x="3659629" y="2469846"/>
            <a:ext cx="4872741" cy="1143000"/>
          </a:xfrm>
          <a:solidFill>
            <a:srgbClr val="33CCCC"/>
          </a:solidFill>
        </p:spPr>
        <p:txBody>
          <a:bodyPr/>
          <a:lstStyle/>
          <a:p>
            <a:r>
              <a:rPr lang="en-GB" sz="6000" dirty="0">
                <a:solidFill>
                  <a:schemeClr val="accent6">
                    <a:lumMod val="10000"/>
                  </a:schemeClr>
                </a:solidFill>
                <a:cs typeface="Calibri"/>
              </a:rPr>
              <a:t>Infant Feeding</a:t>
            </a:r>
            <a:endParaRPr lang="en-GB" sz="5400" dirty="0">
              <a:solidFill>
                <a:schemeClr val="accent6">
                  <a:lumMod val="10000"/>
                </a:schemeClr>
              </a:solidFill>
              <a:cs typeface="Calibri"/>
            </a:endParaRPr>
          </a:p>
        </p:txBody>
      </p:sp>
      <p:sp>
        <p:nvSpPr>
          <p:cNvPr id="3" name="Title 1">
            <a:extLst>
              <a:ext uri="{FF2B5EF4-FFF2-40B4-BE49-F238E27FC236}">
                <a16:creationId xmlns:a16="http://schemas.microsoft.com/office/drawing/2014/main" id="{90F8FB9C-48B2-96F6-577B-234221484035}"/>
              </a:ext>
            </a:extLst>
          </p:cNvPr>
          <p:cNvSpPr txBox="1">
            <a:spLocks/>
          </p:cNvSpPr>
          <p:nvPr/>
        </p:nvSpPr>
        <p:spPr bwMode="auto">
          <a:xfrm>
            <a:off x="-2618" y="-17278"/>
            <a:ext cx="3631643" cy="431164"/>
          </a:xfrm>
          <a:prstGeom prst="rect">
            <a:avLst/>
          </a:prstGeom>
          <a:solidFill>
            <a:srgbClr val="33CCCC"/>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1800">
                <a:solidFill>
                  <a:schemeClr val="accent6">
                    <a:lumMod val="10000"/>
                  </a:schemeClr>
                </a:solidFill>
                <a:latin typeface="Arial" panose="020B0604020202020204" pitchFamily="34" charset="0"/>
                <a:cs typeface="Arial" panose="020B0604020202020204" pitchFamily="34" charset="0"/>
              </a:rPr>
              <a:t>Infant Feeding </a:t>
            </a:r>
          </a:p>
        </p:txBody>
      </p:sp>
    </p:spTree>
    <p:extLst>
      <p:ext uri="{BB962C8B-B14F-4D97-AF65-F5344CB8AC3E}">
        <p14:creationId xmlns:p14="http://schemas.microsoft.com/office/powerpoint/2010/main" val="39596836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F698D-10B4-1F9A-BC7B-6E2E18EF2FCC}"/>
              </a:ext>
            </a:extLst>
          </p:cNvPr>
          <p:cNvSpPr/>
          <p:nvPr/>
        </p:nvSpPr>
        <p:spPr>
          <a:xfrm>
            <a:off x="8733035" y="1"/>
            <a:ext cx="3458965" cy="685800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
            <a:extLst>
              <a:ext uri="{FF2B5EF4-FFF2-40B4-BE49-F238E27FC236}">
                <a16:creationId xmlns:a16="http://schemas.microsoft.com/office/drawing/2014/main" id="{79A87F34-DB6B-F213-2B9D-7EE349CC995E}"/>
              </a:ext>
            </a:extLst>
          </p:cNvPr>
          <p:cNvSpPr txBox="1">
            <a:spLocks/>
          </p:cNvSpPr>
          <p:nvPr/>
        </p:nvSpPr>
        <p:spPr bwMode="auto">
          <a:xfrm>
            <a:off x="-2618" y="-17278"/>
            <a:ext cx="3631643" cy="431164"/>
          </a:xfrm>
          <a:prstGeom prst="rect">
            <a:avLst/>
          </a:prstGeom>
          <a:solidFill>
            <a:srgbClr val="33CCCC"/>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1800">
                <a:solidFill>
                  <a:schemeClr val="accent6">
                    <a:lumMod val="10000"/>
                  </a:schemeClr>
                </a:solidFill>
                <a:latin typeface="Arial" panose="020B0604020202020204" pitchFamily="34" charset="0"/>
                <a:cs typeface="Arial" panose="020B0604020202020204" pitchFamily="34" charset="0"/>
              </a:rPr>
              <a:t>Infant Feeding </a:t>
            </a:r>
          </a:p>
        </p:txBody>
      </p:sp>
      <p:sp>
        <p:nvSpPr>
          <p:cNvPr id="11" name="TextBox 10">
            <a:extLst>
              <a:ext uri="{FF2B5EF4-FFF2-40B4-BE49-F238E27FC236}">
                <a16:creationId xmlns:a16="http://schemas.microsoft.com/office/drawing/2014/main" id="{0C4D0E31-8033-3F9F-34C3-A51FC97C4B48}"/>
              </a:ext>
            </a:extLst>
          </p:cNvPr>
          <p:cNvSpPr txBox="1"/>
          <p:nvPr/>
        </p:nvSpPr>
        <p:spPr>
          <a:xfrm>
            <a:off x="0" y="6176080"/>
            <a:ext cx="6602818" cy="646331"/>
          </a:xfrm>
          <a:prstGeom prst="rect">
            <a:avLst/>
          </a:prstGeom>
          <a:noFill/>
        </p:spPr>
        <p:txBody>
          <a:bodyPr wrap="square">
            <a:spAutoFit/>
          </a:bodyPr>
          <a:lstStyle/>
          <a:p>
            <a:r>
              <a:rPr lang="en-GB" dirty="0">
                <a:hlinkClick r:id="rId2"/>
              </a:rPr>
              <a:t>Cambridgeshire and Peterborough </a:t>
            </a:r>
            <a:r>
              <a:rPr lang="en-GB" dirty="0" err="1">
                <a:hlinkClick r:id="rId2"/>
              </a:rPr>
              <a:t>Infanct</a:t>
            </a:r>
            <a:r>
              <a:rPr lang="en-GB" dirty="0">
                <a:hlinkClick r:id="rId2"/>
              </a:rPr>
              <a:t> Feeding Strategy 2022-27 (cambridgeshireinsight.org.uk)</a:t>
            </a:r>
            <a:endParaRPr lang="en-GB" dirty="0"/>
          </a:p>
        </p:txBody>
      </p:sp>
      <p:pic>
        <p:nvPicPr>
          <p:cNvPr id="13" name="Picture 12">
            <a:extLst>
              <a:ext uri="{FF2B5EF4-FFF2-40B4-BE49-F238E27FC236}">
                <a16:creationId xmlns:a16="http://schemas.microsoft.com/office/drawing/2014/main" id="{06A07F38-09F0-B109-C1F3-EBCC51477F09}"/>
              </a:ext>
            </a:extLst>
          </p:cNvPr>
          <p:cNvPicPr>
            <a:picLocks noChangeAspect="1"/>
          </p:cNvPicPr>
          <p:nvPr/>
        </p:nvPicPr>
        <p:blipFill rotWithShape="1">
          <a:blip r:embed="rId3"/>
          <a:srcRect r="56726"/>
          <a:stretch/>
        </p:blipFill>
        <p:spPr>
          <a:xfrm>
            <a:off x="417031" y="1185482"/>
            <a:ext cx="3946677" cy="4990598"/>
          </a:xfrm>
          <a:prstGeom prst="rect">
            <a:avLst/>
          </a:prstGeom>
        </p:spPr>
      </p:pic>
      <p:pic>
        <p:nvPicPr>
          <p:cNvPr id="15" name="Picture 14">
            <a:extLst>
              <a:ext uri="{FF2B5EF4-FFF2-40B4-BE49-F238E27FC236}">
                <a16:creationId xmlns:a16="http://schemas.microsoft.com/office/drawing/2014/main" id="{139628D3-D365-AE42-D383-EBD0EC7A2536}"/>
              </a:ext>
            </a:extLst>
          </p:cNvPr>
          <p:cNvPicPr>
            <a:picLocks noChangeAspect="1"/>
          </p:cNvPicPr>
          <p:nvPr/>
        </p:nvPicPr>
        <p:blipFill rotWithShape="1">
          <a:blip r:embed="rId4"/>
          <a:srcRect t="26407" r="-182"/>
          <a:stretch/>
        </p:blipFill>
        <p:spPr>
          <a:xfrm>
            <a:off x="6493925" y="2644653"/>
            <a:ext cx="4385804" cy="4080456"/>
          </a:xfrm>
          <a:prstGeom prst="rect">
            <a:avLst/>
          </a:prstGeom>
        </p:spPr>
      </p:pic>
      <p:pic>
        <p:nvPicPr>
          <p:cNvPr id="18" name="Picture 17">
            <a:extLst>
              <a:ext uri="{FF2B5EF4-FFF2-40B4-BE49-F238E27FC236}">
                <a16:creationId xmlns:a16="http://schemas.microsoft.com/office/drawing/2014/main" id="{3AA898A8-410B-F0DD-F38B-9DEDFA61B89D}"/>
              </a:ext>
            </a:extLst>
          </p:cNvPr>
          <p:cNvPicPr>
            <a:picLocks noChangeAspect="1"/>
          </p:cNvPicPr>
          <p:nvPr/>
        </p:nvPicPr>
        <p:blipFill>
          <a:blip r:embed="rId5"/>
          <a:stretch>
            <a:fillRect/>
          </a:stretch>
        </p:blipFill>
        <p:spPr>
          <a:xfrm>
            <a:off x="4456124" y="1215410"/>
            <a:ext cx="7399013" cy="1625985"/>
          </a:xfrm>
          <a:prstGeom prst="rect">
            <a:avLst/>
          </a:prstGeom>
        </p:spPr>
      </p:pic>
      <p:sp>
        <p:nvSpPr>
          <p:cNvPr id="3" name="Title 1">
            <a:extLst>
              <a:ext uri="{FF2B5EF4-FFF2-40B4-BE49-F238E27FC236}">
                <a16:creationId xmlns:a16="http://schemas.microsoft.com/office/drawing/2014/main" id="{1A36AED7-489B-43B9-C26E-7843F105786E}"/>
              </a:ext>
            </a:extLst>
          </p:cNvPr>
          <p:cNvSpPr txBox="1">
            <a:spLocks/>
          </p:cNvSpPr>
          <p:nvPr/>
        </p:nvSpPr>
        <p:spPr bwMode="auto">
          <a:xfrm>
            <a:off x="3079287" y="486364"/>
            <a:ext cx="6033425" cy="646331"/>
          </a:xfrm>
          <a:prstGeom prst="rect">
            <a:avLst/>
          </a:prstGeom>
          <a:solidFill>
            <a:srgbClr val="33CCCC"/>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2800" dirty="0">
                <a:solidFill>
                  <a:schemeClr val="accent6">
                    <a:lumMod val="10000"/>
                  </a:schemeClr>
                </a:solidFill>
                <a:cs typeface="Arial" panose="020B0604020202020204" pitchFamily="34" charset="0"/>
              </a:rPr>
              <a:t>OUR LOCAL INFANT FEEDING STRATEGY</a:t>
            </a:r>
          </a:p>
        </p:txBody>
      </p:sp>
    </p:spTree>
    <p:extLst>
      <p:ext uri="{BB962C8B-B14F-4D97-AF65-F5344CB8AC3E}">
        <p14:creationId xmlns:p14="http://schemas.microsoft.com/office/powerpoint/2010/main" val="22116791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40C7F3-7FA0-BA90-A474-3603C6CF4091}"/>
              </a:ext>
            </a:extLst>
          </p:cNvPr>
          <p:cNvSpPr/>
          <p:nvPr/>
        </p:nvSpPr>
        <p:spPr>
          <a:xfrm>
            <a:off x="8733035" y="1"/>
            <a:ext cx="3458965" cy="685800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AD17739D-28B7-5191-89D6-881C139F39C1}"/>
              </a:ext>
            </a:extLst>
          </p:cNvPr>
          <p:cNvSpPr>
            <a:spLocks noGrp="1"/>
          </p:cNvSpPr>
          <p:nvPr>
            <p:ph type="ctrTitle"/>
          </p:nvPr>
        </p:nvSpPr>
        <p:spPr>
          <a:xfrm>
            <a:off x="914400" y="1251271"/>
            <a:ext cx="10363200" cy="2387600"/>
          </a:xfrm>
        </p:spPr>
        <p:txBody>
          <a:bodyPr/>
          <a:lstStyle/>
          <a:p>
            <a:r>
              <a:rPr lang="en-US" sz="5400" dirty="0">
                <a:solidFill>
                  <a:schemeClr val="accent6">
                    <a:lumMod val="10000"/>
                  </a:schemeClr>
                </a:solidFill>
              </a:rPr>
              <a:t>WHAT ARE LOCAL PEOPLE SAYING?</a:t>
            </a:r>
          </a:p>
        </p:txBody>
      </p:sp>
      <p:sp>
        <p:nvSpPr>
          <p:cNvPr id="2" name="Title 1">
            <a:extLst>
              <a:ext uri="{FF2B5EF4-FFF2-40B4-BE49-F238E27FC236}">
                <a16:creationId xmlns:a16="http://schemas.microsoft.com/office/drawing/2014/main" id="{BB669DDC-72DE-13ED-F4DE-C0650FEC6997}"/>
              </a:ext>
            </a:extLst>
          </p:cNvPr>
          <p:cNvSpPr txBox="1">
            <a:spLocks/>
          </p:cNvSpPr>
          <p:nvPr/>
        </p:nvSpPr>
        <p:spPr bwMode="auto">
          <a:xfrm>
            <a:off x="-2618" y="-17278"/>
            <a:ext cx="3631643" cy="431164"/>
          </a:xfrm>
          <a:prstGeom prst="rect">
            <a:avLst/>
          </a:prstGeom>
          <a:solidFill>
            <a:srgbClr val="33CCCC"/>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1800">
                <a:solidFill>
                  <a:schemeClr val="accent6">
                    <a:lumMod val="10000"/>
                  </a:schemeClr>
                </a:solidFill>
                <a:latin typeface="Arial" panose="020B0604020202020204" pitchFamily="34" charset="0"/>
                <a:cs typeface="Arial" panose="020B0604020202020204" pitchFamily="34" charset="0"/>
              </a:rPr>
              <a:t>Infant Feeding </a:t>
            </a:r>
          </a:p>
        </p:txBody>
      </p:sp>
    </p:spTree>
    <p:extLst>
      <p:ext uri="{BB962C8B-B14F-4D97-AF65-F5344CB8AC3E}">
        <p14:creationId xmlns:p14="http://schemas.microsoft.com/office/powerpoint/2010/main" val="28441919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C885926-324E-74B9-0580-7E2062C759F6}"/>
              </a:ext>
            </a:extLst>
          </p:cNvPr>
          <p:cNvSpPr/>
          <p:nvPr/>
        </p:nvSpPr>
        <p:spPr>
          <a:xfrm>
            <a:off x="8733035" y="1"/>
            <a:ext cx="3458965" cy="685800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C573BC8A-AD66-62A1-A720-4E4B8A6DD029}"/>
              </a:ext>
            </a:extLst>
          </p:cNvPr>
          <p:cNvSpPr txBox="1"/>
          <p:nvPr/>
        </p:nvSpPr>
        <p:spPr>
          <a:xfrm>
            <a:off x="315291" y="1654451"/>
            <a:ext cx="11561417" cy="5062283"/>
          </a:xfrm>
          <a:prstGeom prst="rect">
            <a:avLst/>
          </a:prstGeom>
          <a:solidFill>
            <a:schemeClr val="accent5"/>
          </a:solidFill>
          <a:ln>
            <a:solidFill>
              <a:srgbClr val="4472C4"/>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200000"/>
              </a:lnSpc>
            </a:pPr>
            <a:r>
              <a:rPr lang="en-GB" b="1" dirty="0">
                <a:solidFill>
                  <a:schemeClr val="accent6">
                    <a:lumMod val="10000"/>
                  </a:schemeClr>
                </a:solidFill>
                <a:ea typeface="Arial"/>
                <a:cs typeface="Arial"/>
              </a:rPr>
              <a:t>Over 300 responses to survey that was released via Facebook from MVP.</a:t>
            </a:r>
            <a:endParaRPr lang="en-US" sz="1600" b="1" dirty="0">
              <a:solidFill>
                <a:schemeClr val="accent6">
                  <a:lumMod val="10000"/>
                </a:schemeClr>
              </a:solidFill>
            </a:endParaRPr>
          </a:p>
          <a:p>
            <a:pPr>
              <a:lnSpc>
                <a:spcPct val="200000"/>
              </a:lnSpc>
            </a:pPr>
            <a:r>
              <a:rPr lang="en-GB" sz="2000" b="1" dirty="0">
                <a:solidFill>
                  <a:srgbClr val="33CCCC"/>
                </a:solidFill>
                <a:ea typeface="Arial"/>
                <a:cs typeface="Arial"/>
              </a:rPr>
              <a:t>210 reported a link between feeding journey and mental health (both positive and negative impacts</a:t>
            </a:r>
            <a:r>
              <a:rPr lang="en-GB" b="1" dirty="0">
                <a:solidFill>
                  <a:srgbClr val="33CCCC"/>
                </a:solidFill>
                <a:ea typeface="Arial"/>
                <a:cs typeface="Arial"/>
              </a:rPr>
              <a:t>)</a:t>
            </a:r>
          </a:p>
          <a:p>
            <a:pPr>
              <a:lnSpc>
                <a:spcPct val="200000"/>
              </a:lnSpc>
            </a:pPr>
            <a:r>
              <a:rPr lang="en-GB" b="1" i="1" dirty="0">
                <a:solidFill>
                  <a:schemeClr val="accent6">
                    <a:lumMod val="10000"/>
                  </a:schemeClr>
                </a:solidFill>
                <a:ea typeface="Arial"/>
                <a:cs typeface="Arial"/>
              </a:rPr>
              <a:t>Key highlighted issues:</a:t>
            </a:r>
          </a:p>
          <a:p>
            <a:pPr marL="342900" indent="-342900">
              <a:lnSpc>
                <a:spcPct val="200000"/>
              </a:lnSpc>
              <a:buFont typeface="Arial" panose="020B0604020202020204" pitchFamily="34" charset="0"/>
              <a:buChar char="•"/>
            </a:pPr>
            <a:r>
              <a:rPr lang="en-GB" dirty="0">
                <a:solidFill>
                  <a:schemeClr val="accent6">
                    <a:lumMod val="10000"/>
                  </a:schemeClr>
                </a:solidFill>
                <a:ea typeface="Arial"/>
                <a:cs typeface="Arial"/>
              </a:rPr>
              <a:t>Feelings of guilt when things didn’t go as planned.</a:t>
            </a:r>
          </a:p>
          <a:p>
            <a:pPr marL="342900" indent="-342900">
              <a:lnSpc>
                <a:spcPct val="200000"/>
              </a:lnSpc>
              <a:buFont typeface="Arial" panose="020B0604020202020204" pitchFamily="34" charset="0"/>
              <a:buChar char="•"/>
            </a:pPr>
            <a:r>
              <a:rPr lang="en-GB" dirty="0">
                <a:solidFill>
                  <a:schemeClr val="accent6">
                    <a:lumMod val="10000"/>
                  </a:schemeClr>
                </a:solidFill>
                <a:ea typeface="Arial"/>
                <a:cs typeface="Arial"/>
              </a:rPr>
              <a:t>Positive impact from the connection breastfeeding gives.</a:t>
            </a:r>
          </a:p>
          <a:p>
            <a:pPr marL="342900" indent="-342900">
              <a:lnSpc>
                <a:spcPct val="200000"/>
              </a:lnSpc>
              <a:buFont typeface="Arial" panose="020B0604020202020204" pitchFamily="34" charset="0"/>
              <a:buChar char="•"/>
            </a:pPr>
            <a:r>
              <a:rPr lang="en-GB" dirty="0">
                <a:solidFill>
                  <a:schemeClr val="accent6">
                    <a:lumMod val="10000"/>
                  </a:schemeClr>
                </a:solidFill>
                <a:ea typeface="Arial"/>
                <a:cs typeface="Arial"/>
              </a:rPr>
              <a:t>Formula feeding also having positive impact in some ways, reduces strain on mothers/pressure lifted.</a:t>
            </a:r>
          </a:p>
          <a:p>
            <a:pPr marL="342900" indent="-342900">
              <a:lnSpc>
                <a:spcPct val="200000"/>
              </a:lnSpc>
              <a:buFont typeface="Arial" panose="020B0604020202020204" pitchFamily="34" charset="0"/>
              <a:buChar char="•"/>
            </a:pPr>
            <a:r>
              <a:rPr lang="en-GB" dirty="0">
                <a:solidFill>
                  <a:schemeClr val="accent6">
                    <a:lumMod val="10000"/>
                  </a:schemeClr>
                </a:solidFill>
                <a:ea typeface="Arial"/>
                <a:cs typeface="Arial"/>
              </a:rPr>
              <a:t>Stress of being babies only food source – feelings of failure when you cannot/ do not breastfeed.</a:t>
            </a:r>
          </a:p>
          <a:p>
            <a:pPr marL="342900" indent="-342900">
              <a:lnSpc>
                <a:spcPct val="200000"/>
              </a:lnSpc>
              <a:buFont typeface="Arial" panose="020B0604020202020204" pitchFamily="34" charset="0"/>
              <a:buChar char="•"/>
            </a:pPr>
            <a:r>
              <a:rPr lang="en-GB" dirty="0">
                <a:solidFill>
                  <a:schemeClr val="accent6">
                    <a:lumMod val="10000"/>
                  </a:schemeClr>
                </a:solidFill>
                <a:ea typeface="Arial"/>
                <a:cs typeface="Arial"/>
              </a:rPr>
              <a:t>Exhaustion caused from breastfeeding impacts upon mental health, as well as the physical pain associated with breastfeeding.</a:t>
            </a:r>
            <a:endParaRPr lang="en-GB" dirty="0">
              <a:solidFill>
                <a:schemeClr val="accent6">
                  <a:lumMod val="10000"/>
                </a:schemeClr>
              </a:solidFill>
              <a:cs typeface="Calibri"/>
            </a:endParaRPr>
          </a:p>
        </p:txBody>
      </p:sp>
      <p:sp>
        <p:nvSpPr>
          <p:cNvPr id="7" name="Title 1">
            <a:extLst>
              <a:ext uri="{FF2B5EF4-FFF2-40B4-BE49-F238E27FC236}">
                <a16:creationId xmlns:a16="http://schemas.microsoft.com/office/drawing/2014/main" id="{C344F854-7D66-EC84-F160-305B8C72BC32}"/>
              </a:ext>
            </a:extLst>
          </p:cNvPr>
          <p:cNvSpPr txBox="1">
            <a:spLocks/>
          </p:cNvSpPr>
          <p:nvPr/>
        </p:nvSpPr>
        <p:spPr bwMode="auto">
          <a:xfrm>
            <a:off x="-2618" y="-17278"/>
            <a:ext cx="3631643" cy="431164"/>
          </a:xfrm>
          <a:prstGeom prst="rect">
            <a:avLst/>
          </a:prstGeom>
          <a:solidFill>
            <a:srgbClr val="33CCCC"/>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1800">
                <a:solidFill>
                  <a:schemeClr val="accent6">
                    <a:lumMod val="10000"/>
                  </a:schemeClr>
                </a:solidFill>
                <a:latin typeface="Arial" panose="020B0604020202020204" pitchFamily="34" charset="0"/>
                <a:cs typeface="Arial" panose="020B0604020202020204" pitchFamily="34" charset="0"/>
              </a:rPr>
              <a:t>Infant Feeding </a:t>
            </a:r>
          </a:p>
        </p:txBody>
      </p:sp>
      <p:sp>
        <p:nvSpPr>
          <p:cNvPr id="4" name="Title 1">
            <a:extLst>
              <a:ext uri="{FF2B5EF4-FFF2-40B4-BE49-F238E27FC236}">
                <a16:creationId xmlns:a16="http://schemas.microsoft.com/office/drawing/2014/main" id="{9BAAEE90-DAB7-C32D-2E43-42EAC6E315F9}"/>
              </a:ext>
            </a:extLst>
          </p:cNvPr>
          <p:cNvSpPr txBox="1">
            <a:spLocks/>
          </p:cNvSpPr>
          <p:nvPr/>
        </p:nvSpPr>
        <p:spPr bwMode="auto">
          <a:xfrm>
            <a:off x="3729334" y="130635"/>
            <a:ext cx="8462666" cy="888099"/>
          </a:xfrm>
          <a:prstGeom prst="rect">
            <a:avLst/>
          </a:prstGeom>
          <a:solidFill>
            <a:srgbClr val="33CCCC"/>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2800" dirty="0">
                <a:solidFill>
                  <a:schemeClr val="accent6">
                    <a:lumMod val="10000"/>
                  </a:schemeClr>
                </a:solidFill>
                <a:cs typeface="Arial" panose="020B0604020202020204" pitchFamily="34" charset="0"/>
              </a:rPr>
              <a:t>NWAFT MATERNITY AND NEONATAL VOICES USER FEEDBACK</a:t>
            </a:r>
          </a:p>
        </p:txBody>
      </p:sp>
      <p:sp>
        <p:nvSpPr>
          <p:cNvPr id="5" name="TextBox 4">
            <a:extLst>
              <a:ext uri="{FF2B5EF4-FFF2-40B4-BE49-F238E27FC236}">
                <a16:creationId xmlns:a16="http://schemas.microsoft.com/office/drawing/2014/main" id="{42AB04B1-F163-D5DB-1C11-C683B4201422}"/>
              </a:ext>
            </a:extLst>
          </p:cNvPr>
          <p:cNvSpPr txBox="1"/>
          <p:nvPr/>
        </p:nvSpPr>
        <p:spPr>
          <a:xfrm>
            <a:off x="188488" y="572549"/>
            <a:ext cx="4968302" cy="954107"/>
          </a:xfrm>
          <a:prstGeom prst="rect">
            <a:avLst/>
          </a:prstGeom>
          <a:solidFill>
            <a:schemeClr val="accent5"/>
          </a:solidFill>
        </p:spPr>
        <p:txBody>
          <a:bodyPr wrap="square">
            <a:spAutoFit/>
          </a:bodyPr>
          <a:lstStyle/>
          <a:p>
            <a:r>
              <a:rPr lang="en-GB" sz="1400" b="1" i="0" dirty="0">
                <a:solidFill>
                  <a:schemeClr val="accent6">
                    <a:lumMod val="10000"/>
                  </a:schemeClr>
                </a:solidFill>
                <a:effectLst/>
              </a:rPr>
              <a:t>The Peterborough and Hinchingbrooke Maternity Voices Partnership is a team of women, midwives, doctors, health visitors, charities and commissioners working together to review and contribute to the development of local maternity care. </a:t>
            </a:r>
            <a:endParaRPr lang="en-GB" sz="1400" b="1" dirty="0">
              <a:solidFill>
                <a:schemeClr val="accent6">
                  <a:lumMod val="10000"/>
                </a:schemeClr>
              </a:solidFill>
            </a:endParaRPr>
          </a:p>
        </p:txBody>
      </p:sp>
      <p:sp>
        <p:nvSpPr>
          <p:cNvPr id="9" name="TextBox 8">
            <a:extLst>
              <a:ext uri="{FF2B5EF4-FFF2-40B4-BE49-F238E27FC236}">
                <a16:creationId xmlns:a16="http://schemas.microsoft.com/office/drawing/2014/main" id="{E77E8100-C5FC-39FA-D70F-079C13C98D64}"/>
              </a:ext>
            </a:extLst>
          </p:cNvPr>
          <p:cNvSpPr txBox="1"/>
          <p:nvPr/>
        </p:nvSpPr>
        <p:spPr>
          <a:xfrm>
            <a:off x="6326372" y="6131959"/>
            <a:ext cx="6602818" cy="584775"/>
          </a:xfrm>
          <a:prstGeom prst="rect">
            <a:avLst/>
          </a:prstGeom>
          <a:noFill/>
        </p:spPr>
        <p:txBody>
          <a:bodyPr wrap="square">
            <a:spAutoFit/>
          </a:bodyPr>
          <a:lstStyle/>
          <a:p>
            <a:r>
              <a:rPr lang="en-GB" sz="1600" dirty="0">
                <a:hlinkClick r:id="rId2"/>
              </a:rPr>
              <a:t>Working with our Maternity Partners | NW Anglia Website (nwangliaft.nhs.uk)</a:t>
            </a:r>
            <a:endParaRPr lang="en-GB" sz="1600" dirty="0"/>
          </a:p>
        </p:txBody>
      </p:sp>
    </p:spTree>
    <p:extLst>
      <p:ext uri="{BB962C8B-B14F-4D97-AF65-F5344CB8AC3E}">
        <p14:creationId xmlns:p14="http://schemas.microsoft.com/office/powerpoint/2010/main" val="11944653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9CE4E9-DD88-7081-BEC4-E760065C4299}"/>
              </a:ext>
            </a:extLst>
          </p:cNvPr>
          <p:cNvSpPr/>
          <p:nvPr/>
        </p:nvSpPr>
        <p:spPr>
          <a:xfrm>
            <a:off x="8733035" y="1"/>
            <a:ext cx="3458965" cy="685800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738D519B-0E86-9974-EDEB-67392B1EB30E}"/>
              </a:ext>
            </a:extLst>
          </p:cNvPr>
          <p:cNvSpPr txBox="1"/>
          <p:nvPr/>
        </p:nvSpPr>
        <p:spPr>
          <a:xfrm>
            <a:off x="776372" y="1661653"/>
            <a:ext cx="10909624" cy="4947765"/>
          </a:xfrm>
          <a:prstGeom prst="rect">
            <a:avLst/>
          </a:prstGeom>
          <a:solidFill>
            <a:schemeClr val="accent5"/>
          </a:solidFill>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200000"/>
              </a:lnSpc>
              <a:buFont typeface="Arial" panose="020B0604020202020204" pitchFamily="34" charset="0"/>
              <a:buChar char="•"/>
            </a:pPr>
            <a:r>
              <a:rPr lang="en-GB" sz="1600" dirty="0">
                <a:solidFill>
                  <a:schemeClr val="accent6">
                    <a:lumMod val="10000"/>
                  </a:schemeClr>
                </a:solidFill>
                <a:cs typeface="Calibri"/>
              </a:rPr>
              <a:t>Over half of those surveyed did not receive antenatal information on feeding choices – 1/5 would’ve liked to receive this.</a:t>
            </a:r>
            <a:endParaRPr lang="en-US" sz="1600" dirty="0">
              <a:solidFill>
                <a:schemeClr val="accent6">
                  <a:lumMod val="10000"/>
                </a:schemeClr>
              </a:solidFill>
              <a:cs typeface="Calibri"/>
            </a:endParaRPr>
          </a:p>
          <a:p>
            <a:pPr marL="285750" indent="-285750">
              <a:lnSpc>
                <a:spcPct val="200000"/>
              </a:lnSpc>
              <a:buFont typeface="Arial" panose="020B0604020202020204" pitchFamily="34" charset="0"/>
              <a:buChar char="•"/>
            </a:pPr>
            <a:r>
              <a:rPr lang="en-GB" sz="1600" b="1" dirty="0">
                <a:solidFill>
                  <a:srgbClr val="33CCCC"/>
                </a:solidFill>
                <a:cs typeface="Calibri"/>
              </a:rPr>
              <a:t>Infant feeding support was the aspect of care second most likely to be poor (after partner/family involvement and support).</a:t>
            </a:r>
          </a:p>
          <a:p>
            <a:pPr marL="285750" indent="-285750">
              <a:lnSpc>
                <a:spcPct val="200000"/>
              </a:lnSpc>
              <a:buFont typeface="Arial" panose="020B0604020202020204" pitchFamily="34" charset="0"/>
              <a:buChar char="•"/>
            </a:pPr>
            <a:r>
              <a:rPr lang="en-GB" sz="1600" dirty="0">
                <a:solidFill>
                  <a:schemeClr val="accent6">
                    <a:lumMod val="10000"/>
                  </a:schemeClr>
                </a:solidFill>
                <a:cs typeface="Calibri"/>
              </a:rPr>
              <a:t>Infant feeding support within the community was most likely to be poor and least likely to be good or excellent.</a:t>
            </a:r>
          </a:p>
          <a:p>
            <a:pPr marL="285750" indent="-285750">
              <a:lnSpc>
                <a:spcPct val="200000"/>
              </a:lnSpc>
              <a:buFont typeface="Arial" panose="020B0604020202020204" pitchFamily="34" charset="0"/>
              <a:buChar char="•"/>
            </a:pPr>
            <a:r>
              <a:rPr lang="en-GB" sz="1600" b="1" dirty="0">
                <a:solidFill>
                  <a:srgbClr val="33CCCC"/>
                </a:solidFill>
                <a:cs typeface="Calibri"/>
              </a:rPr>
              <a:t>86% of respondents intended to exclusively breastfeed, whereas only 58% were exclusively breastfeeding at 6 weeks.</a:t>
            </a:r>
          </a:p>
          <a:p>
            <a:pPr>
              <a:lnSpc>
                <a:spcPct val="200000"/>
              </a:lnSpc>
            </a:pPr>
            <a:r>
              <a:rPr lang="en-GB" sz="1600" b="1" i="1" dirty="0">
                <a:solidFill>
                  <a:schemeClr val="accent6">
                    <a:lumMod val="10000"/>
                  </a:schemeClr>
                </a:solidFill>
                <a:cs typeface="Calibri"/>
              </a:rPr>
              <a:t>Highlighted issues:</a:t>
            </a:r>
          </a:p>
          <a:p>
            <a:pPr marL="285750" indent="-285750">
              <a:lnSpc>
                <a:spcPct val="200000"/>
              </a:lnSpc>
              <a:buFont typeface="Arial" panose="020B0604020202020204" pitchFamily="34" charset="0"/>
              <a:buChar char="•"/>
            </a:pPr>
            <a:r>
              <a:rPr lang="en-GB" sz="1600" dirty="0">
                <a:solidFill>
                  <a:schemeClr val="accent6">
                    <a:lumMod val="10000"/>
                  </a:schemeClr>
                </a:solidFill>
                <a:cs typeface="Calibri"/>
              </a:rPr>
              <a:t>Midwives approach was not always appropriate.</a:t>
            </a:r>
          </a:p>
          <a:p>
            <a:pPr marL="285750" indent="-285750">
              <a:lnSpc>
                <a:spcPct val="200000"/>
              </a:lnSpc>
              <a:buFont typeface="Arial" panose="020B0604020202020204" pitchFamily="34" charset="0"/>
              <a:buChar char="•"/>
            </a:pPr>
            <a:r>
              <a:rPr lang="en-GB" sz="1600" b="1" dirty="0">
                <a:solidFill>
                  <a:srgbClr val="33CCCC"/>
                </a:solidFill>
                <a:cs typeface="Calibri"/>
              </a:rPr>
              <a:t>Lack of in-depth information provided (told to formula feed and express but no information about how often/how much</a:t>
            </a:r>
            <a:r>
              <a:rPr lang="en-GB" sz="1600" dirty="0">
                <a:solidFill>
                  <a:schemeClr val="accent6">
                    <a:lumMod val="10000"/>
                  </a:schemeClr>
                </a:solidFill>
                <a:cs typeface="Calibri"/>
              </a:rPr>
              <a:t>)</a:t>
            </a:r>
          </a:p>
          <a:p>
            <a:pPr marL="285750" indent="-285750">
              <a:lnSpc>
                <a:spcPct val="200000"/>
              </a:lnSpc>
              <a:buFont typeface="Arial" panose="020B0604020202020204" pitchFamily="34" charset="0"/>
              <a:buChar char="•"/>
            </a:pPr>
            <a:r>
              <a:rPr lang="en-GB" sz="1600" dirty="0">
                <a:solidFill>
                  <a:schemeClr val="accent6">
                    <a:lumMod val="10000"/>
                  </a:schemeClr>
                </a:solidFill>
                <a:cs typeface="Calibri"/>
              </a:rPr>
              <a:t>Health visitors gave conflicting advice.</a:t>
            </a:r>
          </a:p>
          <a:p>
            <a:pPr marL="285750" indent="-285750">
              <a:lnSpc>
                <a:spcPct val="200000"/>
              </a:lnSpc>
              <a:buFont typeface="Arial" panose="020B0604020202020204" pitchFamily="34" charset="0"/>
              <a:buChar char="•"/>
            </a:pPr>
            <a:r>
              <a:rPr lang="en-GB" sz="1600" b="1" dirty="0">
                <a:solidFill>
                  <a:srgbClr val="33CCCC"/>
                </a:solidFill>
                <a:cs typeface="Calibri"/>
              </a:rPr>
              <a:t>Not enough visits/phone calls missed.</a:t>
            </a:r>
          </a:p>
          <a:p>
            <a:pPr marL="285750" indent="-285750">
              <a:lnSpc>
                <a:spcPct val="200000"/>
              </a:lnSpc>
              <a:buFont typeface="Arial" panose="020B0604020202020204" pitchFamily="34" charset="0"/>
              <a:buChar char="•"/>
            </a:pPr>
            <a:r>
              <a:rPr lang="en-GB" sz="1600" dirty="0">
                <a:solidFill>
                  <a:schemeClr val="accent6">
                    <a:lumMod val="10000"/>
                  </a:schemeClr>
                </a:solidFill>
                <a:cs typeface="Calibri"/>
              </a:rPr>
              <a:t>Support for tongue tie needs to be improved.</a:t>
            </a:r>
          </a:p>
        </p:txBody>
      </p:sp>
      <p:sp>
        <p:nvSpPr>
          <p:cNvPr id="6" name="Title 1">
            <a:extLst>
              <a:ext uri="{FF2B5EF4-FFF2-40B4-BE49-F238E27FC236}">
                <a16:creationId xmlns:a16="http://schemas.microsoft.com/office/drawing/2014/main" id="{9BB15DBB-F275-AA84-AA48-070E10822C7E}"/>
              </a:ext>
            </a:extLst>
          </p:cNvPr>
          <p:cNvSpPr txBox="1">
            <a:spLocks/>
          </p:cNvSpPr>
          <p:nvPr/>
        </p:nvSpPr>
        <p:spPr bwMode="auto">
          <a:xfrm>
            <a:off x="-2618" y="-17278"/>
            <a:ext cx="3631643" cy="431164"/>
          </a:xfrm>
          <a:prstGeom prst="rect">
            <a:avLst/>
          </a:prstGeom>
          <a:solidFill>
            <a:srgbClr val="33CCCC"/>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1800">
                <a:solidFill>
                  <a:schemeClr val="accent6">
                    <a:lumMod val="10000"/>
                  </a:schemeClr>
                </a:solidFill>
                <a:latin typeface="Arial" panose="020B0604020202020204" pitchFamily="34" charset="0"/>
                <a:cs typeface="Arial" panose="020B0604020202020204" pitchFamily="34" charset="0"/>
              </a:rPr>
              <a:t>Infant Feeding </a:t>
            </a:r>
          </a:p>
        </p:txBody>
      </p:sp>
      <p:sp>
        <p:nvSpPr>
          <p:cNvPr id="4" name="Title 1">
            <a:extLst>
              <a:ext uri="{FF2B5EF4-FFF2-40B4-BE49-F238E27FC236}">
                <a16:creationId xmlns:a16="http://schemas.microsoft.com/office/drawing/2014/main" id="{42E153C1-B03B-9ECF-8E8D-B4127EF75B0F}"/>
              </a:ext>
            </a:extLst>
          </p:cNvPr>
          <p:cNvSpPr txBox="1">
            <a:spLocks/>
          </p:cNvSpPr>
          <p:nvPr/>
        </p:nvSpPr>
        <p:spPr bwMode="auto">
          <a:xfrm>
            <a:off x="3629025" y="108672"/>
            <a:ext cx="8462666" cy="888099"/>
          </a:xfrm>
          <a:prstGeom prst="rect">
            <a:avLst/>
          </a:prstGeom>
          <a:solidFill>
            <a:srgbClr val="33CCCC"/>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2800" dirty="0">
                <a:solidFill>
                  <a:schemeClr val="accent6">
                    <a:lumMod val="10000"/>
                  </a:schemeClr>
                </a:solidFill>
                <a:cs typeface="Arial" panose="020B0604020202020204" pitchFamily="34" charset="0"/>
              </a:rPr>
              <a:t>ROSIE MATERNITY AND NEONATAL VOICES USER FEEDBACK</a:t>
            </a:r>
          </a:p>
        </p:txBody>
      </p:sp>
      <p:sp>
        <p:nvSpPr>
          <p:cNvPr id="7" name="TextBox 6">
            <a:extLst>
              <a:ext uri="{FF2B5EF4-FFF2-40B4-BE49-F238E27FC236}">
                <a16:creationId xmlns:a16="http://schemas.microsoft.com/office/drawing/2014/main" id="{A716879E-A9DF-C4E1-7BE5-C1018128D9E9}"/>
              </a:ext>
            </a:extLst>
          </p:cNvPr>
          <p:cNvSpPr txBox="1"/>
          <p:nvPr/>
        </p:nvSpPr>
        <p:spPr>
          <a:xfrm>
            <a:off x="6954198" y="6168913"/>
            <a:ext cx="6602818" cy="338554"/>
          </a:xfrm>
          <a:prstGeom prst="rect">
            <a:avLst/>
          </a:prstGeom>
          <a:noFill/>
        </p:spPr>
        <p:txBody>
          <a:bodyPr wrap="square">
            <a:spAutoFit/>
          </a:bodyPr>
          <a:lstStyle/>
          <a:p>
            <a:r>
              <a:rPr lang="en-GB" sz="1600" dirty="0">
                <a:hlinkClick r:id="rId2"/>
              </a:rPr>
              <a:t>Rosie Maternity and Neonatal Voices Partnership | CUH</a:t>
            </a:r>
            <a:endParaRPr lang="en-GB" sz="1600" dirty="0"/>
          </a:p>
        </p:txBody>
      </p:sp>
      <p:sp>
        <p:nvSpPr>
          <p:cNvPr id="9" name="TextBox 8">
            <a:extLst>
              <a:ext uri="{FF2B5EF4-FFF2-40B4-BE49-F238E27FC236}">
                <a16:creationId xmlns:a16="http://schemas.microsoft.com/office/drawing/2014/main" id="{BFD79A91-8D71-894D-C673-BA3B7D75F0D1}"/>
              </a:ext>
            </a:extLst>
          </p:cNvPr>
          <p:cNvSpPr txBox="1"/>
          <p:nvPr/>
        </p:nvSpPr>
        <p:spPr>
          <a:xfrm>
            <a:off x="6448645" y="5839977"/>
            <a:ext cx="6602818" cy="338554"/>
          </a:xfrm>
          <a:prstGeom prst="rect">
            <a:avLst/>
          </a:prstGeom>
          <a:noFill/>
        </p:spPr>
        <p:txBody>
          <a:bodyPr wrap="square">
            <a:spAutoFit/>
          </a:bodyPr>
          <a:lstStyle/>
          <a:p>
            <a:r>
              <a:rPr lang="en-GB" sz="1600" dirty="0">
                <a:hlinkClick r:id="rId3"/>
              </a:rPr>
              <a:t>Rosie Maternity and Neonatal Voices | Cambridge | Facebook</a:t>
            </a:r>
            <a:endParaRPr lang="en-GB" sz="1600" dirty="0"/>
          </a:p>
        </p:txBody>
      </p:sp>
      <p:pic>
        <p:nvPicPr>
          <p:cNvPr id="11" name="Picture 10">
            <a:extLst>
              <a:ext uri="{FF2B5EF4-FFF2-40B4-BE49-F238E27FC236}">
                <a16:creationId xmlns:a16="http://schemas.microsoft.com/office/drawing/2014/main" id="{6EF1356A-010F-7F2B-F1B9-232B1680F551}"/>
              </a:ext>
            </a:extLst>
          </p:cNvPr>
          <p:cNvPicPr>
            <a:picLocks noChangeAspect="1"/>
          </p:cNvPicPr>
          <p:nvPr/>
        </p:nvPicPr>
        <p:blipFill>
          <a:blip r:embed="rId4"/>
          <a:stretch>
            <a:fillRect/>
          </a:stretch>
        </p:blipFill>
        <p:spPr>
          <a:xfrm>
            <a:off x="100309" y="654119"/>
            <a:ext cx="4864397" cy="767301"/>
          </a:xfrm>
          <a:prstGeom prst="rect">
            <a:avLst/>
          </a:prstGeom>
        </p:spPr>
      </p:pic>
    </p:spTree>
    <p:extLst>
      <p:ext uri="{BB962C8B-B14F-4D97-AF65-F5344CB8AC3E}">
        <p14:creationId xmlns:p14="http://schemas.microsoft.com/office/powerpoint/2010/main" val="16986396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398D76C-8EF9-9ED3-33A6-13ED15DAEBE4}"/>
              </a:ext>
            </a:extLst>
          </p:cNvPr>
          <p:cNvSpPr/>
          <p:nvPr/>
        </p:nvSpPr>
        <p:spPr>
          <a:xfrm>
            <a:off x="8733035" y="1"/>
            <a:ext cx="3458965" cy="685800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AD17739D-28B7-5191-89D6-881C139F39C1}"/>
              </a:ext>
            </a:extLst>
          </p:cNvPr>
          <p:cNvSpPr>
            <a:spLocks noGrp="1"/>
          </p:cNvSpPr>
          <p:nvPr>
            <p:ph type="ctrTitle"/>
          </p:nvPr>
        </p:nvSpPr>
        <p:spPr>
          <a:xfrm>
            <a:off x="914400" y="1532227"/>
            <a:ext cx="10363200" cy="2387600"/>
          </a:xfrm>
        </p:spPr>
        <p:txBody>
          <a:bodyPr/>
          <a:lstStyle/>
          <a:p>
            <a:r>
              <a:rPr lang="en-US" sz="5400" dirty="0">
                <a:solidFill>
                  <a:schemeClr val="accent6">
                    <a:lumMod val="10000"/>
                  </a:schemeClr>
                </a:solidFill>
              </a:rPr>
              <a:t>BREASTFEEDING PREVALENCE</a:t>
            </a:r>
          </a:p>
        </p:txBody>
      </p:sp>
      <p:sp>
        <p:nvSpPr>
          <p:cNvPr id="2" name="Title 1">
            <a:extLst>
              <a:ext uri="{FF2B5EF4-FFF2-40B4-BE49-F238E27FC236}">
                <a16:creationId xmlns:a16="http://schemas.microsoft.com/office/drawing/2014/main" id="{BB669DDC-72DE-13ED-F4DE-C0650FEC6997}"/>
              </a:ext>
            </a:extLst>
          </p:cNvPr>
          <p:cNvSpPr txBox="1">
            <a:spLocks/>
          </p:cNvSpPr>
          <p:nvPr/>
        </p:nvSpPr>
        <p:spPr bwMode="auto">
          <a:xfrm>
            <a:off x="-2618" y="-17278"/>
            <a:ext cx="3631643" cy="431164"/>
          </a:xfrm>
          <a:prstGeom prst="rect">
            <a:avLst/>
          </a:prstGeom>
          <a:solidFill>
            <a:srgbClr val="33CCCC"/>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1800">
                <a:solidFill>
                  <a:schemeClr val="accent6">
                    <a:lumMod val="10000"/>
                  </a:schemeClr>
                </a:solidFill>
                <a:latin typeface="Arial" panose="020B0604020202020204" pitchFamily="34" charset="0"/>
                <a:cs typeface="Arial" panose="020B0604020202020204" pitchFamily="34" charset="0"/>
              </a:rPr>
              <a:t>Infant Feeding </a:t>
            </a:r>
          </a:p>
        </p:txBody>
      </p:sp>
    </p:spTree>
    <p:extLst>
      <p:ext uri="{BB962C8B-B14F-4D97-AF65-F5344CB8AC3E}">
        <p14:creationId xmlns:p14="http://schemas.microsoft.com/office/powerpoint/2010/main" val="9350389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A542D02-E146-CE4A-AC38-5192CB17FBF1}"/>
              </a:ext>
            </a:extLst>
          </p:cNvPr>
          <p:cNvSpPr/>
          <p:nvPr/>
        </p:nvSpPr>
        <p:spPr>
          <a:xfrm>
            <a:off x="8733035" y="1"/>
            <a:ext cx="3458965" cy="685800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83B7039E-1816-A89F-1B0C-8AE8719B2E71}"/>
              </a:ext>
            </a:extLst>
          </p:cNvPr>
          <p:cNvSpPr txBox="1">
            <a:spLocks/>
          </p:cNvSpPr>
          <p:nvPr/>
        </p:nvSpPr>
        <p:spPr bwMode="auto">
          <a:xfrm>
            <a:off x="-2618" y="-17278"/>
            <a:ext cx="3631643" cy="431164"/>
          </a:xfrm>
          <a:prstGeom prst="rect">
            <a:avLst/>
          </a:prstGeom>
          <a:solidFill>
            <a:srgbClr val="33CCCC"/>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1800">
                <a:solidFill>
                  <a:schemeClr val="accent6">
                    <a:lumMod val="10000"/>
                  </a:schemeClr>
                </a:solidFill>
                <a:latin typeface="Arial" panose="020B0604020202020204" pitchFamily="34" charset="0"/>
                <a:cs typeface="Arial" panose="020B0604020202020204" pitchFamily="34" charset="0"/>
              </a:rPr>
              <a:t>Infant Feeding </a:t>
            </a:r>
          </a:p>
        </p:txBody>
      </p:sp>
      <p:graphicFrame>
        <p:nvGraphicFramePr>
          <p:cNvPr id="2" name="Chart 1">
            <a:extLst>
              <a:ext uri="{FF2B5EF4-FFF2-40B4-BE49-F238E27FC236}">
                <a16:creationId xmlns:a16="http://schemas.microsoft.com/office/drawing/2014/main" id="{4B985368-9C7F-FC8A-CB09-204DA2BA056C}"/>
              </a:ext>
            </a:extLst>
          </p:cNvPr>
          <p:cNvGraphicFramePr>
            <a:graphicFrameLocks/>
          </p:cNvGraphicFramePr>
          <p:nvPr>
            <p:extLst>
              <p:ext uri="{D42A27DB-BD31-4B8C-83A1-F6EECF244321}">
                <p14:modId xmlns:p14="http://schemas.microsoft.com/office/powerpoint/2010/main" val="4103110037"/>
              </p:ext>
            </p:extLst>
          </p:nvPr>
        </p:nvGraphicFramePr>
        <p:xfrm>
          <a:off x="2277678" y="1543091"/>
          <a:ext cx="7636643" cy="4062568"/>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a:extLst>
              <a:ext uri="{FF2B5EF4-FFF2-40B4-BE49-F238E27FC236}">
                <a16:creationId xmlns:a16="http://schemas.microsoft.com/office/drawing/2014/main" id="{E7B54CB3-AF85-71F5-5C5A-B0CDA2012C3B}"/>
              </a:ext>
            </a:extLst>
          </p:cNvPr>
          <p:cNvSpPr txBox="1"/>
          <p:nvPr/>
        </p:nvSpPr>
        <p:spPr>
          <a:xfrm>
            <a:off x="865736" y="5634789"/>
            <a:ext cx="10630588" cy="892552"/>
          </a:xfrm>
          <a:prstGeom prst="rect">
            <a:avLst/>
          </a:prstGeom>
          <a:noFill/>
        </p:spPr>
        <p:txBody>
          <a:bodyPr wrap="square">
            <a:spAutoFit/>
          </a:bodyPr>
          <a:lstStyle/>
          <a:p>
            <a:pPr algn="l" rtl="0" fontAlgn="base"/>
            <a:r>
              <a:rPr lang="en-GB" sz="1600" b="1" i="0" dirty="0">
                <a:solidFill>
                  <a:srgbClr val="000000"/>
                </a:solidFill>
                <a:effectLst/>
                <a:cs typeface="Arial" panose="020B0604020202020204" pitchFamily="34" charset="0"/>
              </a:rPr>
              <a:t>Although breastfeeding prevalence across Peterborough and Fenland remains an area of concern when compared with national levels, the prevalence is now generally in line with the local 50% target. </a:t>
            </a:r>
            <a:r>
              <a:rPr lang="en-GB" b="1" i="0" dirty="0">
                <a:solidFill>
                  <a:srgbClr val="33CCCC"/>
                </a:solidFill>
                <a:effectLst/>
                <a:cs typeface="Arial" panose="020B0604020202020204" pitchFamily="34" charset="0"/>
              </a:rPr>
              <a:t>Fenland </a:t>
            </a:r>
            <a:r>
              <a:rPr lang="en-GB" b="1" dirty="0">
                <a:solidFill>
                  <a:srgbClr val="33CCCC"/>
                </a:solidFill>
                <a:cs typeface="Arial" panose="020B0604020202020204" pitchFamily="34" charset="0"/>
              </a:rPr>
              <a:t>has the </a:t>
            </a:r>
            <a:r>
              <a:rPr lang="en-GB" b="1" i="0" dirty="0">
                <a:solidFill>
                  <a:srgbClr val="33CCCC"/>
                </a:solidFill>
                <a:effectLst/>
                <a:cs typeface="Arial" panose="020B0604020202020204" pitchFamily="34" charset="0"/>
              </a:rPr>
              <a:t>lowest </a:t>
            </a:r>
            <a:r>
              <a:rPr lang="en-GB" b="1" dirty="0">
                <a:solidFill>
                  <a:srgbClr val="33CCCC"/>
                </a:solidFill>
                <a:cs typeface="Arial" panose="020B0604020202020204" pitchFamily="34" charset="0"/>
              </a:rPr>
              <a:t>prevalence</a:t>
            </a:r>
            <a:r>
              <a:rPr lang="en-GB" b="1" i="0" dirty="0">
                <a:solidFill>
                  <a:srgbClr val="33CCCC"/>
                </a:solidFill>
                <a:effectLst/>
                <a:cs typeface="Arial" panose="020B0604020202020204" pitchFamily="34" charset="0"/>
              </a:rPr>
              <a:t> across all districts.</a:t>
            </a:r>
            <a:endParaRPr lang="en-GB" sz="1600" b="1" i="0" dirty="0">
              <a:solidFill>
                <a:srgbClr val="33CCCC"/>
              </a:solidFill>
              <a:effectLst/>
              <a:cs typeface="Arial" panose="020B0604020202020204" pitchFamily="34" charset="0"/>
            </a:endParaRPr>
          </a:p>
        </p:txBody>
      </p:sp>
      <p:sp>
        <p:nvSpPr>
          <p:cNvPr id="5" name="Title 1">
            <a:extLst>
              <a:ext uri="{FF2B5EF4-FFF2-40B4-BE49-F238E27FC236}">
                <a16:creationId xmlns:a16="http://schemas.microsoft.com/office/drawing/2014/main" id="{0276D3B0-6C3F-F331-268B-C1FACF390825}"/>
              </a:ext>
            </a:extLst>
          </p:cNvPr>
          <p:cNvSpPr txBox="1">
            <a:spLocks/>
          </p:cNvSpPr>
          <p:nvPr/>
        </p:nvSpPr>
        <p:spPr bwMode="auto">
          <a:xfrm>
            <a:off x="1864667" y="534439"/>
            <a:ext cx="8462666" cy="888099"/>
          </a:xfrm>
          <a:prstGeom prst="rect">
            <a:avLst/>
          </a:prstGeom>
          <a:solidFill>
            <a:srgbClr val="33CCCC"/>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2800" dirty="0">
                <a:solidFill>
                  <a:schemeClr val="accent6">
                    <a:lumMod val="10000"/>
                  </a:schemeClr>
                </a:solidFill>
                <a:cs typeface="Arial" panose="020B0604020202020204" pitchFamily="34" charset="0"/>
              </a:rPr>
              <a:t>BREASTFEEDING STATUS AT 6-8 WEEK HEALTH VISITING CHECK BY DISTRICT </a:t>
            </a:r>
          </a:p>
        </p:txBody>
      </p:sp>
      <p:sp>
        <p:nvSpPr>
          <p:cNvPr id="7" name="TextBox 6">
            <a:extLst>
              <a:ext uri="{FF2B5EF4-FFF2-40B4-BE49-F238E27FC236}">
                <a16:creationId xmlns:a16="http://schemas.microsoft.com/office/drawing/2014/main" id="{D29A9E10-0B86-DE8E-1AA4-E74B3BB6103A}"/>
              </a:ext>
            </a:extLst>
          </p:cNvPr>
          <p:cNvSpPr txBox="1"/>
          <p:nvPr/>
        </p:nvSpPr>
        <p:spPr>
          <a:xfrm>
            <a:off x="211169" y="6494916"/>
            <a:ext cx="9493185" cy="276999"/>
          </a:xfrm>
          <a:prstGeom prst="rect">
            <a:avLst/>
          </a:prstGeom>
          <a:noFill/>
        </p:spPr>
        <p:txBody>
          <a:bodyPr wrap="square" rtlCol="0">
            <a:spAutoFit/>
          </a:bodyPr>
          <a:lstStyle/>
          <a:p>
            <a:r>
              <a:rPr lang="en-GB" sz="1200" dirty="0">
                <a:solidFill>
                  <a:schemeClr val="accent6">
                    <a:lumMod val="10000"/>
                  </a:schemeClr>
                </a:solidFill>
              </a:rPr>
              <a:t>Source: Healthy Child Programme, CPFT, CCS</a:t>
            </a:r>
            <a:r>
              <a:rPr lang="en-GB" sz="1200" dirty="0">
                <a:solidFill>
                  <a:schemeClr val="bg1"/>
                </a:solidFill>
              </a:rPr>
              <a:t>		</a:t>
            </a:r>
          </a:p>
        </p:txBody>
      </p:sp>
    </p:spTree>
    <p:extLst>
      <p:ext uri="{BB962C8B-B14F-4D97-AF65-F5344CB8AC3E}">
        <p14:creationId xmlns:p14="http://schemas.microsoft.com/office/powerpoint/2010/main" val="26050742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A542D02-E146-CE4A-AC38-5192CB17FBF1}"/>
              </a:ext>
            </a:extLst>
          </p:cNvPr>
          <p:cNvSpPr/>
          <p:nvPr/>
        </p:nvSpPr>
        <p:spPr>
          <a:xfrm>
            <a:off x="8733035" y="1"/>
            <a:ext cx="3458965" cy="685800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83B7039E-1816-A89F-1B0C-8AE8719B2E71}"/>
              </a:ext>
            </a:extLst>
          </p:cNvPr>
          <p:cNvSpPr txBox="1">
            <a:spLocks/>
          </p:cNvSpPr>
          <p:nvPr/>
        </p:nvSpPr>
        <p:spPr bwMode="auto">
          <a:xfrm>
            <a:off x="-2618" y="-17278"/>
            <a:ext cx="3631643" cy="431164"/>
          </a:xfrm>
          <a:prstGeom prst="rect">
            <a:avLst/>
          </a:prstGeom>
          <a:solidFill>
            <a:srgbClr val="33CCCC"/>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1800">
                <a:solidFill>
                  <a:schemeClr val="accent6">
                    <a:lumMod val="10000"/>
                  </a:schemeClr>
                </a:solidFill>
                <a:latin typeface="Arial" panose="020B0604020202020204" pitchFamily="34" charset="0"/>
                <a:cs typeface="Arial" panose="020B0604020202020204" pitchFamily="34" charset="0"/>
              </a:rPr>
              <a:t>Infant Feeding </a:t>
            </a:r>
          </a:p>
        </p:txBody>
      </p:sp>
      <p:sp>
        <p:nvSpPr>
          <p:cNvPr id="5" name="Title 1">
            <a:extLst>
              <a:ext uri="{FF2B5EF4-FFF2-40B4-BE49-F238E27FC236}">
                <a16:creationId xmlns:a16="http://schemas.microsoft.com/office/drawing/2014/main" id="{0276D3B0-6C3F-F331-268B-C1FACF390825}"/>
              </a:ext>
            </a:extLst>
          </p:cNvPr>
          <p:cNvSpPr txBox="1">
            <a:spLocks/>
          </p:cNvSpPr>
          <p:nvPr/>
        </p:nvSpPr>
        <p:spPr bwMode="auto">
          <a:xfrm>
            <a:off x="1864667" y="534439"/>
            <a:ext cx="8462666" cy="888099"/>
          </a:xfrm>
          <a:prstGeom prst="rect">
            <a:avLst/>
          </a:prstGeom>
          <a:solidFill>
            <a:srgbClr val="33CCCC"/>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2800" dirty="0">
                <a:solidFill>
                  <a:schemeClr val="accent6">
                    <a:lumMod val="10000"/>
                  </a:schemeClr>
                </a:solidFill>
                <a:cs typeface="Arial" panose="020B0604020202020204" pitchFamily="34" charset="0"/>
              </a:rPr>
              <a:t>BREASTFEEDING STATUS AT 6-8 WEEK HEALTH VISITING CHECK TREND</a:t>
            </a:r>
          </a:p>
        </p:txBody>
      </p:sp>
      <p:sp>
        <p:nvSpPr>
          <p:cNvPr id="10" name="TextBox 9">
            <a:extLst>
              <a:ext uri="{FF2B5EF4-FFF2-40B4-BE49-F238E27FC236}">
                <a16:creationId xmlns:a16="http://schemas.microsoft.com/office/drawing/2014/main" id="{5551C8E0-6D1B-A4A8-0296-25B8555A042C}"/>
              </a:ext>
            </a:extLst>
          </p:cNvPr>
          <p:cNvSpPr txBox="1"/>
          <p:nvPr/>
        </p:nvSpPr>
        <p:spPr>
          <a:xfrm>
            <a:off x="301982" y="6065369"/>
            <a:ext cx="11843449" cy="338554"/>
          </a:xfrm>
          <a:prstGeom prst="rect">
            <a:avLst/>
          </a:prstGeom>
          <a:noFill/>
        </p:spPr>
        <p:txBody>
          <a:bodyPr wrap="square">
            <a:spAutoFit/>
          </a:bodyPr>
          <a:lstStyle/>
          <a:p>
            <a:pPr algn="l" rtl="0" fontAlgn="base"/>
            <a:r>
              <a:rPr lang="en-GB" sz="1600" b="1" i="0" dirty="0">
                <a:solidFill>
                  <a:srgbClr val="000000"/>
                </a:solidFill>
                <a:effectLst/>
                <a:cs typeface="Arial" panose="020B0604020202020204" pitchFamily="34" charset="0"/>
              </a:rPr>
              <a:t>Breastfeeding prevalence is gradually increasing across Cambridgeshire and Peterborough and is above national average (49.2%).</a:t>
            </a:r>
          </a:p>
        </p:txBody>
      </p:sp>
      <p:sp>
        <p:nvSpPr>
          <p:cNvPr id="15" name="TextBox 14">
            <a:extLst>
              <a:ext uri="{FF2B5EF4-FFF2-40B4-BE49-F238E27FC236}">
                <a16:creationId xmlns:a16="http://schemas.microsoft.com/office/drawing/2014/main" id="{22241243-6DF8-A8B7-77BE-12EE33C8AA89}"/>
              </a:ext>
            </a:extLst>
          </p:cNvPr>
          <p:cNvSpPr txBox="1"/>
          <p:nvPr/>
        </p:nvSpPr>
        <p:spPr>
          <a:xfrm>
            <a:off x="168639" y="6557352"/>
            <a:ext cx="9493185" cy="276999"/>
          </a:xfrm>
          <a:prstGeom prst="rect">
            <a:avLst/>
          </a:prstGeom>
          <a:noFill/>
        </p:spPr>
        <p:txBody>
          <a:bodyPr wrap="square" rtlCol="0">
            <a:spAutoFit/>
          </a:bodyPr>
          <a:lstStyle/>
          <a:p>
            <a:r>
              <a:rPr lang="en-GB" sz="1200" dirty="0">
                <a:solidFill>
                  <a:schemeClr val="accent6">
                    <a:lumMod val="10000"/>
                  </a:schemeClr>
                </a:solidFill>
              </a:rPr>
              <a:t>Source: Healthy Child Programme, CPFT, CCS and </a:t>
            </a:r>
            <a:r>
              <a:rPr lang="en-GB" sz="1200" b="0" i="1" dirty="0">
                <a:solidFill>
                  <a:srgbClr val="0B0C0C"/>
                </a:solidFill>
                <a:effectLst/>
                <a:latin typeface="Arial" panose="020B0604020202020204" pitchFamily="34" charset="0"/>
              </a:rPr>
              <a:t>OHID's (formerly PHE) interim reporting of health visiting metrics</a:t>
            </a:r>
            <a:r>
              <a:rPr lang="en-GB" sz="1200" dirty="0">
                <a:solidFill>
                  <a:schemeClr val="bg1"/>
                </a:solidFill>
              </a:rPr>
              <a:t>		</a:t>
            </a:r>
          </a:p>
        </p:txBody>
      </p:sp>
      <p:graphicFrame>
        <p:nvGraphicFramePr>
          <p:cNvPr id="17" name="Chart 16">
            <a:extLst>
              <a:ext uri="{FF2B5EF4-FFF2-40B4-BE49-F238E27FC236}">
                <a16:creationId xmlns:a16="http://schemas.microsoft.com/office/drawing/2014/main" id="{6F52F111-5795-A25D-A150-2933F135D080}"/>
              </a:ext>
            </a:extLst>
          </p:cNvPr>
          <p:cNvGraphicFramePr>
            <a:graphicFrameLocks/>
          </p:cNvGraphicFramePr>
          <p:nvPr>
            <p:extLst>
              <p:ext uri="{D42A27DB-BD31-4B8C-83A1-F6EECF244321}">
                <p14:modId xmlns:p14="http://schemas.microsoft.com/office/powerpoint/2010/main" val="2818047796"/>
              </p:ext>
            </p:extLst>
          </p:nvPr>
        </p:nvGraphicFramePr>
        <p:xfrm>
          <a:off x="301982" y="1468705"/>
          <a:ext cx="5879048" cy="3871968"/>
        </p:xfrm>
        <a:graphic>
          <a:graphicData uri="http://schemas.openxmlformats.org/drawingml/2006/chart">
            <c:chart xmlns:c="http://schemas.openxmlformats.org/drawingml/2006/chart" xmlns:r="http://schemas.openxmlformats.org/officeDocument/2006/relationships" r:id="rId2"/>
          </a:graphicData>
        </a:graphic>
      </p:graphicFrame>
      <p:pic>
        <p:nvPicPr>
          <p:cNvPr id="19" name="Picture 18">
            <a:extLst>
              <a:ext uri="{FF2B5EF4-FFF2-40B4-BE49-F238E27FC236}">
                <a16:creationId xmlns:a16="http://schemas.microsoft.com/office/drawing/2014/main" id="{36312D9A-3BAF-6BA9-F239-52972B10D4F1}"/>
              </a:ext>
            </a:extLst>
          </p:cNvPr>
          <p:cNvPicPr>
            <a:picLocks noChangeAspect="1"/>
          </p:cNvPicPr>
          <p:nvPr/>
        </p:nvPicPr>
        <p:blipFill>
          <a:blip r:embed="rId3"/>
          <a:stretch>
            <a:fillRect/>
          </a:stretch>
        </p:blipFill>
        <p:spPr>
          <a:xfrm>
            <a:off x="6357622" y="1559101"/>
            <a:ext cx="5834378" cy="3139712"/>
          </a:xfrm>
          <a:prstGeom prst="rect">
            <a:avLst/>
          </a:prstGeom>
        </p:spPr>
      </p:pic>
      <p:pic>
        <p:nvPicPr>
          <p:cNvPr id="23" name="Picture 22">
            <a:extLst>
              <a:ext uri="{FF2B5EF4-FFF2-40B4-BE49-F238E27FC236}">
                <a16:creationId xmlns:a16="http://schemas.microsoft.com/office/drawing/2014/main" id="{618D17D2-02AF-C2CB-63DA-5A4693650A1A}"/>
              </a:ext>
            </a:extLst>
          </p:cNvPr>
          <p:cNvPicPr>
            <a:picLocks noChangeAspect="1"/>
          </p:cNvPicPr>
          <p:nvPr/>
        </p:nvPicPr>
        <p:blipFill>
          <a:blip r:embed="rId4"/>
          <a:stretch>
            <a:fillRect/>
          </a:stretch>
        </p:blipFill>
        <p:spPr>
          <a:xfrm>
            <a:off x="5305032" y="4988283"/>
            <a:ext cx="6856006" cy="822395"/>
          </a:xfrm>
          <a:prstGeom prst="rect">
            <a:avLst/>
          </a:prstGeom>
        </p:spPr>
      </p:pic>
    </p:spTree>
    <p:extLst>
      <p:ext uri="{BB962C8B-B14F-4D97-AF65-F5344CB8AC3E}">
        <p14:creationId xmlns:p14="http://schemas.microsoft.com/office/powerpoint/2010/main" val="3808310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EE9D8E-6078-958B-C71D-0925D7CA276E}"/>
              </a:ext>
            </a:extLst>
          </p:cNvPr>
          <p:cNvSpPr/>
          <p:nvPr/>
        </p:nvSpPr>
        <p:spPr>
          <a:xfrm>
            <a:off x="8810582" y="-42327"/>
            <a:ext cx="3458965" cy="685800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a:extLst>
              <a:ext uri="{FF2B5EF4-FFF2-40B4-BE49-F238E27FC236}">
                <a16:creationId xmlns:a16="http://schemas.microsoft.com/office/drawing/2014/main" id="{9E6AEE46-DD0D-F17D-F237-95C7E4433B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054" y="1026932"/>
            <a:ext cx="5848091" cy="237032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ED0FDF3C-0C1B-281E-AA53-5E2250D12C33}"/>
              </a:ext>
            </a:extLst>
          </p:cNvPr>
          <p:cNvSpPr txBox="1">
            <a:spLocks/>
          </p:cNvSpPr>
          <p:nvPr/>
        </p:nvSpPr>
        <p:spPr bwMode="auto">
          <a:xfrm>
            <a:off x="-2618" y="-17278"/>
            <a:ext cx="3631643" cy="431164"/>
          </a:xfrm>
          <a:prstGeom prst="rect">
            <a:avLst/>
          </a:prstGeom>
          <a:solidFill>
            <a:srgbClr val="33CCCC"/>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1800">
                <a:solidFill>
                  <a:schemeClr val="accent6">
                    <a:lumMod val="10000"/>
                  </a:schemeClr>
                </a:solidFill>
                <a:latin typeface="Arial" panose="020B0604020202020204" pitchFamily="34" charset="0"/>
                <a:cs typeface="Arial" panose="020B0604020202020204" pitchFamily="34" charset="0"/>
              </a:rPr>
              <a:t>Infant Feeding </a:t>
            </a:r>
          </a:p>
        </p:txBody>
      </p:sp>
      <p:sp>
        <p:nvSpPr>
          <p:cNvPr id="8" name="TextBox 7">
            <a:extLst>
              <a:ext uri="{FF2B5EF4-FFF2-40B4-BE49-F238E27FC236}">
                <a16:creationId xmlns:a16="http://schemas.microsoft.com/office/drawing/2014/main" id="{8CC394BC-826F-38E0-B06D-09797C746F2E}"/>
              </a:ext>
            </a:extLst>
          </p:cNvPr>
          <p:cNvSpPr txBox="1"/>
          <p:nvPr/>
        </p:nvSpPr>
        <p:spPr>
          <a:xfrm>
            <a:off x="5998224" y="986572"/>
            <a:ext cx="5990068" cy="400110"/>
          </a:xfrm>
          <a:prstGeom prst="rect">
            <a:avLst/>
          </a:prstGeom>
          <a:noFill/>
        </p:spPr>
        <p:txBody>
          <a:bodyPr wrap="square">
            <a:spAutoFit/>
          </a:bodyPr>
          <a:lstStyle/>
          <a:p>
            <a:pPr algn="l" rtl="0" fontAlgn="base"/>
            <a:r>
              <a:rPr lang="en-GB" sz="2000" b="1" i="0" dirty="0">
                <a:solidFill>
                  <a:srgbClr val="33CCCC"/>
                </a:solidFill>
                <a:effectLst/>
                <a:cs typeface="Arial" panose="020B0604020202020204" pitchFamily="34" charset="0"/>
              </a:rPr>
              <a:t> Demand for infant feeding support remains high.</a:t>
            </a:r>
          </a:p>
        </p:txBody>
      </p:sp>
      <p:sp>
        <p:nvSpPr>
          <p:cNvPr id="4" name="Title 1">
            <a:extLst>
              <a:ext uri="{FF2B5EF4-FFF2-40B4-BE49-F238E27FC236}">
                <a16:creationId xmlns:a16="http://schemas.microsoft.com/office/drawing/2014/main" id="{72938CEE-85AF-FEBE-5522-07CF6D0EB058}"/>
              </a:ext>
            </a:extLst>
          </p:cNvPr>
          <p:cNvSpPr txBox="1">
            <a:spLocks/>
          </p:cNvSpPr>
          <p:nvPr/>
        </p:nvSpPr>
        <p:spPr bwMode="auto">
          <a:xfrm>
            <a:off x="4331644" y="86085"/>
            <a:ext cx="4231333" cy="780400"/>
          </a:xfrm>
          <a:prstGeom prst="rect">
            <a:avLst/>
          </a:prstGeom>
          <a:solidFill>
            <a:srgbClr val="33CCCC"/>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2800" dirty="0">
                <a:solidFill>
                  <a:schemeClr val="accent6">
                    <a:lumMod val="10000"/>
                  </a:schemeClr>
                </a:solidFill>
                <a:cs typeface="Arial" panose="020B0604020202020204" pitchFamily="34" charset="0"/>
              </a:rPr>
              <a:t>INFANT FEEDING SUPPORT</a:t>
            </a:r>
          </a:p>
        </p:txBody>
      </p:sp>
      <p:sp>
        <p:nvSpPr>
          <p:cNvPr id="5" name="TextBox 4">
            <a:extLst>
              <a:ext uri="{FF2B5EF4-FFF2-40B4-BE49-F238E27FC236}">
                <a16:creationId xmlns:a16="http://schemas.microsoft.com/office/drawing/2014/main" id="{A1ED706F-B24A-CB84-7912-045972E7E591}"/>
              </a:ext>
            </a:extLst>
          </p:cNvPr>
          <p:cNvSpPr txBox="1"/>
          <p:nvPr/>
        </p:nvSpPr>
        <p:spPr>
          <a:xfrm>
            <a:off x="211169" y="6494916"/>
            <a:ext cx="9493185" cy="276999"/>
          </a:xfrm>
          <a:prstGeom prst="rect">
            <a:avLst/>
          </a:prstGeom>
          <a:noFill/>
        </p:spPr>
        <p:txBody>
          <a:bodyPr wrap="square" rtlCol="0">
            <a:spAutoFit/>
          </a:bodyPr>
          <a:lstStyle/>
          <a:p>
            <a:r>
              <a:rPr lang="en-GB" sz="1200" dirty="0">
                <a:solidFill>
                  <a:schemeClr val="bg1"/>
                </a:solidFill>
              </a:rPr>
              <a:t>		</a:t>
            </a:r>
          </a:p>
        </p:txBody>
      </p:sp>
      <p:pic>
        <p:nvPicPr>
          <p:cNvPr id="7" name="Picture 2" descr="Free to feed example window sticker on a counter">
            <a:extLst>
              <a:ext uri="{FF2B5EF4-FFF2-40B4-BE49-F238E27FC236}">
                <a16:creationId xmlns:a16="http://schemas.microsoft.com/office/drawing/2014/main" id="{7529C9A6-E396-5CCE-AD59-22D3933F6D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75" t="4964" r="29885" b="10811"/>
          <a:stretch/>
        </p:blipFill>
        <p:spPr bwMode="auto">
          <a:xfrm>
            <a:off x="2937667" y="4481577"/>
            <a:ext cx="1960097" cy="20351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92D319A-1991-62DF-BC2B-EC2A26D44C01}"/>
              </a:ext>
            </a:extLst>
          </p:cNvPr>
          <p:cNvPicPr>
            <a:picLocks noChangeAspect="1"/>
          </p:cNvPicPr>
          <p:nvPr/>
        </p:nvPicPr>
        <p:blipFill>
          <a:blip r:embed="rId4"/>
          <a:stretch>
            <a:fillRect/>
          </a:stretch>
        </p:blipFill>
        <p:spPr>
          <a:xfrm>
            <a:off x="337597" y="4510727"/>
            <a:ext cx="2470016" cy="2039496"/>
          </a:xfrm>
          <a:prstGeom prst="rect">
            <a:avLst/>
          </a:prstGeom>
        </p:spPr>
      </p:pic>
      <p:sp>
        <p:nvSpPr>
          <p:cNvPr id="11" name="TextBox 10">
            <a:extLst>
              <a:ext uri="{FF2B5EF4-FFF2-40B4-BE49-F238E27FC236}">
                <a16:creationId xmlns:a16="http://schemas.microsoft.com/office/drawing/2014/main" id="{389C018A-9F6F-EB1A-1E8C-A66FE9963AB6}"/>
              </a:ext>
            </a:extLst>
          </p:cNvPr>
          <p:cNvSpPr txBox="1"/>
          <p:nvPr/>
        </p:nvSpPr>
        <p:spPr>
          <a:xfrm>
            <a:off x="211169" y="3452043"/>
            <a:ext cx="5567012" cy="954107"/>
          </a:xfrm>
          <a:prstGeom prst="rect">
            <a:avLst/>
          </a:prstGeom>
          <a:solidFill>
            <a:schemeClr val="accent5">
              <a:lumMod val="85000"/>
            </a:schemeClr>
          </a:solidFill>
        </p:spPr>
        <p:txBody>
          <a:bodyPr wrap="square">
            <a:spAutoFit/>
          </a:bodyPr>
          <a:lstStyle/>
          <a:p>
            <a:r>
              <a:rPr lang="en-GB" sz="1400" b="1" i="0" dirty="0">
                <a:solidFill>
                  <a:schemeClr val="accent6">
                    <a:lumMod val="10000"/>
                  </a:schemeClr>
                </a:solidFill>
                <a:effectLst/>
              </a:rPr>
              <a:t>#FreeToFeedCP is steadily growing across the county with South Cambridgeshire, East Cambridgeshire and Peterborough all working to help grow #FreeToFeedCP in the community. More areas will be added to the campaign.</a:t>
            </a:r>
            <a:endParaRPr lang="en-GB" sz="1400" dirty="0">
              <a:solidFill>
                <a:schemeClr val="accent6">
                  <a:lumMod val="10000"/>
                </a:schemeClr>
              </a:solidFill>
            </a:endParaRPr>
          </a:p>
        </p:txBody>
      </p:sp>
      <p:sp>
        <p:nvSpPr>
          <p:cNvPr id="12" name="TextBox 11">
            <a:extLst>
              <a:ext uri="{FF2B5EF4-FFF2-40B4-BE49-F238E27FC236}">
                <a16:creationId xmlns:a16="http://schemas.microsoft.com/office/drawing/2014/main" id="{4BBDBA12-0B34-D193-C12D-0C864148205B}"/>
              </a:ext>
            </a:extLst>
          </p:cNvPr>
          <p:cNvSpPr txBox="1"/>
          <p:nvPr/>
        </p:nvSpPr>
        <p:spPr>
          <a:xfrm>
            <a:off x="26465" y="6550223"/>
            <a:ext cx="3816674" cy="307777"/>
          </a:xfrm>
          <a:prstGeom prst="rect">
            <a:avLst/>
          </a:prstGeom>
          <a:noFill/>
        </p:spPr>
        <p:txBody>
          <a:bodyPr wrap="square">
            <a:spAutoFit/>
          </a:bodyPr>
          <a:lstStyle/>
          <a:p>
            <a:r>
              <a:rPr lang="en-GB" sz="1400" dirty="0">
                <a:hlinkClick r:id="rId5"/>
              </a:rPr>
              <a:t>Free to feed (cambspborochildrenshealth.nhs.uk)</a:t>
            </a:r>
            <a:endParaRPr lang="en-GB" sz="1400" dirty="0"/>
          </a:p>
        </p:txBody>
      </p:sp>
      <p:pic>
        <p:nvPicPr>
          <p:cNvPr id="4098" name="Picture 2" descr="Logo">
            <a:extLst>
              <a:ext uri="{FF2B5EF4-FFF2-40B4-BE49-F238E27FC236}">
                <a16:creationId xmlns:a16="http://schemas.microsoft.com/office/drawing/2014/main" id="{21715216-605F-B7E4-96E2-6644DB8936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5346" y="4563052"/>
            <a:ext cx="1975757" cy="178023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9E6E574-280F-D8EF-0FE1-77614FEDB667}"/>
              </a:ext>
            </a:extLst>
          </p:cNvPr>
          <p:cNvSpPr txBox="1"/>
          <p:nvPr/>
        </p:nvSpPr>
        <p:spPr>
          <a:xfrm>
            <a:off x="6925049" y="6437754"/>
            <a:ext cx="5055782" cy="276999"/>
          </a:xfrm>
          <a:prstGeom prst="rect">
            <a:avLst/>
          </a:prstGeom>
          <a:noFill/>
        </p:spPr>
        <p:txBody>
          <a:bodyPr wrap="square">
            <a:spAutoFit/>
          </a:bodyPr>
          <a:lstStyle/>
          <a:p>
            <a:r>
              <a:rPr lang="en-GB" sz="1200" dirty="0">
                <a:hlinkClick r:id="rId7"/>
              </a:rPr>
              <a:t>Peterborough &amp; Cambridgeshire Infant Feeding Support (pbcinfantfeeding.org)</a:t>
            </a:r>
            <a:endParaRPr lang="en-GB" sz="1200" dirty="0"/>
          </a:p>
        </p:txBody>
      </p:sp>
      <p:pic>
        <p:nvPicPr>
          <p:cNvPr id="16" name="Picture 15">
            <a:extLst>
              <a:ext uri="{FF2B5EF4-FFF2-40B4-BE49-F238E27FC236}">
                <a16:creationId xmlns:a16="http://schemas.microsoft.com/office/drawing/2014/main" id="{EDC29F12-F928-E25F-9149-587A538BD854}"/>
              </a:ext>
            </a:extLst>
          </p:cNvPr>
          <p:cNvPicPr>
            <a:picLocks noChangeAspect="1"/>
          </p:cNvPicPr>
          <p:nvPr/>
        </p:nvPicPr>
        <p:blipFill>
          <a:blip r:embed="rId8"/>
          <a:stretch>
            <a:fillRect/>
          </a:stretch>
        </p:blipFill>
        <p:spPr>
          <a:xfrm>
            <a:off x="7911623" y="4181523"/>
            <a:ext cx="3065594" cy="2083803"/>
          </a:xfrm>
          <a:prstGeom prst="rect">
            <a:avLst/>
          </a:prstGeom>
        </p:spPr>
      </p:pic>
      <p:sp>
        <p:nvSpPr>
          <p:cNvPr id="18" name="TextBox 17">
            <a:extLst>
              <a:ext uri="{FF2B5EF4-FFF2-40B4-BE49-F238E27FC236}">
                <a16:creationId xmlns:a16="http://schemas.microsoft.com/office/drawing/2014/main" id="{CFE908DC-5546-DD8E-100D-28BBB3D1A8C3}"/>
              </a:ext>
            </a:extLst>
          </p:cNvPr>
          <p:cNvSpPr txBox="1"/>
          <p:nvPr/>
        </p:nvSpPr>
        <p:spPr>
          <a:xfrm>
            <a:off x="6114442" y="2848064"/>
            <a:ext cx="5818844" cy="1077218"/>
          </a:xfrm>
          <a:prstGeom prst="rect">
            <a:avLst/>
          </a:prstGeom>
          <a:solidFill>
            <a:schemeClr val="accent5">
              <a:lumMod val="85000"/>
            </a:schemeClr>
          </a:solidFill>
        </p:spPr>
        <p:txBody>
          <a:bodyPr wrap="square">
            <a:spAutoFit/>
          </a:bodyPr>
          <a:lstStyle/>
          <a:p>
            <a:pPr algn="l"/>
            <a:r>
              <a:rPr lang="en-GB" sz="1600" b="1" i="0" u="none" strike="noStrike" dirty="0">
                <a:solidFill>
                  <a:srgbClr val="000000"/>
                </a:solidFill>
                <a:effectLst/>
              </a:rPr>
              <a:t>NCT Birth, Feeding and You is a jointly commissioned service by Peterborough City Council and Cambridgeshire County Council to provide community infant feeding and emotional well-being peer support across Peterborough &amp; Cambridgeshire.</a:t>
            </a:r>
            <a:endParaRPr lang="en-GB" sz="1600" b="1" i="0" dirty="0">
              <a:solidFill>
                <a:srgbClr val="212529"/>
              </a:solidFill>
              <a:effectLst/>
            </a:endParaRPr>
          </a:p>
        </p:txBody>
      </p:sp>
      <p:sp>
        <p:nvSpPr>
          <p:cNvPr id="22" name="TextBox 21">
            <a:extLst>
              <a:ext uri="{FF2B5EF4-FFF2-40B4-BE49-F238E27FC236}">
                <a16:creationId xmlns:a16="http://schemas.microsoft.com/office/drawing/2014/main" id="{E0D6335A-5E53-7A8A-659B-A154624224F3}"/>
              </a:ext>
            </a:extLst>
          </p:cNvPr>
          <p:cNvSpPr txBox="1"/>
          <p:nvPr/>
        </p:nvSpPr>
        <p:spPr>
          <a:xfrm>
            <a:off x="6096000" y="2421022"/>
            <a:ext cx="6602818" cy="276999"/>
          </a:xfrm>
          <a:prstGeom prst="rect">
            <a:avLst/>
          </a:prstGeom>
          <a:noFill/>
        </p:spPr>
        <p:txBody>
          <a:bodyPr wrap="square">
            <a:spAutoFit/>
          </a:bodyPr>
          <a:lstStyle/>
          <a:p>
            <a:r>
              <a:rPr lang="en-GB" sz="1200" dirty="0">
                <a:solidFill>
                  <a:schemeClr val="accent6">
                    <a:lumMod val="10000"/>
                  </a:schemeClr>
                </a:solidFill>
              </a:rPr>
              <a:t>Source: Healthy Child Programme, CPFT, CCS</a:t>
            </a:r>
            <a:r>
              <a:rPr lang="en-GB" sz="1200" b="1" i="0" dirty="0">
                <a:solidFill>
                  <a:srgbClr val="33CCCC"/>
                </a:solidFill>
                <a:effectLst/>
                <a:cs typeface="Arial" panose="020B0604020202020204" pitchFamily="34" charset="0"/>
              </a:rPr>
              <a:t> </a:t>
            </a:r>
            <a:endParaRPr lang="en-GB" sz="1200" dirty="0"/>
          </a:p>
        </p:txBody>
      </p:sp>
      <p:sp>
        <p:nvSpPr>
          <p:cNvPr id="27" name="TextBox 26">
            <a:extLst>
              <a:ext uri="{FF2B5EF4-FFF2-40B4-BE49-F238E27FC236}">
                <a16:creationId xmlns:a16="http://schemas.microsoft.com/office/drawing/2014/main" id="{05C85909-C5BA-34DD-9346-272D08506FD4}"/>
              </a:ext>
            </a:extLst>
          </p:cNvPr>
          <p:cNvSpPr txBox="1"/>
          <p:nvPr/>
        </p:nvSpPr>
        <p:spPr>
          <a:xfrm>
            <a:off x="6114442" y="1542256"/>
            <a:ext cx="5757631" cy="830997"/>
          </a:xfrm>
          <a:prstGeom prst="rect">
            <a:avLst/>
          </a:prstGeom>
          <a:solidFill>
            <a:schemeClr val="accent5">
              <a:lumMod val="85000"/>
            </a:schemeClr>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accent6">
                    <a:lumMod val="10000"/>
                  </a:schemeClr>
                </a:solidFill>
                <a:effectLst/>
              </a:rPr>
              <a:t>The Healthy Child Programme Infant Feeding Team is made up NHS staff with specific training and qualifications to support parents with their feeding preferences.  </a:t>
            </a:r>
          </a:p>
        </p:txBody>
      </p:sp>
      <p:sp>
        <p:nvSpPr>
          <p:cNvPr id="28" name="TextBox 27">
            <a:extLst>
              <a:ext uri="{FF2B5EF4-FFF2-40B4-BE49-F238E27FC236}">
                <a16:creationId xmlns:a16="http://schemas.microsoft.com/office/drawing/2014/main" id="{96BCF595-59E8-2F7F-58AC-0D696DC7D869}"/>
              </a:ext>
            </a:extLst>
          </p:cNvPr>
          <p:cNvSpPr txBox="1"/>
          <p:nvPr/>
        </p:nvSpPr>
        <p:spPr>
          <a:xfrm>
            <a:off x="7832132" y="6270331"/>
            <a:ext cx="2484635" cy="276999"/>
          </a:xfrm>
          <a:prstGeom prst="rect">
            <a:avLst/>
          </a:prstGeom>
          <a:noFill/>
        </p:spPr>
        <p:txBody>
          <a:bodyPr wrap="square">
            <a:spAutoFit/>
          </a:bodyPr>
          <a:lstStyle/>
          <a:p>
            <a:r>
              <a:rPr lang="en-GB" sz="1200" b="1" dirty="0">
                <a:solidFill>
                  <a:schemeClr val="accent6">
                    <a:lumMod val="10000"/>
                  </a:schemeClr>
                </a:solidFill>
              </a:rPr>
              <a:t>Locations of infant feeding support</a:t>
            </a:r>
          </a:p>
        </p:txBody>
      </p:sp>
    </p:spTree>
    <p:extLst>
      <p:ext uri="{BB962C8B-B14F-4D97-AF65-F5344CB8AC3E}">
        <p14:creationId xmlns:p14="http://schemas.microsoft.com/office/powerpoint/2010/main" val="4184145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3CBC7FC-97DE-9A05-4533-67F8AE15C3D5}"/>
              </a:ext>
            </a:extLst>
          </p:cNvPr>
          <p:cNvSpPr/>
          <p:nvPr/>
        </p:nvSpPr>
        <p:spPr>
          <a:xfrm>
            <a:off x="8733035" y="157847"/>
            <a:ext cx="3458965" cy="685800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EFD554B-69DF-2EF7-FD0E-7B267DE4CC68}"/>
              </a:ext>
            </a:extLst>
          </p:cNvPr>
          <p:cNvSpPr>
            <a:spLocks noGrp="1"/>
          </p:cNvSpPr>
          <p:nvPr>
            <p:ph type="title"/>
          </p:nvPr>
        </p:nvSpPr>
        <p:spPr>
          <a:xfrm>
            <a:off x="2852546" y="498246"/>
            <a:ext cx="6486907" cy="584483"/>
          </a:xfrm>
          <a:solidFill>
            <a:schemeClr val="tx1">
              <a:lumMod val="25000"/>
              <a:lumOff val="75000"/>
            </a:schemeClr>
          </a:solidFill>
        </p:spPr>
        <p:txBody>
          <a:bodyPr/>
          <a:lstStyle/>
          <a:p>
            <a:pPr algn="ctr"/>
            <a:r>
              <a:rPr lang="en-GB" sz="2800" dirty="0">
                <a:solidFill>
                  <a:schemeClr val="accent6">
                    <a:lumMod val="10000"/>
                  </a:schemeClr>
                </a:solidFill>
                <a:cs typeface="Arial" panose="020B0604020202020204" pitchFamily="34" charset="0"/>
              </a:rPr>
              <a:t>CHANGES IN THE CYP POPULATION</a:t>
            </a:r>
          </a:p>
        </p:txBody>
      </p:sp>
      <p:sp>
        <p:nvSpPr>
          <p:cNvPr id="25" name="Title 1">
            <a:extLst>
              <a:ext uri="{FF2B5EF4-FFF2-40B4-BE49-F238E27FC236}">
                <a16:creationId xmlns:a16="http://schemas.microsoft.com/office/drawing/2014/main" id="{86862DA2-DCCC-71B5-1BEC-20F3DD9A4E3D}"/>
              </a:ext>
            </a:extLst>
          </p:cNvPr>
          <p:cNvSpPr txBox="1">
            <a:spLocks/>
          </p:cNvSpPr>
          <p:nvPr/>
        </p:nvSpPr>
        <p:spPr bwMode="auto">
          <a:xfrm>
            <a:off x="-2618" y="-17278"/>
            <a:ext cx="3631643" cy="431164"/>
          </a:xfrm>
          <a:prstGeom prst="rect">
            <a:avLst/>
          </a:prstGeom>
          <a:solidFill>
            <a:schemeClr val="tx1">
              <a:lumMod val="25000"/>
              <a:lumOff val="75000"/>
            </a:schemeClr>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1800" dirty="0">
                <a:solidFill>
                  <a:schemeClr val="accent6">
                    <a:lumMod val="10000"/>
                  </a:schemeClr>
                </a:solidFill>
                <a:cs typeface="Arial" panose="020B0604020202020204" pitchFamily="34" charset="0"/>
              </a:rPr>
              <a:t>Population Data</a:t>
            </a:r>
          </a:p>
        </p:txBody>
      </p:sp>
      <p:sp>
        <p:nvSpPr>
          <p:cNvPr id="9" name="TextBox 1">
            <a:extLst>
              <a:ext uri="{FF2B5EF4-FFF2-40B4-BE49-F238E27FC236}">
                <a16:creationId xmlns:a16="http://schemas.microsoft.com/office/drawing/2014/main" id="{D1571F9F-E6A3-E1A2-2CFD-DC96CA9ED06F}"/>
              </a:ext>
            </a:extLst>
          </p:cNvPr>
          <p:cNvSpPr txBox="1"/>
          <p:nvPr/>
        </p:nvSpPr>
        <p:spPr>
          <a:xfrm>
            <a:off x="434979" y="1215660"/>
            <a:ext cx="1132204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chemeClr val="bg1"/>
                </a:solidFill>
                <a:cs typeface="Arial" panose="020B0604020202020204" pitchFamily="34" charset="0"/>
              </a:rPr>
              <a:t>Population growth in the CYP age groups in recent years means additional pressure on Children’s services</a:t>
            </a:r>
          </a:p>
        </p:txBody>
      </p:sp>
      <p:pic>
        <p:nvPicPr>
          <p:cNvPr id="1026" name="Picture 2">
            <a:extLst>
              <a:ext uri="{FF2B5EF4-FFF2-40B4-BE49-F238E27FC236}">
                <a16:creationId xmlns:a16="http://schemas.microsoft.com/office/drawing/2014/main" id="{B13A1B1A-47A7-67AA-F9DD-BBE2AAB1CF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523" y="2386766"/>
            <a:ext cx="5120424" cy="291356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F4E84F6C-2471-6211-EE0B-0C4915F7C9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143" y="1954603"/>
            <a:ext cx="5709326" cy="357301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1">
            <a:extLst>
              <a:ext uri="{FF2B5EF4-FFF2-40B4-BE49-F238E27FC236}">
                <a16:creationId xmlns:a16="http://schemas.microsoft.com/office/drawing/2014/main" id="{87E8CB03-4746-328C-B21B-39F4A4707CFF}"/>
              </a:ext>
            </a:extLst>
          </p:cNvPr>
          <p:cNvSpPr txBox="1"/>
          <p:nvPr/>
        </p:nvSpPr>
        <p:spPr>
          <a:xfrm>
            <a:off x="888525" y="2002809"/>
            <a:ext cx="47636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1" dirty="0">
                <a:solidFill>
                  <a:schemeClr val="accent6">
                    <a:lumMod val="10000"/>
                  </a:schemeClr>
                </a:solidFill>
              </a:rPr>
              <a:t>Population growth between 2011 and 2021 census (all ages)</a:t>
            </a:r>
          </a:p>
        </p:txBody>
      </p:sp>
      <p:sp>
        <p:nvSpPr>
          <p:cNvPr id="11" name="TextBox 1">
            <a:extLst>
              <a:ext uri="{FF2B5EF4-FFF2-40B4-BE49-F238E27FC236}">
                <a16:creationId xmlns:a16="http://schemas.microsoft.com/office/drawing/2014/main" id="{0CB76185-AE6E-51D2-9989-9A60E616E3C4}"/>
              </a:ext>
            </a:extLst>
          </p:cNvPr>
          <p:cNvSpPr txBox="1"/>
          <p:nvPr/>
        </p:nvSpPr>
        <p:spPr>
          <a:xfrm>
            <a:off x="6096000" y="1640162"/>
            <a:ext cx="5681573"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1" dirty="0">
                <a:solidFill>
                  <a:schemeClr val="accent6">
                    <a:lumMod val="10000"/>
                  </a:schemeClr>
                </a:solidFill>
              </a:rPr>
              <a:t>Population growth between 2011 and 2021 census (by age group)</a:t>
            </a:r>
          </a:p>
        </p:txBody>
      </p:sp>
      <p:sp>
        <p:nvSpPr>
          <p:cNvPr id="12" name="TextBox 1">
            <a:extLst>
              <a:ext uri="{FF2B5EF4-FFF2-40B4-BE49-F238E27FC236}">
                <a16:creationId xmlns:a16="http://schemas.microsoft.com/office/drawing/2014/main" id="{D0D0AB76-B9F6-A4DF-F61B-54AB170E6165}"/>
              </a:ext>
            </a:extLst>
          </p:cNvPr>
          <p:cNvSpPr txBox="1"/>
          <p:nvPr/>
        </p:nvSpPr>
        <p:spPr>
          <a:xfrm>
            <a:off x="6539879" y="5678212"/>
            <a:ext cx="4386312" cy="83099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b="1" dirty="0">
                <a:solidFill>
                  <a:schemeClr val="accent6">
                    <a:lumMod val="10000"/>
                  </a:schemeClr>
                </a:solidFill>
              </a:rPr>
              <a:t>Largest growth areas for CYP up to 2021:</a:t>
            </a:r>
          </a:p>
          <a:p>
            <a:r>
              <a:rPr lang="en-GB" sz="1600" dirty="0">
                <a:solidFill>
                  <a:schemeClr val="accent6">
                    <a:lumMod val="10000"/>
                  </a:schemeClr>
                </a:solidFill>
              </a:rPr>
              <a:t>Cambridge City: </a:t>
            </a:r>
            <a:r>
              <a:rPr lang="en-GB" sz="1400" dirty="0">
                <a:solidFill>
                  <a:schemeClr val="accent6">
                    <a:lumMod val="10000"/>
                  </a:schemeClr>
                </a:solidFill>
              </a:rPr>
              <a:t>32% increase in 5-9s and 33% in 10-14s</a:t>
            </a:r>
          </a:p>
          <a:p>
            <a:r>
              <a:rPr lang="en-GB" sz="1600" dirty="0">
                <a:solidFill>
                  <a:schemeClr val="accent6">
                    <a:lumMod val="10000"/>
                  </a:schemeClr>
                </a:solidFill>
              </a:rPr>
              <a:t>Peterborough: </a:t>
            </a:r>
            <a:r>
              <a:rPr lang="en-GB" sz="1400" dirty="0">
                <a:solidFill>
                  <a:schemeClr val="accent6">
                    <a:lumMod val="10000"/>
                  </a:schemeClr>
                </a:solidFill>
              </a:rPr>
              <a:t>38% increase in 5-9s and 37% in 10-14s</a:t>
            </a:r>
          </a:p>
        </p:txBody>
      </p:sp>
      <p:sp>
        <p:nvSpPr>
          <p:cNvPr id="15" name="TextBox 1">
            <a:extLst>
              <a:ext uri="{FF2B5EF4-FFF2-40B4-BE49-F238E27FC236}">
                <a16:creationId xmlns:a16="http://schemas.microsoft.com/office/drawing/2014/main" id="{8399D95A-A794-44EC-EFE0-5805BD5EC9D0}"/>
              </a:ext>
            </a:extLst>
          </p:cNvPr>
          <p:cNvSpPr txBox="1"/>
          <p:nvPr/>
        </p:nvSpPr>
        <p:spPr>
          <a:xfrm>
            <a:off x="224917" y="6370710"/>
            <a:ext cx="2799778" cy="27699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0" i="0">
                <a:solidFill>
                  <a:srgbClr val="252423"/>
                </a:solidFill>
                <a:effectLst/>
                <a:latin typeface="Arial" panose="020B0604020202020204" pitchFamily="34" charset="0"/>
              </a:rPr>
              <a:t>Source: 2011 and 2011 Census, ONS </a:t>
            </a:r>
            <a:endParaRPr lang="en-GB" sz="1200"/>
          </a:p>
        </p:txBody>
      </p:sp>
    </p:spTree>
    <p:extLst>
      <p:ext uri="{BB962C8B-B14F-4D97-AF65-F5344CB8AC3E}">
        <p14:creationId xmlns:p14="http://schemas.microsoft.com/office/powerpoint/2010/main" val="8889802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F698D-10B4-1F9A-BC7B-6E2E18EF2FCC}"/>
              </a:ext>
            </a:extLst>
          </p:cNvPr>
          <p:cNvSpPr/>
          <p:nvPr/>
        </p:nvSpPr>
        <p:spPr>
          <a:xfrm>
            <a:off x="8733035" y="1"/>
            <a:ext cx="3458965" cy="685800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1">
            <a:extLst>
              <a:ext uri="{FF2B5EF4-FFF2-40B4-BE49-F238E27FC236}">
                <a16:creationId xmlns:a16="http://schemas.microsoft.com/office/drawing/2014/main" id="{1A36AED7-489B-43B9-C26E-7843F105786E}"/>
              </a:ext>
            </a:extLst>
          </p:cNvPr>
          <p:cNvSpPr txBox="1">
            <a:spLocks/>
          </p:cNvSpPr>
          <p:nvPr/>
        </p:nvSpPr>
        <p:spPr bwMode="auto">
          <a:xfrm>
            <a:off x="2958983" y="2620071"/>
            <a:ext cx="6274033" cy="1617858"/>
          </a:xfrm>
          <a:prstGeom prst="rect">
            <a:avLst/>
          </a:prstGeom>
          <a:no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2000" dirty="0">
                <a:solidFill>
                  <a:schemeClr val="accent6">
                    <a:lumMod val="10000"/>
                  </a:schemeClr>
                </a:solidFill>
                <a:cs typeface="Arial" panose="020B0604020202020204" pitchFamily="34" charset="0"/>
              </a:rPr>
              <a:t>Please contact CYP Public Health Manager </a:t>
            </a:r>
            <a:r>
              <a:rPr lang="en-GB" sz="2000" dirty="0">
                <a:solidFill>
                  <a:schemeClr val="accent6">
                    <a:lumMod val="10000"/>
                  </a:schemeClr>
                </a:solidFill>
                <a:cs typeface="Arial" panose="020B0604020202020204" pitchFamily="34" charset="0"/>
                <a:hlinkClick r:id="rId2">
                  <a:extLst>
                    <a:ext uri="{A12FA001-AC4F-418D-AE19-62706E023703}">
                      <ahyp:hlinkClr xmlns:ahyp="http://schemas.microsoft.com/office/drawing/2018/hyperlinkcolor" val="tx"/>
                    </a:ext>
                  </a:extLst>
                </a:hlinkClick>
              </a:rPr>
              <a:t>sian.cowell@cambridgeshire.gov.uk</a:t>
            </a:r>
            <a:r>
              <a:rPr lang="en-GB" sz="2000" dirty="0">
                <a:solidFill>
                  <a:schemeClr val="accent6">
                    <a:lumMod val="10000"/>
                  </a:schemeClr>
                </a:solidFill>
                <a:cs typeface="Arial" panose="020B0604020202020204" pitchFamily="34" charset="0"/>
              </a:rPr>
              <a:t> with any questions regarding this data pack</a:t>
            </a:r>
          </a:p>
        </p:txBody>
      </p:sp>
    </p:spTree>
    <p:extLst>
      <p:ext uri="{BB962C8B-B14F-4D97-AF65-F5344CB8AC3E}">
        <p14:creationId xmlns:p14="http://schemas.microsoft.com/office/powerpoint/2010/main" val="9059942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EDDAC4D-5DAF-5297-4A1C-AAF3207B7CFA}"/>
              </a:ext>
            </a:extLst>
          </p:cNvPr>
          <p:cNvSpPr/>
          <p:nvPr/>
        </p:nvSpPr>
        <p:spPr>
          <a:xfrm>
            <a:off x="8733035" y="1"/>
            <a:ext cx="3458965" cy="685800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3" name="Table 2">
            <a:extLst>
              <a:ext uri="{FF2B5EF4-FFF2-40B4-BE49-F238E27FC236}">
                <a16:creationId xmlns:a16="http://schemas.microsoft.com/office/drawing/2014/main" id="{481BBB51-D778-D75C-E253-8A38B2D8982B}"/>
              </a:ext>
            </a:extLst>
          </p:cNvPr>
          <p:cNvGraphicFramePr>
            <a:graphicFrameLocks noGrp="1"/>
          </p:cNvGraphicFramePr>
          <p:nvPr>
            <p:extLst>
              <p:ext uri="{D42A27DB-BD31-4B8C-83A1-F6EECF244321}">
                <p14:modId xmlns:p14="http://schemas.microsoft.com/office/powerpoint/2010/main" val="1678481171"/>
              </p:ext>
            </p:extLst>
          </p:nvPr>
        </p:nvGraphicFramePr>
        <p:xfrm>
          <a:off x="605400" y="1457843"/>
          <a:ext cx="4503706" cy="2311655"/>
        </p:xfrm>
        <a:graphic>
          <a:graphicData uri="http://schemas.openxmlformats.org/drawingml/2006/table">
            <a:tbl>
              <a:tblPr firstRow="1" firstCol="1" bandRow="1">
                <a:tableStyleId>{22838BEF-8BB2-4498-84A7-C5851F593DF1}</a:tableStyleId>
              </a:tblPr>
              <a:tblGrid>
                <a:gridCol w="1577554">
                  <a:extLst>
                    <a:ext uri="{9D8B030D-6E8A-4147-A177-3AD203B41FA5}">
                      <a16:colId xmlns:a16="http://schemas.microsoft.com/office/drawing/2014/main" val="3375851841"/>
                    </a:ext>
                  </a:extLst>
                </a:gridCol>
                <a:gridCol w="1424917">
                  <a:extLst>
                    <a:ext uri="{9D8B030D-6E8A-4147-A177-3AD203B41FA5}">
                      <a16:colId xmlns:a16="http://schemas.microsoft.com/office/drawing/2014/main" val="465203460"/>
                    </a:ext>
                  </a:extLst>
                </a:gridCol>
                <a:gridCol w="1501235">
                  <a:extLst>
                    <a:ext uri="{9D8B030D-6E8A-4147-A177-3AD203B41FA5}">
                      <a16:colId xmlns:a16="http://schemas.microsoft.com/office/drawing/2014/main" val="1213213709"/>
                    </a:ext>
                  </a:extLst>
                </a:gridCol>
              </a:tblGrid>
              <a:tr h="408007">
                <a:tc>
                  <a:txBody>
                    <a:bodyPr/>
                    <a:lstStyle/>
                    <a:p>
                      <a:pPr algn="l" fontAlgn="b"/>
                      <a:r>
                        <a:rPr lang="en-GB" sz="1200" b="0" u="none" strike="noStrike">
                          <a:solidFill>
                            <a:schemeClr val="accent6">
                              <a:lumMod val="10000"/>
                            </a:schemeClr>
                          </a:solidFill>
                          <a:effectLst/>
                        </a:rPr>
                        <a:t>2021</a:t>
                      </a:r>
                      <a:endParaRPr lang="en-GB" sz="1200" b="0" i="0" u="none" strike="noStrike">
                        <a:solidFill>
                          <a:schemeClr val="accent6">
                            <a:lumMod val="10000"/>
                          </a:schemeClr>
                        </a:solidFill>
                        <a:effectLst/>
                        <a:latin typeface="Arial" panose="020B0604020202020204" pitchFamily="34" charset="0"/>
                      </a:endParaRPr>
                    </a:p>
                  </a:txBody>
                  <a:tcPr marL="6350" marR="6350" marT="6350" marB="0" anchor="ctr"/>
                </a:tc>
                <a:tc>
                  <a:txBody>
                    <a:bodyPr/>
                    <a:lstStyle/>
                    <a:p>
                      <a:pPr algn="ctr" fontAlgn="b"/>
                      <a:r>
                        <a:rPr lang="en-GB" sz="1200" b="0" u="none" strike="noStrike">
                          <a:solidFill>
                            <a:schemeClr val="accent6">
                              <a:lumMod val="10000"/>
                            </a:schemeClr>
                          </a:solidFill>
                          <a:effectLst/>
                        </a:rPr>
                        <a:t>Number of live births</a:t>
                      </a:r>
                      <a:endParaRPr lang="en-GB" sz="1200" b="0" i="0" u="none" strike="noStrike">
                        <a:solidFill>
                          <a:schemeClr val="accent6">
                            <a:lumMod val="10000"/>
                          </a:schemeClr>
                        </a:solidFill>
                        <a:effectLst/>
                        <a:latin typeface="Arial" panose="020B0604020202020204" pitchFamily="34" charset="0"/>
                      </a:endParaRPr>
                    </a:p>
                  </a:txBody>
                  <a:tcPr marL="6350" marR="6350" marT="6350" marB="0" anchor="ctr"/>
                </a:tc>
                <a:tc>
                  <a:txBody>
                    <a:bodyPr/>
                    <a:lstStyle/>
                    <a:p>
                      <a:pPr algn="ctr" fontAlgn="b"/>
                      <a:r>
                        <a:rPr lang="en-GB" sz="1200" b="0" u="none" strike="noStrike">
                          <a:solidFill>
                            <a:schemeClr val="accent6">
                              <a:lumMod val="10000"/>
                            </a:schemeClr>
                          </a:solidFill>
                          <a:effectLst/>
                        </a:rPr>
                        <a:t>Total Fertility Rate (TFR)</a:t>
                      </a:r>
                      <a:endParaRPr lang="en-GB" sz="1200" b="0" i="0" u="none" strike="noStrike">
                        <a:solidFill>
                          <a:schemeClr val="accent6">
                            <a:lumMod val="10000"/>
                          </a:schemeClr>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1055712875"/>
                  </a:ext>
                </a:extLst>
              </a:tr>
              <a:tr h="237956">
                <a:tc>
                  <a:txBody>
                    <a:bodyPr/>
                    <a:lstStyle/>
                    <a:p>
                      <a:pPr algn="l" fontAlgn="b"/>
                      <a:r>
                        <a:rPr lang="en-GB" sz="1200" b="0" u="none" strike="noStrike">
                          <a:solidFill>
                            <a:schemeClr val="accent6">
                              <a:lumMod val="10000"/>
                            </a:schemeClr>
                          </a:solidFill>
                          <a:effectLst/>
                        </a:rPr>
                        <a:t>Cambridgeshire</a:t>
                      </a:r>
                      <a:endParaRPr lang="en-GB" sz="1200" b="0" i="0" u="none" strike="noStrike">
                        <a:solidFill>
                          <a:schemeClr val="accent6">
                            <a:lumMod val="10000"/>
                          </a:schemeClr>
                        </a:solidFill>
                        <a:effectLst/>
                        <a:latin typeface="Arial" panose="020B0604020202020204" pitchFamily="34" charset="0"/>
                      </a:endParaRPr>
                    </a:p>
                  </a:txBody>
                  <a:tcPr marL="6350" marR="6350" marT="6350" marB="0" anchor="ctr"/>
                </a:tc>
                <a:tc>
                  <a:txBody>
                    <a:bodyPr/>
                    <a:lstStyle/>
                    <a:p>
                      <a:pPr algn="ctr" fontAlgn="b"/>
                      <a:r>
                        <a:rPr lang="en-GB" sz="1200" b="0" u="none" strike="noStrike">
                          <a:solidFill>
                            <a:schemeClr val="accent6">
                              <a:lumMod val="10000"/>
                            </a:schemeClr>
                          </a:solidFill>
                          <a:effectLst/>
                        </a:rPr>
                        <a:t>6,677</a:t>
                      </a:r>
                      <a:endParaRPr lang="en-GB" sz="1200" b="0" i="0" u="none" strike="noStrike">
                        <a:solidFill>
                          <a:schemeClr val="accent6">
                            <a:lumMod val="10000"/>
                          </a:schemeClr>
                        </a:solidFill>
                        <a:effectLst/>
                        <a:latin typeface="Arial" panose="020B0604020202020204" pitchFamily="34" charset="0"/>
                      </a:endParaRPr>
                    </a:p>
                  </a:txBody>
                  <a:tcPr marL="6350" marR="6350" marT="6350" marB="0" anchor="ctr"/>
                </a:tc>
                <a:tc>
                  <a:txBody>
                    <a:bodyPr/>
                    <a:lstStyle/>
                    <a:p>
                      <a:pPr algn="ctr" fontAlgn="b"/>
                      <a:r>
                        <a:rPr lang="en-GB" sz="1200" b="0" u="none" strike="noStrike">
                          <a:solidFill>
                            <a:schemeClr val="accent6">
                              <a:lumMod val="10000"/>
                            </a:schemeClr>
                          </a:solidFill>
                          <a:effectLst/>
                        </a:rPr>
                        <a:t>1.71</a:t>
                      </a:r>
                      <a:endParaRPr lang="en-GB" sz="1200" b="0" i="0" u="none" strike="noStrike">
                        <a:solidFill>
                          <a:schemeClr val="accent6">
                            <a:lumMod val="10000"/>
                          </a:schemeClr>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2618968218"/>
                  </a:ext>
                </a:extLst>
              </a:tr>
              <a:tr h="237956">
                <a:tc>
                  <a:txBody>
                    <a:bodyPr/>
                    <a:lstStyle/>
                    <a:p>
                      <a:pPr marL="0" indent="0" algn="l" fontAlgn="b">
                        <a:buFontTx/>
                        <a:buNone/>
                      </a:pPr>
                      <a:r>
                        <a:rPr lang="en-GB" sz="1200" b="0" u="none" strike="noStrike">
                          <a:solidFill>
                            <a:schemeClr val="accent6">
                              <a:lumMod val="10000"/>
                            </a:schemeClr>
                          </a:solidFill>
                          <a:effectLst/>
                        </a:rPr>
                        <a:t>-Cambridge</a:t>
                      </a:r>
                      <a:endParaRPr lang="en-GB" sz="1200" b="0" i="0" u="none" strike="noStrike">
                        <a:solidFill>
                          <a:schemeClr val="accent6">
                            <a:lumMod val="10000"/>
                          </a:schemeClr>
                        </a:solidFill>
                        <a:effectLst/>
                        <a:latin typeface="Arial" panose="020B0604020202020204" pitchFamily="34" charset="0"/>
                      </a:endParaRPr>
                    </a:p>
                  </a:txBody>
                  <a:tcPr marL="6350" marR="6350" marT="6350" marB="0" anchor="ctr"/>
                </a:tc>
                <a:tc>
                  <a:txBody>
                    <a:bodyPr/>
                    <a:lstStyle/>
                    <a:p>
                      <a:pPr algn="ctr" fontAlgn="b"/>
                      <a:r>
                        <a:rPr lang="en-GB" sz="1200" b="0" u="none" strike="noStrike">
                          <a:solidFill>
                            <a:schemeClr val="accent6">
                              <a:lumMod val="10000"/>
                            </a:schemeClr>
                          </a:solidFill>
                          <a:effectLst/>
                        </a:rPr>
                        <a:t>1,293</a:t>
                      </a:r>
                      <a:endParaRPr lang="en-GB" sz="1200" b="0" i="0" u="none" strike="noStrike">
                        <a:solidFill>
                          <a:schemeClr val="accent6">
                            <a:lumMod val="10000"/>
                          </a:schemeClr>
                        </a:solidFill>
                        <a:effectLst/>
                        <a:latin typeface="Arial" panose="020B0604020202020204" pitchFamily="34" charset="0"/>
                      </a:endParaRPr>
                    </a:p>
                  </a:txBody>
                  <a:tcPr marL="6350" marR="6350" marT="6350" marB="0" anchor="ctr"/>
                </a:tc>
                <a:tc>
                  <a:txBody>
                    <a:bodyPr/>
                    <a:lstStyle/>
                    <a:p>
                      <a:pPr algn="ctr" fontAlgn="b"/>
                      <a:r>
                        <a:rPr lang="en-GB" sz="1200" b="0" u="none" strike="noStrike">
                          <a:solidFill>
                            <a:schemeClr val="accent6">
                              <a:lumMod val="10000"/>
                            </a:schemeClr>
                          </a:solidFill>
                          <a:effectLst/>
                        </a:rPr>
                        <a:t>1.90</a:t>
                      </a:r>
                      <a:endParaRPr lang="en-GB" sz="1200" b="0" i="0" u="none" strike="noStrike">
                        <a:solidFill>
                          <a:schemeClr val="accent6">
                            <a:lumMod val="10000"/>
                          </a:schemeClr>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1179153342"/>
                  </a:ext>
                </a:extLst>
              </a:tr>
              <a:tr h="237956">
                <a:tc>
                  <a:txBody>
                    <a:bodyPr/>
                    <a:lstStyle/>
                    <a:p>
                      <a:pPr algn="l" fontAlgn="b"/>
                      <a:r>
                        <a:rPr lang="en-GB" sz="1200" b="0" u="none" strike="noStrike">
                          <a:solidFill>
                            <a:schemeClr val="accent6">
                              <a:lumMod val="10000"/>
                            </a:schemeClr>
                          </a:solidFill>
                          <a:effectLst/>
                        </a:rPr>
                        <a:t>-East Cambridgeshire</a:t>
                      </a:r>
                      <a:endParaRPr lang="en-GB" sz="1200" b="0" i="0" u="none" strike="noStrike">
                        <a:solidFill>
                          <a:schemeClr val="accent6">
                            <a:lumMod val="10000"/>
                          </a:schemeClr>
                        </a:solidFill>
                        <a:effectLst/>
                        <a:latin typeface="Arial" panose="020B0604020202020204" pitchFamily="34" charset="0"/>
                      </a:endParaRPr>
                    </a:p>
                  </a:txBody>
                  <a:tcPr marL="6350" marR="6350" marT="6350" marB="0" anchor="ctr"/>
                </a:tc>
                <a:tc>
                  <a:txBody>
                    <a:bodyPr/>
                    <a:lstStyle/>
                    <a:p>
                      <a:pPr algn="ctr" fontAlgn="b"/>
                      <a:r>
                        <a:rPr lang="en-GB" sz="1200" b="0" u="none" strike="noStrike">
                          <a:solidFill>
                            <a:schemeClr val="accent6">
                              <a:lumMod val="10000"/>
                            </a:schemeClr>
                          </a:solidFill>
                          <a:effectLst/>
                        </a:rPr>
                        <a:t>837</a:t>
                      </a:r>
                      <a:endParaRPr lang="en-GB" sz="1200" b="0" i="0" u="none" strike="noStrike">
                        <a:solidFill>
                          <a:schemeClr val="accent6">
                            <a:lumMod val="10000"/>
                          </a:schemeClr>
                        </a:solidFill>
                        <a:effectLst/>
                        <a:latin typeface="Arial" panose="020B0604020202020204" pitchFamily="34" charset="0"/>
                      </a:endParaRPr>
                    </a:p>
                  </a:txBody>
                  <a:tcPr marL="6350" marR="6350" marT="6350" marB="0" anchor="ctr"/>
                </a:tc>
                <a:tc>
                  <a:txBody>
                    <a:bodyPr/>
                    <a:lstStyle/>
                    <a:p>
                      <a:pPr algn="ctr" fontAlgn="b"/>
                      <a:r>
                        <a:rPr lang="en-GB" sz="1200" b="0" u="none" strike="noStrike">
                          <a:solidFill>
                            <a:schemeClr val="accent6">
                              <a:lumMod val="10000"/>
                            </a:schemeClr>
                          </a:solidFill>
                          <a:effectLst/>
                        </a:rPr>
                        <a:t>1.60</a:t>
                      </a:r>
                      <a:endParaRPr lang="en-GB" sz="1200" b="0" i="0" u="none" strike="noStrike">
                        <a:solidFill>
                          <a:schemeClr val="accent6">
                            <a:lumMod val="10000"/>
                          </a:schemeClr>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3486514095"/>
                  </a:ext>
                </a:extLst>
              </a:tr>
              <a:tr h="237956">
                <a:tc>
                  <a:txBody>
                    <a:bodyPr/>
                    <a:lstStyle/>
                    <a:p>
                      <a:pPr algn="l" fontAlgn="b"/>
                      <a:r>
                        <a:rPr lang="en-GB" sz="1200" b="0" u="none" strike="noStrike">
                          <a:solidFill>
                            <a:schemeClr val="accent6">
                              <a:lumMod val="10000"/>
                            </a:schemeClr>
                          </a:solidFill>
                          <a:effectLst/>
                        </a:rPr>
                        <a:t>-Fenland</a:t>
                      </a:r>
                      <a:endParaRPr lang="en-GB" sz="1200" b="0" i="0" u="none" strike="noStrike">
                        <a:solidFill>
                          <a:schemeClr val="accent6">
                            <a:lumMod val="10000"/>
                          </a:schemeClr>
                        </a:solidFill>
                        <a:effectLst/>
                        <a:latin typeface="Arial" panose="020B0604020202020204" pitchFamily="34" charset="0"/>
                      </a:endParaRPr>
                    </a:p>
                  </a:txBody>
                  <a:tcPr marL="6350" marR="6350" marT="6350" marB="0" anchor="ctr"/>
                </a:tc>
                <a:tc>
                  <a:txBody>
                    <a:bodyPr/>
                    <a:lstStyle/>
                    <a:p>
                      <a:pPr algn="ctr" fontAlgn="b"/>
                      <a:r>
                        <a:rPr lang="en-GB" sz="1200" b="0" u="none" strike="noStrike">
                          <a:solidFill>
                            <a:schemeClr val="accent6">
                              <a:lumMod val="10000"/>
                            </a:schemeClr>
                          </a:solidFill>
                          <a:effectLst/>
                        </a:rPr>
                        <a:t>1,023</a:t>
                      </a:r>
                      <a:endParaRPr lang="en-GB" sz="1200" b="0" i="0" u="none" strike="noStrike">
                        <a:solidFill>
                          <a:schemeClr val="accent6">
                            <a:lumMod val="10000"/>
                          </a:schemeClr>
                        </a:solidFill>
                        <a:effectLst/>
                        <a:latin typeface="Arial" panose="020B0604020202020204" pitchFamily="34" charset="0"/>
                      </a:endParaRPr>
                    </a:p>
                  </a:txBody>
                  <a:tcPr marL="6350" marR="6350" marT="6350" marB="0" anchor="ctr"/>
                </a:tc>
                <a:tc>
                  <a:txBody>
                    <a:bodyPr/>
                    <a:lstStyle/>
                    <a:p>
                      <a:pPr algn="ctr" fontAlgn="b"/>
                      <a:r>
                        <a:rPr lang="en-GB" sz="1200" b="0" u="none" strike="noStrike">
                          <a:solidFill>
                            <a:schemeClr val="accent6">
                              <a:lumMod val="10000"/>
                            </a:schemeClr>
                          </a:solidFill>
                          <a:effectLst/>
                        </a:rPr>
                        <a:t>1.76</a:t>
                      </a:r>
                      <a:endParaRPr lang="en-GB" sz="1200" b="0" i="0" u="none" strike="noStrike">
                        <a:solidFill>
                          <a:schemeClr val="accent6">
                            <a:lumMod val="10000"/>
                          </a:schemeClr>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1364529840"/>
                  </a:ext>
                </a:extLst>
              </a:tr>
              <a:tr h="237956">
                <a:tc>
                  <a:txBody>
                    <a:bodyPr/>
                    <a:lstStyle/>
                    <a:p>
                      <a:pPr algn="l" fontAlgn="b"/>
                      <a:r>
                        <a:rPr lang="en-GB" sz="1200" b="0" u="none" strike="noStrike">
                          <a:solidFill>
                            <a:schemeClr val="accent6">
                              <a:lumMod val="10000"/>
                            </a:schemeClr>
                          </a:solidFill>
                          <a:effectLst/>
                        </a:rPr>
                        <a:t>-Huntingdonshire</a:t>
                      </a:r>
                      <a:endParaRPr lang="en-GB" sz="1200" b="0" i="0" u="none" strike="noStrike">
                        <a:solidFill>
                          <a:schemeClr val="accent6">
                            <a:lumMod val="10000"/>
                          </a:schemeClr>
                        </a:solidFill>
                        <a:effectLst/>
                        <a:latin typeface="Arial" panose="020B0604020202020204" pitchFamily="34" charset="0"/>
                      </a:endParaRPr>
                    </a:p>
                  </a:txBody>
                  <a:tcPr marL="6350" marR="6350" marT="6350" marB="0" anchor="ctr"/>
                </a:tc>
                <a:tc>
                  <a:txBody>
                    <a:bodyPr/>
                    <a:lstStyle/>
                    <a:p>
                      <a:pPr algn="ctr" fontAlgn="b"/>
                      <a:r>
                        <a:rPr lang="en-GB" sz="1200" b="0" u="none" strike="noStrike">
                          <a:solidFill>
                            <a:schemeClr val="accent6">
                              <a:lumMod val="10000"/>
                            </a:schemeClr>
                          </a:solidFill>
                          <a:effectLst/>
                        </a:rPr>
                        <a:t>1,890</a:t>
                      </a:r>
                      <a:endParaRPr lang="en-GB" sz="1200" b="0" i="0" u="none" strike="noStrike">
                        <a:solidFill>
                          <a:schemeClr val="accent6">
                            <a:lumMod val="10000"/>
                          </a:schemeClr>
                        </a:solidFill>
                        <a:effectLst/>
                        <a:latin typeface="Arial" panose="020B0604020202020204" pitchFamily="34" charset="0"/>
                      </a:endParaRPr>
                    </a:p>
                  </a:txBody>
                  <a:tcPr marL="6350" marR="6350" marT="6350" marB="0" anchor="ctr"/>
                </a:tc>
                <a:tc>
                  <a:txBody>
                    <a:bodyPr/>
                    <a:lstStyle/>
                    <a:p>
                      <a:pPr algn="ctr" fontAlgn="b"/>
                      <a:r>
                        <a:rPr lang="en-GB" sz="1200" b="0" u="none" strike="noStrike">
                          <a:solidFill>
                            <a:schemeClr val="accent6">
                              <a:lumMod val="10000"/>
                            </a:schemeClr>
                          </a:solidFill>
                          <a:effectLst/>
                        </a:rPr>
                        <a:t>1.81</a:t>
                      </a:r>
                      <a:endParaRPr lang="en-GB" sz="1200" b="0" i="0" u="none" strike="noStrike">
                        <a:solidFill>
                          <a:schemeClr val="accent6">
                            <a:lumMod val="10000"/>
                          </a:schemeClr>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2221335777"/>
                  </a:ext>
                </a:extLst>
              </a:tr>
              <a:tr h="237956">
                <a:tc>
                  <a:txBody>
                    <a:bodyPr/>
                    <a:lstStyle/>
                    <a:p>
                      <a:pPr algn="l" fontAlgn="b"/>
                      <a:r>
                        <a:rPr lang="en-GB" sz="1200" b="0" u="none" strike="noStrike">
                          <a:solidFill>
                            <a:schemeClr val="accent6">
                              <a:lumMod val="10000"/>
                            </a:schemeClr>
                          </a:solidFill>
                          <a:effectLst/>
                        </a:rPr>
                        <a:t>-South Cambridgeshire</a:t>
                      </a:r>
                      <a:endParaRPr lang="en-GB" sz="1200" b="0" i="0" u="none" strike="noStrike">
                        <a:solidFill>
                          <a:schemeClr val="accent6">
                            <a:lumMod val="10000"/>
                          </a:schemeClr>
                        </a:solidFill>
                        <a:effectLst/>
                        <a:latin typeface="Arial" panose="020B0604020202020204" pitchFamily="34" charset="0"/>
                      </a:endParaRPr>
                    </a:p>
                  </a:txBody>
                  <a:tcPr marL="6350" marR="6350" marT="6350" marB="0" anchor="ctr"/>
                </a:tc>
                <a:tc>
                  <a:txBody>
                    <a:bodyPr/>
                    <a:lstStyle/>
                    <a:p>
                      <a:pPr algn="ctr" fontAlgn="b"/>
                      <a:r>
                        <a:rPr lang="en-GB" sz="1200" b="0" u="none" strike="noStrike">
                          <a:solidFill>
                            <a:schemeClr val="accent6">
                              <a:lumMod val="10000"/>
                            </a:schemeClr>
                          </a:solidFill>
                          <a:effectLst/>
                        </a:rPr>
                        <a:t>1,634</a:t>
                      </a:r>
                      <a:endParaRPr lang="en-GB" sz="1200" b="0" i="0" u="none" strike="noStrike">
                        <a:solidFill>
                          <a:schemeClr val="accent6">
                            <a:lumMod val="10000"/>
                          </a:schemeClr>
                        </a:solidFill>
                        <a:effectLst/>
                        <a:latin typeface="Arial" panose="020B0604020202020204" pitchFamily="34" charset="0"/>
                      </a:endParaRPr>
                    </a:p>
                  </a:txBody>
                  <a:tcPr marL="6350" marR="6350" marT="6350" marB="0" anchor="ctr"/>
                </a:tc>
                <a:tc>
                  <a:txBody>
                    <a:bodyPr/>
                    <a:lstStyle/>
                    <a:p>
                      <a:pPr algn="ctr" fontAlgn="b"/>
                      <a:r>
                        <a:rPr lang="en-GB" sz="1200" b="0" u="none" strike="noStrike">
                          <a:solidFill>
                            <a:schemeClr val="accent6">
                              <a:lumMod val="10000"/>
                            </a:schemeClr>
                          </a:solidFill>
                          <a:effectLst/>
                        </a:rPr>
                        <a:t>1.85</a:t>
                      </a:r>
                      <a:endParaRPr lang="en-GB" sz="1200" b="0" i="0" u="none" strike="noStrike">
                        <a:solidFill>
                          <a:schemeClr val="accent6">
                            <a:lumMod val="10000"/>
                          </a:schemeClr>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502731727"/>
                  </a:ext>
                </a:extLst>
              </a:tr>
              <a:tr h="237956">
                <a:tc>
                  <a:txBody>
                    <a:bodyPr/>
                    <a:lstStyle/>
                    <a:p>
                      <a:pPr algn="l" fontAlgn="b"/>
                      <a:r>
                        <a:rPr lang="en-GB" sz="1200" b="0" u="none" strike="noStrike">
                          <a:solidFill>
                            <a:schemeClr val="accent6">
                              <a:lumMod val="10000"/>
                            </a:schemeClr>
                          </a:solidFill>
                          <a:effectLst/>
                        </a:rPr>
                        <a:t>Peterborough</a:t>
                      </a:r>
                      <a:endParaRPr lang="en-GB" sz="1200" b="0" i="0" u="none" strike="noStrike">
                        <a:solidFill>
                          <a:schemeClr val="accent6">
                            <a:lumMod val="10000"/>
                          </a:schemeClr>
                        </a:solidFill>
                        <a:effectLst/>
                        <a:latin typeface="Arial" panose="020B0604020202020204" pitchFamily="34" charset="0"/>
                      </a:endParaRPr>
                    </a:p>
                  </a:txBody>
                  <a:tcPr marL="6350" marR="6350" marT="6350" marB="0" anchor="ctr"/>
                </a:tc>
                <a:tc>
                  <a:txBody>
                    <a:bodyPr/>
                    <a:lstStyle/>
                    <a:p>
                      <a:pPr algn="ctr" fontAlgn="b"/>
                      <a:r>
                        <a:rPr lang="en-GB" sz="1200" b="0" u="none" strike="noStrike">
                          <a:solidFill>
                            <a:schemeClr val="accent6">
                              <a:lumMod val="10000"/>
                            </a:schemeClr>
                          </a:solidFill>
                          <a:effectLst/>
                        </a:rPr>
                        <a:t>2,668</a:t>
                      </a:r>
                      <a:endParaRPr lang="en-GB" sz="1200" b="0" i="0" u="none" strike="noStrike">
                        <a:solidFill>
                          <a:schemeClr val="accent6">
                            <a:lumMod val="10000"/>
                          </a:schemeClr>
                        </a:solidFill>
                        <a:effectLst/>
                        <a:latin typeface="Arial" panose="020B0604020202020204" pitchFamily="34" charset="0"/>
                      </a:endParaRPr>
                    </a:p>
                  </a:txBody>
                  <a:tcPr marL="6350" marR="6350" marT="6350" marB="0" anchor="ctr"/>
                </a:tc>
                <a:tc>
                  <a:txBody>
                    <a:bodyPr/>
                    <a:lstStyle/>
                    <a:p>
                      <a:pPr algn="ctr" fontAlgn="b"/>
                      <a:r>
                        <a:rPr lang="en-GB" sz="1200" b="0" u="none" strike="noStrike" dirty="0">
                          <a:solidFill>
                            <a:schemeClr val="accent6">
                              <a:lumMod val="10000"/>
                            </a:schemeClr>
                          </a:solidFill>
                          <a:effectLst/>
                        </a:rPr>
                        <a:t>2.01</a:t>
                      </a:r>
                      <a:endParaRPr lang="en-GB" sz="1200" b="0" i="0" u="none" strike="noStrike" dirty="0">
                        <a:solidFill>
                          <a:schemeClr val="accent6">
                            <a:lumMod val="10000"/>
                          </a:schemeClr>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3720977958"/>
                  </a:ext>
                </a:extLst>
              </a:tr>
              <a:tr h="237956">
                <a:tc>
                  <a:txBody>
                    <a:bodyPr/>
                    <a:lstStyle/>
                    <a:p>
                      <a:pPr algn="l" fontAlgn="b"/>
                      <a:r>
                        <a:rPr lang="en-GB" sz="1200" b="0" u="none" strike="noStrike">
                          <a:solidFill>
                            <a:schemeClr val="accent6">
                              <a:lumMod val="10000"/>
                            </a:schemeClr>
                          </a:solidFill>
                          <a:effectLst/>
                        </a:rPr>
                        <a:t>ENGLAND</a:t>
                      </a:r>
                      <a:endParaRPr lang="en-GB" sz="1200" b="0" i="0" u="none" strike="noStrike">
                        <a:solidFill>
                          <a:schemeClr val="accent6">
                            <a:lumMod val="10000"/>
                          </a:schemeClr>
                        </a:solidFill>
                        <a:effectLst/>
                        <a:latin typeface="Arial" panose="020B0604020202020204" pitchFamily="34" charset="0"/>
                      </a:endParaRPr>
                    </a:p>
                  </a:txBody>
                  <a:tcPr marL="6350" marR="6350" marT="6350" marB="0" anchor="ctr"/>
                </a:tc>
                <a:tc>
                  <a:txBody>
                    <a:bodyPr/>
                    <a:lstStyle/>
                    <a:p>
                      <a:pPr algn="ctr" fontAlgn="b"/>
                      <a:r>
                        <a:rPr lang="en-GB" sz="1200" b="0" u="none" strike="noStrike">
                          <a:solidFill>
                            <a:schemeClr val="accent6">
                              <a:lumMod val="10000"/>
                            </a:schemeClr>
                          </a:solidFill>
                          <a:effectLst/>
                        </a:rPr>
                        <a:t>595,948</a:t>
                      </a:r>
                      <a:endParaRPr lang="en-GB" sz="1200" b="0" i="0" u="none" strike="noStrike">
                        <a:solidFill>
                          <a:schemeClr val="accent6">
                            <a:lumMod val="10000"/>
                          </a:schemeClr>
                        </a:solidFill>
                        <a:effectLst/>
                        <a:latin typeface="Arial" panose="020B0604020202020204" pitchFamily="34" charset="0"/>
                      </a:endParaRPr>
                    </a:p>
                  </a:txBody>
                  <a:tcPr marL="6350" marR="6350" marT="6350" marB="0" anchor="ctr"/>
                </a:tc>
                <a:tc>
                  <a:txBody>
                    <a:bodyPr/>
                    <a:lstStyle/>
                    <a:p>
                      <a:pPr algn="ctr" fontAlgn="b"/>
                      <a:r>
                        <a:rPr lang="en-GB" sz="1200" b="0" u="none" strike="noStrike" dirty="0">
                          <a:solidFill>
                            <a:schemeClr val="accent6">
                              <a:lumMod val="10000"/>
                            </a:schemeClr>
                          </a:solidFill>
                          <a:effectLst/>
                        </a:rPr>
                        <a:t>1.62</a:t>
                      </a:r>
                      <a:endParaRPr lang="en-GB" sz="1200" b="0" i="0" u="none" strike="noStrike" dirty="0">
                        <a:solidFill>
                          <a:schemeClr val="accent6">
                            <a:lumMod val="10000"/>
                          </a:schemeClr>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3587521146"/>
                  </a:ext>
                </a:extLst>
              </a:tr>
            </a:tbl>
          </a:graphicData>
        </a:graphic>
      </p:graphicFrame>
      <p:sp>
        <p:nvSpPr>
          <p:cNvPr id="11" name="TextBox 10">
            <a:extLst>
              <a:ext uri="{FF2B5EF4-FFF2-40B4-BE49-F238E27FC236}">
                <a16:creationId xmlns:a16="http://schemas.microsoft.com/office/drawing/2014/main" id="{AD06CF54-8BAC-44F4-1AA1-90460A986D63}"/>
              </a:ext>
            </a:extLst>
          </p:cNvPr>
          <p:cNvSpPr txBox="1"/>
          <p:nvPr/>
        </p:nvSpPr>
        <p:spPr>
          <a:xfrm>
            <a:off x="108667" y="6462556"/>
            <a:ext cx="9284314" cy="276999"/>
          </a:xfrm>
          <a:prstGeom prst="rect">
            <a:avLst/>
          </a:prstGeom>
          <a:noFill/>
        </p:spPr>
        <p:txBody>
          <a:bodyPr wrap="square" rtlCol="0">
            <a:spAutoFit/>
          </a:bodyPr>
          <a:lstStyle/>
          <a:p>
            <a:r>
              <a:rPr lang="en-GB" sz="1200">
                <a:solidFill>
                  <a:srgbClr val="00A0E2"/>
                </a:solidFill>
              </a:rPr>
              <a:t>Source:  ONS, Births in England and Wales</a:t>
            </a:r>
          </a:p>
        </p:txBody>
      </p:sp>
      <p:graphicFrame>
        <p:nvGraphicFramePr>
          <p:cNvPr id="7" name="Chart 6">
            <a:extLst>
              <a:ext uri="{FF2B5EF4-FFF2-40B4-BE49-F238E27FC236}">
                <a16:creationId xmlns:a16="http://schemas.microsoft.com/office/drawing/2014/main" id="{1B7B9530-981D-C5C3-B9FE-387CFAFF4D62}"/>
              </a:ext>
            </a:extLst>
          </p:cNvPr>
          <p:cNvGraphicFramePr>
            <a:graphicFrameLocks/>
          </p:cNvGraphicFramePr>
          <p:nvPr>
            <p:extLst>
              <p:ext uri="{D42A27DB-BD31-4B8C-83A1-F6EECF244321}">
                <p14:modId xmlns:p14="http://schemas.microsoft.com/office/powerpoint/2010/main" val="3049529429"/>
              </p:ext>
            </p:extLst>
          </p:nvPr>
        </p:nvGraphicFramePr>
        <p:xfrm>
          <a:off x="5685555" y="1373092"/>
          <a:ext cx="6094959" cy="4627798"/>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5D465285-1755-31B2-697D-C719958204D8}"/>
              </a:ext>
            </a:extLst>
          </p:cNvPr>
          <p:cNvSpPr txBox="1"/>
          <p:nvPr/>
        </p:nvSpPr>
        <p:spPr>
          <a:xfrm>
            <a:off x="605400" y="4277334"/>
            <a:ext cx="4672095" cy="1692771"/>
          </a:xfrm>
          <a:custGeom>
            <a:avLst/>
            <a:gdLst>
              <a:gd name="connsiteX0" fmla="*/ 0 w 4672095"/>
              <a:gd name="connsiteY0" fmla="*/ 0 h 1692771"/>
              <a:gd name="connsiteX1" fmla="*/ 537291 w 4672095"/>
              <a:gd name="connsiteY1" fmla="*/ 0 h 1692771"/>
              <a:gd name="connsiteX2" fmla="*/ 981140 w 4672095"/>
              <a:gd name="connsiteY2" fmla="*/ 0 h 1692771"/>
              <a:gd name="connsiteX3" fmla="*/ 1611873 w 4672095"/>
              <a:gd name="connsiteY3" fmla="*/ 0 h 1692771"/>
              <a:gd name="connsiteX4" fmla="*/ 2102443 w 4672095"/>
              <a:gd name="connsiteY4" fmla="*/ 0 h 1692771"/>
              <a:gd name="connsiteX5" fmla="*/ 2779897 w 4672095"/>
              <a:gd name="connsiteY5" fmla="*/ 0 h 1692771"/>
              <a:gd name="connsiteX6" fmla="*/ 3410629 w 4672095"/>
              <a:gd name="connsiteY6" fmla="*/ 0 h 1692771"/>
              <a:gd name="connsiteX7" fmla="*/ 3901199 w 4672095"/>
              <a:gd name="connsiteY7" fmla="*/ 0 h 1692771"/>
              <a:gd name="connsiteX8" fmla="*/ 4672095 w 4672095"/>
              <a:gd name="connsiteY8" fmla="*/ 0 h 1692771"/>
              <a:gd name="connsiteX9" fmla="*/ 4672095 w 4672095"/>
              <a:gd name="connsiteY9" fmla="*/ 513474 h 1692771"/>
              <a:gd name="connsiteX10" fmla="*/ 4672095 w 4672095"/>
              <a:gd name="connsiteY10" fmla="*/ 1026948 h 1692771"/>
              <a:gd name="connsiteX11" fmla="*/ 4672095 w 4672095"/>
              <a:gd name="connsiteY11" fmla="*/ 1692771 h 1692771"/>
              <a:gd name="connsiteX12" fmla="*/ 4181525 w 4672095"/>
              <a:gd name="connsiteY12" fmla="*/ 1692771 h 1692771"/>
              <a:gd name="connsiteX13" fmla="*/ 3597513 w 4672095"/>
              <a:gd name="connsiteY13" fmla="*/ 1692771 h 1692771"/>
              <a:gd name="connsiteX14" fmla="*/ 2920059 w 4672095"/>
              <a:gd name="connsiteY14" fmla="*/ 1692771 h 1692771"/>
              <a:gd name="connsiteX15" fmla="*/ 2289327 w 4672095"/>
              <a:gd name="connsiteY15" fmla="*/ 1692771 h 1692771"/>
              <a:gd name="connsiteX16" fmla="*/ 1658594 w 4672095"/>
              <a:gd name="connsiteY16" fmla="*/ 1692771 h 1692771"/>
              <a:gd name="connsiteX17" fmla="*/ 1214745 w 4672095"/>
              <a:gd name="connsiteY17" fmla="*/ 1692771 h 1692771"/>
              <a:gd name="connsiteX18" fmla="*/ 537291 w 4672095"/>
              <a:gd name="connsiteY18" fmla="*/ 1692771 h 1692771"/>
              <a:gd name="connsiteX19" fmla="*/ 0 w 4672095"/>
              <a:gd name="connsiteY19" fmla="*/ 1692771 h 1692771"/>
              <a:gd name="connsiteX20" fmla="*/ 0 w 4672095"/>
              <a:gd name="connsiteY20" fmla="*/ 1111586 h 1692771"/>
              <a:gd name="connsiteX21" fmla="*/ 0 w 4672095"/>
              <a:gd name="connsiteY21" fmla="*/ 564257 h 1692771"/>
              <a:gd name="connsiteX22" fmla="*/ 0 w 4672095"/>
              <a:gd name="connsiteY22" fmla="*/ 0 h 1692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672095" h="1692771" fill="none" extrusionOk="0">
                <a:moveTo>
                  <a:pt x="0" y="0"/>
                </a:moveTo>
                <a:cubicBezTo>
                  <a:pt x="207558" y="-55435"/>
                  <a:pt x="300927" y="29271"/>
                  <a:pt x="537291" y="0"/>
                </a:cubicBezTo>
                <a:cubicBezTo>
                  <a:pt x="773655" y="-29271"/>
                  <a:pt x="866189" y="8889"/>
                  <a:pt x="981140" y="0"/>
                </a:cubicBezTo>
                <a:cubicBezTo>
                  <a:pt x="1096091" y="-8889"/>
                  <a:pt x="1420134" y="7442"/>
                  <a:pt x="1611873" y="0"/>
                </a:cubicBezTo>
                <a:cubicBezTo>
                  <a:pt x="1803612" y="-7442"/>
                  <a:pt x="1996227" y="6967"/>
                  <a:pt x="2102443" y="0"/>
                </a:cubicBezTo>
                <a:cubicBezTo>
                  <a:pt x="2208659" y="-6967"/>
                  <a:pt x="2505062" y="72074"/>
                  <a:pt x="2779897" y="0"/>
                </a:cubicBezTo>
                <a:cubicBezTo>
                  <a:pt x="3054732" y="-72074"/>
                  <a:pt x="3175086" y="29189"/>
                  <a:pt x="3410629" y="0"/>
                </a:cubicBezTo>
                <a:cubicBezTo>
                  <a:pt x="3646172" y="-29189"/>
                  <a:pt x="3690498" y="53727"/>
                  <a:pt x="3901199" y="0"/>
                </a:cubicBezTo>
                <a:cubicBezTo>
                  <a:pt x="4111900" y="-53727"/>
                  <a:pt x="4390405" y="20559"/>
                  <a:pt x="4672095" y="0"/>
                </a:cubicBezTo>
                <a:cubicBezTo>
                  <a:pt x="4726383" y="111727"/>
                  <a:pt x="4647007" y="314344"/>
                  <a:pt x="4672095" y="513474"/>
                </a:cubicBezTo>
                <a:cubicBezTo>
                  <a:pt x="4697183" y="712604"/>
                  <a:pt x="4629395" y="903568"/>
                  <a:pt x="4672095" y="1026948"/>
                </a:cubicBezTo>
                <a:cubicBezTo>
                  <a:pt x="4714795" y="1150328"/>
                  <a:pt x="4632638" y="1367986"/>
                  <a:pt x="4672095" y="1692771"/>
                </a:cubicBezTo>
                <a:cubicBezTo>
                  <a:pt x="4528683" y="1697121"/>
                  <a:pt x="4307799" y="1690437"/>
                  <a:pt x="4181525" y="1692771"/>
                </a:cubicBezTo>
                <a:cubicBezTo>
                  <a:pt x="4055251" y="1695105"/>
                  <a:pt x="3797537" y="1623410"/>
                  <a:pt x="3597513" y="1692771"/>
                </a:cubicBezTo>
                <a:cubicBezTo>
                  <a:pt x="3397489" y="1762132"/>
                  <a:pt x="3106216" y="1671839"/>
                  <a:pt x="2920059" y="1692771"/>
                </a:cubicBezTo>
                <a:cubicBezTo>
                  <a:pt x="2733902" y="1713703"/>
                  <a:pt x="2594090" y="1674388"/>
                  <a:pt x="2289327" y="1692771"/>
                </a:cubicBezTo>
                <a:cubicBezTo>
                  <a:pt x="1984564" y="1711154"/>
                  <a:pt x="1906166" y="1619330"/>
                  <a:pt x="1658594" y="1692771"/>
                </a:cubicBezTo>
                <a:cubicBezTo>
                  <a:pt x="1411022" y="1766212"/>
                  <a:pt x="1406044" y="1681995"/>
                  <a:pt x="1214745" y="1692771"/>
                </a:cubicBezTo>
                <a:cubicBezTo>
                  <a:pt x="1023446" y="1703547"/>
                  <a:pt x="691216" y="1688536"/>
                  <a:pt x="537291" y="1692771"/>
                </a:cubicBezTo>
                <a:cubicBezTo>
                  <a:pt x="383366" y="1697006"/>
                  <a:pt x="235493" y="1676315"/>
                  <a:pt x="0" y="1692771"/>
                </a:cubicBezTo>
                <a:cubicBezTo>
                  <a:pt x="-23856" y="1505952"/>
                  <a:pt x="38151" y="1363780"/>
                  <a:pt x="0" y="1111586"/>
                </a:cubicBezTo>
                <a:cubicBezTo>
                  <a:pt x="-38151" y="859392"/>
                  <a:pt x="20339" y="736850"/>
                  <a:pt x="0" y="564257"/>
                </a:cubicBezTo>
                <a:cubicBezTo>
                  <a:pt x="-20339" y="391664"/>
                  <a:pt x="48936" y="251924"/>
                  <a:pt x="0" y="0"/>
                </a:cubicBezTo>
                <a:close/>
              </a:path>
              <a:path w="4672095" h="1692771" stroke="0" extrusionOk="0">
                <a:moveTo>
                  <a:pt x="0" y="0"/>
                </a:moveTo>
                <a:cubicBezTo>
                  <a:pt x="175913" y="-38590"/>
                  <a:pt x="347313" y="27518"/>
                  <a:pt x="537291" y="0"/>
                </a:cubicBezTo>
                <a:cubicBezTo>
                  <a:pt x="727269" y="-27518"/>
                  <a:pt x="861214" y="49009"/>
                  <a:pt x="1168024" y="0"/>
                </a:cubicBezTo>
                <a:cubicBezTo>
                  <a:pt x="1474834" y="-49009"/>
                  <a:pt x="1574798" y="23752"/>
                  <a:pt x="1845478" y="0"/>
                </a:cubicBezTo>
                <a:cubicBezTo>
                  <a:pt x="2116158" y="-23752"/>
                  <a:pt x="2188835" y="51253"/>
                  <a:pt x="2522931" y="0"/>
                </a:cubicBezTo>
                <a:cubicBezTo>
                  <a:pt x="2857027" y="-51253"/>
                  <a:pt x="3030393" y="34676"/>
                  <a:pt x="3200385" y="0"/>
                </a:cubicBezTo>
                <a:cubicBezTo>
                  <a:pt x="3370377" y="-34676"/>
                  <a:pt x="3699900" y="31547"/>
                  <a:pt x="3831118" y="0"/>
                </a:cubicBezTo>
                <a:cubicBezTo>
                  <a:pt x="3962336" y="-31547"/>
                  <a:pt x="4265783" y="12794"/>
                  <a:pt x="4672095" y="0"/>
                </a:cubicBezTo>
                <a:cubicBezTo>
                  <a:pt x="4677227" y="131605"/>
                  <a:pt x="4667611" y="317548"/>
                  <a:pt x="4672095" y="581185"/>
                </a:cubicBezTo>
                <a:cubicBezTo>
                  <a:pt x="4676579" y="844822"/>
                  <a:pt x="4610743" y="952094"/>
                  <a:pt x="4672095" y="1162369"/>
                </a:cubicBezTo>
                <a:cubicBezTo>
                  <a:pt x="4733447" y="1372644"/>
                  <a:pt x="4652816" y="1442148"/>
                  <a:pt x="4672095" y="1692771"/>
                </a:cubicBezTo>
                <a:cubicBezTo>
                  <a:pt x="4562467" y="1727887"/>
                  <a:pt x="4336741" y="1651636"/>
                  <a:pt x="4228246" y="1692771"/>
                </a:cubicBezTo>
                <a:cubicBezTo>
                  <a:pt x="4119751" y="1733906"/>
                  <a:pt x="3744828" y="1641737"/>
                  <a:pt x="3550792" y="1692771"/>
                </a:cubicBezTo>
                <a:cubicBezTo>
                  <a:pt x="3356756" y="1743805"/>
                  <a:pt x="3018129" y="1691834"/>
                  <a:pt x="2873338" y="1692771"/>
                </a:cubicBezTo>
                <a:cubicBezTo>
                  <a:pt x="2728547" y="1693708"/>
                  <a:pt x="2537861" y="1691859"/>
                  <a:pt x="2429489" y="1692771"/>
                </a:cubicBezTo>
                <a:cubicBezTo>
                  <a:pt x="2321117" y="1693683"/>
                  <a:pt x="2060632" y="1644690"/>
                  <a:pt x="1938919" y="1692771"/>
                </a:cubicBezTo>
                <a:cubicBezTo>
                  <a:pt x="1817206" y="1740852"/>
                  <a:pt x="1581506" y="1633503"/>
                  <a:pt x="1401629" y="1692771"/>
                </a:cubicBezTo>
                <a:cubicBezTo>
                  <a:pt x="1221752" y="1752039"/>
                  <a:pt x="1014642" y="1679842"/>
                  <a:pt x="911059" y="1692771"/>
                </a:cubicBezTo>
                <a:cubicBezTo>
                  <a:pt x="807476" y="1705700"/>
                  <a:pt x="221778" y="1605243"/>
                  <a:pt x="0" y="1692771"/>
                </a:cubicBezTo>
                <a:cubicBezTo>
                  <a:pt x="-34945" y="1477892"/>
                  <a:pt x="3611" y="1242207"/>
                  <a:pt x="0" y="1111586"/>
                </a:cubicBezTo>
                <a:cubicBezTo>
                  <a:pt x="-3611" y="980965"/>
                  <a:pt x="36096" y="770892"/>
                  <a:pt x="0" y="513474"/>
                </a:cubicBezTo>
                <a:cubicBezTo>
                  <a:pt x="-36096" y="256056"/>
                  <a:pt x="34139" y="165594"/>
                  <a:pt x="0" y="0"/>
                </a:cubicBezTo>
                <a:close/>
              </a:path>
            </a:pathLst>
          </a:custGeom>
          <a:solidFill>
            <a:schemeClr val="accent5"/>
          </a:solidFill>
          <a:ln>
            <a:noFill/>
            <a:extLst>
              <a:ext uri="{C807C97D-BFC1-408E-A445-0C87EB9F89A2}">
                <ask:lineSketchStyleProps xmlns:ask="http://schemas.microsoft.com/office/drawing/2018/sketchyshapes" sd="336639169">
                  <a:prstGeom prst="rect">
                    <a:avLst/>
                  </a:prstGeom>
                  <ask:type>
                    <ask:lineSketchScribble/>
                  </ask:type>
                </ask:lineSketchStyleProps>
              </a:ext>
            </a:extLst>
          </a:ln>
        </p:spPr>
        <p:txBody>
          <a:bodyPr wrap="square" rtlCol="0">
            <a:spAutoFit/>
          </a:bodyPr>
          <a:lstStyle/>
          <a:p>
            <a:r>
              <a:rPr lang="en-GB" b="1" dirty="0">
                <a:solidFill>
                  <a:schemeClr val="bg1"/>
                </a:solidFill>
                <a:cs typeface="Arial" panose="020B0604020202020204" pitchFamily="34" charset="0"/>
              </a:rPr>
              <a:t>Total fertility rate is higher in Peterborough than in Cambridgeshire and the England average, however it has been declining over the last 10 years. </a:t>
            </a:r>
            <a:r>
              <a:rPr lang="en-GB" sz="1600" b="1" dirty="0">
                <a:solidFill>
                  <a:schemeClr val="accent6">
                    <a:lumMod val="10000"/>
                  </a:schemeClr>
                </a:solidFill>
                <a:cs typeface="Arial" panose="020B0604020202020204" pitchFamily="34" charset="0"/>
              </a:rPr>
              <a:t>Cambridge city </a:t>
            </a:r>
            <a:r>
              <a:rPr lang="en-GB" sz="1600" dirty="0">
                <a:solidFill>
                  <a:schemeClr val="accent6">
                    <a:lumMod val="10000"/>
                  </a:schemeClr>
                </a:solidFill>
                <a:cs typeface="Arial" panose="020B0604020202020204" pitchFamily="34" charset="0"/>
              </a:rPr>
              <a:t>is the only area where an </a:t>
            </a:r>
            <a:r>
              <a:rPr lang="en-GB" sz="1600" b="1" dirty="0">
                <a:solidFill>
                  <a:schemeClr val="accent6">
                    <a:lumMod val="10000"/>
                  </a:schemeClr>
                </a:solidFill>
                <a:cs typeface="Arial" panose="020B0604020202020204" pitchFamily="34" charset="0"/>
              </a:rPr>
              <a:t>increasing trend </a:t>
            </a:r>
            <a:r>
              <a:rPr lang="en-GB" sz="1600" dirty="0">
                <a:solidFill>
                  <a:schemeClr val="accent6">
                    <a:lumMod val="10000"/>
                  </a:schemeClr>
                </a:solidFill>
                <a:cs typeface="Arial" panose="020B0604020202020204" pitchFamily="34" charset="0"/>
              </a:rPr>
              <a:t>has been seen over the last 10 years.</a:t>
            </a:r>
          </a:p>
        </p:txBody>
      </p:sp>
      <p:sp>
        <p:nvSpPr>
          <p:cNvPr id="6" name="Title 1">
            <a:extLst>
              <a:ext uri="{FF2B5EF4-FFF2-40B4-BE49-F238E27FC236}">
                <a16:creationId xmlns:a16="http://schemas.microsoft.com/office/drawing/2014/main" id="{5A78DEBB-15C1-335C-35E0-7D9CEF3237A0}"/>
              </a:ext>
            </a:extLst>
          </p:cNvPr>
          <p:cNvSpPr txBox="1">
            <a:spLocks/>
          </p:cNvSpPr>
          <p:nvPr/>
        </p:nvSpPr>
        <p:spPr bwMode="auto">
          <a:xfrm>
            <a:off x="-2618" y="-17278"/>
            <a:ext cx="3631643" cy="431164"/>
          </a:xfrm>
          <a:prstGeom prst="rect">
            <a:avLst/>
          </a:prstGeom>
          <a:solidFill>
            <a:schemeClr val="tx1">
              <a:lumMod val="25000"/>
              <a:lumOff val="75000"/>
            </a:schemeClr>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1800" dirty="0">
                <a:solidFill>
                  <a:schemeClr val="accent6">
                    <a:lumMod val="10000"/>
                  </a:schemeClr>
                </a:solidFill>
                <a:cs typeface="Arial" panose="020B0604020202020204" pitchFamily="34" charset="0"/>
              </a:rPr>
              <a:t>Population Data</a:t>
            </a:r>
          </a:p>
        </p:txBody>
      </p:sp>
      <p:sp>
        <p:nvSpPr>
          <p:cNvPr id="8" name="Title 1">
            <a:extLst>
              <a:ext uri="{FF2B5EF4-FFF2-40B4-BE49-F238E27FC236}">
                <a16:creationId xmlns:a16="http://schemas.microsoft.com/office/drawing/2014/main" id="{42193CE5-0D9C-3FD6-A7C2-63148E140940}"/>
              </a:ext>
            </a:extLst>
          </p:cNvPr>
          <p:cNvSpPr txBox="1">
            <a:spLocks/>
          </p:cNvSpPr>
          <p:nvPr/>
        </p:nvSpPr>
        <p:spPr bwMode="auto">
          <a:xfrm>
            <a:off x="4660920" y="486098"/>
            <a:ext cx="2870159" cy="507835"/>
          </a:xfrm>
          <a:prstGeom prst="rect">
            <a:avLst/>
          </a:prstGeom>
          <a:solidFill>
            <a:schemeClr val="tx1">
              <a:lumMod val="25000"/>
              <a:lumOff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2800" dirty="0">
                <a:solidFill>
                  <a:schemeClr val="accent6">
                    <a:lumMod val="10000"/>
                  </a:schemeClr>
                </a:solidFill>
                <a:cs typeface="Arial" panose="020B0604020202020204" pitchFamily="34" charset="0"/>
              </a:rPr>
              <a:t>BIRTH RATES</a:t>
            </a:r>
          </a:p>
        </p:txBody>
      </p:sp>
    </p:spTree>
    <p:extLst>
      <p:ext uri="{BB962C8B-B14F-4D97-AF65-F5344CB8AC3E}">
        <p14:creationId xmlns:p14="http://schemas.microsoft.com/office/powerpoint/2010/main" val="21074342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EC0A615-0B70-3045-782D-911B127C1103}"/>
              </a:ext>
            </a:extLst>
          </p:cNvPr>
          <p:cNvSpPr/>
          <p:nvPr/>
        </p:nvSpPr>
        <p:spPr>
          <a:xfrm>
            <a:off x="8721908" y="-70727"/>
            <a:ext cx="3458965" cy="6900499"/>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FF145138-DFDF-1F69-D69A-0CD2785B1DB0}"/>
              </a:ext>
            </a:extLst>
          </p:cNvPr>
          <p:cNvPicPr>
            <a:picLocks noChangeAspect="1"/>
          </p:cNvPicPr>
          <p:nvPr/>
        </p:nvPicPr>
        <p:blipFill>
          <a:blip r:embed="rId3"/>
          <a:stretch>
            <a:fillRect/>
          </a:stretch>
        </p:blipFill>
        <p:spPr>
          <a:xfrm>
            <a:off x="9757126" y="2085579"/>
            <a:ext cx="2114555" cy="1316385"/>
          </a:xfrm>
          <a:prstGeom prst="rect">
            <a:avLst/>
          </a:prstGeom>
        </p:spPr>
      </p:pic>
      <p:pic>
        <p:nvPicPr>
          <p:cNvPr id="20" name="Picture 19">
            <a:extLst>
              <a:ext uri="{FF2B5EF4-FFF2-40B4-BE49-F238E27FC236}">
                <a16:creationId xmlns:a16="http://schemas.microsoft.com/office/drawing/2014/main" id="{AAA3D4BB-5209-478A-FAD7-599E804D3458}"/>
              </a:ext>
            </a:extLst>
          </p:cNvPr>
          <p:cNvPicPr>
            <a:picLocks noChangeAspect="1"/>
          </p:cNvPicPr>
          <p:nvPr/>
        </p:nvPicPr>
        <p:blipFill>
          <a:blip r:embed="rId3"/>
          <a:stretch>
            <a:fillRect/>
          </a:stretch>
        </p:blipFill>
        <p:spPr>
          <a:xfrm>
            <a:off x="9604726" y="1933179"/>
            <a:ext cx="2114555" cy="1316385"/>
          </a:xfrm>
          <a:prstGeom prst="rect">
            <a:avLst/>
          </a:prstGeom>
        </p:spPr>
      </p:pic>
      <p:pic>
        <p:nvPicPr>
          <p:cNvPr id="4" name="Picture 3">
            <a:extLst>
              <a:ext uri="{FF2B5EF4-FFF2-40B4-BE49-F238E27FC236}">
                <a16:creationId xmlns:a16="http://schemas.microsoft.com/office/drawing/2014/main" id="{4C649835-0669-6DC5-3F8B-DA829A74414B}"/>
              </a:ext>
            </a:extLst>
          </p:cNvPr>
          <p:cNvPicPr>
            <a:picLocks noChangeAspect="1"/>
          </p:cNvPicPr>
          <p:nvPr/>
        </p:nvPicPr>
        <p:blipFill>
          <a:blip r:embed="rId4"/>
          <a:stretch>
            <a:fillRect/>
          </a:stretch>
        </p:blipFill>
        <p:spPr>
          <a:xfrm>
            <a:off x="533435" y="2308478"/>
            <a:ext cx="5697875" cy="3100154"/>
          </a:xfrm>
          <a:prstGeom prst="rect">
            <a:avLst/>
          </a:prstGeom>
        </p:spPr>
      </p:pic>
      <p:sp>
        <p:nvSpPr>
          <p:cNvPr id="5" name="TextBox 4">
            <a:extLst>
              <a:ext uri="{FF2B5EF4-FFF2-40B4-BE49-F238E27FC236}">
                <a16:creationId xmlns:a16="http://schemas.microsoft.com/office/drawing/2014/main" id="{F817130D-D6B4-72B4-D13D-59513005E1C5}"/>
              </a:ext>
            </a:extLst>
          </p:cNvPr>
          <p:cNvSpPr txBox="1"/>
          <p:nvPr/>
        </p:nvSpPr>
        <p:spPr>
          <a:xfrm>
            <a:off x="533434" y="1860228"/>
            <a:ext cx="5697875" cy="307777"/>
          </a:xfrm>
          <a:prstGeom prst="rect">
            <a:avLst/>
          </a:prstGeom>
          <a:solidFill>
            <a:schemeClr val="bg1"/>
          </a:solidFill>
        </p:spPr>
        <p:txBody>
          <a:bodyPr wrap="square" rtlCol="0">
            <a:spAutoFit/>
          </a:bodyPr>
          <a:lstStyle/>
          <a:p>
            <a:r>
              <a:rPr lang="en-GB" sz="1400" b="1" dirty="0"/>
              <a:t>Children living in relative low-income families (under 16s) 2021/22 (%)</a:t>
            </a:r>
          </a:p>
        </p:txBody>
      </p:sp>
      <p:pic>
        <p:nvPicPr>
          <p:cNvPr id="7" name="Picture 6">
            <a:extLst>
              <a:ext uri="{FF2B5EF4-FFF2-40B4-BE49-F238E27FC236}">
                <a16:creationId xmlns:a16="http://schemas.microsoft.com/office/drawing/2014/main" id="{06CCD413-C341-F623-D60F-3215B4D476B8}"/>
              </a:ext>
            </a:extLst>
          </p:cNvPr>
          <p:cNvPicPr>
            <a:picLocks noChangeAspect="1"/>
          </p:cNvPicPr>
          <p:nvPr/>
        </p:nvPicPr>
        <p:blipFill>
          <a:blip r:embed="rId5"/>
          <a:stretch>
            <a:fillRect/>
          </a:stretch>
        </p:blipFill>
        <p:spPr>
          <a:xfrm>
            <a:off x="7458061" y="1430163"/>
            <a:ext cx="4361576" cy="4800872"/>
          </a:xfrm>
          <a:prstGeom prst="rect">
            <a:avLst/>
          </a:prstGeom>
        </p:spPr>
      </p:pic>
      <p:sp>
        <p:nvSpPr>
          <p:cNvPr id="11" name="TextBox 10">
            <a:extLst>
              <a:ext uri="{FF2B5EF4-FFF2-40B4-BE49-F238E27FC236}">
                <a16:creationId xmlns:a16="http://schemas.microsoft.com/office/drawing/2014/main" id="{3DC9F7C9-BB02-48CC-8412-78B32D03AFA5}"/>
              </a:ext>
            </a:extLst>
          </p:cNvPr>
          <p:cNvSpPr txBox="1"/>
          <p:nvPr/>
        </p:nvSpPr>
        <p:spPr>
          <a:xfrm>
            <a:off x="9121662" y="5966015"/>
            <a:ext cx="3070338" cy="553998"/>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Source: </a:t>
            </a:r>
            <a:r>
              <a:rPr lang="en-GB" sz="1000" b="0" i="1" dirty="0">
                <a:solidFill>
                  <a:srgbClr val="0B0C0C"/>
                </a:solidFill>
                <a:effectLst/>
                <a:latin typeface="Arial" panose="020B0604020202020204" pitchFamily="34" charset="0"/>
                <a:cs typeface="Arial" panose="020B0604020202020204" pitchFamily="34" charset="0"/>
              </a:rPr>
              <a:t>English indices of deprivation 2019, Ministry of Housing, Communities &amp; Local Government, </a:t>
            </a:r>
            <a:r>
              <a:rPr lang="en-GB" sz="1000" dirty="0">
                <a:latin typeface="Arial" panose="020B0604020202020204" pitchFamily="34" charset="0"/>
                <a:cs typeface="Arial" panose="020B0604020202020204" pitchFamily="34" charset="0"/>
              </a:rPr>
              <a:t>IMD 2019</a:t>
            </a:r>
          </a:p>
        </p:txBody>
      </p:sp>
      <p:sp>
        <p:nvSpPr>
          <p:cNvPr id="2" name="TextBox 1">
            <a:extLst>
              <a:ext uri="{FF2B5EF4-FFF2-40B4-BE49-F238E27FC236}">
                <a16:creationId xmlns:a16="http://schemas.microsoft.com/office/drawing/2014/main" id="{60470C70-D54E-F2B4-54E1-4D7AD558795F}"/>
              </a:ext>
            </a:extLst>
          </p:cNvPr>
          <p:cNvSpPr txBox="1"/>
          <p:nvPr/>
        </p:nvSpPr>
        <p:spPr>
          <a:xfrm>
            <a:off x="2879627" y="5669305"/>
            <a:ext cx="6071191" cy="738664"/>
          </a:xfrm>
          <a:prstGeom prst="rect">
            <a:avLst/>
          </a:prstGeom>
          <a:noFill/>
        </p:spPr>
        <p:txBody>
          <a:bodyPr wrap="square">
            <a:spAutoFit/>
          </a:bodyPr>
          <a:lstStyle/>
          <a:p>
            <a:r>
              <a:rPr lang="en-GB" sz="1400" b="1" dirty="0">
                <a:solidFill>
                  <a:schemeClr val="accent6">
                    <a:lumMod val="10000"/>
                  </a:schemeClr>
                </a:solidFill>
                <a:cs typeface="Arial" panose="020B0604020202020204" pitchFamily="34" charset="0"/>
              </a:rPr>
              <a:t>There are some of the 20% most deprived areas in England, within C&amp;P. These are concentrated in Peterborough and Fenland, but also pockets of deprivation in other districts</a:t>
            </a:r>
            <a:r>
              <a:rPr lang="en-GB" sz="1400" dirty="0">
                <a:cs typeface="Arial" panose="020B0604020202020204" pitchFamily="34" charset="0"/>
              </a:rPr>
              <a:t>.</a:t>
            </a:r>
            <a:endParaRPr lang="en-GB" sz="2000" dirty="0">
              <a:cs typeface="Arial" panose="020B0604020202020204" pitchFamily="34" charset="0"/>
            </a:endParaRPr>
          </a:p>
        </p:txBody>
      </p:sp>
      <p:sp>
        <p:nvSpPr>
          <p:cNvPr id="6" name="Rectangle 5">
            <a:extLst>
              <a:ext uri="{FF2B5EF4-FFF2-40B4-BE49-F238E27FC236}">
                <a16:creationId xmlns:a16="http://schemas.microsoft.com/office/drawing/2014/main" id="{18D15F3A-7015-F5F0-D490-73260A80274E}"/>
              </a:ext>
            </a:extLst>
          </p:cNvPr>
          <p:cNvSpPr/>
          <p:nvPr/>
        </p:nvSpPr>
        <p:spPr>
          <a:xfrm>
            <a:off x="569205" y="3312018"/>
            <a:ext cx="5697875" cy="19885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757FF5E4-528B-178A-6121-409C02DB565C}"/>
              </a:ext>
            </a:extLst>
          </p:cNvPr>
          <p:cNvSpPr/>
          <p:nvPr/>
        </p:nvSpPr>
        <p:spPr>
          <a:xfrm>
            <a:off x="570993" y="4604718"/>
            <a:ext cx="5697875" cy="19885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9B00F0E0-2A2C-F6FF-D104-598607ACA26C}"/>
              </a:ext>
            </a:extLst>
          </p:cNvPr>
          <p:cNvSpPr/>
          <p:nvPr/>
        </p:nvSpPr>
        <p:spPr>
          <a:xfrm>
            <a:off x="8950594" y="3824361"/>
            <a:ext cx="390525" cy="24802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428B13FF-4C01-A0F4-9F26-9AF1F1DBED88}"/>
              </a:ext>
            </a:extLst>
          </p:cNvPr>
          <p:cNvSpPr/>
          <p:nvPr/>
        </p:nvSpPr>
        <p:spPr>
          <a:xfrm>
            <a:off x="10266306" y="4505325"/>
            <a:ext cx="390525" cy="24802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C8CAF5F6-3DBD-FF08-3834-51F0CDAB71A1}"/>
              </a:ext>
            </a:extLst>
          </p:cNvPr>
          <p:cNvSpPr txBox="1"/>
          <p:nvPr/>
        </p:nvSpPr>
        <p:spPr>
          <a:xfrm>
            <a:off x="400613" y="1080018"/>
            <a:ext cx="11029220" cy="369332"/>
          </a:xfrm>
          <a:prstGeom prst="rect">
            <a:avLst/>
          </a:prstGeom>
          <a:noFill/>
        </p:spPr>
        <p:txBody>
          <a:bodyPr wrap="square">
            <a:spAutoFit/>
          </a:bodyPr>
          <a:lstStyle/>
          <a:p>
            <a:r>
              <a:rPr lang="en-GB" b="1" dirty="0">
                <a:solidFill>
                  <a:srgbClr val="00B0F0"/>
                </a:solidFill>
                <a:cs typeface="Arial" panose="020B0604020202020204" pitchFamily="34" charset="0"/>
              </a:rPr>
              <a:t>25% of Peterborough children, and 11% of Cambridgeshire children, are living in relative low-income families.</a:t>
            </a:r>
            <a:endParaRPr lang="en-GB" sz="2800" b="1" dirty="0">
              <a:solidFill>
                <a:srgbClr val="00B0F0"/>
              </a:solidFill>
              <a:cs typeface="Arial" panose="020B0604020202020204" pitchFamily="34" charset="0"/>
            </a:endParaRPr>
          </a:p>
        </p:txBody>
      </p:sp>
      <p:pic>
        <p:nvPicPr>
          <p:cNvPr id="9" name="Picture 8">
            <a:extLst>
              <a:ext uri="{FF2B5EF4-FFF2-40B4-BE49-F238E27FC236}">
                <a16:creationId xmlns:a16="http://schemas.microsoft.com/office/drawing/2014/main" id="{DD4E945F-2257-9480-EF30-1C1446106729}"/>
              </a:ext>
            </a:extLst>
          </p:cNvPr>
          <p:cNvPicPr>
            <a:picLocks noChangeAspect="1"/>
          </p:cNvPicPr>
          <p:nvPr/>
        </p:nvPicPr>
        <p:blipFill>
          <a:blip r:embed="rId6"/>
          <a:stretch>
            <a:fillRect/>
          </a:stretch>
        </p:blipFill>
        <p:spPr>
          <a:xfrm>
            <a:off x="372363" y="6190296"/>
            <a:ext cx="2032665" cy="443751"/>
          </a:xfrm>
          <a:prstGeom prst="rect">
            <a:avLst/>
          </a:prstGeom>
        </p:spPr>
      </p:pic>
      <p:sp>
        <p:nvSpPr>
          <p:cNvPr id="16" name="TextBox 15">
            <a:extLst>
              <a:ext uri="{FF2B5EF4-FFF2-40B4-BE49-F238E27FC236}">
                <a16:creationId xmlns:a16="http://schemas.microsoft.com/office/drawing/2014/main" id="{1E3A05EF-1EDB-CE8C-5FCA-140EA11BCD2B}"/>
              </a:ext>
            </a:extLst>
          </p:cNvPr>
          <p:cNvSpPr txBox="1"/>
          <p:nvPr/>
        </p:nvSpPr>
        <p:spPr>
          <a:xfrm>
            <a:off x="6788423" y="1453345"/>
            <a:ext cx="3070338" cy="307777"/>
          </a:xfrm>
          <a:prstGeom prst="rect">
            <a:avLst/>
          </a:prstGeom>
          <a:solidFill>
            <a:schemeClr val="bg1"/>
          </a:solidFill>
        </p:spPr>
        <p:txBody>
          <a:bodyPr wrap="square" rtlCol="0">
            <a:spAutoFit/>
          </a:bodyPr>
          <a:lstStyle/>
          <a:p>
            <a:r>
              <a:rPr lang="en-GB" sz="1400" b="1"/>
              <a:t>Indices of Multiple Deprivation (2019)</a:t>
            </a:r>
          </a:p>
        </p:txBody>
      </p:sp>
      <p:sp>
        <p:nvSpPr>
          <p:cNvPr id="17" name="Slide Number Placeholder 16">
            <a:extLst>
              <a:ext uri="{FF2B5EF4-FFF2-40B4-BE49-F238E27FC236}">
                <a16:creationId xmlns:a16="http://schemas.microsoft.com/office/drawing/2014/main" id="{440410DF-7C74-6E60-5636-51C9BE21B773}"/>
              </a:ext>
            </a:extLst>
          </p:cNvPr>
          <p:cNvSpPr>
            <a:spLocks noGrp="1"/>
          </p:cNvSpPr>
          <p:nvPr>
            <p:ph type="sldNum" sz="quarter" idx="12"/>
          </p:nvPr>
        </p:nvSpPr>
        <p:spPr/>
        <p:txBody>
          <a:bodyPr/>
          <a:lstStyle/>
          <a:p>
            <a:fld id="{18F0D19C-1BF0-4F4C-82B3-B8847954219D}" type="slidenum">
              <a:rPr lang="en-GB" smtClean="0"/>
              <a:t>8</a:t>
            </a:fld>
            <a:endParaRPr lang="en-GB"/>
          </a:p>
        </p:txBody>
      </p:sp>
      <p:sp>
        <p:nvSpPr>
          <p:cNvPr id="25" name="Title 1">
            <a:extLst>
              <a:ext uri="{FF2B5EF4-FFF2-40B4-BE49-F238E27FC236}">
                <a16:creationId xmlns:a16="http://schemas.microsoft.com/office/drawing/2014/main" id="{6D648DE5-A118-0188-929A-92F749F49778}"/>
              </a:ext>
            </a:extLst>
          </p:cNvPr>
          <p:cNvSpPr txBox="1">
            <a:spLocks/>
          </p:cNvSpPr>
          <p:nvPr/>
        </p:nvSpPr>
        <p:spPr bwMode="auto">
          <a:xfrm>
            <a:off x="-2618" y="-17278"/>
            <a:ext cx="3631643" cy="431164"/>
          </a:xfrm>
          <a:prstGeom prst="rect">
            <a:avLst/>
          </a:prstGeom>
          <a:solidFill>
            <a:schemeClr val="tx1">
              <a:lumMod val="25000"/>
              <a:lumOff val="75000"/>
            </a:schemeClr>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1800">
                <a:solidFill>
                  <a:schemeClr val="accent6">
                    <a:lumMod val="10000"/>
                  </a:schemeClr>
                </a:solidFill>
                <a:latin typeface="Arial" panose="020B0604020202020204" pitchFamily="34" charset="0"/>
                <a:cs typeface="Arial" panose="020B0604020202020204" pitchFamily="34" charset="0"/>
              </a:rPr>
              <a:t>Population Data</a:t>
            </a:r>
          </a:p>
        </p:txBody>
      </p:sp>
      <p:sp>
        <p:nvSpPr>
          <p:cNvPr id="3" name="Title 1">
            <a:extLst>
              <a:ext uri="{FF2B5EF4-FFF2-40B4-BE49-F238E27FC236}">
                <a16:creationId xmlns:a16="http://schemas.microsoft.com/office/drawing/2014/main" id="{769CA04A-2D22-2927-03D8-79D73EC3D9CC}"/>
              </a:ext>
            </a:extLst>
          </p:cNvPr>
          <p:cNvSpPr txBox="1">
            <a:spLocks/>
          </p:cNvSpPr>
          <p:nvPr/>
        </p:nvSpPr>
        <p:spPr bwMode="auto">
          <a:xfrm>
            <a:off x="4634383" y="105853"/>
            <a:ext cx="3193851" cy="879598"/>
          </a:xfrm>
          <a:prstGeom prst="rect">
            <a:avLst/>
          </a:prstGeom>
          <a:solidFill>
            <a:schemeClr val="tx1">
              <a:lumMod val="25000"/>
              <a:lumOff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2800" dirty="0">
                <a:solidFill>
                  <a:schemeClr val="accent6">
                    <a:lumMod val="10000"/>
                  </a:schemeClr>
                </a:solidFill>
                <a:cs typeface="Arial" panose="020B0604020202020204" pitchFamily="34" charset="0"/>
              </a:rPr>
              <a:t>CHILDREN LIVING IN POVERTY</a:t>
            </a:r>
          </a:p>
        </p:txBody>
      </p:sp>
    </p:spTree>
    <p:extLst>
      <p:ext uri="{BB962C8B-B14F-4D97-AF65-F5344CB8AC3E}">
        <p14:creationId xmlns:p14="http://schemas.microsoft.com/office/powerpoint/2010/main" val="27849202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D2D6919-2B92-2F24-C66E-481A64ADAA29}"/>
              </a:ext>
            </a:extLst>
          </p:cNvPr>
          <p:cNvSpPr/>
          <p:nvPr/>
        </p:nvSpPr>
        <p:spPr>
          <a:xfrm>
            <a:off x="8733035" y="1"/>
            <a:ext cx="3458965" cy="685800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6269DB59-F2B4-F911-ADAE-8169755ADC29}"/>
              </a:ext>
            </a:extLst>
          </p:cNvPr>
          <p:cNvPicPr>
            <a:picLocks noChangeAspect="1"/>
          </p:cNvPicPr>
          <p:nvPr/>
        </p:nvPicPr>
        <p:blipFill>
          <a:blip r:embed="rId2"/>
          <a:stretch>
            <a:fillRect/>
          </a:stretch>
        </p:blipFill>
        <p:spPr>
          <a:xfrm>
            <a:off x="10165833" y="1646382"/>
            <a:ext cx="1015403" cy="827944"/>
          </a:xfrm>
          <a:prstGeom prst="rect">
            <a:avLst/>
          </a:prstGeom>
        </p:spPr>
      </p:pic>
      <p:sp>
        <p:nvSpPr>
          <p:cNvPr id="11" name="TextBox 10">
            <a:extLst>
              <a:ext uri="{FF2B5EF4-FFF2-40B4-BE49-F238E27FC236}">
                <a16:creationId xmlns:a16="http://schemas.microsoft.com/office/drawing/2014/main" id="{AD06CF54-8BAC-44F4-1AA1-90460A986D63}"/>
              </a:ext>
            </a:extLst>
          </p:cNvPr>
          <p:cNvSpPr txBox="1"/>
          <p:nvPr/>
        </p:nvSpPr>
        <p:spPr>
          <a:xfrm>
            <a:off x="83662" y="6499606"/>
            <a:ext cx="9284314" cy="276999"/>
          </a:xfrm>
          <a:prstGeom prst="rect">
            <a:avLst/>
          </a:prstGeom>
          <a:noFill/>
        </p:spPr>
        <p:txBody>
          <a:bodyPr wrap="square" rtlCol="0">
            <a:spAutoFit/>
          </a:bodyPr>
          <a:lstStyle/>
          <a:p>
            <a:r>
              <a:rPr lang="en-GB" sz="1200">
                <a:solidFill>
                  <a:schemeClr val="accent6">
                    <a:lumMod val="10000"/>
                  </a:schemeClr>
                </a:solidFill>
              </a:rPr>
              <a:t>Source: Department of Education, Schools, Pupils and Their Characteristics 2022</a:t>
            </a:r>
          </a:p>
        </p:txBody>
      </p:sp>
      <p:graphicFrame>
        <p:nvGraphicFramePr>
          <p:cNvPr id="6" name="Chart 5">
            <a:extLst>
              <a:ext uri="{FF2B5EF4-FFF2-40B4-BE49-F238E27FC236}">
                <a16:creationId xmlns:a16="http://schemas.microsoft.com/office/drawing/2014/main" id="{D2C245E9-9EB3-770B-BE17-53A16860BA2F}"/>
              </a:ext>
            </a:extLst>
          </p:cNvPr>
          <p:cNvGraphicFramePr>
            <a:graphicFrameLocks/>
          </p:cNvGraphicFramePr>
          <p:nvPr>
            <p:extLst>
              <p:ext uri="{D42A27DB-BD31-4B8C-83A1-F6EECF244321}">
                <p14:modId xmlns:p14="http://schemas.microsoft.com/office/powerpoint/2010/main" val="2158251630"/>
              </p:ext>
            </p:extLst>
          </p:nvPr>
        </p:nvGraphicFramePr>
        <p:xfrm>
          <a:off x="6134314" y="1585262"/>
          <a:ext cx="5695950" cy="287107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C4CEC923-B951-DEF5-30DA-9749709FC36A}"/>
              </a:ext>
            </a:extLst>
          </p:cNvPr>
          <p:cNvGraphicFramePr>
            <a:graphicFrameLocks/>
          </p:cNvGraphicFramePr>
          <p:nvPr>
            <p:extLst>
              <p:ext uri="{D42A27DB-BD31-4B8C-83A1-F6EECF244321}">
                <p14:modId xmlns:p14="http://schemas.microsoft.com/office/powerpoint/2010/main" val="821272879"/>
              </p:ext>
            </p:extLst>
          </p:nvPr>
        </p:nvGraphicFramePr>
        <p:xfrm>
          <a:off x="603999" y="1435315"/>
          <a:ext cx="5486399" cy="4803656"/>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0B234B87-E7EC-2AB3-320B-26431471C6BF}"/>
              </a:ext>
            </a:extLst>
          </p:cNvPr>
          <p:cNvSpPr txBox="1"/>
          <p:nvPr/>
        </p:nvSpPr>
        <p:spPr>
          <a:xfrm>
            <a:off x="6434216" y="4753462"/>
            <a:ext cx="5298871" cy="1415772"/>
          </a:xfrm>
          <a:prstGeom prst="rect">
            <a:avLst/>
          </a:prstGeom>
          <a:solidFill>
            <a:schemeClr val="accent5">
              <a:alpha val="80000"/>
            </a:schemeClr>
          </a:solidFill>
        </p:spPr>
        <p:txBody>
          <a:bodyPr wrap="square" rtlCol="0">
            <a:spAutoFit/>
          </a:bodyPr>
          <a:lstStyle/>
          <a:p>
            <a:r>
              <a:rPr lang="en-GB" b="1" dirty="0">
                <a:solidFill>
                  <a:srgbClr val="00B0F0"/>
                </a:solidFill>
                <a:latin typeface="+mj-lt"/>
                <a:cs typeface="Arial" panose="020B0604020202020204" pitchFamily="34" charset="0"/>
              </a:rPr>
              <a:t>Peterborough has a higher proportion of children from ethnic minorities and where English is not their first language compared to the England average, </a:t>
            </a:r>
            <a:r>
              <a:rPr lang="en-GB" sz="1600" b="1" dirty="0">
                <a:solidFill>
                  <a:schemeClr val="accent6">
                    <a:lumMod val="10000"/>
                  </a:schemeClr>
                </a:solidFill>
                <a:latin typeface="+mj-lt"/>
                <a:cs typeface="Arial" panose="020B0604020202020204" pitchFamily="34" charset="0"/>
              </a:rPr>
              <a:t>Cambridge is lower than the national average for these metrics.</a:t>
            </a:r>
          </a:p>
        </p:txBody>
      </p:sp>
      <p:sp>
        <p:nvSpPr>
          <p:cNvPr id="13" name="Title 1">
            <a:extLst>
              <a:ext uri="{FF2B5EF4-FFF2-40B4-BE49-F238E27FC236}">
                <a16:creationId xmlns:a16="http://schemas.microsoft.com/office/drawing/2014/main" id="{939EC213-60DE-7057-4936-178A5D47AAD9}"/>
              </a:ext>
            </a:extLst>
          </p:cNvPr>
          <p:cNvSpPr txBox="1">
            <a:spLocks/>
          </p:cNvSpPr>
          <p:nvPr/>
        </p:nvSpPr>
        <p:spPr bwMode="auto">
          <a:xfrm>
            <a:off x="-2618" y="-17278"/>
            <a:ext cx="3631643" cy="431164"/>
          </a:xfrm>
          <a:prstGeom prst="rect">
            <a:avLst/>
          </a:prstGeom>
          <a:solidFill>
            <a:schemeClr val="tx1">
              <a:lumMod val="25000"/>
              <a:lumOff val="75000"/>
            </a:schemeClr>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1800">
                <a:solidFill>
                  <a:schemeClr val="accent6">
                    <a:lumMod val="10000"/>
                  </a:schemeClr>
                </a:solidFill>
                <a:latin typeface="Arial" panose="020B0604020202020204" pitchFamily="34" charset="0"/>
                <a:cs typeface="Arial" panose="020B0604020202020204" pitchFamily="34" charset="0"/>
              </a:rPr>
              <a:t>Population Data</a:t>
            </a:r>
          </a:p>
        </p:txBody>
      </p:sp>
      <p:sp>
        <p:nvSpPr>
          <p:cNvPr id="3" name="Title 1">
            <a:extLst>
              <a:ext uri="{FF2B5EF4-FFF2-40B4-BE49-F238E27FC236}">
                <a16:creationId xmlns:a16="http://schemas.microsoft.com/office/drawing/2014/main" id="{49824980-8FEC-9193-8AE5-D834B91F3289}"/>
              </a:ext>
            </a:extLst>
          </p:cNvPr>
          <p:cNvSpPr txBox="1">
            <a:spLocks/>
          </p:cNvSpPr>
          <p:nvPr/>
        </p:nvSpPr>
        <p:spPr bwMode="auto">
          <a:xfrm>
            <a:off x="4255392" y="148035"/>
            <a:ext cx="3638458" cy="1306910"/>
          </a:xfrm>
          <a:prstGeom prst="rect">
            <a:avLst/>
          </a:prstGeom>
          <a:solidFill>
            <a:schemeClr val="tx1">
              <a:lumMod val="25000"/>
              <a:lumOff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b="1" kern="1200">
                <a:solidFill>
                  <a:schemeClr val="bg1"/>
                </a:solidFill>
                <a:latin typeface="+mj-lt"/>
                <a:ea typeface="+mj-ea"/>
                <a:cs typeface="+mj-cs"/>
              </a:defRPr>
            </a:lvl1pPr>
            <a:lvl2pPr algn="l" rtl="0" eaLnBrk="0" fontAlgn="base" hangingPunct="0">
              <a:spcBef>
                <a:spcPct val="0"/>
              </a:spcBef>
              <a:spcAft>
                <a:spcPct val="0"/>
              </a:spcAft>
              <a:defRPr sz="5333" b="1">
                <a:solidFill>
                  <a:srgbClr val="FFFFFF"/>
                </a:solidFill>
                <a:latin typeface="Calibri" pitchFamily="34" charset="0"/>
              </a:defRPr>
            </a:lvl2pPr>
            <a:lvl3pPr algn="l" rtl="0" eaLnBrk="0" fontAlgn="base" hangingPunct="0">
              <a:spcBef>
                <a:spcPct val="0"/>
              </a:spcBef>
              <a:spcAft>
                <a:spcPct val="0"/>
              </a:spcAft>
              <a:defRPr sz="5333" b="1">
                <a:solidFill>
                  <a:srgbClr val="FFFFFF"/>
                </a:solidFill>
                <a:latin typeface="Calibri" pitchFamily="34" charset="0"/>
              </a:defRPr>
            </a:lvl3pPr>
            <a:lvl4pPr algn="l" rtl="0" eaLnBrk="0" fontAlgn="base" hangingPunct="0">
              <a:spcBef>
                <a:spcPct val="0"/>
              </a:spcBef>
              <a:spcAft>
                <a:spcPct val="0"/>
              </a:spcAft>
              <a:defRPr sz="5333" b="1">
                <a:solidFill>
                  <a:srgbClr val="FFFFFF"/>
                </a:solidFill>
                <a:latin typeface="Calibri" pitchFamily="34" charset="0"/>
              </a:defRPr>
            </a:lvl4pPr>
            <a:lvl5pPr algn="l" rtl="0" eaLnBrk="0" fontAlgn="base" hangingPunct="0">
              <a:spcBef>
                <a:spcPct val="0"/>
              </a:spcBef>
              <a:spcAft>
                <a:spcPct val="0"/>
              </a:spcAft>
              <a:defRPr sz="5333" b="1">
                <a:solidFill>
                  <a:srgbClr val="FFFFFF"/>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lgn="ctr" defTabSz="914400"/>
            <a:r>
              <a:rPr lang="en-GB" sz="2800" dirty="0">
                <a:solidFill>
                  <a:schemeClr val="accent6">
                    <a:lumMod val="10000"/>
                  </a:schemeClr>
                </a:solidFill>
                <a:cs typeface="Arial" panose="020B0604020202020204" pitchFamily="34" charset="0"/>
              </a:rPr>
              <a:t>ETHNICITY AND LANGUAGE FOR SCHOOL PUPILS</a:t>
            </a:r>
          </a:p>
        </p:txBody>
      </p:sp>
    </p:spTree>
    <p:extLst>
      <p:ext uri="{BB962C8B-B14F-4D97-AF65-F5344CB8AC3E}">
        <p14:creationId xmlns:p14="http://schemas.microsoft.com/office/powerpoint/2010/main" val="3309795357"/>
      </p:ext>
    </p:extLst>
  </p:cSld>
  <p:clrMapOvr>
    <a:masterClrMapping/>
  </p:clrMapOvr>
</p:sld>
</file>

<file path=ppt/theme/theme1.xml><?xml version="1.0" encoding="utf-8"?>
<a:theme xmlns:a="http://schemas.openxmlformats.org/drawingml/2006/main" name="Master title">
  <a:themeElements>
    <a:clrScheme name="CCC">
      <a:dk1>
        <a:srgbClr val="002F5D"/>
      </a:dk1>
      <a:lt1>
        <a:srgbClr val="00A0E2"/>
      </a:lt1>
      <a:dk2>
        <a:srgbClr val="855723"/>
      </a:dk2>
      <a:lt2>
        <a:srgbClr val="ED8000"/>
      </a:lt2>
      <a:accent1>
        <a:srgbClr val="FADF00"/>
      </a:accent1>
      <a:accent2>
        <a:srgbClr val="AE0055"/>
      </a:accent2>
      <a:accent3>
        <a:srgbClr val="668E3C"/>
      </a:accent3>
      <a:accent4>
        <a:srgbClr val="61207F"/>
      </a:accent4>
      <a:accent5>
        <a:srgbClr val="FFFFFF"/>
      </a:accent5>
      <a:accent6>
        <a:srgbClr val="D8D8D8"/>
      </a:accent6>
      <a:hlink>
        <a:srgbClr val="BFBFBF"/>
      </a:hlink>
      <a:folHlink>
        <a:srgbClr val="4F81B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lstStyle>
        <a:defPPr fontAlgn="auto">
          <a:spcAft>
            <a:spcPts val="0"/>
          </a:spcAft>
          <a:defRPr dirty="0" smtClean="0"/>
        </a:defPPr>
      </a:lstStyle>
    </a:txDef>
  </a:objectDefaults>
  <a:extraClrSchemeLst/>
</a:theme>
</file>

<file path=ppt/theme/theme2.xml><?xml version="1.0" encoding="utf-8"?>
<a:theme xmlns:a="http://schemas.openxmlformats.org/drawingml/2006/main" name="Office Theme">
  <a:themeElements>
    <a:clrScheme name="CCC">
      <a:dk1>
        <a:srgbClr val="002F5D"/>
      </a:dk1>
      <a:lt1>
        <a:srgbClr val="00A0E2"/>
      </a:lt1>
      <a:dk2>
        <a:srgbClr val="855723"/>
      </a:dk2>
      <a:lt2>
        <a:srgbClr val="ED8000"/>
      </a:lt2>
      <a:accent1>
        <a:srgbClr val="FADF00"/>
      </a:accent1>
      <a:accent2>
        <a:srgbClr val="AE0055"/>
      </a:accent2>
      <a:accent3>
        <a:srgbClr val="668E3C"/>
      </a:accent3>
      <a:accent4>
        <a:srgbClr val="61207F"/>
      </a:accent4>
      <a:accent5>
        <a:srgbClr val="FFFFFF"/>
      </a:accent5>
      <a:accent6>
        <a:srgbClr val="D8D8D8"/>
      </a:accent6>
      <a:hlink>
        <a:srgbClr val="BFBFBF"/>
      </a:hlink>
      <a:folHlink>
        <a:srgbClr val="4F81B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467DB035DBAC944ADE7D0414AF03238" ma:contentTypeVersion="16" ma:contentTypeDescription="Create a new document." ma:contentTypeScope="" ma:versionID="b01ccbfa16cca49b045b2787729d33f3">
  <xsd:schema xmlns:xsd="http://www.w3.org/2001/XMLSchema" xmlns:xs="http://www.w3.org/2001/XMLSchema" xmlns:p="http://schemas.microsoft.com/office/2006/metadata/properties" xmlns:ns2="38160366-bcfb-49fe-ae5b-ebd90b6ce091" xmlns:ns3="d2c5561e-d5a1-4761-9d3e-caffcd84e59f" targetNamespace="http://schemas.microsoft.com/office/2006/metadata/properties" ma:root="true" ma:fieldsID="11207fd2d2bb9e4787b896661b7ecd09" ns2:_="" ns3:_="">
    <xsd:import namespace="38160366-bcfb-49fe-ae5b-ebd90b6ce091"/>
    <xsd:import namespace="d2c5561e-d5a1-4761-9d3e-caffcd84e59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160366-bcfb-49fe-ae5b-ebd90b6ce0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2a33aaf0-d2be-4910-a308-718f043c109a"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description="" ma:indexed="true" ma:internalName="MediaServiceLocation" ma:readOnly="true">
      <xsd:simpleType>
        <xsd:restriction base="dms:Text"/>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2c5561e-d5a1-4761-9d3e-caffcd84e59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5ad2f661-91ef-481a-a8c1-3ebd7dbb19af}" ma:internalName="TaxCatchAll" ma:showField="CatchAllData" ma:web="d2c5561e-d5a1-4761-9d3e-caffcd84e59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8160366-bcfb-49fe-ae5b-ebd90b6ce091">
      <Terms xmlns="http://schemas.microsoft.com/office/infopath/2007/PartnerControls"/>
    </lcf76f155ced4ddcb4097134ff3c332f>
    <TaxCatchAll xmlns="d2c5561e-d5a1-4761-9d3e-caffcd84e59f" xsi:nil="true"/>
    <SharedWithUsers xmlns="d2c5561e-d5a1-4761-9d3e-caffcd84e59f">
      <UserInfo>
        <DisplayName>Bhagyashree Pendse</DisplayName>
        <AccountId>454</AccountId>
        <AccountType/>
      </UserInfo>
      <UserInfo>
        <DisplayName>Sian Cowell</DisplayName>
        <AccountId>109</AccountId>
        <AccountType/>
      </UserInfo>
      <UserInfo>
        <DisplayName>Sarita Bahri</DisplayName>
        <AccountId>683</AccountId>
        <AccountType/>
      </UserInfo>
      <UserInfo>
        <DisplayName>Samuel Frankland</DisplayName>
        <AccountId>685</AccountId>
        <AccountType/>
      </UserInfo>
    </SharedWithUsers>
  </documentManagement>
</p:properties>
</file>

<file path=customXml/itemProps1.xml><?xml version="1.0" encoding="utf-8"?>
<ds:datastoreItem xmlns:ds="http://schemas.openxmlformats.org/officeDocument/2006/customXml" ds:itemID="{04EDEAB6-14C6-4E9C-9450-C3A9CB2A736F}">
  <ds:schemaRefs>
    <ds:schemaRef ds:uri="38160366-bcfb-49fe-ae5b-ebd90b6ce091"/>
    <ds:schemaRef ds:uri="d2c5561e-d5a1-4761-9d3e-caffcd84e59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B68AA51-1B2B-423B-93F7-19427CF6E153}">
  <ds:schemaRefs>
    <ds:schemaRef ds:uri="http://schemas.microsoft.com/sharepoint/v3/contenttype/forms"/>
  </ds:schemaRefs>
</ds:datastoreItem>
</file>

<file path=customXml/itemProps3.xml><?xml version="1.0" encoding="utf-8"?>
<ds:datastoreItem xmlns:ds="http://schemas.openxmlformats.org/officeDocument/2006/customXml" ds:itemID="{B525BB10-61D6-4041-B152-82C7FFC7F347}">
  <ds:schemaRefs>
    <ds:schemaRef ds:uri="d2c5561e-d5a1-4761-9d3e-caffcd84e59f"/>
    <ds:schemaRef ds:uri="http://purl.org/dc/dcmitype/"/>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http://www.w3.org/XML/1998/namespace"/>
    <ds:schemaRef ds:uri="http://schemas.microsoft.com/office/infopath/2007/PartnerControls"/>
    <ds:schemaRef ds:uri="38160366-bcfb-49fe-ae5b-ebd90b6ce091"/>
    <ds:schemaRef ds:uri="http://purl.org/dc/terms/"/>
  </ds:schemaRefs>
</ds:datastoreItem>
</file>

<file path=docProps/app.xml><?xml version="1.0" encoding="utf-8"?>
<Properties xmlns="http://schemas.openxmlformats.org/officeDocument/2006/extended-properties" xmlns:vt="http://schemas.openxmlformats.org/officeDocument/2006/docPropsVTypes">
  <Template>TM02900769[[fn=Retrospect]]</Template>
  <TotalTime>17570</TotalTime>
  <Words>7188</Words>
  <Application>Microsoft Office PowerPoint</Application>
  <PresentationFormat>Widescreen</PresentationFormat>
  <Paragraphs>765</Paragraphs>
  <Slides>60</Slides>
  <Notes>10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60</vt:i4>
      </vt:variant>
    </vt:vector>
  </HeadingPairs>
  <TitlesOfParts>
    <vt:vector size="67" baseType="lpstr">
      <vt:lpstr>Arial</vt:lpstr>
      <vt:lpstr>Calibri</vt:lpstr>
      <vt:lpstr>GDS Transport</vt:lpstr>
      <vt:lpstr>Helvetica Neue</vt:lpstr>
      <vt:lpstr>Tw Cen MT</vt:lpstr>
      <vt:lpstr>Master title</vt:lpstr>
      <vt:lpstr>Office Theme</vt:lpstr>
      <vt:lpstr>PowerPoint Presentation</vt:lpstr>
      <vt:lpstr>PowerPoint Presentation</vt:lpstr>
      <vt:lpstr>PowerPoint Presentation</vt:lpstr>
      <vt:lpstr>PowerPoint Presentation</vt:lpstr>
      <vt:lpstr>PowerPoint Presentation</vt:lpstr>
      <vt:lpstr>CHANGES IN THE CYP POPULATION</vt:lpstr>
      <vt:lpstr>PowerPoint Presentation</vt:lpstr>
      <vt:lpstr>PowerPoint Presentation</vt:lpstr>
      <vt:lpstr>PowerPoint Presentation</vt:lpstr>
      <vt:lpstr>Education and Child Development</vt:lpstr>
      <vt:lpstr>PowerPoint Presentation</vt:lpstr>
      <vt:lpstr>PowerPoint Presentation</vt:lpstr>
      <vt:lpstr>PowerPoint Presentation</vt:lpstr>
      <vt:lpstr>PowerPoint Presentation</vt:lpstr>
      <vt:lpstr>PowerPoint Presentation</vt:lpstr>
      <vt:lpstr>LOCAL SUPPORT FOR FAMILIES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Health Outcomes</vt:lpstr>
      <vt:lpstr>PowerPoint Presentation</vt:lpstr>
      <vt:lpstr>PowerPoint Presentation</vt:lpstr>
      <vt:lpstr>PowerPoint Presentation</vt:lpstr>
      <vt:lpstr>PowerPoint Presentation</vt:lpstr>
      <vt:lpstr>PowerPoint Presentation</vt:lpstr>
      <vt:lpstr>Perinatal Mental Health</vt:lpstr>
      <vt:lpstr>PowerPoint Presentation</vt:lpstr>
      <vt:lpstr>ESTIMATING LOCAL NEED</vt:lpstr>
      <vt:lpstr>PowerPoint Presentation</vt:lpstr>
      <vt:lpstr> </vt:lpstr>
      <vt:lpstr> </vt:lpstr>
      <vt:lpstr>PowerPoint Presentation</vt:lpstr>
      <vt:lpstr>LOCAL SUPPORT  FOR FAMILIES</vt:lpstr>
      <vt:lpstr>PowerPoint Presentation</vt:lpstr>
      <vt:lpstr>PowerPoint Presentation</vt:lpstr>
      <vt:lpstr>PowerPoint Presentation</vt:lpstr>
      <vt:lpstr>PowerPoint Presentation</vt:lpstr>
      <vt:lpstr>WHAT ARE LOCAL PEOPLE SAYING?</vt:lpstr>
      <vt:lpstr>PowerPoint Presentation</vt:lpstr>
      <vt:lpstr>PowerPoint Presentation</vt:lpstr>
      <vt:lpstr>PowerPoint Presentation</vt:lpstr>
      <vt:lpstr>PowerPoint Presentation</vt:lpstr>
      <vt:lpstr>PowerPoint Presentation</vt:lpstr>
      <vt:lpstr>Infant Feeding</vt:lpstr>
      <vt:lpstr>PowerPoint Presentation</vt:lpstr>
      <vt:lpstr>WHAT ARE LOCAL PEOPLE SAYING?</vt:lpstr>
      <vt:lpstr>PowerPoint Presentation</vt:lpstr>
      <vt:lpstr>PowerPoint Presentation</vt:lpstr>
      <vt:lpstr>BREASTFEEDING PREVALENCE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Mumford</dc:creator>
  <cp:lastModifiedBy>Sian Cowell</cp:lastModifiedBy>
  <cp:revision>2</cp:revision>
  <dcterms:created xsi:type="dcterms:W3CDTF">2022-08-30T10:32:48Z</dcterms:created>
  <dcterms:modified xsi:type="dcterms:W3CDTF">2023-12-20T11:53:27Z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0x0101006467DB035DBAC944ADE7D0414AF03238</vt:lpwstr>
  </property>
  <property fmtid="{D5CDD505-2E9C-101B-9397-08002B2CF9AE}" pid="3" name="MediaServiceImageTags">
    <vt:lpwstr/>
  </property>
</Properties>
</file>