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5"/>
  </p:notesMasterIdLst>
  <p:sldIdLst>
    <p:sldId id="453" r:id="rId6"/>
    <p:sldId id="465" r:id="rId7"/>
    <p:sldId id="498" r:id="rId8"/>
    <p:sldId id="502" r:id="rId9"/>
    <p:sldId id="476" r:id="rId10"/>
    <p:sldId id="456" r:id="rId11"/>
    <p:sldId id="464" r:id="rId12"/>
    <p:sldId id="463" r:id="rId13"/>
    <p:sldId id="451" r:id="rId14"/>
    <p:sldId id="486" r:id="rId15"/>
    <p:sldId id="286" r:id="rId16"/>
    <p:sldId id="449" r:id="rId17"/>
    <p:sldId id="459" r:id="rId18"/>
    <p:sldId id="501" r:id="rId19"/>
    <p:sldId id="496" r:id="rId20"/>
    <p:sldId id="500" r:id="rId21"/>
    <p:sldId id="487" r:id="rId22"/>
    <p:sldId id="479" r:id="rId23"/>
    <p:sldId id="499" r:id="rId24"/>
    <p:sldId id="454" r:id="rId25"/>
    <p:sldId id="488" r:id="rId26"/>
    <p:sldId id="491" r:id="rId27"/>
    <p:sldId id="492" r:id="rId28"/>
    <p:sldId id="489" r:id="rId29"/>
    <p:sldId id="490" r:id="rId30"/>
    <p:sldId id="493" r:id="rId31"/>
    <p:sldId id="497" r:id="rId32"/>
    <p:sldId id="457" r:id="rId33"/>
    <p:sldId id="48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7D3F34-1C37-7D77-4CB4-8EB5E92209B2}" name="Tom King (he/him)" initials="TK(" userId="S::Tom.King@cambridgeshire.gov.uk::48e77897-8dd0-4e6d-a8f1-9745f87ba2af" providerId="AD"/>
  <p188:author id="{94CEC83F-EEDF-CB39-12E1-B61485998391}" name="Tom King (he/him)" initials="T(" userId="S::tom.king@cambridgeshire.gov.uk::48e77897-8dd0-4e6d-a8f1-9745f87ba2af" providerId="AD"/>
  <p188:author id="{14508A64-452C-D305-809B-F2E1442B234B}" name="Jack Hicks" initials="JH" userId="S::Jack.Hicks@cambridgeshire.gov.uk::2b9c6a7b-eab9-4479-83cf-004ae7932934" providerId="AD"/>
  <p188:author id="{0AED1C8A-9137-31C9-C047-EDD1D359613D}" name="Dominic Milham" initials="DM" userId="S::Dominic.Milham@cambridgeshire.gov.uk::d852ccbe-f955-41c6-ba59-765581eb65a4" providerId="AD"/>
  <p188:author id="{2AAC749A-DD68-A275-7A54-79424736B990}" name="Jack Hicks" initials="JH" userId="S::jack.hicks@cambridgeshire.gov.uk::2b9c6a7b-eab9-4479-83cf-004ae793293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bouzar Arianne" initials="AA" lastIdx="3" clrIdx="0">
    <p:extLst>
      <p:ext uri="{19B8F6BF-5375-455C-9EA6-DF929625EA0E}">
        <p15:presenceInfo xmlns:p15="http://schemas.microsoft.com/office/powerpoint/2012/main" userId="S-1-5-21-2528906652-1003153716-2585439362-116329" providerId="AD"/>
      </p:ext>
    </p:extLst>
  </p:cmAuthor>
  <p:cmAuthor id="2" name="Hallam Rachel" initials="HR" lastIdx="2" clrIdx="1">
    <p:extLst>
      <p:ext uri="{19B8F6BF-5375-455C-9EA6-DF929625EA0E}">
        <p15:presenceInfo xmlns:p15="http://schemas.microsoft.com/office/powerpoint/2012/main" userId="S-1-5-21-2528906652-1003153716-2585439362-109094" providerId="AD"/>
      </p:ext>
    </p:extLst>
  </p:cmAuthor>
  <p:cmAuthor id="3" name="Abouzar Arianne" initials="AA [2]" lastIdx="16" clrIdx="2">
    <p:extLst>
      <p:ext uri="{19B8F6BF-5375-455C-9EA6-DF929625EA0E}">
        <p15:presenceInfo xmlns:p15="http://schemas.microsoft.com/office/powerpoint/2012/main" userId="S::Arianne.Abouzar@cambridgeshire.gov.uk::17852c53-966b-46ab-8a2d-9adfd7cd3a66" providerId="AD"/>
      </p:ext>
    </p:extLst>
  </p:cmAuthor>
  <p:cmAuthor id="4" name="Hallam Rachel" initials="HR [2]" lastIdx="23" clrIdx="3">
    <p:extLst>
      <p:ext uri="{19B8F6BF-5375-455C-9EA6-DF929625EA0E}">
        <p15:presenceInfo xmlns:p15="http://schemas.microsoft.com/office/powerpoint/2012/main" userId="S::Rachel.Hallam@cambridgeshire.gov.uk::9f5af52d-7374-4604-9344-0e5ade114817" providerId="AD"/>
      </p:ext>
    </p:extLst>
  </p:cmAuthor>
  <p:cmAuthor id="5" name="Dominic Milham" initials="DM" lastIdx="78" clrIdx="4">
    <p:extLst>
      <p:ext uri="{19B8F6BF-5375-455C-9EA6-DF929625EA0E}">
        <p15:presenceInfo xmlns:p15="http://schemas.microsoft.com/office/powerpoint/2012/main" userId="S::Dominic.Milham@cambridgeshire.gov.uk::d852ccbe-f955-41c6-ba59-765581eb65a4" providerId="AD"/>
      </p:ext>
    </p:extLst>
  </p:cmAuthor>
  <p:cmAuthor id="6" name="Tom King (he/him)" initials="TK(" lastIdx="12" clrIdx="5">
    <p:extLst>
      <p:ext uri="{19B8F6BF-5375-455C-9EA6-DF929625EA0E}">
        <p15:presenceInfo xmlns:p15="http://schemas.microsoft.com/office/powerpoint/2012/main" userId="S::Tom.King@cambridgeshire.gov.uk::48e77897-8dd0-4e6d-a8f1-9745f87ba2a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DEEBF7"/>
    <a:srgbClr val="203864"/>
    <a:srgbClr val="FFFFFF"/>
    <a:srgbClr val="EC701C"/>
    <a:srgbClr val="FF66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41833" autoAdjust="0"/>
  </p:normalViewPr>
  <p:slideViewPr>
    <p:cSldViewPr snapToGrid="0">
      <p:cViewPr>
        <p:scale>
          <a:sx n="75" d="100"/>
          <a:sy n="75" d="100"/>
        </p:scale>
        <p:origin x="1632" y="-408"/>
      </p:cViewPr>
      <p:guideLst>
        <p:guide orient="horz" pos="2160"/>
        <p:guide pos="3840"/>
      </p:guideLst>
    </p:cSldViewPr>
  </p:slideViewPr>
  <p:outlineViewPr>
    <p:cViewPr>
      <p:scale>
        <a:sx n="33" d="100"/>
        <a:sy n="33" d="100"/>
      </p:scale>
      <p:origin x="0" y="-34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C548E8-3BE8-4A07-97EE-F71B8D29CF31}" type="datetimeFigureOut">
              <a:rPr lang="en-GB" smtClean="0"/>
              <a:t>24/10/2023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6CB208-4DB2-4AE8-A538-5D5D61A35EDD}" type="slidenum">
              <a:rPr lang="en-GB" smtClean="0"/>
              <a:t>‹#›</a:t>
            </a:fld>
            <a:endParaRPr lang="en-GB"/>
          </a:p>
        </p:txBody>
      </p:sp>
    </p:spTree>
    <p:extLst>
      <p:ext uri="{BB962C8B-B14F-4D97-AF65-F5344CB8AC3E}">
        <p14:creationId xmlns:p14="http://schemas.microsoft.com/office/powerpoint/2010/main" val="1367907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gov.uk/government/publications/universal-credit-and-your-claimant-commitment-quick-guid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gov.uk/government/publications/universal-credit-and-your-claimant-commitment-quick-guid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9674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1B4C5F6C-DF0B-4C58-9258-F11AECA74FD5}" type="slidenum">
              <a:rPr lang="en-GB" smtClean="0"/>
              <a:t>10</a:t>
            </a:fld>
            <a:endParaRPr lang="en-GB"/>
          </a:p>
        </p:txBody>
      </p:sp>
    </p:spTree>
    <p:extLst>
      <p:ext uri="{BB962C8B-B14F-4D97-AF65-F5344CB8AC3E}">
        <p14:creationId xmlns:p14="http://schemas.microsoft.com/office/powerpoint/2010/main" val="1146951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Font typeface="Arial" panose="020B0604020202020204" pitchFamily="34" charset="0"/>
              <a:buNone/>
            </a:pPr>
            <a:r>
              <a:rPr lang="en-GB" sz="1200" b="1" dirty="0">
                <a:solidFill>
                  <a:srgbClr val="EC701C"/>
                </a:solidFill>
                <a:highlight>
                  <a:srgbClr val="FFFF00"/>
                </a:highlight>
                <a:latin typeface="Arial" panose="020B0604020202020204" pitchFamily="34" charset="0"/>
                <a:cs typeface="Arial" panose="020B0604020202020204" pitchFamily="34" charset="0"/>
              </a:rPr>
              <a:t>Source – Claimant Count, Office for National Statistics</a:t>
            </a:r>
          </a:p>
          <a:p>
            <a:pPr marL="0" indent="0">
              <a:spcBef>
                <a:spcPts val="600"/>
              </a:spcBef>
              <a:buFont typeface="Arial" panose="020B0604020202020204" pitchFamily="34" charset="0"/>
              <a:buNone/>
            </a:pPr>
            <a:endParaRPr lang="en-GB" sz="1200" b="1" dirty="0">
              <a:solidFill>
                <a:srgbClr val="EC701C"/>
              </a:solidFill>
              <a:highlight>
                <a:srgbClr val="FFFF00"/>
              </a:highlight>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1200" b="1" dirty="0">
                <a:solidFill>
                  <a:srgbClr val="EC701C"/>
                </a:solidFill>
                <a:highlight>
                  <a:srgbClr val="FFFF00"/>
                </a:highlight>
                <a:latin typeface="Arial" panose="020B0604020202020204" pitchFamily="34" charset="0"/>
                <a:cs typeface="Arial" panose="020B0604020202020204" pitchFamily="34" charset="0"/>
              </a:rPr>
              <a:t>Technical Notes</a:t>
            </a:r>
          </a:p>
          <a:p>
            <a:pPr marL="0" indent="0">
              <a:spcBef>
                <a:spcPts val="600"/>
              </a:spcBef>
              <a:buFont typeface="Arial" panose="020B0604020202020204" pitchFamily="34" charset="0"/>
              <a:buNone/>
            </a:pPr>
            <a:endParaRPr lang="en-GB" sz="1200" b="1" dirty="0">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0" dirty="0">
                <a:solidFill>
                  <a:srgbClr val="EC701C"/>
                </a:solidFill>
                <a:highlight>
                  <a:srgbClr val="FFFF00"/>
                </a:highlight>
                <a:latin typeface="Arial" panose="020B0604020202020204" pitchFamily="34" charset="0"/>
                <a:cs typeface="Arial" panose="020B0604020202020204" pitchFamily="34" charset="0"/>
              </a:rPr>
              <a:t>The Claimant Count measures the number of people (age 16+) claiming benefit principally for the reason of being unemployed. We use data on claimants rather than unemployed numbers because although the numbers are lower they are more up to date. It is however a narrower measure of unemployment, and as such does not cover all those out of work, since not all can claim assistance. The latest claimant count data is a snapshot of the number of claimants on the 13</a:t>
            </a:r>
            <a:r>
              <a:rPr lang="en-GB" sz="1200" b="0" baseline="30000" dirty="0"/>
              <a:t>th</a:t>
            </a:r>
            <a:r>
              <a:rPr lang="en-GB" sz="1200" b="0" dirty="0"/>
              <a:t> July </a:t>
            </a:r>
            <a:r>
              <a:rPr lang="en-GB" sz="1200" b="0" dirty="0">
                <a:solidFill>
                  <a:srgbClr val="EC701C"/>
                </a:solidFill>
                <a:highlight>
                  <a:srgbClr val="FFFF00"/>
                </a:highlight>
                <a:latin typeface="Arial" panose="020B0604020202020204" pitchFamily="34" charset="0"/>
                <a:cs typeface="Arial" panose="020B0604020202020204" pitchFamily="34" charset="0"/>
              </a:rPr>
              <a:t>2023.</a:t>
            </a:r>
          </a:p>
          <a:p>
            <a:pPr marL="0" indent="0">
              <a:spcBef>
                <a:spcPts val="600"/>
              </a:spcBef>
              <a:buFont typeface="Arial" panose="020B0604020202020204" pitchFamily="34" charset="0"/>
              <a:buNone/>
            </a:pPr>
            <a:endParaRPr lang="en-GB" sz="1200" b="1" dirty="0">
              <a:solidFill>
                <a:srgbClr val="EC701C"/>
              </a:solidFill>
              <a:highlight>
                <a:srgbClr val="FFFF00"/>
              </a:highlight>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1200" b="1" dirty="0">
                <a:solidFill>
                  <a:srgbClr val="EC701C"/>
                </a:solidFill>
                <a:highlight>
                  <a:srgbClr val="FFFF00"/>
                </a:highlight>
                <a:latin typeface="Arial" panose="020B0604020202020204" pitchFamily="34" charset="0"/>
                <a:cs typeface="Arial" panose="020B0604020202020204" pitchFamily="34" charset="0"/>
              </a:rPr>
              <a:t>Commentary</a:t>
            </a:r>
          </a:p>
          <a:p>
            <a:pPr marL="0" indent="0">
              <a:spcBef>
                <a:spcPts val="600"/>
              </a:spcBef>
              <a:buFont typeface="Arial" panose="020B0604020202020204" pitchFamily="34" charset="0"/>
              <a:buNone/>
            </a:pPr>
            <a:endParaRPr lang="en-GB" sz="1200" b="0" dirty="0">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0" dirty="0">
                <a:solidFill>
                  <a:srgbClr val="EC701C"/>
                </a:solidFill>
                <a:latin typeface="Arial" panose="020B0604020202020204" pitchFamily="34" charset="0"/>
                <a:cs typeface="Arial" panose="020B0604020202020204" pitchFamily="34" charset="0"/>
              </a:rPr>
              <a:t>The above chart presents claimant counts across Greater Cambridge from January 2020 to July 2023.</a:t>
            </a:r>
            <a:endParaRPr lang="en-GB" sz="1200" b="0" dirty="0">
              <a:solidFill>
                <a:srgbClr val="EC701C"/>
              </a:solidFill>
              <a:highlight>
                <a:srgbClr val="FFFF00"/>
              </a:highlight>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endParaRPr lang="en-GB" sz="1200" b="0" dirty="0">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800" b="0" dirty="0">
                <a:effectLst/>
                <a:latin typeface="Calibri" panose="020F0502020204030204" pitchFamily="34" charset="0"/>
                <a:ea typeface="Calibri" panose="020F0502020204030204" pitchFamily="34" charset="0"/>
                <a:cs typeface="Times New Roman" panose="02020603050405020304" pitchFamily="18" charset="0"/>
              </a:rPr>
              <a:t>Whilst across Greater Cambridge the proportion of residents who are claiming benefits for reason of unemployment is lower than the UK there is a wide amount of disparity in Cambridge City with most claimants concentrated in the more relatively deprived wards in the north east of the city such as Kings Hedges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800" b="0" dirty="0">
              <a:effectLst/>
              <a:latin typeface="Calibri" panose="020F0502020204030204" pitchFamily="34" charset="0"/>
            </a:endParaRPr>
          </a:p>
          <a:p>
            <a:pPr marL="285750" indent="-285750">
              <a:buFont typeface="Arial" panose="020B0604020202020204" pitchFamily="34" charset="0"/>
              <a:buChar char="•"/>
            </a:pPr>
            <a:r>
              <a:rPr lang="en-GB" sz="1200" b="0" dirty="0">
                <a:latin typeface="Arial" panose="020B0604020202020204" pitchFamily="34" charset="0"/>
                <a:cs typeface="Arial" panose="020B0604020202020204" pitchFamily="34" charset="0"/>
              </a:rPr>
              <a:t>July 2023 data showed quarterly decreases in claimant count, there was a -2.0% decrease from March 2023 across Greater Cambridge compared to a +0.4% increase across the United Kingdom.</a:t>
            </a:r>
            <a:br>
              <a:rPr lang="en-GB" sz="1200" b="0" dirty="0">
                <a:latin typeface="Arial" panose="020B0604020202020204" pitchFamily="34" charset="0"/>
                <a:cs typeface="Arial" panose="020B0604020202020204" pitchFamily="34" charset="0"/>
              </a:rPr>
            </a:br>
            <a:endParaRPr lang="en-GB" sz="1200" b="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b="0" dirty="0">
                <a:latin typeface="Arial" panose="020B0604020202020204" pitchFamily="34" charset="0"/>
                <a:cs typeface="Arial" panose="020B0604020202020204" pitchFamily="34" charset="0"/>
              </a:rPr>
              <a:t>When comparing July 2023 to July 2022, there was a +1.8% increase in claimant counts across Greater Cambridge, driven by a +3.5% increase in claimants in Cambridge City. South Cambridgeshire saw an annual decrease of -0.3%. This compares to a +2.7% annual increase across the United Kingdom.</a:t>
            </a:r>
          </a:p>
          <a:p>
            <a:pPr marL="285750" indent="-285750">
              <a:buFont typeface="Arial" panose="020B0604020202020204" pitchFamily="34" charset="0"/>
              <a:buChar char="•"/>
            </a:pPr>
            <a:endParaRPr lang="en-GB" sz="1200" b="0" dirty="0">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endParaRPr lang="en-GB" sz="12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dirty="0"/>
          </a:p>
        </p:txBody>
      </p:sp>
      <p:sp>
        <p:nvSpPr>
          <p:cNvPr id="4" name="Slide Number Placeholder 3"/>
          <p:cNvSpPr>
            <a:spLocks noGrp="1"/>
          </p:cNvSpPr>
          <p:nvPr>
            <p:ph type="sldNum" sz="quarter" idx="5"/>
          </p:nvPr>
        </p:nvSpPr>
        <p:spPr/>
        <p:txBody>
          <a:bodyPr/>
          <a:lstStyle/>
          <a:p>
            <a:fld id="{9E6CB208-4DB2-4AE8-A538-5D5D61A35EDD}" type="slidenum">
              <a:rPr lang="en-GB" smtClean="0"/>
              <a:t>11</a:t>
            </a:fld>
            <a:endParaRPr lang="en-GB"/>
          </a:p>
        </p:txBody>
      </p:sp>
    </p:spTree>
    <p:extLst>
      <p:ext uri="{BB962C8B-B14F-4D97-AF65-F5344CB8AC3E}">
        <p14:creationId xmlns:p14="http://schemas.microsoft.com/office/powerpoint/2010/main" val="1632401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Font typeface="Arial" panose="020B0604020202020204" pitchFamily="34" charset="0"/>
              <a:buNone/>
            </a:pPr>
            <a:r>
              <a:rPr lang="en-GB" sz="800" b="1" dirty="0">
                <a:solidFill>
                  <a:srgbClr val="EC701C"/>
                </a:solidFill>
                <a:highlight>
                  <a:srgbClr val="FFFF00"/>
                </a:highlight>
                <a:latin typeface="Arial" panose="020B0604020202020204" pitchFamily="34" charset="0"/>
                <a:cs typeface="Arial" panose="020B0604020202020204" pitchFamily="34" charset="0"/>
              </a:rPr>
              <a:t>Source – Claimant Count, Office for National Statistics</a:t>
            </a:r>
          </a:p>
          <a:p>
            <a:pPr marL="0" indent="0">
              <a:spcBef>
                <a:spcPts val="600"/>
              </a:spcBef>
              <a:buFont typeface="Arial" panose="020B0604020202020204" pitchFamily="34" charset="0"/>
              <a:buNone/>
            </a:pPr>
            <a:endParaRPr lang="en-GB" sz="800" b="1" dirty="0">
              <a:solidFill>
                <a:srgbClr val="EC701C"/>
              </a:solidFill>
              <a:highlight>
                <a:srgbClr val="FFFF00"/>
              </a:highlight>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800" b="1" dirty="0">
                <a:solidFill>
                  <a:srgbClr val="EC701C"/>
                </a:solidFill>
                <a:highlight>
                  <a:srgbClr val="FFFF00"/>
                </a:highlight>
                <a:latin typeface="Arial" panose="020B0604020202020204" pitchFamily="34" charset="0"/>
                <a:cs typeface="Arial" panose="020B0604020202020204" pitchFamily="34" charset="0"/>
              </a:rPr>
              <a:t>Technical Notes</a:t>
            </a:r>
          </a:p>
          <a:p>
            <a:pPr marL="0" indent="0">
              <a:spcBef>
                <a:spcPts val="600"/>
              </a:spcBef>
              <a:buFont typeface="Arial" panose="020B0604020202020204" pitchFamily="34" charset="0"/>
              <a:buNone/>
            </a:pPr>
            <a:endParaRPr lang="en-GB" sz="800" b="1" dirty="0">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0" dirty="0">
                <a:solidFill>
                  <a:srgbClr val="EC701C"/>
                </a:solidFill>
                <a:highlight>
                  <a:srgbClr val="FFFF00"/>
                </a:highlight>
                <a:latin typeface="Arial" panose="020B0604020202020204" pitchFamily="34" charset="0"/>
                <a:cs typeface="Arial" panose="020B0604020202020204" pitchFamily="34" charset="0"/>
              </a:rPr>
              <a:t>The Claimant Count measures the number of people (age 16+) claiming benefit principally for the reason of being unemployed. We use data on claimants rather than unemployed numbers because although the numbers are lower they are more up to date. It is however a narrower measure of unemployment, and as such does not cover all those out of work, since not all can claim assistance. The latest claimant count data is a snapshot of the number of claimants on the 13th July 2023.</a:t>
            </a:r>
          </a:p>
          <a:p>
            <a:pPr marL="0" indent="0">
              <a:spcBef>
                <a:spcPts val="600"/>
              </a:spcBef>
              <a:buFont typeface="Arial" panose="020B0604020202020204" pitchFamily="34" charset="0"/>
              <a:buNone/>
            </a:pPr>
            <a:endParaRPr lang="en-GB" sz="800" b="0" dirty="0">
              <a:solidFill>
                <a:srgbClr val="EC701C"/>
              </a:solidFill>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800" b="1" dirty="0">
                <a:solidFill>
                  <a:srgbClr val="EC701C"/>
                </a:solidFill>
                <a:latin typeface="Arial" panose="020B0604020202020204" pitchFamily="34" charset="0"/>
                <a:cs typeface="Arial" panose="020B0604020202020204" pitchFamily="34" charset="0"/>
              </a:rPr>
              <a:t>Commentary</a:t>
            </a:r>
          </a:p>
          <a:p>
            <a:pPr marL="0" indent="0">
              <a:spcBef>
                <a:spcPts val="600"/>
              </a:spcBef>
              <a:buFont typeface="Arial" panose="020B0604020202020204" pitchFamily="34" charset="0"/>
              <a:buNone/>
            </a:pPr>
            <a:endParaRPr lang="en-GB" sz="800" b="0" dirty="0">
              <a:solidFill>
                <a:srgbClr val="EC701C"/>
              </a:solidFill>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800" b="0" dirty="0">
                <a:solidFill>
                  <a:srgbClr val="EC701C"/>
                </a:solidFill>
                <a:latin typeface="Arial" panose="020B0604020202020204" pitchFamily="34" charset="0"/>
                <a:cs typeface="Arial" panose="020B0604020202020204" pitchFamily="34" charset="0"/>
              </a:rPr>
              <a:t>The above chart presents claimant counts across Greater Cambridge from January 1986 to July 2023.</a:t>
            </a:r>
          </a:p>
          <a:p>
            <a:pPr marL="0" indent="0">
              <a:spcBef>
                <a:spcPts val="600"/>
              </a:spcBef>
              <a:buFont typeface="Arial" panose="020B0604020202020204" pitchFamily="34" charset="0"/>
              <a:buNone/>
            </a:pPr>
            <a:endParaRPr lang="en-GB" sz="1050" dirty="0">
              <a:effectLst/>
              <a:latin typeface="Calibri" panose="020F0502020204030204" pitchFamily="34" charset="0"/>
            </a:endParaRPr>
          </a:p>
          <a:p>
            <a:pPr marL="285750" indent="-285750">
              <a:buFont typeface="Arial" panose="020B0604020202020204" pitchFamily="34" charset="0"/>
              <a:buChar char="•"/>
            </a:pPr>
            <a:r>
              <a:rPr lang="en-GB" sz="800" b="0" dirty="0">
                <a:latin typeface="Arial" panose="020B0604020202020204" pitchFamily="34" charset="0"/>
                <a:cs typeface="Arial" panose="020B0604020202020204" pitchFamily="34" charset="0"/>
              </a:rPr>
              <a:t>August 2020 (7,020) saw the highest number of claimants since 1993.</a:t>
            </a:r>
            <a:br>
              <a:rPr lang="en-GB" sz="800" b="0" dirty="0">
                <a:latin typeface="Arial" panose="020B0604020202020204" pitchFamily="34" charset="0"/>
                <a:cs typeface="Arial" panose="020B0604020202020204" pitchFamily="34" charset="0"/>
              </a:rPr>
            </a:br>
            <a:endParaRPr lang="en-GB" sz="800" b="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800" b="0" dirty="0">
                <a:latin typeface="Arial" panose="020B0604020202020204" pitchFamily="34" charset="0"/>
                <a:cs typeface="Arial" panose="020B0604020202020204" pitchFamily="34" charset="0"/>
              </a:rPr>
              <a:t>Claimant counts have decreased at a faster rate than seen from 1992, but this decline appears to have now stabilised.</a:t>
            </a:r>
          </a:p>
        </p:txBody>
      </p:sp>
      <p:sp>
        <p:nvSpPr>
          <p:cNvPr id="4" name="Slide Number Placeholder 3"/>
          <p:cNvSpPr>
            <a:spLocks noGrp="1"/>
          </p:cNvSpPr>
          <p:nvPr>
            <p:ph type="sldNum" sz="quarter" idx="5"/>
          </p:nvPr>
        </p:nvSpPr>
        <p:spPr/>
        <p:txBody>
          <a:bodyPr/>
          <a:lstStyle/>
          <a:p>
            <a:fld id="{9E6CB208-4DB2-4AE8-A538-5D5D61A35EDD}" type="slidenum">
              <a:rPr lang="en-GB" smtClean="0"/>
              <a:t>12</a:t>
            </a:fld>
            <a:endParaRPr lang="en-GB"/>
          </a:p>
        </p:txBody>
      </p:sp>
    </p:spTree>
    <p:extLst>
      <p:ext uri="{BB962C8B-B14F-4D97-AF65-F5344CB8AC3E}">
        <p14:creationId xmlns:p14="http://schemas.microsoft.com/office/powerpoint/2010/main" val="800943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Font typeface="Arial" panose="020B0604020202020204" pitchFamily="34" charset="0"/>
              <a:buNone/>
            </a:pPr>
            <a:r>
              <a:rPr lang="en-GB" sz="1200" b="1">
                <a:solidFill>
                  <a:srgbClr val="EC701C"/>
                </a:solidFill>
                <a:highlight>
                  <a:srgbClr val="FFFF00"/>
                </a:highlight>
                <a:latin typeface="Arial" panose="020B0604020202020204" pitchFamily="34" charset="0"/>
                <a:cs typeface="Arial" panose="020B0604020202020204" pitchFamily="34" charset="0"/>
              </a:rPr>
              <a:t>Source – Claimant Count, Office for National Statistics</a:t>
            </a:r>
          </a:p>
          <a:p>
            <a:pPr marL="0" indent="0">
              <a:spcBef>
                <a:spcPts val="600"/>
              </a:spcBef>
              <a:buFont typeface="Arial" panose="020B0604020202020204" pitchFamily="34" charset="0"/>
              <a:buNone/>
            </a:pPr>
            <a:endParaRPr lang="en-GB" sz="1200" b="1">
              <a:solidFill>
                <a:srgbClr val="EC701C"/>
              </a:solidFill>
              <a:highlight>
                <a:srgbClr val="FFFF00"/>
              </a:highlight>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1200" b="1">
                <a:solidFill>
                  <a:srgbClr val="EC701C"/>
                </a:solidFill>
                <a:highlight>
                  <a:srgbClr val="FFFF00"/>
                </a:highlight>
                <a:latin typeface="Arial" panose="020B0604020202020204" pitchFamily="34" charset="0"/>
                <a:cs typeface="Arial" panose="020B0604020202020204" pitchFamily="34" charset="0"/>
              </a:rPr>
              <a:t>Technical Notes</a:t>
            </a:r>
          </a:p>
          <a:p>
            <a:pPr marL="0" indent="0">
              <a:spcBef>
                <a:spcPts val="600"/>
              </a:spcBef>
              <a:buFont typeface="Arial" panose="020B0604020202020204" pitchFamily="34" charset="0"/>
              <a:buNone/>
            </a:pPr>
            <a:endParaRPr lang="en-GB" sz="1200" b="1">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0">
                <a:solidFill>
                  <a:srgbClr val="EC701C"/>
                </a:solidFill>
                <a:highlight>
                  <a:srgbClr val="FFFF00"/>
                </a:highlight>
                <a:latin typeface="Arial" panose="020B0604020202020204" pitchFamily="34" charset="0"/>
                <a:cs typeface="Arial" panose="020B0604020202020204" pitchFamily="34" charset="0"/>
              </a:rPr>
              <a:t>The Claimant Count measures the number of people (age 16+) claiming benefit principally for the reason of being unemployed. We use data on claimants rather than unemployed numbers because although the numbers are lower they are more up to date. It is however a narrower measure of unemployment, and as such does not cover all those out of work, since not all can claim assistance. The latest claimant count data is a snapshot of the number of claimants on the 13th July 2023.</a:t>
            </a:r>
          </a:p>
          <a:p>
            <a:pPr marL="0" indent="0">
              <a:spcBef>
                <a:spcPts val="600"/>
              </a:spcBef>
              <a:buFont typeface="Arial" panose="020B0604020202020204" pitchFamily="34" charset="0"/>
              <a:buNone/>
            </a:pPr>
            <a:endParaRPr lang="en-GB" sz="1200" b="1">
              <a:solidFill>
                <a:srgbClr val="EC701C"/>
              </a:solidFill>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1200" b="1">
                <a:solidFill>
                  <a:srgbClr val="EC701C"/>
                </a:solidFill>
                <a:latin typeface="Arial" panose="020B0604020202020204" pitchFamily="34" charset="0"/>
                <a:cs typeface="Arial" panose="020B0604020202020204" pitchFamily="34" charset="0"/>
              </a:rPr>
              <a:t>Commentary</a:t>
            </a:r>
          </a:p>
          <a:p>
            <a:pPr marL="0" indent="0">
              <a:spcBef>
                <a:spcPts val="600"/>
              </a:spcBef>
              <a:buFont typeface="Arial" panose="020B0604020202020204" pitchFamily="34" charset="0"/>
              <a:buNone/>
            </a:pPr>
            <a:endParaRPr lang="en-GB" sz="1200" b="0">
              <a:solidFill>
                <a:srgbClr val="EC701C"/>
              </a:solidFill>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1200" b="0">
                <a:solidFill>
                  <a:srgbClr val="EC701C"/>
                </a:solidFill>
                <a:latin typeface="Arial" panose="020B0604020202020204" pitchFamily="34" charset="0"/>
                <a:cs typeface="Arial" panose="020B0604020202020204" pitchFamily="34" charset="0"/>
              </a:rPr>
              <a:t>The above chart presents claimant counts across Greater Cambridge and as a percentage change from 12 months previous. </a:t>
            </a:r>
          </a:p>
          <a:p>
            <a:pPr marL="0" indent="0">
              <a:spcBef>
                <a:spcPts val="600"/>
              </a:spcBef>
              <a:buFont typeface="Arial" panose="020B0604020202020204" pitchFamily="34" charset="0"/>
              <a:buNone/>
            </a:pPr>
            <a:endParaRPr lang="en-GB" sz="1200" b="0">
              <a:solidFill>
                <a:srgbClr val="EC701C"/>
              </a:solidFill>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US" sz="1800" b="0">
                <a:effectLst/>
                <a:latin typeface="Segoe UI" panose="020B0502040204020203" pitchFamily="34" charset="0"/>
              </a:rPr>
              <a:t>Throughout 2022 and the first half of 2023 the number of claimants compared to the same point in the previous year has been lower in Greater Cambridge as well as the UK as a whole.</a:t>
            </a:r>
          </a:p>
          <a:p>
            <a:pPr marL="285750" indent="-285750">
              <a:spcBef>
                <a:spcPts val="600"/>
              </a:spcBef>
              <a:buFont typeface="Arial" panose="020B0604020202020204" pitchFamily="34" charset="0"/>
              <a:buChar char="•"/>
            </a:pPr>
            <a:endParaRPr lang="en-US" sz="1800" b="0">
              <a:effectLst/>
              <a:latin typeface="Segoe UI" panose="020B0502040204020203" pitchFamily="34" charset="0"/>
            </a:endParaRPr>
          </a:p>
          <a:p>
            <a:pPr marL="285750" indent="-285750">
              <a:spcBef>
                <a:spcPts val="600"/>
              </a:spcBef>
              <a:buFont typeface="Arial" panose="020B0604020202020204" pitchFamily="34" charset="0"/>
              <a:buChar char="•"/>
            </a:pPr>
            <a:r>
              <a:rPr lang="en-US" sz="1800" b="0">
                <a:effectLst/>
                <a:latin typeface="Segoe UI" panose="020B0502040204020203" pitchFamily="34" charset="0"/>
              </a:rPr>
              <a:t>However, from June 2023 claimants have started to increase when comparing to the previous 12 months, both across Greater Cambridge and the UK.</a:t>
            </a:r>
            <a:br>
              <a:rPr lang="en-US" sz="1800" b="0">
                <a:effectLst/>
                <a:latin typeface="Segoe UI" panose="020B0502040204020203" pitchFamily="34" charset="0"/>
              </a:rPr>
            </a:br>
            <a:endParaRPr lang="en-US" sz="1800" b="0">
              <a:effectLst/>
              <a:latin typeface="Segoe UI" panose="020B0502040204020203" pitchFamily="34" charset="0"/>
            </a:endParaRPr>
          </a:p>
          <a:p>
            <a:pPr marL="285750" indent="-285750">
              <a:spcBef>
                <a:spcPts val="600"/>
              </a:spcBef>
              <a:buFont typeface="Arial" panose="020B0604020202020204" pitchFamily="34" charset="0"/>
              <a:buChar char="•"/>
            </a:pPr>
            <a:r>
              <a:rPr lang="en-US" sz="1800" b="0">
                <a:effectLst/>
                <a:latin typeface="Segoe UI" panose="020B0502040204020203" pitchFamily="34" charset="0"/>
              </a:rPr>
              <a:t>The rate at which these counts have increased was initially faster than the UK as a whole but in the latest update the Greater Cambridge 12 months % increase has fallen below the national level. </a:t>
            </a:r>
            <a:br>
              <a:rPr lang="en-US" sz="1800" b="0">
                <a:effectLst/>
                <a:latin typeface="Segoe UI" panose="020B0502040204020203" pitchFamily="34" charset="0"/>
              </a:rPr>
            </a:br>
            <a:endParaRPr lang="en-US" sz="1800" b="0">
              <a:effectLst/>
              <a:latin typeface="Segoe UI" panose="020B0502040204020203" pitchFamily="34" charset="0"/>
            </a:endParaRPr>
          </a:p>
          <a:p>
            <a:pPr marL="171450" indent="-171450">
              <a:spcBef>
                <a:spcPts val="600"/>
              </a:spcBef>
              <a:buFont typeface="Arial" panose="020B0604020202020204" pitchFamily="34" charset="0"/>
              <a:buChar char="•"/>
            </a:pPr>
            <a:endParaRPr lang="en-GB" sz="1200" b="0">
              <a:solidFill>
                <a:srgbClr val="EC701C"/>
              </a:solidFill>
              <a:latin typeface="Arial" panose="020B0604020202020204" pitchFamily="34" charset="0"/>
              <a:cs typeface="Arial" panose="020B0604020202020204" pitchFamily="34" charset="0"/>
            </a:endParaRPr>
          </a:p>
          <a:p>
            <a:pPr marL="171450" indent="-171450">
              <a:spcBef>
                <a:spcPts val="600"/>
              </a:spcBef>
              <a:buFont typeface="Arial" panose="020B0604020202020204" pitchFamily="34" charset="0"/>
              <a:buChar char="•"/>
            </a:pPr>
            <a:endParaRPr lang="en-GB" sz="1200" b="0">
              <a:solidFill>
                <a:srgbClr val="EC701C"/>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E6CB208-4DB2-4AE8-A538-5D5D61A35EDD}" type="slidenum">
              <a:rPr lang="en-GB" smtClean="0"/>
              <a:t>13</a:t>
            </a:fld>
            <a:endParaRPr lang="en-GB"/>
          </a:p>
        </p:txBody>
      </p:sp>
    </p:spTree>
    <p:extLst>
      <p:ext uri="{BB962C8B-B14F-4D97-AF65-F5344CB8AC3E}">
        <p14:creationId xmlns:p14="http://schemas.microsoft.com/office/powerpoint/2010/main" val="3718745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Font typeface="Arial" panose="020B0604020202020204" pitchFamily="34" charset="0"/>
              <a:buNone/>
            </a:pPr>
            <a:r>
              <a:rPr lang="en-GB" sz="1200" b="1" dirty="0">
                <a:solidFill>
                  <a:srgbClr val="EC701C"/>
                </a:solidFill>
                <a:highlight>
                  <a:srgbClr val="FFFF00"/>
                </a:highlight>
                <a:latin typeface="Arial" panose="020B0604020202020204" pitchFamily="34" charset="0"/>
                <a:cs typeface="Arial" panose="020B0604020202020204" pitchFamily="34" charset="0"/>
              </a:rPr>
              <a:t>Source – Claimant Count, Office for National Statistics</a:t>
            </a:r>
          </a:p>
          <a:p>
            <a:pPr marL="0" indent="0">
              <a:spcBef>
                <a:spcPts val="600"/>
              </a:spcBef>
              <a:buFont typeface="Arial" panose="020B0604020202020204" pitchFamily="34" charset="0"/>
              <a:buNone/>
            </a:pPr>
            <a:endParaRPr lang="en-GB" sz="1200" b="1" dirty="0">
              <a:solidFill>
                <a:srgbClr val="EC701C"/>
              </a:solidFill>
              <a:highlight>
                <a:srgbClr val="FFFF00"/>
              </a:highlight>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1200" b="1" dirty="0">
                <a:solidFill>
                  <a:srgbClr val="EC701C"/>
                </a:solidFill>
                <a:highlight>
                  <a:srgbClr val="FFFF00"/>
                </a:highlight>
                <a:latin typeface="Arial" panose="020B0604020202020204" pitchFamily="34" charset="0"/>
                <a:cs typeface="Arial" panose="020B0604020202020204" pitchFamily="34" charset="0"/>
              </a:rPr>
              <a:t>Technical Notes</a:t>
            </a:r>
          </a:p>
          <a:p>
            <a:pPr marL="0" indent="0">
              <a:spcBef>
                <a:spcPts val="600"/>
              </a:spcBef>
              <a:buFont typeface="Arial" panose="020B0604020202020204" pitchFamily="34" charset="0"/>
              <a:buNone/>
            </a:pPr>
            <a:endParaRPr lang="en-GB" sz="1200" b="1" dirty="0">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0" dirty="0">
                <a:solidFill>
                  <a:srgbClr val="EC701C"/>
                </a:solidFill>
                <a:highlight>
                  <a:srgbClr val="FFFF00"/>
                </a:highlight>
                <a:latin typeface="Arial" panose="020B0604020202020204" pitchFamily="34" charset="0"/>
                <a:cs typeface="Arial" panose="020B0604020202020204" pitchFamily="34" charset="0"/>
              </a:rPr>
              <a:t>The Claimant Count measures the number of people (age 16+) claiming benefit principally for the reason of being unemployed. We use data on claimants rather than unemployed numbers because although the numbers are lower they are more up to date. It is however a narrower measure of unemployment, and as such does not cover all those out of work, since not all can claim assistance. The latest claimant count data is a snapshot of the number of claimants on the 13th July 2023.</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0" dirty="0">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dirty="0">
                <a:solidFill>
                  <a:srgbClr val="EC701C"/>
                </a:solidFill>
                <a:highlight>
                  <a:srgbClr val="FFFF00"/>
                </a:highlight>
                <a:latin typeface="Arial" panose="020B0604020202020204" pitchFamily="34" charset="0"/>
                <a:cs typeface="Arial" panose="020B0604020202020204" pitchFamily="34" charset="0"/>
              </a:rPr>
              <a:t>Commentary</a:t>
            </a:r>
            <a:endParaRPr lang="en-GB" sz="1200" b="1" dirty="0">
              <a:solidFill>
                <a:srgbClr val="EC701C"/>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EC701C"/>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EC701C"/>
                </a:solidFill>
                <a:latin typeface="Arial" panose="020B0604020202020204" pitchFamily="34" charset="0"/>
                <a:cs typeface="Arial" panose="020B0604020202020204" pitchFamily="34" charset="0"/>
              </a:rPr>
              <a:t>The above chart presents the percentage change in claimant counts by age for the 12 months previous,</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National statistics on claimant count since the pandemic have indicated that younger age groups have been disproportionately impacted. The above chart highlights the levels of change each age group has seen in claimant counts across the Greater Cambridge area.</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As with the overall trend, all age groups except for those 50+ are now seeing increases in claimant counts when compared to the last 12 months. The magnitude of these increases across the latest quarter is also trending upwards. However, the magnitude of increases across the 16-24 age group appears to have stabilised and may be starting to decrease. Whilst those aged 50+ are not seeing raw number increases in claimant counts when comparing to the previous 12 months, the magnitude of decreases is trending to be smaller and getting closer to being an increase.</a:t>
            </a:r>
          </a:p>
          <a:p>
            <a:endParaRPr lang="en-GB" sz="1200" dirty="0">
              <a:latin typeface="Arial" panose="020B0604020202020204" pitchFamily="34" charset="0"/>
              <a:cs typeface="Arial" panose="020B0604020202020204" pitchFamily="34" charset="0"/>
            </a:endParaRPr>
          </a:p>
          <a:p>
            <a:pPr marL="0" indent="0">
              <a:buFont typeface="Arial" panose="020B0604020202020204" pitchFamily="34" charset="0"/>
              <a:buNone/>
              <a:defRPr/>
            </a:pPr>
            <a:r>
              <a:rPr lang="en-GB" sz="1200" b="0" dirty="0">
                <a:latin typeface="Arial" panose="020B0604020202020204" pitchFamily="34" charset="0"/>
                <a:cs typeface="Arial" panose="020B0604020202020204" pitchFamily="34" charset="0"/>
              </a:rPr>
              <a:t>In July 2023, there was an -2.1% decrease in claimants aged 16+ from March 2023, a 1.8% increase in claimants aged 16-24, a -0.9% decrease in claimants aged 25-49 and a -7.3% decrease in claimants aged 50+. </a:t>
            </a:r>
            <a:br>
              <a:rPr lang="en-GB" sz="1200" b="0" dirty="0">
                <a:latin typeface="Arial" panose="020B0604020202020204" pitchFamily="34" charset="0"/>
                <a:cs typeface="Arial" panose="020B0604020202020204" pitchFamily="34" charset="0"/>
              </a:rPr>
            </a:br>
            <a:endParaRPr lang="en-GB" sz="1200" b="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endParaRPr lang="en-GB" sz="12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6CB208-4DB2-4AE8-A538-5D5D61A35E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4547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Font typeface="Arial" panose="020B0604020202020204" pitchFamily="34" charset="0"/>
              <a:buNone/>
            </a:pPr>
            <a:r>
              <a:rPr lang="en-GB" sz="1200" b="1" dirty="0">
                <a:solidFill>
                  <a:srgbClr val="EC701C"/>
                </a:solidFill>
                <a:highlight>
                  <a:srgbClr val="FFFF00"/>
                </a:highlight>
                <a:latin typeface="Arial" panose="020B0604020202020204" pitchFamily="34" charset="0"/>
                <a:cs typeface="Arial" panose="020B0604020202020204" pitchFamily="34" charset="0"/>
              </a:rPr>
              <a:t>Source – Claimant Count, Office for National Statistics</a:t>
            </a:r>
          </a:p>
          <a:p>
            <a:pPr marL="0" indent="0">
              <a:spcBef>
                <a:spcPts val="600"/>
              </a:spcBef>
              <a:buFont typeface="Arial" panose="020B0604020202020204" pitchFamily="34" charset="0"/>
              <a:buNone/>
            </a:pPr>
            <a:endParaRPr lang="en-GB" sz="1200" b="1" dirty="0">
              <a:solidFill>
                <a:srgbClr val="EC701C"/>
              </a:solidFill>
              <a:highlight>
                <a:srgbClr val="FFFF00"/>
              </a:highlight>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1200" b="1" dirty="0">
                <a:solidFill>
                  <a:srgbClr val="EC701C"/>
                </a:solidFill>
                <a:highlight>
                  <a:srgbClr val="FFFF00"/>
                </a:highlight>
                <a:latin typeface="Arial" panose="020B0604020202020204" pitchFamily="34" charset="0"/>
                <a:cs typeface="Arial" panose="020B0604020202020204" pitchFamily="34" charset="0"/>
              </a:rPr>
              <a:t>Technical Notes</a:t>
            </a:r>
          </a:p>
          <a:p>
            <a:pPr marL="0" indent="0">
              <a:spcBef>
                <a:spcPts val="600"/>
              </a:spcBef>
              <a:buFont typeface="Arial" panose="020B0604020202020204" pitchFamily="34" charset="0"/>
              <a:buNone/>
            </a:pPr>
            <a:endParaRPr lang="en-GB" sz="1200" b="1" dirty="0">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0" dirty="0">
                <a:solidFill>
                  <a:srgbClr val="EC701C"/>
                </a:solidFill>
                <a:highlight>
                  <a:srgbClr val="FFFF00"/>
                </a:highlight>
                <a:latin typeface="Arial" panose="020B0604020202020204" pitchFamily="34" charset="0"/>
                <a:cs typeface="Arial" panose="020B0604020202020204" pitchFamily="34" charset="0"/>
              </a:rPr>
              <a:t>The Claimant Count measures the number of people (age 16+) claiming benefit principally for the reason of being unemployed. We use data on claimants rather than unemployed numbers because although the numbers are lower they are more up to date. It is however a narrower measure of unemployment, and as such does not cover all those out of work, since not all can claim assistance. The latest claimant count data is a snapshot of the number of claimants on the 13th July 2023.</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0" dirty="0">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dirty="0">
                <a:solidFill>
                  <a:srgbClr val="EC701C"/>
                </a:solidFill>
                <a:highlight>
                  <a:srgbClr val="FFFF00"/>
                </a:highlight>
                <a:latin typeface="Arial" panose="020B0604020202020204" pitchFamily="34" charset="0"/>
                <a:cs typeface="Arial" panose="020B0604020202020204" pitchFamily="34" charset="0"/>
              </a:rPr>
              <a:t>Commentary</a:t>
            </a:r>
            <a:endParaRPr lang="en-GB" sz="1200" b="1" dirty="0">
              <a:solidFill>
                <a:srgbClr val="EC701C"/>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EC701C"/>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EC701C"/>
                </a:solidFill>
                <a:latin typeface="Arial" panose="020B0604020202020204" pitchFamily="34" charset="0"/>
                <a:cs typeface="Arial" panose="020B0604020202020204" pitchFamily="34" charset="0"/>
              </a:rPr>
              <a:t>The above table presents the July 2023 claimant count as a rate of the resident population by age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National statistics on claimant count since the pandemic have indicated that younger age groups have been disproportionately impacted. The above chart highlights the levels of change each age group has seen in claimant counts across the Greater Cambridge area.</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The 18-24 claimant rate remains higher than the other age groups across South Cambridgeshire. Cambridge City bucks this trend, this may be because a large proportion of 18-24 year olds there will be full time students who are, for the most part, ineligible for claiming unemployment benefits. </a:t>
            </a:r>
          </a:p>
          <a:p>
            <a:pPr marL="0" indent="0">
              <a:buFont typeface="Arial" panose="020B0604020202020204" pitchFamily="34" charset="0"/>
              <a:buNone/>
              <a:defRPr/>
            </a:pPr>
            <a:endParaRPr lang="en-GB" sz="1200" b="0" dirty="0">
              <a:latin typeface="Arial" panose="020B0604020202020204" pitchFamily="34" charset="0"/>
              <a:cs typeface="Arial" panose="020B0604020202020204" pitchFamily="34" charset="0"/>
            </a:endParaRPr>
          </a:p>
          <a:p>
            <a:pPr marL="0" indent="0">
              <a:buFont typeface="Arial" panose="020B0604020202020204" pitchFamily="34" charset="0"/>
              <a:buNone/>
              <a:defRPr/>
            </a:pPr>
            <a:r>
              <a:rPr lang="en-GB" sz="1200" b="0" dirty="0">
                <a:latin typeface="Arial" panose="020B0604020202020204" pitchFamily="34" charset="0"/>
                <a:cs typeface="Arial" panose="020B0604020202020204" pitchFamily="34" charset="0"/>
              </a:rPr>
              <a:t>In Greater Cambridge, residents in the 25-49  age range have the highest claimant rate (2.1%).</a:t>
            </a:r>
          </a:p>
        </p:txBody>
      </p:sp>
      <p:sp>
        <p:nvSpPr>
          <p:cNvPr id="4" name="Slide Number Placeholder 3"/>
          <p:cNvSpPr>
            <a:spLocks noGrp="1"/>
          </p:cNvSpPr>
          <p:nvPr>
            <p:ph type="sldNum" sz="quarter" idx="5"/>
          </p:nvPr>
        </p:nvSpPr>
        <p:spPr/>
        <p:txBody>
          <a:bodyPr/>
          <a:lstStyle/>
          <a:p>
            <a:fld id="{9E6CB208-4DB2-4AE8-A538-5D5D61A35EDD}" type="slidenum">
              <a:rPr lang="en-GB" smtClean="0"/>
              <a:t>15</a:t>
            </a:fld>
            <a:endParaRPr lang="en-GB"/>
          </a:p>
        </p:txBody>
      </p:sp>
    </p:spTree>
    <p:extLst>
      <p:ext uri="{BB962C8B-B14F-4D97-AF65-F5344CB8AC3E}">
        <p14:creationId xmlns:p14="http://schemas.microsoft.com/office/powerpoint/2010/main" val="1878795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sz="1200" dirty="0">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1200" b="1" dirty="0">
                <a:solidFill>
                  <a:srgbClr val="EC701C"/>
                </a:solidFill>
                <a:highlight>
                  <a:srgbClr val="FFFF00"/>
                </a:highlight>
                <a:latin typeface="Arial" panose="020B0604020202020204" pitchFamily="34" charset="0"/>
                <a:cs typeface="Arial" panose="020B0604020202020204" pitchFamily="34" charset="0"/>
              </a:rPr>
              <a:t>Source – Claimant Count, Office for National Statistics</a:t>
            </a:r>
          </a:p>
          <a:p>
            <a:pPr marL="0" indent="0">
              <a:spcBef>
                <a:spcPts val="600"/>
              </a:spcBef>
              <a:buFont typeface="Arial" panose="020B0604020202020204" pitchFamily="34" charset="0"/>
              <a:buNone/>
            </a:pPr>
            <a:endParaRPr lang="en-GB" sz="1200" b="1" dirty="0">
              <a:solidFill>
                <a:srgbClr val="EC701C"/>
              </a:solidFill>
              <a:highlight>
                <a:srgbClr val="FFFF00"/>
              </a:highlight>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1200" b="1" dirty="0">
                <a:solidFill>
                  <a:srgbClr val="EC701C"/>
                </a:solidFill>
                <a:highlight>
                  <a:srgbClr val="FFFF00"/>
                </a:highlight>
                <a:latin typeface="Arial" panose="020B0604020202020204" pitchFamily="34" charset="0"/>
                <a:cs typeface="Arial" panose="020B0604020202020204" pitchFamily="34" charset="0"/>
              </a:rPr>
              <a:t>Technical Notes</a:t>
            </a:r>
          </a:p>
          <a:p>
            <a:pPr marL="0" indent="0">
              <a:spcBef>
                <a:spcPts val="600"/>
              </a:spcBef>
              <a:buFont typeface="Arial" panose="020B0604020202020204" pitchFamily="34" charset="0"/>
              <a:buNone/>
            </a:pPr>
            <a:endParaRPr lang="en-GB" sz="1200" b="1" dirty="0">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0" dirty="0">
                <a:solidFill>
                  <a:srgbClr val="EC701C"/>
                </a:solidFill>
                <a:highlight>
                  <a:srgbClr val="FFFF00"/>
                </a:highlight>
                <a:latin typeface="Arial" panose="020B0604020202020204" pitchFamily="34" charset="0"/>
                <a:cs typeface="Arial" panose="020B0604020202020204" pitchFamily="34" charset="0"/>
              </a:rPr>
              <a:t>The Claimant Count measures the number of people (age 16+) claiming benefit principally for the reason of being unemployed. We use data on claimants rather than unemployed numbers because, although the numbers are lower, they are more up to date,. It is however a narrower measure of unemployment, and as such does not cover all those out of work, since not all can claim assistance. The latest claimant count data is a snapshot of the number of claimants on the 9</a:t>
            </a:r>
            <a:r>
              <a:rPr lang="en-GB" sz="1200" b="0" baseline="30000" dirty="0"/>
              <a:t>th</a:t>
            </a:r>
            <a:r>
              <a:rPr lang="en-GB" sz="1200" b="0" dirty="0"/>
              <a:t> March </a:t>
            </a:r>
            <a:r>
              <a:rPr lang="en-GB" sz="1200" b="0" dirty="0">
                <a:solidFill>
                  <a:srgbClr val="EC701C"/>
                </a:solidFill>
                <a:highlight>
                  <a:srgbClr val="FFFF00"/>
                </a:highlight>
                <a:latin typeface="Arial" panose="020B0604020202020204" pitchFamily="34" charset="0"/>
                <a:cs typeface="Arial" panose="020B0604020202020204" pitchFamily="34" charset="0"/>
              </a:rPr>
              <a:t>2023.</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0" dirty="0">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dirty="0">
                <a:solidFill>
                  <a:srgbClr val="EC701C"/>
                </a:solidFill>
                <a:highlight>
                  <a:srgbClr val="FFFF00"/>
                </a:highlight>
                <a:latin typeface="Arial" panose="020B0604020202020204" pitchFamily="34" charset="0"/>
                <a:cs typeface="Arial" panose="020B0604020202020204" pitchFamily="34" charset="0"/>
              </a:rPr>
              <a:t>Commentary</a:t>
            </a:r>
            <a:endParaRPr lang="en-GB" sz="12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2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200" dirty="0">
                <a:latin typeface="Arial" panose="020B0604020202020204" pitchFamily="34" charset="0"/>
                <a:cs typeface="Arial" panose="020B0604020202020204" pitchFamily="34" charset="0"/>
              </a:rPr>
              <a:t>The above map illustrates claimant rate by ward across the Greater Cambridge area. We use this to highlight the wards with the highest claimant rate (represented in dark blue).</a:t>
            </a:r>
          </a:p>
          <a:p>
            <a:pPr marL="0" indent="0">
              <a:buFont typeface="Arial" panose="020B0604020202020204" pitchFamily="34" charset="0"/>
              <a:buNone/>
            </a:pPr>
            <a:endParaRPr lang="en-GB" sz="12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2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200" dirty="0">
                <a:latin typeface="Arial" panose="020B0604020202020204" pitchFamily="34" charset="0"/>
                <a:cs typeface="Arial" panose="020B0604020202020204" pitchFamily="34" charset="0"/>
              </a:rPr>
              <a:t>Claimant rates are generally higher in the north of the region and in urban areas. North East and East of Cambridge City  stand out as areas with higher claimant rates. </a:t>
            </a:r>
          </a:p>
          <a:p>
            <a:pPr marL="0" indent="0">
              <a:buFont typeface="Arial" panose="020B0604020202020204" pitchFamily="34" charset="0"/>
              <a:buNone/>
            </a:pPr>
            <a:endParaRPr lang="en-GB" sz="12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0" dirty="0">
                <a:solidFill>
                  <a:schemeClr val="accent2"/>
                </a:solidFill>
                <a:latin typeface="Arial" panose="020B0604020202020204" pitchFamily="34" charset="0"/>
                <a:cs typeface="Arial" panose="020B0604020202020204" pitchFamily="34" charset="0"/>
              </a:rPr>
              <a:t>The lowest claimant rates across the Greater Cambridge area are in the Cambridge City ward of Newnham (0.3%) and the South Cambridgeshire wards of </a:t>
            </a:r>
            <a:r>
              <a:rPr lang="en-GB" sz="1200" b="0" dirty="0" err="1">
                <a:solidFill>
                  <a:schemeClr val="accent2"/>
                </a:solidFill>
                <a:latin typeface="Arial" panose="020B0604020202020204" pitchFamily="34" charset="0"/>
                <a:cs typeface="Arial" panose="020B0604020202020204" pitchFamily="34" charset="0"/>
              </a:rPr>
              <a:t>Balsham</a:t>
            </a:r>
            <a:r>
              <a:rPr lang="en-GB" sz="1200" b="0" dirty="0">
                <a:solidFill>
                  <a:schemeClr val="accent2"/>
                </a:solidFill>
                <a:latin typeface="Arial" panose="020B0604020202020204" pitchFamily="34" charset="0"/>
                <a:cs typeface="Arial" panose="020B0604020202020204" pitchFamily="34" charset="0"/>
              </a:rPr>
              <a:t> (0.9%) and Whittlesford (1.0%)</a:t>
            </a:r>
            <a:br>
              <a:rPr lang="en-GB" sz="1200" b="0" dirty="0">
                <a:solidFill>
                  <a:schemeClr val="accent2"/>
                </a:solidFill>
                <a:latin typeface="Arial" panose="020B0604020202020204" pitchFamily="34" charset="0"/>
                <a:cs typeface="Arial" panose="020B0604020202020204" pitchFamily="34" charset="0"/>
              </a:rPr>
            </a:br>
            <a:endParaRPr lang="en-GB" sz="1200"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0" dirty="0">
                <a:latin typeface="Arial" panose="020B0604020202020204" pitchFamily="34" charset="0"/>
                <a:cs typeface="Arial" panose="020B0604020202020204" pitchFamily="34" charset="0"/>
              </a:rPr>
              <a:t>Top 5 wards with highest claimant rates are (July 2023):  King’s Hedges (4.7%), Arbury (4.0%), Abbey (3.8%), Cherry Hinton (3.4%) and East Chesterton (3.2%). All these wards are in Cambridge City.</a:t>
            </a:r>
            <a:br>
              <a:rPr lang="en-GB" sz="1200" b="0" dirty="0">
                <a:latin typeface="Arial" panose="020B0604020202020204" pitchFamily="34" charset="0"/>
                <a:cs typeface="Arial" panose="020B0604020202020204" pitchFamily="34" charset="0"/>
              </a:rPr>
            </a:br>
            <a:endParaRPr lang="en-GB" sz="1200"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0" dirty="0">
                <a:solidFill>
                  <a:schemeClr val="accent2"/>
                </a:solidFill>
                <a:latin typeface="Arial" panose="020B0604020202020204" pitchFamily="34" charset="0"/>
                <a:cs typeface="Arial" panose="020B0604020202020204" pitchFamily="34" charset="0"/>
              </a:rPr>
              <a:t>On a local authority level both Cambridge City and South Cambridgeshire saw a small decease in claimant rate (-0.1pp) from July 2022 to July 2023. South Cambridgeshire did see a -0.1pp decrease in claimant rate between March 2023 and July 2023 whilst Cambridge City saw no change.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E6CB208-4DB2-4AE8-A538-5D5D61A35EDD}" type="slidenum">
              <a:rPr lang="en-GB" smtClean="0"/>
              <a:t>16</a:t>
            </a:fld>
            <a:endParaRPr lang="en-GB"/>
          </a:p>
        </p:txBody>
      </p:sp>
    </p:spTree>
    <p:extLst>
      <p:ext uri="{BB962C8B-B14F-4D97-AF65-F5344CB8AC3E}">
        <p14:creationId xmlns:p14="http://schemas.microsoft.com/office/powerpoint/2010/main" val="1289019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C5F6C-DF0B-4C58-9258-F11AECA74FD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5647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dirty="0">
                <a:latin typeface="Arial" panose="020B0604020202020204" pitchFamily="34" charset="0"/>
                <a:cs typeface="Arial" panose="020B0604020202020204" pitchFamily="34" charset="0"/>
              </a:rPr>
              <a:t>Source – Universal Credit Claimants, Department for Work and Pensions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dirty="0">
                <a:latin typeface="Arial" panose="020B0604020202020204" pitchFamily="34" charset="0"/>
                <a:cs typeface="Arial" panose="020B0604020202020204" pitchFamily="34" charset="0"/>
              </a:rPr>
              <a:t>Technical Notes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1" dirty="0">
              <a:latin typeface="Arial" panose="020B0604020202020204" pitchFamily="34" charset="0"/>
              <a:cs typeface="Arial" panose="020B0604020202020204" pitchFamily="34" charset="0"/>
            </a:endParaRPr>
          </a:p>
          <a:p>
            <a:pPr algn="l"/>
            <a:r>
              <a:rPr lang="en-US" b="0" i="0" dirty="0">
                <a:solidFill>
                  <a:srgbClr val="000000"/>
                </a:solidFill>
                <a:effectLst/>
                <a:latin typeface="Open Sans" panose="020B0606030504020204" pitchFamily="34" charset="0"/>
              </a:rPr>
              <a:t>Universal Credit is available in every </a:t>
            </a:r>
            <a:r>
              <a:rPr lang="en-US" b="0" i="0" dirty="0" err="1">
                <a:solidFill>
                  <a:srgbClr val="000000"/>
                </a:solidFill>
                <a:effectLst/>
                <a:latin typeface="Open Sans" panose="020B0606030504020204" pitchFamily="34" charset="0"/>
              </a:rPr>
              <a:t>jobcentre</a:t>
            </a:r>
            <a:r>
              <a:rPr lang="en-US" b="0" i="0" dirty="0">
                <a:solidFill>
                  <a:srgbClr val="000000"/>
                </a:solidFill>
                <a:effectLst/>
                <a:latin typeface="Open Sans" panose="020B0606030504020204" pitchFamily="34" charset="0"/>
              </a:rPr>
              <a:t> across Great Britain. Roll out was completed in December 2018.</a:t>
            </a:r>
            <a:br>
              <a:rPr lang="en-US" b="0" i="0" dirty="0">
                <a:solidFill>
                  <a:srgbClr val="000000"/>
                </a:solidFill>
                <a:effectLst/>
                <a:latin typeface="Open Sans" panose="020B0606030504020204" pitchFamily="34" charset="0"/>
              </a:rPr>
            </a:br>
            <a:endParaRPr lang="en-US" b="0" i="0" dirty="0">
              <a:solidFill>
                <a:srgbClr val="000000"/>
              </a:solidFill>
              <a:effectLst/>
              <a:latin typeface="Open Sans" panose="020B0606030504020204" pitchFamily="34" charset="0"/>
            </a:endParaRPr>
          </a:p>
          <a:p>
            <a:pPr algn="l"/>
            <a:r>
              <a:rPr lang="en-US" b="0" i="0" dirty="0">
                <a:solidFill>
                  <a:srgbClr val="000000"/>
                </a:solidFill>
                <a:effectLst/>
                <a:latin typeface="Open Sans" panose="020B0606030504020204" pitchFamily="34" charset="0"/>
              </a:rPr>
              <a:t>Universal Credit is a single payment for each household to help with living costs for those on a low income or out of work. It is replacing six benefits, commonly referred to as the legacy benefits:</a:t>
            </a:r>
            <a:br>
              <a:rPr lang="en-US" b="0" i="0" dirty="0">
                <a:solidFill>
                  <a:srgbClr val="000000"/>
                </a:solidFill>
                <a:effectLst/>
                <a:latin typeface="Open Sans" panose="020B0606030504020204" pitchFamily="34" charset="0"/>
              </a:rPr>
            </a:br>
            <a:endParaRPr lang="en-US" b="0" i="0" dirty="0">
              <a:solidFill>
                <a:srgbClr val="000000"/>
              </a:solidFill>
              <a:effectLst/>
              <a:latin typeface="Open Sans" panose="020B0606030504020204" pitchFamily="34" charset="0"/>
            </a:endParaRPr>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Income-based Jobseeker's Allowance</a:t>
            </a:r>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Income-related Employment and Support Allowance</a:t>
            </a:r>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Income Support</a:t>
            </a:r>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Working Tax Credit</a:t>
            </a:r>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Child Tax Credit</a:t>
            </a:r>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Housing Benefit</a:t>
            </a:r>
            <a:br>
              <a:rPr lang="en-US" b="0" i="0" dirty="0">
                <a:solidFill>
                  <a:srgbClr val="000000"/>
                </a:solidFill>
                <a:effectLst/>
                <a:latin typeface="Open Sans" panose="020B0606030504020204" pitchFamily="34" charset="0"/>
              </a:rPr>
            </a:br>
            <a:endParaRPr lang="en-US" b="0" i="0" dirty="0">
              <a:solidFill>
                <a:srgbClr val="000000"/>
              </a:solidFill>
              <a:effectLst/>
              <a:latin typeface="Open Sans" panose="020B0606030504020204" pitchFamily="34" charset="0"/>
            </a:endParaRPr>
          </a:p>
          <a:p>
            <a:pPr algn="l"/>
            <a:r>
              <a:rPr lang="en-US" b="0" i="0" dirty="0">
                <a:solidFill>
                  <a:srgbClr val="000000"/>
                </a:solidFill>
                <a:effectLst/>
                <a:latin typeface="Open Sans" panose="020B0606030504020204" pitchFamily="34" charset="0"/>
              </a:rPr>
              <a:t>Support for housing costs, children and childcare costs are integrated into Universal Credit. It also provides additions for people with a disability, health condition or caring responsibilities which may prevent them from working.</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dirty="0">
                <a:latin typeface="Arial" panose="020B0604020202020204" pitchFamily="34" charset="0"/>
                <a:cs typeface="Arial" panose="020B0604020202020204" pitchFamily="34" charset="0"/>
              </a:rPr>
              <a:t>Commentary</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dirty="0">
                <a:latin typeface="Arial" panose="020B0604020202020204" pitchFamily="34" charset="0"/>
                <a:cs typeface="Arial" panose="020B0604020202020204" pitchFamily="34" charset="0"/>
              </a:rPr>
              <a:t>The chart above highlights changes in the number of people on universal credit across Greater Cambridge by Employment Status from January 2020.</a:t>
            </a:r>
            <a:endParaRPr lang="en-GB" b="0" i="0" dirty="0">
              <a:solidFill>
                <a:srgbClr val="000000"/>
              </a:solidFill>
              <a:effectLst/>
              <a:latin typeface="Open Sans" panose="020B0606030504020204" pitchFamily="34" charset="0"/>
            </a:endParaRPr>
          </a:p>
          <a:p>
            <a:pPr marL="0" indent="0">
              <a:spcBef>
                <a:spcPts val="600"/>
              </a:spcBef>
              <a:buFont typeface="Arial" panose="020B0604020202020204" pitchFamily="34" charset="0"/>
              <a:buNone/>
            </a:pPr>
            <a:endParaRPr lang="en-GB" b="0" i="0" dirty="0">
              <a:solidFill>
                <a:srgbClr val="000000"/>
              </a:solidFill>
              <a:effectLst/>
              <a:latin typeface="Open Sans" panose="020B0606030504020204" pitchFamily="34" charset="0"/>
            </a:endParaRPr>
          </a:p>
          <a:p>
            <a:pPr marL="0" indent="0">
              <a:spcBef>
                <a:spcPts val="600"/>
              </a:spcBef>
              <a:buFont typeface="Arial" panose="020B0604020202020204" pitchFamily="34" charset="0"/>
              <a:buNone/>
            </a:pPr>
            <a:r>
              <a:rPr lang="en-GB" b="0" i="0" dirty="0">
                <a:solidFill>
                  <a:srgbClr val="000000"/>
                </a:solidFill>
                <a:effectLst/>
                <a:latin typeface="Open Sans" panose="020B0606030504020204" pitchFamily="34" charset="0"/>
              </a:rPr>
              <a:t>The number of Universal Credit claimants includes those who have started Universal Credit (completed the Universal Credit claim process and accepted their </a:t>
            </a:r>
            <a:r>
              <a:rPr lang="en-GB" b="0" i="0" dirty="0">
                <a:effectLst/>
                <a:latin typeface="Open Sans" panose="020B0606030504020204" pitchFamily="34" charset="0"/>
                <a:hlinkClick r:id="rId3" tooltip="Opens a new window"/>
              </a:rPr>
              <a:t>Claimant Commitment</a:t>
            </a:r>
            <a:r>
              <a:rPr lang="en-GB" b="0" i="0" dirty="0">
                <a:solidFill>
                  <a:srgbClr val="000000"/>
                </a:solidFill>
                <a:effectLst/>
                <a:latin typeface="Open Sans" panose="020B0606030504020204" pitchFamily="34" charset="0"/>
              </a:rPr>
              <a:t>) and have not had a closure of their claim recorded for this spell, up to the 'count date' (second Thursday in each month). A closure of their claim would be recorded either at the request of the individual or if their entitlement to Universal Credit ends, for example, if they no longer satisfy the financial conditions to receive Universal Credit as they have capital over £16,000.</a:t>
            </a:r>
          </a:p>
          <a:p>
            <a:pPr marL="0" indent="0">
              <a:spcBef>
                <a:spcPts val="600"/>
              </a:spcBef>
              <a:buFont typeface="Arial" panose="020B0604020202020204" pitchFamily="34" charset="0"/>
              <a:buNone/>
            </a:pPr>
            <a:endParaRPr lang="en-GB" b="0" i="0" dirty="0">
              <a:solidFill>
                <a:srgbClr val="000000"/>
              </a:solidFill>
              <a:effectLst/>
              <a:latin typeface="Open Sans" panose="020B0606030504020204" pitchFamily="34" charset="0"/>
            </a:endParaRPr>
          </a:p>
          <a:p>
            <a:pPr marL="0" indent="0">
              <a:spcBef>
                <a:spcPts val="600"/>
              </a:spcBef>
              <a:buFont typeface="Arial" panose="020B0604020202020204" pitchFamily="34" charset="0"/>
              <a:buNone/>
            </a:pPr>
            <a:r>
              <a:rPr lang="en-GB" b="0" i="0" dirty="0">
                <a:solidFill>
                  <a:srgbClr val="000000"/>
                </a:solidFill>
                <a:effectLst/>
                <a:latin typeface="Open Sans" panose="020B0606030504020204" pitchFamily="34" charset="0"/>
              </a:rPr>
              <a:t>It is important to note that the initial rise in claimants during the first lockdown period was due to policy changes brought in as part of the pandemic response that allowed people on higher incomes than before to claim the benefit, the peak of this increase came during the second lockdown in the Winter of 2020. </a:t>
            </a:r>
          </a:p>
          <a:p>
            <a:pPr marL="0" indent="0">
              <a:spcBef>
                <a:spcPts val="600"/>
              </a:spcBef>
              <a:buFont typeface="Arial" panose="020B0604020202020204" pitchFamily="34" charset="0"/>
              <a:buNone/>
            </a:pPr>
            <a:endParaRPr lang="en-GB" b="0" i="0" dirty="0">
              <a:solidFill>
                <a:srgbClr val="000000"/>
              </a:solidFill>
              <a:effectLst/>
              <a:latin typeface="Open Sans" panose="020B0606030504020204" pitchFamily="34" charset="0"/>
            </a:endParaRPr>
          </a:p>
          <a:p>
            <a:pPr marL="0" indent="0">
              <a:spcBef>
                <a:spcPts val="600"/>
              </a:spcBef>
              <a:buFont typeface="Arial" panose="020B0604020202020204" pitchFamily="34" charset="0"/>
              <a:buNone/>
            </a:pPr>
            <a:r>
              <a:rPr lang="en-GB" b="0" i="0" dirty="0">
                <a:solidFill>
                  <a:srgbClr val="000000"/>
                </a:solidFill>
                <a:effectLst/>
                <a:latin typeface="Open Sans" panose="020B0606030504020204" pitchFamily="34" charset="0"/>
              </a:rPr>
              <a:t>Unemployed claimants have consistently made up the majority of claimants. The increases across the last quarter, and the last 12 months, have mostly been driven by these unemployed claimants with the number of employed claimants remaining stable over the last 12 months and even decreasing in the last quarter. </a:t>
            </a:r>
            <a:endParaRPr lang="en-GB" b="1" i="0" dirty="0">
              <a:solidFill>
                <a:srgbClr val="000000"/>
              </a:solidFill>
              <a:effectLst/>
              <a:latin typeface="Open Sans" panose="020B0606030504020204" pitchFamily="34" charset="0"/>
            </a:endParaRPr>
          </a:p>
          <a:p>
            <a:pPr marL="0" indent="0">
              <a:spcBef>
                <a:spcPts val="600"/>
              </a:spcBef>
              <a:buFont typeface="Arial" panose="020B0604020202020204" pitchFamily="34" charset="0"/>
              <a:buNone/>
            </a:pPr>
            <a:endParaRPr lang="en-GB" sz="1200" dirty="0">
              <a:latin typeface="Arial" panose="020B0604020202020204" pitchFamily="34" charset="0"/>
              <a:cs typeface="Arial" panose="020B0604020202020204" pitchFamily="34" charset="0"/>
            </a:endParaRPr>
          </a:p>
          <a:p>
            <a:pPr marL="171450" indent="-171450">
              <a:spcBef>
                <a:spcPts val="600"/>
              </a:spcBef>
              <a:buFont typeface="Arial" panose="020B0604020202020204" pitchFamily="34" charset="0"/>
              <a:buChar char="•"/>
            </a:pPr>
            <a:r>
              <a:rPr lang="en-GB" sz="1200" b="0" dirty="0">
                <a:latin typeface="Arial" panose="020B0604020202020204" pitchFamily="34" charset="0"/>
                <a:cs typeface="Arial" panose="020B0604020202020204" pitchFamily="34" charset="0"/>
              </a:rPr>
              <a:t>Despite decreases from Q1 of 2021, the numbers of those on universal credit remains much higher than Pre-Covid with numbers trending upwards from May 2022.</a:t>
            </a:r>
            <a:br>
              <a:rPr lang="en-GB" sz="1200" b="0" dirty="0">
                <a:latin typeface="Arial" panose="020B0604020202020204" pitchFamily="34" charset="0"/>
                <a:cs typeface="Arial" panose="020B0604020202020204" pitchFamily="34" charset="0"/>
              </a:rPr>
            </a:br>
            <a:endParaRPr lang="en-GB" sz="1200" b="0" dirty="0">
              <a:latin typeface="Arial" panose="020B0604020202020204" pitchFamily="34" charset="0"/>
              <a:cs typeface="Arial" panose="020B0604020202020204" pitchFamily="34" charset="0"/>
            </a:endParaRPr>
          </a:p>
          <a:p>
            <a:pPr marL="171450" indent="-171450">
              <a:spcBef>
                <a:spcPts val="600"/>
              </a:spcBef>
              <a:buFont typeface="Arial" panose="020B0604020202020204" pitchFamily="34" charset="0"/>
              <a:buChar char="•"/>
            </a:pPr>
            <a:r>
              <a:rPr lang="en-GB" sz="1200" b="0" dirty="0">
                <a:latin typeface="Arial" panose="020B0604020202020204" pitchFamily="34" charset="0"/>
                <a:cs typeface="Arial" panose="020B0604020202020204" pitchFamily="34" charset="0"/>
              </a:rPr>
              <a:t>Unemployed claimants make up the majority of people on universal credit (57%) and saw a +3.4% increase from February 2023 and a +16.5% increase from July 2022. In comparison employed claimants saw a  +2.5% increase from February 2023 and a +3.0% increase from June 2022.</a:t>
            </a:r>
            <a:endParaRPr lang="en-GB" sz="1200" dirty="0"/>
          </a:p>
          <a:p>
            <a:pPr marL="171450" indent="-171450">
              <a:spcBef>
                <a:spcPts val="600"/>
              </a:spcBef>
              <a:buFont typeface="Arial" panose="020B0604020202020204" pitchFamily="34" charset="0"/>
              <a:buChar char="•"/>
            </a:pPr>
            <a:endParaRPr lang="en-GB" sz="1200" dirty="0"/>
          </a:p>
        </p:txBody>
      </p:sp>
      <p:sp>
        <p:nvSpPr>
          <p:cNvPr id="4" name="Slide Number Placeholder 3"/>
          <p:cNvSpPr>
            <a:spLocks noGrp="1"/>
          </p:cNvSpPr>
          <p:nvPr>
            <p:ph type="sldNum" sz="quarter" idx="5"/>
          </p:nvPr>
        </p:nvSpPr>
        <p:spPr/>
        <p:txBody>
          <a:bodyPr/>
          <a:lstStyle/>
          <a:p>
            <a:fld id="{9E6CB208-4DB2-4AE8-A538-5D5D61A35EDD}" type="slidenum">
              <a:rPr lang="en-GB" smtClean="0"/>
              <a:t>18</a:t>
            </a:fld>
            <a:endParaRPr lang="en-GB"/>
          </a:p>
        </p:txBody>
      </p:sp>
    </p:spTree>
    <p:extLst>
      <p:ext uri="{BB962C8B-B14F-4D97-AF65-F5344CB8AC3E}">
        <p14:creationId xmlns:p14="http://schemas.microsoft.com/office/powerpoint/2010/main" val="913966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dirty="0">
                <a:latin typeface="Arial" panose="020B0604020202020204" pitchFamily="34" charset="0"/>
                <a:cs typeface="Arial" panose="020B0604020202020204" pitchFamily="34" charset="0"/>
              </a:rPr>
              <a:t>Source – Universal Credit Claimants, Department for Work and Pensions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dirty="0">
                <a:latin typeface="Arial" panose="020B0604020202020204" pitchFamily="34" charset="0"/>
                <a:cs typeface="Arial" panose="020B0604020202020204" pitchFamily="34" charset="0"/>
              </a:rPr>
              <a:t>Technical Notes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1" dirty="0">
              <a:latin typeface="Arial" panose="020B0604020202020204" pitchFamily="34" charset="0"/>
              <a:cs typeface="Arial" panose="020B0604020202020204" pitchFamily="34" charset="0"/>
            </a:endParaRPr>
          </a:p>
          <a:p>
            <a:pPr algn="l"/>
            <a:r>
              <a:rPr lang="en-US" b="0" i="0" dirty="0">
                <a:solidFill>
                  <a:srgbClr val="000000"/>
                </a:solidFill>
                <a:effectLst/>
                <a:latin typeface="Open Sans" panose="020B0606030504020204" pitchFamily="34" charset="0"/>
              </a:rPr>
              <a:t>Universal Credit is available in every </a:t>
            </a:r>
            <a:r>
              <a:rPr lang="en-US" b="0" i="0" dirty="0" err="1">
                <a:solidFill>
                  <a:srgbClr val="000000"/>
                </a:solidFill>
                <a:effectLst/>
                <a:latin typeface="Open Sans" panose="020B0606030504020204" pitchFamily="34" charset="0"/>
              </a:rPr>
              <a:t>jobcentre</a:t>
            </a:r>
            <a:r>
              <a:rPr lang="en-US" b="0" i="0" dirty="0">
                <a:solidFill>
                  <a:srgbClr val="000000"/>
                </a:solidFill>
                <a:effectLst/>
                <a:latin typeface="Open Sans" panose="020B0606030504020204" pitchFamily="34" charset="0"/>
              </a:rPr>
              <a:t> across Great Britain. Roll out was completed in December 2018.</a:t>
            </a:r>
            <a:br>
              <a:rPr lang="en-US" b="0" i="0" dirty="0">
                <a:solidFill>
                  <a:srgbClr val="000000"/>
                </a:solidFill>
                <a:effectLst/>
                <a:latin typeface="Open Sans" panose="020B0606030504020204" pitchFamily="34" charset="0"/>
              </a:rPr>
            </a:br>
            <a:endParaRPr lang="en-US" b="0" i="0" dirty="0">
              <a:solidFill>
                <a:srgbClr val="000000"/>
              </a:solidFill>
              <a:effectLst/>
              <a:latin typeface="Open Sans" panose="020B0606030504020204" pitchFamily="34" charset="0"/>
            </a:endParaRPr>
          </a:p>
          <a:p>
            <a:pPr algn="l"/>
            <a:r>
              <a:rPr lang="en-US" b="0" i="0" dirty="0">
                <a:solidFill>
                  <a:srgbClr val="000000"/>
                </a:solidFill>
                <a:effectLst/>
                <a:latin typeface="Open Sans" panose="020B0606030504020204" pitchFamily="34" charset="0"/>
              </a:rPr>
              <a:t>Universal Credit is a single payment for each household to help with living costs for those on a low income or out of work. It is replacing six benefits, commonly referred to as the legacy benefits:</a:t>
            </a:r>
            <a:br>
              <a:rPr lang="en-US" b="0" i="0" dirty="0">
                <a:solidFill>
                  <a:srgbClr val="000000"/>
                </a:solidFill>
                <a:effectLst/>
                <a:latin typeface="Open Sans" panose="020B0606030504020204" pitchFamily="34" charset="0"/>
              </a:rPr>
            </a:br>
            <a:endParaRPr lang="en-US" b="0" i="0" dirty="0">
              <a:solidFill>
                <a:srgbClr val="000000"/>
              </a:solidFill>
              <a:effectLst/>
              <a:latin typeface="Open Sans" panose="020B0606030504020204" pitchFamily="34" charset="0"/>
            </a:endParaRPr>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Income-based Jobseeker's Allowance</a:t>
            </a:r>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Income-related Employment and Support Allowance</a:t>
            </a:r>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Income Support</a:t>
            </a:r>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Working Tax Credit</a:t>
            </a:r>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Child Tax Credit</a:t>
            </a:r>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Housing Benefit</a:t>
            </a:r>
            <a:br>
              <a:rPr lang="en-US" b="0" i="0" dirty="0">
                <a:solidFill>
                  <a:srgbClr val="000000"/>
                </a:solidFill>
                <a:effectLst/>
                <a:latin typeface="Open Sans" panose="020B0606030504020204" pitchFamily="34" charset="0"/>
              </a:rPr>
            </a:br>
            <a:endParaRPr lang="en-US" b="0" i="0" dirty="0">
              <a:solidFill>
                <a:srgbClr val="000000"/>
              </a:solidFill>
              <a:effectLst/>
              <a:latin typeface="Open Sans" panose="020B0606030504020204" pitchFamily="34" charset="0"/>
            </a:endParaRPr>
          </a:p>
          <a:p>
            <a:pPr algn="l"/>
            <a:r>
              <a:rPr lang="en-US" b="0" i="0" dirty="0">
                <a:solidFill>
                  <a:srgbClr val="000000"/>
                </a:solidFill>
                <a:effectLst/>
                <a:latin typeface="Open Sans" panose="020B0606030504020204" pitchFamily="34" charset="0"/>
              </a:rPr>
              <a:t>Support for housing costs, children and childcare costs are integrated into Universal Credit. It also provides additions for people with a disability, health condition or caring responsibilities which may prevent them from working.</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dirty="0">
                <a:latin typeface="Arial" panose="020B0604020202020204" pitchFamily="34" charset="0"/>
                <a:cs typeface="Arial" panose="020B0604020202020204" pitchFamily="34" charset="0"/>
              </a:rPr>
              <a:t>Commentary</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dirty="0">
                <a:latin typeface="Arial" panose="020B0604020202020204" pitchFamily="34" charset="0"/>
                <a:cs typeface="Arial" panose="020B0604020202020204" pitchFamily="34" charset="0"/>
              </a:rPr>
              <a:t>The above table highlights changes in the number of people on universal credit across Greater Cambridge in June 2023.</a:t>
            </a:r>
            <a:endParaRPr lang="en-GB" b="0" i="0" dirty="0">
              <a:solidFill>
                <a:srgbClr val="000000"/>
              </a:solidFill>
              <a:effectLst/>
              <a:latin typeface="Open Sans" panose="020B0606030504020204" pitchFamily="34" charset="0"/>
            </a:endParaRPr>
          </a:p>
          <a:p>
            <a:pPr marL="0" indent="0">
              <a:spcBef>
                <a:spcPts val="600"/>
              </a:spcBef>
              <a:buFont typeface="Arial" panose="020B0604020202020204" pitchFamily="34" charset="0"/>
              <a:buNone/>
            </a:pPr>
            <a:endParaRPr lang="en-GB" b="0" i="0" dirty="0">
              <a:solidFill>
                <a:srgbClr val="000000"/>
              </a:solidFill>
              <a:effectLst/>
              <a:latin typeface="Open Sans" panose="020B0606030504020204" pitchFamily="34" charset="0"/>
            </a:endParaRPr>
          </a:p>
          <a:p>
            <a:pPr marL="0" indent="0">
              <a:spcBef>
                <a:spcPts val="600"/>
              </a:spcBef>
              <a:buFont typeface="Arial" panose="020B0604020202020204" pitchFamily="34" charset="0"/>
              <a:buNone/>
            </a:pPr>
            <a:r>
              <a:rPr lang="en-GB" b="0" i="0" dirty="0">
                <a:solidFill>
                  <a:srgbClr val="000000"/>
                </a:solidFill>
                <a:effectLst/>
                <a:latin typeface="Open Sans" panose="020B0606030504020204" pitchFamily="34" charset="0"/>
              </a:rPr>
              <a:t>The number of Universal Credit claimants includes those who have started Universal Credit (completed the Universal Credit claim process and accepted their </a:t>
            </a:r>
            <a:r>
              <a:rPr lang="en-GB" b="0" i="0" dirty="0">
                <a:effectLst/>
                <a:latin typeface="Open Sans" panose="020B0606030504020204" pitchFamily="34" charset="0"/>
                <a:hlinkClick r:id="rId3" tooltip="Opens a new window"/>
              </a:rPr>
              <a:t>Claimant Commitment</a:t>
            </a:r>
            <a:r>
              <a:rPr lang="en-GB" b="0" i="0" dirty="0">
                <a:solidFill>
                  <a:srgbClr val="000000"/>
                </a:solidFill>
                <a:effectLst/>
                <a:latin typeface="Open Sans" panose="020B0606030504020204" pitchFamily="34" charset="0"/>
              </a:rPr>
              <a:t>) and have not had a closure of their claim recorded for this spell, up to the 'count date' (second Thursday in each month). A closure of their claim would be recorded either at the request of the individual or if their entitlement to Universal Credit ends, for example, if they no longer satisfy the financial conditions to receive Universal Credit as they have capital over £16,000.</a:t>
            </a:r>
          </a:p>
          <a:p>
            <a:pPr marL="0" indent="0">
              <a:spcBef>
                <a:spcPts val="600"/>
              </a:spcBef>
              <a:buFont typeface="Arial" panose="020B0604020202020204" pitchFamily="34" charset="0"/>
              <a:buNone/>
            </a:pPr>
            <a:br>
              <a:rPr lang="en-GB" sz="1200" b="0" dirty="0">
                <a:latin typeface="Arial" panose="020B0604020202020204" pitchFamily="34" charset="0"/>
                <a:cs typeface="Arial" panose="020B0604020202020204" pitchFamily="34" charset="0"/>
              </a:rPr>
            </a:br>
            <a:endParaRPr lang="en-GB" sz="1200" b="0" dirty="0">
              <a:latin typeface="Arial" panose="020B0604020202020204" pitchFamily="34" charset="0"/>
              <a:cs typeface="Arial" panose="020B0604020202020204" pitchFamily="34" charset="0"/>
            </a:endParaRPr>
          </a:p>
          <a:p>
            <a:pPr marL="171450" indent="-171450">
              <a:spcBef>
                <a:spcPts val="600"/>
              </a:spcBef>
              <a:buFont typeface="Arial" panose="020B0604020202020204" pitchFamily="34" charset="0"/>
              <a:buChar char="•"/>
            </a:pPr>
            <a:r>
              <a:rPr lang="en-GB" sz="1200" b="0" dirty="0">
                <a:latin typeface="Arial" panose="020B0604020202020204" pitchFamily="34" charset="0"/>
                <a:cs typeface="Arial" panose="020B0604020202020204" pitchFamily="34" charset="0"/>
              </a:rPr>
              <a:t>Greater Cambridge saw that 7.8% of the 16-64 population claimed Universal Credit, a much lower proportion than Great Britain as a whole (14.5%)</a:t>
            </a:r>
          </a:p>
          <a:p>
            <a:pPr marL="171450" indent="-171450">
              <a:spcBef>
                <a:spcPts val="600"/>
              </a:spcBef>
              <a:buFont typeface="Arial" panose="020B0604020202020204" pitchFamily="34" charset="0"/>
              <a:buChar char="•"/>
            </a:pPr>
            <a:endParaRPr lang="en-GB" sz="1200" b="0" dirty="0">
              <a:latin typeface="Arial" panose="020B0604020202020204" pitchFamily="34" charset="0"/>
              <a:cs typeface="Arial" panose="020B0604020202020204" pitchFamily="34" charset="0"/>
            </a:endParaRPr>
          </a:p>
          <a:p>
            <a:pPr marL="171450" indent="-171450">
              <a:spcBef>
                <a:spcPts val="600"/>
              </a:spcBef>
              <a:buFont typeface="Arial" panose="020B0604020202020204" pitchFamily="34" charset="0"/>
              <a:buChar char="•"/>
            </a:pPr>
            <a:r>
              <a:rPr lang="en-GB" sz="1200" b="0" dirty="0">
                <a:latin typeface="Arial" panose="020B0604020202020204" pitchFamily="34" charset="0"/>
                <a:cs typeface="Arial" panose="020B0604020202020204" pitchFamily="34" charset="0"/>
              </a:rPr>
              <a:t>Cambridge has a higher rate claiming (7.5%) than South Cambridgeshire (5.8%)</a:t>
            </a:r>
          </a:p>
          <a:p>
            <a:pPr marL="171450" indent="-171450">
              <a:spcBef>
                <a:spcPts val="600"/>
              </a:spcBef>
              <a:buFont typeface="Arial" panose="020B0604020202020204" pitchFamily="34" charset="0"/>
              <a:buChar char="•"/>
            </a:pPr>
            <a:endParaRPr lang="en-GB" sz="1200" b="0" dirty="0">
              <a:latin typeface="Arial" panose="020B0604020202020204" pitchFamily="34" charset="0"/>
              <a:cs typeface="Arial" panose="020B0604020202020204" pitchFamily="34" charset="0"/>
            </a:endParaRPr>
          </a:p>
          <a:p>
            <a:pPr marL="171450" indent="-171450">
              <a:spcBef>
                <a:spcPts val="600"/>
              </a:spcBef>
              <a:buFont typeface="Arial" panose="020B0604020202020204" pitchFamily="34" charset="0"/>
              <a:buChar char="•"/>
            </a:pPr>
            <a:r>
              <a:rPr lang="en-GB" sz="1200" b="0" dirty="0">
                <a:latin typeface="Arial" panose="020B0604020202020204" pitchFamily="34" charset="0"/>
                <a:cs typeface="Arial" panose="020B0604020202020204" pitchFamily="34" charset="0"/>
              </a:rPr>
              <a:t>South Cambridgeshire has seen larger annual (+13.8%) and quarterly increases in claimants (+3.4%) compared to Cambridge City (+7.8% and +2.6% respectively)</a:t>
            </a:r>
            <a:br>
              <a:rPr lang="en-GB" sz="1200" b="0" dirty="0">
                <a:latin typeface="Arial" panose="020B0604020202020204" pitchFamily="34" charset="0"/>
                <a:cs typeface="Arial" panose="020B0604020202020204" pitchFamily="34" charset="0"/>
              </a:rPr>
            </a:br>
            <a:endParaRPr lang="en-GB" sz="1200" b="0" dirty="0">
              <a:latin typeface="Arial" panose="020B0604020202020204" pitchFamily="34" charset="0"/>
              <a:cs typeface="Arial" panose="020B0604020202020204" pitchFamily="34" charset="0"/>
            </a:endParaRPr>
          </a:p>
          <a:p>
            <a:pPr marL="171450" indent="-171450">
              <a:spcBef>
                <a:spcPts val="600"/>
              </a:spcBef>
              <a:buFont typeface="Arial" panose="020B0604020202020204" pitchFamily="34" charset="0"/>
              <a:buChar char="•"/>
            </a:pPr>
            <a:endParaRPr lang="en-GB" sz="1200" dirty="0"/>
          </a:p>
        </p:txBody>
      </p:sp>
      <p:sp>
        <p:nvSpPr>
          <p:cNvPr id="4" name="Slide Number Placeholder 3"/>
          <p:cNvSpPr>
            <a:spLocks noGrp="1"/>
          </p:cNvSpPr>
          <p:nvPr>
            <p:ph type="sldNum" sz="quarter" idx="5"/>
          </p:nvPr>
        </p:nvSpPr>
        <p:spPr/>
        <p:txBody>
          <a:bodyPr/>
          <a:lstStyle/>
          <a:p>
            <a:fld id="{9E6CB208-4DB2-4AE8-A538-5D5D61A35EDD}" type="slidenum">
              <a:rPr lang="en-GB" smtClean="0"/>
              <a:t>19</a:t>
            </a:fld>
            <a:endParaRPr lang="en-GB"/>
          </a:p>
        </p:txBody>
      </p:sp>
    </p:spTree>
    <p:extLst>
      <p:ext uri="{BB962C8B-B14F-4D97-AF65-F5344CB8AC3E}">
        <p14:creationId xmlns:p14="http://schemas.microsoft.com/office/powerpoint/2010/main" val="689417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2416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58583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C5F6C-DF0B-4C58-9258-F11AECA74FD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04985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dirty="0"/>
              <a:t>Source – Pay as you earn real time information- HMRC</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dirty="0"/>
              <a:t>Technical Notes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800" b="0" i="0" dirty="0">
                <a:solidFill>
                  <a:srgbClr val="333333"/>
                </a:solidFill>
                <a:effectLst/>
                <a:latin typeface="Verdana" panose="020B0604030504040204" pitchFamily="34" charset="0"/>
              </a:rPr>
              <a:t>This data is sourced from HM Revenue and Customs’ Pay As You Earn system which collects income tax and national insurance. The Pay As you Earn Real Time Information data includes all employees </a:t>
            </a:r>
            <a:r>
              <a:rPr lang="en-US" sz="800" b="0" i="0" dirty="0" err="1">
                <a:solidFill>
                  <a:srgbClr val="333333"/>
                </a:solidFill>
                <a:effectLst/>
                <a:latin typeface="Verdana" panose="020B0604030504040204" pitchFamily="34" charset="0"/>
              </a:rPr>
              <a:t>payrolled</a:t>
            </a:r>
            <a:r>
              <a:rPr lang="en-US" sz="800" b="0" i="0" dirty="0">
                <a:solidFill>
                  <a:srgbClr val="333333"/>
                </a:solidFill>
                <a:effectLst/>
                <a:latin typeface="Verdana" panose="020B0604030504040204" pitchFamily="34" charset="0"/>
              </a:rPr>
              <a:t> by employers, therefore it does not include income from pensions, property rental or investments, nor does it include self-employment income.</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800" b="0" i="0" dirty="0">
                <a:solidFill>
                  <a:srgbClr val="333333"/>
                </a:solidFill>
                <a:effectLst/>
                <a:latin typeface="Verdana" panose="020B0604030504040204" pitchFamily="34" charset="0"/>
              </a:rPr>
              <a:t>This data is based on employee’s residence rather than where they work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800" b="0" i="0" dirty="0">
              <a:solidFill>
                <a:srgbClr val="333333"/>
              </a:solidFill>
              <a:effectLst/>
              <a:latin typeface="Verdana" panose="020B060403050404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800" b="1" i="0" dirty="0">
                <a:solidFill>
                  <a:srgbClr val="333333"/>
                </a:solidFill>
                <a:effectLst/>
                <a:latin typeface="Verdana" panose="020B0604030504040204" pitchFamily="34" charset="0"/>
              </a:rPr>
              <a:t>Commentary</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800" b="0" i="0" dirty="0">
              <a:solidFill>
                <a:srgbClr val="333333"/>
              </a:solidFill>
              <a:effectLst/>
              <a:highlight>
                <a:srgbClr val="FFFF00"/>
              </a:highlight>
              <a:latin typeface="Verdana" panose="020B060403050404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Median monthly wages have remained consistently higher in Cambridge (£2,724 in April 2023) and South Cambridgeshire (£2,694 April 2023) than in the United Kingdom (£2,234 in April 2023)</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800" b="0" i="0" dirty="0">
              <a:solidFill>
                <a:srgbClr val="333333"/>
              </a:solidFill>
              <a:effectLst/>
              <a:highlight>
                <a:srgbClr val="FFFF00"/>
              </a:highlight>
              <a:latin typeface="Verdana" panose="020B060403050404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800" b="0" i="0" dirty="0">
              <a:solidFill>
                <a:srgbClr val="333333"/>
              </a:solidFill>
              <a:effectLst/>
              <a:latin typeface="Verdana" panose="020B060403050404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0"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6CB208-4DB2-4AE8-A538-5D5D61A35E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8331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a:t>Source – Pay as you earn real time information- HMRC</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a:t>Technical Notes</a:t>
            </a:r>
          </a:p>
          <a:p>
            <a:pPr marL="0" marR="0" indent="0" algn="l" rtl="0" eaLnBrk="1" fontAlgn="auto" latinLnBrk="0" hangingPunct="1">
              <a:spcBef>
                <a:spcPts val="600"/>
              </a:spcBef>
              <a:spcAft>
                <a:spcPts val="0"/>
              </a:spcAft>
            </a:pPr>
            <a:r>
              <a:rPr lang="en-US" sz="1800" b="0" i="0" kern="1200">
                <a:solidFill>
                  <a:srgbClr val="333333"/>
                </a:solidFill>
                <a:effectLst/>
                <a:latin typeface="Verdana" panose="020B0604030504040204" pitchFamily="34" charset="0"/>
                <a:ea typeface="+mn-ea"/>
                <a:cs typeface="+mn-cs"/>
              </a:rPr>
              <a:t>This data is sourced from HM Revenue and Customs’ Pay As You Earn system which collects income tax and national insurance. </a:t>
            </a:r>
            <a:endParaRPr lang="en-GB" sz="1050">
              <a:effectLst/>
            </a:endParaRPr>
          </a:p>
          <a:p>
            <a:pPr marL="0" marR="0" indent="0" algn="l" rtl="0" eaLnBrk="1" fontAlgn="auto" latinLnBrk="0" hangingPunct="1">
              <a:spcBef>
                <a:spcPts val="600"/>
              </a:spcBef>
              <a:spcAft>
                <a:spcPts val="0"/>
              </a:spcAft>
            </a:pPr>
            <a:r>
              <a:rPr lang="en-US" sz="1800" b="0" i="0" kern="1200">
                <a:solidFill>
                  <a:srgbClr val="333333"/>
                </a:solidFill>
                <a:effectLst/>
                <a:latin typeface="Verdana" panose="020B0604030504040204" pitchFamily="34" charset="0"/>
                <a:ea typeface="+mn-ea"/>
                <a:cs typeface="+mn-cs"/>
              </a:rPr>
              <a:t> the Pay As you Earn Real Time Information data includes all employees </a:t>
            </a:r>
            <a:r>
              <a:rPr lang="en-US" sz="1800" b="0" i="0" kern="1200" err="1">
                <a:solidFill>
                  <a:srgbClr val="333333"/>
                </a:solidFill>
                <a:effectLst/>
                <a:latin typeface="Verdana" panose="020B0604030504040204" pitchFamily="34" charset="0"/>
                <a:ea typeface="+mn-ea"/>
                <a:cs typeface="+mn-cs"/>
              </a:rPr>
              <a:t>payrolled</a:t>
            </a:r>
            <a:r>
              <a:rPr lang="en-US" sz="1800" b="0" i="0" kern="1200">
                <a:solidFill>
                  <a:srgbClr val="333333"/>
                </a:solidFill>
                <a:effectLst/>
                <a:latin typeface="Verdana" panose="020B0604030504040204" pitchFamily="34" charset="0"/>
                <a:ea typeface="+mn-ea"/>
                <a:cs typeface="+mn-cs"/>
              </a:rPr>
              <a:t> by employers, therefore it does not include income from pensions, property rental or investments, nor does it include self-employment income.</a:t>
            </a:r>
            <a:endParaRPr lang="en-GB" sz="1050">
              <a:effectLst/>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0" i="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a:t>Commentary</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0" i="0"/>
          </a:p>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The chart above shows the percentage change in median pay from 12 months previous for the period January 2021 – April 2023. </a:t>
            </a:r>
            <a:br>
              <a:rPr lang="en-GB" sz="1800" kern="100">
                <a:effectLst/>
                <a:latin typeface="Calibri" panose="020F0502020204030204" pitchFamily="34" charset="0"/>
                <a:ea typeface="Calibri" panose="020F0502020204030204" pitchFamily="34" charset="0"/>
                <a:cs typeface="Times New Roman" panose="02020603050405020304" pitchFamily="18" charset="0"/>
              </a:rPr>
            </a:b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kern="100">
                <a:effectLst/>
                <a:latin typeface="Calibri" panose="020F0502020204030204" pitchFamily="34" charset="0"/>
                <a:ea typeface="Calibri" panose="020F0502020204030204" pitchFamily="34" charset="0"/>
                <a:cs typeface="Times New Roman" panose="02020603050405020304" pitchFamily="18" charset="0"/>
              </a:rPr>
              <a:t>Throughout the time period all three geographies follow a similar pattern, wage rises in </a:t>
            </a:r>
            <a:r>
              <a:rPr lang="en-GB" sz="1800" kern="100" err="1">
                <a:effectLst/>
                <a:latin typeface="Calibri" panose="020F0502020204030204" pitchFamily="34" charset="0"/>
                <a:ea typeface="Calibri" panose="020F0502020204030204" pitchFamily="34" charset="0"/>
                <a:cs typeface="Times New Roman" panose="02020603050405020304" pitchFamily="18" charset="0"/>
              </a:rPr>
              <a:t>theGreater</a:t>
            </a:r>
            <a:r>
              <a:rPr lang="en-GB" sz="1800" kern="100">
                <a:effectLst/>
                <a:latin typeface="Calibri" panose="020F0502020204030204" pitchFamily="34" charset="0"/>
                <a:ea typeface="Calibri" panose="020F0502020204030204" pitchFamily="34" charset="0"/>
                <a:cs typeface="Times New Roman" panose="02020603050405020304" pitchFamily="18" charset="0"/>
              </a:rPr>
              <a:t> Cambridge local authorities are always within 2 percentage points of each other. From April 2021 to July 2022, Cambridge experienced a lower percentage change in median weekly wage than South Cambridgeshire and the UK. It was then only larger for the month of July 2022 before falling below again, since then it has not risen above South Cambridgeshire although they have been very close and have broadly followed a similar pattern.</a:t>
            </a:r>
            <a:br>
              <a:rPr lang="en-GB" sz="1800" kern="100">
                <a:effectLst/>
                <a:latin typeface="Calibri" panose="020F0502020204030204" pitchFamily="34" charset="0"/>
                <a:ea typeface="Calibri" panose="020F0502020204030204" pitchFamily="34" charset="0"/>
                <a:cs typeface="Times New Roman" panose="02020603050405020304" pitchFamily="18" charset="0"/>
              </a:rPr>
            </a:b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kern="100">
                <a:effectLst/>
                <a:latin typeface="Calibri" panose="020F0502020204030204" pitchFamily="34" charset="0"/>
                <a:ea typeface="Calibri" panose="020F0502020204030204" pitchFamily="34" charset="0"/>
                <a:cs typeface="Times New Roman" panose="02020603050405020304" pitchFamily="18" charset="0"/>
              </a:rPr>
              <a:t>CPIH was consistently below the percentage change in median pay until November 2021 and since then CPIH has been higher than the percentage change in median pay.</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0" i="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6CB208-4DB2-4AE8-A538-5D5D61A35E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04646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7404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C5F6C-DF0B-4C58-9258-F11AECA74FD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55520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latin typeface="Arial" panose="020B0604020202020204" pitchFamily="34" charset="0"/>
                <a:cs typeface="Arial" panose="020B0604020202020204" pitchFamily="34" charset="0"/>
              </a:rPr>
              <a:t>Source – </a:t>
            </a:r>
            <a:r>
              <a:rPr lang="en-GB" sz="1200" b="1" dirty="0" err="1">
                <a:latin typeface="Arial" panose="020B0604020202020204" pitchFamily="34" charset="0"/>
                <a:cs typeface="Arial" panose="020B0604020202020204" pitchFamily="34" charset="0"/>
              </a:rPr>
              <a:t>Lightcast</a:t>
            </a:r>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Technical Information </a:t>
            </a:r>
          </a:p>
          <a:p>
            <a:pPr algn="just" rtl="0" fontAlgn="base"/>
            <a:r>
              <a:rPr lang="en-US" sz="1800" b="0" i="0" dirty="0">
                <a:solidFill>
                  <a:srgbClr val="242424"/>
                </a:solidFill>
                <a:effectLst/>
                <a:latin typeface="Calibri" panose="020F0502020204030204" pitchFamily="34" charset="0"/>
              </a:rPr>
              <a:t>Vacancy data is sourced from </a:t>
            </a:r>
            <a:r>
              <a:rPr lang="en-US" sz="1800" b="0" i="0" dirty="0" err="1">
                <a:solidFill>
                  <a:srgbClr val="242424"/>
                </a:solidFill>
                <a:effectLst/>
                <a:latin typeface="Calibri" panose="020F0502020204030204" pitchFamily="34" charset="0"/>
              </a:rPr>
              <a:t>Lightcast</a:t>
            </a:r>
            <a:r>
              <a:rPr lang="en-US" sz="1800" b="0" i="0" dirty="0">
                <a:solidFill>
                  <a:srgbClr val="242424"/>
                </a:solidFill>
                <a:effectLst/>
                <a:latin typeface="Calibri" panose="020F0502020204030204" pitchFamily="34" charset="0"/>
              </a:rPr>
              <a:t>, a service that has been procured by Greater Cambridge Combined Authority which gives </a:t>
            </a:r>
            <a:r>
              <a:rPr lang="en-US" sz="1800" b="0" i="0" dirty="0" err="1">
                <a:solidFill>
                  <a:srgbClr val="242424"/>
                </a:solidFill>
                <a:effectLst/>
                <a:latin typeface="Calibri" panose="020F0502020204030204" pitchFamily="34" charset="0"/>
              </a:rPr>
              <a:t>labour</a:t>
            </a:r>
            <a:r>
              <a:rPr lang="en-US" sz="1800" b="0" i="0" dirty="0">
                <a:solidFill>
                  <a:srgbClr val="242424"/>
                </a:solidFill>
                <a:effectLst/>
                <a:latin typeface="Calibri" panose="020F0502020204030204" pitchFamily="34" charset="0"/>
              </a:rPr>
              <a:t> market information on Job postings, occupations, and industries. </a:t>
            </a:r>
            <a:r>
              <a:rPr lang="en-US" sz="1800" b="0" i="0" dirty="0" err="1">
                <a:solidFill>
                  <a:srgbClr val="242424"/>
                </a:solidFill>
                <a:effectLst/>
                <a:latin typeface="Calibri" panose="020F0502020204030204" pitchFamily="34" charset="0"/>
              </a:rPr>
              <a:t>Lightcast</a:t>
            </a:r>
            <a:r>
              <a:rPr lang="en-US" sz="1800" b="0" i="0" dirty="0">
                <a:solidFill>
                  <a:srgbClr val="242424"/>
                </a:solidFill>
                <a:effectLst/>
                <a:latin typeface="Calibri" panose="020F0502020204030204" pitchFamily="34" charset="0"/>
              </a:rPr>
              <a:t> has a job posting aggregator which scans jobs websites for posting and presents them together.   </a:t>
            </a:r>
            <a:endParaRPr lang="en-US" b="0" i="0" dirty="0">
              <a:solidFill>
                <a:srgbClr val="000000"/>
              </a:solidFill>
              <a:effectLst/>
              <a:latin typeface="Segoe UI" panose="020B0502040204020203" pitchFamily="34" charset="0"/>
            </a:endParaRPr>
          </a:p>
          <a:p>
            <a:pPr algn="just" rtl="0" fontAlgn="base"/>
            <a:r>
              <a:rPr lang="en-US" sz="1800" b="0" i="0" dirty="0" err="1">
                <a:solidFill>
                  <a:srgbClr val="242424"/>
                </a:solidFill>
                <a:effectLst/>
                <a:latin typeface="Calibri" panose="020F0502020204030204" pitchFamily="34" charset="0"/>
              </a:rPr>
              <a:t>Lightcast</a:t>
            </a:r>
            <a:r>
              <a:rPr lang="en-US" sz="1800" b="0" i="0" dirty="0">
                <a:solidFill>
                  <a:srgbClr val="242424"/>
                </a:solidFill>
                <a:effectLst/>
                <a:latin typeface="Calibri" panose="020F0502020204030204" pitchFamily="34" charset="0"/>
              </a:rPr>
              <a:t> only scans online jobs postings and therefore does not include any jobs which are advertised solely offline. There is also no guarantee that all online job postings are aggregated. For example, a specific job site may not be scanned.  </a:t>
            </a:r>
          </a:p>
          <a:p>
            <a:pPr algn="just" rtl="0" fontAlgn="base"/>
            <a:endParaRPr lang="en-US" sz="1800" b="0" i="0" dirty="0">
              <a:solidFill>
                <a:srgbClr val="242424"/>
              </a:solidFill>
              <a:effectLst/>
              <a:latin typeface="Calibri" panose="020F0502020204030204" pitchFamily="34" charset="0"/>
            </a:endParaRPr>
          </a:p>
          <a:p>
            <a:pPr algn="just" rtl="0" fontAlgn="base"/>
            <a:r>
              <a:rPr lang="en-GB" dirty="0"/>
              <a:t>A unique job posting is a deduplicated count of an online job vacancy advertisement. If the same vacancy is posted twice across a sixty-day period, it is only counted once. If the same vacancy is posted twice more than sixty days apart it is counted as two unique job postings.</a:t>
            </a:r>
          </a:p>
          <a:p>
            <a:pPr marL="0" marR="0" lvl="0" indent="0" algn="just" defTabSz="914400" rtl="0" eaLnBrk="1" fontAlgn="base" latinLnBrk="0" hangingPunct="1">
              <a:lnSpc>
                <a:spcPct val="100000"/>
              </a:lnSpc>
              <a:spcBef>
                <a:spcPts val="0"/>
              </a:spcBef>
              <a:spcAft>
                <a:spcPts val="0"/>
              </a:spcAft>
              <a:buClrTx/>
              <a:buSzTx/>
              <a:buFontTx/>
              <a:buNone/>
              <a:tabLst/>
              <a:defRPr/>
            </a:pPr>
            <a:r>
              <a:rPr lang="en-GB" sz="1800" b="0" i="0" dirty="0">
                <a:solidFill>
                  <a:srgbClr val="242424"/>
                </a:solidFill>
                <a:effectLst/>
                <a:latin typeface="Calibri" panose="020F0502020204030204" pitchFamily="34" charset="0"/>
              </a:rPr>
              <a:t>The other category includes agriculture, forestry and fishing; Mining and quarrying; Water supply and Waste management</a:t>
            </a:r>
            <a:endParaRPr lang="en-US" sz="1800" b="0" i="0" dirty="0">
              <a:solidFill>
                <a:srgbClr val="242424"/>
              </a:solidFill>
              <a:effectLst/>
              <a:latin typeface="Calibri" panose="020F0502020204030204" pitchFamily="34" charset="0"/>
            </a:endParaRPr>
          </a:p>
          <a:p>
            <a:pPr algn="just" rtl="0" fontAlgn="base"/>
            <a:endParaRPr lang="en-US" sz="1800" b="0" i="0" dirty="0">
              <a:solidFill>
                <a:srgbClr val="242424"/>
              </a:solidFill>
              <a:effectLst/>
              <a:latin typeface="Calibri" panose="020F0502020204030204" pitchFamily="34" charset="0"/>
            </a:endParaRPr>
          </a:p>
          <a:p>
            <a:pPr algn="just" rtl="0" fontAlgn="base"/>
            <a:endParaRPr lang="en-US" sz="1800" b="0" i="0" dirty="0">
              <a:solidFill>
                <a:srgbClr val="242424"/>
              </a:solidFill>
              <a:effectLst/>
              <a:latin typeface="Calibri" panose="020F0502020204030204" pitchFamily="34" charset="0"/>
            </a:endParaRPr>
          </a:p>
          <a:p>
            <a:pPr algn="just" rtl="0" fontAlgn="base"/>
            <a:r>
              <a:rPr lang="en-US" sz="1800" b="1" i="0" dirty="0">
                <a:solidFill>
                  <a:srgbClr val="242424"/>
                </a:solidFill>
                <a:effectLst/>
                <a:latin typeface="Calibri" panose="020F0502020204030204" pitchFamily="34" charset="0"/>
              </a:rPr>
              <a:t>Commentary</a:t>
            </a:r>
            <a:endParaRPr lang="en-US" b="1" i="0" dirty="0">
              <a:solidFill>
                <a:srgbClr val="000000"/>
              </a:solidFill>
              <a:effectLst/>
              <a:latin typeface="Segoe UI" panose="020B0502040204020203" pitchFamily="34" charset="0"/>
            </a:endParaRPr>
          </a:p>
          <a:p>
            <a:endParaRPr lang="en-GB" sz="1200" dirty="0">
              <a:latin typeface="Arial" panose="020B0604020202020204" pitchFamily="34" charset="0"/>
              <a:cs typeface="Arial" panose="020B0604020202020204" pitchFamily="34"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above chart illustrates online vacancy data across the Greater Cambridge area since April 2020.  A unique job posting is a deduplicated count of an online job vacancy advertisement. If the same vacancy is posted twice across a sixty-day period, it is only counted once. If the same vacancy is posted twice more than sixty days apart it is counted as two unique job postings.</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Across Greater Cambridge, there were 25,926 job postings in July 2023, this is an increase of +6% from March 2023. Nationally job postings increased by 6% across the same period. </a:t>
            </a:r>
          </a:p>
          <a:p>
            <a:pPr marL="342900" lvl="0" indent="-342900">
              <a:lnSpc>
                <a:spcPct val="107000"/>
              </a:lnSpc>
              <a:spcAft>
                <a:spcPts val="800"/>
              </a:spcAft>
              <a:buFont typeface="Arial" panose="020B0604020202020204" pitchFamily="34" charset="0"/>
              <a:buChar char="•"/>
              <a:tabLst>
                <a:tab pos="457200" algn="l"/>
              </a:tabLs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February 2022 saw the highest number of vacancies across Greater Cambridge within the last 3 years.</a:t>
            </a:r>
          </a:p>
          <a:p>
            <a:pPr marL="342900" lvl="0" indent="-342900">
              <a:lnSpc>
                <a:spcPct val="107000"/>
              </a:lnSpc>
              <a:spcAft>
                <a:spcPts val="800"/>
              </a:spcAft>
              <a:buFont typeface="Arial" panose="020B0604020202020204" pitchFamily="34" charset="0"/>
              <a:buChar char="•"/>
              <a:tabLst>
                <a:tab pos="457200" algn="l"/>
              </a:tabLs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In May 2023, there was an increase in job postings of +14% from the previous month. This is the largest percentage increase from the previous month since November 2021</a:t>
            </a:r>
          </a:p>
          <a:p>
            <a:pPr marL="342900" lvl="0" indent="-342900">
              <a:lnSpc>
                <a:spcPct val="107000"/>
              </a:lnSpc>
              <a:spcAft>
                <a:spcPts val="800"/>
              </a:spcAft>
              <a:buFont typeface="Arial" panose="020B0604020202020204" pitchFamily="34" charset="0"/>
              <a:buChar char="•"/>
              <a:tabLst>
                <a:tab pos="457200" algn="l"/>
              </a:tabLs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number of vacancies increased rapidly in the final quarter of 2021 but appear to have peaked in late 2021/early 2022 before rapidly decreasing and then stabilising across the 2</a:t>
            </a:r>
            <a:r>
              <a:rPr lang="en-GB" sz="1800" kern="100"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half of 2022. In 2023 job postings have increased slightly.</a:t>
            </a:r>
          </a:p>
          <a:p>
            <a:endParaRPr lang="en-GB" dirty="0"/>
          </a:p>
          <a:p>
            <a:r>
              <a:rPr lang="en-GB" i="1" dirty="0"/>
              <a:t>*</a:t>
            </a:r>
            <a:r>
              <a:rPr lang="en-GB" i="1" dirty="0" err="1"/>
              <a:t>Lightcast</a:t>
            </a:r>
            <a:r>
              <a:rPr lang="en-GB" i="1" dirty="0"/>
              <a:t> data is available from 2012 onwards.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6CB208-4DB2-4AE8-A538-5D5D61A35E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23768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The above table shows the number of Vacancies in Greater Cambridge in July 2023 by employment sector and included a national comparison;</a:t>
            </a:r>
          </a:p>
          <a:p>
            <a:pPr>
              <a:lnSpc>
                <a:spcPct val="107000"/>
              </a:lnSpc>
              <a:spcAft>
                <a:spcPts val="800"/>
              </a:spcAf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kern="100">
                <a:effectLst/>
                <a:latin typeface="Calibri" panose="020F0502020204030204" pitchFamily="34" charset="0"/>
                <a:ea typeface="Calibri" panose="020F0502020204030204" pitchFamily="34" charset="0"/>
                <a:cs typeface="Times New Roman" panose="02020603050405020304" pitchFamily="18" charset="0"/>
              </a:rPr>
              <a:t>Information and Communication (13%) , Human health and social work activities (9%), and Administration and support services (7%) have the highest proportion of vacancies across Greater Cambridge. Human health and social work is also the largest sector nationally (13%)</a:t>
            </a:r>
          </a:p>
          <a:p>
            <a:pPr marL="342900" lvl="0" indent="-342900">
              <a:lnSpc>
                <a:spcPct val="107000"/>
              </a:lnSpc>
              <a:spcAft>
                <a:spcPts val="800"/>
              </a:spcAft>
              <a:buFont typeface="Arial" panose="020B0604020202020204" pitchFamily="34" charset="0"/>
              <a:buChar char="•"/>
              <a:tabLst>
                <a:tab pos="457200" algn="l"/>
              </a:tabLs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kern="100">
                <a:effectLst/>
                <a:latin typeface="Calibri" panose="020F0502020204030204" pitchFamily="34" charset="0"/>
                <a:ea typeface="Calibri" panose="020F0502020204030204" pitchFamily="34" charset="0"/>
                <a:cs typeface="Times New Roman" panose="02020603050405020304" pitchFamily="18" charset="0"/>
              </a:rPr>
              <a:t>A greater proportion of job vacancies in Greater Cambridge were in the Information and communications sector (13%) compared to the UK as a whole (8%), a difference of 5 percentage points. </a:t>
            </a:r>
          </a:p>
          <a:p>
            <a:endParaRPr lang="en-GB"/>
          </a:p>
        </p:txBody>
      </p:sp>
      <p:sp>
        <p:nvSpPr>
          <p:cNvPr id="4" name="Slide Number Placeholder 3"/>
          <p:cNvSpPr>
            <a:spLocks noGrp="1"/>
          </p:cNvSpPr>
          <p:nvPr>
            <p:ph type="sldNum" sz="quarter" idx="5"/>
          </p:nvPr>
        </p:nvSpPr>
        <p:spPr/>
        <p:txBody>
          <a:bodyPr/>
          <a:lstStyle/>
          <a:p>
            <a:fld id="{9E6CB208-4DB2-4AE8-A538-5D5D61A35EDD}" type="slidenum">
              <a:rPr lang="en-GB" smtClean="0"/>
              <a:t>27</a:t>
            </a:fld>
            <a:endParaRPr lang="en-GB"/>
          </a:p>
        </p:txBody>
      </p:sp>
    </p:spTree>
    <p:extLst>
      <p:ext uri="{BB962C8B-B14F-4D97-AF65-F5344CB8AC3E}">
        <p14:creationId xmlns:p14="http://schemas.microsoft.com/office/powerpoint/2010/main" val="1166519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a:latin typeface="Arial" panose="020B0604020202020204" pitchFamily="34" charset="0"/>
                <a:cs typeface="Arial" panose="020B0604020202020204" pitchFamily="34" charset="0"/>
              </a:rPr>
              <a:t>Source – Lightcast</a:t>
            </a:r>
          </a:p>
          <a:p>
            <a:endParaRPr lang="en-GB" sz="1000" b="1">
              <a:latin typeface="Arial" panose="020B0604020202020204" pitchFamily="34" charset="0"/>
              <a:cs typeface="Arial" panose="020B0604020202020204" pitchFamily="34" charset="0"/>
            </a:endParaRPr>
          </a:p>
          <a:p>
            <a:r>
              <a:rPr lang="en-GB" sz="1000" b="1">
                <a:latin typeface="Arial" panose="020B0604020202020204" pitchFamily="34" charset="0"/>
                <a:cs typeface="Arial" panose="020B0604020202020204" pitchFamily="34" charset="0"/>
              </a:rPr>
              <a:t>Technical Information </a:t>
            </a:r>
          </a:p>
          <a:p>
            <a:pPr algn="just" rtl="0" fontAlgn="base"/>
            <a:r>
              <a:rPr lang="en-US" sz="1200" b="0" i="0">
                <a:solidFill>
                  <a:srgbClr val="242424"/>
                </a:solidFill>
                <a:effectLst/>
                <a:latin typeface="Calibri" panose="020F0502020204030204" pitchFamily="34" charset="0"/>
              </a:rPr>
              <a:t>Vacancy data is sourced from Lightcast, a service that has been procured by Greater Cambridge Combined Authority which gives </a:t>
            </a:r>
            <a:r>
              <a:rPr lang="en-US" sz="1200" b="0" i="0" err="1">
                <a:solidFill>
                  <a:srgbClr val="242424"/>
                </a:solidFill>
                <a:effectLst/>
                <a:latin typeface="Calibri" panose="020F0502020204030204" pitchFamily="34" charset="0"/>
              </a:rPr>
              <a:t>labour</a:t>
            </a:r>
            <a:r>
              <a:rPr lang="en-US" sz="1200" b="0" i="0">
                <a:solidFill>
                  <a:srgbClr val="242424"/>
                </a:solidFill>
                <a:effectLst/>
                <a:latin typeface="Calibri" panose="020F0502020204030204" pitchFamily="34" charset="0"/>
              </a:rPr>
              <a:t> market information on Job postings, occupations, and industries. Lightcast has a job posting aggregator which scans jobs websites for posting and presents them together.   </a:t>
            </a:r>
            <a:endParaRPr lang="en-US" b="0" i="0">
              <a:solidFill>
                <a:srgbClr val="000000"/>
              </a:solidFill>
              <a:effectLst/>
              <a:latin typeface="Segoe UI" panose="020B0502040204020203" pitchFamily="34" charset="0"/>
            </a:endParaRPr>
          </a:p>
          <a:p>
            <a:pPr algn="just" rtl="0" fontAlgn="base"/>
            <a:r>
              <a:rPr lang="en-US" sz="1200" b="0" i="0">
                <a:solidFill>
                  <a:srgbClr val="242424"/>
                </a:solidFill>
                <a:effectLst/>
                <a:latin typeface="Calibri" panose="020F0502020204030204" pitchFamily="34" charset="0"/>
              </a:rPr>
              <a:t>Lightcast only scans online jobs postings and therefore does not include any jobs which are advertised solely offline. There is also no guarantee that all online job postings are aggregated. For example, a specific job site may not be scanned.  </a:t>
            </a:r>
          </a:p>
          <a:p>
            <a:pPr algn="just" rtl="0" fontAlgn="base"/>
            <a:endParaRPr lang="en-US" sz="1200" b="0" i="0">
              <a:solidFill>
                <a:srgbClr val="242424"/>
              </a:solidFill>
              <a:effectLst/>
              <a:latin typeface="Calibri" panose="020F0502020204030204" pitchFamily="34" charset="0"/>
            </a:endParaRPr>
          </a:p>
          <a:p>
            <a:pPr algn="just" rtl="0" fontAlgn="base"/>
            <a:r>
              <a:rPr lang="en-GB"/>
              <a:t>A unique job posting is a deduplicated count of an online job vacancy advertisement. If the same vacancy is posted twice across a sixty-day period, it is only counted once. If the same vacancy is posted twice more than sixty days apart it is counted as two unique job postings.</a:t>
            </a:r>
          </a:p>
          <a:p>
            <a:pPr marL="0" marR="0" lvl="0" indent="0" algn="just" defTabSz="914400" rtl="0" eaLnBrk="1" fontAlgn="base" latinLnBrk="0" hangingPunct="1">
              <a:lnSpc>
                <a:spcPct val="100000"/>
              </a:lnSpc>
              <a:spcBef>
                <a:spcPts val="0"/>
              </a:spcBef>
              <a:spcAft>
                <a:spcPts val="0"/>
              </a:spcAft>
              <a:buClrTx/>
              <a:buSzTx/>
              <a:buFontTx/>
              <a:buNone/>
              <a:tabLst/>
              <a:defRPr/>
            </a:pPr>
            <a:r>
              <a:rPr lang="en-GB" sz="1200" b="0" i="0">
                <a:solidFill>
                  <a:srgbClr val="242424"/>
                </a:solidFill>
                <a:effectLst/>
                <a:latin typeface="Calibri" panose="020F0502020204030204" pitchFamily="34" charset="0"/>
              </a:rPr>
              <a:t>The other category includes agriculture, forestry and fishing; Mining and quarrying; Water supply and Waste management</a:t>
            </a:r>
            <a:endParaRPr lang="en-US" sz="1200" b="0" i="0">
              <a:solidFill>
                <a:srgbClr val="242424"/>
              </a:solidFill>
              <a:effectLst/>
              <a:latin typeface="Calibri" panose="020F0502020204030204" pitchFamily="34" charset="0"/>
            </a:endParaRPr>
          </a:p>
          <a:p>
            <a:pPr algn="just" rtl="0" fontAlgn="base"/>
            <a:endParaRPr lang="en-US" sz="1200" b="0" i="0">
              <a:solidFill>
                <a:srgbClr val="242424"/>
              </a:solidFill>
              <a:effectLst/>
              <a:latin typeface="Calibri" panose="020F0502020204030204" pitchFamily="34" charset="0"/>
            </a:endParaRPr>
          </a:p>
          <a:p>
            <a:pPr marL="0" indent="0">
              <a:buFont typeface="Arial" panose="020B0604020202020204" pitchFamily="34" charset="0"/>
              <a:buNone/>
            </a:pPr>
            <a:endParaRPr lang="en-GB" sz="1200" b="1">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200" b="1">
                <a:latin typeface="Arial" panose="020B0604020202020204" pitchFamily="34" charset="0"/>
                <a:cs typeface="Arial" panose="020B0604020202020204" pitchFamily="34" charset="0"/>
              </a:rPr>
              <a:t>Commentary</a:t>
            </a:r>
          </a:p>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The above chart shows the quarterly and annual percentage change in number of job vacancies by sector.</a:t>
            </a:r>
          </a:p>
          <a:p>
            <a:pPr>
              <a:lnSpc>
                <a:spcPct val="107000"/>
              </a:lnSpc>
              <a:spcAft>
                <a:spcPts val="800"/>
              </a:spcAf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kern="100">
                <a:effectLst/>
                <a:latin typeface="Calibri" panose="020F0502020204030204" pitchFamily="34" charset="0"/>
                <a:ea typeface="Calibri" panose="020F0502020204030204" pitchFamily="34" charset="0"/>
                <a:cs typeface="Times New Roman" panose="02020603050405020304" pitchFamily="18" charset="0"/>
              </a:rPr>
              <a:t>Transportation and storage (+37%) had the largest increase from the previous update. Alongside Public and Accommodation and food services (+29%) these two sectors saw the largest increases from the previous update.</a:t>
            </a:r>
          </a:p>
          <a:p>
            <a:pPr marL="342900" lvl="0" indent="-342900">
              <a:lnSpc>
                <a:spcPct val="107000"/>
              </a:lnSpc>
              <a:spcAft>
                <a:spcPts val="800"/>
              </a:spcAft>
              <a:buFont typeface="Arial" panose="020B0604020202020204" pitchFamily="34" charset="0"/>
              <a:buChar char="•"/>
              <a:tabLst>
                <a:tab pos="457200" algn="l"/>
              </a:tabLs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kern="100">
                <a:effectLst/>
                <a:latin typeface="Calibri" panose="020F0502020204030204" pitchFamily="34" charset="0"/>
                <a:ea typeface="Calibri" panose="020F0502020204030204" pitchFamily="34" charset="0"/>
                <a:cs typeface="Times New Roman" panose="02020603050405020304" pitchFamily="18" charset="0"/>
              </a:rPr>
              <a:t>Other service activities (-8%), Information and communication (-4%), and Human health and social work activities (-3%) were the only sectors to decrease from the previous update </a:t>
            </a:r>
          </a:p>
          <a:p>
            <a:pPr marL="342900" lvl="0" indent="-342900">
              <a:lnSpc>
                <a:spcPct val="107000"/>
              </a:lnSpc>
              <a:spcAft>
                <a:spcPts val="800"/>
              </a:spcAft>
              <a:buFont typeface="Arial" panose="020B0604020202020204" pitchFamily="34" charset="0"/>
              <a:buChar char="•"/>
              <a:tabLst>
                <a:tab pos="457200" algn="l"/>
              </a:tabLs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kern="100">
                <a:effectLst/>
                <a:latin typeface="Calibri" panose="020F0502020204030204" pitchFamily="34" charset="0"/>
                <a:ea typeface="Calibri" panose="020F0502020204030204" pitchFamily="34" charset="0"/>
                <a:cs typeface="Times New Roman" panose="02020603050405020304" pitchFamily="18" charset="0"/>
              </a:rPr>
              <a:t>Construction (+67%) experienced the largest yearly change. Real estate activities (+50%) and Wholesale and retail trade; repair of motor vehicles and motor cycles  (+43%) are the next largest yearly increases.</a:t>
            </a:r>
          </a:p>
          <a:p>
            <a:pPr marL="342900" lvl="0" indent="-342900">
              <a:lnSpc>
                <a:spcPct val="107000"/>
              </a:lnSpc>
              <a:spcAft>
                <a:spcPts val="800"/>
              </a:spcAft>
              <a:buFont typeface="Arial" panose="020B0604020202020204" pitchFamily="34" charset="0"/>
              <a:buChar char="•"/>
              <a:tabLst>
                <a:tab pos="457200" algn="l"/>
              </a:tabLs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lang="en-GB" sz="1800" kern="100">
                <a:effectLst/>
                <a:latin typeface="Calibri" panose="020F0502020204030204" pitchFamily="34" charset="0"/>
                <a:ea typeface="Calibri" panose="020F0502020204030204" pitchFamily="34" charset="0"/>
                <a:cs typeface="Times New Roman" panose="02020603050405020304" pitchFamily="18" charset="0"/>
              </a:rPr>
              <a:t>Human health and social work (-18%), Information and communication (-12%), Other service activities (-10%) and public administration and defence; compulsory social security (-7%) were the 4 sectors to see a decrease in the number of vacancies compared to a year ago.</a:t>
            </a:r>
          </a:p>
          <a:p>
            <a:pPr marL="0" indent="0">
              <a:buFont typeface="Arial" panose="020B0604020202020204" pitchFamily="34" charset="0"/>
              <a:buNone/>
            </a:pPr>
            <a:endParaRPr lang="en-GB" sz="12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6CB208-4DB2-4AE8-A538-5D5D61A35E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63016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a:latin typeface="Arial" panose="020B0604020202020204" pitchFamily="34" charset="0"/>
                <a:cs typeface="Arial" panose="020B0604020202020204" pitchFamily="34" charset="0"/>
              </a:rPr>
              <a:t>Source – Lightcast</a:t>
            </a:r>
          </a:p>
          <a:p>
            <a:endParaRPr lang="en-GB" sz="1000" b="1">
              <a:latin typeface="Arial" panose="020B0604020202020204" pitchFamily="34" charset="0"/>
              <a:cs typeface="Arial" panose="020B0604020202020204" pitchFamily="34" charset="0"/>
            </a:endParaRPr>
          </a:p>
          <a:p>
            <a:r>
              <a:rPr lang="en-GB" sz="1000" b="1">
                <a:latin typeface="Arial" panose="020B0604020202020204" pitchFamily="34" charset="0"/>
                <a:cs typeface="Arial" panose="020B0604020202020204" pitchFamily="34" charset="0"/>
              </a:rPr>
              <a:t>Technical Information </a:t>
            </a:r>
          </a:p>
          <a:p>
            <a:pPr algn="just" rtl="0" fontAlgn="base"/>
            <a:r>
              <a:rPr lang="en-US" sz="1200" b="0" i="0">
                <a:solidFill>
                  <a:srgbClr val="242424"/>
                </a:solidFill>
                <a:effectLst/>
                <a:latin typeface="Calibri" panose="020F0502020204030204" pitchFamily="34" charset="0"/>
              </a:rPr>
              <a:t>Vacancy data is sourced from Lightcast, a service that has been procured by Greater Cambridge Combined Authority which gives </a:t>
            </a:r>
            <a:r>
              <a:rPr lang="en-US" sz="1200" b="0" i="0" err="1">
                <a:solidFill>
                  <a:srgbClr val="242424"/>
                </a:solidFill>
                <a:effectLst/>
                <a:latin typeface="Calibri" panose="020F0502020204030204" pitchFamily="34" charset="0"/>
              </a:rPr>
              <a:t>labour</a:t>
            </a:r>
            <a:r>
              <a:rPr lang="en-US" sz="1200" b="0" i="0">
                <a:solidFill>
                  <a:srgbClr val="242424"/>
                </a:solidFill>
                <a:effectLst/>
                <a:latin typeface="Calibri" panose="020F0502020204030204" pitchFamily="34" charset="0"/>
              </a:rPr>
              <a:t> market information on Job postings, occupations, and industries. Lightcast has a job posting aggregator which scans jobs websites for posting and presents them together.   </a:t>
            </a:r>
            <a:endParaRPr lang="en-US" b="0" i="0">
              <a:solidFill>
                <a:srgbClr val="000000"/>
              </a:solidFill>
              <a:effectLst/>
              <a:latin typeface="Segoe UI" panose="020B0502040204020203" pitchFamily="34" charset="0"/>
            </a:endParaRPr>
          </a:p>
          <a:p>
            <a:pPr algn="just" rtl="0" fontAlgn="base"/>
            <a:r>
              <a:rPr lang="en-US" sz="1200" b="0" i="0">
                <a:solidFill>
                  <a:srgbClr val="242424"/>
                </a:solidFill>
                <a:effectLst/>
                <a:latin typeface="Calibri" panose="020F0502020204030204" pitchFamily="34" charset="0"/>
              </a:rPr>
              <a:t>Lightcast only scans online jobs postings and therefore does not include any jobs which are advertised solely offline. There is also no guarantee that all online job postings are aggregated. For example, a specific job site may not be scanned.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a:ln>
                <a:noFill/>
              </a:ln>
              <a:solidFill>
                <a:srgbClr val="242424"/>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Median Posting Duration </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measures how long the average job posting is live online for.</a:t>
            </a:r>
            <a:r>
              <a:rPr kumimoji="0" lang="en-GB" sz="1200" b="0" i="0" u="none" strike="noStrike" kern="1200" cap="none" spc="0" normalizeH="0" baseline="0" noProof="0">
                <a:ln>
                  <a:noFill/>
                </a:ln>
                <a:solidFill>
                  <a:srgbClr val="242424"/>
                </a:solidFill>
                <a:effectLst/>
                <a:uLnTx/>
                <a:uFillTx/>
                <a:latin typeface="Calibri" panose="020F0502020204030204" pitchFamily="34" charset="0"/>
                <a:ea typeface="Calibri" panose="020F0502020204030204" pitchFamily="34" charset="0"/>
                <a:cs typeface="+mn-cs"/>
              </a:rPr>
              <a:t> A longer time up could suggest that the company anticipates the role being harder to fill.</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Posting Intensity </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is a ratio of how many times the same job role is posted. A higher ratio could suggest difficulty filling the role.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a:latin typeface="Arial" panose="020B0604020202020204" pitchFamily="34" charset="0"/>
                <a:cs typeface="Arial" panose="020B0604020202020204" pitchFamily="34" charset="0"/>
              </a:rPr>
              <a:t>Commentary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a:latin typeface="Arial" panose="020B0604020202020204" pitchFamily="34" charset="0"/>
                <a:cs typeface="Arial" panose="020B0604020202020204" pitchFamily="34" charset="0"/>
              </a:rPr>
              <a:t>The table above shows the median posting duration and the posting intensity for employment sectors from April to June 2023. Both measures can be used as an indication of difficult to fill roles.</a:t>
            </a:r>
          </a:p>
          <a:p>
            <a:pPr marL="0" indent="0">
              <a:buFont typeface="Arial" panose="020B0604020202020204" pitchFamily="34" charset="0"/>
              <a:buNone/>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0">
                <a:latin typeface="Arial" panose="020B0604020202020204" pitchFamily="34" charset="0"/>
                <a:cs typeface="Arial" panose="020B0604020202020204" pitchFamily="34" charset="0"/>
              </a:rPr>
              <a:t>Across Greater Cambridge, the median posting duration was 33 days. Human Health and Social work, Manufacturing, other service activities and transportation and storage (all 34) were above this. Construction (35 days) had the longest median posting duration.</a:t>
            </a:r>
            <a:br>
              <a:rPr lang="en-GB" sz="1200" b="0">
                <a:latin typeface="Arial" panose="020B0604020202020204" pitchFamily="34" charset="0"/>
                <a:cs typeface="Arial" panose="020B0604020202020204" pitchFamily="34" charset="0"/>
              </a:rPr>
            </a:br>
            <a:endParaRPr lang="en-GB" sz="1200" b="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0">
                <a:latin typeface="Arial" panose="020B0604020202020204" pitchFamily="34" charset="0"/>
                <a:cs typeface="Arial" panose="020B0604020202020204" pitchFamily="34" charset="0"/>
              </a:rPr>
              <a:t>Professional and Scientific activities (31), Information and Communication (31), are the 2 sectors most below the median posting duration. Arts, Entertainment and recreation, Financial and Insurance activities, Public administration and Defence; compulsory social security and real estate activities (All 32) were also below the Median posting duration for Greater Cambridge</a:t>
            </a:r>
            <a:r>
              <a:rPr lang="en-GB" sz="1200">
                <a:latin typeface="Arial" panose="020B0604020202020204" pitchFamily="34" charset="0"/>
                <a:cs typeface="Arial" panose="020B0604020202020204" pitchFamily="34" charset="0"/>
              </a:rPr>
              <a:t>.</a:t>
            </a:r>
            <a:br>
              <a:rPr lang="en-GB" sz="1200">
                <a:latin typeface="Arial" panose="020B0604020202020204" pitchFamily="34" charset="0"/>
                <a:cs typeface="Arial" panose="020B0604020202020204" pitchFamily="34" charset="0"/>
              </a:rPr>
            </a:b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0">
                <a:latin typeface="Arial" panose="020B0604020202020204" pitchFamily="34" charset="0"/>
                <a:cs typeface="Arial" panose="020B0604020202020204" pitchFamily="34" charset="0"/>
              </a:rPr>
              <a:t>The posting intensity across Greater Cambridge was 3:1. Human health and social work activities is the only sector above the regional average (4:1).</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6CB208-4DB2-4AE8-A538-5D5D61A35E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0614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C5F6C-DF0B-4C58-9258-F11AECA74FD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1518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C5F6C-DF0B-4C58-9258-F11AECA74FD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6596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000" b="1" i="0" dirty="0"/>
              <a:t>Source – Annual Population Survey, Office for National Statistics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000" b="1"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000" b="1" i="0" dirty="0"/>
              <a:t>Technical Notes </a:t>
            </a:r>
            <a:br>
              <a:rPr lang="en-GB" sz="1000" b="1" i="0" dirty="0"/>
            </a:br>
            <a:br>
              <a:rPr lang="en-GB" sz="1000" b="1" i="0" dirty="0"/>
            </a:br>
            <a:r>
              <a:rPr lang="en-US" sz="1200" b="0" i="0" dirty="0">
                <a:solidFill>
                  <a:srgbClr val="333333"/>
                </a:solidFill>
                <a:effectLst/>
                <a:latin typeface="Verdana" panose="020B0604030504040204" pitchFamily="34" charset="0"/>
              </a:rPr>
              <a:t>A residence based </a:t>
            </a:r>
            <a:r>
              <a:rPr lang="en-US" sz="1200" b="0" i="0" dirty="0" err="1">
                <a:solidFill>
                  <a:srgbClr val="333333"/>
                </a:solidFill>
                <a:effectLst/>
                <a:latin typeface="Verdana" panose="020B0604030504040204" pitchFamily="34" charset="0"/>
              </a:rPr>
              <a:t>labour</a:t>
            </a:r>
            <a:r>
              <a:rPr lang="en-US" sz="1200" b="0" i="0" dirty="0">
                <a:solidFill>
                  <a:srgbClr val="333333"/>
                </a:solidFill>
                <a:effectLst/>
                <a:latin typeface="Verdana" panose="020B0604030504040204" pitchFamily="34" charset="0"/>
              </a:rPr>
              <a:t> market survey encompassing population, economic activity (employment and unemployment), economic inactivity and qualifications. These are broken down where possible by gender, age, ethnicity, industry and occupation. Available at Local Authority level and above. Updated quarterly.</a:t>
            </a:r>
            <a:endParaRPr lang="en-GB" sz="1000" b="1"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1" i="0" dirty="0">
              <a:solidFill>
                <a:srgbClr val="333333"/>
              </a:solidFill>
              <a:effectLst/>
              <a:latin typeface="+mn-lt"/>
              <a:ea typeface="+mn-ea"/>
              <a:cs typeface="+mn-cs"/>
            </a:endParaRPr>
          </a:p>
          <a:p>
            <a:pPr>
              <a:lnSpc>
                <a:spcPct val="107000"/>
              </a:lnSpc>
              <a:spcAft>
                <a:spcPts val="800"/>
              </a:spcAft>
            </a:pPr>
            <a:r>
              <a:rPr lang="en-GB" sz="1200" b="1" i="0" dirty="0">
                <a:solidFill>
                  <a:srgbClr val="333333"/>
                </a:solidFill>
                <a:effectLst/>
                <a:latin typeface="+mn-lt"/>
                <a:ea typeface="+mn-ea"/>
                <a:cs typeface="+mn-cs"/>
              </a:rPr>
              <a:t>Commentary</a:t>
            </a:r>
            <a:br>
              <a:rPr lang="en-GB" sz="1800" b="1" dirty="0">
                <a:effectLst/>
                <a:latin typeface="Calibri" panose="020F0502020204030204" pitchFamily="34" charset="0"/>
                <a:ea typeface="Calibri" panose="020F0502020204030204" pitchFamily="34" charset="0"/>
                <a:cs typeface="Times New Roman" panose="02020603050405020304" pitchFamily="18" charset="0"/>
              </a:rPr>
            </a:br>
            <a:br>
              <a:rPr lang="en-GB" sz="1800" b="1" dirty="0">
                <a:effectLst/>
                <a:latin typeface="Calibri" panose="020F0502020204030204" pitchFamily="34" charset="0"/>
                <a:ea typeface="Calibri" panose="020F0502020204030204" pitchFamily="34" charset="0"/>
                <a:cs typeface="Times New Roman" panose="02020603050405020304" pitchFamily="18" charset="0"/>
              </a:rPr>
            </a:b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Within this latest quarter the Greater Cambridge region had a higher unemployment rate than the UK as a whole but also had a higher employment rate and lower rate of economic inactivity.</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This represents the first time since 2006 that the unemployment rate in Greater Cambridge was higher than the national levels.</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It is important to note that due to the small geographical area considered, and the Annual Population Survey being based on a representative sample, this may be due to a quarterly fluctuation rather than any kind of long-term trend in the data. </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572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Taking this into account, however, by looking at the quarterly and annual changes across all three metrics we can see where this rise in the unemployment rate may have originated. </a:t>
            </a:r>
          </a:p>
          <a:p>
            <a:pPr>
              <a:lnSpc>
                <a:spcPct val="107000"/>
              </a:lnSpc>
              <a:spcAft>
                <a:spcPts val="800"/>
              </a:spcAft>
              <a:tabLst>
                <a:tab pos="457200" algn="l"/>
              </a:tabLs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57200" algn="l"/>
              </a:tabLst>
            </a:pPr>
            <a:r>
              <a:rPr lang="en-GB" sz="1800" i="1" kern="100" dirty="0">
                <a:effectLst/>
                <a:latin typeface="Calibri" panose="020F0502020204030204" pitchFamily="34" charset="0"/>
                <a:ea typeface="Calibri" panose="020F0502020204030204" pitchFamily="34" charset="0"/>
                <a:cs typeface="Times New Roman" panose="02020603050405020304" pitchFamily="18" charset="0"/>
              </a:rPr>
              <a:t>Quarterly changes – (April 2022 – March 2023 compared to January – December 2022)</a:t>
            </a:r>
          </a:p>
          <a:p>
            <a:pPr>
              <a:lnSpc>
                <a:spcPct val="107000"/>
              </a:lnSpc>
              <a:spcAft>
                <a:spcPts val="800"/>
              </a:spcAft>
              <a:tabLst>
                <a:tab pos="457200" algn="l"/>
              </a:tabLs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Over the last quarter Greater Cambridge has seen a larger increase in both the employment and unemployment rate than the UK as a whole and a greater fall in the economic inactivity rate. </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Compared to the January – December 2022 release of the Annual Population Survey, Greater Cambridge saw an increase in the unemployment rate (+1.5pp), an increase in the employment rate (+0.2pp) and a decrease in the economic inactivity rate (-1.4pp). This decrease in economic inactivity coupled with the rise in the employment rate suggests that the rise in unemployment is not due to a loss of jobs but rather an increase in the proportion entering the labour market as economically inactive but unemployed.  </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This is compared to the national quarterly changes which saw a smaller decrease in the employment rate (-0.1pp) and a comparable increase in the unemployment rate (+0.1pp) with no change in the economic inactivity rate. This means that, in terms of net changes, working age people may be becoming unemployed but are remaining economically active and looking for work.  </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kern="100" dirty="0">
                <a:effectLst/>
                <a:latin typeface="Calibri" panose="020F0502020204030204" pitchFamily="34" charset="0"/>
                <a:ea typeface="Calibri" panose="020F0502020204030204" pitchFamily="34" charset="0"/>
                <a:cs typeface="Times New Roman" panose="02020603050405020304" pitchFamily="18" charset="0"/>
              </a:rPr>
              <a:t>Annual Change (April 2022 – March 2023 compared to April 2021 – March 2022)</a:t>
            </a:r>
          </a:p>
          <a:p>
            <a:pPr>
              <a:lnSpc>
                <a:spcPct val="107000"/>
              </a:lnSpc>
              <a:spcAft>
                <a:spcPts val="800"/>
              </a:spcAft>
            </a:pPr>
            <a:endParaRPr lang="en-GB" sz="1800" i="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Looking at the change between this latest quarter, and the comparable one in the previous year the Greater Cambridge Partnership has seen an increase in economic inactivity and a decrease in the employment rate, suggesting that those of working age are moving out of the labour market. It should be emphasised, however, that because the Annual Population Survey is an estimate based on a representative sample and the small area of the Greater Cambridge Partnership that these changes are within the margin of error for the survey, so should be treated as purely indicative. </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Compared to the same point in the previous year, Greater Cambridge  has seen a decrease  in the employment rate (-2.1 percentage points in Greater Cambridge compared to +0.3pp in the UK) no change in the unemployment rate compared to a -0.5pp fall in the UK and a greater increase in the economic inactivity rate (-2.3pp in Greater Cambridge compared to a rise of 0.1pp in the UK as a whole).</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E6CB208-4DB2-4AE8-A538-5D5D61A35EDD}" type="slidenum">
              <a:rPr lang="en-GB" smtClean="0"/>
              <a:t>5</a:t>
            </a:fld>
            <a:endParaRPr lang="en-GB"/>
          </a:p>
        </p:txBody>
      </p:sp>
    </p:spTree>
    <p:extLst>
      <p:ext uri="{BB962C8B-B14F-4D97-AF65-F5344CB8AC3E}">
        <p14:creationId xmlns:p14="http://schemas.microsoft.com/office/powerpoint/2010/main" val="612482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a:t>Source – Annual Population Survey (2006-2022), Office for National Statistics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a:t>Technical Notes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a:solidFill>
                <a:srgbClr val="333333"/>
              </a:solidFill>
              <a:effectLst/>
              <a:latin typeface="Verdana" panose="020B060403050404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050" b="0" i="0">
                <a:solidFill>
                  <a:srgbClr val="333333"/>
                </a:solidFill>
                <a:effectLst/>
                <a:latin typeface="Verdana" panose="020B0604030504040204" pitchFamily="34" charset="0"/>
              </a:rPr>
              <a:t>A residence based </a:t>
            </a:r>
            <a:r>
              <a:rPr lang="en-US" sz="1050" b="0" i="0" err="1">
                <a:solidFill>
                  <a:srgbClr val="333333"/>
                </a:solidFill>
                <a:effectLst/>
                <a:latin typeface="Verdana" panose="020B0604030504040204" pitchFamily="34" charset="0"/>
              </a:rPr>
              <a:t>labour</a:t>
            </a:r>
            <a:r>
              <a:rPr lang="en-US" sz="1050" b="0" i="0">
                <a:solidFill>
                  <a:srgbClr val="333333"/>
                </a:solidFill>
                <a:effectLst/>
                <a:latin typeface="Verdana" panose="020B0604030504040204" pitchFamily="34" charset="0"/>
              </a:rPr>
              <a:t> market survey encompassing population, economic activity (employment and unemployment), economic inactivity and qualifications. These are broken down where possible by gender, age, ethnicity, industry and occupation. Available at Local Authority level and above. Updated quarterly.</a:t>
            </a:r>
            <a:endParaRPr lang="en-GB" sz="800" b="1" i="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a:t>Commentary</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a:p>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The above chart shows the unemployment rate across Greater Cambridge and the United Kingdom from 2007 to 2023 alongside a rolling three year average for the region. </a:t>
            </a:r>
          </a:p>
          <a:p>
            <a:pPr>
              <a:lnSpc>
                <a:spcPct val="107000"/>
              </a:lnSpc>
              <a:spcAft>
                <a:spcPts val="800"/>
              </a:spcAf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kern="100">
                <a:effectLst/>
                <a:latin typeface="Calibri" panose="020F0502020204030204" pitchFamily="34" charset="0"/>
                <a:ea typeface="Calibri" panose="020F0502020204030204" pitchFamily="34" charset="0"/>
                <a:cs typeface="Times New Roman" panose="02020603050405020304" pitchFamily="18" charset="0"/>
              </a:rPr>
              <a:t>Between April 2022 and March 2023 Greater Cambridge’s unemployment rate was higher than the UK as a whole for the first time since at least 2007. </a:t>
            </a:r>
          </a:p>
          <a:p>
            <a:pPr marL="342900" lvl="0" indent="-342900">
              <a:lnSpc>
                <a:spcPct val="107000"/>
              </a:lnSpc>
              <a:spcAft>
                <a:spcPts val="800"/>
              </a:spcAft>
              <a:buFont typeface="Arial" panose="020B0604020202020204" pitchFamily="34" charset="0"/>
              <a:buChar char="•"/>
              <a:tabLst>
                <a:tab pos="457200" algn="l"/>
              </a:tabLs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kern="100">
                <a:effectLst/>
                <a:latin typeface="Calibri" panose="020F0502020204030204" pitchFamily="34" charset="0"/>
                <a:ea typeface="Calibri" panose="020F0502020204030204" pitchFamily="34" charset="0"/>
                <a:cs typeface="Times New Roman" panose="02020603050405020304" pitchFamily="18" charset="0"/>
              </a:rPr>
              <a:t>It should be noted that this contradicts the longer term trend where the unemployment rate has been consistently below the national level.</a:t>
            </a:r>
          </a:p>
          <a:p>
            <a:pPr marL="342900" lvl="0" indent="-342900">
              <a:lnSpc>
                <a:spcPct val="107000"/>
              </a:lnSpc>
              <a:spcAft>
                <a:spcPts val="800"/>
              </a:spcAft>
              <a:buFont typeface="Arial" panose="020B0604020202020204" pitchFamily="34" charset="0"/>
              <a:buChar char="•"/>
              <a:tabLst>
                <a:tab pos="457200" algn="l"/>
              </a:tabLs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kern="100">
                <a:effectLst/>
                <a:latin typeface="Calibri" panose="020F0502020204030204" pitchFamily="34" charset="0"/>
                <a:ea typeface="Calibri" panose="020F0502020204030204" pitchFamily="34" charset="0"/>
                <a:cs typeface="Times New Roman" panose="02020603050405020304" pitchFamily="18" charset="0"/>
              </a:rPr>
              <a:t>This change compared to the national trend is primarily due to the fact that the UK unemployment rate fell compared to last year, whilst in Greater Cambridge it has not changed.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a:p>
        </p:txBody>
      </p:sp>
      <p:sp>
        <p:nvSpPr>
          <p:cNvPr id="4" name="Slide Number Placeholder 3"/>
          <p:cNvSpPr>
            <a:spLocks noGrp="1"/>
          </p:cNvSpPr>
          <p:nvPr>
            <p:ph type="sldNum" sz="quarter" idx="5"/>
          </p:nvPr>
        </p:nvSpPr>
        <p:spPr/>
        <p:txBody>
          <a:bodyPr/>
          <a:lstStyle/>
          <a:p>
            <a:fld id="{9E6CB208-4DB2-4AE8-A538-5D5D61A35EDD}" type="slidenum">
              <a:rPr lang="en-GB" smtClean="0"/>
              <a:t>6</a:t>
            </a:fld>
            <a:endParaRPr lang="en-GB"/>
          </a:p>
        </p:txBody>
      </p:sp>
    </p:spTree>
    <p:extLst>
      <p:ext uri="{BB962C8B-B14F-4D97-AF65-F5344CB8AC3E}">
        <p14:creationId xmlns:p14="http://schemas.microsoft.com/office/powerpoint/2010/main" val="3781880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500" b="1" i="0" dirty="0"/>
              <a:t>Source – Annual Population Survey (2006-2022), Office for National Statistics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500" b="1"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500" b="1" i="0" dirty="0"/>
              <a:t>Technical Notes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500" b="1" i="0" dirty="0">
              <a:solidFill>
                <a:srgbClr val="333333"/>
              </a:solidFill>
              <a:effectLst/>
              <a:latin typeface="Verdana" panose="020B060403050404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800" b="0" i="0" dirty="0">
                <a:solidFill>
                  <a:srgbClr val="333333"/>
                </a:solidFill>
                <a:effectLst/>
                <a:latin typeface="Verdana" panose="020B0604030504040204" pitchFamily="34" charset="0"/>
              </a:rPr>
              <a:t>A residence based </a:t>
            </a:r>
            <a:r>
              <a:rPr lang="en-US" sz="800" b="0" i="0" dirty="0" err="1">
                <a:solidFill>
                  <a:srgbClr val="333333"/>
                </a:solidFill>
                <a:effectLst/>
                <a:latin typeface="Verdana" panose="020B0604030504040204" pitchFamily="34" charset="0"/>
              </a:rPr>
              <a:t>labour</a:t>
            </a:r>
            <a:r>
              <a:rPr lang="en-US" sz="800" b="0" i="0" dirty="0">
                <a:solidFill>
                  <a:srgbClr val="333333"/>
                </a:solidFill>
                <a:effectLst/>
                <a:latin typeface="Verdana" panose="020B0604030504040204" pitchFamily="34" charset="0"/>
              </a:rPr>
              <a:t> market survey encompassing population, economic activity (employment and unemployment), economic inactivity and qualifications. These are broken down where possible by gender, age, ethnicity, industry and occupation. Available at Local Authority level and above. Updated quarterly.</a:t>
            </a:r>
            <a:endParaRPr lang="en-GB" sz="500" b="1"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dirty="0"/>
              <a:t>Commentary</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above chart shows the employment rate across Greater Cambridge and United Kingdom from 2006 to 2021.</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tabLst>
                <a:tab pos="4572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employment rate across Greater Cambridge has been consistently higher than</a:t>
            </a:r>
            <a:r>
              <a:rPr lang="en-GB"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rate seen nationally, however within the latest year the gap between the two has decreased, mainly due to a -2.1pp decrease in the employment rate in Greater Cambridge compared to the previous year.</a:t>
            </a:r>
            <a:br>
              <a:rPr lang="en-GB" sz="800" b="0" i="0" dirty="0"/>
            </a:br>
            <a:endParaRPr lang="en-GB" sz="800"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6CB208-4DB2-4AE8-A538-5D5D61A35E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2879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500" b="1" i="0"/>
              <a:t>Source – Annual Population Survey (2006-2022), Office for National Statistics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500" b="1" i="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500" b="1" i="0"/>
              <a:t>Technical Notes</a:t>
            </a:r>
            <a:br>
              <a:rPr lang="en-GB" sz="500" b="1" i="0"/>
            </a:br>
            <a:br>
              <a:rPr lang="en-GB" sz="500" b="1" i="0"/>
            </a:br>
            <a:r>
              <a:rPr lang="en-US" sz="800" b="0" i="0">
                <a:solidFill>
                  <a:srgbClr val="333333"/>
                </a:solidFill>
                <a:effectLst/>
                <a:latin typeface="Verdana" panose="020B0604030504040204" pitchFamily="34" charset="0"/>
              </a:rPr>
              <a:t>A residence based </a:t>
            </a:r>
            <a:r>
              <a:rPr lang="en-US" sz="800" b="0" i="0" err="1">
                <a:solidFill>
                  <a:srgbClr val="333333"/>
                </a:solidFill>
                <a:effectLst/>
                <a:latin typeface="Verdana" panose="020B0604030504040204" pitchFamily="34" charset="0"/>
              </a:rPr>
              <a:t>labour</a:t>
            </a:r>
            <a:r>
              <a:rPr lang="en-US" sz="800" b="0" i="0">
                <a:solidFill>
                  <a:srgbClr val="333333"/>
                </a:solidFill>
                <a:effectLst/>
                <a:latin typeface="Verdana" panose="020B0604030504040204" pitchFamily="34" charset="0"/>
              </a:rPr>
              <a:t> market survey encompassing population, economic activity (employment and unemployment), economic inactivity and qualifications. These are broken down where possible by gender, age, ethnicity, industry and occupation. Available at Local Authority level and above. Updated quarterly.</a:t>
            </a:r>
            <a:endParaRPr lang="en-GB" sz="500" b="1" i="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a:t>Commentary</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a:p>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The above chart shows the percentage of those aged 16-64 who are economically inactive across Greater Cambridge and the United Kingdom from 2004 to 2021.</a:t>
            </a:r>
            <a:br>
              <a:rPr lang="en-GB" sz="1800" kern="100">
                <a:effectLst/>
                <a:latin typeface="Calibri" panose="020F0502020204030204" pitchFamily="34" charset="0"/>
                <a:ea typeface="Calibri" panose="020F0502020204030204" pitchFamily="34" charset="0"/>
                <a:cs typeface="Times New Roman" panose="02020603050405020304" pitchFamily="18" charset="0"/>
              </a:rPr>
            </a:b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kern="100">
                <a:effectLst/>
                <a:latin typeface="Calibri" panose="020F0502020204030204" pitchFamily="34" charset="0"/>
                <a:ea typeface="Calibri" panose="020F0502020204030204" pitchFamily="34" charset="0"/>
                <a:cs typeface="Times New Roman" panose="02020603050405020304" pitchFamily="18" charset="0"/>
              </a:rPr>
              <a:t>The percentage of those who were economically inactive in Greater Cambridge has been consistently below the national level. </a:t>
            </a:r>
            <a:br>
              <a:rPr lang="en-GB" sz="1800" kern="100">
                <a:effectLst/>
                <a:latin typeface="Calibri" panose="020F0502020204030204" pitchFamily="34" charset="0"/>
                <a:ea typeface="Calibri" panose="020F0502020204030204" pitchFamily="34" charset="0"/>
                <a:cs typeface="Times New Roman" panose="02020603050405020304" pitchFamily="18" charset="0"/>
              </a:rPr>
            </a:b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kern="100">
                <a:effectLst/>
                <a:latin typeface="Calibri" panose="020F0502020204030204" pitchFamily="34" charset="0"/>
                <a:ea typeface="Calibri" panose="020F0502020204030204" pitchFamily="34" charset="0"/>
                <a:cs typeface="Times New Roman" panose="02020603050405020304" pitchFamily="18" charset="0"/>
              </a:rPr>
              <a:t>Over the last 12 months there has been an increase in the economic inactivity rate across Greater Cambridge (+2.3pp) meaning that that the gap has narrowed with the UK as a whole.  </a:t>
            </a:r>
            <a:br>
              <a:rPr lang="en-GB" sz="1800" kern="100">
                <a:effectLst/>
                <a:latin typeface="Calibri" panose="020F0502020204030204" pitchFamily="34" charset="0"/>
                <a:ea typeface="Calibri" panose="020F0502020204030204" pitchFamily="34" charset="0"/>
                <a:cs typeface="Times New Roman" panose="02020603050405020304" pitchFamily="18" charset="0"/>
              </a:rPr>
            </a:b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kern="100">
                <a:effectLst/>
                <a:latin typeface="Calibri" panose="020F0502020204030204" pitchFamily="34" charset="0"/>
                <a:ea typeface="Calibri" panose="020F0502020204030204" pitchFamily="34" charset="0"/>
                <a:cs typeface="Times New Roman" panose="02020603050405020304" pitchFamily="18" charset="0"/>
              </a:rPr>
              <a:t>This, alongside the decrease in the employment rate implies that, in general, a larger proportion of the Greater Cambridge working age population are leaving the workforce when compared to the previous year. However it should be noted that a large proportion of Greater Cambridge’s economically inactive working age population will be full time students at one of the universities in the city of Cambridge.</a:t>
            </a:r>
            <a:endParaRPr lang="en-GB" sz="800" i="0"/>
          </a:p>
        </p:txBody>
      </p:sp>
      <p:sp>
        <p:nvSpPr>
          <p:cNvPr id="4" name="Slide Number Placeholder 3"/>
          <p:cNvSpPr>
            <a:spLocks noGrp="1"/>
          </p:cNvSpPr>
          <p:nvPr>
            <p:ph type="sldNum" sz="quarter" idx="5"/>
          </p:nvPr>
        </p:nvSpPr>
        <p:spPr/>
        <p:txBody>
          <a:bodyPr/>
          <a:lstStyle/>
          <a:p>
            <a:fld id="{9E6CB208-4DB2-4AE8-A538-5D5D61A35EDD}" type="slidenum">
              <a:rPr lang="en-GB" smtClean="0"/>
              <a:t>8</a:t>
            </a:fld>
            <a:endParaRPr lang="en-GB"/>
          </a:p>
        </p:txBody>
      </p:sp>
    </p:spTree>
    <p:extLst>
      <p:ext uri="{BB962C8B-B14F-4D97-AF65-F5344CB8AC3E}">
        <p14:creationId xmlns:p14="http://schemas.microsoft.com/office/powerpoint/2010/main" val="2910788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241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EAA06AB-E1A9-428E-9A2A-C9DFFF05D9EB}" type="datetimeFigureOut">
              <a:rPr lang="en-GB" smtClean="0"/>
              <a:t>24/10/2023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1503651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EAA06AB-E1A9-428E-9A2A-C9DFFF05D9EB}" type="datetimeFigureOut">
              <a:rPr lang="en-GB" smtClean="0"/>
              <a:t>24/10/2023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1071497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EAA06AB-E1A9-428E-9A2A-C9DFFF05D9EB}" type="datetimeFigureOut">
              <a:rPr lang="en-GB" smtClean="0"/>
              <a:t>24/10/2023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1231630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C3DE978-A285-4709-826C-D4611FD7BE64}" type="datetimeFigureOut">
              <a:rPr lang="en-GB" smtClean="0"/>
              <a:t>24/10/2023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3873479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3DE978-A285-4709-826C-D4611FD7BE64}" type="datetimeFigureOut">
              <a:rPr lang="en-GB" smtClean="0"/>
              <a:t>24/10/2023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1167728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C3DE978-A285-4709-826C-D4611FD7BE64}" type="datetimeFigureOut">
              <a:rPr lang="en-GB" smtClean="0"/>
              <a:t>24/10/2023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1177553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C3DE978-A285-4709-826C-D4611FD7BE64}" type="datetimeFigureOut">
              <a:rPr lang="en-GB" smtClean="0"/>
              <a:t>24/10/2023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1241148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C3DE978-A285-4709-826C-D4611FD7BE64}" type="datetimeFigureOut">
              <a:rPr lang="en-GB" smtClean="0"/>
              <a:t>24/10/2023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1219302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C3DE978-A285-4709-826C-D4611FD7BE64}" type="datetimeFigureOut">
              <a:rPr lang="en-GB" smtClean="0"/>
              <a:t>24/10/2023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3456481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3DE978-A285-4709-826C-D4611FD7BE64}" type="datetimeFigureOut">
              <a:rPr lang="en-GB" smtClean="0"/>
              <a:t>24/10/2023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16712137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3DE978-A285-4709-826C-D4611FD7BE64}" type="datetimeFigureOut">
              <a:rPr lang="en-GB" smtClean="0"/>
              <a:t>24/10/2023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2616134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EAA06AB-E1A9-428E-9A2A-C9DFFF05D9EB}" type="datetimeFigureOut">
              <a:rPr lang="en-GB" smtClean="0"/>
              <a:t>24/10/2023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25506309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3DE978-A285-4709-826C-D4611FD7BE64}" type="datetimeFigureOut">
              <a:rPr lang="en-GB" smtClean="0"/>
              <a:t>24/10/2023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3062253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3DE978-A285-4709-826C-D4611FD7BE64}" type="datetimeFigureOut">
              <a:rPr lang="en-GB" smtClean="0"/>
              <a:t>24/10/2023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15610929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3DE978-A285-4709-826C-D4611FD7BE64}" type="datetimeFigureOut">
              <a:rPr lang="en-GB" smtClean="0"/>
              <a:t>24/10/2023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3742332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AA06AB-E1A9-428E-9A2A-C9DFFF05D9EB}" type="datetimeFigureOut">
              <a:rPr lang="en-GB" smtClean="0"/>
              <a:t>24/10/2023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1125607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EAA06AB-E1A9-428E-9A2A-C9DFFF05D9EB}" type="datetimeFigureOut">
              <a:rPr lang="en-GB" smtClean="0"/>
              <a:t>24/10/2023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2053268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EAA06AB-E1A9-428E-9A2A-C9DFFF05D9EB}" type="datetimeFigureOut">
              <a:rPr lang="en-GB" smtClean="0"/>
              <a:t>24/10/2023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288834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EAA06AB-E1A9-428E-9A2A-C9DFFF05D9EB}" type="datetimeFigureOut">
              <a:rPr lang="en-GB" smtClean="0"/>
              <a:t>24/10/2023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1729822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AA06AB-E1A9-428E-9A2A-C9DFFF05D9EB}" type="datetimeFigureOut">
              <a:rPr lang="en-GB" smtClean="0"/>
              <a:t>24/10/2023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852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AA06AB-E1A9-428E-9A2A-C9DFFF05D9EB}" type="datetimeFigureOut">
              <a:rPr lang="en-GB" smtClean="0"/>
              <a:t>24/10/2023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2274853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AA06AB-E1A9-428E-9A2A-C9DFFF05D9EB}" type="datetimeFigureOut">
              <a:rPr lang="en-GB" smtClean="0"/>
              <a:t>24/10/2023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3297093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AA06AB-E1A9-428E-9A2A-C9DFFF05D9EB}" type="datetimeFigureOut">
              <a:rPr lang="en-GB" smtClean="0"/>
              <a:t>24/10/2023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EAA324-B6F2-479F-B73C-00ED9AE99B9B}" type="slidenum">
              <a:rPr lang="en-GB" smtClean="0"/>
              <a:t>‹#›</a:t>
            </a:fld>
            <a:endParaRPr lang="en-GB"/>
          </a:p>
        </p:txBody>
      </p:sp>
    </p:spTree>
    <p:extLst>
      <p:ext uri="{BB962C8B-B14F-4D97-AF65-F5344CB8AC3E}">
        <p14:creationId xmlns:p14="http://schemas.microsoft.com/office/powerpoint/2010/main" val="2547578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3DE978-A285-4709-826C-D4611FD7BE64}" type="datetimeFigureOut">
              <a:rPr lang="en-GB" smtClean="0"/>
              <a:t>24/10/2023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E9EA5-05C8-4B5B-B253-366C87BB7B5C}" type="slidenum">
              <a:rPr lang="en-GB" smtClean="0"/>
              <a:t>‹#›</a:t>
            </a:fld>
            <a:endParaRPr lang="en-GB"/>
          </a:p>
        </p:txBody>
      </p:sp>
    </p:spTree>
    <p:extLst>
      <p:ext uri="{BB962C8B-B14F-4D97-AF65-F5344CB8AC3E}">
        <p14:creationId xmlns:p14="http://schemas.microsoft.com/office/powerpoint/2010/main" val="12331528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esearch.group@cambridgeshire.gov.uk"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id="{50D1D739-EDC4-4BE6-A073-9B157E1F9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0">
            <a:extLst>
              <a:ext uri="{FF2B5EF4-FFF2-40B4-BE49-F238E27FC236}">
                <a16:creationId xmlns:a16="http://schemas.microsoft.com/office/drawing/2014/main" id="{6CDD35A4-E546-4AF3-A8B9-AC24C5C9F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3852070 w 12192000"/>
              <a:gd name="connsiteY1" fmla="*/ 0 h 6858000"/>
              <a:gd name="connsiteX2" fmla="*/ 3878367 w 12192000"/>
              <a:gd name="connsiteY2" fmla="*/ 23504 h 6858000"/>
              <a:gd name="connsiteX3" fmla="*/ 3885324 w 12192000"/>
              <a:gd name="connsiteY3" fmla="*/ 84795 h 6858000"/>
              <a:gd name="connsiteX4" fmla="*/ 3820400 w 12192000"/>
              <a:gd name="connsiteY4" fmla="*/ 131127 h 6858000"/>
              <a:gd name="connsiteX5" fmla="*/ 3631811 w 12192000"/>
              <a:gd name="connsiteY5" fmla="*/ 219929 h 6858000"/>
              <a:gd name="connsiteX6" fmla="*/ 4327428 w 12192000"/>
              <a:gd name="connsiteY6" fmla="*/ 351201 h 6858000"/>
              <a:gd name="connsiteX7" fmla="*/ 4080099 w 12192000"/>
              <a:gd name="connsiteY7" fmla="*/ 432279 h 6858000"/>
              <a:gd name="connsiteX8" fmla="*/ 3823492 w 12192000"/>
              <a:gd name="connsiteY8" fmla="*/ 490194 h 6858000"/>
              <a:gd name="connsiteX9" fmla="*/ 3545246 w 12192000"/>
              <a:gd name="connsiteY9" fmla="*/ 532664 h 6858000"/>
              <a:gd name="connsiteX10" fmla="*/ 3291732 w 12192000"/>
              <a:gd name="connsiteY10" fmla="*/ 617605 h 6858000"/>
              <a:gd name="connsiteX11" fmla="*/ 3953340 w 12192000"/>
              <a:gd name="connsiteY11" fmla="*/ 652353 h 6858000"/>
              <a:gd name="connsiteX12" fmla="*/ 3610170 w 12192000"/>
              <a:gd name="connsiteY12" fmla="*/ 729572 h 6858000"/>
              <a:gd name="connsiteX13" fmla="*/ 3328832 w 12192000"/>
              <a:gd name="connsiteY13" fmla="*/ 829957 h 6858000"/>
              <a:gd name="connsiteX14" fmla="*/ 3130966 w 12192000"/>
              <a:gd name="connsiteY14" fmla="*/ 876288 h 6858000"/>
              <a:gd name="connsiteX15" fmla="*/ 2920736 w 12192000"/>
              <a:gd name="connsiteY15" fmla="*/ 887872 h 6858000"/>
              <a:gd name="connsiteX16" fmla="*/ 2871269 w 12192000"/>
              <a:gd name="connsiteY16" fmla="*/ 961228 h 6858000"/>
              <a:gd name="connsiteX17" fmla="*/ 2936195 w 12192000"/>
              <a:gd name="connsiteY17" fmla="*/ 1038448 h 6858000"/>
              <a:gd name="connsiteX18" fmla="*/ 3035126 w 12192000"/>
              <a:gd name="connsiteY18" fmla="*/ 1046168 h 6858000"/>
              <a:gd name="connsiteX19" fmla="*/ 3625627 w 12192000"/>
              <a:gd name="connsiteY19" fmla="*/ 1065474 h 6858000"/>
              <a:gd name="connsiteX20" fmla="*/ 1733551 w 12192000"/>
              <a:gd name="connsiteY20" fmla="*/ 1235355 h 6858000"/>
              <a:gd name="connsiteX21" fmla="*/ 1990156 w 12192000"/>
              <a:gd name="connsiteY21" fmla="*/ 1339602 h 6858000"/>
              <a:gd name="connsiteX22" fmla="*/ 2076722 w 12192000"/>
              <a:gd name="connsiteY22" fmla="*/ 1625311 h 6858000"/>
              <a:gd name="connsiteX23" fmla="*/ 2392067 w 12192000"/>
              <a:gd name="connsiteY23" fmla="*/ 1787470 h 6858000"/>
              <a:gd name="connsiteX24" fmla="*/ 2596115 w 12192000"/>
              <a:gd name="connsiteY24" fmla="*/ 1845385 h 6858000"/>
              <a:gd name="connsiteX25" fmla="*/ 3062950 w 12192000"/>
              <a:gd name="connsiteY25" fmla="*/ 1930326 h 6858000"/>
              <a:gd name="connsiteX26" fmla="*/ 3130966 w 12192000"/>
              <a:gd name="connsiteY26" fmla="*/ 2069319 h 6858000"/>
              <a:gd name="connsiteX27" fmla="*/ 3189708 w 12192000"/>
              <a:gd name="connsiteY27" fmla="*/ 2223754 h 6858000"/>
              <a:gd name="connsiteX28" fmla="*/ 3313373 w 12192000"/>
              <a:gd name="connsiteY28" fmla="*/ 2324141 h 6858000"/>
              <a:gd name="connsiteX29" fmla="*/ 2351877 w 12192000"/>
              <a:gd name="connsiteY29" fmla="*/ 2308697 h 6858000"/>
              <a:gd name="connsiteX30" fmla="*/ 3437038 w 12192000"/>
              <a:gd name="connsiteY30" fmla="*/ 2633017 h 6858000"/>
              <a:gd name="connsiteX31" fmla="*/ 3341198 w 12192000"/>
              <a:gd name="connsiteY31" fmla="*/ 2760427 h 6858000"/>
              <a:gd name="connsiteX32" fmla="*/ 3934791 w 12192000"/>
              <a:gd name="connsiteY32" fmla="*/ 2934169 h 6858000"/>
              <a:gd name="connsiteX33" fmla="*/ 3616352 w 12192000"/>
              <a:gd name="connsiteY33" fmla="*/ 2953473 h 6858000"/>
              <a:gd name="connsiteX34" fmla="*/ 5468240 w 12192000"/>
              <a:gd name="connsiteY34" fmla="*/ 3679329 h 6858000"/>
              <a:gd name="connsiteX35" fmla="*/ 8111582 w 12192000"/>
              <a:gd name="connsiteY35" fmla="*/ 4204418 h 6858000"/>
              <a:gd name="connsiteX36" fmla="*/ 9144186 w 12192000"/>
              <a:gd name="connsiteY36" fmla="*/ 4304802 h 6858000"/>
              <a:gd name="connsiteX37" fmla="*/ 10319004 w 12192000"/>
              <a:gd name="connsiteY37" fmla="*/ 4273915 h 6858000"/>
              <a:gd name="connsiteX38" fmla="*/ 12053408 w 12192000"/>
              <a:gd name="connsiteY38" fmla="*/ 3907125 h 6858000"/>
              <a:gd name="connsiteX39" fmla="*/ 12192000 w 12192000"/>
              <a:gd name="connsiteY39" fmla="*/ 3841157 h 6858000"/>
              <a:gd name="connsiteX40" fmla="*/ 12192000 w 12192000"/>
              <a:gd name="connsiteY40" fmla="*/ 6858000 h 6858000"/>
              <a:gd name="connsiteX41" fmla="*/ 0 w 12192000"/>
              <a:gd name="connsiteY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6858000">
                <a:moveTo>
                  <a:pt x="0" y="0"/>
                </a:moveTo>
                <a:lnTo>
                  <a:pt x="3852070" y="0"/>
                </a:lnTo>
                <a:lnTo>
                  <a:pt x="3878367" y="23504"/>
                </a:lnTo>
                <a:cubicBezTo>
                  <a:pt x="3887642" y="39430"/>
                  <a:pt x="3891507" y="59700"/>
                  <a:pt x="3885324" y="84795"/>
                </a:cubicBezTo>
                <a:cubicBezTo>
                  <a:pt x="3876049" y="123406"/>
                  <a:pt x="3845133" y="123406"/>
                  <a:pt x="3820400" y="131127"/>
                </a:cubicBezTo>
                <a:cubicBezTo>
                  <a:pt x="3764751" y="154292"/>
                  <a:pt x="3696735" y="138849"/>
                  <a:pt x="3631811" y="219929"/>
                </a:cubicBezTo>
                <a:cubicBezTo>
                  <a:pt x="3879141" y="262399"/>
                  <a:pt x="4117198" y="181318"/>
                  <a:pt x="4327428" y="351201"/>
                </a:cubicBezTo>
                <a:cubicBezTo>
                  <a:pt x="4250138" y="436142"/>
                  <a:pt x="4163572" y="416836"/>
                  <a:pt x="4080099" y="432279"/>
                </a:cubicBezTo>
                <a:cubicBezTo>
                  <a:pt x="3993533" y="447725"/>
                  <a:pt x="3910058" y="474751"/>
                  <a:pt x="3823492" y="490194"/>
                </a:cubicBezTo>
                <a:cubicBezTo>
                  <a:pt x="3730743" y="509498"/>
                  <a:pt x="3637993" y="513360"/>
                  <a:pt x="3545246" y="532664"/>
                </a:cubicBezTo>
                <a:cubicBezTo>
                  <a:pt x="3467954" y="548109"/>
                  <a:pt x="3384480" y="521081"/>
                  <a:pt x="3291732" y="617605"/>
                </a:cubicBezTo>
                <a:cubicBezTo>
                  <a:pt x="3520513" y="687103"/>
                  <a:pt x="3727651" y="582857"/>
                  <a:pt x="3953340" y="652353"/>
                </a:cubicBezTo>
                <a:cubicBezTo>
                  <a:pt x="3820400" y="714129"/>
                  <a:pt x="3712194" y="694824"/>
                  <a:pt x="3610170" y="729572"/>
                </a:cubicBezTo>
                <a:cubicBezTo>
                  <a:pt x="3517420" y="764322"/>
                  <a:pt x="3406122" y="725712"/>
                  <a:pt x="3328832" y="829957"/>
                </a:cubicBezTo>
                <a:cubicBezTo>
                  <a:pt x="3270090" y="911035"/>
                  <a:pt x="3208258" y="922618"/>
                  <a:pt x="3130966" y="876288"/>
                </a:cubicBezTo>
                <a:cubicBezTo>
                  <a:pt x="3062950" y="833818"/>
                  <a:pt x="2988752" y="845400"/>
                  <a:pt x="2920736" y="887872"/>
                </a:cubicBezTo>
                <a:cubicBezTo>
                  <a:pt x="2896004" y="903315"/>
                  <a:pt x="2871269" y="922618"/>
                  <a:pt x="2871269" y="961228"/>
                </a:cubicBezTo>
                <a:cubicBezTo>
                  <a:pt x="2871269" y="1015283"/>
                  <a:pt x="2902186" y="1030726"/>
                  <a:pt x="2936195" y="1038448"/>
                </a:cubicBezTo>
                <a:cubicBezTo>
                  <a:pt x="2967111" y="1046168"/>
                  <a:pt x="3004210" y="1053891"/>
                  <a:pt x="3035126" y="1046168"/>
                </a:cubicBezTo>
                <a:cubicBezTo>
                  <a:pt x="3232990" y="1003700"/>
                  <a:pt x="3427764" y="1073194"/>
                  <a:pt x="3625627" y="1065474"/>
                </a:cubicBezTo>
                <a:cubicBezTo>
                  <a:pt x="3004210" y="1231494"/>
                  <a:pt x="2376610" y="1177441"/>
                  <a:pt x="1733551" y="1235355"/>
                </a:cubicBezTo>
                <a:cubicBezTo>
                  <a:pt x="1817025" y="1351183"/>
                  <a:pt x="1925232" y="1254661"/>
                  <a:pt x="1990156" y="1339602"/>
                </a:cubicBezTo>
                <a:cubicBezTo>
                  <a:pt x="1928323" y="1517205"/>
                  <a:pt x="1953057" y="1613728"/>
                  <a:pt x="2076722" y="1625311"/>
                </a:cubicBezTo>
                <a:cubicBezTo>
                  <a:pt x="2197295" y="1636894"/>
                  <a:pt x="2327143" y="1575118"/>
                  <a:pt x="2392067" y="1787470"/>
                </a:cubicBezTo>
                <a:cubicBezTo>
                  <a:pt x="2410617" y="1853106"/>
                  <a:pt x="2525008" y="1833802"/>
                  <a:pt x="2596115" y="1845385"/>
                </a:cubicBezTo>
                <a:cubicBezTo>
                  <a:pt x="2750696" y="1872411"/>
                  <a:pt x="2914554" y="1845385"/>
                  <a:pt x="3062950" y="1930326"/>
                </a:cubicBezTo>
                <a:cubicBezTo>
                  <a:pt x="3121692" y="1961213"/>
                  <a:pt x="3161883" y="1984378"/>
                  <a:pt x="3130966" y="2069319"/>
                </a:cubicBezTo>
                <a:cubicBezTo>
                  <a:pt x="3100050" y="2158121"/>
                  <a:pt x="3140242" y="2189008"/>
                  <a:pt x="3189708" y="2223754"/>
                </a:cubicBezTo>
                <a:cubicBezTo>
                  <a:pt x="3226808" y="2250784"/>
                  <a:pt x="3282457" y="2243060"/>
                  <a:pt x="3313373" y="2324141"/>
                </a:cubicBezTo>
                <a:cubicBezTo>
                  <a:pt x="2988752" y="2312558"/>
                  <a:pt x="2673405" y="2246923"/>
                  <a:pt x="2351877" y="2308697"/>
                </a:cubicBezTo>
                <a:cubicBezTo>
                  <a:pt x="2704323" y="2463134"/>
                  <a:pt x="3090776" y="2455412"/>
                  <a:pt x="3437038" y="2633017"/>
                </a:cubicBezTo>
                <a:cubicBezTo>
                  <a:pt x="3424671" y="2694791"/>
                  <a:pt x="3344289" y="2667764"/>
                  <a:pt x="3341198" y="2760427"/>
                </a:cubicBezTo>
                <a:cubicBezTo>
                  <a:pt x="3523603" y="2856951"/>
                  <a:pt x="3743110" y="2791314"/>
                  <a:pt x="3934791" y="2934169"/>
                </a:cubicBezTo>
                <a:cubicBezTo>
                  <a:pt x="3823492" y="2999805"/>
                  <a:pt x="3721469" y="2891699"/>
                  <a:pt x="3616352" y="2953473"/>
                </a:cubicBezTo>
                <a:cubicBezTo>
                  <a:pt x="3650361" y="3046136"/>
                  <a:pt x="5189993" y="3617555"/>
                  <a:pt x="5468240" y="3679329"/>
                </a:cubicBezTo>
                <a:cubicBezTo>
                  <a:pt x="6034007" y="3806740"/>
                  <a:pt x="7663296" y="4131059"/>
                  <a:pt x="8111582" y="4204418"/>
                </a:cubicBezTo>
                <a:cubicBezTo>
                  <a:pt x="8457844" y="4258470"/>
                  <a:pt x="8801016" y="4300942"/>
                  <a:pt x="9144186" y="4304802"/>
                </a:cubicBezTo>
                <a:cubicBezTo>
                  <a:pt x="9536822" y="4308663"/>
                  <a:pt x="9926368" y="4289359"/>
                  <a:pt x="10319004" y="4273915"/>
                </a:cubicBezTo>
                <a:cubicBezTo>
                  <a:pt x="10906415" y="4250750"/>
                  <a:pt x="11484549" y="4158087"/>
                  <a:pt x="12053408" y="3907125"/>
                </a:cubicBezTo>
                <a:lnTo>
                  <a:pt x="12192000" y="3841157"/>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861725" y="3554091"/>
            <a:ext cx="7268147" cy="1754376"/>
          </a:xfrm>
        </p:spPr>
        <p:txBody>
          <a:bodyPr vert="horz" lIns="91440" tIns="45720" rIns="91440" bIns="45720" rtlCol="0" anchor="b">
            <a:normAutofit/>
          </a:bodyPr>
          <a:lstStyle/>
          <a:p>
            <a:r>
              <a:rPr lang="en-US" b="1" dirty="0"/>
              <a:t>Greater Cambridge Economy &amp; Employment Update</a:t>
            </a:r>
            <a:endParaRPr lang="en-US" b="1" kern="1200" dirty="0">
              <a:solidFill>
                <a:schemeClr val="tx1"/>
              </a:solidFill>
              <a:latin typeface="+mj-lt"/>
              <a:ea typeface="+mj-ea"/>
              <a:cs typeface="+mj-cs"/>
            </a:endParaRPr>
          </a:p>
        </p:txBody>
      </p:sp>
      <p:sp>
        <p:nvSpPr>
          <p:cNvPr id="3" name="TextBox 2">
            <a:extLst>
              <a:ext uri="{FF2B5EF4-FFF2-40B4-BE49-F238E27FC236}">
                <a16:creationId xmlns:a16="http://schemas.microsoft.com/office/drawing/2014/main" id="{0145CA67-64CF-4EB4-8887-6ECB48DE38F3}"/>
              </a:ext>
            </a:extLst>
          </p:cNvPr>
          <p:cNvSpPr txBox="1"/>
          <p:nvPr/>
        </p:nvSpPr>
        <p:spPr>
          <a:xfrm>
            <a:off x="838199" y="5384878"/>
            <a:ext cx="7315200" cy="775494"/>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sz="1200" b="1">
                <a:solidFill>
                  <a:prstClr val="black"/>
                </a:solidFill>
                <a:latin typeface="Calibri" panose="020F0502020204030204"/>
              </a:rPr>
              <a:t>Quarter 2 2023 (April – June 2023) </a:t>
            </a: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Research Group, Cambridgeshire County Council</a:t>
            </a:r>
            <a:endParaRPr kumimoji="0" lang="en-US" sz="12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hlinkClick r:id="rId3"/>
              </a:rPr>
              <a:t>Research.Group@Cambridgeshire.gov.uk</a:t>
            </a: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black"/>
              </a:solidFill>
              <a:effectLst/>
              <a:uLnTx/>
              <a:uFillTx/>
              <a:latin typeface="Calibri" panose="020F0502020204030204"/>
              <a:ea typeface="+mn-ea"/>
              <a:cs typeface="Calibri"/>
            </a:endParaRPr>
          </a:p>
        </p:txBody>
      </p:sp>
      <p:pic>
        <p:nvPicPr>
          <p:cNvPr id="4" name="Picture 3">
            <a:extLst>
              <a:ext uri="{FF2B5EF4-FFF2-40B4-BE49-F238E27FC236}">
                <a16:creationId xmlns:a16="http://schemas.microsoft.com/office/drawing/2014/main" id="{0371F944-83DC-43A0-9D4F-E4DF376ADB0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591107" y="5939235"/>
            <a:ext cx="3462850" cy="761826"/>
          </a:xfrm>
          <a:prstGeom prst="rect">
            <a:avLst/>
          </a:prstGeom>
        </p:spPr>
      </p:pic>
    </p:spTree>
    <p:extLst>
      <p:ext uri="{BB962C8B-B14F-4D97-AF65-F5344CB8AC3E}">
        <p14:creationId xmlns:p14="http://schemas.microsoft.com/office/powerpoint/2010/main" val="208101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40C203-1965-AA2D-A481-F4DC28F7B9C6}"/>
              </a:ext>
            </a:extLst>
          </p:cNvPr>
          <p:cNvSpPr>
            <a:spLocks noGrp="1"/>
          </p:cNvSpPr>
          <p:nvPr>
            <p:ph type="title" idx="4294967295"/>
          </p:nvPr>
        </p:nvSpPr>
        <p:spPr>
          <a:xfrm>
            <a:off x="0" y="-3610"/>
            <a:ext cx="12192000" cy="860345"/>
          </a:xfrm>
          <a:prstGeom prst="rect">
            <a:avLst/>
          </a:prstGeom>
          <a:solidFill>
            <a:schemeClr val="accent2"/>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Claimants of Benefits related to Unemployment – July 2023</a:t>
            </a:r>
            <a:endParaRPr kumimoji="0" lang="en-GB" sz="28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5" name="TextBox 4">
            <a:extLst>
              <a:ext uri="{FF2B5EF4-FFF2-40B4-BE49-F238E27FC236}">
                <a16:creationId xmlns:a16="http://schemas.microsoft.com/office/drawing/2014/main" id="{3504BDA3-ECA1-3CB6-A871-2440E752EF28}"/>
              </a:ext>
            </a:extLst>
          </p:cNvPr>
          <p:cNvSpPr txBox="1"/>
          <p:nvPr/>
        </p:nvSpPr>
        <p:spPr>
          <a:xfrm>
            <a:off x="615820" y="1166327"/>
            <a:ext cx="10963470" cy="92333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GB" sz="1800" b="1">
                <a:effectLst/>
                <a:latin typeface="Calibri" panose="020F0502020204030204" pitchFamily="34" charset="0"/>
                <a:ea typeface="Calibri" panose="020F0502020204030204" pitchFamily="34" charset="0"/>
                <a:cs typeface="Times New Roman" panose="02020603050405020304" pitchFamily="18" charset="0"/>
              </a:rPr>
              <a:t>Claimant counts have </a:t>
            </a:r>
            <a:r>
              <a:rPr lang="en-GB" b="1">
                <a:latin typeface="Calibri" panose="020F0502020204030204" pitchFamily="34" charset="0"/>
                <a:ea typeface="Calibri" panose="020F0502020204030204" pitchFamily="34" charset="0"/>
                <a:cs typeface="Times New Roman" panose="02020603050405020304" pitchFamily="18" charset="0"/>
              </a:rPr>
              <a:t>de</a:t>
            </a:r>
            <a:r>
              <a:rPr lang="en-GB" sz="1800" b="1">
                <a:effectLst/>
                <a:latin typeface="Calibri" panose="020F0502020204030204" pitchFamily="34" charset="0"/>
                <a:ea typeface="Calibri" panose="020F0502020204030204" pitchFamily="34" charset="0"/>
                <a:cs typeface="Times New Roman" panose="02020603050405020304" pitchFamily="18" charset="0"/>
              </a:rPr>
              <a:t>creased over the last quarter (March 2023 to July 2023) in Cambridge and South Cambridgeshire. Both short term and longer term trends show that younger claimants (16-24) and those who live in more relatively deprived areas such as north Cambridg</a:t>
            </a:r>
            <a:r>
              <a:rPr lang="en-GB" b="1">
                <a:latin typeface="Calibri" panose="020F0502020204030204" pitchFamily="34" charset="0"/>
                <a:ea typeface="Calibri" panose="020F0502020204030204" pitchFamily="34" charset="0"/>
                <a:cs typeface="Times New Roman" panose="02020603050405020304" pitchFamily="18" charset="0"/>
              </a:rPr>
              <a:t>e City </a:t>
            </a:r>
            <a:r>
              <a:rPr lang="en-GB" sz="1800" b="1">
                <a:effectLst/>
                <a:latin typeface="Calibri" panose="020F0502020204030204" pitchFamily="34" charset="0"/>
                <a:ea typeface="Calibri" panose="020F0502020204030204" pitchFamily="34" charset="0"/>
                <a:cs typeface="Times New Roman" panose="02020603050405020304" pitchFamily="18" charset="0"/>
              </a:rPr>
              <a:t>are particular areas of focus.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FDF174E-3AE8-27D6-F15B-03653C2FF1C5}"/>
              </a:ext>
            </a:extLst>
          </p:cNvPr>
          <p:cNvSpPr txBox="1"/>
          <p:nvPr/>
        </p:nvSpPr>
        <p:spPr>
          <a:xfrm>
            <a:off x="569167" y="2280869"/>
            <a:ext cx="11053666" cy="3769173"/>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As with the Unemployment rate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a lower proportion of Greater Cambridge residents claim benefits related to unemployment when compared to the UK. </a:t>
            </a:r>
            <a:r>
              <a:rPr lang="en-GB" sz="1600" dirty="0">
                <a:effectLst/>
                <a:latin typeface="Calibri" panose="020F0502020204030204" pitchFamily="34" charset="0"/>
                <a:ea typeface="Calibri" panose="020F0502020204030204" pitchFamily="34" charset="0"/>
                <a:cs typeface="Times New Roman" panose="02020603050405020304" pitchFamily="18" charset="0"/>
              </a:rPr>
              <a:t>However, there is a high degree of disparity within the </a:t>
            </a:r>
            <a:r>
              <a:rPr lang="en-GB" sz="1600" dirty="0">
                <a:latin typeface="Calibri" panose="020F0502020204030204" pitchFamily="34" charset="0"/>
                <a:ea typeface="Calibri" panose="020F0502020204030204" pitchFamily="34" charset="0"/>
                <a:cs typeface="Times New Roman" panose="02020603050405020304" pitchFamily="18" charset="0"/>
              </a:rPr>
              <a:t>area</a:t>
            </a:r>
            <a:r>
              <a:rPr lang="en-GB" sz="1600" dirty="0">
                <a:effectLst/>
                <a:latin typeface="Calibri" panose="020F0502020204030204" pitchFamily="34" charset="0"/>
                <a:ea typeface="Calibri" panose="020F0502020204030204" pitchFamily="34" charset="0"/>
                <a:cs typeface="Times New Roman" panose="02020603050405020304" pitchFamily="18" charset="0"/>
              </a:rPr>
              <a:t> itself with claimant rates ranging from </a:t>
            </a:r>
            <a:r>
              <a:rPr lang="en-GB" sz="1600" dirty="0">
                <a:latin typeface="Calibri" panose="020F0502020204030204" pitchFamily="34" charset="0"/>
                <a:ea typeface="Calibri" panose="020F0502020204030204" pitchFamily="34" charset="0"/>
                <a:cs typeface="Times New Roman" panose="02020603050405020304" pitchFamily="18" charset="0"/>
              </a:rPr>
              <a:t>4.7</a:t>
            </a:r>
            <a:r>
              <a:rPr lang="en-GB" sz="1600" dirty="0">
                <a:effectLst/>
                <a:latin typeface="Calibri" panose="020F0502020204030204" pitchFamily="34" charset="0"/>
                <a:ea typeface="Calibri" panose="020F0502020204030204" pitchFamily="34" charset="0"/>
                <a:cs typeface="Times New Roman" panose="02020603050405020304" pitchFamily="18" charset="0"/>
              </a:rPr>
              <a:t>% in King’s Hedges (North Cambridge) to 0.3% in Newnham (North West Cambridge)</a:t>
            </a:r>
          </a:p>
          <a:p>
            <a:pPr marL="342900" lvl="0" indent="-342900">
              <a:lnSpc>
                <a:spcPct val="107000"/>
              </a:lnSpc>
              <a:buFont typeface="Symbol" panose="05050102010706020507" pitchFamily="18" charset="2"/>
              <a:buChar char=""/>
            </a:pPr>
            <a:r>
              <a:rPr lang="en-GB" sz="1600" b="1" dirty="0">
                <a:effectLst/>
                <a:latin typeface="Calibri" panose="020F0502020204030204" pitchFamily="34" charset="0"/>
                <a:ea typeface="Calibri" panose="020F0502020204030204" pitchFamily="34" charset="0"/>
                <a:cs typeface="Times New Roman" panose="02020603050405020304" pitchFamily="18" charset="0"/>
              </a:rPr>
              <a:t>Higher claimant rates seem appear to especially affect wards in the north of the region such as the </a:t>
            </a:r>
            <a:r>
              <a:rPr lang="en-GB" sz="1600" b="1" dirty="0">
                <a:latin typeface="Calibri" panose="020F0502020204030204" pitchFamily="34" charset="0"/>
                <a:ea typeface="Calibri" panose="020F0502020204030204" pitchFamily="34" charset="0"/>
                <a:cs typeface="Times New Roman" panose="02020603050405020304" pitchFamily="18" charset="0"/>
              </a:rPr>
              <a:t>King’s Hedges, Arbury, and East Chesterton.</a:t>
            </a:r>
          </a:p>
          <a:p>
            <a:pPr marL="342900" lvl="0" indent="-342900">
              <a:lnSpc>
                <a:spcPct val="107000"/>
              </a:lnSpc>
              <a:buFont typeface="Symbol" panose="05050102010706020507" pitchFamily="18" charset="2"/>
              <a:buChar char=""/>
            </a:pPr>
            <a:r>
              <a:rPr lang="en-GB" sz="1600" b="1" dirty="0">
                <a:latin typeface="Calibri" panose="020F0502020204030204" pitchFamily="34" charset="0"/>
                <a:cs typeface="Times New Roman" panose="02020603050405020304" pitchFamily="18" charset="0"/>
              </a:rPr>
              <a:t>In Cambridge, residents in the 25-49 age range have the highest claimant rate (2.2%) whilst in South Cambridgeshire, the 18-24 age group account for the highest claimant rate (2.6%).</a:t>
            </a:r>
            <a:r>
              <a:rPr lang="en-GB" sz="1600" dirty="0">
                <a:latin typeface="Calibri" panose="020F0502020204030204" pitchFamily="34" charset="0"/>
                <a:cs typeface="Times New Roman" panose="02020603050405020304" pitchFamily="18" charset="0"/>
              </a:rPr>
              <a:t> This suggests that youth unemployment is more prevalent in South Cambridgeshire than Cambridge City, likely because of Cambridge’s  large full time student population who are mostly ineligible for unemployment benefits.</a:t>
            </a:r>
            <a:endParaRPr lang="en-GB"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600" b="1" dirty="0">
                <a:effectLst/>
                <a:latin typeface="Calibri" panose="020F0502020204030204" pitchFamily="34" charset="0"/>
                <a:ea typeface="Calibri" panose="020F0502020204030204" pitchFamily="34" charset="0"/>
                <a:cs typeface="Times New Roman" panose="02020603050405020304" pitchFamily="18" charset="0"/>
              </a:rPr>
              <a:t>Compared to </a:t>
            </a:r>
            <a:r>
              <a:rPr lang="en-GB" sz="1600" b="1" dirty="0">
                <a:latin typeface="Calibri" panose="020F0502020204030204" pitchFamily="34" charset="0"/>
                <a:ea typeface="Calibri" panose="020F0502020204030204" pitchFamily="34" charset="0"/>
                <a:cs typeface="Times New Roman" panose="02020603050405020304" pitchFamily="18" charset="0"/>
              </a:rPr>
              <a:t>July</a:t>
            </a:r>
            <a:r>
              <a:rPr lang="en-GB" sz="1600" b="1" dirty="0">
                <a:effectLst/>
                <a:latin typeface="Calibri" panose="020F0502020204030204" pitchFamily="34" charset="0"/>
                <a:ea typeface="Calibri" panose="020F0502020204030204" pitchFamily="34" charset="0"/>
                <a:cs typeface="Times New Roman" panose="02020603050405020304" pitchFamily="18" charset="0"/>
              </a:rPr>
              <a:t> 2022, the 12 month rolling decreases in the number of claimants have slowed and </a:t>
            </a:r>
            <a:r>
              <a:rPr lang="en-GB" sz="1600" b="1" dirty="0">
                <a:latin typeface="Calibri" panose="020F0502020204030204" pitchFamily="34" charset="0"/>
                <a:ea typeface="Calibri" panose="020F0502020204030204" pitchFamily="34" charset="0"/>
                <a:cs typeface="Times New Roman" panose="02020603050405020304" pitchFamily="18" charset="0"/>
              </a:rPr>
              <a:t>started to increase for all </a:t>
            </a:r>
            <a:r>
              <a:rPr lang="en-GB" sz="1600" b="1" dirty="0">
                <a:latin typeface="Calibri" panose="020F0502020204030204" pitchFamily="34" charset="0"/>
                <a:cs typeface="Times New Roman" panose="02020603050405020304" pitchFamily="18" charset="0"/>
              </a:rPr>
              <a:t>age groups except for those claimants aged 50+. There are concerns for younger claimants and those who live in more relatively deprived areas with </a:t>
            </a:r>
            <a:r>
              <a:rPr lang="en-GB" sz="1600" b="1" dirty="0" err="1">
                <a:latin typeface="Calibri" panose="020F0502020204030204" pitchFamily="34" charset="0"/>
                <a:cs typeface="Times New Roman" panose="02020603050405020304" pitchFamily="18" charset="0"/>
              </a:rPr>
              <a:t>thenumber</a:t>
            </a:r>
            <a:r>
              <a:rPr lang="en-GB" sz="1600" b="1" dirty="0">
                <a:latin typeface="Calibri" panose="020F0502020204030204" pitchFamily="34" charset="0"/>
                <a:cs typeface="Times New Roman" panose="02020603050405020304" pitchFamily="18" charset="0"/>
              </a:rPr>
              <a:t> of younger claimants (aged 16-24) having increased by +20.4% since July 2022. However, the magnitude of increases across the 16-24 age group appears to have stabilised with the latest data showing these increases to be trending smaller.</a:t>
            </a:r>
          </a:p>
        </p:txBody>
      </p:sp>
    </p:spTree>
    <p:extLst>
      <p:ext uri="{BB962C8B-B14F-4D97-AF65-F5344CB8AC3E}">
        <p14:creationId xmlns:p14="http://schemas.microsoft.com/office/powerpoint/2010/main" val="723957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D83C49B-8E3E-4F86-BF4D-04112D0EEC74}"/>
              </a:ext>
            </a:extLst>
          </p:cNvPr>
          <p:cNvSpPr>
            <a:spLocks noGrp="1"/>
          </p:cNvSpPr>
          <p:nvPr>
            <p:ph type="title" idx="4294967295"/>
          </p:nvPr>
        </p:nvSpPr>
        <p:spPr>
          <a:xfrm>
            <a:off x="0" y="-19785"/>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Labour Market – Claimant Count</a:t>
            </a:r>
          </a:p>
        </p:txBody>
      </p:sp>
      <p:sp>
        <p:nvSpPr>
          <p:cNvPr id="2" name="TextBox 1">
            <a:extLst>
              <a:ext uri="{FF2B5EF4-FFF2-40B4-BE49-F238E27FC236}">
                <a16:creationId xmlns:a16="http://schemas.microsoft.com/office/drawing/2014/main" id="{38E7580A-70B1-C3FC-F0E5-5029EF16A129}"/>
              </a:ext>
            </a:extLst>
          </p:cNvPr>
          <p:cNvSpPr txBox="1"/>
          <p:nvPr/>
        </p:nvSpPr>
        <p:spPr>
          <a:xfrm>
            <a:off x="567612" y="626546"/>
            <a:ext cx="11056776" cy="646331"/>
          </a:xfrm>
          <a:prstGeom prst="rect">
            <a:avLst/>
          </a:prstGeom>
          <a:noFill/>
        </p:spPr>
        <p:txBody>
          <a:bodyPr wrap="square" rtlCol="0">
            <a:spAutoFit/>
          </a:bodyPr>
          <a:lstStyle/>
          <a:p>
            <a:r>
              <a:rPr lang="en-US" sz="1200"/>
              <a:t>The Claimant Count measures the number of people (age 16+) claiming benefit principally for the reason of being unemployed. We use data on claimants rather than unemployed numbers because – although the numbers are lower – they are more up to date. It is however a narrower measure of unemployment, and as such does not cover all those out of work, since not all can claim assistance. </a:t>
            </a:r>
          </a:p>
        </p:txBody>
      </p:sp>
      <p:pic>
        <p:nvPicPr>
          <p:cNvPr id="4" name="Picture 3" descr="A line chart showing claimant count numbers for Cambridge, South Cambridgeshire and Greater Cambridge as a whole since 2020. The claimant count has fallen since the end of covid restrictions, but is still higher than it was pre-covid.">
            <a:extLst>
              <a:ext uri="{FF2B5EF4-FFF2-40B4-BE49-F238E27FC236}">
                <a16:creationId xmlns:a16="http://schemas.microsoft.com/office/drawing/2014/main" id="{87974E54-48E7-306A-F2CC-6889832EB8FC}"/>
              </a:ext>
            </a:extLst>
          </p:cNvPr>
          <p:cNvPicPr>
            <a:picLocks noChangeAspect="1"/>
          </p:cNvPicPr>
          <p:nvPr/>
        </p:nvPicPr>
        <p:blipFill>
          <a:blip r:embed="rId3"/>
          <a:stretch>
            <a:fillRect/>
          </a:stretch>
        </p:blipFill>
        <p:spPr>
          <a:xfrm>
            <a:off x="268838" y="1272877"/>
            <a:ext cx="11355550" cy="3789454"/>
          </a:xfrm>
          <a:prstGeom prst="rect">
            <a:avLst/>
          </a:prstGeom>
        </p:spPr>
      </p:pic>
      <p:graphicFrame>
        <p:nvGraphicFramePr>
          <p:cNvPr id="3" name="Table 3">
            <a:extLst>
              <a:ext uri="{FF2B5EF4-FFF2-40B4-BE49-F238E27FC236}">
                <a16:creationId xmlns:a16="http://schemas.microsoft.com/office/drawing/2014/main" id="{D9574446-F175-A1D6-A6AA-469E56F780BB}"/>
              </a:ext>
            </a:extLst>
          </p:cNvPr>
          <p:cNvGraphicFramePr>
            <a:graphicFrameLocks noGrp="1"/>
          </p:cNvGraphicFramePr>
          <p:nvPr>
            <p:extLst>
              <p:ext uri="{D42A27DB-BD31-4B8C-83A1-F6EECF244321}">
                <p14:modId xmlns:p14="http://schemas.microsoft.com/office/powerpoint/2010/main" val="1077157127"/>
              </p:ext>
            </p:extLst>
          </p:nvPr>
        </p:nvGraphicFramePr>
        <p:xfrm>
          <a:off x="1161078" y="5120640"/>
          <a:ext cx="9869844" cy="1665172"/>
        </p:xfrm>
        <a:graphic>
          <a:graphicData uri="http://schemas.openxmlformats.org/drawingml/2006/table">
            <a:tbl>
              <a:tblPr firstRow="1" bandRow="1">
                <a:tableStyleId>{5940675A-B579-460E-94D1-54222C63F5DA}</a:tableStyleId>
              </a:tblPr>
              <a:tblGrid>
                <a:gridCol w="3248053">
                  <a:extLst>
                    <a:ext uri="{9D8B030D-6E8A-4147-A177-3AD203B41FA5}">
                      <a16:colId xmlns:a16="http://schemas.microsoft.com/office/drawing/2014/main" val="420131872"/>
                    </a:ext>
                  </a:extLst>
                </a:gridCol>
                <a:gridCol w="1886972">
                  <a:extLst>
                    <a:ext uri="{9D8B030D-6E8A-4147-A177-3AD203B41FA5}">
                      <a16:colId xmlns:a16="http://schemas.microsoft.com/office/drawing/2014/main" val="791136943"/>
                    </a:ext>
                  </a:extLst>
                </a:gridCol>
                <a:gridCol w="2172415">
                  <a:extLst>
                    <a:ext uri="{9D8B030D-6E8A-4147-A177-3AD203B41FA5}">
                      <a16:colId xmlns:a16="http://schemas.microsoft.com/office/drawing/2014/main" val="2449649935"/>
                    </a:ext>
                  </a:extLst>
                </a:gridCol>
                <a:gridCol w="2562404">
                  <a:extLst>
                    <a:ext uri="{9D8B030D-6E8A-4147-A177-3AD203B41FA5}">
                      <a16:colId xmlns:a16="http://schemas.microsoft.com/office/drawing/2014/main" val="1959028662"/>
                    </a:ext>
                  </a:extLst>
                </a:gridCol>
              </a:tblGrid>
              <a:tr h="5979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t>Claimant Counts</a:t>
                      </a:r>
                    </a:p>
                    <a:p>
                      <a:pPr algn="ctr"/>
                      <a:endParaRPr lang="en-GB" sz="12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1" u="none" strike="noStrike" dirty="0">
                          <a:solidFill>
                            <a:srgbClr val="0070C0"/>
                          </a:solidFill>
                          <a:effectLst/>
                        </a:rPr>
                        <a:t>Number of claimants</a:t>
                      </a:r>
                    </a:p>
                    <a:p>
                      <a:pPr algn="ctr" fontAlgn="b"/>
                      <a:r>
                        <a:rPr lang="en-GB" sz="1200" b="1" u="none" strike="noStrike" dirty="0">
                          <a:effectLst/>
                        </a:rPr>
                        <a:t>July 2023</a:t>
                      </a:r>
                      <a:endParaRPr lang="en-GB" sz="1200" b="1" i="0" u="none" strike="noStrike" dirty="0">
                        <a:solidFill>
                          <a:srgbClr val="000000"/>
                        </a:solidFill>
                        <a:effectLst/>
                        <a:latin typeface="Arial" panose="020B0604020202020204" pitchFamily="34" charset="0"/>
                      </a:endParaRPr>
                    </a:p>
                    <a:p>
                      <a:pPr algn="ctr" fontAlgn="b"/>
                      <a:endParaRPr lang="en-GB" sz="1200" b="1" i="0" u="none" strike="noStrike" dirty="0">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1" u="none" strike="noStrike" dirty="0">
                          <a:solidFill>
                            <a:srgbClr val="0070C0"/>
                          </a:solidFill>
                          <a:effectLst/>
                        </a:rPr>
                        <a:t>% Change 12 Months ago vs Now:</a:t>
                      </a:r>
                    </a:p>
                    <a:p>
                      <a:pPr algn="ctr" fontAlgn="b"/>
                      <a:r>
                        <a:rPr lang="en-GB" sz="1200" b="1" u="none" strike="noStrike" dirty="0">
                          <a:effectLst/>
                        </a:rPr>
                        <a:t>July 2022 to  July 2023</a:t>
                      </a:r>
                      <a:endParaRPr lang="en-GB" sz="1200" b="1" i="0" u="none" strike="noStrike" dirty="0">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1" u="none" strike="noStrike" dirty="0">
                          <a:solidFill>
                            <a:srgbClr val="0070C0"/>
                          </a:solidFill>
                          <a:effectLst/>
                        </a:rPr>
                        <a:t>% Change Previous update vs Now:</a:t>
                      </a:r>
                    </a:p>
                    <a:p>
                      <a:pPr algn="ctr" fontAlgn="b"/>
                      <a:r>
                        <a:rPr lang="en-GB" sz="1200" b="1" u="none" strike="noStrike" dirty="0">
                          <a:effectLst/>
                        </a:rPr>
                        <a:t>March 2023 to July 2023</a:t>
                      </a:r>
                      <a:endParaRPr lang="en-GB" sz="1200" b="1" i="0" u="none" strike="noStrike" dirty="0">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0397509"/>
                  </a:ext>
                </a:extLst>
              </a:tr>
              <a:tr h="256273">
                <a:tc>
                  <a:txBody>
                    <a:bodyPr/>
                    <a:lstStyle/>
                    <a:p>
                      <a:pPr algn="ctr" fontAlgn="b"/>
                      <a:r>
                        <a:rPr lang="en-GB" sz="1200" b="1" i="0" u="none" strike="noStrike">
                          <a:solidFill>
                            <a:srgbClr val="000000"/>
                          </a:solidFill>
                          <a:effectLst/>
                          <a:latin typeface="Calibri" panose="020F0502020204030204" pitchFamily="34" charset="0"/>
                        </a:rPr>
                        <a:t>Greater Cambridge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3,755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0737714"/>
                  </a:ext>
                </a:extLst>
              </a:tr>
              <a:tr h="256273">
                <a:tc>
                  <a:txBody>
                    <a:bodyPr/>
                    <a:lstStyle/>
                    <a:p>
                      <a:pPr algn="ctr" fontAlgn="b"/>
                      <a:r>
                        <a:rPr lang="en-GB" sz="1200" b="1" i="0" u="none" strike="noStrike">
                          <a:solidFill>
                            <a:srgbClr val="000000"/>
                          </a:solidFill>
                          <a:effectLst/>
                          <a:latin typeface="Calibri" panose="020F0502020204030204" pitchFamily="34" charset="0"/>
                        </a:rPr>
                        <a:t>Cambridge City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2,055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304561"/>
                  </a:ext>
                </a:extLst>
              </a:tr>
              <a:tr h="256273">
                <a:tc>
                  <a:txBody>
                    <a:bodyPr/>
                    <a:lstStyle/>
                    <a:p>
                      <a:pPr algn="ctr" fontAlgn="b"/>
                      <a:r>
                        <a:rPr lang="en-GB" sz="1200" b="1" i="0" u="none" strike="noStrike">
                          <a:solidFill>
                            <a:srgbClr val="000000"/>
                          </a:solidFill>
                          <a:effectLst/>
                          <a:latin typeface="Calibri" panose="020F0502020204030204" pitchFamily="34" charset="0"/>
                        </a:rPr>
                        <a:t>South Cambridgeshire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1,700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-3.1%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4485462"/>
                  </a:ext>
                </a:extLst>
              </a:tr>
              <a:tr h="256273">
                <a:tc>
                  <a:txBody>
                    <a:bodyPr/>
                    <a:lstStyle/>
                    <a:p>
                      <a:pPr algn="ctr" fontAlgn="b"/>
                      <a:r>
                        <a:rPr lang="en-GB" sz="1200" b="1" i="0" u="none" strike="noStrike">
                          <a:solidFill>
                            <a:srgbClr val="000000"/>
                          </a:solidFill>
                          <a:effectLst/>
                          <a:latin typeface="Calibri" panose="020F0502020204030204" pitchFamily="34" charset="0"/>
                        </a:rPr>
                        <a:t>United Kingdom</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1,564,510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dirty="0">
                          <a:solidFill>
                            <a:srgbClr val="000000"/>
                          </a:solidFill>
                          <a:effectLst/>
                          <a:latin typeface="Calibri" panose="020F0502020204030204" pitchFamily="34" charset="0"/>
                        </a:rPr>
                        <a:t>+0.4%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3594130"/>
                  </a:ext>
                </a:extLst>
              </a:tr>
            </a:tbl>
          </a:graphicData>
        </a:graphic>
      </p:graphicFrame>
    </p:spTree>
    <p:extLst>
      <p:ext uri="{BB962C8B-B14F-4D97-AF65-F5344CB8AC3E}">
        <p14:creationId xmlns:p14="http://schemas.microsoft.com/office/powerpoint/2010/main" val="184467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F2FF128-E54F-4A3C-98F0-28DC6EFB9A6C}"/>
              </a:ext>
            </a:extLst>
          </p:cNvPr>
          <p:cNvSpPr>
            <a:spLocks noGrp="1"/>
          </p:cNvSpPr>
          <p:nvPr>
            <p:ph type="title" idx="4294967295"/>
          </p:nvPr>
        </p:nvSpPr>
        <p:spPr>
          <a:xfrm>
            <a:off x="0" y="-19785"/>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Labour Market – Claimant counts across time</a:t>
            </a:r>
          </a:p>
        </p:txBody>
      </p:sp>
      <p:pic>
        <p:nvPicPr>
          <p:cNvPr id="2" name="Picture 1" descr="A bar chart showing claimants aged 16+ in Greater Cambridge from January 1986 to July 2023. Claimant counts have decreased at a faster rate than seen from 1992, but this decline appears to have stabilised.&#10;">
            <a:extLst>
              <a:ext uri="{FF2B5EF4-FFF2-40B4-BE49-F238E27FC236}">
                <a16:creationId xmlns:a16="http://schemas.microsoft.com/office/drawing/2014/main" id="{CB47AB3A-9A95-842D-92F8-60DE09912248}"/>
              </a:ext>
            </a:extLst>
          </p:cNvPr>
          <p:cNvPicPr>
            <a:picLocks noChangeAspect="1"/>
          </p:cNvPicPr>
          <p:nvPr/>
        </p:nvPicPr>
        <p:blipFill>
          <a:blip r:embed="rId3"/>
          <a:stretch>
            <a:fillRect/>
          </a:stretch>
        </p:blipFill>
        <p:spPr>
          <a:xfrm>
            <a:off x="0" y="548605"/>
            <a:ext cx="12192000" cy="6309395"/>
          </a:xfrm>
          <a:prstGeom prst="rect">
            <a:avLst/>
          </a:prstGeom>
        </p:spPr>
      </p:pic>
    </p:spTree>
    <p:extLst>
      <p:ext uri="{BB962C8B-B14F-4D97-AF65-F5344CB8AC3E}">
        <p14:creationId xmlns:p14="http://schemas.microsoft.com/office/powerpoint/2010/main" val="509775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D83C49B-8E3E-4F86-BF4D-04112D0EEC74}"/>
              </a:ext>
            </a:extLst>
          </p:cNvPr>
          <p:cNvSpPr>
            <a:spLocks noGrp="1"/>
          </p:cNvSpPr>
          <p:nvPr>
            <p:ph type="title" idx="4294967295"/>
          </p:nvPr>
        </p:nvSpPr>
        <p:spPr>
          <a:xfrm>
            <a:off x="0" y="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Labour Market – Claimant Count Percentage</a:t>
            </a:r>
            <a:r>
              <a:rPr kumimoji="0" lang="en-GB" sz="2800" b="1" i="0" u="none" strike="noStrike" kern="1200" cap="none" spc="0" normalizeH="0" noProof="0" dirty="0">
                <a:ln>
                  <a:noFill/>
                </a:ln>
                <a:solidFill>
                  <a:prstClr val="white"/>
                </a:solidFill>
                <a:effectLst/>
                <a:uLnTx/>
                <a:uFillTx/>
                <a:latin typeface="Calibri" panose="020F0502020204030204"/>
                <a:ea typeface="+mn-ea"/>
                <a:cs typeface="+mn-cs"/>
              </a:rPr>
              <a:t> Change from 12 Months Previous</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 name="Table 3">
            <a:extLst>
              <a:ext uri="{FF2B5EF4-FFF2-40B4-BE49-F238E27FC236}">
                <a16:creationId xmlns:a16="http://schemas.microsoft.com/office/drawing/2014/main" id="{26D20F7F-0685-1F4C-2BA5-8C496F31C58C}"/>
              </a:ext>
            </a:extLst>
          </p:cNvPr>
          <p:cNvGraphicFramePr>
            <a:graphicFrameLocks noGrp="1"/>
          </p:cNvGraphicFramePr>
          <p:nvPr>
            <p:extLst>
              <p:ext uri="{D42A27DB-BD31-4B8C-83A1-F6EECF244321}">
                <p14:modId xmlns:p14="http://schemas.microsoft.com/office/powerpoint/2010/main" val="3844429789"/>
              </p:ext>
            </p:extLst>
          </p:nvPr>
        </p:nvGraphicFramePr>
        <p:xfrm>
          <a:off x="1800225" y="5252339"/>
          <a:ext cx="8591549" cy="1466849"/>
        </p:xfrm>
        <a:graphic>
          <a:graphicData uri="http://schemas.openxmlformats.org/drawingml/2006/table">
            <a:tbl>
              <a:tblPr firstRow="1" bandRow="1">
                <a:tableStyleId>{5940675A-B579-460E-94D1-54222C63F5DA}</a:tableStyleId>
              </a:tblPr>
              <a:tblGrid>
                <a:gridCol w="2827381">
                  <a:extLst>
                    <a:ext uri="{9D8B030D-6E8A-4147-A177-3AD203B41FA5}">
                      <a16:colId xmlns:a16="http://schemas.microsoft.com/office/drawing/2014/main" val="420131872"/>
                    </a:ext>
                  </a:extLst>
                </a:gridCol>
                <a:gridCol w="1642580">
                  <a:extLst>
                    <a:ext uri="{9D8B030D-6E8A-4147-A177-3AD203B41FA5}">
                      <a16:colId xmlns:a16="http://schemas.microsoft.com/office/drawing/2014/main" val="791136943"/>
                    </a:ext>
                  </a:extLst>
                </a:gridCol>
                <a:gridCol w="1891055">
                  <a:extLst>
                    <a:ext uri="{9D8B030D-6E8A-4147-A177-3AD203B41FA5}">
                      <a16:colId xmlns:a16="http://schemas.microsoft.com/office/drawing/2014/main" val="2449649935"/>
                    </a:ext>
                  </a:extLst>
                </a:gridCol>
                <a:gridCol w="2230533">
                  <a:extLst>
                    <a:ext uri="{9D8B030D-6E8A-4147-A177-3AD203B41FA5}">
                      <a16:colId xmlns:a16="http://schemas.microsoft.com/office/drawing/2014/main" val="1959028662"/>
                    </a:ext>
                  </a:extLst>
                </a:gridCol>
              </a:tblGrid>
              <a:tr h="7195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t>Claimant Counts</a:t>
                      </a:r>
                    </a:p>
                    <a:p>
                      <a:pPr algn="ctr"/>
                      <a:endParaRPr lang="en-GB" sz="12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1" u="none" strike="noStrike" dirty="0">
                          <a:solidFill>
                            <a:srgbClr val="0070C0"/>
                          </a:solidFill>
                          <a:effectLst/>
                        </a:rPr>
                        <a:t>Number of claimants</a:t>
                      </a:r>
                    </a:p>
                    <a:p>
                      <a:pPr algn="ctr" fontAlgn="b"/>
                      <a:r>
                        <a:rPr lang="en-GB" sz="1200" b="1" u="none" strike="noStrike" dirty="0">
                          <a:effectLst/>
                        </a:rPr>
                        <a:t>June 2023</a:t>
                      </a:r>
                      <a:endParaRPr lang="en-GB" sz="1200" b="1" i="0" u="none" strike="noStrike" dirty="0">
                        <a:solidFill>
                          <a:srgbClr val="000000"/>
                        </a:solidFill>
                        <a:effectLst/>
                        <a:latin typeface="Arial" panose="020B0604020202020204" pitchFamily="34" charset="0"/>
                      </a:endParaRPr>
                    </a:p>
                    <a:p>
                      <a:pPr algn="ctr" fontAlgn="b"/>
                      <a:endParaRPr lang="en-GB" sz="1200" b="1" i="0" u="none" strike="noStrike" dirty="0">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1" u="none" strike="noStrike" dirty="0">
                          <a:solidFill>
                            <a:srgbClr val="0070C0"/>
                          </a:solidFill>
                          <a:effectLst/>
                        </a:rPr>
                        <a:t>% Change 12 Months ago vs Now:</a:t>
                      </a:r>
                    </a:p>
                    <a:p>
                      <a:pPr algn="ctr" fontAlgn="b"/>
                      <a:r>
                        <a:rPr lang="en-GB" sz="1200" b="1" u="none" strike="noStrike" dirty="0">
                          <a:effectLst/>
                        </a:rPr>
                        <a:t>June 2022 to  June 2023</a:t>
                      </a:r>
                      <a:endParaRPr lang="en-GB" sz="1200" b="1" i="0" u="none" strike="noStrike" dirty="0">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1" u="none" strike="noStrike" dirty="0">
                          <a:solidFill>
                            <a:srgbClr val="0070C0"/>
                          </a:solidFill>
                          <a:effectLst/>
                        </a:rPr>
                        <a:t>% Change Previous update vs Now:</a:t>
                      </a:r>
                    </a:p>
                    <a:p>
                      <a:pPr algn="ctr" fontAlgn="b"/>
                      <a:r>
                        <a:rPr lang="en-GB" sz="1200" b="1" u="none" strike="noStrike" dirty="0">
                          <a:effectLst/>
                        </a:rPr>
                        <a:t>March 2023 to June 2023</a:t>
                      </a:r>
                      <a:endParaRPr lang="en-GB" sz="1200" b="1" i="0" u="none" strike="noStrike" dirty="0">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0397509"/>
                  </a:ext>
                </a:extLst>
              </a:tr>
              <a:tr h="3736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t>Greater Cambridge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a:solidFill>
                            <a:schemeClr val="tx1"/>
                          </a:solidFill>
                          <a:effectLst/>
                          <a:latin typeface="+mn-lt"/>
                        </a:rPr>
                        <a:t>3,755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kern="1200">
                          <a:solidFill>
                            <a:schemeClr val="tx1"/>
                          </a:solidFill>
                          <a:effectLst/>
                          <a:latin typeface="+mn-lt"/>
                          <a:ea typeface="+mn-ea"/>
                          <a:cs typeface="+mn-cs"/>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GB" sz="1200" b="1" i="0" u="none" strike="noStrike" kern="1200">
                          <a:solidFill>
                            <a:schemeClr val="tx1"/>
                          </a:solidFill>
                          <a:effectLst/>
                          <a:latin typeface="+mn-lt"/>
                          <a:ea typeface="+mn-ea"/>
                          <a:cs typeface="+mn-cs"/>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4485462"/>
                  </a:ext>
                </a:extLst>
              </a:tr>
              <a:tr h="3736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t>United Kingdom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a:solidFill>
                            <a:schemeClr val="tx1"/>
                          </a:solidFill>
                          <a:effectLst/>
                          <a:latin typeface="+mn-lt"/>
                        </a:rPr>
                        <a:t>1,564,510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kern="1200">
                          <a:solidFill>
                            <a:schemeClr val="tx1"/>
                          </a:solidFill>
                          <a:effectLst/>
                          <a:latin typeface="+mn-lt"/>
                          <a:ea typeface="+mn-ea"/>
                          <a:cs typeface="+mn-cs"/>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GB" sz="1200" b="1" i="0" u="none" strike="noStrike" kern="1200" dirty="0">
                          <a:solidFill>
                            <a:schemeClr val="tx1"/>
                          </a:solidFill>
                          <a:effectLst/>
                          <a:latin typeface="+mn-lt"/>
                          <a:ea typeface="+mn-ea"/>
                          <a:cs typeface="+mn-cs"/>
                        </a:rPr>
                        <a:t>+0.4%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4256253"/>
                  </a:ext>
                </a:extLst>
              </a:tr>
            </a:tbl>
          </a:graphicData>
        </a:graphic>
      </p:graphicFrame>
      <p:pic>
        <p:nvPicPr>
          <p:cNvPr id="3" name="Picture 2" descr="A line chart showing percentage change in claimant count from 12 months previous for Greater Cambridge and the United Kingdom. The magnitude of increase/decrease in claimants has been consistently lower or higher in Greater Cambridge than the United Kingdom. Greater Cambridge has seen positive percentage changes in claimants since May 2023.">
            <a:extLst>
              <a:ext uri="{FF2B5EF4-FFF2-40B4-BE49-F238E27FC236}">
                <a16:creationId xmlns:a16="http://schemas.microsoft.com/office/drawing/2014/main" id="{B8F9B285-C5BC-EDFA-35E4-5F6D18D09A6F}"/>
              </a:ext>
            </a:extLst>
          </p:cNvPr>
          <p:cNvPicPr>
            <a:picLocks noChangeAspect="1"/>
          </p:cNvPicPr>
          <p:nvPr/>
        </p:nvPicPr>
        <p:blipFill>
          <a:blip r:embed="rId3"/>
          <a:stretch>
            <a:fillRect/>
          </a:stretch>
        </p:blipFill>
        <p:spPr>
          <a:xfrm>
            <a:off x="292676" y="646331"/>
            <a:ext cx="11606645" cy="4409967"/>
          </a:xfrm>
          <a:prstGeom prst="rect">
            <a:avLst/>
          </a:prstGeom>
        </p:spPr>
      </p:pic>
    </p:spTree>
    <p:extLst>
      <p:ext uri="{BB962C8B-B14F-4D97-AF65-F5344CB8AC3E}">
        <p14:creationId xmlns:p14="http://schemas.microsoft.com/office/powerpoint/2010/main" val="3962405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319707C0-2E93-4E3C-A86E-8DA821A4EE42}"/>
              </a:ext>
            </a:extLst>
          </p:cNvPr>
          <p:cNvSpPr>
            <a:spLocks noGrp="1"/>
          </p:cNvSpPr>
          <p:nvPr>
            <p:ph type="title" idx="4294967295"/>
          </p:nvPr>
        </p:nvSpPr>
        <p:spPr>
          <a:xfrm>
            <a:off x="0" y="-19785"/>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Labour Market – Claimant counts by age</a:t>
            </a:r>
          </a:p>
        </p:txBody>
      </p:sp>
      <p:sp>
        <p:nvSpPr>
          <p:cNvPr id="14" name="TextBox 13"/>
          <p:cNvSpPr txBox="1"/>
          <p:nvPr/>
        </p:nvSpPr>
        <p:spPr>
          <a:xfrm>
            <a:off x="2038559" y="756110"/>
            <a:ext cx="8437844" cy="64633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Abel"/>
                <a:ea typeface="+mn-ea"/>
                <a:cs typeface="+mn-cs"/>
              </a:rPr>
              <a:t>July 2023 Claimant Counts by Age Group (Previous 12 month % Change)</a:t>
            </a:r>
            <a:br>
              <a:rPr kumimoji="0" lang="en-GB" sz="1800" b="1" i="0" u="none" strike="noStrike" kern="1200" cap="none" spc="0" normalizeH="0" baseline="0" noProof="0">
                <a:ln>
                  <a:noFill/>
                </a:ln>
                <a:solidFill>
                  <a:prstClr val="black"/>
                </a:solidFill>
                <a:effectLst/>
                <a:uLnTx/>
                <a:uFillTx/>
                <a:latin typeface="Abel"/>
                <a:ea typeface="+mn-ea"/>
                <a:cs typeface="+mn-cs"/>
              </a:rPr>
            </a:br>
            <a:endParaRPr kumimoji="0" lang="en-GB" sz="1800" b="1" i="0" u="none" strike="noStrike" kern="1200" cap="none" spc="0" normalizeH="0" baseline="0" noProof="0">
              <a:ln>
                <a:noFill/>
              </a:ln>
              <a:solidFill>
                <a:prstClr val="black"/>
              </a:solidFill>
              <a:effectLst/>
              <a:uLnTx/>
              <a:uFillTx/>
              <a:latin typeface="Abel"/>
              <a:ea typeface="+mn-ea"/>
              <a:cs typeface="+mn-cs"/>
            </a:endParaRPr>
          </a:p>
        </p:txBody>
      </p:sp>
      <p:pic>
        <p:nvPicPr>
          <p:cNvPr id="4" name="Picture 3" descr="A line chart showing claimant count percentage change from 12 months previous in Greater Cambridge by age group. Claimants aged 50+ are the only group to stay below the level of 12 months previous.">
            <a:extLst>
              <a:ext uri="{FF2B5EF4-FFF2-40B4-BE49-F238E27FC236}">
                <a16:creationId xmlns:a16="http://schemas.microsoft.com/office/drawing/2014/main" id="{D8819B4C-D397-E74D-D1C1-3E6C009D7008}"/>
              </a:ext>
            </a:extLst>
          </p:cNvPr>
          <p:cNvPicPr>
            <a:picLocks noChangeAspect="1"/>
          </p:cNvPicPr>
          <p:nvPr/>
        </p:nvPicPr>
        <p:blipFill>
          <a:blip r:embed="rId3"/>
          <a:stretch>
            <a:fillRect/>
          </a:stretch>
        </p:blipFill>
        <p:spPr>
          <a:xfrm>
            <a:off x="137652" y="1573569"/>
            <a:ext cx="6631378" cy="4328206"/>
          </a:xfrm>
          <a:prstGeom prst="rect">
            <a:avLst/>
          </a:prstGeom>
        </p:spPr>
      </p:pic>
      <p:graphicFrame>
        <p:nvGraphicFramePr>
          <p:cNvPr id="8" name="Table 3">
            <a:extLst>
              <a:ext uri="{FF2B5EF4-FFF2-40B4-BE49-F238E27FC236}">
                <a16:creationId xmlns:a16="http://schemas.microsoft.com/office/drawing/2014/main" id="{9E4A33F1-8476-CD6F-9F54-171A25E8505E}"/>
              </a:ext>
            </a:extLst>
          </p:cNvPr>
          <p:cNvGraphicFramePr>
            <a:graphicFrameLocks noGrp="1"/>
          </p:cNvGraphicFramePr>
          <p:nvPr>
            <p:extLst>
              <p:ext uri="{D42A27DB-BD31-4B8C-83A1-F6EECF244321}">
                <p14:modId xmlns:p14="http://schemas.microsoft.com/office/powerpoint/2010/main" val="2924696524"/>
              </p:ext>
            </p:extLst>
          </p:nvPr>
        </p:nvGraphicFramePr>
        <p:xfrm>
          <a:off x="6921910" y="1337145"/>
          <a:ext cx="5132438" cy="5089730"/>
        </p:xfrm>
        <a:graphic>
          <a:graphicData uri="http://schemas.openxmlformats.org/drawingml/2006/table">
            <a:tbl>
              <a:tblPr firstRow="1" bandRow="1">
                <a:tableStyleId>{5940675A-B579-460E-94D1-54222C63F5DA}</a:tableStyleId>
              </a:tblPr>
              <a:tblGrid>
                <a:gridCol w="1090121">
                  <a:extLst>
                    <a:ext uri="{9D8B030D-6E8A-4147-A177-3AD203B41FA5}">
                      <a16:colId xmlns:a16="http://schemas.microsoft.com/office/drawing/2014/main" val="420131872"/>
                    </a:ext>
                  </a:extLst>
                </a:gridCol>
                <a:gridCol w="994191">
                  <a:extLst>
                    <a:ext uri="{9D8B030D-6E8A-4147-A177-3AD203B41FA5}">
                      <a16:colId xmlns:a16="http://schemas.microsoft.com/office/drawing/2014/main" val="2891291837"/>
                    </a:ext>
                  </a:extLst>
                </a:gridCol>
                <a:gridCol w="994191">
                  <a:extLst>
                    <a:ext uri="{9D8B030D-6E8A-4147-A177-3AD203B41FA5}">
                      <a16:colId xmlns:a16="http://schemas.microsoft.com/office/drawing/2014/main" val="791136943"/>
                    </a:ext>
                  </a:extLst>
                </a:gridCol>
                <a:gridCol w="988413">
                  <a:extLst>
                    <a:ext uri="{9D8B030D-6E8A-4147-A177-3AD203B41FA5}">
                      <a16:colId xmlns:a16="http://schemas.microsoft.com/office/drawing/2014/main" val="1417751783"/>
                    </a:ext>
                  </a:extLst>
                </a:gridCol>
                <a:gridCol w="1065522">
                  <a:extLst>
                    <a:ext uri="{9D8B030D-6E8A-4147-A177-3AD203B41FA5}">
                      <a16:colId xmlns:a16="http://schemas.microsoft.com/office/drawing/2014/main" val="2449649935"/>
                    </a:ext>
                  </a:extLst>
                </a:gridCol>
              </a:tblGrid>
              <a:tr h="10179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latin typeface="+mn-lt"/>
                        </a:rPr>
                        <a:t>% Change in Claimant Counts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1" u="none" strike="noStrike">
                          <a:solidFill>
                            <a:srgbClr val="0070C0"/>
                          </a:solidFill>
                          <a:effectLst/>
                          <a:latin typeface="+mn-lt"/>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400" b="1" u="none" strike="noStrike">
                          <a:solidFill>
                            <a:srgbClr val="0070C0"/>
                          </a:solidFill>
                          <a:effectLst/>
                          <a:latin typeface="+mn-lt"/>
                        </a:rPr>
                        <a:t>16-24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400" b="1" u="none" strike="noStrike">
                          <a:solidFill>
                            <a:srgbClr val="0070C0"/>
                          </a:solidFill>
                          <a:effectLst/>
                          <a:latin typeface="+mn-lt"/>
                        </a:rPr>
                        <a:t>25-49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400" b="1" u="none" strike="noStrike">
                          <a:solidFill>
                            <a:srgbClr val="0070C0"/>
                          </a:solidFill>
                          <a:effectLst/>
                          <a:latin typeface="+mn-lt"/>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10397509"/>
                  </a:ext>
                </a:extLst>
              </a:tr>
              <a:tr h="1017946">
                <a:tc>
                  <a:txBody>
                    <a:bodyPr/>
                    <a:lstStyle/>
                    <a:p>
                      <a:pPr algn="ctr" fontAlgn="b"/>
                      <a:r>
                        <a:rPr lang="en-GB" sz="1200" b="1" u="none" strike="noStrike" kern="1200">
                          <a:solidFill>
                            <a:schemeClr val="tx1"/>
                          </a:solidFill>
                          <a:effectLst/>
                          <a:latin typeface="+mn-lt"/>
                          <a:ea typeface="+mn-ea"/>
                          <a:cs typeface="+mn-cs"/>
                        </a:rPr>
                        <a:t>Greater Cambridge (July 2022 to July 2023)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dirty="0">
                          <a:solidFill>
                            <a:srgbClr val="000000"/>
                          </a:solidFill>
                          <a:effectLst/>
                          <a:latin typeface="Calibri" panose="020F050202020403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+20.4%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0737714"/>
                  </a:ext>
                </a:extLst>
              </a:tr>
              <a:tr h="10179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u="none" strike="noStrike" kern="1200">
                          <a:solidFill>
                            <a:schemeClr val="tx1"/>
                          </a:solidFill>
                          <a:effectLst/>
                          <a:latin typeface="+mn-lt"/>
                          <a:ea typeface="+mn-ea"/>
                          <a:cs typeface="+mn-cs"/>
                        </a:rPr>
                        <a:t>United Kingdom (July 2022 to July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7573188"/>
                  </a:ext>
                </a:extLst>
              </a:tr>
              <a:tr h="1017946">
                <a:tc>
                  <a:txBody>
                    <a:bodyPr/>
                    <a:lstStyle/>
                    <a:p>
                      <a:pPr algn="ctr" fontAlgn="b"/>
                      <a:r>
                        <a:rPr lang="en-GB" sz="1200" b="1" u="none" strike="noStrike" kern="1200">
                          <a:solidFill>
                            <a:schemeClr val="tx1"/>
                          </a:solidFill>
                          <a:effectLst/>
                          <a:latin typeface="+mn-lt"/>
                          <a:ea typeface="+mn-ea"/>
                          <a:cs typeface="+mn-cs"/>
                        </a:rPr>
                        <a:t>Greater Cambridge (March 2023 to July 2023)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669341"/>
                  </a:ext>
                </a:extLst>
              </a:tr>
              <a:tr h="10179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u="none" strike="noStrike" kern="1200">
                          <a:solidFill>
                            <a:schemeClr val="tx1"/>
                          </a:solidFill>
                          <a:effectLst/>
                          <a:latin typeface="+mn-lt"/>
                          <a:ea typeface="+mn-ea"/>
                          <a:cs typeface="+mn-cs"/>
                        </a:rPr>
                        <a:t>United Kingdom (March 2023 to  July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dirty="0">
                          <a:solidFill>
                            <a:srgbClr val="000000"/>
                          </a:solidFill>
                          <a:effectLst/>
                          <a:latin typeface="Calibri" panose="020F050202020403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7746727"/>
                  </a:ext>
                </a:extLst>
              </a:tr>
            </a:tbl>
          </a:graphicData>
        </a:graphic>
      </p:graphicFrame>
    </p:spTree>
    <p:extLst>
      <p:ext uri="{BB962C8B-B14F-4D97-AF65-F5344CB8AC3E}">
        <p14:creationId xmlns:p14="http://schemas.microsoft.com/office/powerpoint/2010/main" val="3142351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319707C0-2E93-4E3C-A86E-8DA821A4EE42}"/>
              </a:ext>
            </a:extLst>
          </p:cNvPr>
          <p:cNvSpPr>
            <a:spLocks noGrp="1"/>
          </p:cNvSpPr>
          <p:nvPr>
            <p:ph type="title" idx="4294967295"/>
          </p:nvPr>
        </p:nvSpPr>
        <p:spPr>
          <a:xfrm>
            <a:off x="0" y="-19785"/>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Labour Market – Claimant Rates</a:t>
            </a:r>
            <a:r>
              <a:rPr kumimoji="0" lang="en-GB" sz="2800" b="1" i="0" u="none" strike="noStrike" kern="1200" cap="none" spc="0" normalizeH="0" noProof="0" dirty="0">
                <a:ln>
                  <a:noFill/>
                </a:ln>
                <a:solidFill>
                  <a:prstClr val="white"/>
                </a:solidFill>
                <a:effectLst/>
                <a:uLnTx/>
                <a:uFillTx/>
                <a:latin typeface="Calibri" panose="020F0502020204030204"/>
                <a:ea typeface="+mn-ea"/>
                <a:cs typeface="+mn-cs"/>
              </a:rPr>
              <a:t> by Age Group</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p:cNvSpPr txBox="1"/>
          <p:nvPr/>
        </p:nvSpPr>
        <p:spPr>
          <a:xfrm>
            <a:off x="1981408" y="835821"/>
            <a:ext cx="8437844" cy="369332"/>
          </a:xfrm>
          <a:prstGeom prst="rect">
            <a:avLst/>
          </a:prstGeom>
          <a:noFill/>
          <a:ln>
            <a:noFill/>
          </a:ln>
        </p:spPr>
        <p:txBody>
          <a:bodyPr wrap="square" rtlCol="0">
            <a:spAutoFit/>
          </a:bodyPr>
          <a:lstStyle/>
          <a:p>
            <a:pPr algn="ctr"/>
            <a:r>
              <a:rPr lang="en-GB" b="1">
                <a:solidFill>
                  <a:prstClr val="black"/>
                </a:solidFill>
                <a:latin typeface="Abel"/>
              </a:rPr>
              <a:t>July 2023 Claimant Rates by Age Group</a:t>
            </a:r>
          </a:p>
        </p:txBody>
      </p:sp>
      <p:graphicFrame>
        <p:nvGraphicFramePr>
          <p:cNvPr id="9" name="Table 3">
            <a:extLst>
              <a:ext uri="{FF2B5EF4-FFF2-40B4-BE49-F238E27FC236}">
                <a16:creationId xmlns:a16="http://schemas.microsoft.com/office/drawing/2014/main" id="{E53A7FCA-DB5D-4FF3-82DD-1CC9EA71A629}"/>
              </a:ext>
            </a:extLst>
          </p:cNvPr>
          <p:cNvGraphicFramePr>
            <a:graphicFrameLocks noGrp="1"/>
          </p:cNvGraphicFramePr>
          <p:nvPr>
            <p:extLst>
              <p:ext uri="{D42A27DB-BD31-4B8C-83A1-F6EECF244321}">
                <p14:modId xmlns:p14="http://schemas.microsoft.com/office/powerpoint/2010/main" val="4243373204"/>
              </p:ext>
            </p:extLst>
          </p:nvPr>
        </p:nvGraphicFramePr>
        <p:xfrm>
          <a:off x="746975" y="1414429"/>
          <a:ext cx="10856891" cy="4162124"/>
        </p:xfrm>
        <a:graphic>
          <a:graphicData uri="http://schemas.openxmlformats.org/drawingml/2006/table">
            <a:tbl>
              <a:tblPr firstRow="1" bandRow="1">
                <a:tableStyleId>{5940675A-B579-460E-94D1-54222C63F5DA}</a:tableStyleId>
              </a:tblPr>
              <a:tblGrid>
                <a:gridCol w="2357053">
                  <a:extLst>
                    <a:ext uri="{9D8B030D-6E8A-4147-A177-3AD203B41FA5}">
                      <a16:colId xmlns:a16="http://schemas.microsoft.com/office/drawing/2014/main" val="420131872"/>
                    </a:ext>
                  </a:extLst>
                </a:gridCol>
                <a:gridCol w="1445434">
                  <a:extLst>
                    <a:ext uri="{9D8B030D-6E8A-4147-A177-3AD203B41FA5}">
                      <a16:colId xmlns:a16="http://schemas.microsoft.com/office/drawing/2014/main" val="791136943"/>
                    </a:ext>
                  </a:extLst>
                </a:gridCol>
                <a:gridCol w="1555568">
                  <a:extLst>
                    <a:ext uri="{9D8B030D-6E8A-4147-A177-3AD203B41FA5}">
                      <a16:colId xmlns:a16="http://schemas.microsoft.com/office/drawing/2014/main" val="1417751783"/>
                    </a:ext>
                  </a:extLst>
                </a:gridCol>
                <a:gridCol w="1274704">
                  <a:extLst>
                    <a:ext uri="{9D8B030D-6E8A-4147-A177-3AD203B41FA5}">
                      <a16:colId xmlns:a16="http://schemas.microsoft.com/office/drawing/2014/main" val="2449649935"/>
                    </a:ext>
                  </a:extLst>
                </a:gridCol>
                <a:gridCol w="1274704">
                  <a:extLst>
                    <a:ext uri="{9D8B030D-6E8A-4147-A177-3AD203B41FA5}">
                      <a16:colId xmlns:a16="http://schemas.microsoft.com/office/drawing/2014/main" val="2461378106"/>
                    </a:ext>
                  </a:extLst>
                </a:gridCol>
                <a:gridCol w="1641982">
                  <a:extLst>
                    <a:ext uri="{9D8B030D-6E8A-4147-A177-3AD203B41FA5}">
                      <a16:colId xmlns:a16="http://schemas.microsoft.com/office/drawing/2014/main" val="1764432946"/>
                    </a:ext>
                  </a:extLst>
                </a:gridCol>
                <a:gridCol w="1307446">
                  <a:extLst>
                    <a:ext uri="{9D8B030D-6E8A-4147-A177-3AD203B41FA5}">
                      <a16:colId xmlns:a16="http://schemas.microsoft.com/office/drawing/2014/main" val="406239529"/>
                    </a:ext>
                  </a:extLst>
                </a:gridCol>
              </a:tblGrid>
              <a:tr h="15168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latin typeface="+mn-lt"/>
                        </a:rPr>
                        <a:t>Claimant Rates</a:t>
                      </a:r>
                    </a:p>
                    <a:p>
                      <a:endParaRPr lang="en-GB" sz="180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1" u="none" strike="noStrike" dirty="0">
                          <a:solidFill>
                            <a:srgbClr val="0070C0"/>
                          </a:solidFill>
                          <a:effectLst/>
                          <a:latin typeface="+mn-lt"/>
                        </a:rPr>
                        <a:t>16-64</a:t>
                      </a:r>
                    </a:p>
                    <a:p>
                      <a:pPr algn="ctr" fontAlgn="b"/>
                      <a:r>
                        <a:rPr lang="en-GB" sz="1800" b="1" u="none" strike="noStrike" dirty="0">
                          <a:solidFill>
                            <a:schemeClr val="tx1"/>
                          </a:solidFill>
                          <a:effectLst/>
                          <a:latin typeface="+mn-lt"/>
                        </a:rPr>
                        <a:t>July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b="1" u="none" strike="noStrike" kern="1200">
                          <a:solidFill>
                            <a:srgbClr val="0070C0"/>
                          </a:solidFill>
                          <a:effectLst/>
                          <a:latin typeface="+mn-lt"/>
                          <a:ea typeface="+mn-ea"/>
                          <a:cs typeface="+mn-cs"/>
                        </a:rPr>
                        <a:t>16-24</a:t>
                      </a:r>
                    </a:p>
                    <a:p>
                      <a:pPr algn="ctr" fontAlgn="b"/>
                      <a:r>
                        <a:rPr lang="en-GB" sz="1800" b="1" u="none" strike="noStrike">
                          <a:solidFill>
                            <a:schemeClr val="tx1"/>
                          </a:solidFill>
                          <a:effectLst/>
                          <a:latin typeface="+mn-lt"/>
                        </a:rPr>
                        <a:t>July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800" b="1" u="none" strike="noStrike">
                          <a:solidFill>
                            <a:srgbClr val="0070C0"/>
                          </a:solidFill>
                          <a:effectLst/>
                          <a:latin typeface="+mn-lt"/>
                        </a:rPr>
                        <a:t>16-17</a:t>
                      </a:r>
                    </a:p>
                    <a:p>
                      <a:pPr algn="ctr" fontAlgn="b"/>
                      <a:r>
                        <a:rPr lang="en-GB" sz="1800" b="1" u="none" strike="noStrike">
                          <a:solidFill>
                            <a:schemeClr val="tx1"/>
                          </a:solidFill>
                          <a:effectLst/>
                          <a:latin typeface="+mn-lt"/>
                        </a:rPr>
                        <a:t>July</a:t>
                      </a:r>
                    </a:p>
                    <a:p>
                      <a:pPr algn="ctr" fontAlgn="b"/>
                      <a:r>
                        <a:rPr lang="en-GB" sz="1800" b="1" u="none" strike="noStrike">
                          <a:solidFill>
                            <a:schemeClr val="tx1"/>
                          </a:solidFill>
                          <a:effectLst/>
                          <a:latin typeface="+mn-lt"/>
                        </a:rPr>
                        <a:t>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800" b="1" u="none" strike="noStrike">
                          <a:solidFill>
                            <a:srgbClr val="0070C0"/>
                          </a:solidFill>
                          <a:effectLst/>
                          <a:latin typeface="+mn-lt"/>
                        </a:rPr>
                        <a:t>18-24</a:t>
                      </a:r>
                    </a:p>
                    <a:p>
                      <a:pPr algn="ctr" fontAlgn="b"/>
                      <a:r>
                        <a:rPr lang="en-GB" sz="1800" b="1" u="none" strike="noStrike">
                          <a:solidFill>
                            <a:schemeClr val="tx1"/>
                          </a:solidFill>
                          <a:effectLst/>
                          <a:latin typeface="+mn-lt"/>
                        </a:rPr>
                        <a:t>July</a:t>
                      </a:r>
                    </a:p>
                    <a:p>
                      <a:pPr algn="ctr" fontAlgn="b"/>
                      <a:r>
                        <a:rPr lang="en-GB" sz="1800" b="1" u="none" strike="noStrike">
                          <a:solidFill>
                            <a:schemeClr val="tx1"/>
                          </a:solidFill>
                          <a:effectLst/>
                          <a:latin typeface="+mn-lt"/>
                        </a:rPr>
                        <a:t>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fontAlgn="b" latinLnBrk="0" hangingPunct="1"/>
                      <a:r>
                        <a:rPr lang="en-GB" sz="1800" b="1" u="none" strike="noStrike" kern="1200">
                          <a:solidFill>
                            <a:srgbClr val="0070C0"/>
                          </a:solidFill>
                          <a:effectLst/>
                          <a:latin typeface="+mn-lt"/>
                          <a:ea typeface="+mn-ea"/>
                          <a:cs typeface="+mn-cs"/>
                        </a:rPr>
                        <a:t>25-49</a:t>
                      </a:r>
                    </a:p>
                    <a:p>
                      <a:pPr algn="ctr" fontAlgn="b"/>
                      <a:r>
                        <a:rPr lang="en-GB" sz="1800" b="1" u="none" strike="noStrike">
                          <a:solidFill>
                            <a:schemeClr val="tx1"/>
                          </a:solidFill>
                          <a:effectLst/>
                          <a:latin typeface="+mn-lt"/>
                        </a:rPr>
                        <a:t>July</a:t>
                      </a:r>
                    </a:p>
                    <a:p>
                      <a:pPr algn="ctr" fontAlgn="b"/>
                      <a:r>
                        <a:rPr lang="en-GB" sz="1800" b="1" u="none" strike="noStrike">
                          <a:solidFill>
                            <a:schemeClr val="tx1"/>
                          </a:solidFill>
                          <a:effectLst/>
                          <a:latin typeface="+mn-lt"/>
                        </a:rPr>
                        <a:t>2023</a:t>
                      </a:r>
                    </a:p>
                    <a:p>
                      <a:pPr algn="ctr" fontAlgn="b"/>
                      <a:endParaRPr lang="en-GB" sz="1800" b="1" u="none" strike="noStrike">
                        <a:solidFill>
                          <a:schemeClr val="accent5"/>
                        </a:solidFill>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fontAlgn="b" latinLnBrk="0" hangingPunct="1"/>
                      <a:r>
                        <a:rPr lang="en-GB" sz="1800" b="1" u="none" strike="noStrike" kern="1200">
                          <a:solidFill>
                            <a:srgbClr val="0070C0"/>
                          </a:solidFill>
                          <a:effectLst/>
                          <a:latin typeface="+mn-lt"/>
                          <a:ea typeface="+mn-ea"/>
                          <a:cs typeface="+mn-cs"/>
                        </a:rPr>
                        <a:t>50-64</a:t>
                      </a:r>
                    </a:p>
                    <a:p>
                      <a:pPr algn="ctr" fontAlgn="b"/>
                      <a:r>
                        <a:rPr lang="en-GB" sz="1800" b="1" u="none" strike="noStrike">
                          <a:solidFill>
                            <a:schemeClr val="tx1"/>
                          </a:solidFill>
                          <a:effectLst/>
                          <a:latin typeface="+mn-lt"/>
                        </a:rPr>
                        <a:t>July</a:t>
                      </a:r>
                    </a:p>
                    <a:p>
                      <a:pPr algn="ctr" fontAlgn="b"/>
                      <a:r>
                        <a:rPr lang="en-GB" sz="1800" b="1" u="none" strike="noStrike">
                          <a:solidFill>
                            <a:schemeClr val="tx1"/>
                          </a:solidFill>
                          <a:effectLst/>
                          <a:latin typeface="+mn-lt"/>
                        </a:rPr>
                        <a:t>2023</a:t>
                      </a:r>
                    </a:p>
                    <a:p>
                      <a:pPr algn="ctr" fontAlgn="b"/>
                      <a:endParaRPr lang="en-GB" sz="1800" b="1" u="none" strike="noStrike">
                        <a:solidFill>
                          <a:schemeClr val="accent5"/>
                        </a:solidFill>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10397509"/>
                  </a:ext>
                </a:extLst>
              </a:tr>
              <a:tr h="5056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a:t>Cambridge City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800" b="1" i="0" u="none" strike="noStrike">
                          <a:solidFill>
                            <a:srgbClr val="000000"/>
                          </a:solidFill>
                          <a:effectLst/>
                          <a:latin typeface="Calibri" panose="020F050202020403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GB" sz="1800" b="1" i="0" u="none" strike="noStrike">
                          <a:solidFill>
                            <a:srgbClr val="000000"/>
                          </a:solidFill>
                          <a:effectLst/>
                          <a:latin typeface="Calibri" panose="020F050202020403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800" b="1" i="0" u="none" strike="noStrike">
                          <a:solidFill>
                            <a:srgbClr val="000000"/>
                          </a:solidFill>
                          <a:effectLst/>
                          <a:latin typeface="Calibri" panose="020F0502020204030204" pitchFamily="34" charset="0"/>
                        </a:rPr>
                        <a:t>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800" b="1" i="0" u="none" strike="noStrike">
                          <a:solidFill>
                            <a:srgbClr val="000000"/>
                          </a:solidFill>
                          <a:effectLst/>
                          <a:latin typeface="Calibri" panose="020F050202020403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800" b="1" i="0" u="none" strike="noStrike">
                          <a:solidFill>
                            <a:srgbClr val="000000"/>
                          </a:solidFill>
                          <a:effectLst/>
                          <a:latin typeface="Calibri" panose="020F050202020403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800" b="1" i="0" u="none" strike="noStrike">
                          <a:solidFill>
                            <a:srgbClr val="000000"/>
                          </a:solidFill>
                          <a:effectLst/>
                          <a:latin typeface="Calibri" panose="020F050202020403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20983336"/>
                  </a:ext>
                </a:extLst>
              </a:tr>
              <a:tr h="7132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a:t>South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800" b="1" i="0" u="none" strike="noStrike">
                          <a:solidFill>
                            <a:srgbClr val="000000"/>
                          </a:solidFill>
                          <a:effectLst/>
                          <a:latin typeface="Calibri" panose="020F050202020403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GB" sz="1800" b="1" i="0" u="none" strike="noStrike">
                          <a:solidFill>
                            <a:srgbClr val="000000"/>
                          </a:solidFill>
                          <a:effectLst/>
                          <a:latin typeface="Calibri" panose="020F050202020403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800" b="1" i="0" u="none" strike="noStrike">
                          <a:solidFill>
                            <a:srgbClr val="000000"/>
                          </a:solidFill>
                          <a:effectLst/>
                          <a:latin typeface="Calibri" panose="020F0502020204030204" pitchFamily="34" charset="0"/>
                        </a:rPr>
                        <a:t>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800" b="1" i="0" u="none" strike="noStrike">
                          <a:solidFill>
                            <a:srgbClr val="000000"/>
                          </a:solidFill>
                          <a:effectLst/>
                          <a:latin typeface="Calibri" panose="020F050202020403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800" b="1" i="0" u="none" strike="noStrike">
                          <a:solidFill>
                            <a:srgbClr val="000000"/>
                          </a:solidFill>
                          <a:effectLst/>
                          <a:latin typeface="Calibri" panose="020F050202020403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800" b="1" i="0" u="none" strike="noStrike">
                          <a:solidFill>
                            <a:srgbClr val="000000"/>
                          </a:solidFill>
                          <a:effectLst/>
                          <a:latin typeface="Calibri" panose="020F050202020403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1008784"/>
                  </a:ext>
                </a:extLst>
              </a:tr>
              <a:tr h="7132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latin typeface="+mn-lt"/>
                        </a:rPr>
                        <a:t>Greater Cambridge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a:solidFill>
                            <a:srgbClr val="000000"/>
                          </a:solidFill>
                          <a:effectLst/>
                          <a:latin typeface="Calibri" panose="020F050202020403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GB" sz="1800" b="1" i="0" u="none" strike="noStrike">
                          <a:solidFill>
                            <a:srgbClr val="000000"/>
                          </a:solidFill>
                          <a:effectLst/>
                          <a:latin typeface="Calibri" panose="020F050202020403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a:solidFill>
                            <a:srgbClr val="000000"/>
                          </a:solidFill>
                          <a:effectLst/>
                          <a:latin typeface="Calibri" panose="020F0502020204030204" pitchFamily="34" charset="0"/>
                        </a:rPr>
                        <a:t>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a:solidFill>
                            <a:srgbClr val="000000"/>
                          </a:solidFill>
                          <a:effectLst/>
                          <a:latin typeface="Calibri" panose="020F050202020403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a:solidFill>
                            <a:srgbClr val="000000"/>
                          </a:solidFill>
                          <a:effectLst/>
                          <a:latin typeface="Calibri" panose="020F050202020403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a:solidFill>
                            <a:srgbClr val="000000"/>
                          </a:solidFill>
                          <a:effectLst/>
                          <a:latin typeface="Calibri" panose="020F050202020403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252213"/>
                  </a:ext>
                </a:extLst>
              </a:tr>
              <a:tr h="7132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latin typeface="+mn-lt"/>
                        </a:rPr>
                        <a:t>United Kingdom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a:solidFill>
                            <a:srgbClr val="000000"/>
                          </a:solidFill>
                          <a:effectLst/>
                          <a:latin typeface="Calibri" panose="020F050202020403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GB" sz="1800" b="1" i="0" u="none" strike="noStrike">
                          <a:solidFill>
                            <a:srgbClr val="000000"/>
                          </a:solidFill>
                          <a:effectLst/>
                          <a:latin typeface="Calibri" panose="020F050202020403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a:solidFill>
                            <a:srgbClr val="000000"/>
                          </a:solidFill>
                          <a:effectLst/>
                          <a:latin typeface="Calibri" panose="020F0502020204030204" pitchFamily="34" charset="0"/>
                        </a:rPr>
                        <a:t>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a:solidFill>
                            <a:srgbClr val="000000"/>
                          </a:solidFill>
                          <a:effectLst/>
                          <a:latin typeface="Calibri" panose="020F0502020204030204" pitchFamily="34" charset="0"/>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a:solidFill>
                            <a:srgbClr val="000000"/>
                          </a:solidFill>
                          <a:effectLst/>
                          <a:latin typeface="Calibri" panose="020F050202020403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dirty="0">
                          <a:solidFill>
                            <a:srgbClr val="000000"/>
                          </a:solidFill>
                          <a:effectLst/>
                          <a:latin typeface="Calibri" panose="020F050202020403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7689204"/>
                  </a:ext>
                </a:extLst>
              </a:tr>
            </a:tbl>
          </a:graphicData>
        </a:graphic>
      </p:graphicFrame>
    </p:spTree>
    <p:extLst>
      <p:ext uri="{BB962C8B-B14F-4D97-AF65-F5344CB8AC3E}">
        <p14:creationId xmlns:p14="http://schemas.microsoft.com/office/powerpoint/2010/main" val="1384388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43F616B-E163-431F-8056-481D873D7F6B}"/>
              </a:ext>
            </a:extLst>
          </p:cNvPr>
          <p:cNvSpPr>
            <a:spLocks noGrp="1"/>
          </p:cNvSpPr>
          <p:nvPr>
            <p:ph type="title" idx="4294967295"/>
          </p:nvPr>
        </p:nvSpPr>
        <p:spPr>
          <a:xfrm>
            <a:off x="0" y="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Labour Market – Claimant counts by location</a:t>
            </a:r>
          </a:p>
        </p:txBody>
      </p:sp>
      <p:pic>
        <p:nvPicPr>
          <p:cNvPr id="7" name="Picture 6" descr="A map of Greater Cambridge showing claimant rate by ward. The highest claimant rates can be found in and around and north east Cambridge City.">
            <a:extLst>
              <a:ext uri="{FF2B5EF4-FFF2-40B4-BE49-F238E27FC236}">
                <a16:creationId xmlns:a16="http://schemas.microsoft.com/office/drawing/2014/main" id="{B23A3605-3E5D-84F8-5871-500734535F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646331"/>
            <a:ext cx="4391374" cy="6211669"/>
          </a:xfrm>
          <a:prstGeom prst="rect">
            <a:avLst/>
          </a:prstGeom>
        </p:spPr>
      </p:pic>
      <p:graphicFrame>
        <p:nvGraphicFramePr>
          <p:cNvPr id="6" name="Table 3">
            <a:extLst>
              <a:ext uri="{FF2B5EF4-FFF2-40B4-BE49-F238E27FC236}">
                <a16:creationId xmlns:a16="http://schemas.microsoft.com/office/drawing/2014/main" id="{75E599CE-AD44-E0C5-E399-004821C0D48F}"/>
              </a:ext>
            </a:extLst>
          </p:cNvPr>
          <p:cNvGraphicFramePr>
            <a:graphicFrameLocks noGrp="1"/>
          </p:cNvGraphicFramePr>
          <p:nvPr>
            <p:extLst>
              <p:ext uri="{D42A27DB-BD31-4B8C-83A1-F6EECF244321}">
                <p14:modId xmlns:p14="http://schemas.microsoft.com/office/powerpoint/2010/main" val="758809352"/>
              </p:ext>
            </p:extLst>
          </p:nvPr>
        </p:nvGraphicFramePr>
        <p:xfrm>
          <a:off x="4741452" y="1186792"/>
          <a:ext cx="7026876" cy="5159144"/>
        </p:xfrm>
        <a:graphic>
          <a:graphicData uri="http://schemas.openxmlformats.org/drawingml/2006/table">
            <a:tbl>
              <a:tblPr firstRow="1" bandRow="1">
                <a:tableStyleId>{5940675A-B579-460E-94D1-54222C63F5DA}</a:tableStyleId>
              </a:tblPr>
              <a:tblGrid>
                <a:gridCol w="1813028">
                  <a:extLst>
                    <a:ext uri="{9D8B030D-6E8A-4147-A177-3AD203B41FA5}">
                      <a16:colId xmlns:a16="http://schemas.microsoft.com/office/drawing/2014/main" val="420131872"/>
                    </a:ext>
                  </a:extLst>
                </a:gridCol>
                <a:gridCol w="1053286">
                  <a:extLst>
                    <a:ext uri="{9D8B030D-6E8A-4147-A177-3AD203B41FA5}">
                      <a16:colId xmlns:a16="http://schemas.microsoft.com/office/drawing/2014/main" val="791136943"/>
                    </a:ext>
                  </a:extLst>
                </a:gridCol>
                <a:gridCol w="1517636">
                  <a:extLst>
                    <a:ext uri="{9D8B030D-6E8A-4147-A177-3AD203B41FA5}">
                      <a16:colId xmlns:a16="http://schemas.microsoft.com/office/drawing/2014/main" val="1417751783"/>
                    </a:ext>
                  </a:extLst>
                </a:gridCol>
                <a:gridCol w="1212620">
                  <a:extLst>
                    <a:ext uri="{9D8B030D-6E8A-4147-A177-3AD203B41FA5}">
                      <a16:colId xmlns:a16="http://schemas.microsoft.com/office/drawing/2014/main" val="2449649935"/>
                    </a:ext>
                  </a:extLst>
                </a:gridCol>
                <a:gridCol w="1430306">
                  <a:extLst>
                    <a:ext uri="{9D8B030D-6E8A-4147-A177-3AD203B41FA5}">
                      <a16:colId xmlns:a16="http://schemas.microsoft.com/office/drawing/2014/main" val="1959028662"/>
                    </a:ext>
                  </a:extLst>
                </a:gridCol>
              </a:tblGrid>
              <a:tr h="19211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a:t>Claimant Rates</a:t>
                      </a:r>
                    </a:p>
                    <a:p>
                      <a:pPr algn="ctr"/>
                      <a:endParaRPr lang="en-GB" sz="14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1" u="none" strike="noStrike">
                          <a:solidFill>
                            <a:srgbClr val="0070C0"/>
                          </a:solidFill>
                          <a:effectLst/>
                        </a:rPr>
                        <a:t>Number of claimants</a:t>
                      </a:r>
                    </a:p>
                    <a:p>
                      <a:pPr algn="ctr" fontAlgn="b"/>
                      <a:r>
                        <a:rPr lang="en-GB" sz="1400" b="1" u="none" strike="noStrike">
                          <a:effectLst/>
                        </a:rPr>
                        <a:t>July 2023</a:t>
                      </a:r>
                      <a:endParaRPr lang="en-GB" sz="1400" b="1" i="0" u="none" strike="noStrike">
                        <a:solidFill>
                          <a:srgbClr val="000000"/>
                        </a:solidFill>
                        <a:effectLst/>
                        <a:latin typeface="Arial" panose="020B0604020202020204" pitchFamily="34" charset="0"/>
                      </a:endParaRPr>
                    </a:p>
                    <a:p>
                      <a:pPr algn="ctr" fontAlgn="b"/>
                      <a:endParaRPr lang="en-GB" sz="1400" b="1" i="0" u="none" strike="noStrike">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400" b="1" u="none" strike="noStrike">
                          <a:solidFill>
                            <a:srgbClr val="0070C0"/>
                          </a:solidFill>
                          <a:effectLst/>
                        </a:rPr>
                        <a:t>% 16-64 population</a:t>
                      </a:r>
                    </a:p>
                    <a:p>
                      <a:pPr algn="ctr" fontAlgn="b"/>
                      <a:r>
                        <a:rPr lang="en-GB" sz="1400" b="1" i="0" u="none" strike="noStrike">
                          <a:solidFill>
                            <a:srgbClr val="000000"/>
                          </a:solidFill>
                          <a:effectLst/>
                          <a:latin typeface="Arial" panose="020B0604020202020204" pitchFamily="34" charset="0"/>
                        </a:rPr>
                        <a:t>July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400" b="1" u="none" strike="noStrike">
                          <a:solidFill>
                            <a:srgbClr val="0070C0"/>
                          </a:solidFill>
                          <a:effectLst/>
                        </a:rPr>
                        <a:t>PP Change 12 Months ago vs Now:</a:t>
                      </a:r>
                    </a:p>
                    <a:p>
                      <a:pPr algn="ctr" fontAlgn="b"/>
                      <a:r>
                        <a:rPr lang="en-GB" sz="1400" b="1" u="none" strike="noStrike">
                          <a:effectLst/>
                        </a:rPr>
                        <a:t>July 2022 to  July 2023</a:t>
                      </a:r>
                      <a:endParaRPr lang="en-GB" sz="1400" b="1" i="0" u="none" strike="noStrike">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400" b="1" u="none" strike="noStrike">
                          <a:solidFill>
                            <a:srgbClr val="0070C0"/>
                          </a:solidFill>
                          <a:effectLst/>
                        </a:rPr>
                        <a:t>PP Change Previous update vs Now:</a:t>
                      </a:r>
                    </a:p>
                    <a:p>
                      <a:pPr algn="ctr" fontAlgn="b"/>
                      <a:r>
                        <a:rPr lang="en-GB" sz="1400" b="1" u="none" strike="noStrike">
                          <a:effectLst/>
                        </a:rPr>
                        <a:t>March 2023 to July 2023</a:t>
                      </a:r>
                      <a:endParaRPr lang="en-GB" sz="1400" b="1" i="0" u="none" strike="noStrike">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10397509"/>
                  </a:ext>
                </a:extLst>
              </a:tr>
              <a:tr h="5910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i="0">
                          <a:latin typeface="+mn-lt"/>
                        </a:rPr>
                        <a:t>Cambridge City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rgbClr val="000000"/>
                          </a:solidFill>
                          <a:effectLst/>
                          <a:latin typeface="Calibri" panose="020F0502020204030204" pitchFamily="34" charset="0"/>
                        </a:rPr>
                        <a:t>2,055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rgbClr val="000000"/>
                          </a:solidFill>
                          <a:effectLst/>
                          <a:latin typeface="Calibri" panose="020F050202020403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chemeClr val="tx1"/>
                          </a:solidFill>
                          <a:effectLst/>
                          <a:latin typeface="+mn-lt"/>
                        </a:rPr>
                        <a:t>No Change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chemeClr val="tx1"/>
                          </a:solidFill>
                          <a:effectLst/>
                          <a:latin typeface="+mn-lt"/>
                        </a:rPr>
                        <a:t>No Change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58305194"/>
                  </a:ext>
                </a:extLst>
              </a:tr>
              <a:tr h="8566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i="0">
                          <a:latin typeface="+mn-lt"/>
                        </a:rPr>
                        <a:t>South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rgbClr val="000000"/>
                          </a:solidFill>
                          <a:effectLst/>
                          <a:latin typeface="Calibri" panose="020F0502020204030204" pitchFamily="34" charset="0"/>
                        </a:rPr>
                        <a:t>1,700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rgbClr val="000000"/>
                          </a:solidFill>
                          <a:effectLst/>
                          <a:latin typeface="Calibri" panose="020F050202020403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chemeClr val="tx1"/>
                          </a:solidFill>
                          <a:effectLst/>
                          <a:latin typeface="+mn-lt"/>
                        </a:rPr>
                        <a:t>No Change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chemeClr val="tx1"/>
                          </a:solidFill>
                          <a:effectLst/>
                          <a:latin typeface="+mn-lt"/>
                        </a:rPr>
                        <a:t>-0.1pp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17193522"/>
                  </a:ext>
                </a:extLst>
              </a:tr>
              <a:tr h="5910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t>Greater Cambridge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i="0" u="none" strike="noStrike" dirty="0">
                          <a:solidFill>
                            <a:srgbClr val="000000"/>
                          </a:solidFill>
                          <a:effectLst/>
                          <a:latin typeface="Calibri" panose="020F0502020204030204" pitchFamily="34" charset="0"/>
                        </a:rPr>
                        <a:t>3,755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Calibri" panose="020F050202020403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i="0" u="none" strike="noStrike">
                          <a:solidFill>
                            <a:schemeClr val="tx1"/>
                          </a:solidFill>
                          <a:effectLst/>
                          <a:latin typeface="+mn-lt"/>
                        </a:rPr>
                        <a:t>No Change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GB" sz="1400" b="1" i="0" u="none" strike="noStrike" kern="1200">
                          <a:solidFill>
                            <a:schemeClr val="tx1"/>
                          </a:solidFill>
                          <a:effectLst/>
                          <a:latin typeface="+mn-lt"/>
                          <a:ea typeface="+mn-ea"/>
                          <a:cs typeface="+mn-cs"/>
                        </a:rPr>
                        <a:t>-0.1pp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304561"/>
                  </a:ext>
                </a:extLst>
              </a:tr>
              <a:tr h="11993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t>United Kingdom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Calibri" panose="020F0502020204030204" pitchFamily="34" charset="0"/>
                        </a:rPr>
                        <a:t>1,564,510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Calibri" panose="020F050202020403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400" b="1" i="0" u="none" strike="noStrike" kern="1200">
                          <a:solidFill>
                            <a:schemeClr val="tx1"/>
                          </a:solidFill>
                          <a:effectLst/>
                          <a:latin typeface="+mn-lt"/>
                          <a:ea typeface="+mn-ea"/>
                          <a:cs typeface="+mn-cs"/>
                        </a:rPr>
                        <a:t>+0.1pp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i="0" u="none" strike="noStrike" dirty="0">
                          <a:solidFill>
                            <a:schemeClr val="tx1"/>
                          </a:solidFill>
                          <a:effectLst/>
                          <a:latin typeface="+mn-lt"/>
                        </a:rPr>
                        <a:t>No Change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4853149"/>
                  </a:ext>
                </a:extLst>
              </a:tr>
            </a:tbl>
          </a:graphicData>
        </a:graphic>
      </p:graphicFrame>
    </p:spTree>
    <p:extLst>
      <p:ext uri="{BB962C8B-B14F-4D97-AF65-F5344CB8AC3E}">
        <p14:creationId xmlns:p14="http://schemas.microsoft.com/office/powerpoint/2010/main" val="209519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40C203-1965-AA2D-A481-F4DC28F7B9C6}"/>
              </a:ext>
            </a:extLst>
          </p:cNvPr>
          <p:cNvSpPr>
            <a:spLocks noGrp="1"/>
          </p:cNvSpPr>
          <p:nvPr>
            <p:ph type="title" idx="4294967295"/>
          </p:nvPr>
        </p:nvSpPr>
        <p:spPr>
          <a:xfrm>
            <a:off x="0" y="-3610"/>
            <a:ext cx="12192000" cy="860345"/>
          </a:xfrm>
          <a:prstGeom prst="rect">
            <a:avLst/>
          </a:prstGeom>
          <a:solidFill>
            <a:schemeClr val="accent2"/>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Universal Credit Claimants – March 2023</a:t>
            </a:r>
            <a:endParaRPr kumimoji="0" lang="en-GB" sz="28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5" name="TextBox 4">
            <a:extLst>
              <a:ext uri="{FF2B5EF4-FFF2-40B4-BE49-F238E27FC236}">
                <a16:creationId xmlns:a16="http://schemas.microsoft.com/office/drawing/2014/main" id="{3504BDA3-ECA1-3CB6-A871-2440E752EF28}"/>
              </a:ext>
            </a:extLst>
          </p:cNvPr>
          <p:cNvSpPr txBox="1"/>
          <p:nvPr/>
        </p:nvSpPr>
        <p:spPr>
          <a:xfrm>
            <a:off x="614265" y="1166326"/>
            <a:ext cx="10963470" cy="195996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Policy changes to provide economic support during the Covid-19 pandemic allowed those on higher incomes than previously to claim Universal Credit, resulting in a permanent rise in claimants since the Spring lockdowns of 2020. </a:t>
            </a: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Both on a quarterly and annual basis Greater Cambridge has seen a higher increase in the number of claimants than Great Britain as a whole. This has mostly been driven by a rise in unemployed claimants</a:t>
            </a:r>
            <a:r>
              <a:rPr lang="en-GB" b="1">
                <a:latin typeface="Calibri" panose="020F0502020204030204" pitchFamily="34" charset="0"/>
                <a:ea typeface="Calibri" panose="020F0502020204030204" pitchFamily="34" charset="0"/>
                <a:cs typeface="Times New Roman" panose="02020603050405020304" pitchFamily="18" charset="0"/>
              </a:rPr>
              <a:t> but the number of employed claimants is also now increasing.</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FDF174E-3AE8-27D6-F15B-03653C2FF1C5}"/>
              </a:ext>
            </a:extLst>
          </p:cNvPr>
          <p:cNvSpPr txBox="1"/>
          <p:nvPr/>
        </p:nvSpPr>
        <p:spPr>
          <a:xfrm>
            <a:off x="569167" y="3139514"/>
            <a:ext cx="11053666" cy="2153731"/>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en-GB">
                <a:effectLst/>
                <a:latin typeface="Calibri" panose="020F0502020204030204" pitchFamily="34" charset="0"/>
                <a:ea typeface="Calibri" panose="020F0502020204030204" pitchFamily="34" charset="0"/>
                <a:cs typeface="Times New Roman" panose="02020603050405020304" pitchFamily="18" charset="0"/>
              </a:rPr>
              <a:t>As with the other benefit claimant measure, </a:t>
            </a:r>
            <a:r>
              <a:rPr lang="en-GB" b="1">
                <a:effectLst/>
                <a:latin typeface="Calibri" panose="020F0502020204030204" pitchFamily="34" charset="0"/>
                <a:ea typeface="Calibri" panose="020F0502020204030204" pitchFamily="34" charset="0"/>
                <a:cs typeface="Times New Roman" panose="02020603050405020304" pitchFamily="18" charset="0"/>
              </a:rPr>
              <a:t>Greater Cambridge as a whole has a lower claimant rate than Great Britain as a whole</a:t>
            </a:r>
            <a:r>
              <a:rPr lang="en-GB">
                <a:effectLst/>
                <a:latin typeface="Calibri" panose="020F0502020204030204" pitchFamily="34" charset="0"/>
                <a:ea typeface="Calibri" panose="020F0502020204030204" pitchFamily="34" charset="0"/>
                <a:cs typeface="Times New Roman" panose="02020603050405020304" pitchFamily="18" charset="0"/>
              </a:rPr>
              <a:t>. </a:t>
            </a:r>
            <a:br>
              <a:rPr lang="en-GB">
                <a:effectLst/>
                <a:latin typeface="Calibri" panose="020F0502020204030204" pitchFamily="34" charset="0"/>
                <a:ea typeface="Calibri" panose="020F0502020204030204" pitchFamily="34" charset="0"/>
                <a:cs typeface="Times New Roman" panose="02020603050405020304" pitchFamily="18" charset="0"/>
              </a:rPr>
            </a:br>
            <a:endParaRPr lang="en-GB">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b="1">
                <a:effectLst/>
                <a:latin typeface="Calibri" panose="020F0502020204030204" pitchFamily="34" charset="0"/>
                <a:ea typeface="Calibri" panose="020F0502020204030204" pitchFamily="34" charset="0"/>
                <a:cs typeface="Times New Roman" panose="02020603050405020304" pitchFamily="18" charset="0"/>
              </a:rPr>
              <a:t>Unemployed claimants have consistently made up the majority of claimants</a:t>
            </a:r>
            <a:r>
              <a:rPr lang="en-GB">
                <a:effectLst/>
                <a:latin typeface="Calibri" panose="020F0502020204030204" pitchFamily="34" charset="0"/>
                <a:ea typeface="Calibri" panose="020F0502020204030204" pitchFamily="34" charset="0"/>
                <a:cs typeface="Times New Roman" panose="02020603050405020304" pitchFamily="18" charset="0"/>
              </a:rPr>
              <a:t> at both a regional and local authority level. </a:t>
            </a:r>
            <a:r>
              <a:rPr lang="en-GB" b="1">
                <a:effectLst/>
                <a:latin typeface="Calibri" panose="020F0502020204030204" pitchFamily="34" charset="0"/>
                <a:ea typeface="Calibri" panose="020F0502020204030204" pitchFamily="34" charset="0"/>
                <a:cs typeface="Times New Roman" panose="02020603050405020304" pitchFamily="18" charset="0"/>
              </a:rPr>
              <a:t>Unemployed claimants have driven both the annual increases in the number of claimants.</a:t>
            </a:r>
            <a:r>
              <a:rPr lang="en-GB" b="1">
                <a:latin typeface="Calibri" panose="020F0502020204030204" pitchFamily="34" charset="0"/>
                <a:ea typeface="Calibri" panose="020F0502020204030204" pitchFamily="34" charset="0"/>
                <a:cs typeface="Times New Roman" panose="02020603050405020304" pitchFamily="18" charset="0"/>
              </a:rPr>
              <a:t> The</a:t>
            </a:r>
            <a:r>
              <a:rPr lang="en-GB" b="1">
                <a:effectLst/>
                <a:latin typeface="Calibri" panose="020F0502020204030204" pitchFamily="34" charset="0"/>
                <a:ea typeface="Calibri" panose="020F0502020204030204" pitchFamily="34" charset="0"/>
                <a:cs typeface="Times New Roman" panose="02020603050405020304" pitchFamily="18" charset="0"/>
              </a:rPr>
              <a:t> number of employed claimants has now also started to increase, contributing towards the quarterly increase and some of the annual increase. </a:t>
            </a:r>
            <a:endParaRPr lang="en-GB">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4082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D83C49B-8E3E-4F86-BF4D-04112D0EEC74}"/>
              </a:ext>
            </a:extLst>
          </p:cNvPr>
          <p:cNvSpPr>
            <a:spLocks noGrp="1"/>
          </p:cNvSpPr>
          <p:nvPr>
            <p:ph type="title" idx="4294967295"/>
          </p:nvPr>
        </p:nvSpPr>
        <p:spPr>
          <a:xfrm>
            <a:off x="0" y="-19785"/>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Labour Market – People on Universal Credit</a:t>
            </a:r>
          </a:p>
        </p:txBody>
      </p:sp>
      <p:graphicFrame>
        <p:nvGraphicFramePr>
          <p:cNvPr id="3" name="Table 3">
            <a:extLst>
              <a:ext uri="{FF2B5EF4-FFF2-40B4-BE49-F238E27FC236}">
                <a16:creationId xmlns:a16="http://schemas.microsoft.com/office/drawing/2014/main" id="{5989FE14-7FB0-B365-F4FD-19EA7F94D63B}"/>
              </a:ext>
            </a:extLst>
          </p:cNvPr>
          <p:cNvGraphicFramePr>
            <a:graphicFrameLocks noGrp="1"/>
          </p:cNvGraphicFramePr>
          <p:nvPr>
            <p:extLst>
              <p:ext uri="{D42A27DB-BD31-4B8C-83A1-F6EECF244321}">
                <p14:modId xmlns:p14="http://schemas.microsoft.com/office/powerpoint/2010/main" val="1281640605"/>
              </p:ext>
            </p:extLst>
          </p:nvPr>
        </p:nvGraphicFramePr>
        <p:xfrm>
          <a:off x="2897826" y="5041522"/>
          <a:ext cx="5951765" cy="1705884"/>
        </p:xfrm>
        <a:graphic>
          <a:graphicData uri="http://schemas.openxmlformats.org/drawingml/2006/table">
            <a:tbl>
              <a:tblPr firstRow="1" bandRow="1">
                <a:tableStyleId>{5940675A-B579-460E-94D1-54222C63F5DA}</a:tableStyleId>
              </a:tblPr>
              <a:tblGrid>
                <a:gridCol w="1190353">
                  <a:extLst>
                    <a:ext uri="{9D8B030D-6E8A-4147-A177-3AD203B41FA5}">
                      <a16:colId xmlns:a16="http://schemas.microsoft.com/office/drawing/2014/main" val="850401227"/>
                    </a:ext>
                  </a:extLst>
                </a:gridCol>
                <a:gridCol w="1190353">
                  <a:extLst>
                    <a:ext uri="{9D8B030D-6E8A-4147-A177-3AD203B41FA5}">
                      <a16:colId xmlns:a16="http://schemas.microsoft.com/office/drawing/2014/main" val="4072961213"/>
                    </a:ext>
                  </a:extLst>
                </a:gridCol>
                <a:gridCol w="1190353">
                  <a:extLst>
                    <a:ext uri="{9D8B030D-6E8A-4147-A177-3AD203B41FA5}">
                      <a16:colId xmlns:a16="http://schemas.microsoft.com/office/drawing/2014/main" val="3115584979"/>
                    </a:ext>
                  </a:extLst>
                </a:gridCol>
                <a:gridCol w="1190353">
                  <a:extLst>
                    <a:ext uri="{9D8B030D-6E8A-4147-A177-3AD203B41FA5}">
                      <a16:colId xmlns:a16="http://schemas.microsoft.com/office/drawing/2014/main" val="202381606"/>
                    </a:ext>
                  </a:extLst>
                </a:gridCol>
                <a:gridCol w="1190353">
                  <a:extLst>
                    <a:ext uri="{9D8B030D-6E8A-4147-A177-3AD203B41FA5}">
                      <a16:colId xmlns:a16="http://schemas.microsoft.com/office/drawing/2014/main" val="3842056567"/>
                    </a:ext>
                  </a:extLst>
                </a:gridCol>
              </a:tblGrid>
              <a:tr h="856764">
                <a:tc>
                  <a:txBody>
                    <a:bodyPr/>
                    <a:lstStyle/>
                    <a:p>
                      <a:r>
                        <a:rPr lang="en-GB" sz="1200" b="1"/>
                        <a:t>Universal Credit Status</a:t>
                      </a:r>
                    </a:p>
                  </a:txBody>
                  <a:tcPr/>
                </a:tc>
                <a:tc>
                  <a:txBody>
                    <a:bodyPr/>
                    <a:lstStyle/>
                    <a:p>
                      <a:r>
                        <a:rPr lang="en-GB" sz="1200" b="1"/>
                        <a:t>Number of Claimants</a:t>
                      </a:r>
                      <a:br>
                        <a:rPr lang="en-GB" sz="1200" b="1"/>
                      </a:br>
                      <a:r>
                        <a:rPr lang="en-GB" sz="1200" b="1"/>
                        <a:t>June 2023</a:t>
                      </a:r>
                    </a:p>
                  </a:txBody>
                  <a:tcPr>
                    <a:solidFill>
                      <a:schemeClr val="bg2"/>
                    </a:solidFill>
                  </a:tcPr>
                </a:tc>
                <a:tc>
                  <a:txBody>
                    <a:bodyPr/>
                    <a:lstStyle/>
                    <a:p>
                      <a:r>
                        <a:rPr lang="en-GB" sz="1200" b="1"/>
                        <a:t>Share of Total</a:t>
                      </a:r>
                      <a:br>
                        <a:rPr lang="en-GB" sz="1200" b="1"/>
                      </a:br>
                      <a:r>
                        <a:rPr lang="en-GB" sz="1200" b="1"/>
                        <a:t>June 2023</a:t>
                      </a:r>
                    </a:p>
                  </a:txBody>
                  <a:tcPr>
                    <a:solidFill>
                      <a:schemeClr val="bg2"/>
                    </a:solidFill>
                  </a:tcPr>
                </a:tc>
                <a:tc>
                  <a:txBody>
                    <a:bodyPr/>
                    <a:lstStyle/>
                    <a:p>
                      <a:r>
                        <a:rPr lang="en-GB" sz="1200" b="1"/>
                        <a:t>% Change with February 2023</a:t>
                      </a:r>
                    </a:p>
                  </a:txBody>
                  <a:tcPr>
                    <a:solidFill>
                      <a:schemeClr val="bg2"/>
                    </a:solidFill>
                  </a:tcPr>
                </a:tc>
                <a:tc>
                  <a:txBody>
                    <a:bodyPr/>
                    <a:lstStyle/>
                    <a:p>
                      <a:r>
                        <a:rPr lang="en-GB" sz="1200" b="1"/>
                        <a:t>% Change with June 2022</a:t>
                      </a:r>
                    </a:p>
                  </a:txBody>
                  <a:tcPr>
                    <a:solidFill>
                      <a:schemeClr val="bg2"/>
                    </a:solidFill>
                  </a:tcPr>
                </a:tc>
                <a:extLst>
                  <a:ext uri="{0D108BD9-81ED-4DB2-BD59-A6C34878D82A}">
                    <a16:rowId xmlns:a16="http://schemas.microsoft.com/office/drawing/2014/main" val="3574011896"/>
                  </a:ext>
                </a:extLst>
              </a:tr>
              <a:tr h="283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tx1"/>
                          </a:solidFill>
                        </a:rPr>
                        <a:t>Employed</a:t>
                      </a:r>
                      <a:endParaRPr lang="en-GB" sz="1200" b="1" kern="1200">
                        <a:solidFill>
                          <a:schemeClr val="tx1"/>
                        </a:solidFill>
                        <a:latin typeface="+mn-lt"/>
                        <a:ea typeface="+mn-ea"/>
                        <a:cs typeface="+mn-cs"/>
                      </a:endParaRPr>
                    </a:p>
                  </a:txBody>
                  <a:tcPr/>
                </a:tc>
                <a:tc>
                  <a:txBody>
                    <a:bodyPr/>
                    <a:lstStyle/>
                    <a:p>
                      <a:r>
                        <a:rPr lang="en-GB" sz="1200"/>
                        <a:t>6,954</a:t>
                      </a:r>
                    </a:p>
                  </a:txBody>
                  <a:tcPr/>
                </a:tc>
                <a:tc>
                  <a:txBody>
                    <a:bodyPr/>
                    <a:lstStyle/>
                    <a:p>
                      <a:r>
                        <a:rPr lang="en-GB" sz="1200"/>
                        <a:t>43%</a:t>
                      </a:r>
                    </a:p>
                  </a:txBody>
                  <a:tcPr/>
                </a:tc>
                <a:tc>
                  <a:txBody>
                    <a:bodyPr/>
                    <a:lstStyle/>
                    <a:p>
                      <a:r>
                        <a:rPr lang="en-GB" sz="1200"/>
                        <a:t>+2.5%</a:t>
                      </a:r>
                    </a:p>
                  </a:txBody>
                  <a:tcPr/>
                </a:tc>
                <a:tc>
                  <a:txBody>
                    <a:bodyPr/>
                    <a:lstStyle/>
                    <a:p>
                      <a:r>
                        <a:rPr lang="en-GB" sz="1200"/>
                        <a:t>+3.0%</a:t>
                      </a:r>
                    </a:p>
                  </a:txBody>
                  <a:tcPr/>
                </a:tc>
                <a:extLst>
                  <a:ext uri="{0D108BD9-81ED-4DB2-BD59-A6C34878D82A}">
                    <a16:rowId xmlns:a16="http://schemas.microsoft.com/office/drawing/2014/main" val="2904041100"/>
                  </a:ext>
                </a:extLst>
              </a:tr>
              <a:tr h="283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tx1"/>
                          </a:solidFill>
                        </a:rPr>
                        <a:t>Unemployed</a:t>
                      </a:r>
                      <a:endParaRPr lang="en-GB" sz="1200" b="1" kern="1200">
                        <a:solidFill>
                          <a:schemeClr val="tx1"/>
                        </a:solidFill>
                        <a:latin typeface="+mn-lt"/>
                        <a:ea typeface="+mn-ea"/>
                        <a:cs typeface="+mn-cs"/>
                      </a:endParaRPr>
                    </a:p>
                  </a:txBody>
                  <a:tcPr/>
                </a:tc>
                <a:tc>
                  <a:txBody>
                    <a:bodyPr/>
                    <a:lstStyle/>
                    <a:p>
                      <a:r>
                        <a:rPr lang="en-GB" sz="1200"/>
                        <a:t>9,080</a:t>
                      </a:r>
                    </a:p>
                  </a:txBody>
                  <a:tcPr/>
                </a:tc>
                <a:tc>
                  <a:txBody>
                    <a:bodyPr/>
                    <a:lstStyle/>
                    <a:p>
                      <a:r>
                        <a:rPr lang="en-GB" sz="1200"/>
                        <a:t>57%</a:t>
                      </a:r>
                    </a:p>
                  </a:txBody>
                  <a:tcPr/>
                </a:tc>
                <a:tc>
                  <a:txBody>
                    <a:bodyPr/>
                    <a:lstStyle/>
                    <a:p>
                      <a:r>
                        <a:rPr lang="en-GB" sz="1200"/>
                        <a:t>+3.4%</a:t>
                      </a:r>
                    </a:p>
                  </a:txBody>
                  <a:tcPr/>
                </a:tc>
                <a:tc>
                  <a:txBody>
                    <a:bodyPr/>
                    <a:lstStyle/>
                    <a:p>
                      <a:r>
                        <a:rPr lang="en-GB" sz="1200"/>
                        <a:t>+17.5%</a:t>
                      </a:r>
                    </a:p>
                  </a:txBody>
                  <a:tcPr/>
                </a:tc>
                <a:extLst>
                  <a:ext uri="{0D108BD9-81ED-4DB2-BD59-A6C34878D82A}">
                    <a16:rowId xmlns:a16="http://schemas.microsoft.com/office/drawing/2014/main" val="523346942"/>
                  </a:ext>
                </a:extLst>
              </a:tr>
              <a:tr h="283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tx1"/>
                          </a:solidFill>
                          <a:latin typeface="+mn-lt"/>
                          <a:ea typeface="+mn-ea"/>
                          <a:cs typeface="+mn-cs"/>
                        </a:rPr>
                        <a:t>Total</a:t>
                      </a:r>
                    </a:p>
                  </a:txBody>
                  <a:tcPr/>
                </a:tc>
                <a:tc>
                  <a:txBody>
                    <a:bodyPr/>
                    <a:lstStyle/>
                    <a:p>
                      <a:r>
                        <a:rPr lang="en-GB" sz="1200"/>
                        <a:t>16,027</a:t>
                      </a:r>
                    </a:p>
                  </a:txBody>
                  <a:tcPr/>
                </a:tc>
                <a:tc>
                  <a:txBody>
                    <a:bodyPr/>
                    <a:lstStyle/>
                    <a:p>
                      <a:endParaRPr lang="en-GB" sz="1200"/>
                    </a:p>
                  </a:txBody>
                  <a:tcPr/>
                </a:tc>
                <a:tc>
                  <a:txBody>
                    <a:bodyPr/>
                    <a:lstStyle/>
                    <a:p>
                      <a:r>
                        <a:rPr lang="en-GB" sz="1200"/>
                        <a:t>+3.0%</a:t>
                      </a:r>
                    </a:p>
                  </a:txBody>
                  <a:tcPr/>
                </a:tc>
                <a:tc>
                  <a:txBody>
                    <a:bodyPr/>
                    <a:lstStyle/>
                    <a:p>
                      <a:r>
                        <a:rPr lang="en-GB" sz="1200"/>
                        <a:t>+10.7%</a:t>
                      </a:r>
                    </a:p>
                  </a:txBody>
                  <a:tcPr/>
                </a:tc>
                <a:extLst>
                  <a:ext uri="{0D108BD9-81ED-4DB2-BD59-A6C34878D82A}">
                    <a16:rowId xmlns:a16="http://schemas.microsoft.com/office/drawing/2014/main" val="3999198563"/>
                  </a:ext>
                </a:extLst>
              </a:tr>
            </a:tbl>
          </a:graphicData>
        </a:graphic>
      </p:graphicFrame>
      <p:pic>
        <p:nvPicPr>
          <p:cNvPr id="5" name="Picture 4" descr="A line chart showing people on universal credit in Greater Cambridge since January 2020. The number of claimants increased rapidly during the pandemic and still remain higher than pre-pandemic levels.">
            <a:extLst>
              <a:ext uri="{FF2B5EF4-FFF2-40B4-BE49-F238E27FC236}">
                <a16:creationId xmlns:a16="http://schemas.microsoft.com/office/drawing/2014/main" id="{2570383D-5C43-03FC-A894-548796398267}"/>
              </a:ext>
            </a:extLst>
          </p:cNvPr>
          <p:cNvPicPr>
            <a:picLocks noChangeAspect="1"/>
          </p:cNvPicPr>
          <p:nvPr/>
        </p:nvPicPr>
        <p:blipFill>
          <a:blip r:embed="rId3"/>
          <a:stretch>
            <a:fillRect/>
          </a:stretch>
        </p:blipFill>
        <p:spPr>
          <a:xfrm>
            <a:off x="0" y="626546"/>
            <a:ext cx="11253355" cy="4110671"/>
          </a:xfrm>
          <a:prstGeom prst="rect">
            <a:avLst/>
          </a:prstGeom>
        </p:spPr>
      </p:pic>
    </p:spTree>
    <p:extLst>
      <p:ext uri="{BB962C8B-B14F-4D97-AF65-F5344CB8AC3E}">
        <p14:creationId xmlns:p14="http://schemas.microsoft.com/office/powerpoint/2010/main" val="860501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D83C49B-8E3E-4F86-BF4D-04112D0EEC74}"/>
              </a:ext>
            </a:extLst>
          </p:cNvPr>
          <p:cNvSpPr>
            <a:spLocks noGrp="1"/>
          </p:cNvSpPr>
          <p:nvPr>
            <p:ph type="title" idx="4294967295"/>
          </p:nvPr>
        </p:nvSpPr>
        <p:spPr>
          <a:xfrm>
            <a:off x="0" y="-19785"/>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Labour Market – People on Universal Credit, Rates</a:t>
            </a:r>
            <a:r>
              <a:rPr kumimoji="0" lang="en-GB" sz="2800" b="1" i="0" u="none" strike="noStrike" kern="1200" cap="none" spc="0" normalizeH="0" noProof="0" dirty="0">
                <a:ln>
                  <a:noFill/>
                </a:ln>
                <a:solidFill>
                  <a:prstClr val="white"/>
                </a:solidFill>
                <a:effectLst/>
                <a:uLnTx/>
                <a:uFillTx/>
                <a:latin typeface="Calibri" panose="020F0502020204030204"/>
                <a:ea typeface="+mn-ea"/>
                <a:cs typeface="+mn-cs"/>
              </a:rPr>
              <a:t> and Percentage Changes</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8" name="Table 3">
            <a:extLst>
              <a:ext uri="{FF2B5EF4-FFF2-40B4-BE49-F238E27FC236}">
                <a16:creationId xmlns:a16="http://schemas.microsoft.com/office/drawing/2014/main" id="{3ED3E076-3F39-450A-A33F-96CD615B3EE0}"/>
              </a:ext>
            </a:extLst>
          </p:cNvPr>
          <p:cNvGraphicFramePr>
            <a:graphicFrameLocks noGrp="1"/>
          </p:cNvGraphicFramePr>
          <p:nvPr>
            <p:extLst>
              <p:ext uri="{D42A27DB-BD31-4B8C-83A1-F6EECF244321}">
                <p14:modId xmlns:p14="http://schemas.microsoft.com/office/powerpoint/2010/main" val="4264992765"/>
              </p:ext>
            </p:extLst>
          </p:nvPr>
        </p:nvGraphicFramePr>
        <p:xfrm>
          <a:off x="1065014" y="1287231"/>
          <a:ext cx="10061971" cy="4804478"/>
        </p:xfrm>
        <a:graphic>
          <a:graphicData uri="http://schemas.openxmlformats.org/drawingml/2006/table">
            <a:tbl>
              <a:tblPr firstRow="1" bandRow="1">
                <a:tableStyleId>{5940675A-B579-460E-94D1-54222C63F5DA}</a:tableStyleId>
              </a:tblPr>
              <a:tblGrid>
                <a:gridCol w="2679120">
                  <a:extLst>
                    <a:ext uri="{9D8B030D-6E8A-4147-A177-3AD203B41FA5}">
                      <a16:colId xmlns:a16="http://schemas.microsoft.com/office/drawing/2014/main" val="420131872"/>
                    </a:ext>
                  </a:extLst>
                </a:gridCol>
                <a:gridCol w="1556449">
                  <a:extLst>
                    <a:ext uri="{9D8B030D-6E8A-4147-A177-3AD203B41FA5}">
                      <a16:colId xmlns:a16="http://schemas.microsoft.com/office/drawing/2014/main" val="791136943"/>
                    </a:ext>
                  </a:extLst>
                </a:gridCol>
                <a:gridCol w="2242616">
                  <a:extLst>
                    <a:ext uri="{9D8B030D-6E8A-4147-A177-3AD203B41FA5}">
                      <a16:colId xmlns:a16="http://schemas.microsoft.com/office/drawing/2014/main" val="1417751783"/>
                    </a:ext>
                  </a:extLst>
                </a:gridCol>
                <a:gridCol w="1791893">
                  <a:extLst>
                    <a:ext uri="{9D8B030D-6E8A-4147-A177-3AD203B41FA5}">
                      <a16:colId xmlns:a16="http://schemas.microsoft.com/office/drawing/2014/main" val="2449649935"/>
                    </a:ext>
                  </a:extLst>
                </a:gridCol>
                <a:gridCol w="1791893">
                  <a:extLst>
                    <a:ext uri="{9D8B030D-6E8A-4147-A177-3AD203B41FA5}">
                      <a16:colId xmlns:a16="http://schemas.microsoft.com/office/drawing/2014/main" val="1816395642"/>
                    </a:ext>
                  </a:extLst>
                </a:gridCol>
              </a:tblGrid>
              <a:tr h="20273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t>People on Universal Credit</a:t>
                      </a:r>
                    </a:p>
                    <a:p>
                      <a:pPr algn="ctr"/>
                      <a:endParaRPr lang="en-GB"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1" u="none" strike="noStrike">
                          <a:solidFill>
                            <a:srgbClr val="0070C0"/>
                          </a:solidFill>
                          <a:effectLst/>
                        </a:rPr>
                        <a:t>Number of total people on Universal Credit </a:t>
                      </a:r>
                      <a:r>
                        <a:rPr lang="en-GB" sz="1600" b="1" i="0" u="none" strike="noStrike">
                          <a:solidFill>
                            <a:srgbClr val="000000"/>
                          </a:solidFill>
                          <a:effectLst/>
                          <a:latin typeface="Arial" panose="020B0604020202020204" pitchFamily="34" charset="0"/>
                        </a:rPr>
                        <a:t>June 2023</a:t>
                      </a:r>
                    </a:p>
                    <a:p>
                      <a:pPr algn="ctr" fontAlgn="b"/>
                      <a:endParaRPr lang="en-GB" sz="1600" b="1" i="0" u="none" strike="noStrike">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600" b="1" u="none" strike="noStrike">
                          <a:solidFill>
                            <a:srgbClr val="0070C0"/>
                          </a:solidFill>
                          <a:effectLst/>
                        </a:rPr>
                        <a:t>% 16-64 population</a:t>
                      </a:r>
                    </a:p>
                    <a:p>
                      <a:pPr algn="ctr" fontAlgn="b"/>
                      <a:r>
                        <a:rPr lang="en-GB" sz="1600" b="1" i="0" u="none" strike="noStrike">
                          <a:solidFill>
                            <a:srgbClr val="000000"/>
                          </a:solidFill>
                          <a:effectLst/>
                          <a:latin typeface="Arial" panose="020B0604020202020204" pitchFamily="34" charset="0"/>
                        </a:rPr>
                        <a:t>June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600" b="1" u="none" strike="noStrike">
                          <a:solidFill>
                            <a:srgbClr val="0070C0"/>
                          </a:solidFill>
                          <a:effectLst/>
                        </a:rPr>
                        <a:t>% Change 12 Months ago vs Now:</a:t>
                      </a:r>
                    </a:p>
                    <a:p>
                      <a:pPr algn="ctr" fontAlgn="b"/>
                      <a:r>
                        <a:rPr lang="en-GB" sz="1600" b="1" u="none" strike="noStrike">
                          <a:effectLst/>
                        </a:rPr>
                        <a:t>June 2022 to  June 2023</a:t>
                      </a:r>
                      <a:endParaRPr lang="en-GB" sz="1600" b="1" i="0" u="none" strike="noStrike">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600" b="1" u="none" strike="noStrike">
                          <a:solidFill>
                            <a:srgbClr val="0070C0"/>
                          </a:solidFill>
                          <a:effectLst/>
                        </a:rPr>
                        <a:t>% Change Previous update vs Now:</a:t>
                      </a:r>
                    </a:p>
                    <a:p>
                      <a:pPr algn="ctr" fontAlgn="b"/>
                      <a:r>
                        <a:rPr lang="en-GB" sz="1600" b="1" u="none" strike="noStrike">
                          <a:effectLst/>
                        </a:rPr>
                        <a:t>February 2023 to June 2023</a:t>
                      </a:r>
                      <a:endParaRPr lang="en-GB" sz="1600" b="1" i="0" u="none" strike="noStrike">
                        <a:solidFill>
                          <a:srgbClr val="000000"/>
                        </a:solidFill>
                        <a:effectLst/>
                        <a:latin typeface="Arial" panose="020B0604020202020204" pitchFamily="34" charset="0"/>
                      </a:endParaRPr>
                    </a:p>
                    <a:p>
                      <a:pPr algn="ctr" fontAlgn="b"/>
                      <a:endParaRPr lang="en-GB" sz="1600" b="1" i="0" u="none" strike="noStrike">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10397509"/>
                  </a:ext>
                </a:extLst>
              </a:tr>
              <a:tr h="4267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i="0">
                          <a:latin typeface="+mn-lt"/>
                        </a:rPr>
                        <a:t>Cambridge City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a:solidFill>
                            <a:srgbClr val="000000"/>
                          </a:solidFill>
                          <a:effectLst/>
                          <a:latin typeface="Calibri" panose="020F0502020204030204" pitchFamily="34" charset="0"/>
                        </a:rPr>
                        <a:t>8,041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a:solidFill>
                            <a:srgbClr val="000000"/>
                          </a:solidFill>
                          <a:effectLst/>
                          <a:latin typeface="Calibri" panose="020F0502020204030204" pitchFamily="34" charset="0"/>
                        </a:rPr>
                        <a:t>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a:solidFill>
                            <a:srgbClr val="000000"/>
                          </a:solidFill>
                          <a:effectLst/>
                          <a:latin typeface="Calibri" panose="020F0502020204030204" pitchFamily="34" charset="0"/>
                        </a:rPr>
                        <a:t>+7.8%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a:solidFill>
                            <a:srgbClr val="000000"/>
                          </a:solidFill>
                          <a:effectLst/>
                          <a:latin typeface="Calibri" panose="020F050202020403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58305194"/>
                  </a:ext>
                </a:extLst>
              </a:tr>
              <a:tr h="6185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i="0">
                          <a:latin typeface="+mn-lt"/>
                        </a:rPr>
                        <a:t>South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a:solidFill>
                            <a:srgbClr val="000000"/>
                          </a:solidFill>
                          <a:effectLst/>
                          <a:latin typeface="Calibri" panose="020F0502020204030204" pitchFamily="34" charset="0"/>
                        </a:rPr>
                        <a:t>7,986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a:solidFill>
                            <a:srgbClr val="000000"/>
                          </a:solidFill>
                          <a:effectLst/>
                          <a:latin typeface="Calibri" panose="020F0502020204030204" pitchFamily="34" charset="0"/>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a:solidFill>
                            <a:srgbClr val="000000"/>
                          </a:solidFill>
                          <a:effectLst/>
                          <a:latin typeface="Calibri" panose="020F0502020204030204" pitchFamily="34" charset="0"/>
                        </a:rPr>
                        <a:t>+13.8%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a:solidFill>
                            <a:srgbClr val="000000"/>
                          </a:solidFill>
                          <a:effectLst/>
                          <a:latin typeface="Calibri" panose="020F050202020403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17193522"/>
                  </a:ext>
                </a:extLst>
              </a:tr>
              <a:tr h="8659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t>Greater Cambridge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i="0" u="none" strike="noStrike">
                          <a:solidFill>
                            <a:srgbClr val="000000"/>
                          </a:solidFill>
                          <a:effectLst/>
                          <a:latin typeface="Calibri" panose="020F0502020204030204" pitchFamily="34" charset="0"/>
                        </a:rPr>
                        <a:t>16,027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i="0" u="none" strike="noStrike">
                          <a:solidFill>
                            <a:srgbClr val="000000"/>
                          </a:solidFill>
                          <a:effectLst/>
                          <a:latin typeface="Calibri" panose="020F0502020204030204" pitchFamily="34" charset="0"/>
                        </a:rPr>
                        <a:t>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i="0" u="none" strike="noStrike">
                          <a:solidFill>
                            <a:srgbClr val="000000"/>
                          </a:solidFill>
                          <a:effectLst/>
                          <a:latin typeface="Calibri" panose="020F0502020204030204" pitchFamily="34" charset="0"/>
                        </a:rPr>
                        <a:t>+10.7%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i="0" u="none" strike="noStrike">
                          <a:solidFill>
                            <a:srgbClr val="000000"/>
                          </a:solidFill>
                          <a:effectLst/>
                          <a:latin typeface="Calibri" panose="020F050202020403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4485462"/>
                  </a:ext>
                </a:extLst>
              </a:tr>
              <a:tr h="8659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t>Great Britain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i="0" u="none" strike="noStrike">
                          <a:solidFill>
                            <a:srgbClr val="000000"/>
                          </a:solidFill>
                          <a:effectLst/>
                          <a:latin typeface="Calibri" panose="020F0502020204030204" pitchFamily="34" charset="0"/>
                        </a:rPr>
                        <a:t>5,961,951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i="0" u="none" strike="noStrike">
                          <a:solidFill>
                            <a:srgbClr val="000000"/>
                          </a:solidFill>
                          <a:effectLst/>
                          <a:latin typeface="Calibri" panose="020F0502020204030204" pitchFamily="34" charset="0"/>
                        </a:rPr>
                        <a:t>14.5%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i="0" u="none" strike="noStrike">
                          <a:solidFill>
                            <a:srgbClr val="000000"/>
                          </a:solidFill>
                          <a:effectLst/>
                          <a:latin typeface="Calibri" panose="020F0502020204030204" pitchFamily="34" charset="0"/>
                        </a:rPr>
                        <a:t>+7.4%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i="0" u="none" strike="noStrike" dirty="0">
                          <a:solidFill>
                            <a:srgbClr val="000000"/>
                          </a:solidFill>
                          <a:effectLst/>
                          <a:latin typeface="Calibri" panose="020F050202020403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8875978"/>
                  </a:ext>
                </a:extLst>
              </a:tr>
            </a:tbl>
          </a:graphicData>
        </a:graphic>
      </p:graphicFrame>
    </p:spTree>
    <p:extLst>
      <p:ext uri="{BB962C8B-B14F-4D97-AF65-F5344CB8AC3E}">
        <p14:creationId xmlns:p14="http://schemas.microsoft.com/office/powerpoint/2010/main" val="2284012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p:txBody>
          <a:bodyPr>
            <a:normAutofit/>
          </a:bodyPr>
          <a:lstStyle/>
          <a:p>
            <a:pPr algn="ctr"/>
            <a:r>
              <a:rPr lang="en-GB" sz="5400" b="1">
                <a:solidFill>
                  <a:schemeClr val="bg1"/>
                </a:solidFill>
                <a:latin typeface="+mn-lt"/>
              </a:rPr>
              <a:t>Labour Market Overview</a:t>
            </a:r>
          </a:p>
        </p:txBody>
      </p:sp>
      <p:sp>
        <p:nvSpPr>
          <p:cNvPr id="3" name="Text Placeholder 2">
            <a:extLst>
              <a:ext uri="{FF2B5EF4-FFF2-40B4-BE49-F238E27FC236}">
                <a16:creationId xmlns:a16="http://schemas.microsoft.com/office/drawing/2014/main" id="{99A569FF-1EE2-AD02-5F39-3E61AF353FFA}"/>
              </a:ext>
            </a:extLst>
          </p:cNvPr>
          <p:cNvSpPr>
            <a:spLocks noGrp="1"/>
          </p:cNvSpPr>
          <p:nvPr>
            <p:ph type="body" idx="1"/>
          </p:nvPr>
        </p:nvSpPr>
        <p:spPr/>
        <p:txBody>
          <a:bodyPr/>
          <a:lstStyle/>
          <a:p>
            <a:pPr algn="ctr"/>
            <a:r>
              <a:rPr lang="en-GB" sz="2400" b="1">
                <a:solidFill>
                  <a:schemeClr val="bg1"/>
                </a:solidFill>
                <a:latin typeface="+mn-lt"/>
              </a:rPr>
              <a:t>(April 2022 – March 2023)</a:t>
            </a:r>
            <a:endParaRPr lang="en-GB"/>
          </a:p>
        </p:txBody>
      </p:sp>
    </p:spTree>
    <p:extLst>
      <p:ext uri="{BB962C8B-B14F-4D97-AF65-F5344CB8AC3E}">
        <p14:creationId xmlns:p14="http://schemas.microsoft.com/office/powerpoint/2010/main" val="2817214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p:txBody>
          <a:bodyPr>
            <a:normAutofit/>
          </a:bodyPr>
          <a:lstStyle/>
          <a:p>
            <a:pPr algn="ctr"/>
            <a:r>
              <a:rPr lang="en-GB" sz="5400" b="1" dirty="0">
                <a:solidFill>
                  <a:schemeClr val="bg1"/>
                </a:solidFill>
                <a:latin typeface="+mn-lt"/>
              </a:rPr>
              <a:t>Wages and Inflation</a:t>
            </a:r>
          </a:p>
        </p:txBody>
      </p:sp>
      <p:sp>
        <p:nvSpPr>
          <p:cNvPr id="3" name="Text Placeholder 2">
            <a:extLst>
              <a:ext uri="{FF2B5EF4-FFF2-40B4-BE49-F238E27FC236}">
                <a16:creationId xmlns:a16="http://schemas.microsoft.com/office/drawing/2014/main" id="{A5FB1774-CE79-E36A-AB03-A683998D0AED}"/>
              </a:ext>
            </a:extLst>
          </p:cNvPr>
          <p:cNvSpPr>
            <a:spLocks noGrp="1"/>
          </p:cNvSpPr>
          <p:nvPr>
            <p:ph type="body" idx="1"/>
          </p:nvPr>
        </p:nvSpPr>
        <p:spPr/>
        <p:txBody>
          <a:bodyPr/>
          <a:lstStyle/>
          <a:p>
            <a:pPr algn="ctr"/>
            <a:r>
              <a:rPr lang="en-GB" b="1">
                <a:solidFill>
                  <a:schemeClr val="bg1"/>
                </a:solidFill>
              </a:rPr>
              <a:t>Pay As You Earn (PAYE) Real Time Information – April 2023 </a:t>
            </a:r>
            <a:endParaRPr lang="en-GB"/>
          </a:p>
        </p:txBody>
      </p:sp>
    </p:spTree>
    <p:extLst>
      <p:ext uri="{BB962C8B-B14F-4D97-AF65-F5344CB8AC3E}">
        <p14:creationId xmlns:p14="http://schemas.microsoft.com/office/powerpoint/2010/main" val="2160027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40C203-1965-AA2D-A481-F4DC28F7B9C6}"/>
              </a:ext>
            </a:extLst>
          </p:cNvPr>
          <p:cNvSpPr>
            <a:spLocks noGrp="1"/>
          </p:cNvSpPr>
          <p:nvPr>
            <p:ph type="title" idx="4294967295"/>
          </p:nvPr>
        </p:nvSpPr>
        <p:spPr>
          <a:xfrm>
            <a:off x="0" y="0"/>
            <a:ext cx="12192000" cy="860345"/>
          </a:xfrm>
          <a:prstGeom prst="rect">
            <a:avLst/>
          </a:prstGeom>
          <a:solidFill>
            <a:schemeClr val="accent2"/>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Wages and Inflation– April 2023</a:t>
            </a:r>
            <a:endParaRPr kumimoji="0" lang="en-GB" sz="28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5" name="TextBox 4">
            <a:extLst>
              <a:ext uri="{FF2B5EF4-FFF2-40B4-BE49-F238E27FC236}">
                <a16:creationId xmlns:a16="http://schemas.microsoft.com/office/drawing/2014/main" id="{3504BDA3-ECA1-3CB6-A871-2440E752EF28}"/>
              </a:ext>
            </a:extLst>
          </p:cNvPr>
          <p:cNvSpPr txBox="1"/>
          <p:nvPr/>
        </p:nvSpPr>
        <p:spPr>
          <a:xfrm>
            <a:off x="614265" y="1166326"/>
            <a:ext cx="10963470" cy="2153731"/>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Whilst workers who are resident in Greater Cambridge overall have higher median </a:t>
            </a:r>
            <a:r>
              <a:rPr lang="en-GB" b="1" dirty="0">
                <a:latin typeface="Calibri" panose="020F0502020204030204" pitchFamily="34" charset="0"/>
                <a:ea typeface="Calibri" panose="020F0502020204030204" pitchFamily="34" charset="0"/>
                <a:cs typeface="Times New Roman" panose="02020603050405020304" pitchFamily="18" charset="0"/>
              </a:rPr>
              <a:t>monthly</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wages than the UK there is not an even distribution across the region. Residents of Cambridge and South Cambridgeshire </a:t>
            </a:r>
            <a:r>
              <a:rPr lang="en-GB" b="1" dirty="0">
                <a:latin typeface="Calibri" panose="020F0502020204030204" pitchFamily="34" charset="0"/>
                <a:ea typeface="Calibri" panose="020F0502020204030204" pitchFamily="34" charset="0"/>
                <a:cs typeface="Times New Roman" panose="02020603050405020304" pitchFamily="18" charset="0"/>
              </a:rPr>
              <a:t>have</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higher </a:t>
            </a:r>
            <a:r>
              <a:rPr lang="en-GB" b="1" dirty="0">
                <a:latin typeface="Calibri" panose="020F0502020204030204" pitchFamily="34" charset="0"/>
                <a:ea typeface="Calibri" panose="020F0502020204030204" pitchFamily="34" charset="0"/>
                <a:cs typeface="Times New Roman" panose="02020603050405020304" pitchFamily="18" charset="0"/>
              </a:rPr>
              <a:t>median</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wages and Fenland and Peterborough residents have lower. </a:t>
            </a:r>
            <a:br>
              <a:rPr lang="en-GB" sz="1800" b="1" dirty="0">
                <a:effectLst/>
                <a:latin typeface="Calibri" panose="020F0502020204030204" pitchFamily="34" charset="0"/>
                <a:ea typeface="Calibri" panose="020F0502020204030204" pitchFamily="34" charset="0"/>
                <a:cs typeface="Times New Roman" panose="02020603050405020304" pitchFamily="18" charset="0"/>
              </a:rPr>
            </a:br>
            <a:br>
              <a:rPr lang="en-GB" sz="1800" b="1" dirty="0">
                <a:effectLst/>
                <a:latin typeface="Calibri" panose="020F0502020204030204" pitchFamily="34" charset="0"/>
                <a:ea typeface="Calibri" panose="020F0502020204030204" pitchFamily="34" charset="0"/>
                <a:cs typeface="Times New Roman" panose="02020603050405020304" pitchFamily="18" charset="0"/>
              </a:rPr>
            </a:br>
            <a:r>
              <a:rPr lang="en-GB" sz="1800" b="1" dirty="0">
                <a:effectLst/>
                <a:latin typeface="Calibri" panose="020F0502020204030204" pitchFamily="34" charset="0"/>
                <a:ea typeface="Calibri" panose="020F0502020204030204" pitchFamily="34" charset="0"/>
                <a:cs typeface="Times New Roman" panose="02020603050405020304" pitchFamily="18" charset="0"/>
              </a:rPr>
              <a:t>Annual wage growth in the region has fallen below national levels since 2021 and fell well below inflation in 2022. in 2023 annual wage growth in the region is closer to inflation but still below current levels especially when compared to UK annual wage growth which is close to the current level of inflation.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FDF174E-3AE8-27D6-F15B-03653C2FF1C5}"/>
              </a:ext>
            </a:extLst>
          </p:cNvPr>
          <p:cNvSpPr txBox="1"/>
          <p:nvPr/>
        </p:nvSpPr>
        <p:spPr>
          <a:xfrm>
            <a:off x="524069" y="3292461"/>
            <a:ext cx="11053666" cy="3042821"/>
          </a:xfrm>
          <a:prstGeom prst="rect">
            <a:avLst/>
          </a:prstGeom>
          <a:noFill/>
        </p:spPr>
        <p:txBody>
          <a:bodyPr wrap="square">
            <a:spAutoFit/>
          </a:bodyPr>
          <a:lstStyle/>
          <a:p>
            <a:pPr marL="342900" lvl="0" indent="-342900">
              <a:lnSpc>
                <a:spcPct val="107000"/>
              </a:lnSpc>
              <a:buFont typeface="Symbol" panose="05050102010706020507" pitchFamily="18" charset="2"/>
              <a:buChar char=""/>
            </a:pPr>
            <a:endParaRPr lang="en-GB"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b="1" dirty="0">
                <a:latin typeface="Calibri" panose="020F0502020204030204" pitchFamily="34" charset="0"/>
                <a:ea typeface="Calibri" panose="020F0502020204030204" pitchFamily="34" charset="0"/>
                <a:cs typeface="Times New Roman" panose="02020603050405020304" pitchFamily="18" charset="0"/>
              </a:rPr>
              <a:t>Cambridge</a:t>
            </a:r>
            <a:r>
              <a:rPr lang="en-GB" dirty="0">
                <a:latin typeface="Calibri" panose="020F0502020204030204" pitchFamily="34" charset="0"/>
                <a:ea typeface="Calibri" panose="020F0502020204030204" pitchFamily="34" charset="0"/>
                <a:cs typeface="Times New Roman" panose="02020603050405020304" pitchFamily="18" charset="0"/>
              </a:rPr>
              <a:t> (£2,724) and </a:t>
            </a:r>
            <a:r>
              <a:rPr lang="en-GB" b="1" dirty="0">
                <a:latin typeface="Calibri" panose="020F0502020204030204" pitchFamily="34" charset="0"/>
                <a:ea typeface="Calibri" panose="020F0502020204030204" pitchFamily="34" charset="0"/>
                <a:cs typeface="Times New Roman" panose="02020603050405020304" pitchFamily="18" charset="0"/>
              </a:rPr>
              <a:t>South Cambridgeshire </a:t>
            </a:r>
            <a:r>
              <a:rPr lang="en-GB" dirty="0">
                <a:latin typeface="Calibri" panose="020F0502020204030204" pitchFamily="34" charset="0"/>
                <a:ea typeface="Calibri" panose="020F0502020204030204" pitchFamily="34" charset="0"/>
                <a:cs typeface="Times New Roman" panose="02020603050405020304" pitchFamily="18" charset="0"/>
              </a:rPr>
              <a:t>(£2,694) both have median monthly wages much higher than the </a:t>
            </a:r>
            <a:r>
              <a:rPr lang="en-GB" b="1" dirty="0">
                <a:latin typeface="Calibri" panose="020F0502020204030204" pitchFamily="34" charset="0"/>
                <a:ea typeface="Calibri" panose="020F0502020204030204" pitchFamily="34" charset="0"/>
                <a:cs typeface="Times New Roman" panose="02020603050405020304" pitchFamily="18" charset="0"/>
              </a:rPr>
              <a:t>United Kingdom </a:t>
            </a:r>
            <a:r>
              <a:rPr lang="en-GB" dirty="0">
                <a:latin typeface="Calibri" panose="020F0502020204030204" pitchFamily="34" charset="0"/>
                <a:ea typeface="Calibri" panose="020F0502020204030204" pitchFamily="34" charset="0"/>
                <a:cs typeface="Times New Roman" panose="02020603050405020304" pitchFamily="18" charset="0"/>
              </a:rPr>
              <a:t>(£2,234) but all three geographies have followed similar trends. </a:t>
            </a:r>
          </a:p>
          <a:p>
            <a:pPr lvl="0">
              <a:lnSpc>
                <a:spcPct val="107000"/>
              </a:lnSpc>
            </a:pPr>
            <a:endParaRPr lang="en-GB"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b="1" dirty="0">
                <a:latin typeface="Calibri" panose="020F0502020204030204" pitchFamily="34" charset="0"/>
                <a:ea typeface="Calibri" panose="020F0502020204030204" pitchFamily="34" charset="0"/>
                <a:cs typeface="Times New Roman" panose="02020603050405020304" pitchFamily="18" charset="0"/>
              </a:rPr>
              <a:t>Cambridge</a:t>
            </a:r>
            <a:r>
              <a:rPr lang="en-GB" dirty="0">
                <a:latin typeface="Calibri" panose="020F0502020204030204" pitchFamily="34" charset="0"/>
                <a:ea typeface="Calibri" panose="020F0502020204030204" pitchFamily="34" charset="0"/>
                <a:cs typeface="Times New Roman" panose="02020603050405020304" pitchFamily="18" charset="0"/>
              </a:rPr>
              <a:t> and </a:t>
            </a:r>
            <a:r>
              <a:rPr lang="en-GB" b="1" dirty="0">
                <a:latin typeface="Calibri" panose="020F0502020204030204" pitchFamily="34" charset="0"/>
                <a:ea typeface="Calibri" panose="020F0502020204030204" pitchFamily="34" charset="0"/>
                <a:cs typeface="Times New Roman" panose="02020603050405020304" pitchFamily="18" charset="0"/>
              </a:rPr>
              <a:t>South Cambridgeshire</a:t>
            </a:r>
            <a:r>
              <a:rPr lang="en-GB" dirty="0">
                <a:latin typeface="Calibri" panose="020F0502020204030204" pitchFamily="34" charset="0"/>
                <a:ea typeface="Calibri" panose="020F0502020204030204" pitchFamily="34" charset="0"/>
                <a:cs typeface="Times New Roman" panose="02020603050405020304" pitchFamily="18" charset="0"/>
              </a:rPr>
              <a:t> have both seen average wage growth consistently below that of the United Kingdom since September 2021, but the gap has narrowed throughout 2022 and 2023 with wage growth nearing surpassing the United Kingdom across certain months.</a:t>
            </a:r>
          </a:p>
          <a:p>
            <a:pPr marL="342900" lvl="0" indent="-342900">
              <a:lnSpc>
                <a:spcPct val="107000"/>
              </a:lnSpc>
              <a:buFont typeface="Symbol" panose="05050102010706020507" pitchFamily="18" charset="2"/>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CPIH has been higher than the average wage growth for both local authorities since January 2022</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4808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BD9936E-E90D-4F5A-9096-CBDF4591EA74}"/>
              </a:ext>
            </a:extLst>
          </p:cNvPr>
          <p:cNvSpPr>
            <a:spLocks noGrp="1"/>
          </p:cNvSpPr>
          <p:nvPr>
            <p:ph type="title" idx="4294967295"/>
          </p:nvPr>
        </p:nvSpPr>
        <p:spPr>
          <a:xfrm>
            <a:off x="0" y="-36247"/>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Employment Trends – Median monthly wage (PAYE)</a:t>
            </a:r>
          </a:p>
        </p:txBody>
      </p:sp>
      <p:pic>
        <p:nvPicPr>
          <p:cNvPr id="2" name="Picture 1" descr="A line chart showing the median monthly wage in Cambridge and South Cambridgeshire from January 2021 to April 2023 compared to the UK. Cambridge and South Cambridgeshire see similar median monthly wages which are substantially higher than observed in the UK.">
            <a:extLst>
              <a:ext uri="{FF2B5EF4-FFF2-40B4-BE49-F238E27FC236}">
                <a16:creationId xmlns:a16="http://schemas.microsoft.com/office/drawing/2014/main" id="{7664DF8B-4993-8CEB-2B2D-51E27394B02D}"/>
              </a:ext>
            </a:extLst>
          </p:cNvPr>
          <p:cNvPicPr>
            <a:picLocks noChangeAspect="1"/>
          </p:cNvPicPr>
          <p:nvPr/>
        </p:nvPicPr>
        <p:blipFill>
          <a:blip r:embed="rId3"/>
          <a:stretch>
            <a:fillRect/>
          </a:stretch>
        </p:blipFill>
        <p:spPr>
          <a:xfrm>
            <a:off x="1685161" y="704807"/>
            <a:ext cx="8821677" cy="4346825"/>
          </a:xfrm>
          <a:prstGeom prst="rect">
            <a:avLst/>
          </a:prstGeom>
        </p:spPr>
      </p:pic>
      <p:sp>
        <p:nvSpPr>
          <p:cNvPr id="3" name="TextBox 2">
            <a:extLst>
              <a:ext uri="{FF2B5EF4-FFF2-40B4-BE49-F238E27FC236}">
                <a16:creationId xmlns:a16="http://schemas.microsoft.com/office/drawing/2014/main" id="{D9226147-33A4-4D9D-B338-881EC349B5FA}"/>
              </a:ext>
              <a:ext uri="{C183D7F6-B498-43B3-948B-1728B52AA6E4}">
                <adec:decorative xmlns:adec="http://schemas.microsoft.com/office/drawing/2017/decorative" val="1"/>
              </a:ext>
            </a:extLst>
          </p:cNvPr>
          <p:cNvSpPr txBox="1"/>
          <p:nvPr/>
        </p:nvSpPr>
        <p:spPr>
          <a:xfrm>
            <a:off x="2493895" y="5842873"/>
            <a:ext cx="126610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+2.2pp</a:t>
            </a:r>
          </a:p>
        </p:txBody>
      </p:sp>
      <p:sp>
        <p:nvSpPr>
          <p:cNvPr id="10" name="TextBox 9">
            <a:extLst>
              <a:ext uri="{FF2B5EF4-FFF2-40B4-BE49-F238E27FC236}">
                <a16:creationId xmlns:a16="http://schemas.microsoft.com/office/drawing/2014/main" id="{E57F29FA-99FB-43C5-B751-174C6D71EA76}"/>
              </a:ext>
              <a:ext uri="{C183D7F6-B498-43B3-948B-1728B52AA6E4}">
                <adec:decorative xmlns:adec="http://schemas.microsoft.com/office/drawing/2017/decorative" val="1"/>
              </a:ext>
            </a:extLst>
          </p:cNvPr>
          <p:cNvSpPr txBox="1"/>
          <p:nvPr/>
        </p:nvSpPr>
        <p:spPr>
          <a:xfrm>
            <a:off x="4253912" y="5677431"/>
            <a:ext cx="203510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Previous change </a:t>
            </a:r>
            <a:b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b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(Jun – Sept 22):</a:t>
            </a:r>
          </a:p>
        </p:txBody>
      </p:sp>
      <p:sp>
        <p:nvSpPr>
          <p:cNvPr id="16" name="TextBox 15">
            <a:extLst>
              <a:ext uri="{FF2B5EF4-FFF2-40B4-BE49-F238E27FC236}">
                <a16:creationId xmlns:a16="http://schemas.microsoft.com/office/drawing/2014/main" id="{61AD0DBC-6257-45B0-999B-593C1FD6D854}"/>
              </a:ext>
              <a:ext uri="{C183D7F6-B498-43B3-948B-1728B52AA6E4}">
                <adec:decorative xmlns:adec="http://schemas.microsoft.com/office/drawing/2017/decorative" val="1"/>
              </a:ext>
            </a:extLst>
          </p:cNvPr>
          <p:cNvSpPr txBox="1"/>
          <p:nvPr/>
        </p:nvSpPr>
        <p:spPr>
          <a:xfrm>
            <a:off x="6258598" y="5894773"/>
            <a:ext cx="13509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-2.2pp</a:t>
            </a:r>
          </a:p>
        </p:txBody>
      </p:sp>
      <p:sp>
        <p:nvSpPr>
          <p:cNvPr id="6" name="TextBox 5">
            <a:extLst>
              <a:ext uri="{FF2B5EF4-FFF2-40B4-BE49-F238E27FC236}">
                <a16:creationId xmlns:a16="http://schemas.microsoft.com/office/drawing/2014/main" id="{0E25083A-591B-4635-94D5-81A91553C4A7}"/>
              </a:ext>
              <a:ext uri="{C183D7F6-B498-43B3-948B-1728B52AA6E4}">
                <adec:decorative xmlns:adec="http://schemas.microsoft.com/office/drawing/2017/decorative" val="1"/>
              </a:ext>
            </a:extLst>
          </p:cNvPr>
          <p:cNvSpPr txBox="1"/>
          <p:nvPr/>
        </p:nvSpPr>
        <p:spPr>
          <a:xfrm>
            <a:off x="594809" y="6426335"/>
            <a:ext cx="327079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a:ln>
                  <a:noFill/>
                </a:ln>
                <a:solidFill>
                  <a:prstClr val="white"/>
                </a:solidFill>
                <a:effectLst/>
                <a:uLnTx/>
                <a:uFillTx/>
                <a:latin typeface="Calibri" panose="020F0502020204030204"/>
                <a:ea typeface="+mn-ea"/>
                <a:cs typeface="+mn-cs"/>
              </a:rPr>
              <a:t>Comparing Jan 2022- Dec 2022 with Oct 2021 - Sept 2022</a:t>
            </a:r>
            <a:endParaRPr kumimoji="0" lang="en-GB"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A7DAE669-08F4-4823-9CD7-680AAE710587}"/>
              </a:ext>
              <a:ext uri="{C183D7F6-B498-43B3-948B-1728B52AA6E4}">
                <adec:decorative xmlns:adec="http://schemas.microsoft.com/office/drawing/2017/decorative" val="1"/>
              </a:ext>
            </a:extLst>
          </p:cNvPr>
          <p:cNvSpPr txBox="1"/>
          <p:nvPr/>
        </p:nvSpPr>
        <p:spPr>
          <a:xfrm>
            <a:off x="4176112" y="6426335"/>
            <a:ext cx="327079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a:ln>
                  <a:noFill/>
                </a:ln>
                <a:solidFill>
                  <a:prstClr val="white"/>
                </a:solidFill>
                <a:effectLst/>
                <a:uLnTx/>
                <a:uFillTx/>
                <a:latin typeface="Calibri" panose="020F0502020204030204"/>
                <a:ea typeface="+mn-ea"/>
                <a:cs typeface="+mn-cs"/>
              </a:rPr>
              <a:t>Comparing Oct 2021– Sept 2022 with Jul 2021 – Jun 2022</a:t>
            </a:r>
            <a:endParaRPr kumimoji="0" lang="en-GB"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B6EE3F32-67B1-4CB2-B9E5-94B8EFE896B6}"/>
              </a:ext>
              <a:ext uri="{C183D7F6-B498-43B3-948B-1728B52AA6E4}">
                <adec:decorative xmlns:adec="http://schemas.microsoft.com/office/drawing/2017/decorative" val="1"/>
              </a:ext>
            </a:extLst>
          </p:cNvPr>
          <p:cNvSpPr txBox="1"/>
          <p:nvPr/>
        </p:nvSpPr>
        <p:spPr>
          <a:xfrm>
            <a:off x="7921976" y="6422816"/>
            <a:ext cx="327079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a:ln>
                  <a:noFill/>
                </a:ln>
                <a:solidFill>
                  <a:prstClr val="white"/>
                </a:solidFill>
                <a:effectLst/>
                <a:uLnTx/>
                <a:uFillTx/>
                <a:latin typeface="Calibri" panose="020F0502020204030204"/>
                <a:ea typeface="+mn-ea"/>
                <a:cs typeface="+mn-cs"/>
              </a:rPr>
              <a:t>Comparing Jan 2022- Dec 2022 with Jan 2021 - Dec 2021</a:t>
            </a:r>
          </a:p>
        </p:txBody>
      </p:sp>
      <p:sp>
        <p:nvSpPr>
          <p:cNvPr id="8" name="Isosceles Triangle 7">
            <a:extLst>
              <a:ext uri="{FF2B5EF4-FFF2-40B4-BE49-F238E27FC236}">
                <a16:creationId xmlns:a16="http://schemas.microsoft.com/office/drawing/2014/main" id="{9A3E42BE-94B9-A2D4-85CB-3412B4AEA87E}"/>
              </a:ext>
              <a:ext uri="{C183D7F6-B498-43B3-948B-1728B52AA6E4}">
                <adec:decorative xmlns:adec="http://schemas.microsoft.com/office/drawing/2017/decorative" val="1"/>
              </a:ext>
            </a:extLst>
          </p:cNvPr>
          <p:cNvSpPr/>
          <p:nvPr/>
        </p:nvSpPr>
        <p:spPr>
          <a:xfrm rot="10800000">
            <a:off x="5951981" y="5956234"/>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2" name="Table 12">
            <a:extLst>
              <a:ext uri="{FF2B5EF4-FFF2-40B4-BE49-F238E27FC236}">
                <a16:creationId xmlns:a16="http://schemas.microsoft.com/office/drawing/2014/main" id="{C551AAF6-42F2-C712-C286-A65FB44D0B23}"/>
              </a:ext>
            </a:extLst>
          </p:cNvPr>
          <p:cNvGraphicFramePr>
            <a:graphicFrameLocks noGrp="1"/>
          </p:cNvGraphicFramePr>
          <p:nvPr>
            <p:extLst>
              <p:ext uri="{D42A27DB-BD31-4B8C-83A1-F6EECF244321}">
                <p14:modId xmlns:p14="http://schemas.microsoft.com/office/powerpoint/2010/main" val="2687043572"/>
              </p:ext>
            </p:extLst>
          </p:nvPr>
        </p:nvGraphicFramePr>
        <p:xfrm>
          <a:off x="2384866" y="5213862"/>
          <a:ext cx="7458076" cy="1493520"/>
        </p:xfrm>
        <a:graphic>
          <a:graphicData uri="http://schemas.openxmlformats.org/drawingml/2006/table">
            <a:tbl>
              <a:tblPr firstRow="1" bandRow="1">
                <a:tableStyleId>{5C22544A-7EE6-4342-B048-85BDC9FD1C3A}</a:tableStyleId>
              </a:tblPr>
              <a:tblGrid>
                <a:gridCol w="1864519">
                  <a:extLst>
                    <a:ext uri="{9D8B030D-6E8A-4147-A177-3AD203B41FA5}">
                      <a16:colId xmlns:a16="http://schemas.microsoft.com/office/drawing/2014/main" val="4032657100"/>
                    </a:ext>
                  </a:extLst>
                </a:gridCol>
                <a:gridCol w="1864519">
                  <a:extLst>
                    <a:ext uri="{9D8B030D-6E8A-4147-A177-3AD203B41FA5}">
                      <a16:colId xmlns:a16="http://schemas.microsoft.com/office/drawing/2014/main" val="774618395"/>
                    </a:ext>
                  </a:extLst>
                </a:gridCol>
                <a:gridCol w="1864519">
                  <a:extLst>
                    <a:ext uri="{9D8B030D-6E8A-4147-A177-3AD203B41FA5}">
                      <a16:colId xmlns:a16="http://schemas.microsoft.com/office/drawing/2014/main" val="61583384"/>
                    </a:ext>
                  </a:extLst>
                </a:gridCol>
                <a:gridCol w="1864519">
                  <a:extLst>
                    <a:ext uri="{9D8B030D-6E8A-4147-A177-3AD203B41FA5}">
                      <a16:colId xmlns:a16="http://schemas.microsoft.com/office/drawing/2014/main" val="1230185909"/>
                    </a:ext>
                  </a:extLst>
                </a:gridCol>
              </a:tblGrid>
              <a:tr h="469499">
                <a:tc>
                  <a:txBody>
                    <a:bodyPr/>
                    <a:lstStyle/>
                    <a:p>
                      <a:r>
                        <a:rPr lang="en-GB">
                          <a:solidFill>
                            <a:schemeClr val="tx1"/>
                          </a:solidFill>
                        </a:rPr>
                        <a:t>Local Authority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en-GB" sz="1600">
                          <a:solidFill>
                            <a:schemeClr val="tx1"/>
                          </a:solidFill>
                        </a:rPr>
                        <a:t>Cambridge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en-GB" sz="1600">
                          <a:solidFill>
                            <a:schemeClr val="tx1"/>
                          </a:solidFill>
                        </a:rPr>
                        <a:t>South 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en-GB" sz="1600">
                          <a:solidFill>
                            <a:schemeClr val="tx1"/>
                          </a:solidFill>
                        </a:rPr>
                        <a:t>United Kingdom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264231404"/>
                  </a:ext>
                </a:extLst>
              </a:tr>
              <a:tr h="305501">
                <a:tc>
                  <a:txBody>
                    <a:bodyPr/>
                    <a:lstStyle/>
                    <a:p>
                      <a:pPr algn="l"/>
                      <a:r>
                        <a:rPr lang="en-GB" sz="1600" b="1" dirty="0">
                          <a:solidFill>
                            <a:schemeClr val="tx1"/>
                          </a:solidFill>
                        </a:rPr>
                        <a:t>Median monthly wage (April 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en-GB">
                          <a:solidFill>
                            <a:schemeClr val="tx1"/>
                          </a:solidFill>
                        </a:rPr>
                        <a:t>£2,724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rPr>
                        <a:t>£2,694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rPr>
                        <a:t>£2,234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0368383"/>
                  </a:ext>
                </a:extLst>
              </a:tr>
              <a:tr h="16921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1" dirty="0">
                          <a:solidFill>
                            <a:schemeClr val="tx1"/>
                          </a:solidFill>
                        </a:rPr>
                        <a:t>Source – Pay as you earn real time information - HMRC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4893789"/>
                  </a:ext>
                </a:extLst>
              </a:tr>
            </a:tbl>
          </a:graphicData>
        </a:graphic>
      </p:graphicFrame>
    </p:spTree>
    <p:extLst>
      <p:ext uri="{BB962C8B-B14F-4D97-AF65-F5344CB8AC3E}">
        <p14:creationId xmlns:p14="http://schemas.microsoft.com/office/powerpoint/2010/main" val="3827054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BD9936E-E90D-4F5A-9096-CBDF4591EA74}"/>
              </a:ext>
            </a:extLst>
          </p:cNvPr>
          <p:cNvSpPr>
            <a:spLocks noGrp="1"/>
          </p:cNvSpPr>
          <p:nvPr>
            <p:ph type="title" idx="4294967295"/>
          </p:nvPr>
        </p:nvSpPr>
        <p:spPr>
          <a:xfrm>
            <a:off x="0" y="-36247"/>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Employment Trends – Median monthly wage growth (PAYE) (January 2021- June 2023)</a:t>
            </a:r>
          </a:p>
        </p:txBody>
      </p:sp>
      <p:graphicFrame>
        <p:nvGraphicFramePr>
          <p:cNvPr id="4" name="Table 12">
            <a:extLst>
              <a:ext uri="{FF2B5EF4-FFF2-40B4-BE49-F238E27FC236}">
                <a16:creationId xmlns:a16="http://schemas.microsoft.com/office/drawing/2014/main" id="{4290FF01-2C26-4BB1-7936-861A5EC9E404}"/>
              </a:ext>
            </a:extLst>
          </p:cNvPr>
          <p:cNvGraphicFramePr>
            <a:graphicFrameLocks noGrp="1"/>
          </p:cNvGraphicFramePr>
          <p:nvPr>
            <p:extLst>
              <p:ext uri="{D42A27DB-BD31-4B8C-83A1-F6EECF244321}">
                <p14:modId xmlns:p14="http://schemas.microsoft.com/office/powerpoint/2010/main" val="1658273039"/>
              </p:ext>
            </p:extLst>
          </p:nvPr>
        </p:nvGraphicFramePr>
        <p:xfrm>
          <a:off x="321804" y="5177818"/>
          <a:ext cx="11548388" cy="1633876"/>
        </p:xfrm>
        <a:graphic>
          <a:graphicData uri="http://schemas.openxmlformats.org/drawingml/2006/table">
            <a:tbl>
              <a:tblPr firstRow="1" bandRow="1">
                <a:tableStyleId>{5C22544A-7EE6-4342-B048-85BDC9FD1C3A}</a:tableStyleId>
              </a:tblPr>
              <a:tblGrid>
                <a:gridCol w="2887097">
                  <a:extLst>
                    <a:ext uri="{9D8B030D-6E8A-4147-A177-3AD203B41FA5}">
                      <a16:colId xmlns:a16="http://schemas.microsoft.com/office/drawing/2014/main" val="4032657100"/>
                    </a:ext>
                  </a:extLst>
                </a:gridCol>
                <a:gridCol w="2887097">
                  <a:extLst>
                    <a:ext uri="{9D8B030D-6E8A-4147-A177-3AD203B41FA5}">
                      <a16:colId xmlns:a16="http://schemas.microsoft.com/office/drawing/2014/main" val="135579462"/>
                    </a:ext>
                  </a:extLst>
                </a:gridCol>
                <a:gridCol w="2887097">
                  <a:extLst>
                    <a:ext uri="{9D8B030D-6E8A-4147-A177-3AD203B41FA5}">
                      <a16:colId xmlns:a16="http://schemas.microsoft.com/office/drawing/2014/main" val="774618395"/>
                    </a:ext>
                  </a:extLst>
                </a:gridCol>
                <a:gridCol w="2887097">
                  <a:extLst>
                    <a:ext uri="{9D8B030D-6E8A-4147-A177-3AD203B41FA5}">
                      <a16:colId xmlns:a16="http://schemas.microsoft.com/office/drawing/2014/main" val="61583384"/>
                    </a:ext>
                  </a:extLst>
                </a:gridCol>
              </a:tblGrid>
              <a:tr h="480674">
                <a:tc>
                  <a:txBody>
                    <a:bodyPr/>
                    <a:lstStyle/>
                    <a:p>
                      <a:r>
                        <a:rPr lang="en-GB" sz="1600">
                          <a:solidFill>
                            <a:schemeClr val="tx1"/>
                          </a:solidFill>
                        </a:rPr>
                        <a:t>Local Authority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en-GB" sz="1400">
                          <a:solidFill>
                            <a:schemeClr val="tx1"/>
                          </a:solidFill>
                        </a:rPr>
                        <a:t>CPIH</a:t>
                      </a:r>
                      <a:br>
                        <a:rPr lang="en-GB" sz="1400">
                          <a:solidFill>
                            <a:schemeClr val="tx1"/>
                          </a:solidFill>
                        </a:rPr>
                      </a:br>
                      <a:r>
                        <a:rPr lang="en-GB" sz="1400">
                          <a:solidFill>
                            <a:schemeClr val="tx1"/>
                          </a:solidFill>
                        </a:rPr>
                        <a:t>(April 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en-GB" sz="1400">
                          <a:solidFill>
                            <a:schemeClr val="tx1"/>
                          </a:solidFill>
                        </a:rPr>
                        <a:t>Cambridge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en-GB" sz="1400">
                          <a:solidFill>
                            <a:schemeClr val="tx1"/>
                          </a:solidFill>
                        </a:rPr>
                        <a:t>South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264231404"/>
                  </a:ext>
                </a:extLst>
              </a:tr>
              <a:tr h="521942">
                <a:tc>
                  <a:txBody>
                    <a:bodyPr/>
                    <a:lstStyle/>
                    <a:p>
                      <a:pPr algn="l"/>
                      <a:r>
                        <a:rPr lang="en-GB" sz="1200" b="1">
                          <a:solidFill>
                            <a:schemeClr val="tx1"/>
                          </a:solidFill>
                        </a:rPr>
                        <a:t>% Change from April 2022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en-GB" sz="1400" b="1">
                          <a:solidFill>
                            <a:schemeClr val="tx1"/>
                          </a:solidFill>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en-GB" sz="1400">
                          <a:solidFill>
                            <a:schemeClr val="tx1"/>
                          </a:solidFill>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chemeClr val="tx1"/>
                          </a:solidFill>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4355668"/>
                  </a:ext>
                </a:extLst>
              </a:tr>
              <a:tr h="593774">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dirty="0">
                          <a:solidFill>
                            <a:schemeClr val="tx1"/>
                          </a:solidFill>
                        </a:rPr>
                        <a:t>*</a:t>
                      </a:r>
                      <a:r>
                        <a:rPr lang="en-GB" sz="1200" dirty="0"/>
                        <a:t>T</a:t>
                      </a:r>
                      <a:r>
                        <a:rPr lang="en-GB" sz="1200" b="0" i="0" dirty="0">
                          <a:effectLst/>
                        </a:rPr>
                        <a:t>he Consumer Prices Index including owner occupiers' housing costs (CPIH) is the office for national statistics’ headline inflation measure</a:t>
                      </a:r>
                      <a:br>
                        <a:rPr lang="en-GB" sz="1200" b="0" i="1" dirty="0">
                          <a:solidFill>
                            <a:schemeClr val="tx1"/>
                          </a:solidFill>
                        </a:rPr>
                      </a:br>
                      <a:r>
                        <a:rPr lang="en-GB" sz="1200" b="0" i="1" dirty="0">
                          <a:solidFill>
                            <a:schemeClr val="tx1"/>
                          </a:solidFill>
                        </a:rPr>
                        <a:t>Source - Pay as you earn real time information – HMRC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pPr algn="ctr"/>
                      <a:endParaRPr lang="en-GB">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7659866"/>
                  </a:ext>
                </a:extLst>
              </a:tr>
            </a:tbl>
          </a:graphicData>
        </a:graphic>
      </p:graphicFrame>
      <p:pic>
        <p:nvPicPr>
          <p:cNvPr id="5" name="Picture 4" descr="A line chart showing the percentage change in median monthly pay from 12 month previous across Cambridge and South Cambridgeshire with CPIH plotted also. CPIH has been above the wage increase since March 2022 but the gap is narrowing.">
            <a:extLst>
              <a:ext uri="{FF2B5EF4-FFF2-40B4-BE49-F238E27FC236}">
                <a16:creationId xmlns:a16="http://schemas.microsoft.com/office/drawing/2014/main" id="{77FEE7E6-0D4A-EC5E-53B6-25BD1695B1CD}"/>
              </a:ext>
            </a:extLst>
          </p:cNvPr>
          <p:cNvPicPr>
            <a:picLocks noChangeAspect="1"/>
          </p:cNvPicPr>
          <p:nvPr/>
        </p:nvPicPr>
        <p:blipFill>
          <a:blip r:embed="rId3"/>
          <a:stretch>
            <a:fillRect/>
          </a:stretch>
        </p:blipFill>
        <p:spPr>
          <a:xfrm>
            <a:off x="469993" y="718225"/>
            <a:ext cx="11252009" cy="4351451"/>
          </a:xfrm>
          <a:prstGeom prst="rect">
            <a:avLst/>
          </a:prstGeom>
        </p:spPr>
      </p:pic>
    </p:spTree>
    <p:extLst>
      <p:ext uri="{BB962C8B-B14F-4D97-AF65-F5344CB8AC3E}">
        <p14:creationId xmlns:p14="http://schemas.microsoft.com/office/powerpoint/2010/main" val="2082379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p:txBody>
          <a:bodyPr>
            <a:normAutofit/>
          </a:bodyPr>
          <a:lstStyle/>
          <a:p>
            <a:pPr algn="ctr"/>
            <a:r>
              <a:rPr lang="en-GB" sz="5400" b="1">
                <a:solidFill>
                  <a:schemeClr val="bg1"/>
                </a:solidFill>
                <a:latin typeface="+mn-lt"/>
              </a:rPr>
              <a:t>Vacancies</a:t>
            </a:r>
          </a:p>
        </p:txBody>
      </p:sp>
      <p:sp>
        <p:nvSpPr>
          <p:cNvPr id="3" name="Text Placeholder 2">
            <a:extLst>
              <a:ext uri="{FF2B5EF4-FFF2-40B4-BE49-F238E27FC236}">
                <a16:creationId xmlns:a16="http://schemas.microsoft.com/office/drawing/2014/main" id="{A5FB1774-CE79-E36A-AB03-A683998D0AED}"/>
              </a:ext>
            </a:extLst>
          </p:cNvPr>
          <p:cNvSpPr>
            <a:spLocks noGrp="1"/>
          </p:cNvSpPr>
          <p:nvPr>
            <p:ph type="body" idx="1"/>
          </p:nvPr>
        </p:nvSpPr>
        <p:spPr/>
        <p:txBody>
          <a:bodyPr/>
          <a:lstStyle/>
          <a:p>
            <a:pPr algn="ctr"/>
            <a:r>
              <a:rPr lang="en-GB" b="1" err="1">
                <a:solidFill>
                  <a:schemeClr val="bg1"/>
                </a:solidFill>
              </a:rPr>
              <a:t>Lightcast</a:t>
            </a:r>
            <a:r>
              <a:rPr lang="en-GB" b="1">
                <a:solidFill>
                  <a:schemeClr val="bg1"/>
                </a:solidFill>
              </a:rPr>
              <a:t> Vacancies Data – March 2023</a:t>
            </a:r>
            <a:endParaRPr lang="en-GB"/>
          </a:p>
        </p:txBody>
      </p:sp>
    </p:spTree>
    <p:extLst>
      <p:ext uri="{BB962C8B-B14F-4D97-AF65-F5344CB8AC3E}">
        <p14:creationId xmlns:p14="http://schemas.microsoft.com/office/powerpoint/2010/main" val="3326664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40C203-1965-AA2D-A481-F4DC28F7B9C6}"/>
              </a:ext>
            </a:extLst>
          </p:cNvPr>
          <p:cNvSpPr>
            <a:spLocks noGrp="1"/>
          </p:cNvSpPr>
          <p:nvPr>
            <p:ph type="title" idx="4294967295"/>
          </p:nvPr>
        </p:nvSpPr>
        <p:spPr>
          <a:xfrm>
            <a:off x="0" y="-3610"/>
            <a:ext cx="12192000" cy="860345"/>
          </a:xfrm>
          <a:prstGeom prst="rect">
            <a:avLst/>
          </a:prstGeom>
          <a:solidFill>
            <a:schemeClr val="accent2"/>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Vacancies – March 2023</a:t>
            </a:r>
          </a:p>
        </p:txBody>
      </p:sp>
      <p:sp>
        <p:nvSpPr>
          <p:cNvPr id="5" name="TextBox 4">
            <a:extLst>
              <a:ext uri="{FF2B5EF4-FFF2-40B4-BE49-F238E27FC236}">
                <a16:creationId xmlns:a16="http://schemas.microsoft.com/office/drawing/2014/main" id="{3504BDA3-ECA1-3CB6-A871-2440E752EF28}"/>
              </a:ext>
            </a:extLst>
          </p:cNvPr>
          <p:cNvSpPr txBox="1"/>
          <p:nvPr/>
        </p:nvSpPr>
        <p:spPr>
          <a:xfrm>
            <a:off x="615820" y="1166327"/>
            <a:ext cx="10963470" cy="646331"/>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defRPr/>
            </a:pPr>
            <a:r>
              <a:rPr lang="en-GB" b="1">
                <a:solidFill>
                  <a:prstClr val="white"/>
                </a:solidFill>
                <a:latin typeface="Calibri" panose="020F0502020204030204" pitchFamily="34" charset="0"/>
                <a:ea typeface="Calibri" panose="020F0502020204030204" pitchFamily="34" charset="0"/>
                <a:cs typeface="Times New Roman" panose="02020603050405020304" pitchFamily="18" charset="0"/>
              </a:rPr>
              <a:t>After record numbers of vacancies across Quarter 4 of 2021 and Quarter 1 of the 2022, vacancies </a:t>
            </a:r>
            <a:r>
              <a:rPr lang="en-GB" b="1">
                <a:solidFill>
                  <a:prstClr val="white"/>
                </a:solidFill>
                <a:latin typeface="Calibri" panose="020F0502020204030204" pitchFamily="34" charset="0"/>
                <a:cs typeface="Times New Roman" panose="02020603050405020304" pitchFamily="18" charset="0"/>
              </a:rPr>
              <a:t>decreased in the first half of 2022 </a:t>
            </a:r>
            <a:r>
              <a:rPr lang="en-GB" b="1">
                <a:solidFill>
                  <a:prstClr val="white"/>
                </a:solidFill>
                <a:latin typeface="Calibri" panose="020F0502020204030204" pitchFamily="34" charset="0"/>
                <a:ea typeface="Calibri" panose="020F0502020204030204" pitchFamily="34" charset="0"/>
                <a:cs typeface="Times New Roman" panose="02020603050405020304" pitchFamily="18" charset="0"/>
              </a:rPr>
              <a:t>and have stabilised at a new baseline.</a:t>
            </a: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FDF174E-3AE8-27D6-F15B-03653C2FF1C5}"/>
              </a:ext>
            </a:extLst>
          </p:cNvPr>
          <p:cNvSpPr txBox="1"/>
          <p:nvPr/>
        </p:nvSpPr>
        <p:spPr>
          <a:xfrm>
            <a:off x="569167" y="2327523"/>
            <a:ext cx="11053666" cy="1561005"/>
          </a:xfrm>
          <a:prstGeom prst="rect">
            <a:avLst/>
          </a:prstGeom>
          <a:noFill/>
        </p:spPr>
        <p:txBody>
          <a:bodyPr wrap="square">
            <a:spAutoFit/>
          </a:bodyPr>
          <a:lstStyle/>
          <a:p>
            <a:pPr marL="342900" indent="-342900">
              <a:lnSpc>
                <a:spcPct val="107000"/>
              </a:lnSpc>
              <a:buFont typeface="Symbol" panose="05050102010706020507" pitchFamily="18" charset="2"/>
              <a:buChar char=""/>
              <a:defRPr/>
            </a:pP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Looking at how </a:t>
            </a:r>
            <a:r>
              <a:rPr lang="en-GB" sz="1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vacancies</a:t>
            </a: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have changed since the </a:t>
            </a:r>
            <a:r>
              <a:rPr lang="en-GB" sz="1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previous update</a:t>
            </a: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and when compared to the same point in 2023, vacancies have increased from March 2023 and compared to July 2022</a:t>
            </a:r>
            <a:r>
              <a:rPr kumimoji="0" lang="en-GB" sz="18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br>
              <a:rPr lang="en-GB" sz="1800" dirty="0">
                <a:solidFill>
                  <a:prstClr val="black"/>
                </a:solidFill>
                <a:latin typeface="Calibri" panose="020F0502020204030204" pitchFamily="34" charset="0"/>
                <a:cs typeface="Times New Roman" panose="02020603050405020304" pitchFamily="18" charset="0"/>
              </a:rPr>
            </a:br>
            <a:endPar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b="1" dirty="0">
                <a:solidFill>
                  <a:prstClr val="black"/>
                </a:solidFill>
                <a:latin typeface="Calibri" panose="020F0502020204030204" pitchFamily="34" charset="0"/>
                <a:ea typeface="Calibri" panose="020F0502020204030204" pitchFamily="34" charset="0"/>
                <a:cs typeface="Times New Roman" panose="02020603050405020304" pitchFamily="18" charset="0"/>
              </a:rPr>
              <a:t>Most sectors (12 of 16) experienced an increase in vacancies from March 2023, </a:t>
            </a: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same number of sectors also had more vacancies than in July 2022.</a:t>
            </a:r>
            <a:endPar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727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850D057-5B80-0447-AF04-00ABC574AF55}"/>
              </a:ext>
              <a:ext uri="{C183D7F6-B498-43B3-948B-1728B52AA6E4}">
                <adec:decorative xmlns:adec="http://schemas.microsoft.com/office/drawing/2017/decorative" val="1"/>
              </a:ext>
            </a:extLst>
          </p:cNvPr>
          <p:cNvSpPr/>
          <p:nvPr/>
        </p:nvSpPr>
        <p:spPr>
          <a:xfrm>
            <a:off x="371668" y="802586"/>
            <a:ext cx="11448661" cy="1668318"/>
          </a:xfrm>
          <a:prstGeom prst="roundRect">
            <a:avLst/>
          </a:prstGeom>
          <a:solidFill>
            <a:srgbClr val="DEEBF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9">
            <a:extLst>
              <a:ext uri="{FF2B5EF4-FFF2-40B4-BE49-F238E27FC236}">
                <a16:creationId xmlns:a16="http://schemas.microsoft.com/office/drawing/2014/main" id="{5A4FE2F7-69FF-4382-B870-839313383F34}"/>
              </a:ext>
              <a:ext uri="{C183D7F6-B498-43B3-948B-1728B52AA6E4}">
                <adec:decorative xmlns:adec="http://schemas.microsoft.com/office/drawing/2017/decorative" val="0"/>
              </a:ext>
            </a:extLst>
          </p:cNvPr>
          <p:cNvSpPr>
            <a:spLocks noGrp="1"/>
          </p:cNvSpPr>
          <p:nvPr>
            <p:ph type="title" idx="4294967295"/>
          </p:nvPr>
        </p:nvSpPr>
        <p:spPr>
          <a:xfrm>
            <a:off x="0" y="-19785"/>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Employment Trends – Vacancies</a:t>
            </a:r>
          </a:p>
        </p:txBody>
      </p:sp>
      <p:sp>
        <p:nvSpPr>
          <p:cNvPr id="3" name="TextBox 2">
            <a:extLst>
              <a:ext uri="{FF2B5EF4-FFF2-40B4-BE49-F238E27FC236}">
                <a16:creationId xmlns:a16="http://schemas.microsoft.com/office/drawing/2014/main" id="{76D91ABE-AE99-E013-8FA9-6AC89A2D3551}"/>
              </a:ext>
            </a:extLst>
          </p:cNvPr>
          <p:cNvSpPr txBox="1"/>
          <p:nvPr/>
        </p:nvSpPr>
        <p:spPr>
          <a:xfrm>
            <a:off x="1228139" y="822955"/>
            <a:ext cx="1564435" cy="646331"/>
          </a:xfrm>
          <a:prstGeom prst="rect">
            <a:avLst/>
          </a:prstGeom>
          <a:noFill/>
        </p:spPr>
        <p:txBody>
          <a:bodyPr wrap="square" rtlCol="0">
            <a:spAutoFit/>
          </a:bodyPr>
          <a:lstStyle/>
          <a:p>
            <a:r>
              <a:rPr lang="en-GB" sz="3600" b="1"/>
              <a:t>25,956</a:t>
            </a:r>
          </a:p>
        </p:txBody>
      </p:sp>
      <p:sp>
        <p:nvSpPr>
          <p:cNvPr id="4" name="TextBox 3">
            <a:extLst>
              <a:ext uri="{FF2B5EF4-FFF2-40B4-BE49-F238E27FC236}">
                <a16:creationId xmlns:a16="http://schemas.microsoft.com/office/drawing/2014/main" id="{39BFAA3B-CA92-403F-90EC-7DDF68DC3A11}"/>
              </a:ext>
            </a:extLst>
          </p:cNvPr>
          <p:cNvSpPr txBox="1"/>
          <p:nvPr/>
        </p:nvSpPr>
        <p:spPr>
          <a:xfrm>
            <a:off x="1239416" y="1427028"/>
            <a:ext cx="2122909" cy="830997"/>
          </a:xfrm>
          <a:prstGeom prst="rect">
            <a:avLst/>
          </a:prstGeom>
          <a:noFill/>
        </p:spPr>
        <p:txBody>
          <a:bodyPr wrap="square" rtlCol="0">
            <a:spAutoFit/>
          </a:bodyPr>
          <a:lstStyle/>
          <a:p>
            <a:r>
              <a:rPr lang="en-GB" sz="1600"/>
              <a:t>Unique job postings in Greater Cambridge in July 2023</a:t>
            </a:r>
          </a:p>
        </p:txBody>
      </p:sp>
      <p:sp>
        <p:nvSpPr>
          <p:cNvPr id="5" name="TextBox 4">
            <a:extLst>
              <a:ext uri="{FF2B5EF4-FFF2-40B4-BE49-F238E27FC236}">
                <a16:creationId xmlns:a16="http://schemas.microsoft.com/office/drawing/2014/main" id="{FA99AE91-EAC0-8DE0-66E8-A6227D023CC7}"/>
              </a:ext>
            </a:extLst>
          </p:cNvPr>
          <p:cNvSpPr txBox="1"/>
          <p:nvPr/>
        </p:nvSpPr>
        <p:spPr>
          <a:xfrm>
            <a:off x="4637312" y="822955"/>
            <a:ext cx="1211428" cy="646331"/>
          </a:xfrm>
          <a:prstGeom prst="rect">
            <a:avLst/>
          </a:prstGeom>
          <a:noFill/>
        </p:spPr>
        <p:txBody>
          <a:bodyPr wrap="square" rtlCol="0">
            <a:spAutoFit/>
          </a:bodyPr>
          <a:lstStyle/>
          <a:p>
            <a:r>
              <a:rPr lang="en-GB" sz="3600" b="1"/>
              <a:t>+6%</a:t>
            </a:r>
          </a:p>
        </p:txBody>
      </p:sp>
      <p:sp>
        <p:nvSpPr>
          <p:cNvPr id="8" name="TextBox 7">
            <a:extLst>
              <a:ext uri="{FF2B5EF4-FFF2-40B4-BE49-F238E27FC236}">
                <a16:creationId xmlns:a16="http://schemas.microsoft.com/office/drawing/2014/main" id="{35A91D73-52BF-BA36-6243-9ED2EED10B88}"/>
              </a:ext>
            </a:extLst>
          </p:cNvPr>
          <p:cNvSpPr txBox="1"/>
          <p:nvPr/>
        </p:nvSpPr>
        <p:spPr>
          <a:xfrm>
            <a:off x="5848740" y="815129"/>
            <a:ext cx="1058960" cy="646331"/>
          </a:xfrm>
          <a:prstGeom prst="rect">
            <a:avLst/>
          </a:prstGeom>
          <a:solidFill>
            <a:schemeClr val="bg2"/>
          </a:solidFill>
        </p:spPr>
        <p:txBody>
          <a:bodyPr wrap="square" rtlCol="0">
            <a:spAutoFit/>
          </a:bodyPr>
          <a:lstStyle/>
          <a:p>
            <a:r>
              <a:rPr lang="en-GB" sz="1200"/>
              <a:t>Compared to +6% nationally</a:t>
            </a:r>
          </a:p>
        </p:txBody>
      </p:sp>
      <p:sp>
        <p:nvSpPr>
          <p:cNvPr id="6" name="TextBox 5">
            <a:extLst>
              <a:ext uri="{FF2B5EF4-FFF2-40B4-BE49-F238E27FC236}">
                <a16:creationId xmlns:a16="http://schemas.microsoft.com/office/drawing/2014/main" id="{3EC37870-AFD4-1EA4-A8B6-201FFFDE8CC2}"/>
              </a:ext>
            </a:extLst>
          </p:cNvPr>
          <p:cNvSpPr txBox="1"/>
          <p:nvPr/>
        </p:nvSpPr>
        <p:spPr>
          <a:xfrm>
            <a:off x="4646643" y="1453634"/>
            <a:ext cx="2388637" cy="830997"/>
          </a:xfrm>
          <a:prstGeom prst="rect">
            <a:avLst/>
          </a:prstGeom>
          <a:noFill/>
        </p:spPr>
        <p:txBody>
          <a:bodyPr wrap="square" rtlCol="0">
            <a:spAutoFit/>
          </a:bodyPr>
          <a:lstStyle/>
          <a:p>
            <a:r>
              <a:rPr lang="en-GB" sz="1600" dirty="0"/>
              <a:t>Increase in unique job postings compared to March 2023</a:t>
            </a:r>
          </a:p>
        </p:txBody>
      </p:sp>
      <p:sp>
        <p:nvSpPr>
          <p:cNvPr id="11" name="TextBox 10">
            <a:extLst>
              <a:ext uri="{FF2B5EF4-FFF2-40B4-BE49-F238E27FC236}">
                <a16:creationId xmlns:a16="http://schemas.microsoft.com/office/drawing/2014/main" id="{16242375-3303-96FB-ABBC-AB6CCBE1EF87}"/>
              </a:ext>
            </a:extLst>
          </p:cNvPr>
          <p:cNvSpPr txBox="1"/>
          <p:nvPr/>
        </p:nvSpPr>
        <p:spPr>
          <a:xfrm>
            <a:off x="8771747" y="802586"/>
            <a:ext cx="1211428" cy="646331"/>
          </a:xfrm>
          <a:prstGeom prst="rect">
            <a:avLst/>
          </a:prstGeom>
          <a:noFill/>
        </p:spPr>
        <p:txBody>
          <a:bodyPr wrap="square" rtlCol="0">
            <a:spAutoFit/>
          </a:bodyPr>
          <a:lstStyle/>
          <a:p>
            <a:r>
              <a:rPr lang="en-GB" sz="3600" b="1"/>
              <a:t>+9%</a:t>
            </a:r>
          </a:p>
        </p:txBody>
      </p:sp>
      <p:sp>
        <p:nvSpPr>
          <p:cNvPr id="12" name="TextBox 11">
            <a:extLst>
              <a:ext uri="{FF2B5EF4-FFF2-40B4-BE49-F238E27FC236}">
                <a16:creationId xmlns:a16="http://schemas.microsoft.com/office/drawing/2014/main" id="{25412882-FF00-A953-AD13-FE0DD8EAF6B5}"/>
              </a:ext>
            </a:extLst>
          </p:cNvPr>
          <p:cNvSpPr txBox="1"/>
          <p:nvPr/>
        </p:nvSpPr>
        <p:spPr>
          <a:xfrm>
            <a:off x="9963866" y="806539"/>
            <a:ext cx="1138335" cy="461665"/>
          </a:xfrm>
          <a:prstGeom prst="rect">
            <a:avLst/>
          </a:prstGeom>
          <a:solidFill>
            <a:schemeClr val="bg2"/>
          </a:solidFill>
        </p:spPr>
        <p:txBody>
          <a:bodyPr wrap="square" rtlCol="0">
            <a:spAutoFit/>
          </a:bodyPr>
          <a:lstStyle/>
          <a:p>
            <a:r>
              <a:rPr lang="en-GB" sz="1200"/>
              <a:t>Compared to +2% nationally</a:t>
            </a:r>
          </a:p>
        </p:txBody>
      </p:sp>
      <p:sp>
        <p:nvSpPr>
          <p:cNvPr id="2" name="TextBox 1">
            <a:extLst>
              <a:ext uri="{FF2B5EF4-FFF2-40B4-BE49-F238E27FC236}">
                <a16:creationId xmlns:a16="http://schemas.microsoft.com/office/drawing/2014/main" id="{7E61A164-83B3-3E0E-4796-BB43F98280E5}"/>
              </a:ext>
            </a:extLst>
          </p:cNvPr>
          <p:cNvSpPr txBox="1"/>
          <p:nvPr/>
        </p:nvSpPr>
        <p:spPr>
          <a:xfrm>
            <a:off x="8830644" y="1502278"/>
            <a:ext cx="2388637" cy="830997"/>
          </a:xfrm>
          <a:prstGeom prst="rect">
            <a:avLst/>
          </a:prstGeom>
          <a:noFill/>
        </p:spPr>
        <p:txBody>
          <a:bodyPr wrap="square" rtlCol="0">
            <a:spAutoFit/>
          </a:bodyPr>
          <a:lstStyle/>
          <a:p>
            <a:r>
              <a:rPr kumimoji="0" lang="en-GB" sz="1600" b="0" i="0" u="none" strike="noStrike" kern="1200" cap="none" spc="0" normalizeH="0" baseline="0" noProof="0" dirty="0">
                <a:ln>
                  <a:noFill/>
                </a:ln>
                <a:solidFill>
                  <a:schemeClr val="tx1"/>
                </a:solidFill>
                <a:effectLst/>
                <a:uLnTx/>
                <a:uFillTx/>
                <a:latin typeface="+mn-lt"/>
                <a:ea typeface="+mn-ea"/>
                <a:cs typeface="+mn-cs"/>
              </a:rPr>
              <a:t>Increase in unique job postings compared to July 2022</a:t>
            </a:r>
            <a:endParaRPr lang="en-GB" sz="1600" dirty="0"/>
          </a:p>
        </p:txBody>
      </p:sp>
      <p:pic>
        <p:nvPicPr>
          <p:cNvPr id="9" name="Picture 8" descr="A line chart showing monthly unique job postings across Greater Cambridge with a line for each of the last three years. Vacancies in 2023 have been consistently above 2021 and surpassed 2022 levels just after April. ">
            <a:extLst>
              <a:ext uri="{FF2B5EF4-FFF2-40B4-BE49-F238E27FC236}">
                <a16:creationId xmlns:a16="http://schemas.microsoft.com/office/drawing/2014/main" id="{1736DD01-A95D-EB66-C17B-652BFA56A8A5}"/>
              </a:ext>
            </a:extLst>
          </p:cNvPr>
          <p:cNvPicPr>
            <a:picLocks noChangeAspect="1"/>
          </p:cNvPicPr>
          <p:nvPr/>
        </p:nvPicPr>
        <p:blipFill>
          <a:blip r:embed="rId3"/>
          <a:stretch>
            <a:fillRect/>
          </a:stretch>
        </p:blipFill>
        <p:spPr>
          <a:xfrm>
            <a:off x="1727665" y="2680820"/>
            <a:ext cx="9382557" cy="3962743"/>
          </a:xfrm>
          <a:prstGeom prst="rect">
            <a:avLst/>
          </a:prstGeom>
        </p:spPr>
      </p:pic>
    </p:spTree>
    <p:extLst>
      <p:ext uri="{BB962C8B-B14F-4D97-AF65-F5344CB8AC3E}">
        <p14:creationId xmlns:p14="http://schemas.microsoft.com/office/powerpoint/2010/main" val="3632818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ADC459B-AD0F-2E6B-F13C-276BDF99662F}"/>
              </a:ext>
            </a:extLst>
          </p:cNvPr>
          <p:cNvSpPr>
            <a:spLocks noGrp="1"/>
          </p:cNvSpPr>
          <p:nvPr>
            <p:ph type="title" idx="4294967295"/>
          </p:nvPr>
        </p:nvSpPr>
        <p:spPr>
          <a:xfrm>
            <a:off x="0" y="-19785"/>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Employment Trends – Vacancies by Industry</a:t>
            </a:r>
          </a:p>
        </p:txBody>
      </p:sp>
      <p:graphicFrame>
        <p:nvGraphicFramePr>
          <p:cNvPr id="17" name="Content Placeholder 16">
            <a:extLst>
              <a:ext uri="{FF2B5EF4-FFF2-40B4-BE49-F238E27FC236}">
                <a16:creationId xmlns:a16="http://schemas.microsoft.com/office/drawing/2014/main" id="{3A3FC90C-E046-8351-F16F-574E95C61120}"/>
              </a:ext>
            </a:extLst>
          </p:cNvPr>
          <p:cNvGraphicFramePr>
            <a:graphicFrameLocks noGrp="1"/>
          </p:cNvGraphicFramePr>
          <p:nvPr>
            <p:ph idx="1"/>
            <p:extLst>
              <p:ext uri="{D42A27DB-BD31-4B8C-83A1-F6EECF244321}">
                <p14:modId xmlns:p14="http://schemas.microsoft.com/office/powerpoint/2010/main" val="3433287106"/>
              </p:ext>
            </p:extLst>
          </p:nvPr>
        </p:nvGraphicFramePr>
        <p:xfrm>
          <a:off x="300038" y="695796"/>
          <a:ext cx="11406094" cy="6026914"/>
        </p:xfrm>
        <a:graphic>
          <a:graphicData uri="http://schemas.openxmlformats.org/drawingml/2006/table">
            <a:tbl>
              <a:tblPr firstRow="1"/>
              <a:tblGrid>
                <a:gridCol w="1345684">
                  <a:extLst>
                    <a:ext uri="{9D8B030D-6E8A-4147-A177-3AD203B41FA5}">
                      <a16:colId xmlns:a16="http://schemas.microsoft.com/office/drawing/2014/main" val="3504557264"/>
                    </a:ext>
                  </a:extLst>
                </a:gridCol>
                <a:gridCol w="4548940">
                  <a:extLst>
                    <a:ext uri="{9D8B030D-6E8A-4147-A177-3AD203B41FA5}">
                      <a16:colId xmlns:a16="http://schemas.microsoft.com/office/drawing/2014/main" val="4187039276"/>
                    </a:ext>
                  </a:extLst>
                </a:gridCol>
                <a:gridCol w="1905927">
                  <a:extLst>
                    <a:ext uri="{9D8B030D-6E8A-4147-A177-3AD203B41FA5}">
                      <a16:colId xmlns:a16="http://schemas.microsoft.com/office/drawing/2014/main" val="415243330"/>
                    </a:ext>
                  </a:extLst>
                </a:gridCol>
                <a:gridCol w="1090505">
                  <a:extLst>
                    <a:ext uri="{9D8B030D-6E8A-4147-A177-3AD203B41FA5}">
                      <a16:colId xmlns:a16="http://schemas.microsoft.com/office/drawing/2014/main" val="529452867"/>
                    </a:ext>
                  </a:extLst>
                </a:gridCol>
                <a:gridCol w="1654957">
                  <a:extLst>
                    <a:ext uri="{9D8B030D-6E8A-4147-A177-3AD203B41FA5}">
                      <a16:colId xmlns:a16="http://schemas.microsoft.com/office/drawing/2014/main" val="335686082"/>
                    </a:ext>
                  </a:extLst>
                </a:gridCol>
                <a:gridCol w="860081">
                  <a:extLst>
                    <a:ext uri="{9D8B030D-6E8A-4147-A177-3AD203B41FA5}">
                      <a16:colId xmlns:a16="http://schemas.microsoft.com/office/drawing/2014/main" val="4293699566"/>
                    </a:ext>
                  </a:extLst>
                </a:gridCol>
              </a:tblGrid>
              <a:tr h="410425">
                <a:tc grid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1" i="0" u="none" strike="noStrike" dirty="0">
                          <a:solidFill>
                            <a:srgbClr val="000000"/>
                          </a:solidFill>
                          <a:effectLst/>
                          <a:latin typeface="Arial" panose="020B0604020202020204" pitchFamily="34" charset="0"/>
                          <a:cs typeface="Arial" panose="020B0604020202020204" pitchFamily="34" charset="0"/>
                        </a:rPr>
                        <a:t>Number of Vacancies in Greater Cambridge in July 2023 compared to the UK</a:t>
                      </a:r>
                    </a:p>
                    <a:p>
                      <a:pPr algn="ctr" fontAlgn="ctr"/>
                      <a:endParaRPr lang="en-GB" sz="1400" b="1" i="0" u="none" strike="noStrike" dirty="0">
                        <a:solidFill>
                          <a:srgbClr val="000000"/>
                        </a:solidFill>
                        <a:effectLst/>
                        <a:latin typeface="Arial" panose="020B0604020202020204" pitchFamily="34" charset="0"/>
                      </a:endParaRP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ctr" fontAlgn="ctr"/>
                      <a:endParaRPr lang="en-GB" sz="1400" b="1" i="0" u="none" strike="noStrike" dirty="0">
                        <a:solidFill>
                          <a:srgbClr val="000000"/>
                        </a:solidFill>
                        <a:effectLst/>
                        <a:latin typeface="Arial" panose="020B0604020202020204" pitchFamily="34" charset="0"/>
                      </a:endParaRP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ctr" fontAlgn="ctr"/>
                      <a:endParaRPr lang="en-GB" sz="1400" b="1" i="0" u="none" strike="noStrike">
                        <a:solidFill>
                          <a:srgbClr val="000000"/>
                        </a:solidFill>
                        <a:effectLst/>
                        <a:latin typeface="Arial" panose="020B0604020202020204" pitchFamily="34" charset="0"/>
                      </a:endParaRP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ctr" fontAlgn="ctr"/>
                      <a:endParaRPr lang="en-GB" sz="1400" b="1" i="0" u="none" strike="noStrike" dirty="0">
                        <a:solidFill>
                          <a:srgbClr val="000000"/>
                        </a:solidFill>
                        <a:effectLst/>
                        <a:latin typeface="Arial" panose="020B0604020202020204" pitchFamily="34" charset="0"/>
                      </a:endParaRP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ctr" fontAlgn="ctr"/>
                      <a:endParaRPr lang="en-GB" sz="1400" b="1" i="0" u="none" strike="noStrike" dirty="0">
                        <a:solidFill>
                          <a:srgbClr val="000000"/>
                        </a:solidFill>
                        <a:effectLst/>
                        <a:latin typeface="Arial" panose="020B0604020202020204" pitchFamily="34" charset="0"/>
                      </a:endParaRP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ctr" fontAlgn="ctr"/>
                      <a:endParaRPr lang="en-GB" sz="1400" b="1" i="0" u="none" strike="noStrike" dirty="0">
                        <a:solidFill>
                          <a:srgbClr val="000000"/>
                        </a:solidFill>
                        <a:effectLst/>
                        <a:latin typeface="Arial" panose="020B0604020202020204" pitchFamily="34" charset="0"/>
                      </a:endParaRP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24146349"/>
                  </a:ext>
                </a:extLst>
              </a:tr>
              <a:tr h="933180">
                <a:tc>
                  <a:txBody>
                    <a:bodyPr/>
                    <a:lstStyle/>
                    <a:p>
                      <a:pPr algn="ctr" fontAlgn="ctr"/>
                      <a:r>
                        <a:rPr lang="en-GB" sz="1400" b="1" i="0" u="none" strike="noStrike">
                          <a:solidFill>
                            <a:srgbClr val="000000"/>
                          </a:solidFill>
                          <a:effectLst/>
                          <a:latin typeface="Arial" panose="020B0604020202020204" pitchFamily="34" charset="0"/>
                        </a:rPr>
                        <a:t>Sector Identifier</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400" b="1" i="0" u="none" strike="noStrike" dirty="0">
                          <a:solidFill>
                            <a:srgbClr val="000000"/>
                          </a:solidFill>
                          <a:effectLst/>
                          <a:latin typeface="Arial" panose="020B0604020202020204" pitchFamily="34" charset="0"/>
                        </a:rPr>
                        <a:t>Employment Sector </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400" b="1" i="0" u="none" strike="noStrike">
                          <a:solidFill>
                            <a:srgbClr val="000000"/>
                          </a:solidFill>
                          <a:effectLst/>
                          <a:latin typeface="Arial" panose="020B0604020202020204" pitchFamily="34" charset="0"/>
                        </a:rPr>
                        <a:t>Vacancies in Greater Cambridge: July 2023</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400" b="1" i="0" u="none" strike="noStrike">
                          <a:solidFill>
                            <a:srgbClr val="000000"/>
                          </a:solidFill>
                          <a:effectLst/>
                          <a:latin typeface="Arial" panose="020B0604020202020204" pitchFamily="34" charset="0"/>
                        </a:rPr>
                        <a:t>Percentage of total vacancies</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400" b="1" i="0" u="none" strike="noStrike" dirty="0">
                          <a:solidFill>
                            <a:srgbClr val="000000"/>
                          </a:solidFill>
                          <a:effectLst/>
                          <a:latin typeface="Arial" panose="020B0604020202020204" pitchFamily="34" charset="0"/>
                        </a:rPr>
                        <a:t>Vacancies in United Kingdom: July 2023</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400" b="1" i="0" u="none" strike="noStrike" dirty="0">
                          <a:solidFill>
                            <a:srgbClr val="000000"/>
                          </a:solidFill>
                          <a:effectLst/>
                          <a:latin typeface="Arial" panose="020B0604020202020204" pitchFamily="34" charset="0"/>
                        </a:rPr>
                        <a:t>Percentage of total vacancies</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79188339"/>
                  </a:ext>
                </a:extLst>
              </a:tr>
              <a:tr h="233920">
                <a:tc>
                  <a:txBody>
                    <a:bodyPr/>
                    <a:lstStyle/>
                    <a:p>
                      <a:pPr algn="ctr" fontAlgn="b"/>
                      <a:r>
                        <a:rPr lang="en-GB" sz="1400" b="0" i="0" u="none" strike="noStrike">
                          <a:solidFill>
                            <a:srgbClr val="000000"/>
                          </a:solidFill>
                          <a:effectLst/>
                          <a:latin typeface="Arial" panose="020B0604020202020204" pitchFamily="34" charset="0"/>
                        </a:rPr>
                        <a:t>1</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Accommodation and food service activities</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1,364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165,141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3918642"/>
                  </a:ext>
                </a:extLst>
              </a:tr>
              <a:tr h="245574">
                <a:tc>
                  <a:txBody>
                    <a:bodyPr/>
                    <a:lstStyle/>
                    <a:p>
                      <a:pPr algn="ctr" fontAlgn="b"/>
                      <a:r>
                        <a:rPr lang="en-GB" sz="1400" b="0" i="0" u="none" strike="noStrike">
                          <a:solidFill>
                            <a:srgbClr val="000000"/>
                          </a:solidFill>
                          <a:effectLst/>
                          <a:latin typeface="Arial" panose="020B0604020202020204" pitchFamily="34" charset="0"/>
                        </a:rPr>
                        <a:t>2</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GB" sz="1400" b="0" i="0" u="none" strike="noStrike">
                          <a:solidFill>
                            <a:srgbClr val="000000"/>
                          </a:solidFill>
                          <a:effectLst/>
                          <a:latin typeface="Arial" panose="020B0604020202020204" pitchFamily="34" charset="0"/>
                        </a:rPr>
                        <a:t>Administrative and support service activities</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GB" sz="1400" b="0" i="0" u="none" strike="noStrike">
                          <a:solidFill>
                            <a:srgbClr val="000000"/>
                          </a:solidFill>
                          <a:effectLst/>
                          <a:latin typeface="Arial" panose="020B0604020202020204" pitchFamily="34" charset="0"/>
                        </a:rPr>
                        <a:t>2,022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GB" sz="1400" b="0" i="0" u="none" strike="noStrike">
                          <a:solidFill>
                            <a:srgbClr val="000000"/>
                          </a:solidFill>
                          <a:effectLst/>
                          <a:latin typeface="Arial" panose="020B060402020202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GB" sz="1400" b="0" i="0" u="none" strike="noStrike">
                          <a:solidFill>
                            <a:srgbClr val="000000"/>
                          </a:solidFill>
                          <a:effectLst/>
                          <a:latin typeface="Arial" panose="020B0604020202020204" pitchFamily="34" charset="0"/>
                        </a:rPr>
                        <a:t>291,336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GB" sz="1400" b="0" i="0" u="none" strike="noStrike">
                          <a:solidFill>
                            <a:srgbClr val="000000"/>
                          </a:solidFill>
                          <a:effectLst/>
                          <a:latin typeface="Arial" panose="020B0604020202020204" pitchFamily="34" charset="0"/>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625048508"/>
                  </a:ext>
                </a:extLst>
              </a:tr>
              <a:tr h="233920">
                <a:tc>
                  <a:txBody>
                    <a:bodyPr/>
                    <a:lstStyle/>
                    <a:p>
                      <a:pPr algn="ctr" fontAlgn="b"/>
                      <a:r>
                        <a:rPr lang="en-GB" sz="1400" b="0" i="0" u="none" strike="noStrike">
                          <a:solidFill>
                            <a:srgbClr val="000000"/>
                          </a:solidFill>
                          <a:effectLst/>
                          <a:latin typeface="Arial" panose="020B0604020202020204" pitchFamily="34" charset="0"/>
                        </a:rPr>
                        <a:t>3</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Arts, entertainment and recreation</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1,113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136,662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4639606"/>
                  </a:ext>
                </a:extLst>
              </a:tr>
              <a:tr h="233920">
                <a:tc>
                  <a:txBody>
                    <a:bodyPr/>
                    <a:lstStyle/>
                    <a:p>
                      <a:pPr algn="ctr" fontAlgn="b"/>
                      <a:r>
                        <a:rPr lang="en-GB" sz="1400" b="0" i="0" u="none" strike="noStrike">
                          <a:solidFill>
                            <a:srgbClr val="000000"/>
                          </a:solidFill>
                          <a:effectLst/>
                          <a:latin typeface="Arial" panose="020B0604020202020204" pitchFamily="34" charset="0"/>
                        </a:rPr>
                        <a:t>4</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Construction</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1,371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151,008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4763462"/>
                  </a:ext>
                </a:extLst>
              </a:tr>
              <a:tr h="233920">
                <a:tc>
                  <a:txBody>
                    <a:bodyPr/>
                    <a:lstStyle/>
                    <a:p>
                      <a:pPr algn="ctr" fontAlgn="b"/>
                      <a:r>
                        <a:rPr lang="en-GB" sz="1400" b="0" i="0" u="none" strike="noStrike">
                          <a:solidFill>
                            <a:srgbClr val="000000"/>
                          </a:solidFill>
                          <a:effectLst/>
                          <a:latin typeface="Arial" panose="020B0604020202020204" pitchFamily="34" charset="0"/>
                        </a:rPr>
                        <a:t>5</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Education</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1,425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235,695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3637228"/>
                  </a:ext>
                </a:extLst>
              </a:tr>
              <a:tr h="233920">
                <a:tc>
                  <a:txBody>
                    <a:bodyPr/>
                    <a:lstStyle/>
                    <a:p>
                      <a:pPr algn="ctr" fontAlgn="b"/>
                      <a:r>
                        <a:rPr lang="en-GB" sz="1400" b="0" i="0" u="none" strike="noStrike">
                          <a:solidFill>
                            <a:srgbClr val="000000"/>
                          </a:solidFill>
                          <a:effectLst/>
                          <a:latin typeface="Arial" panose="020B0604020202020204" pitchFamily="34" charset="0"/>
                        </a:rPr>
                        <a:t>6</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Financial and insurance activities</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928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123,713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5298272"/>
                  </a:ext>
                </a:extLst>
              </a:tr>
              <a:tr h="314698">
                <a:tc>
                  <a:txBody>
                    <a:bodyPr/>
                    <a:lstStyle/>
                    <a:p>
                      <a:pPr algn="ctr" fontAlgn="b"/>
                      <a:r>
                        <a:rPr lang="en-GB" sz="1400" b="0" i="0" u="none" strike="noStrike">
                          <a:solidFill>
                            <a:srgbClr val="000000"/>
                          </a:solidFill>
                          <a:effectLst/>
                          <a:latin typeface="Arial" panose="020B0604020202020204" pitchFamily="34" charset="0"/>
                        </a:rPr>
                        <a:t>7</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Human health and social work activities</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2,571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402,250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1886698"/>
                  </a:ext>
                </a:extLst>
              </a:tr>
              <a:tr h="233920">
                <a:tc>
                  <a:txBody>
                    <a:bodyPr/>
                    <a:lstStyle/>
                    <a:p>
                      <a:pPr algn="ctr" fontAlgn="b"/>
                      <a:r>
                        <a:rPr lang="en-GB" sz="1400" b="0" i="0" u="none" strike="noStrike">
                          <a:solidFill>
                            <a:srgbClr val="000000"/>
                          </a:solidFill>
                          <a:effectLst/>
                          <a:latin typeface="Arial" panose="020B0604020202020204" pitchFamily="34" charset="0"/>
                        </a:rPr>
                        <a:t>8</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GB" sz="1400" b="0" i="0" u="none" strike="noStrike">
                          <a:solidFill>
                            <a:srgbClr val="000000"/>
                          </a:solidFill>
                          <a:effectLst/>
                          <a:latin typeface="Arial" panose="020B0604020202020204" pitchFamily="34" charset="0"/>
                        </a:rPr>
                        <a:t>Information and communication</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GB" sz="1400" b="0" i="0" u="none" strike="noStrike">
                          <a:solidFill>
                            <a:srgbClr val="000000"/>
                          </a:solidFill>
                          <a:effectLst/>
                          <a:latin typeface="Arial" panose="020B0604020202020204" pitchFamily="34" charset="0"/>
                        </a:rPr>
                        <a:t>3,491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GB" sz="1400" b="0" i="0" u="none" strike="noStrike">
                          <a:solidFill>
                            <a:srgbClr val="000000"/>
                          </a:solidFill>
                          <a:effectLst/>
                          <a:latin typeface="Arial" panose="020B0604020202020204" pitchFamily="34" charset="0"/>
                        </a:rPr>
                        <a:t>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GB" sz="1400" b="0" i="0" u="none" strike="noStrike">
                          <a:solidFill>
                            <a:srgbClr val="000000"/>
                          </a:solidFill>
                          <a:effectLst/>
                          <a:latin typeface="Arial" panose="020B0604020202020204" pitchFamily="34" charset="0"/>
                        </a:rPr>
                        <a:t>245,645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GB" sz="1400" b="0" i="0" u="none" strike="noStrike">
                          <a:solidFill>
                            <a:srgbClr val="000000"/>
                          </a:solidFill>
                          <a:effectLst/>
                          <a:latin typeface="Arial" panose="020B060402020202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405640349"/>
                  </a:ext>
                </a:extLst>
              </a:tr>
              <a:tr h="233920">
                <a:tc>
                  <a:txBody>
                    <a:bodyPr/>
                    <a:lstStyle/>
                    <a:p>
                      <a:pPr algn="ctr" fontAlgn="b"/>
                      <a:r>
                        <a:rPr lang="en-GB" sz="1400" b="0" i="0" u="none" strike="noStrike">
                          <a:solidFill>
                            <a:srgbClr val="000000"/>
                          </a:solidFill>
                          <a:effectLst/>
                          <a:latin typeface="Arial" panose="020B0604020202020204" pitchFamily="34" charset="0"/>
                        </a:rPr>
                        <a:t>9</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GB" sz="1400" b="0" i="0" u="none" strike="noStrike">
                          <a:solidFill>
                            <a:srgbClr val="000000"/>
                          </a:solidFill>
                          <a:effectLst/>
                          <a:latin typeface="Arial" panose="020B0604020202020204" pitchFamily="34" charset="0"/>
                        </a:rPr>
                        <a:t>Manufacturing</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GB" sz="1400" b="0" i="0" u="none" strike="noStrike">
                          <a:solidFill>
                            <a:srgbClr val="000000"/>
                          </a:solidFill>
                          <a:effectLst/>
                          <a:latin typeface="Arial" panose="020B0604020202020204" pitchFamily="34" charset="0"/>
                        </a:rPr>
                        <a:t>1,694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GB" sz="1400" b="0" i="0" u="none" strike="noStrike">
                          <a:solidFill>
                            <a:srgbClr val="000000"/>
                          </a:solidFill>
                          <a:effectLst/>
                          <a:latin typeface="Arial" panose="020B060402020202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GB" sz="1400" b="0" i="0" u="none" strike="noStrike">
                          <a:solidFill>
                            <a:srgbClr val="000000"/>
                          </a:solidFill>
                          <a:effectLst/>
                          <a:latin typeface="Arial" panose="020B0604020202020204" pitchFamily="34" charset="0"/>
                        </a:rPr>
                        <a:t>207,996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GB" sz="1400" b="0" i="0" u="none" strike="noStrike">
                          <a:solidFill>
                            <a:srgbClr val="000000"/>
                          </a:solidFill>
                          <a:effectLst/>
                          <a:latin typeface="Arial" panose="020B060402020202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761436207"/>
                  </a:ext>
                </a:extLst>
              </a:tr>
              <a:tr h="233920">
                <a:tc>
                  <a:txBody>
                    <a:bodyPr/>
                    <a:lstStyle/>
                    <a:p>
                      <a:pPr algn="ctr" fontAlgn="b"/>
                      <a:r>
                        <a:rPr lang="en-GB" sz="1400" b="0" i="0" u="none" strike="noStrike">
                          <a:solidFill>
                            <a:srgbClr val="000000"/>
                          </a:solidFill>
                          <a:effectLst/>
                          <a:latin typeface="Arial" panose="020B0604020202020204" pitchFamily="34" charset="0"/>
                        </a:rPr>
                        <a:t>10</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Other service activities</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93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11,701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4959707"/>
                  </a:ext>
                </a:extLst>
              </a:tr>
              <a:tr h="233920">
                <a:tc>
                  <a:txBody>
                    <a:bodyPr/>
                    <a:lstStyle/>
                    <a:p>
                      <a:pPr algn="ctr" fontAlgn="b"/>
                      <a:r>
                        <a:rPr lang="en-GB" sz="1400" b="0" i="0" u="none" strike="noStrike">
                          <a:solidFill>
                            <a:srgbClr val="000000"/>
                          </a:solidFill>
                          <a:effectLst/>
                          <a:latin typeface="Arial" panose="020B0604020202020204" pitchFamily="34" charset="0"/>
                        </a:rPr>
                        <a:t>11</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Professional, scientific and technical activities</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1,689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216,122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3601915"/>
                  </a:ext>
                </a:extLst>
              </a:tr>
              <a:tr h="437207">
                <a:tc>
                  <a:txBody>
                    <a:bodyPr/>
                    <a:lstStyle/>
                    <a:p>
                      <a:pPr algn="ctr" fontAlgn="b"/>
                      <a:r>
                        <a:rPr lang="en-GB" sz="1400" b="0" i="0" u="none" strike="noStrike">
                          <a:solidFill>
                            <a:srgbClr val="000000"/>
                          </a:solidFill>
                          <a:effectLst/>
                          <a:latin typeface="Arial" panose="020B0604020202020204" pitchFamily="34" charset="0"/>
                        </a:rPr>
                        <a:t>12</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Public administration and defence; compulsory social security</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243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29,526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6584892"/>
                  </a:ext>
                </a:extLst>
              </a:tr>
              <a:tr h="233920">
                <a:tc>
                  <a:txBody>
                    <a:bodyPr/>
                    <a:lstStyle/>
                    <a:p>
                      <a:pPr algn="ctr" fontAlgn="b"/>
                      <a:r>
                        <a:rPr lang="en-GB" sz="1400" b="0" i="0" u="none" strike="noStrike">
                          <a:solidFill>
                            <a:srgbClr val="000000"/>
                          </a:solidFill>
                          <a:effectLst/>
                          <a:latin typeface="Arial" panose="020B0604020202020204" pitchFamily="34" charset="0"/>
                        </a:rPr>
                        <a:t>13</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Real estate activities</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429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48,582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953011"/>
                  </a:ext>
                </a:extLst>
              </a:tr>
              <a:tr h="233920">
                <a:tc>
                  <a:txBody>
                    <a:bodyPr/>
                    <a:lstStyle/>
                    <a:p>
                      <a:pPr algn="ctr" fontAlgn="b"/>
                      <a:r>
                        <a:rPr lang="en-GB" sz="1400" b="0" i="0" u="none" strike="noStrike">
                          <a:solidFill>
                            <a:srgbClr val="000000"/>
                          </a:solidFill>
                          <a:effectLst/>
                          <a:latin typeface="Arial" panose="020B0604020202020204" pitchFamily="34" charset="0"/>
                        </a:rPr>
                        <a:t>14</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Transportation and storage</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728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141,563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1933476"/>
                  </a:ext>
                </a:extLst>
              </a:tr>
              <a:tr h="437207">
                <a:tc>
                  <a:txBody>
                    <a:bodyPr/>
                    <a:lstStyle/>
                    <a:p>
                      <a:pPr algn="ctr" fontAlgn="b"/>
                      <a:r>
                        <a:rPr lang="en-GB" sz="1400" b="0" i="0" u="none" strike="noStrike">
                          <a:solidFill>
                            <a:srgbClr val="000000"/>
                          </a:solidFill>
                          <a:effectLst/>
                          <a:latin typeface="Arial" panose="020B0604020202020204" pitchFamily="34" charset="0"/>
                        </a:rPr>
                        <a:t>15</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Wholesale and retail trade; repair of motor vehicles and motorcycles</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785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114,283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4315"/>
                  </a:ext>
                </a:extLst>
              </a:tr>
              <a:tr h="652358">
                <a:tc>
                  <a:txBody>
                    <a:bodyPr/>
                    <a:lstStyle/>
                    <a:p>
                      <a:pPr algn="ctr" fontAlgn="b"/>
                      <a:r>
                        <a:rPr lang="en-GB" sz="1400" b="0" i="0" u="none" strike="noStrike">
                          <a:solidFill>
                            <a:srgbClr val="000000"/>
                          </a:solidFill>
                          <a:effectLst/>
                          <a:latin typeface="Arial" panose="020B0604020202020204" pitchFamily="34" charset="0"/>
                        </a:rPr>
                        <a:t>16</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400" b="0" i="0" u="none" strike="noStrike">
                          <a:solidFill>
                            <a:srgbClr val="000000"/>
                          </a:solidFill>
                          <a:effectLst/>
                          <a:latin typeface="Arial" panose="020B0604020202020204" pitchFamily="34" charset="0"/>
                        </a:rPr>
                        <a:t>Other sectors </a:t>
                      </a:r>
                      <a:r>
                        <a:rPr lang="en-GB" sz="1400" b="0" i="0" u="none" strike="noStrike">
                          <a:solidFill>
                            <a:schemeClr val="tx1"/>
                          </a:solidFill>
                          <a:effectLst/>
                          <a:latin typeface="Arial" panose="020B0604020202020204" pitchFamily="34" charset="0"/>
                          <a:cs typeface="Arial" panose="020B0604020202020204" pitchFamily="34" charset="0"/>
                        </a:rPr>
                        <a:t>(A</a:t>
                      </a:r>
                      <a:r>
                        <a:rPr lang="en-GB" sz="1400" b="0" i="0">
                          <a:solidFill>
                            <a:schemeClr val="tx1"/>
                          </a:solidFill>
                          <a:effectLst/>
                          <a:latin typeface="Arial" panose="020B0604020202020204" pitchFamily="34" charset="0"/>
                          <a:cs typeface="Arial" panose="020B0604020202020204" pitchFamily="34" charset="0"/>
                        </a:rPr>
                        <a:t>griculture, forestry and fishing; Mining and quarrying; Water supply and Waste management)</a:t>
                      </a:r>
                      <a:endParaRPr lang="en-US" sz="1400" b="0" i="0">
                        <a:solidFill>
                          <a:schemeClr val="tx1"/>
                        </a:solidFill>
                        <a:effectLst/>
                        <a:latin typeface="Arial" panose="020B0604020202020204" pitchFamily="34" charset="0"/>
                        <a:cs typeface="Arial" panose="020B0604020202020204" pitchFamily="34" charset="0"/>
                      </a:endParaRP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1,807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170,444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Arial" panose="020B060402020202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1292600"/>
                  </a:ext>
                </a:extLst>
              </a:tr>
            </a:tbl>
          </a:graphicData>
        </a:graphic>
      </p:graphicFrame>
    </p:spTree>
    <p:extLst>
      <p:ext uri="{BB962C8B-B14F-4D97-AF65-F5344CB8AC3E}">
        <p14:creationId xmlns:p14="http://schemas.microsoft.com/office/powerpoint/2010/main" val="380412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A4FE2F7-69FF-4382-B870-839313383F34}"/>
              </a:ext>
            </a:extLst>
          </p:cNvPr>
          <p:cNvSpPr>
            <a:spLocks noGrp="1"/>
          </p:cNvSpPr>
          <p:nvPr>
            <p:ph type="title" idx="4294967295"/>
          </p:nvPr>
        </p:nvSpPr>
        <p:spPr>
          <a:xfrm>
            <a:off x="0" y="-19785"/>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Employment Trends – Vacancies by Industry Changes</a:t>
            </a:r>
          </a:p>
        </p:txBody>
      </p:sp>
      <p:graphicFrame>
        <p:nvGraphicFramePr>
          <p:cNvPr id="3" name="Table 2">
            <a:extLst>
              <a:ext uri="{FF2B5EF4-FFF2-40B4-BE49-F238E27FC236}">
                <a16:creationId xmlns:a16="http://schemas.microsoft.com/office/drawing/2014/main" id="{1D0BFDF9-61DA-B267-6177-73FAA57C43E3}"/>
              </a:ext>
            </a:extLst>
          </p:cNvPr>
          <p:cNvGraphicFramePr>
            <a:graphicFrameLocks noGrp="1"/>
          </p:cNvGraphicFramePr>
          <p:nvPr>
            <p:extLst>
              <p:ext uri="{D42A27DB-BD31-4B8C-83A1-F6EECF244321}">
                <p14:modId xmlns:p14="http://schemas.microsoft.com/office/powerpoint/2010/main" val="93055652"/>
              </p:ext>
            </p:extLst>
          </p:nvPr>
        </p:nvGraphicFramePr>
        <p:xfrm>
          <a:off x="68955" y="697116"/>
          <a:ext cx="2882371" cy="6081418"/>
        </p:xfrm>
        <a:graphic>
          <a:graphicData uri="http://schemas.openxmlformats.org/drawingml/2006/table">
            <a:tbl>
              <a:tblPr firstRow="1">
                <a:tableStyleId>{5C22544A-7EE6-4342-B048-85BDC9FD1C3A}</a:tableStyleId>
              </a:tblPr>
              <a:tblGrid>
                <a:gridCol w="700102">
                  <a:extLst>
                    <a:ext uri="{9D8B030D-6E8A-4147-A177-3AD203B41FA5}">
                      <a16:colId xmlns:a16="http://schemas.microsoft.com/office/drawing/2014/main" val="2159562102"/>
                    </a:ext>
                  </a:extLst>
                </a:gridCol>
                <a:gridCol w="2182269">
                  <a:extLst>
                    <a:ext uri="{9D8B030D-6E8A-4147-A177-3AD203B41FA5}">
                      <a16:colId xmlns:a16="http://schemas.microsoft.com/office/drawing/2014/main" val="2929235570"/>
                    </a:ext>
                  </a:extLst>
                </a:gridCol>
              </a:tblGrid>
              <a:tr h="349606">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0" i="0" u="none" strike="noStrike" dirty="0">
                          <a:solidFill>
                            <a:schemeClr val="tx1"/>
                          </a:solidFill>
                          <a:effectLst/>
                          <a:latin typeface="Arial" panose="020B0604020202020204" pitchFamily="34" charset="0"/>
                          <a:cs typeface="Arial" panose="020B0604020202020204" pitchFamily="34" charset="0"/>
                        </a:rPr>
                        <a:t>Sector Identifier for Chart</a:t>
                      </a:r>
                    </a:p>
                    <a:p>
                      <a:pPr algn="ctr" fontAlgn="b"/>
                      <a:endParaRPr lang="en-GB" sz="1200" b="0" i="0" u="none" strike="noStrike" dirty="0">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pPr algn="ctr" fontAlgn="b"/>
                      <a:endParaRPr lang="en-GB" sz="1200" b="0" i="0" u="none" strike="noStrike" dirty="0">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665151200"/>
                  </a:ext>
                </a:extLst>
              </a:tr>
              <a:tr h="349606">
                <a:tc>
                  <a:txBody>
                    <a:bodyPr/>
                    <a:lstStyle/>
                    <a:p>
                      <a:pPr algn="ctr" fontAlgn="b"/>
                      <a:r>
                        <a:rPr lang="en-GB" sz="1200" b="0" i="0" u="none" strike="noStrike">
                          <a:solidFill>
                            <a:srgbClr val="000000"/>
                          </a:solidFill>
                          <a:effectLst/>
                          <a:latin typeface="Calibri" panose="020F0502020204030204" pitchFamily="34" charset="0"/>
                        </a:rPr>
                        <a:t>Sector Identifier</a:t>
                      </a: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200" b="0" i="0" u="none" strike="noStrike" dirty="0">
                          <a:solidFill>
                            <a:srgbClr val="000000"/>
                          </a:solidFill>
                          <a:effectLst/>
                          <a:latin typeface="Calibri" panose="020F0502020204030204" pitchFamily="34" charset="0"/>
                        </a:rPr>
                        <a:t>Sector Name</a:t>
                      </a: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3072568730"/>
                  </a:ext>
                </a:extLst>
              </a:tr>
              <a:tr h="349606">
                <a:tc>
                  <a:txBody>
                    <a:bodyPr/>
                    <a:lstStyle/>
                    <a:p>
                      <a:pPr algn="ctr" fontAlgn="b"/>
                      <a:r>
                        <a:rPr lang="en-GB" sz="1200" u="none" strike="noStrike">
                          <a:effectLst/>
                        </a:rPr>
                        <a:t>1</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u="none" strike="noStrike">
                          <a:effectLst/>
                        </a:rPr>
                        <a:t>Accommodation and food service activities</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4197216"/>
                  </a:ext>
                </a:extLst>
              </a:tr>
              <a:tr h="349606">
                <a:tc>
                  <a:txBody>
                    <a:bodyPr/>
                    <a:lstStyle/>
                    <a:p>
                      <a:pPr algn="ctr" fontAlgn="b"/>
                      <a:r>
                        <a:rPr lang="en-GB" sz="1200" u="none" strike="noStrike">
                          <a:effectLst/>
                        </a:rPr>
                        <a:t>2</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u="none" strike="noStrike">
                          <a:effectLst/>
                        </a:rPr>
                        <a:t>Administrative and support service activities</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3414337"/>
                  </a:ext>
                </a:extLst>
              </a:tr>
              <a:tr h="349606">
                <a:tc>
                  <a:txBody>
                    <a:bodyPr/>
                    <a:lstStyle/>
                    <a:p>
                      <a:pPr algn="ctr" fontAlgn="b"/>
                      <a:r>
                        <a:rPr lang="en-GB" sz="1200" u="none" strike="noStrike">
                          <a:effectLst/>
                        </a:rPr>
                        <a:t>3</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u="none" strike="noStrike">
                          <a:effectLst/>
                        </a:rPr>
                        <a:t>Arts, entertainment and recreation</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3483757"/>
                  </a:ext>
                </a:extLst>
              </a:tr>
              <a:tr h="176223">
                <a:tc>
                  <a:txBody>
                    <a:bodyPr/>
                    <a:lstStyle/>
                    <a:p>
                      <a:pPr algn="ctr" fontAlgn="b"/>
                      <a:r>
                        <a:rPr lang="en-GB" sz="1200" u="none" strike="noStrike">
                          <a:effectLst/>
                        </a:rPr>
                        <a:t>4</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u="none" strike="noStrike">
                          <a:effectLst/>
                        </a:rPr>
                        <a:t>Construction</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0533424"/>
                  </a:ext>
                </a:extLst>
              </a:tr>
              <a:tr h="176223">
                <a:tc>
                  <a:txBody>
                    <a:bodyPr/>
                    <a:lstStyle/>
                    <a:p>
                      <a:pPr algn="ctr" fontAlgn="b"/>
                      <a:r>
                        <a:rPr lang="en-GB" sz="1200" u="none" strike="noStrike">
                          <a:effectLst/>
                        </a:rPr>
                        <a:t>5</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u="none" strike="noStrike">
                          <a:effectLst/>
                        </a:rPr>
                        <a:t>Education</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2126321"/>
                  </a:ext>
                </a:extLst>
              </a:tr>
              <a:tr h="308285">
                <a:tc>
                  <a:txBody>
                    <a:bodyPr/>
                    <a:lstStyle/>
                    <a:p>
                      <a:pPr algn="ctr" fontAlgn="b"/>
                      <a:r>
                        <a:rPr lang="en-GB" sz="1200" u="none" strike="noStrike">
                          <a:effectLst/>
                        </a:rPr>
                        <a:t>6</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u="none" strike="noStrike">
                          <a:effectLst/>
                        </a:rPr>
                        <a:t>Financial and insurance activities</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3611081"/>
                  </a:ext>
                </a:extLst>
              </a:tr>
              <a:tr h="349606">
                <a:tc>
                  <a:txBody>
                    <a:bodyPr/>
                    <a:lstStyle/>
                    <a:p>
                      <a:pPr algn="ctr" fontAlgn="b"/>
                      <a:r>
                        <a:rPr lang="en-GB" sz="1200" u="none" strike="noStrike">
                          <a:effectLst/>
                        </a:rPr>
                        <a:t>7</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u="none" strike="noStrike">
                          <a:effectLst/>
                        </a:rPr>
                        <a:t>Human health and social work activities</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8671580"/>
                  </a:ext>
                </a:extLst>
              </a:tr>
              <a:tr h="308285">
                <a:tc>
                  <a:txBody>
                    <a:bodyPr/>
                    <a:lstStyle/>
                    <a:p>
                      <a:pPr algn="ctr" fontAlgn="b"/>
                      <a:r>
                        <a:rPr lang="en-GB" sz="1200" u="none" strike="noStrike">
                          <a:effectLst/>
                        </a:rPr>
                        <a:t>8</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u="none" strike="noStrike">
                          <a:effectLst/>
                        </a:rPr>
                        <a:t>Information and communication</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1513162"/>
                  </a:ext>
                </a:extLst>
              </a:tr>
              <a:tr h="176223">
                <a:tc>
                  <a:txBody>
                    <a:bodyPr/>
                    <a:lstStyle/>
                    <a:p>
                      <a:pPr algn="ctr" fontAlgn="b"/>
                      <a:r>
                        <a:rPr lang="en-GB" sz="1200" u="none" strike="noStrike">
                          <a:effectLst/>
                        </a:rPr>
                        <a:t>9</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u="none" strike="noStrike">
                          <a:effectLst/>
                        </a:rPr>
                        <a:t>Manufacturing</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0684573"/>
                  </a:ext>
                </a:extLst>
              </a:tr>
              <a:tr h="187569">
                <a:tc>
                  <a:txBody>
                    <a:bodyPr/>
                    <a:lstStyle/>
                    <a:p>
                      <a:pPr algn="ctr" fontAlgn="b"/>
                      <a:r>
                        <a:rPr lang="en-GB" sz="1200" u="none" strike="noStrike">
                          <a:effectLst/>
                        </a:rPr>
                        <a:t>10</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u="none" strike="noStrike">
                          <a:effectLst/>
                        </a:rPr>
                        <a:t>Other service activities</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2213971"/>
                  </a:ext>
                </a:extLst>
              </a:tr>
              <a:tr h="372334">
                <a:tc>
                  <a:txBody>
                    <a:bodyPr/>
                    <a:lstStyle/>
                    <a:p>
                      <a:pPr algn="ctr" fontAlgn="b"/>
                      <a:r>
                        <a:rPr lang="en-GB" sz="1200" u="none" strike="noStrike">
                          <a:effectLst/>
                        </a:rPr>
                        <a:t>11</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u="none" strike="noStrike">
                          <a:effectLst/>
                        </a:rPr>
                        <a:t>Professional, scientific and technical activities</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0423507"/>
                  </a:ext>
                </a:extLst>
              </a:tr>
              <a:tr h="522990">
                <a:tc>
                  <a:txBody>
                    <a:bodyPr/>
                    <a:lstStyle/>
                    <a:p>
                      <a:pPr algn="ctr" fontAlgn="b"/>
                      <a:r>
                        <a:rPr lang="en-GB" sz="1200" u="none" strike="noStrike">
                          <a:effectLst/>
                        </a:rPr>
                        <a:t>12</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u="none" strike="noStrike">
                          <a:effectLst/>
                        </a:rPr>
                        <a:t>Public administration and defence; compulsory social security</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7539089"/>
                  </a:ext>
                </a:extLst>
              </a:tr>
              <a:tr h="187569">
                <a:tc>
                  <a:txBody>
                    <a:bodyPr/>
                    <a:lstStyle/>
                    <a:p>
                      <a:pPr algn="ctr" fontAlgn="b"/>
                      <a:r>
                        <a:rPr lang="en-GB" sz="1200" u="none" strike="noStrike">
                          <a:effectLst/>
                        </a:rPr>
                        <a:t>13</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u="none" strike="noStrike">
                          <a:effectLst/>
                        </a:rPr>
                        <a:t>Real estate activities</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0533248"/>
                  </a:ext>
                </a:extLst>
              </a:tr>
              <a:tr h="176223">
                <a:tc>
                  <a:txBody>
                    <a:bodyPr/>
                    <a:lstStyle/>
                    <a:p>
                      <a:pPr algn="ctr" fontAlgn="b"/>
                      <a:r>
                        <a:rPr lang="en-GB" sz="1200" u="none" strike="noStrike">
                          <a:effectLst/>
                        </a:rPr>
                        <a:t>14</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u="none" strike="noStrike">
                          <a:effectLst/>
                        </a:rPr>
                        <a:t>Transportation and storage</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3892241"/>
                  </a:ext>
                </a:extLst>
              </a:tr>
              <a:tr h="522990">
                <a:tc>
                  <a:txBody>
                    <a:bodyPr/>
                    <a:lstStyle/>
                    <a:p>
                      <a:pPr algn="ctr" fontAlgn="b"/>
                      <a:r>
                        <a:rPr lang="en-GB" sz="1200" u="none" strike="noStrike">
                          <a:effectLst/>
                        </a:rPr>
                        <a:t>15</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u="none" strike="noStrike">
                          <a:effectLst/>
                        </a:rPr>
                        <a:t>Wholesale and retail trade; repair of motor vehicles and motorcycles</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6285504"/>
                  </a:ext>
                </a:extLst>
              </a:tr>
              <a:tr h="699363">
                <a:tc>
                  <a:txBody>
                    <a:bodyPr/>
                    <a:lstStyle/>
                    <a:p>
                      <a:pPr algn="ctr" fontAlgn="b"/>
                      <a:r>
                        <a:rPr lang="en-GB" sz="1200" b="0" i="0" u="none" strike="noStrike">
                          <a:solidFill>
                            <a:srgbClr val="000000"/>
                          </a:solidFill>
                          <a:effectLst/>
                          <a:latin typeface="Calibri" panose="020F0502020204030204" pitchFamily="34" charset="0"/>
                        </a:rPr>
                        <a:t>16</a:t>
                      </a: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dirty="0">
                          <a:solidFill>
                            <a:srgbClr val="000000"/>
                          </a:solidFill>
                          <a:effectLst/>
                          <a:latin typeface="Calibri" panose="020F0502020204030204" pitchFamily="34" charset="0"/>
                        </a:rPr>
                        <a:t>Other sectors (Agriculture, forestry and fishing; Mining and quarrying; Water supply and Waste management)</a:t>
                      </a: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2194702"/>
                  </a:ext>
                </a:extLst>
              </a:tr>
            </a:tbl>
          </a:graphicData>
        </a:graphic>
      </p:graphicFrame>
      <p:pic>
        <p:nvPicPr>
          <p:cNvPr id="4" name="Picture 3" descr="A bar chart showing the percentage change in unique job postings by sector across Greater Cambridge compared to March 2023 and July 2022. There are only four sectors where there are fewer postings than in July 2022; Human Health and Social Work, Information and Communication, Other Service Activities. and Public Admin and Defence. All sectors except for Human Health and Social Work. Information and Communication, and manufacturing have seen increases from March 2023.">
            <a:extLst>
              <a:ext uri="{FF2B5EF4-FFF2-40B4-BE49-F238E27FC236}">
                <a16:creationId xmlns:a16="http://schemas.microsoft.com/office/drawing/2014/main" id="{4EC30F9A-A8AA-5D26-B06D-7346F498CDB8}"/>
              </a:ext>
            </a:extLst>
          </p:cNvPr>
          <p:cNvPicPr>
            <a:picLocks noChangeAspect="1"/>
          </p:cNvPicPr>
          <p:nvPr/>
        </p:nvPicPr>
        <p:blipFill>
          <a:blip r:embed="rId3"/>
          <a:stretch>
            <a:fillRect/>
          </a:stretch>
        </p:blipFill>
        <p:spPr>
          <a:xfrm>
            <a:off x="3023754" y="1722482"/>
            <a:ext cx="9026863" cy="4212000"/>
          </a:xfrm>
          <a:prstGeom prst="rect">
            <a:avLst/>
          </a:prstGeom>
        </p:spPr>
      </p:pic>
    </p:spTree>
    <p:extLst>
      <p:ext uri="{BB962C8B-B14F-4D97-AF65-F5344CB8AC3E}">
        <p14:creationId xmlns:p14="http://schemas.microsoft.com/office/powerpoint/2010/main" val="395320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318945-D673-CD1D-E5F0-5A59A0981409}"/>
              </a:ext>
            </a:extLst>
          </p:cNvPr>
          <p:cNvSpPr>
            <a:spLocks noGrp="1"/>
          </p:cNvSpPr>
          <p:nvPr>
            <p:ph type="title" idx="4294967295"/>
          </p:nvPr>
        </p:nvSpPr>
        <p:spPr>
          <a:xfrm>
            <a:off x="0" y="-19785"/>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Employment Trends –by Industry</a:t>
            </a:r>
          </a:p>
        </p:txBody>
      </p:sp>
      <p:sp>
        <p:nvSpPr>
          <p:cNvPr id="4" name="TextBox 3">
            <a:extLst>
              <a:ext uri="{FF2B5EF4-FFF2-40B4-BE49-F238E27FC236}">
                <a16:creationId xmlns:a16="http://schemas.microsoft.com/office/drawing/2014/main" id="{19D85444-FB6B-64DB-EB1C-06D790F0A746}"/>
              </a:ext>
            </a:extLst>
          </p:cNvPr>
          <p:cNvSpPr txBox="1"/>
          <p:nvPr/>
        </p:nvSpPr>
        <p:spPr>
          <a:xfrm>
            <a:off x="367087" y="6048193"/>
            <a:ext cx="12105692" cy="6771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The chart above shows two metrics to measure the potential difficulty in filling roles in certain sectors: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Median Posting Duration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measures how long the average job posting is live online for.</a:t>
            </a:r>
            <a:r>
              <a:rPr kumimoji="0" lang="en-GB" sz="1200" b="0" i="0" u="none" strike="noStrike" kern="1200" cap="none" spc="0" normalizeH="0" baseline="0" noProof="0" dirty="0">
                <a:ln>
                  <a:noFill/>
                </a:ln>
                <a:solidFill>
                  <a:srgbClr val="242424"/>
                </a:solidFill>
                <a:effectLst/>
                <a:uLnTx/>
                <a:uFillTx/>
                <a:latin typeface="Calibri" panose="020F0502020204030204" pitchFamily="34" charset="0"/>
                <a:ea typeface="Calibri" panose="020F0502020204030204" pitchFamily="34" charset="0"/>
                <a:cs typeface="+mn-cs"/>
              </a:rPr>
              <a:t> A longer time up could suggest that the company anticipates the role being harder to fill</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Posting Intensity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is a ratio of how many times the same job role is posted. A higher ratio could suggest difficulty filling the role  </a:t>
            </a:r>
          </a:p>
        </p:txBody>
      </p:sp>
      <p:graphicFrame>
        <p:nvGraphicFramePr>
          <p:cNvPr id="3" name="Table 2">
            <a:extLst>
              <a:ext uri="{FF2B5EF4-FFF2-40B4-BE49-F238E27FC236}">
                <a16:creationId xmlns:a16="http://schemas.microsoft.com/office/drawing/2014/main" id="{C5D8A5D5-8B11-90AD-E8A1-6D3CE401CBD6}"/>
              </a:ext>
            </a:extLst>
          </p:cNvPr>
          <p:cNvGraphicFramePr>
            <a:graphicFrameLocks noGrp="1"/>
          </p:cNvGraphicFramePr>
          <p:nvPr>
            <p:extLst>
              <p:ext uri="{D42A27DB-BD31-4B8C-83A1-F6EECF244321}">
                <p14:modId xmlns:p14="http://schemas.microsoft.com/office/powerpoint/2010/main" val="481077068"/>
              </p:ext>
            </p:extLst>
          </p:nvPr>
        </p:nvGraphicFramePr>
        <p:xfrm>
          <a:off x="1455313" y="1561386"/>
          <a:ext cx="9079336" cy="4446107"/>
        </p:xfrm>
        <a:graphic>
          <a:graphicData uri="http://schemas.openxmlformats.org/drawingml/2006/table">
            <a:tbl>
              <a:tblPr firstRow="1">
                <a:tableStyleId>{5C22544A-7EE6-4342-B048-85BDC9FD1C3A}</a:tableStyleId>
              </a:tblPr>
              <a:tblGrid>
                <a:gridCol w="950658">
                  <a:extLst>
                    <a:ext uri="{9D8B030D-6E8A-4147-A177-3AD203B41FA5}">
                      <a16:colId xmlns:a16="http://schemas.microsoft.com/office/drawing/2014/main" val="2906206529"/>
                    </a:ext>
                  </a:extLst>
                </a:gridCol>
                <a:gridCol w="4653871">
                  <a:extLst>
                    <a:ext uri="{9D8B030D-6E8A-4147-A177-3AD203B41FA5}">
                      <a16:colId xmlns:a16="http://schemas.microsoft.com/office/drawing/2014/main" val="724741252"/>
                    </a:ext>
                  </a:extLst>
                </a:gridCol>
                <a:gridCol w="2437970">
                  <a:extLst>
                    <a:ext uri="{9D8B030D-6E8A-4147-A177-3AD203B41FA5}">
                      <a16:colId xmlns:a16="http://schemas.microsoft.com/office/drawing/2014/main" val="2487304054"/>
                    </a:ext>
                  </a:extLst>
                </a:gridCol>
                <a:gridCol w="1036837">
                  <a:extLst>
                    <a:ext uri="{9D8B030D-6E8A-4147-A177-3AD203B41FA5}">
                      <a16:colId xmlns:a16="http://schemas.microsoft.com/office/drawing/2014/main" val="1067962786"/>
                    </a:ext>
                  </a:extLst>
                </a:gridCol>
              </a:tblGrid>
              <a:tr h="351223">
                <a:tc grid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i="0" u="none" strike="noStrike" dirty="0">
                          <a:solidFill>
                            <a:srgbClr val="000000"/>
                          </a:solidFill>
                          <a:effectLst/>
                          <a:latin typeface="Calibri" panose="020F0502020204030204" pitchFamily="34" charset="0"/>
                        </a:rPr>
                        <a:t>Median Posting Duration for Vacancies across</a:t>
                      </a:r>
                      <a:r>
                        <a:rPr lang="en-GB" sz="1200" b="1" i="0" u="none" strike="noStrike" baseline="0" dirty="0">
                          <a:solidFill>
                            <a:srgbClr val="000000"/>
                          </a:solidFill>
                          <a:effectLst/>
                          <a:latin typeface="Calibri" panose="020F0502020204030204" pitchFamily="34" charset="0"/>
                        </a:rPr>
                        <a:t> </a:t>
                      </a:r>
                      <a:r>
                        <a:rPr lang="en-GB" sz="1200" b="1" i="0" u="none" strike="noStrike" baseline="0">
                          <a:solidFill>
                            <a:srgbClr val="000000"/>
                          </a:solidFill>
                          <a:effectLst/>
                          <a:latin typeface="Calibri" panose="020F0502020204030204" pitchFamily="34" charset="0"/>
                        </a:rPr>
                        <a:t>Greater Cambridge</a:t>
                      </a:r>
                      <a:r>
                        <a:rPr lang="en-GB" sz="1200" b="1" i="0" u="none" strike="noStrike">
                          <a:solidFill>
                            <a:srgbClr val="000000"/>
                          </a:solidFill>
                          <a:effectLst/>
                          <a:latin typeface="Calibri" panose="020F0502020204030204" pitchFamily="34" charset="0"/>
                        </a:rPr>
                        <a:t> </a:t>
                      </a:r>
                      <a:r>
                        <a:rPr lang="en-GB" sz="1200" b="1" i="0" u="none" strike="noStrike" dirty="0">
                          <a:solidFill>
                            <a:srgbClr val="000000"/>
                          </a:solidFill>
                          <a:effectLst/>
                          <a:latin typeface="Calibri" panose="020F0502020204030204" pitchFamily="34" charset="0"/>
                        </a:rPr>
                        <a:t>in Days by Employment Sector April to July 2023</a:t>
                      </a:r>
                    </a:p>
                    <a:p>
                      <a:pPr algn="ctr" fontAlgn="ctr"/>
                      <a:endParaRPr lang="en-GB" sz="1200" b="1" i="0" u="none" strike="noStrike" dirty="0">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pPr algn="ctr" fontAlgn="ctr"/>
                      <a:endParaRPr lang="en-GB" sz="1200" b="1" i="0" u="none" strike="noStrike" dirty="0">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pPr algn="ctr" fontAlgn="ctr"/>
                      <a:endParaRPr lang="en-GB" sz="1200" b="1" i="0" u="none" strike="noStrike" dirty="0">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pPr algn="ctr" fontAlgn="ctr"/>
                      <a:endParaRPr lang="en-GB" sz="1200" b="1" i="0" u="none" strike="noStrike" dirty="0">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1305209736"/>
                  </a:ext>
                </a:extLst>
              </a:tr>
              <a:tr h="351223">
                <a:tc>
                  <a:txBody>
                    <a:bodyPr/>
                    <a:lstStyle/>
                    <a:p>
                      <a:pPr algn="ctr" fontAlgn="ctr"/>
                      <a:r>
                        <a:rPr lang="en-GB" sz="1200" b="1" i="0" u="none" strike="noStrike">
                          <a:solidFill>
                            <a:schemeClr val="tx1"/>
                          </a:solidFill>
                          <a:effectLst/>
                          <a:latin typeface="Calibri" panose="020F0502020204030204" pitchFamily="34" charset="0"/>
                        </a:rPr>
                        <a:t>Sector Identifier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GB" sz="1200" u="none" strike="noStrike">
                          <a:solidFill>
                            <a:schemeClr val="tx1"/>
                          </a:solidFill>
                          <a:effectLst/>
                        </a:rPr>
                        <a:t>Employment Sector </a:t>
                      </a:r>
                      <a:endParaRPr lang="en-GB" sz="1200" b="1" i="0" u="none" strike="noStrike">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GB" sz="1200" u="none" strike="noStrike">
                          <a:solidFill>
                            <a:schemeClr val="tx1"/>
                          </a:solidFill>
                          <a:effectLst/>
                        </a:rPr>
                        <a:t>May – July 2023 Median Posting Duration (Days)</a:t>
                      </a:r>
                      <a:endParaRPr lang="en-GB" sz="1200" b="1" i="0" u="none" strike="noStrike">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GB" sz="1200" u="none" strike="noStrike">
                          <a:solidFill>
                            <a:schemeClr val="tx1"/>
                          </a:solidFill>
                          <a:effectLst/>
                        </a:rPr>
                        <a:t>May - July 2023 Posting Intensity</a:t>
                      </a:r>
                      <a:endParaRPr lang="en-GB" sz="1200" b="1" i="0" u="none" strike="noStrike">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397018776"/>
                  </a:ext>
                </a:extLst>
              </a:tr>
              <a:tr h="191653">
                <a:tc>
                  <a:txBody>
                    <a:bodyPr/>
                    <a:lstStyle/>
                    <a:p>
                      <a:pPr algn="ctr" fontAlgn="b"/>
                      <a:r>
                        <a:rPr lang="en-GB" sz="1200" u="none" strike="noStrike">
                          <a:solidFill>
                            <a:schemeClr val="tx1"/>
                          </a:solidFill>
                          <a:effectLst/>
                        </a:rPr>
                        <a:t>1</a:t>
                      </a:r>
                      <a:endParaRPr lang="en-GB" sz="1200" b="0" i="0" u="none" strike="noStrike">
                        <a:solidFill>
                          <a:schemeClr val="tx1"/>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chemeClr val="tx1"/>
                          </a:solidFill>
                          <a:effectLst/>
                        </a:rPr>
                        <a:t>Accommodation and food service activities</a:t>
                      </a:r>
                      <a:endParaRPr lang="en-GB" sz="1100" b="0" i="0" u="none" strike="noStrike">
                        <a:solidFill>
                          <a:schemeClr val="tx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chemeClr val="tx1"/>
                          </a:solidFill>
                          <a:effectLst/>
                          <a:latin typeface="Calibri" panose="020F0502020204030204" pitchFamily="34" charset="0"/>
                        </a:rPr>
                        <a:t>39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chemeClr val="tx1"/>
                          </a:solidFill>
                          <a:effectLst/>
                          <a:latin typeface="Calibri" panose="020F0502020204030204" pitchFamily="34" charset="0"/>
                        </a:rPr>
                        <a:t>3:1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063517"/>
                  </a:ext>
                </a:extLst>
              </a:tr>
              <a:tr h="191653">
                <a:tc>
                  <a:txBody>
                    <a:bodyPr/>
                    <a:lstStyle/>
                    <a:p>
                      <a:pPr algn="ctr" fontAlgn="b"/>
                      <a:r>
                        <a:rPr lang="en-GB" sz="1200" u="none" strike="noStrike">
                          <a:solidFill>
                            <a:schemeClr val="tx1"/>
                          </a:solidFill>
                          <a:effectLst/>
                        </a:rPr>
                        <a:t>2</a:t>
                      </a:r>
                      <a:endParaRPr lang="en-GB" sz="1200" b="0" i="0" u="none" strike="noStrike">
                        <a:solidFill>
                          <a:schemeClr val="tx1"/>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chemeClr val="tx1"/>
                          </a:solidFill>
                          <a:effectLst/>
                        </a:rPr>
                        <a:t>Administrative and support service activities</a:t>
                      </a:r>
                      <a:endParaRPr lang="en-GB" sz="1100" b="0" i="0" u="none" strike="noStrike">
                        <a:solidFill>
                          <a:schemeClr val="tx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chemeClr val="tx1"/>
                          </a:solidFill>
                          <a:effectLst/>
                          <a:latin typeface="Calibri" panose="020F0502020204030204" pitchFamily="34" charset="0"/>
                        </a:rPr>
                        <a:t>43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chemeClr val="tx1"/>
                          </a:solidFill>
                          <a:effectLst/>
                          <a:latin typeface="Calibri" panose="020F0502020204030204" pitchFamily="34" charset="0"/>
                        </a:rPr>
                        <a:t>3:1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2720263"/>
                  </a:ext>
                </a:extLst>
              </a:tr>
              <a:tr h="191653">
                <a:tc>
                  <a:txBody>
                    <a:bodyPr/>
                    <a:lstStyle/>
                    <a:p>
                      <a:pPr algn="ctr" fontAlgn="b"/>
                      <a:r>
                        <a:rPr lang="en-GB" sz="1200" u="none" strike="noStrike">
                          <a:solidFill>
                            <a:schemeClr val="tx1"/>
                          </a:solidFill>
                          <a:effectLst/>
                        </a:rPr>
                        <a:t>3</a:t>
                      </a:r>
                      <a:endParaRPr lang="en-GB" sz="1200" b="0" i="0" u="none" strike="noStrike">
                        <a:solidFill>
                          <a:schemeClr val="tx1"/>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chemeClr val="tx1"/>
                          </a:solidFill>
                          <a:effectLst/>
                        </a:rPr>
                        <a:t>Arts, entertainment and recreation</a:t>
                      </a:r>
                      <a:endParaRPr lang="en-GB" sz="1100" b="0" i="0" u="none" strike="noStrike">
                        <a:solidFill>
                          <a:schemeClr val="tx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chemeClr val="tx1"/>
                          </a:solidFill>
                          <a:effectLst/>
                          <a:latin typeface="Calibri" panose="020F0502020204030204" pitchFamily="34" charset="0"/>
                        </a:rPr>
                        <a:t>44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chemeClr val="tx1"/>
                          </a:solidFill>
                          <a:effectLst/>
                          <a:latin typeface="Calibri" panose="020F0502020204030204" pitchFamily="34" charset="0"/>
                        </a:rPr>
                        <a:t>2:1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4976487"/>
                  </a:ext>
                </a:extLst>
              </a:tr>
              <a:tr h="191653">
                <a:tc>
                  <a:txBody>
                    <a:bodyPr/>
                    <a:lstStyle/>
                    <a:p>
                      <a:pPr algn="ctr" fontAlgn="b"/>
                      <a:r>
                        <a:rPr lang="en-GB" sz="1200" u="none" strike="noStrike">
                          <a:solidFill>
                            <a:schemeClr val="tx1"/>
                          </a:solidFill>
                          <a:effectLst/>
                        </a:rPr>
                        <a:t>4</a:t>
                      </a:r>
                      <a:endParaRPr lang="en-GB" sz="1200" b="0" i="0" u="none" strike="noStrike">
                        <a:solidFill>
                          <a:schemeClr val="tx1"/>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chemeClr val="tx1"/>
                          </a:solidFill>
                          <a:effectLst/>
                        </a:rPr>
                        <a:t>Construction</a:t>
                      </a:r>
                      <a:endParaRPr lang="en-GB" sz="1100" b="0" i="0" u="none" strike="noStrike">
                        <a:solidFill>
                          <a:schemeClr val="tx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chemeClr val="tx1"/>
                          </a:solidFill>
                          <a:effectLst/>
                          <a:latin typeface="Calibri" panose="020F0502020204030204" pitchFamily="34" charset="0"/>
                        </a:rPr>
                        <a:t>44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chemeClr val="tx1"/>
                          </a:solidFill>
                          <a:effectLst/>
                          <a:latin typeface="Calibri" panose="020F0502020204030204" pitchFamily="34" charset="0"/>
                        </a:rPr>
                        <a:t>3:1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7715397"/>
                  </a:ext>
                </a:extLst>
              </a:tr>
              <a:tr h="191653">
                <a:tc>
                  <a:txBody>
                    <a:bodyPr/>
                    <a:lstStyle/>
                    <a:p>
                      <a:pPr algn="ctr" fontAlgn="b"/>
                      <a:r>
                        <a:rPr lang="en-GB" sz="1200" u="none" strike="noStrike">
                          <a:solidFill>
                            <a:schemeClr val="tx1"/>
                          </a:solidFill>
                          <a:effectLst/>
                        </a:rPr>
                        <a:t>5</a:t>
                      </a:r>
                      <a:endParaRPr lang="en-GB" sz="1200" b="0" i="0" u="none" strike="noStrike">
                        <a:solidFill>
                          <a:schemeClr val="tx1"/>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chemeClr val="tx1"/>
                          </a:solidFill>
                          <a:effectLst/>
                        </a:rPr>
                        <a:t>Education</a:t>
                      </a:r>
                      <a:endParaRPr lang="en-GB" sz="1100" b="0" i="0" u="none" strike="noStrike">
                        <a:solidFill>
                          <a:schemeClr val="tx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chemeClr val="tx1"/>
                          </a:solidFill>
                          <a:effectLst/>
                          <a:latin typeface="Calibri" panose="020F0502020204030204" pitchFamily="34" charset="0"/>
                        </a:rPr>
                        <a:t>47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chemeClr val="tx1"/>
                          </a:solidFill>
                          <a:effectLst/>
                          <a:latin typeface="Calibri" panose="020F0502020204030204" pitchFamily="34" charset="0"/>
                        </a:rPr>
                        <a:t>3:1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0256415"/>
                  </a:ext>
                </a:extLst>
              </a:tr>
              <a:tr h="191653">
                <a:tc>
                  <a:txBody>
                    <a:bodyPr/>
                    <a:lstStyle/>
                    <a:p>
                      <a:pPr algn="ctr" fontAlgn="b"/>
                      <a:r>
                        <a:rPr lang="en-GB" sz="1200" u="none" strike="noStrike">
                          <a:solidFill>
                            <a:schemeClr val="tx1"/>
                          </a:solidFill>
                          <a:effectLst/>
                        </a:rPr>
                        <a:t>6</a:t>
                      </a:r>
                      <a:endParaRPr lang="en-GB" sz="1200" b="0" i="0" u="none" strike="noStrike">
                        <a:solidFill>
                          <a:schemeClr val="tx1"/>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chemeClr val="tx1"/>
                          </a:solidFill>
                          <a:effectLst/>
                        </a:rPr>
                        <a:t>Financial and insurance activities</a:t>
                      </a:r>
                      <a:endParaRPr lang="en-GB" sz="1100" b="0" i="0" u="none" strike="noStrike">
                        <a:solidFill>
                          <a:schemeClr val="tx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chemeClr val="tx1"/>
                          </a:solidFill>
                          <a:effectLst/>
                          <a:latin typeface="Calibri" panose="020F0502020204030204" pitchFamily="34" charset="0"/>
                        </a:rPr>
                        <a:t>46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chemeClr val="tx1"/>
                          </a:solidFill>
                          <a:effectLst/>
                          <a:latin typeface="Calibri" panose="020F0502020204030204" pitchFamily="34" charset="0"/>
                        </a:rPr>
                        <a:t>3:1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8606626"/>
                  </a:ext>
                </a:extLst>
              </a:tr>
              <a:tr h="191653">
                <a:tc>
                  <a:txBody>
                    <a:bodyPr/>
                    <a:lstStyle/>
                    <a:p>
                      <a:pPr algn="ctr" fontAlgn="b"/>
                      <a:r>
                        <a:rPr lang="en-GB" sz="1200" u="none" strike="noStrike">
                          <a:solidFill>
                            <a:schemeClr val="tx1"/>
                          </a:solidFill>
                          <a:effectLst/>
                        </a:rPr>
                        <a:t>7</a:t>
                      </a:r>
                      <a:endParaRPr lang="en-GB" sz="1200" b="0" i="0" u="none" strike="noStrike">
                        <a:solidFill>
                          <a:schemeClr val="tx1"/>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chemeClr val="tx1"/>
                          </a:solidFill>
                          <a:effectLst/>
                        </a:rPr>
                        <a:t>Human health and social work activities</a:t>
                      </a:r>
                      <a:endParaRPr lang="en-GB" sz="1100" b="0" i="0" u="none" strike="noStrike">
                        <a:solidFill>
                          <a:schemeClr val="tx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chemeClr val="tx1"/>
                          </a:solidFill>
                          <a:effectLst/>
                          <a:latin typeface="Calibri" panose="020F0502020204030204" pitchFamily="34" charset="0"/>
                        </a:rPr>
                        <a:t>42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chemeClr val="tx1"/>
                          </a:solidFill>
                          <a:effectLst/>
                          <a:latin typeface="Calibri" panose="020F0502020204030204" pitchFamily="34" charset="0"/>
                        </a:rPr>
                        <a:t>5:1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3203660"/>
                  </a:ext>
                </a:extLst>
              </a:tr>
              <a:tr h="191653">
                <a:tc>
                  <a:txBody>
                    <a:bodyPr/>
                    <a:lstStyle/>
                    <a:p>
                      <a:pPr algn="ctr" fontAlgn="b"/>
                      <a:r>
                        <a:rPr lang="en-GB" sz="1200" u="none" strike="noStrike">
                          <a:solidFill>
                            <a:schemeClr val="tx1"/>
                          </a:solidFill>
                          <a:effectLst/>
                        </a:rPr>
                        <a:t>8</a:t>
                      </a:r>
                      <a:endParaRPr lang="en-GB" sz="1200" b="0" i="0" u="none" strike="noStrike">
                        <a:solidFill>
                          <a:schemeClr val="tx1"/>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chemeClr val="tx1"/>
                          </a:solidFill>
                          <a:effectLst/>
                        </a:rPr>
                        <a:t>Information and communication</a:t>
                      </a:r>
                      <a:endParaRPr lang="en-GB" sz="1100" b="0" i="0" u="none" strike="noStrike">
                        <a:solidFill>
                          <a:schemeClr val="tx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chemeClr val="tx1"/>
                          </a:solidFill>
                          <a:effectLst/>
                          <a:latin typeface="Calibri" panose="020F0502020204030204" pitchFamily="34" charset="0"/>
                        </a:rPr>
                        <a:t>49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chemeClr val="tx1"/>
                          </a:solidFill>
                          <a:effectLst/>
                          <a:latin typeface="Calibri" panose="020F0502020204030204" pitchFamily="34" charset="0"/>
                        </a:rPr>
                        <a:t>3:1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3675811"/>
                  </a:ext>
                </a:extLst>
              </a:tr>
              <a:tr h="191653">
                <a:tc>
                  <a:txBody>
                    <a:bodyPr/>
                    <a:lstStyle/>
                    <a:p>
                      <a:pPr algn="ctr" fontAlgn="b"/>
                      <a:r>
                        <a:rPr lang="en-GB" sz="1200" u="none" strike="noStrike">
                          <a:solidFill>
                            <a:schemeClr val="tx1"/>
                          </a:solidFill>
                          <a:effectLst/>
                        </a:rPr>
                        <a:t>9</a:t>
                      </a:r>
                      <a:endParaRPr lang="en-GB" sz="1200" b="0" i="0" u="none" strike="noStrike">
                        <a:solidFill>
                          <a:schemeClr val="tx1"/>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chemeClr val="tx1"/>
                          </a:solidFill>
                          <a:effectLst/>
                        </a:rPr>
                        <a:t>Manufacturing</a:t>
                      </a:r>
                      <a:endParaRPr lang="en-GB" sz="1100" b="0" i="0" u="none" strike="noStrike">
                        <a:solidFill>
                          <a:schemeClr val="tx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chemeClr val="tx1"/>
                          </a:solidFill>
                          <a:effectLst/>
                          <a:latin typeface="Calibri" panose="020F0502020204030204" pitchFamily="34" charset="0"/>
                        </a:rPr>
                        <a:t>47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chemeClr val="tx1"/>
                          </a:solidFill>
                          <a:effectLst/>
                          <a:latin typeface="Calibri" panose="020F0502020204030204" pitchFamily="34" charset="0"/>
                        </a:rPr>
                        <a:t>3:1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2353043"/>
                  </a:ext>
                </a:extLst>
              </a:tr>
              <a:tr h="191653">
                <a:tc>
                  <a:txBody>
                    <a:bodyPr/>
                    <a:lstStyle/>
                    <a:p>
                      <a:pPr algn="ctr" fontAlgn="b"/>
                      <a:r>
                        <a:rPr lang="en-GB" sz="1200" u="none" strike="noStrike">
                          <a:solidFill>
                            <a:schemeClr val="tx1"/>
                          </a:solidFill>
                          <a:effectLst/>
                        </a:rPr>
                        <a:t>10</a:t>
                      </a:r>
                      <a:endParaRPr lang="en-GB" sz="1200" b="0" i="0" u="none" strike="noStrike">
                        <a:solidFill>
                          <a:schemeClr val="tx1"/>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chemeClr val="tx1"/>
                          </a:solidFill>
                          <a:effectLst/>
                        </a:rPr>
                        <a:t>Other service activities</a:t>
                      </a:r>
                      <a:endParaRPr lang="en-GB" sz="1100" b="0" i="0" u="none" strike="noStrike">
                        <a:solidFill>
                          <a:schemeClr val="tx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chemeClr val="tx1"/>
                          </a:solidFill>
                          <a:effectLst/>
                          <a:latin typeface="Calibri" panose="020F0502020204030204" pitchFamily="34" charset="0"/>
                        </a:rPr>
                        <a:t>40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chemeClr val="tx1"/>
                          </a:solidFill>
                          <a:effectLst/>
                          <a:latin typeface="Calibri" panose="020F0502020204030204" pitchFamily="34" charset="0"/>
                        </a:rPr>
                        <a:t>4:1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4937928"/>
                  </a:ext>
                </a:extLst>
              </a:tr>
              <a:tr h="207504">
                <a:tc>
                  <a:txBody>
                    <a:bodyPr/>
                    <a:lstStyle/>
                    <a:p>
                      <a:pPr algn="ctr" fontAlgn="b"/>
                      <a:r>
                        <a:rPr lang="en-GB" sz="1200" u="none" strike="noStrike">
                          <a:solidFill>
                            <a:schemeClr val="tx1"/>
                          </a:solidFill>
                          <a:effectLst/>
                        </a:rPr>
                        <a:t>11</a:t>
                      </a:r>
                      <a:endParaRPr lang="en-GB" sz="1200" b="0" i="0" u="none" strike="noStrike">
                        <a:solidFill>
                          <a:schemeClr val="tx1"/>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chemeClr val="tx1"/>
                          </a:solidFill>
                          <a:effectLst/>
                        </a:rPr>
                        <a:t>Professional, scientific and technical activities</a:t>
                      </a:r>
                      <a:endParaRPr lang="en-GB" sz="1100" b="0" i="0" u="none" strike="noStrike">
                        <a:solidFill>
                          <a:schemeClr val="tx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chemeClr val="tx1"/>
                          </a:solidFill>
                          <a:effectLst/>
                          <a:latin typeface="Calibri" panose="020F0502020204030204" pitchFamily="34" charset="0"/>
                        </a:rPr>
                        <a:t>47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chemeClr val="tx1"/>
                          </a:solidFill>
                          <a:effectLst/>
                          <a:latin typeface="Calibri" panose="020F0502020204030204" pitchFamily="34" charset="0"/>
                        </a:rPr>
                        <a:t>3:1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4756637"/>
                  </a:ext>
                </a:extLst>
              </a:tr>
              <a:tr h="207504">
                <a:tc>
                  <a:txBody>
                    <a:bodyPr/>
                    <a:lstStyle/>
                    <a:p>
                      <a:pPr algn="ctr" fontAlgn="b"/>
                      <a:r>
                        <a:rPr lang="en-GB" sz="1200" u="none" strike="noStrike">
                          <a:solidFill>
                            <a:schemeClr val="tx1"/>
                          </a:solidFill>
                          <a:effectLst/>
                        </a:rPr>
                        <a:t>12</a:t>
                      </a:r>
                      <a:endParaRPr lang="en-GB" sz="1200" b="0" i="0" u="none" strike="noStrike">
                        <a:solidFill>
                          <a:schemeClr val="tx1"/>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chemeClr val="tx1"/>
                          </a:solidFill>
                          <a:effectLst/>
                        </a:rPr>
                        <a:t>Public administration and defence; compulsory social security</a:t>
                      </a:r>
                      <a:endParaRPr lang="en-GB" sz="1100" b="0" i="0" u="none" strike="noStrike">
                        <a:solidFill>
                          <a:schemeClr val="tx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chemeClr val="tx1"/>
                          </a:solidFill>
                          <a:effectLst/>
                          <a:latin typeface="Calibri" panose="020F0502020204030204" pitchFamily="34" charset="0"/>
                        </a:rPr>
                        <a:t>41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chemeClr val="tx1"/>
                          </a:solidFill>
                          <a:effectLst/>
                          <a:latin typeface="Calibri" panose="020F0502020204030204" pitchFamily="34" charset="0"/>
                        </a:rPr>
                        <a:t>3:1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1898972"/>
                  </a:ext>
                </a:extLst>
              </a:tr>
              <a:tr h="207504">
                <a:tc>
                  <a:txBody>
                    <a:bodyPr/>
                    <a:lstStyle/>
                    <a:p>
                      <a:pPr algn="ctr" fontAlgn="b"/>
                      <a:r>
                        <a:rPr lang="en-GB" sz="1200" u="none" strike="noStrike">
                          <a:solidFill>
                            <a:schemeClr val="tx1"/>
                          </a:solidFill>
                          <a:effectLst/>
                        </a:rPr>
                        <a:t>13</a:t>
                      </a:r>
                      <a:endParaRPr lang="en-GB" sz="1200" b="0" i="0" u="none" strike="noStrike">
                        <a:solidFill>
                          <a:schemeClr val="tx1"/>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chemeClr val="tx1"/>
                          </a:solidFill>
                          <a:effectLst/>
                        </a:rPr>
                        <a:t>Real estate activities</a:t>
                      </a:r>
                      <a:endParaRPr lang="en-GB" sz="1100" b="0" i="0" u="none" strike="noStrike">
                        <a:solidFill>
                          <a:schemeClr val="tx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dirty="0">
                          <a:solidFill>
                            <a:schemeClr val="tx1"/>
                          </a:solidFill>
                          <a:effectLst/>
                          <a:latin typeface="Calibri" panose="020F0502020204030204" pitchFamily="34" charset="0"/>
                        </a:rPr>
                        <a:t>42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chemeClr val="tx1"/>
                          </a:solidFill>
                          <a:effectLst/>
                          <a:latin typeface="Calibri" panose="020F0502020204030204" pitchFamily="34" charset="0"/>
                        </a:rPr>
                        <a:t>3:1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7787727"/>
                  </a:ext>
                </a:extLst>
              </a:tr>
              <a:tr h="207504">
                <a:tc>
                  <a:txBody>
                    <a:bodyPr/>
                    <a:lstStyle/>
                    <a:p>
                      <a:pPr algn="ctr" fontAlgn="b"/>
                      <a:r>
                        <a:rPr lang="en-GB" sz="1200" u="none" strike="noStrike">
                          <a:solidFill>
                            <a:schemeClr val="tx1"/>
                          </a:solidFill>
                          <a:effectLst/>
                        </a:rPr>
                        <a:t>14</a:t>
                      </a:r>
                      <a:endParaRPr lang="en-GB" sz="1200" b="0" i="0" u="none" strike="noStrike">
                        <a:solidFill>
                          <a:schemeClr val="tx1"/>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chemeClr val="tx1"/>
                          </a:solidFill>
                          <a:effectLst/>
                        </a:rPr>
                        <a:t>Transportation and storage</a:t>
                      </a:r>
                      <a:endParaRPr lang="en-GB" sz="1100" b="0" i="0" u="none" strike="noStrike">
                        <a:solidFill>
                          <a:schemeClr val="tx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chemeClr val="tx1"/>
                          </a:solidFill>
                          <a:effectLst/>
                          <a:latin typeface="Calibri" panose="020F0502020204030204" pitchFamily="34" charset="0"/>
                        </a:rPr>
                        <a:t>43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chemeClr val="tx1"/>
                          </a:solidFill>
                          <a:effectLst/>
                          <a:latin typeface="Calibri" panose="020F0502020204030204" pitchFamily="34" charset="0"/>
                        </a:rPr>
                        <a:t>3:1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1739436"/>
                  </a:ext>
                </a:extLst>
              </a:tr>
              <a:tr h="259381">
                <a:tc>
                  <a:txBody>
                    <a:bodyPr/>
                    <a:lstStyle/>
                    <a:p>
                      <a:pPr algn="ctr" fontAlgn="b"/>
                      <a:r>
                        <a:rPr lang="en-GB" sz="1200" u="none" strike="noStrike">
                          <a:solidFill>
                            <a:schemeClr val="tx1"/>
                          </a:solidFill>
                          <a:effectLst/>
                        </a:rPr>
                        <a:t>15</a:t>
                      </a:r>
                      <a:endParaRPr lang="en-GB" sz="1200" b="0" i="0" u="none" strike="noStrike">
                        <a:solidFill>
                          <a:schemeClr val="tx1"/>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chemeClr val="tx1"/>
                          </a:solidFill>
                          <a:effectLst/>
                        </a:rPr>
                        <a:t>Wholesale and retail trade; repair of motor vehicles and motorcycles</a:t>
                      </a:r>
                      <a:endParaRPr lang="en-GB" sz="1100" b="0" i="0" u="none" strike="noStrike">
                        <a:solidFill>
                          <a:schemeClr val="tx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chemeClr val="tx1"/>
                          </a:solidFill>
                          <a:effectLst/>
                          <a:latin typeface="Calibri" panose="020F0502020204030204" pitchFamily="34" charset="0"/>
                        </a:rPr>
                        <a:t>43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chemeClr val="tx1"/>
                          </a:solidFill>
                          <a:effectLst/>
                          <a:latin typeface="Calibri" panose="020F0502020204030204" pitchFamily="34" charset="0"/>
                        </a:rPr>
                        <a:t>3:1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280942"/>
                  </a:ext>
                </a:extLst>
              </a:tr>
              <a:tr h="480243">
                <a:tc>
                  <a:txBody>
                    <a:bodyPr/>
                    <a:lstStyle/>
                    <a:p>
                      <a:pPr algn="ctr" fontAlgn="b"/>
                      <a:r>
                        <a:rPr lang="en-GB" sz="1200" b="0" i="0" u="none" strike="noStrike">
                          <a:solidFill>
                            <a:schemeClr val="tx1"/>
                          </a:solidFill>
                          <a:effectLst/>
                          <a:latin typeface="Calibri" panose="020F0502020204030204" pitchFamily="34" charset="0"/>
                        </a:rPr>
                        <a:t>16</a:t>
                      </a: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b="0" i="0" u="none" strike="noStrike">
                          <a:solidFill>
                            <a:schemeClr val="tx1"/>
                          </a:solidFill>
                          <a:effectLst/>
                          <a:latin typeface="Calibri" panose="020F0502020204030204" pitchFamily="34" charset="0"/>
                        </a:rPr>
                        <a:t>Other sectors (Agriculture, forestry and fishing; Mining and quarrying; Water supply and Waste management)</a:t>
                      </a:r>
                    </a:p>
                    <a:p>
                      <a:pPr algn="l" fontAlgn="b"/>
                      <a:endParaRPr lang="en-GB" sz="1100" b="0" i="0" u="none" strike="noStrike">
                        <a:solidFill>
                          <a:schemeClr val="tx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chemeClr val="tx1"/>
                          </a:solidFill>
                          <a:effectLst/>
                          <a:latin typeface="Calibri" panose="020F0502020204030204" pitchFamily="34" charset="0"/>
                        </a:rPr>
                        <a:t>47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dirty="0">
                          <a:solidFill>
                            <a:schemeClr val="tx1"/>
                          </a:solidFill>
                          <a:effectLst/>
                          <a:latin typeface="Calibri" panose="020F0502020204030204" pitchFamily="34" charset="0"/>
                        </a:rPr>
                        <a:t>3:1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7716147"/>
                  </a:ext>
                </a:extLst>
              </a:tr>
            </a:tbl>
          </a:graphicData>
        </a:graphic>
      </p:graphicFrame>
      <p:graphicFrame>
        <p:nvGraphicFramePr>
          <p:cNvPr id="7" name="Table 2">
            <a:extLst>
              <a:ext uri="{FF2B5EF4-FFF2-40B4-BE49-F238E27FC236}">
                <a16:creationId xmlns:a16="http://schemas.microsoft.com/office/drawing/2014/main" id="{83B94E53-59A4-BD0A-5E9F-4E54429D5EFA}"/>
              </a:ext>
            </a:extLst>
          </p:cNvPr>
          <p:cNvGraphicFramePr>
            <a:graphicFrameLocks noGrp="1"/>
          </p:cNvGraphicFramePr>
          <p:nvPr>
            <p:extLst>
              <p:ext uri="{D42A27DB-BD31-4B8C-83A1-F6EECF244321}">
                <p14:modId xmlns:p14="http://schemas.microsoft.com/office/powerpoint/2010/main" val="3739682634"/>
              </p:ext>
            </p:extLst>
          </p:nvPr>
        </p:nvGraphicFramePr>
        <p:xfrm>
          <a:off x="1011055" y="667246"/>
          <a:ext cx="10645140" cy="853440"/>
        </p:xfrm>
        <a:graphic>
          <a:graphicData uri="http://schemas.openxmlformats.org/drawingml/2006/table">
            <a:tbl>
              <a:tblPr firstRow="1" bandRow="1">
                <a:tableStyleId>{5C22544A-7EE6-4342-B048-85BDC9FD1C3A}</a:tableStyleId>
              </a:tblPr>
              <a:tblGrid>
                <a:gridCol w="5322570">
                  <a:extLst>
                    <a:ext uri="{9D8B030D-6E8A-4147-A177-3AD203B41FA5}">
                      <a16:colId xmlns:a16="http://schemas.microsoft.com/office/drawing/2014/main" val="177310155"/>
                    </a:ext>
                  </a:extLst>
                </a:gridCol>
                <a:gridCol w="5322570">
                  <a:extLst>
                    <a:ext uri="{9D8B030D-6E8A-4147-A177-3AD203B41FA5}">
                      <a16:colId xmlns:a16="http://schemas.microsoft.com/office/drawing/2014/main" val="1647353521"/>
                    </a:ext>
                  </a:extLst>
                </a:gridCol>
              </a:tblGrid>
              <a:tr h="392415">
                <a:tc>
                  <a:txBody>
                    <a:bodyPr/>
                    <a:lstStyle/>
                    <a:p>
                      <a:pPr algn="ctr"/>
                      <a:r>
                        <a:rPr lang="en-GB" sz="1400" dirty="0">
                          <a:solidFill>
                            <a:schemeClr val="tx1"/>
                          </a:solidFill>
                        </a:rPr>
                        <a:t>Median Posting Duration (April - July 2023)</a:t>
                      </a:r>
                      <a:br>
                        <a:rPr lang="en-GB" sz="1400" dirty="0">
                          <a:solidFill>
                            <a:schemeClr val="tx1"/>
                          </a:solidFill>
                        </a:rPr>
                      </a:br>
                      <a:r>
                        <a:rPr lang="en-GB" sz="1400" dirty="0">
                          <a:solidFill>
                            <a:schemeClr val="tx1"/>
                          </a:solidFill>
                        </a:rPr>
                        <a:t>(Greater Cambridge)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en-GB" sz="1400" dirty="0">
                          <a:solidFill>
                            <a:schemeClr val="tx1"/>
                          </a:solidFill>
                        </a:rPr>
                        <a:t>Posting Intensity (April – July 2023)</a:t>
                      </a:r>
                      <a:br>
                        <a:rPr lang="en-GB" sz="1400" dirty="0">
                          <a:solidFill>
                            <a:schemeClr val="tx1"/>
                          </a:solidFill>
                        </a:rPr>
                      </a:br>
                      <a:r>
                        <a:rPr lang="en-GB" sz="1400" dirty="0">
                          <a:solidFill>
                            <a:schemeClr val="tx1"/>
                          </a:solidFill>
                        </a:rPr>
                        <a:t>(Greater Cambridge)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3812995201"/>
                  </a:ext>
                </a:extLst>
              </a:tr>
              <a:tr h="253916">
                <a:tc>
                  <a:txBody>
                    <a:bodyPr/>
                    <a:lstStyle/>
                    <a:p>
                      <a:pPr algn="ctr"/>
                      <a:r>
                        <a:rPr lang="en-GB" sz="1400" b="1"/>
                        <a:t>42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dirty="0"/>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5973738"/>
                  </a:ext>
                </a:extLst>
              </a:tr>
            </a:tbl>
          </a:graphicData>
        </a:graphic>
      </p:graphicFrame>
    </p:spTree>
    <p:extLst>
      <p:ext uri="{BB962C8B-B14F-4D97-AF65-F5344CB8AC3E}">
        <p14:creationId xmlns:p14="http://schemas.microsoft.com/office/powerpoint/2010/main" val="2598030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40C203-1965-AA2D-A481-F4DC28F7B9C6}"/>
              </a:ext>
            </a:extLst>
          </p:cNvPr>
          <p:cNvSpPr>
            <a:spLocks noGrp="1"/>
          </p:cNvSpPr>
          <p:nvPr>
            <p:ph type="title" idx="4294967295"/>
          </p:nvPr>
        </p:nvSpPr>
        <p:spPr>
          <a:xfrm>
            <a:off x="0" y="-3610"/>
            <a:ext cx="12192000" cy="860345"/>
          </a:xfrm>
          <a:prstGeom prst="rect">
            <a:avLst/>
          </a:prstGeom>
          <a:solidFill>
            <a:schemeClr val="accent2"/>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Trebuchet MS" panose="020B0603020202020204" pitchFamily="34" charset="0"/>
                <a:ea typeface="+mn-ea"/>
                <a:cs typeface="+mn-cs"/>
              </a:rPr>
              <a:t>Labour Market Headline Findings – April 2022 – March 2023</a:t>
            </a:r>
          </a:p>
        </p:txBody>
      </p:sp>
      <p:sp>
        <p:nvSpPr>
          <p:cNvPr id="5" name="TextBox 4">
            <a:extLst>
              <a:ext uri="{FF2B5EF4-FFF2-40B4-BE49-F238E27FC236}">
                <a16:creationId xmlns:a16="http://schemas.microsoft.com/office/drawing/2014/main" id="{3504BDA3-ECA1-3CB6-A871-2440E752EF28}"/>
              </a:ext>
            </a:extLst>
          </p:cNvPr>
          <p:cNvSpPr txBox="1"/>
          <p:nvPr/>
        </p:nvSpPr>
        <p:spPr>
          <a:xfrm>
            <a:off x="615820" y="1166327"/>
            <a:ext cx="10963470" cy="1367234"/>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Within this latest quarter the Greater Cambridge region had a higher unemployment rate than the UK as a whole but also had a higher employment rate and lower rate of economic inactivity.</a:t>
            </a:r>
          </a:p>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However, this may be because of an increase in the proportion of th</a:t>
            </a:r>
            <a:r>
              <a:rPr lang="en-GB" b="1" kern="100" dirty="0">
                <a:latin typeface="Calibri" panose="020F0502020204030204" pitchFamily="34" charset="0"/>
                <a:ea typeface="Calibri" panose="020F0502020204030204" pitchFamily="34" charset="0"/>
                <a:cs typeface="Times New Roman" panose="02020603050405020304" pitchFamily="18" charset="0"/>
              </a:rPr>
              <a:t>e 16-64 population being recorded as economically active rather than an increase in the number of people moving from employment to unemployment</a:t>
            </a:r>
            <a:endParaRPr lang="en-GB"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FDF174E-3AE8-27D6-F15B-03653C2FF1C5}"/>
              </a:ext>
            </a:extLst>
          </p:cNvPr>
          <p:cNvSpPr txBox="1"/>
          <p:nvPr/>
        </p:nvSpPr>
        <p:spPr>
          <a:xfrm>
            <a:off x="525624" y="2716153"/>
            <a:ext cx="11053666" cy="4137095"/>
          </a:xfrm>
          <a:prstGeom prst="rect">
            <a:avLst/>
          </a:prstGeom>
          <a:noFill/>
        </p:spPr>
        <p:txBody>
          <a:bodyPr wrap="square" lIns="91440" tIns="45720" rIns="91440" bIns="45720" anchor="t">
            <a:spAutoFit/>
          </a:bodyPr>
          <a:lstStyle/>
          <a:p>
            <a:pPr marL="285750" indent="-285750">
              <a:lnSpc>
                <a:spcPct val="107000"/>
              </a:lnSpc>
              <a:spcAft>
                <a:spcPts val="800"/>
              </a:spcAft>
              <a:buFont typeface="Arial" panose="020B0604020202020204" pitchFamily="34" charset="0"/>
              <a:buChar char="•"/>
            </a:pPr>
            <a:r>
              <a:rPr lang="en-GB" sz="1800" b="1" kern="100">
                <a:effectLst/>
                <a:latin typeface="Calibri" panose="020F0502020204030204" pitchFamily="34" charset="0"/>
                <a:ea typeface="Calibri" panose="020F0502020204030204" pitchFamily="34" charset="0"/>
                <a:cs typeface="Times New Roman" panose="02020603050405020304" pitchFamily="18" charset="0"/>
              </a:rPr>
              <a:t>Over the last quarter Greater Cambridge has seen a larger increase in both the employment and unemployment rate than the UK as a whole and a greater fall in the economic inactivity rate. </a:t>
            </a:r>
            <a:r>
              <a:rPr lang="en-GB" sz="1800" kern="100">
                <a:effectLst/>
                <a:latin typeface="Calibri" panose="020F0502020204030204" pitchFamily="34" charset="0"/>
                <a:ea typeface="Calibri" panose="020F0502020204030204" pitchFamily="34" charset="0"/>
                <a:cs typeface="Times New Roman" panose="02020603050405020304" pitchFamily="18" charset="0"/>
              </a:rPr>
              <a:t>This indicates tha</a:t>
            </a:r>
            <a:r>
              <a:rPr lang="en-GB" kern="100">
                <a:latin typeface="Calibri" panose="020F0502020204030204" pitchFamily="34" charset="0"/>
                <a:ea typeface="Calibri" panose="020F0502020204030204" pitchFamily="34" charset="0"/>
                <a:cs typeface="Times New Roman" panose="02020603050405020304" pitchFamily="18" charset="0"/>
              </a:rPr>
              <a:t>t the rise in unemployment may be due to more people entering the labour market rather than an increase in the number of people losing their jobs. </a:t>
            </a:r>
          </a:p>
          <a:p>
            <a:pPr marL="285750" indent="-285750">
              <a:lnSpc>
                <a:spcPct val="107000"/>
              </a:lnSpc>
              <a:spcAft>
                <a:spcPts val="800"/>
              </a:spcAft>
              <a:buFont typeface="Arial" panose="020B0604020202020204" pitchFamily="34" charset="0"/>
              <a:buChar char="•"/>
            </a:pPr>
            <a:r>
              <a:rPr lang="en-GB" b="1" kern="100">
                <a:latin typeface="Calibri"/>
                <a:ea typeface="Calibri" panose="020F0502020204030204" pitchFamily="34" charset="0"/>
                <a:cs typeface="Times New Roman"/>
              </a:rPr>
              <a:t>Looking at the change between this latest quarter, and the comparable one in the previous year the Greater Cambridge Partnership has seen an increase in economic inactivity and a decrease in the employment rate, suggesting that those of working age are moving out of the labour market. </a:t>
            </a:r>
            <a:r>
              <a:rPr lang="en-GB" kern="100">
                <a:latin typeface="Calibri"/>
                <a:ea typeface="Calibri" panose="020F0502020204030204" pitchFamily="34" charset="0"/>
                <a:cs typeface="Times New Roman"/>
              </a:rPr>
              <a:t>It should be emphasised, however, that because the Annual Population Survey is an estimate based on a representative sample and the small area of the Greater Cambridge Partnership that these changes are within the margin of error for the survey, so should be treated as purely indicative. </a:t>
            </a:r>
          </a:p>
          <a:p>
            <a:pPr marL="285750" indent="-285750">
              <a:lnSpc>
                <a:spcPct val="107000"/>
              </a:lnSpc>
              <a:spcAft>
                <a:spcPts val="800"/>
              </a:spcAft>
              <a:buFont typeface="Arial" panose="020B0604020202020204" pitchFamily="34" charset="0"/>
              <a:buChar char="•"/>
            </a:pPr>
            <a:r>
              <a:rPr lang="en-GB" sz="1800" b="1" kern="100">
                <a:effectLst/>
                <a:latin typeface="Calibri" panose="020F0502020204030204" pitchFamily="34" charset="0"/>
                <a:ea typeface="Calibri" panose="020F0502020204030204" pitchFamily="34" charset="0"/>
                <a:cs typeface="Times New Roman" panose="02020603050405020304" pitchFamily="18" charset="0"/>
              </a:rPr>
              <a:t>It is important to note that due to the small geographical area and the way that the Annual Population Survey’s data is collated, all three measures are expected to fluctuate from release to release and should be treated as broadly indicative. </a:t>
            </a:r>
          </a:p>
        </p:txBody>
      </p:sp>
    </p:spTree>
    <p:extLst>
      <p:ext uri="{BB962C8B-B14F-4D97-AF65-F5344CB8AC3E}">
        <p14:creationId xmlns:p14="http://schemas.microsoft.com/office/powerpoint/2010/main" val="2964676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40C203-1965-AA2D-A481-F4DC28F7B9C6}"/>
              </a:ext>
            </a:extLst>
          </p:cNvPr>
          <p:cNvSpPr>
            <a:spLocks noGrp="1"/>
          </p:cNvSpPr>
          <p:nvPr>
            <p:ph type="title" idx="4294967295"/>
          </p:nvPr>
        </p:nvSpPr>
        <p:spPr>
          <a:xfrm>
            <a:off x="0" y="-3610"/>
            <a:ext cx="12192000" cy="860345"/>
          </a:xfrm>
          <a:prstGeom prst="rect">
            <a:avLst/>
          </a:prstGeom>
          <a:solidFill>
            <a:schemeClr val="accent2"/>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Labour Market Headlines - Definitions</a:t>
            </a:r>
          </a:p>
        </p:txBody>
      </p:sp>
      <p:sp>
        <p:nvSpPr>
          <p:cNvPr id="3" name="TextBox 2">
            <a:extLst>
              <a:ext uri="{FF2B5EF4-FFF2-40B4-BE49-F238E27FC236}">
                <a16:creationId xmlns:a16="http://schemas.microsoft.com/office/drawing/2014/main" id="{704E18DC-FBAF-5902-FF1B-A5BFE4550076}"/>
              </a:ext>
            </a:extLst>
          </p:cNvPr>
          <p:cNvSpPr txBox="1"/>
          <p:nvPr/>
        </p:nvSpPr>
        <p:spPr>
          <a:xfrm>
            <a:off x="774441" y="6332412"/>
            <a:ext cx="97598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Note – All of these measures are calculated on the basis of the working age (16-64) population</a:t>
            </a:r>
          </a:p>
        </p:txBody>
      </p:sp>
      <p:sp>
        <p:nvSpPr>
          <p:cNvPr id="5" name="TextBox 4">
            <a:extLst>
              <a:ext uri="{FF2B5EF4-FFF2-40B4-BE49-F238E27FC236}">
                <a16:creationId xmlns:a16="http://schemas.microsoft.com/office/drawing/2014/main" id="{B20C696C-0903-9D03-A5D4-DB24F3F795CC}"/>
              </a:ext>
            </a:extLst>
          </p:cNvPr>
          <p:cNvSpPr txBox="1"/>
          <p:nvPr/>
        </p:nvSpPr>
        <p:spPr>
          <a:xfrm>
            <a:off x="569167" y="1173068"/>
            <a:ext cx="11065114" cy="6557629"/>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GB" sz="2400" b="1" i="1" dirty="0"/>
              <a:t>Employment Rate (Employed Population/Total Population): </a:t>
            </a:r>
            <a:r>
              <a:rPr lang="en-GB" sz="2400" dirty="0"/>
              <a:t>The percentage of the total population who are employed</a:t>
            </a:r>
          </a:p>
          <a:p>
            <a:pPr marL="285750" indent="-285750">
              <a:lnSpc>
                <a:spcPct val="107000"/>
              </a:lnSpc>
              <a:spcAft>
                <a:spcPts val="800"/>
              </a:spcAft>
              <a:buFont typeface="Arial" panose="020B0604020202020204" pitchFamily="34" charset="0"/>
              <a:buChar char="•"/>
            </a:pPr>
            <a:r>
              <a:rPr lang="en-GB" sz="2400" b="1" i="1" dirty="0"/>
              <a:t>Unemployment </a:t>
            </a:r>
            <a:r>
              <a:rPr lang="en-GB" sz="2400" b="1" i="1" kern="1200" dirty="0"/>
              <a:t>Rate (Unemployed Population/Economically Active Population): </a:t>
            </a:r>
            <a:r>
              <a:rPr lang="en-GB" sz="2400" kern="1200" dirty="0"/>
              <a:t>The proportion of the Economically Active Population </a:t>
            </a:r>
            <a:r>
              <a:rPr lang="en-US" sz="2400" kern="1200" dirty="0"/>
              <a:t>without a job, have been actively seeking work in the past four weeks and are available to start work in the next two weeks or are out of work, have found a job and are waiting to start it in the next two weeks</a:t>
            </a:r>
            <a:endParaRPr lang="en-GB" sz="2400" kern="1200" dirty="0"/>
          </a:p>
          <a:p>
            <a:pPr marL="342900" lvl="1" indent="-342900" algn="l" defTabSz="889000">
              <a:lnSpc>
                <a:spcPct val="90000"/>
              </a:lnSpc>
              <a:spcBef>
                <a:spcPct val="0"/>
              </a:spcBef>
              <a:spcAft>
                <a:spcPct val="15000"/>
              </a:spcAft>
              <a:buFont typeface="Arial" panose="020B0604020202020204" pitchFamily="34" charset="0"/>
              <a:buChar char="•"/>
            </a:pPr>
            <a:r>
              <a:rPr lang="en-GB" sz="2400" b="1" i="1" kern="1200" dirty="0"/>
              <a:t>Economic Inactivity Rate (Economically Inactive Population/Total Population: </a:t>
            </a:r>
            <a:r>
              <a:rPr lang="en-GB" sz="2400" kern="1200" dirty="0"/>
              <a:t>The proportion of the population without a job and have not sought work in the last four weeks and/or are not available to start work in the next two weeks. Example reasons for being economically inactive could include being a student, having caring responsibilities, being sick and disabled and retirement</a:t>
            </a:r>
          </a:p>
          <a:p>
            <a:pPr marL="285750" indent="-285750">
              <a:lnSpc>
                <a:spcPct val="107000"/>
              </a:lnSpc>
              <a:spcAft>
                <a:spcPts val="800"/>
              </a:spcAft>
              <a:buFont typeface="Arial" panose="020B0604020202020204" pitchFamily="34" charset="0"/>
              <a:buChar char="•"/>
            </a:pPr>
            <a:endParaRPr lang="en-GB" sz="2400" kern="1200" dirty="0"/>
          </a:p>
          <a:p>
            <a:pPr marL="285750" indent="-285750">
              <a:lnSpc>
                <a:spcPct val="107000"/>
              </a:lnSpc>
              <a:spcAft>
                <a:spcPts val="800"/>
              </a:spcAft>
              <a:buFont typeface="Arial" panose="020B0604020202020204" pitchFamily="34" charset="0"/>
              <a:buChar char="•"/>
            </a:pPr>
            <a:endParaRPr lang="en-GB" sz="2400" kern="1200" dirty="0"/>
          </a:p>
          <a:p>
            <a:pPr>
              <a:lnSpc>
                <a:spcPct val="107000"/>
              </a:lnSpc>
              <a:spcAft>
                <a:spcPts val="800"/>
              </a:spcAft>
            </a:pPr>
            <a:endParaRPr lang="en-GB" sz="2400" b="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b="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8269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2">
            <a:extLst>
              <a:ext uri="{FF2B5EF4-FFF2-40B4-BE49-F238E27FC236}">
                <a16:creationId xmlns:a16="http://schemas.microsoft.com/office/drawing/2014/main" id="{4B2FF5DA-278E-BBFE-2A2E-DD53176F9E45}"/>
              </a:ext>
            </a:extLst>
          </p:cNvPr>
          <p:cNvSpPr txBox="1">
            <a:spLocks noGrp="1"/>
          </p:cNvSpPr>
          <p:nvPr>
            <p:ph type="title" idx="4294967295"/>
          </p:nvPr>
        </p:nvSpPr>
        <p:spPr>
          <a:xfrm>
            <a:off x="7155403" y="-94559"/>
            <a:ext cx="5864912" cy="5978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dirty="0">
                <a:ln>
                  <a:noFill/>
                </a:ln>
                <a:solidFill>
                  <a:schemeClr val="bg1"/>
                </a:solidFill>
                <a:effectLst/>
                <a:uLnTx/>
                <a:uFillTx/>
                <a:latin typeface="+mj-lt"/>
                <a:ea typeface="+mj-ea"/>
                <a:cs typeface="+mj-cs"/>
              </a:rPr>
              <a:t>Key Economic Indicators</a:t>
            </a:r>
          </a:p>
        </p:txBody>
      </p:sp>
      <p:grpSp>
        <p:nvGrpSpPr>
          <p:cNvPr id="17" name="Group 16" descr="The unemployment rate between April 2022 and March 2023 was 3.9% (higher than the 3.7% nationally), this has increased by +1.5 percentage points since the last quarter and is at the same level as 12 months previously&#10;The employment rate between April 2022 and March 2023 was 79.1% (higher than the 75.4% nationally), this has increased by +0.2 percentage points since the last quarter and is -2.1 percentage points lower than the level 12 months previously.&#10;17.8% of residents (aged 16-64) were economically inactive between April 2022 and March 2023(lower than the 21.7% nationally), this has decreased by -1.4 percentage points since the last quarter and is -2.4pp lower than the level 12 months previously.&#10;">
            <a:extLst>
              <a:ext uri="{FF2B5EF4-FFF2-40B4-BE49-F238E27FC236}">
                <a16:creationId xmlns:a16="http://schemas.microsoft.com/office/drawing/2014/main" id="{7401396B-E030-2CFF-DCF6-D79EC51A13EB}"/>
              </a:ext>
            </a:extLst>
          </p:cNvPr>
          <p:cNvGrpSpPr/>
          <p:nvPr/>
        </p:nvGrpSpPr>
        <p:grpSpPr>
          <a:xfrm>
            <a:off x="-101178" y="-19784"/>
            <a:ext cx="12293178" cy="6948191"/>
            <a:chOff x="-101178" y="-19784"/>
            <a:chExt cx="12293178" cy="6948191"/>
          </a:xfrm>
        </p:grpSpPr>
        <p:pic>
          <p:nvPicPr>
            <p:cNvPr id="5" name="Picture 4">
              <a:extLst>
                <a:ext uri="{FF2B5EF4-FFF2-40B4-BE49-F238E27FC236}">
                  <a16:creationId xmlns:a16="http://schemas.microsoft.com/office/drawing/2014/main" id="{738849CC-A81F-4D03-803D-DFBD23F9C2C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764611" y="5176509"/>
              <a:ext cx="2365453" cy="1243692"/>
            </a:xfrm>
            <a:prstGeom prst="rect">
              <a:avLst/>
            </a:prstGeom>
          </p:spPr>
        </p:pic>
        <p:sp>
          <p:nvSpPr>
            <p:cNvPr id="110" name="Rectangle: Rounded Corners 109">
              <a:extLst>
                <a:ext uri="{FF2B5EF4-FFF2-40B4-BE49-F238E27FC236}">
                  <a16:creationId xmlns:a16="http://schemas.microsoft.com/office/drawing/2014/main" id="{F9E6AAF1-7C93-4AC5-86FB-2949B4C1BAEB}"/>
                </a:ext>
                <a:ext uri="{C183D7F6-B498-43B3-948B-1728B52AA6E4}">
                  <adec:decorative xmlns:adec="http://schemas.microsoft.com/office/drawing/2017/decorative" val="1"/>
                </a:ext>
              </a:extLst>
            </p:cNvPr>
            <p:cNvSpPr/>
            <p:nvPr/>
          </p:nvSpPr>
          <p:spPr>
            <a:xfrm>
              <a:off x="91053" y="5165300"/>
              <a:ext cx="2357429" cy="1235629"/>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Rounded Corners 106">
              <a:extLst>
                <a:ext uri="{FF2B5EF4-FFF2-40B4-BE49-F238E27FC236}">
                  <a16:creationId xmlns:a16="http://schemas.microsoft.com/office/drawing/2014/main" id="{D7F2723E-AB88-4240-BE4B-DAF46CFBAD98}"/>
                </a:ext>
                <a:ext uri="{C183D7F6-B498-43B3-948B-1728B52AA6E4}">
                  <adec:decorative xmlns:adec="http://schemas.microsoft.com/office/drawing/2017/decorative" val="1"/>
                </a:ext>
              </a:extLst>
            </p:cNvPr>
            <p:cNvSpPr/>
            <p:nvPr/>
          </p:nvSpPr>
          <p:spPr>
            <a:xfrm>
              <a:off x="5573236" y="2917982"/>
              <a:ext cx="2357429" cy="1235629"/>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Rounded Corners 104">
              <a:extLst>
                <a:ext uri="{FF2B5EF4-FFF2-40B4-BE49-F238E27FC236}">
                  <a16:creationId xmlns:a16="http://schemas.microsoft.com/office/drawing/2014/main" id="{DDA93802-CBC6-4DB6-804E-BF86EE8C0B15}"/>
                </a:ext>
                <a:ext uri="{C183D7F6-B498-43B3-948B-1728B52AA6E4}">
                  <adec:decorative xmlns:adec="http://schemas.microsoft.com/office/drawing/2017/decorative" val="1"/>
                </a:ext>
              </a:extLst>
            </p:cNvPr>
            <p:cNvSpPr/>
            <p:nvPr/>
          </p:nvSpPr>
          <p:spPr>
            <a:xfrm>
              <a:off x="2805018" y="2910252"/>
              <a:ext cx="2357429" cy="1235629"/>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Rounded Corners 102">
              <a:extLst>
                <a:ext uri="{FF2B5EF4-FFF2-40B4-BE49-F238E27FC236}">
                  <a16:creationId xmlns:a16="http://schemas.microsoft.com/office/drawing/2014/main" id="{6F279233-6CB4-4697-8AC3-FC8004F862BA}"/>
                </a:ext>
                <a:ext uri="{C183D7F6-B498-43B3-948B-1728B52AA6E4}">
                  <adec:decorative xmlns:adec="http://schemas.microsoft.com/office/drawing/2017/decorative" val="1"/>
                </a:ext>
              </a:extLst>
            </p:cNvPr>
            <p:cNvSpPr/>
            <p:nvPr/>
          </p:nvSpPr>
          <p:spPr>
            <a:xfrm>
              <a:off x="135981" y="2911840"/>
              <a:ext cx="2357429" cy="1235629"/>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Rounded Corners 78">
              <a:extLst>
                <a:ext uri="{FF2B5EF4-FFF2-40B4-BE49-F238E27FC236}">
                  <a16:creationId xmlns:a16="http://schemas.microsoft.com/office/drawing/2014/main" id="{C43544D9-1A17-4537-8D82-345153CA93F2}"/>
                </a:ext>
                <a:ext uri="{C183D7F6-B498-43B3-948B-1728B52AA6E4}">
                  <adec:decorative xmlns:adec="http://schemas.microsoft.com/office/drawing/2017/decorative" val="1"/>
                </a:ext>
              </a:extLst>
            </p:cNvPr>
            <p:cNvSpPr/>
            <p:nvPr/>
          </p:nvSpPr>
          <p:spPr>
            <a:xfrm>
              <a:off x="5535428" y="525431"/>
              <a:ext cx="2357429" cy="1235629"/>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Rounded Corners 70">
              <a:extLst>
                <a:ext uri="{FF2B5EF4-FFF2-40B4-BE49-F238E27FC236}">
                  <a16:creationId xmlns:a16="http://schemas.microsoft.com/office/drawing/2014/main" id="{81510555-CC38-4FD7-A386-374D0CAAD93B}"/>
                </a:ext>
                <a:ext uri="{C183D7F6-B498-43B3-948B-1728B52AA6E4}">
                  <adec:decorative xmlns:adec="http://schemas.microsoft.com/office/drawing/2017/decorative" val="1"/>
                </a:ext>
              </a:extLst>
            </p:cNvPr>
            <p:cNvSpPr/>
            <p:nvPr/>
          </p:nvSpPr>
          <p:spPr>
            <a:xfrm>
              <a:off x="2836848" y="529048"/>
              <a:ext cx="2357429" cy="1235629"/>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BD9936E-E90D-4F5A-9096-CBDF4591EA74}"/>
                </a:ext>
              </a:extLst>
            </p:cNvPr>
            <p:cNvSpPr/>
            <p:nvPr/>
          </p:nvSpPr>
          <p:spPr>
            <a:xfrm>
              <a:off x="0" y="-19784"/>
              <a:ext cx="12192000" cy="518518"/>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dirty="0">
                  <a:solidFill>
                    <a:prstClr val="white"/>
                  </a:solidFill>
                  <a:latin typeface="Calibri" panose="020F0502020204030204"/>
                </a:rPr>
                <a:t>Unemployment Rate Overall (aged 16-64) – 3.9% </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5EB2690C-64E7-46A5-91DE-7DF2FE01A50A}"/>
                </a:ext>
              </a:extLst>
            </p:cNvPr>
            <p:cNvSpPr txBox="1"/>
            <p:nvPr/>
          </p:nvSpPr>
          <p:spPr>
            <a:xfrm>
              <a:off x="229577" y="790513"/>
              <a:ext cx="2117213" cy="923330"/>
            </a:xfrm>
            <a:prstGeom prst="rect">
              <a:avLst/>
            </a:prstGeom>
            <a:noFill/>
          </p:spPr>
          <p:txBody>
            <a:bodyPr wrap="square" rtlCol="0">
              <a:spAutoFit/>
            </a:bodyPr>
            <a:lstStyle/>
            <a:p>
              <a:r>
                <a:rPr lang="en-GB">
                  <a:solidFill>
                    <a:schemeClr val="bg1"/>
                  </a:solidFill>
                </a:rPr>
                <a:t>Rolling Quarterly change </a:t>
              </a:r>
              <a:br>
                <a:rPr lang="en-GB">
                  <a:solidFill>
                    <a:schemeClr val="bg1"/>
                  </a:solidFill>
                </a:rPr>
              </a:br>
              <a:r>
                <a:rPr lang="en-GB">
                  <a:solidFill>
                    <a:schemeClr val="bg1"/>
                  </a:solidFill>
                </a:rPr>
                <a:t>(Jan – Mar 2022):</a:t>
              </a:r>
            </a:p>
          </p:txBody>
        </p:sp>
        <p:sp>
          <p:nvSpPr>
            <p:cNvPr id="7" name="Isosceles Triangle 6">
              <a:extLst>
                <a:ext uri="{FF2B5EF4-FFF2-40B4-BE49-F238E27FC236}">
                  <a16:creationId xmlns:a16="http://schemas.microsoft.com/office/drawing/2014/main" id="{753FCAC4-4E3F-421E-95E6-11303ADDBDEC}"/>
                </a:ext>
                <a:ext uri="{C183D7F6-B498-43B3-948B-1728B52AA6E4}">
                  <adec:decorative xmlns:adec="http://schemas.microsoft.com/office/drawing/2017/decorative" val="1"/>
                </a:ext>
              </a:extLst>
            </p:cNvPr>
            <p:cNvSpPr/>
            <p:nvPr/>
          </p:nvSpPr>
          <p:spPr>
            <a:xfrm>
              <a:off x="2150796" y="995186"/>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AB51F364-CE10-40C7-979B-9A253E9D0CC7}"/>
                </a:ext>
              </a:extLst>
            </p:cNvPr>
            <p:cNvSpPr txBox="1"/>
            <p:nvPr/>
          </p:nvSpPr>
          <p:spPr>
            <a:xfrm>
              <a:off x="9451563" y="1289223"/>
              <a:ext cx="828675" cy="369332"/>
            </a:xfrm>
            <a:prstGeom prst="rect">
              <a:avLst/>
            </a:prstGeom>
            <a:noFill/>
          </p:spPr>
          <p:txBody>
            <a:bodyPr wrap="square" rtlCol="0">
              <a:spAutoFit/>
            </a:bodyPr>
            <a:lstStyle/>
            <a:p>
              <a:r>
                <a:rPr lang="en-GB">
                  <a:solidFill>
                    <a:schemeClr val="bg1"/>
                  </a:solidFill>
                </a:rPr>
                <a:t>+1.9%</a:t>
              </a:r>
            </a:p>
          </p:txBody>
        </p:sp>
        <p:sp>
          <p:nvSpPr>
            <p:cNvPr id="19" name="Isosceles Triangle 18">
              <a:extLst>
                <a:ext uri="{FF2B5EF4-FFF2-40B4-BE49-F238E27FC236}">
                  <a16:creationId xmlns:a16="http://schemas.microsoft.com/office/drawing/2014/main" id="{9EF47247-2FAF-483A-BBD4-A3D837C02F02}"/>
                </a:ext>
                <a:ext uri="{C183D7F6-B498-43B3-948B-1728B52AA6E4}">
                  <adec:decorative xmlns:adec="http://schemas.microsoft.com/office/drawing/2017/decorative" val="1"/>
                </a:ext>
              </a:extLst>
            </p:cNvPr>
            <p:cNvSpPr/>
            <p:nvPr/>
          </p:nvSpPr>
          <p:spPr>
            <a:xfrm>
              <a:off x="9133193" y="1333259"/>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Rounded Corners 23">
              <a:extLst>
                <a:ext uri="{FF2B5EF4-FFF2-40B4-BE49-F238E27FC236}">
                  <a16:creationId xmlns:a16="http://schemas.microsoft.com/office/drawing/2014/main" id="{7A43E9B4-B252-42F4-837C-B91114425CF2}"/>
                </a:ext>
                <a:ext uri="{C183D7F6-B498-43B3-948B-1728B52AA6E4}">
                  <adec:decorative xmlns:adec="http://schemas.microsoft.com/office/drawing/2017/decorative" val="1"/>
                </a:ext>
              </a:extLst>
            </p:cNvPr>
            <p:cNvSpPr/>
            <p:nvPr/>
          </p:nvSpPr>
          <p:spPr>
            <a:xfrm>
              <a:off x="117214" y="540658"/>
              <a:ext cx="2357429" cy="1235629"/>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1A46E379-432A-4C10-8E37-008D5E29AC9B}"/>
                </a:ext>
              </a:extLst>
            </p:cNvPr>
            <p:cNvSpPr txBox="1"/>
            <p:nvPr/>
          </p:nvSpPr>
          <p:spPr>
            <a:xfrm>
              <a:off x="322602" y="612192"/>
              <a:ext cx="2811630" cy="369332"/>
            </a:xfrm>
            <a:prstGeom prst="rect">
              <a:avLst/>
            </a:prstGeom>
            <a:noFill/>
          </p:spPr>
          <p:txBody>
            <a:bodyPr wrap="square" rtlCol="0">
              <a:spAutoFit/>
            </a:bodyPr>
            <a:lstStyle/>
            <a:p>
              <a:r>
                <a:rPr lang="en-GB" dirty="0">
                  <a:solidFill>
                    <a:schemeClr val="bg1"/>
                  </a:solidFill>
                </a:rPr>
                <a:t>Quarterly change </a:t>
              </a:r>
            </a:p>
          </p:txBody>
        </p:sp>
        <p:sp>
          <p:nvSpPr>
            <p:cNvPr id="26" name="TextBox 25">
              <a:extLst>
                <a:ext uri="{FF2B5EF4-FFF2-40B4-BE49-F238E27FC236}">
                  <a16:creationId xmlns:a16="http://schemas.microsoft.com/office/drawing/2014/main" id="{BA237704-3670-4F53-90BD-CB3017DC5149}"/>
                </a:ext>
              </a:extLst>
            </p:cNvPr>
            <p:cNvSpPr txBox="1"/>
            <p:nvPr/>
          </p:nvSpPr>
          <p:spPr>
            <a:xfrm>
              <a:off x="1066074" y="1223525"/>
              <a:ext cx="828675" cy="369332"/>
            </a:xfrm>
            <a:prstGeom prst="rect">
              <a:avLst/>
            </a:prstGeom>
            <a:noFill/>
          </p:spPr>
          <p:txBody>
            <a:bodyPr wrap="square" rtlCol="0">
              <a:spAutoFit/>
            </a:bodyPr>
            <a:lstStyle/>
            <a:p>
              <a:r>
                <a:rPr lang="en-GB" dirty="0">
                  <a:solidFill>
                    <a:schemeClr val="bg1"/>
                  </a:solidFill>
                </a:rPr>
                <a:t>+1.5pp</a:t>
              </a:r>
            </a:p>
          </p:txBody>
        </p:sp>
        <p:sp>
          <p:nvSpPr>
            <p:cNvPr id="27" name="Isosceles Triangle 26">
              <a:extLst>
                <a:ext uri="{FF2B5EF4-FFF2-40B4-BE49-F238E27FC236}">
                  <a16:creationId xmlns:a16="http://schemas.microsoft.com/office/drawing/2014/main" id="{AE3B578A-33BC-44D7-AF11-7993F730CAAC}"/>
                </a:ext>
                <a:ext uri="{C183D7F6-B498-43B3-948B-1728B52AA6E4}">
                  <adec:decorative xmlns:adec="http://schemas.microsoft.com/office/drawing/2017/decorative" val="1"/>
                </a:ext>
              </a:extLst>
            </p:cNvPr>
            <p:cNvSpPr/>
            <p:nvPr/>
          </p:nvSpPr>
          <p:spPr>
            <a:xfrm>
              <a:off x="507539" y="1287004"/>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DBD12EBD-06D3-4C18-95B9-517F1B1912CD}"/>
                </a:ext>
              </a:extLst>
            </p:cNvPr>
            <p:cNvSpPr txBox="1"/>
            <p:nvPr/>
          </p:nvSpPr>
          <p:spPr>
            <a:xfrm>
              <a:off x="2913321" y="591908"/>
              <a:ext cx="2487533" cy="646331"/>
            </a:xfrm>
            <a:prstGeom prst="rect">
              <a:avLst/>
            </a:prstGeom>
            <a:noFill/>
          </p:spPr>
          <p:txBody>
            <a:bodyPr wrap="square" rtlCol="0">
              <a:spAutoFit/>
            </a:bodyPr>
            <a:lstStyle/>
            <a:p>
              <a:pPr algn="ctr"/>
              <a:r>
                <a:rPr lang="en-GB">
                  <a:solidFill>
                    <a:schemeClr val="bg1"/>
                  </a:solidFill>
                </a:rPr>
                <a:t>Previous Quarterly change </a:t>
              </a:r>
            </a:p>
          </p:txBody>
        </p:sp>
        <p:sp>
          <p:nvSpPr>
            <p:cNvPr id="31" name="TextBox 30">
              <a:extLst>
                <a:ext uri="{FF2B5EF4-FFF2-40B4-BE49-F238E27FC236}">
                  <a16:creationId xmlns:a16="http://schemas.microsoft.com/office/drawing/2014/main" id="{70B05889-F667-4126-9EFF-48E5296FF799}"/>
                </a:ext>
              </a:extLst>
            </p:cNvPr>
            <p:cNvSpPr txBox="1"/>
            <p:nvPr/>
          </p:nvSpPr>
          <p:spPr>
            <a:xfrm>
              <a:off x="3830679" y="1196508"/>
              <a:ext cx="968793" cy="369332"/>
            </a:xfrm>
            <a:prstGeom prst="rect">
              <a:avLst/>
            </a:prstGeom>
            <a:noFill/>
          </p:spPr>
          <p:txBody>
            <a:bodyPr wrap="square" rtlCol="0">
              <a:spAutoFit/>
            </a:bodyPr>
            <a:lstStyle/>
            <a:p>
              <a:r>
                <a:rPr lang="en-GB">
                  <a:solidFill>
                    <a:schemeClr val="bg1"/>
                  </a:solidFill>
                </a:rPr>
                <a:t>-1.1pp</a:t>
              </a:r>
            </a:p>
          </p:txBody>
        </p:sp>
        <p:sp>
          <p:nvSpPr>
            <p:cNvPr id="32" name="Isosceles Triangle 31">
              <a:extLst>
                <a:ext uri="{FF2B5EF4-FFF2-40B4-BE49-F238E27FC236}">
                  <a16:creationId xmlns:a16="http://schemas.microsoft.com/office/drawing/2014/main" id="{AEA49FA2-B376-4721-B0DF-E32A82566578}"/>
                </a:ext>
                <a:ext uri="{C183D7F6-B498-43B3-948B-1728B52AA6E4}">
                  <adec:decorative xmlns:adec="http://schemas.microsoft.com/office/drawing/2017/decorative" val="1"/>
                </a:ext>
              </a:extLst>
            </p:cNvPr>
            <p:cNvSpPr/>
            <p:nvPr/>
          </p:nvSpPr>
          <p:spPr>
            <a:xfrm rot="10800000">
              <a:off x="3357504" y="1221952"/>
              <a:ext cx="270326"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C3D82DE4-3E14-4544-B7F5-F99000E28BD3}"/>
                </a:ext>
              </a:extLst>
            </p:cNvPr>
            <p:cNvSpPr txBox="1"/>
            <p:nvPr/>
          </p:nvSpPr>
          <p:spPr>
            <a:xfrm>
              <a:off x="5609818" y="540508"/>
              <a:ext cx="2121471" cy="646331"/>
            </a:xfrm>
            <a:prstGeom prst="rect">
              <a:avLst/>
            </a:prstGeom>
            <a:noFill/>
          </p:spPr>
          <p:txBody>
            <a:bodyPr wrap="square" rtlCol="0">
              <a:spAutoFit/>
            </a:bodyPr>
            <a:lstStyle/>
            <a:p>
              <a:pPr algn="ctr"/>
              <a:r>
                <a:rPr lang="en-GB">
                  <a:solidFill>
                    <a:schemeClr val="bg1"/>
                  </a:solidFill>
                </a:rPr>
                <a:t>Change since previous year</a:t>
              </a:r>
            </a:p>
          </p:txBody>
        </p:sp>
        <p:sp>
          <p:nvSpPr>
            <p:cNvPr id="36" name="TextBox 35">
              <a:extLst>
                <a:ext uri="{FF2B5EF4-FFF2-40B4-BE49-F238E27FC236}">
                  <a16:creationId xmlns:a16="http://schemas.microsoft.com/office/drawing/2014/main" id="{A6632850-DEA3-47CF-A3F9-08CC4A859D41}"/>
                </a:ext>
                <a:ext uri="{C183D7F6-B498-43B3-948B-1728B52AA6E4}">
                  <adec:decorative xmlns:adec="http://schemas.microsoft.com/office/drawing/2017/decorative" val="1"/>
                </a:ext>
              </a:extLst>
            </p:cNvPr>
            <p:cNvSpPr txBox="1"/>
            <p:nvPr/>
          </p:nvSpPr>
          <p:spPr>
            <a:xfrm>
              <a:off x="6534568" y="1256892"/>
              <a:ext cx="828675" cy="369332"/>
            </a:xfrm>
            <a:prstGeom prst="rect">
              <a:avLst/>
            </a:prstGeom>
            <a:noFill/>
          </p:spPr>
          <p:txBody>
            <a:bodyPr wrap="square" rtlCol="0">
              <a:spAutoFit/>
            </a:bodyPr>
            <a:lstStyle/>
            <a:p>
              <a:endParaRPr lang="en-GB">
                <a:solidFill>
                  <a:schemeClr val="bg1"/>
                </a:solidFill>
              </a:endParaRPr>
            </a:p>
          </p:txBody>
        </p:sp>
        <p:sp>
          <p:nvSpPr>
            <p:cNvPr id="53" name="Rectangle 52">
              <a:extLst>
                <a:ext uri="{FF2B5EF4-FFF2-40B4-BE49-F238E27FC236}">
                  <a16:creationId xmlns:a16="http://schemas.microsoft.com/office/drawing/2014/main" id="{63398FDB-FB75-F664-1FF3-840988E0D6CB}"/>
                </a:ext>
              </a:extLst>
            </p:cNvPr>
            <p:cNvSpPr/>
            <p:nvPr/>
          </p:nvSpPr>
          <p:spPr>
            <a:xfrm>
              <a:off x="-7425" y="2213684"/>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dirty="0">
                  <a:solidFill>
                    <a:prstClr val="white"/>
                  </a:solidFill>
                  <a:latin typeface="Calibri" panose="020F0502020204030204"/>
                </a:rPr>
                <a:t>Employment Rate Overall (aged 16-64) – 79.1%</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TextBox 59">
              <a:extLst>
                <a:ext uri="{FF2B5EF4-FFF2-40B4-BE49-F238E27FC236}">
                  <a16:creationId xmlns:a16="http://schemas.microsoft.com/office/drawing/2014/main" id="{34598BF2-D280-92CB-C5D6-EBABC340F773}"/>
                </a:ext>
              </a:extLst>
            </p:cNvPr>
            <p:cNvSpPr txBox="1"/>
            <p:nvPr/>
          </p:nvSpPr>
          <p:spPr>
            <a:xfrm>
              <a:off x="9552375" y="3618291"/>
              <a:ext cx="828675" cy="369332"/>
            </a:xfrm>
            <a:prstGeom prst="rect">
              <a:avLst/>
            </a:prstGeom>
            <a:noFill/>
          </p:spPr>
          <p:txBody>
            <a:bodyPr wrap="square" rtlCol="0">
              <a:spAutoFit/>
            </a:bodyPr>
            <a:lstStyle/>
            <a:p>
              <a:r>
                <a:rPr lang="en-GB">
                  <a:solidFill>
                    <a:schemeClr val="bg1"/>
                  </a:solidFill>
                </a:rPr>
                <a:t>+1.9%</a:t>
              </a:r>
            </a:p>
          </p:txBody>
        </p:sp>
        <p:sp>
          <p:nvSpPr>
            <p:cNvPr id="61" name="Isosceles Triangle 60">
              <a:extLst>
                <a:ext uri="{FF2B5EF4-FFF2-40B4-BE49-F238E27FC236}">
                  <a16:creationId xmlns:a16="http://schemas.microsoft.com/office/drawing/2014/main" id="{867657DF-ADCE-C781-F882-051FC2696153}"/>
                </a:ext>
                <a:ext uri="{C183D7F6-B498-43B3-948B-1728B52AA6E4}">
                  <adec:decorative xmlns:adec="http://schemas.microsoft.com/office/drawing/2017/decorative" val="1"/>
                </a:ext>
              </a:extLst>
            </p:cNvPr>
            <p:cNvSpPr/>
            <p:nvPr/>
          </p:nvSpPr>
          <p:spPr>
            <a:xfrm>
              <a:off x="9234005" y="3662328"/>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extBox 62">
              <a:extLst>
                <a:ext uri="{FF2B5EF4-FFF2-40B4-BE49-F238E27FC236}">
                  <a16:creationId xmlns:a16="http://schemas.microsoft.com/office/drawing/2014/main" id="{8038C187-6ADA-9919-4567-63B78BECB38C}"/>
                </a:ext>
              </a:extLst>
            </p:cNvPr>
            <p:cNvSpPr txBox="1"/>
            <p:nvPr/>
          </p:nvSpPr>
          <p:spPr>
            <a:xfrm>
              <a:off x="350155" y="2986422"/>
              <a:ext cx="1829246" cy="369332"/>
            </a:xfrm>
            <a:prstGeom prst="rect">
              <a:avLst/>
            </a:prstGeom>
            <a:noFill/>
          </p:spPr>
          <p:txBody>
            <a:bodyPr wrap="square" rtlCol="0">
              <a:spAutoFit/>
            </a:bodyPr>
            <a:lstStyle/>
            <a:p>
              <a:r>
                <a:rPr lang="en-GB">
                  <a:solidFill>
                    <a:schemeClr val="bg1"/>
                  </a:solidFill>
                </a:rPr>
                <a:t>Quarterly change </a:t>
              </a:r>
            </a:p>
          </p:txBody>
        </p:sp>
        <p:sp>
          <p:nvSpPr>
            <p:cNvPr id="64" name="TextBox 63">
              <a:extLst>
                <a:ext uri="{FF2B5EF4-FFF2-40B4-BE49-F238E27FC236}">
                  <a16:creationId xmlns:a16="http://schemas.microsoft.com/office/drawing/2014/main" id="{E37C5959-68DE-84A7-3DD3-529DEE5AAB70}"/>
                </a:ext>
              </a:extLst>
            </p:cNvPr>
            <p:cNvSpPr txBox="1"/>
            <p:nvPr/>
          </p:nvSpPr>
          <p:spPr>
            <a:xfrm>
              <a:off x="1268347" y="3484997"/>
              <a:ext cx="876633" cy="369332"/>
            </a:xfrm>
            <a:prstGeom prst="rect">
              <a:avLst/>
            </a:prstGeom>
            <a:noFill/>
          </p:spPr>
          <p:txBody>
            <a:bodyPr wrap="square" rtlCol="0">
              <a:spAutoFit/>
            </a:bodyPr>
            <a:lstStyle/>
            <a:p>
              <a:r>
                <a:rPr lang="en-GB">
                  <a:solidFill>
                    <a:schemeClr val="bg1"/>
                  </a:solidFill>
                </a:rPr>
                <a:t>+0.2pp</a:t>
              </a:r>
            </a:p>
          </p:txBody>
        </p:sp>
        <p:sp>
          <p:nvSpPr>
            <p:cNvPr id="65" name="Isosceles Triangle 64">
              <a:extLst>
                <a:ext uri="{FF2B5EF4-FFF2-40B4-BE49-F238E27FC236}">
                  <a16:creationId xmlns:a16="http://schemas.microsoft.com/office/drawing/2014/main" id="{C7FB3E6D-F683-77CB-17F3-D23134313239}"/>
                </a:ext>
                <a:ext uri="{C183D7F6-B498-43B3-948B-1728B52AA6E4}">
                  <adec:decorative xmlns:adec="http://schemas.microsoft.com/office/drawing/2017/decorative" val="1"/>
                </a:ext>
              </a:extLst>
            </p:cNvPr>
            <p:cNvSpPr/>
            <p:nvPr/>
          </p:nvSpPr>
          <p:spPr>
            <a:xfrm>
              <a:off x="712649" y="3553989"/>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TextBox 67">
              <a:extLst>
                <a:ext uri="{FF2B5EF4-FFF2-40B4-BE49-F238E27FC236}">
                  <a16:creationId xmlns:a16="http://schemas.microsoft.com/office/drawing/2014/main" id="{5CD9743E-7788-3157-7BE0-96396E246CF7}"/>
                </a:ext>
              </a:extLst>
            </p:cNvPr>
            <p:cNvSpPr txBox="1"/>
            <p:nvPr/>
          </p:nvSpPr>
          <p:spPr>
            <a:xfrm>
              <a:off x="3141694" y="2997426"/>
              <a:ext cx="2035107" cy="646331"/>
            </a:xfrm>
            <a:prstGeom prst="rect">
              <a:avLst/>
            </a:prstGeom>
            <a:noFill/>
          </p:spPr>
          <p:txBody>
            <a:bodyPr wrap="square" rtlCol="0">
              <a:spAutoFit/>
            </a:bodyPr>
            <a:lstStyle/>
            <a:p>
              <a:r>
                <a:rPr lang="en-GB">
                  <a:solidFill>
                    <a:schemeClr val="bg1"/>
                  </a:solidFill>
                </a:rPr>
                <a:t>Previous change </a:t>
              </a:r>
              <a:br>
                <a:rPr lang="en-GB">
                  <a:solidFill>
                    <a:schemeClr val="bg1"/>
                  </a:solidFill>
                </a:rPr>
              </a:br>
              <a:endParaRPr lang="en-GB">
                <a:solidFill>
                  <a:schemeClr val="bg1"/>
                </a:solidFill>
              </a:endParaRPr>
            </a:p>
          </p:txBody>
        </p:sp>
        <p:sp>
          <p:nvSpPr>
            <p:cNvPr id="70" name="Isosceles Triangle 69">
              <a:extLst>
                <a:ext uri="{FF2B5EF4-FFF2-40B4-BE49-F238E27FC236}">
                  <a16:creationId xmlns:a16="http://schemas.microsoft.com/office/drawing/2014/main" id="{DF110FED-2A25-863F-E4B8-14D89ECFBB09}"/>
                </a:ext>
                <a:ext uri="{C183D7F6-B498-43B3-948B-1728B52AA6E4}">
                  <adec:decorative xmlns:adec="http://schemas.microsoft.com/office/drawing/2017/decorative" val="1"/>
                </a:ext>
              </a:extLst>
            </p:cNvPr>
            <p:cNvSpPr/>
            <p:nvPr/>
          </p:nvSpPr>
          <p:spPr>
            <a:xfrm rot="10800000">
              <a:off x="3488305" y="3542661"/>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TextBox 72">
              <a:extLst>
                <a:ext uri="{FF2B5EF4-FFF2-40B4-BE49-F238E27FC236}">
                  <a16:creationId xmlns:a16="http://schemas.microsoft.com/office/drawing/2014/main" id="{78FBA52C-942F-538E-3E6F-E396265993D3}"/>
                </a:ext>
              </a:extLst>
            </p:cNvPr>
            <p:cNvSpPr txBox="1"/>
            <p:nvPr/>
          </p:nvSpPr>
          <p:spPr>
            <a:xfrm>
              <a:off x="5984199" y="2964957"/>
              <a:ext cx="1829246" cy="646331"/>
            </a:xfrm>
            <a:prstGeom prst="rect">
              <a:avLst/>
            </a:prstGeom>
            <a:noFill/>
          </p:spPr>
          <p:txBody>
            <a:bodyPr wrap="square" rtlCol="0">
              <a:spAutoFit/>
            </a:bodyPr>
            <a:lstStyle/>
            <a:p>
              <a:r>
                <a:rPr lang="en-GB">
                  <a:solidFill>
                    <a:schemeClr val="bg1"/>
                  </a:solidFill>
                </a:rPr>
                <a:t>Change since previous year</a:t>
              </a:r>
            </a:p>
          </p:txBody>
        </p:sp>
        <p:sp>
          <p:nvSpPr>
            <p:cNvPr id="74" name="TextBox 73">
              <a:extLst>
                <a:ext uri="{FF2B5EF4-FFF2-40B4-BE49-F238E27FC236}">
                  <a16:creationId xmlns:a16="http://schemas.microsoft.com/office/drawing/2014/main" id="{FC98A482-86AA-4042-3456-9F57EE1230A8}"/>
                </a:ext>
              </a:extLst>
            </p:cNvPr>
            <p:cNvSpPr txBox="1"/>
            <p:nvPr/>
          </p:nvSpPr>
          <p:spPr>
            <a:xfrm>
              <a:off x="6600918" y="3634770"/>
              <a:ext cx="828675" cy="369332"/>
            </a:xfrm>
            <a:prstGeom prst="rect">
              <a:avLst/>
            </a:prstGeom>
            <a:noFill/>
          </p:spPr>
          <p:txBody>
            <a:bodyPr wrap="square" rtlCol="0">
              <a:spAutoFit/>
            </a:bodyPr>
            <a:lstStyle/>
            <a:p>
              <a:r>
                <a:rPr lang="en-GB">
                  <a:solidFill>
                    <a:schemeClr val="bg1"/>
                  </a:solidFill>
                </a:rPr>
                <a:t>-2.1pp</a:t>
              </a:r>
            </a:p>
          </p:txBody>
        </p:sp>
        <p:sp>
          <p:nvSpPr>
            <p:cNvPr id="75" name="Isosceles Triangle 74">
              <a:extLst>
                <a:ext uri="{FF2B5EF4-FFF2-40B4-BE49-F238E27FC236}">
                  <a16:creationId xmlns:a16="http://schemas.microsoft.com/office/drawing/2014/main" id="{D99F271C-DD6E-02C7-2DF8-E87CC80C921B}"/>
                </a:ext>
              </a:extLst>
            </p:cNvPr>
            <p:cNvSpPr/>
            <p:nvPr/>
          </p:nvSpPr>
          <p:spPr>
            <a:xfrm flipV="1">
              <a:off x="6199602" y="3666925"/>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TextBox 76">
              <a:extLst>
                <a:ext uri="{FF2B5EF4-FFF2-40B4-BE49-F238E27FC236}">
                  <a16:creationId xmlns:a16="http://schemas.microsoft.com/office/drawing/2014/main" id="{CFA744BB-686B-8D1B-BB69-4810B7047571}"/>
                </a:ext>
              </a:extLst>
            </p:cNvPr>
            <p:cNvSpPr txBox="1"/>
            <p:nvPr/>
          </p:nvSpPr>
          <p:spPr>
            <a:xfrm>
              <a:off x="8142215" y="625284"/>
              <a:ext cx="3914939" cy="1323439"/>
            </a:xfrm>
            <a:prstGeom prst="rect">
              <a:avLst/>
            </a:prstGeom>
            <a:noFill/>
          </p:spPr>
          <p:txBody>
            <a:bodyPr wrap="square" rtlCol="0">
              <a:spAutoFit/>
            </a:bodyPr>
            <a:lstStyle/>
            <a:p>
              <a:r>
                <a:rPr lang="en-GB" sz="1600" dirty="0"/>
                <a:t>The unemployment rate between April 2022 and March 2023 was 3.9% </a:t>
              </a:r>
              <a:r>
                <a:rPr lang="en-GB" sz="1200" i="1" dirty="0"/>
                <a:t>(higher than the 3.7% nationally)</a:t>
              </a:r>
              <a:r>
                <a:rPr lang="en-GB" sz="1600" dirty="0"/>
                <a:t>, this has increased by +1.5 percentage points since the last quarter and is at the same level as 12 months previously</a:t>
              </a:r>
            </a:p>
          </p:txBody>
        </p:sp>
        <p:sp>
          <p:nvSpPr>
            <p:cNvPr id="78" name="TextBox 77">
              <a:extLst>
                <a:ext uri="{FF2B5EF4-FFF2-40B4-BE49-F238E27FC236}">
                  <a16:creationId xmlns:a16="http://schemas.microsoft.com/office/drawing/2014/main" id="{F8A212EA-76DB-7EB1-529C-D91FAC586E07}"/>
                </a:ext>
              </a:extLst>
            </p:cNvPr>
            <p:cNvSpPr txBox="1"/>
            <p:nvPr/>
          </p:nvSpPr>
          <p:spPr>
            <a:xfrm>
              <a:off x="-101178" y="6651408"/>
              <a:ext cx="11982893" cy="276999"/>
            </a:xfrm>
            <a:prstGeom prst="rect">
              <a:avLst/>
            </a:prstGeom>
            <a:noFill/>
          </p:spPr>
          <p:txBody>
            <a:bodyPr wrap="square" rtlCol="0">
              <a:spAutoFit/>
            </a:bodyPr>
            <a:lstStyle/>
            <a:p>
              <a:r>
                <a:rPr lang="en-GB" sz="1050" b="1" i="1"/>
                <a:t>* Please note: estimates and confidence intervals are unreliable due to small sample sizes and so should be treated as indicative</a:t>
              </a:r>
              <a:r>
                <a:rPr lang="en-GB" sz="1200" b="1" i="1"/>
                <a:t>.</a:t>
              </a:r>
            </a:p>
          </p:txBody>
        </p:sp>
        <p:sp>
          <p:nvSpPr>
            <p:cNvPr id="80" name="TextBox 79">
              <a:extLst>
                <a:ext uri="{FF2B5EF4-FFF2-40B4-BE49-F238E27FC236}">
                  <a16:creationId xmlns:a16="http://schemas.microsoft.com/office/drawing/2014/main" id="{38685B54-8663-323C-4446-2926EFA78D59}"/>
                </a:ext>
              </a:extLst>
            </p:cNvPr>
            <p:cNvSpPr txBox="1"/>
            <p:nvPr/>
          </p:nvSpPr>
          <p:spPr>
            <a:xfrm>
              <a:off x="8159847" y="2865850"/>
              <a:ext cx="3914939" cy="1569660"/>
            </a:xfrm>
            <a:prstGeom prst="rect">
              <a:avLst/>
            </a:prstGeom>
            <a:noFill/>
          </p:spPr>
          <p:txBody>
            <a:bodyPr wrap="square" rtlCol="0">
              <a:spAutoFit/>
            </a:bodyPr>
            <a:lstStyle/>
            <a:p>
              <a:r>
                <a:rPr lang="en-GB" sz="1600" dirty="0"/>
                <a:t>The employment rate between April 2022 and March 2023 was 79.1% </a:t>
              </a:r>
              <a:r>
                <a:rPr lang="en-GB" sz="1200" i="1" dirty="0"/>
                <a:t>(higher than the 75.4% nationally)</a:t>
              </a:r>
              <a:r>
                <a:rPr lang="en-GB" sz="1600" dirty="0"/>
                <a:t>, this has increased by +0.2 percentage points since the last quarter and is -2.1 percentage points lower than the level 12 months previously.</a:t>
              </a:r>
            </a:p>
          </p:txBody>
        </p:sp>
        <p:sp>
          <p:nvSpPr>
            <p:cNvPr id="81" name="Rectangle 80">
              <a:extLst>
                <a:ext uri="{FF2B5EF4-FFF2-40B4-BE49-F238E27FC236}">
                  <a16:creationId xmlns:a16="http://schemas.microsoft.com/office/drawing/2014/main" id="{C7F4585A-AACC-82B7-7A7C-1BCC3905AB1A}"/>
                </a:ext>
              </a:extLst>
            </p:cNvPr>
            <p:cNvSpPr/>
            <p:nvPr/>
          </p:nvSpPr>
          <p:spPr>
            <a:xfrm>
              <a:off x="-17994" y="4495661"/>
              <a:ext cx="12202569"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a:solidFill>
                    <a:prstClr val="white"/>
                  </a:solidFill>
                  <a:latin typeface="Calibri" panose="020F0502020204030204"/>
                </a:rPr>
                <a:t>Economically Inactive (aged 16-64) – 17.8%</a:t>
              </a:r>
              <a:endParaRPr kumimoji="0" lang="en-GB"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TextBox 87">
              <a:extLst>
                <a:ext uri="{FF2B5EF4-FFF2-40B4-BE49-F238E27FC236}">
                  <a16:creationId xmlns:a16="http://schemas.microsoft.com/office/drawing/2014/main" id="{EF483CA0-B927-D0E9-F6B2-30415A08EA21}"/>
                </a:ext>
              </a:extLst>
            </p:cNvPr>
            <p:cNvSpPr txBox="1"/>
            <p:nvPr/>
          </p:nvSpPr>
          <p:spPr>
            <a:xfrm>
              <a:off x="7711253" y="5885193"/>
              <a:ext cx="828675" cy="369332"/>
            </a:xfrm>
            <a:prstGeom prst="rect">
              <a:avLst/>
            </a:prstGeom>
            <a:noFill/>
          </p:spPr>
          <p:txBody>
            <a:bodyPr wrap="square" rtlCol="0">
              <a:spAutoFit/>
            </a:bodyPr>
            <a:lstStyle/>
            <a:p>
              <a:r>
                <a:rPr lang="en-GB">
                  <a:solidFill>
                    <a:schemeClr val="bg1"/>
                  </a:solidFill>
                </a:rPr>
                <a:t>+1.9%</a:t>
              </a:r>
            </a:p>
          </p:txBody>
        </p:sp>
        <p:sp>
          <p:nvSpPr>
            <p:cNvPr id="89" name="Isosceles Triangle 88">
              <a:extLst>
                <a:ext uri="{FF2B5EF4-FFF2-40B4-BE49-F238E27FC236}">
                  <a16:creationId xmlns:a16="http://schemas.microsoft.com/office/drawing/2014/main" id="{0F36978D-ADDC-5D12-7CC4-63C7550F314F}"/>
                </a:ext>
              </a:extLst>
            </p:cNvPr>
            <p:cNvSpPr/>
            <p:nvPr/>
          </p:nvSpPr>
          <p:spPr>
            <a:xfrm>
              <a:off x="7392883" y="5929231"/>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TextBox 90">
              <a:extLst>
                <a:ext uri="{FF2B5EF4-FFF2-40B4-BE49-F238E27FC236}">
                  <a16:creationId xmlns:a16="http://schemas.microsoft.com/office/drawing/2014/main" id="{316293F3-17B1-87B2-D5DD-AE70E8290F35}"/>
                </a:ext>
              </a:extLst>
            </p:cNvPr>
            <p:cNvSpPr txBox="1"/>
            <p:nvPr/>
          </p:nvSpPr>
          <p:spPr>
            <a:xfrm>
              <a:off x="400073" y="5344316"/>
              <a:ext cx="1829246" cy="338554"/>
            </a:xfrm>
            <a:prstGeom prst="rect">
              <a:avLst/>
            </a:prstGeom>
            <a:noFill/>
          </p:spPr>
          <p:txBody>
            <a:bodyPr wrap="square" rtlCol="0">
              <a:spAutoFit/>
            </a:bodyPr>
            <a:lstStyle/>
            <a:p>
              <a:r>
                <a:rPr lang="en-GB" sz="1600">
                  <a:solidFill>
                    <a:schemeClr val="bg1"/>
                  </a:solidFill>
                </a:rPr>
                <a:t>Quarterly change </a:t>
              </a:r>
            </a:p>
          </p:txBody>
        </p:sp>
        <p:sp>
          <p:nvSpPr>
            <p:cNvPr id="101" name="Isosceles Triangle 100">
              <a:extLst>
                <a:ext uri="{FF2B5EF4-FFF2-40B4-BE49-F238E27FC236}">
                  <a16:creationId xmlns:a16="http://schemas.microsoft.com/office/drawing/2014/main" id="{CA1620F4-E20A-6CD4-2FB9-680EA1DD7655}"/>
                </a:ext>
              </a:extLst>
            </p:cNvPr>
            <p:cNvSpPr/>
            <p:nvPr/>
          </p:nvSpPr>
          <p:spPr>
            <a:xfrm rot="10800000">
              <a:off x="6116159" y="6044342"/>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TextBox 101" descr="&#10;">
              <a:extLst>
                <a:ext uri="{FF2B5EF4-FFF2-40B4-BE49-F238E27FC236}">
                  <a16:creationId xmlns:a16="http://schemas.microsoft.com/office/drawing/2014/main" id="{9F960194-B3C1-F8B1-5D75-17B6A76CF5AD}"/>
                </a:ext>
              </a:extLst>
            </p:cNvPr>
            <p:cNvSpPr txBox="1"/>
            <p:nvPr/>
          </p:nvSpPr>
          <p:spPr>
            <a:xfrm>
              <a:off x="8262448" y="5100363"/>
              <a:ext cx="3846514" cy="1569660"/>
            </a:xfrm>
            <a:prstGeom prst="rect">
              <a:avLst/>
            </a:prstGeom>
            <a:noFill/>
          </p:spPr>
          <p:txBody>
            <a:bodyPr wrap="square" rtlCol="0">
              <a:spAutoFit/>
            </a:bodyPr>
            <a:lstStyle/>
            <a:p>
              <a:r>
                <a:rPr lang="en-GB" sz="1600" dirty="0"/>
                <a:t>17.8% of residents (aged 16-64) were economically inactive between April 2022 and March 2023</a:t>
              </a:r>
              <a:r>
                <a:rPr lang="en-GB" sz="1200" i="1" dirty="0"/>
                <a:t>(lower than the 21.7% nationally)</a:t>
              </a:r>
              <a:r>
                <a:rPr lang="en-GB" sz="1600" dirty="0"/>
                <a:t>, this has decreased by -1.4 percentage points since the last quarter and is -2.4pp lower than the level 12 months previously.</a:t>
              </a:r>
            </a:p>
          </p:txBody>
        </p:sp>
        <p:sp>
          <p:nvSpPr>
            <p:cNvPr id="4" name="TextBox 3">
              <a:extLst>
                <a:ext uri="{FF2B5EF4-FFF2-40B4-BE49-F238E27FC236}">
                  <a16:creationId xmlns:a16="http://schemas.microsoft.com/office/drawing/2014/main" id="{E7A5170E-94EE-4300-BF85-7ADC5FBCC9C1}"/>
                </a:ext>
              </a:extLst>
            </p:cNvPr>
            <p:cNvSpPr txBox="1"/>
            <p:nvPr/>
          </p:nvSpPr>
          <p:spPr>
            <a:xfrm>
              <a:off x="229577" y="1792132"/>
              <a:ext cx="2076307" cy="430887"/>
            </a:xfrm>
            <a:prstGeom prst="rect">
              <a:avLst/>
            </a:prstGeom>
            <a:noFill/>
          </p:spPr>
          <p:txBody>
            <a:bodyPr wrap="square" rtlCol="0">
              <a:spAutoFit/>
            </a:bodyPr>
            <a:lstStyle/>
            <a:p>
              <a:r>
                <a:rPr lang="en-GB" sz="1100" b="1" i="1"/>
                <a:t>Comparing Apr 2022- Mar 2023 with Jan 2022 - Dec 2022</a:t>
              </a:r>
            </a:p>
          </p:txBody>
        </p:sp>
        <p:sp>
          <p:nvSpPr>
            <p:cNvPr id="76" name="TextBox 75">
              <a:extLst>
                <a:ext uri="{FF2B5EF4-FFF2-40B4-BE49-F238E27FC236}">
                  <a16:creationId xmlns:a16="http://schemas.microsoft.com/office/drawing/2014/main" id="{C4CEE736-8941-4B4B-BB0A-3AB73693600C}"/>
                </a:ext>
              </a:extLst>
            </p:cNvPr>
            <p:cNvSpPr txBox="1"/>
            <p:nvPr/>
          </p:nvSpPr>
          <p:spPr>
            <a:xfrm>
              <a:off x="2913321" y="1786127"/>
              <a:ext cx="2129563" cy="430887"/>
            </a:xfrm>
            <a:prstGeom prst="rect">
              <a:avLst/>
            </a:prstGeom>
            <a:noFill/>
          </p:spPr>
          <p:txBody>
            <a:bodyPr wrap="square" rtlCol="0">
              <a:spAutoFit/>
            </a:bodyPr>
            <a:lstStyle/>
            <a:p>
              <a:r>
                <a:rPr lang="en-GB" sz="1100" b="1" i="1"/>
                <a:t>Comparing Jan 2022- Dec 2022 with Oct 2021 - Sept 2022</a:t>
              </a:r>
            </a:p>
          </p:txBody>
        </p:sp>
        <p:sp>
          <p:nvSpPr>
            <p:cNvPr id="93" name="TextBox 92">
              <a:extLst>
                <a:ext uri="{FF2B5EF4-FFF2-40B4-BE49-F238E27FC236}">
                  <a16:creationId xmlns:a16="http://schemas.microsoft.com/office/drawing/2014/main" id="{D6EF6E60-06D0-4450-9C2C-345E15AB7E2E}"/>
                </a:ext>
              </a:extLst>
            </p:cNvPr>
            <p:cNvSpPr txBox="1"/>
            <p:nvPr/>
          </p:nvSpPr>
          <p:spPr>
            <a:xfrm>
              <a:off x="5609818" y="1776962"/>
              <a:ext cx="2149327" cy="430887"/>
            </a:xfrm>
            <a:prstGeom prst="rect">
              <a:avLst/>
            </a:prstGeom>
            <a:noFill/>
          </p:spPr>
          <p:txBody>
            <a:bodyPr wrap="square" rtlCol="0">
              <a:spAutoFit/>
            </a:bodyPr>
            <a:lstStyle/>
            <a:p>
              <a:r>
                <a:rPr lang="en-GB" sz="1100" b="1" i="1"/>
                <a:t>Comparing Apr 2022- Mar 2023 with Apr 2021 - Mar 2022</a:t>
              </a:r>
            </a:p>
          </p:txBody>
        </p:sp>
        <p:sp>
          <p:nvSpPr>
            <p:cNvPr id="106" name="TextBox 105">
              <a:extLst>
                <a:ext uri="{FF2B5EF4-FFF2-40B4-BE49-F238E27FC236}">
                  <a16:creationId xmlns:a16="http://schemas.microsoft.com/office/drawing/2014/main" id="{CA04ED0F-7BCE-4FF0-97C2-FD7762FA71AE}"/>
                </a:ext>
              </a:extLst>
            </p:cNvPr>
            <p:cNvSpPr txBox="1"/>
            <p:nvPr/>
          </p:nvSpPr>
          <p:spPr>
            <a:xfrm>
              <a:off x="2779674" y="4088895"/>
              <a:ext cx="2263210" cy="430887"/>
            </a:xfrm>
            <a:prstGeom prst="rect">
              <a:avLst/>
            </a:prstGeom>
            <a:noFill/>
          </p:spPr>
          <p:txBody>
            <a:bodyPr wrap="square" rtlCol="0">
              <a:spAutoFit/>
            </a:bodyPr>
            <a:lstStyle/>
            <a:p>
              <a:r>
                <a:rPr lang="en-GB" sz="1100" b="1" i="1"/>
                <a:t>Comparing Jan 2022- Dec 2022 with Oct 2021 - Sept 2022</a:t>
              </a:r>
            </a:p>
          </p:txBody>
        </p:sp>
        <p:sp>
          <p:nvSpPr>
            <p:cNvPr id="109" name="TextBox 108">
              <a:extLst>
                <a:ext uri="{FF2B5EF4-FFF2-40B4-BE49-F238E27FC236}">
                  <a16:creationId xmlns:a16="http://schemas.microsoft.com/office/drawing/2014/main" id="{FA9E13DA-5DAA-4049-A024-A213D6051FF9}"/>
                </a:ext>
              </a:extLst>
            </p:cNvPr>
            <p:cNvSpPr txBox="1"/>
            <p:nvPr/>
          </p:nvSpPr>
          <p:spPr>
            <a:xfrm>
              <a:off x="5752384" y="4102016"/>
              <a:ext cx="2122571" cy="430887"/>
            </a:xfrm>
            <a:prstGeom prst="rect">
              <a:avLst/>
            </a:prstGeom>
            <a:noFill/>
          </p:spPr>
          <p:txBody>
            <a:bodyPr wrap="square" rtlCol="0">
              <a:spAutoFit/>
            </a:bodyPr>
            <a:lstStyle/>
            <a:p>
              <a:r>
                <a:rPr lang="en-GB" sz="1100" b="1" i="1"/>
                <a:t>Comparing Apr 2022- Mar 2023 with Apr 2021 - Mar 2022</a:t>
              </a:r>
            </a:p>
          </p:txBody>
        </p:sp>
        <p:pic>
          <p:nvPicPr>
            <p:cNvPr id="111" name="Picture 110">
              <a:extLst>
                <a:ext uri="{FF2B5EF4-FFF2-40B4-BE49-F238E27FC236}">
                  <a16:creationId xmlns:a16="http://schemas.microsoft.com/office/drawing/2014/main" id="{5E441554-4784-4C3B-96D4-C0F59851F413}"/>
                </a:ext>
              </a:extLst>
            </p:cNvPr>
            <p:cNvPicPr>
              <a:picLocks noChangeAspect="1"/>
            </p:cNvPicPr>
            <p:nvPr/>
          </p:nvPicPr>
          <p:blipFill>
            <a:blip r:embed="rId3"/>
            <a:stretch>
              <a:fillRect/>
            </a:stretch>
          </p:blipFill>
          <p:spPr>
            <a:xfrm>
              <a:off x="5580866" y="5174163"/>
              <a:ext cx="2365453" cy="1243692"/>
            </a:xfrm>
            <a:prstGeom prst="rect">
              <a:avLst/>
            </a:prstGeom>
          </p:spPr>
        </p:pic>
        <p:sp>
          <p:nvSpPr>
            <p:cNvPr id="113" name="TextBox 112">
              <a:extLst>
                <a:ext uri="{FF2B5EF4-FFF2-40B4-BE49-F238E27FC236}">
                  <a16:creationId xmlns:a16="http://schemas.microsoft.com/office/drawing/2014/main" id="{0A21F1B9-DF16-45AC-B51F-42144382F0E4}"/>
                </a:ext>
              </a:extLst>
            </p:cNvPr>
            <p:cNvSpPr txBox="1"/>
            <p:nvPr/>
          </p:nvSpPr>
          <p:spPr>
            <a:xfrm>
              <a:off x="2781082" y="6362291"/>
              <a:ext cx="2261802" cy="430887"/>
            </a:xfrm>
            <a:prstGeom prst="rect">
              <a:avLst/>
            </a:prstGeom>
            <a:noFill/>
          </p:spPr>
          <p:txBody>
            <a:bodyPr wrap="square" rtlCol="0">
              <a:spAutoFit/>
            </a:bodyPr>
            <a:lstStyle/>
            <a:p>
              <a:r>
                <a:rPr lang="en-GB" sz="1100" b="1" i="1"/>
                <a:t>Comparing Jan 2022- Dec 2022 with Oct 2021 - Sept 2022</a:t>
              </a:r>
            </a:p>
          </p:txBody>
        </p:sp>
        <p:sp>
          <p:nvSpPr>
            <p:cNvPr id="114" name="TextBox 113">
              <a:extLst>
                <a:ext uri="{FF2B5EF4-FFF2-40B4-BE49-F238E27FC236}">
                  <a16:creationId xmlns:a16="http://schemas.microsoft.com/office/drawing/2014/main" id="{58B0CB9F-7365-4F9F-89DC-0E1FCF46BC73}"/>
                </a:ext>
              </a:extLst>
            </p:cNvPr>
            <p:cNvSpPr txBox="1"/>
            <p:nvPr/>
          </p:nvSpPr>
          <p:spPr>
            <a:xfrm>
              <a:off x="5875824" y="6349083"/>
              <a:ext cx="1999131" cy="430887"/>
            </a:xfrm>
            <a:prstGeom prst="rect">
              <a:avLst/>
            </a:prstGeom>
            <a:noFill/>
          </p:spPr>
          <p:txBody>
            <a:bodyPr wrap="square" rtlCol="0">
              <a:spAutoFit/>
            </a:bodyPr>
            <a:lstStyle/>
            <a:p>
              <a:r>
                <a:rPr lang="en-GB" sz="1100" b="1" i="1"/>
                <a:t>Comparing Apr 2022- Mar 2023 with Apr 2021 - Mar 2022</a:t>
              </a:r>
            </a:p>
          </p:txBody>
        </p:sp>
        <p:sp>
          <p:nvSpPr>
            <p:cNvPr id="116" name="TextBox 115">
              <a:extLst>
                <a:ext uri="{FF2B5EF4-FFF2-40B4-BE49-F238E27FC236}">
                  <a16:creationId xmlns:a16="http://schemas.microsoft.com/office/drawing/2014/main" id="{281819EC-DDE4-44AD-929E-6CBDF2192741}"/>
                </a:ext>
              </a:extLst>
            </p:cNvPr>
            <p:cNvSpPr txBox="1"/>
            <p:nvPr/>
          </p:nvSpPr>
          <p:spPr>
            <a:xfrm>
              <a:off x="6045709" y="5242547"/>
              <a:ext cx="1829246" cy="646331"/>
            </a:xfrm>
            <a:prstGeom prst="rect">
              <a:avLst/>
            </a:prstGeom>
            <a:noFill/>
          </p:spPr>
          <p:txBody>
            <a:bodyPr wrap="square" rtlCol="0">
              <a:spAutoFit/>
            </a:bodyPr>
            <a:lstStyle/>
            <a:p>
              <a:r>
                <a:rPr lang="en-GB">
                  <a:solidFill>
                    <a:schemeClr val="bg1"/>
                  </a:solidFill>
                </a:rPr>
                <a:t>Change since previous year</a:t>
              </a:r>
            </a:p>
          </p:txBody>
        </p:sp>
        <p:sp>
          <p:nvSpPr>
            <p:cNvPr id="117" name="Isosceles Triangle 116">
              <a:extLst>
                <a:ext uri="{FF2B5EF4-FFF2-40B4-BE49-F238E27FC236}">
                  <a16:creationId xmlns:a16="http://schemas.microsoft.com/office/drawing/2014/main" id="{60FE69EB-3B9F-4B06-99ED-176E8D042C62}"/>
                </a:ext>
              </a:extLst>
            </p:cNvPr>
            <p:cNvSpPr/>
            <p:nvPr/>
          </p:nvSpPr>
          <p:spPr>
            <a:xfrm rot="10800000" flipV="1">
              <a:off x="6228465" y="5951049"/>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TextBox 117">
              <a:extLst>
                <a:ext uri="{FF2B5EF4-FFF2-40B4-BE49-F238E27FC236}">
                  <a16:creationId xmlns:a16="http://schemas.microsoft.com/office/drawing/2014/main" id="{337E2477-2D00-4FFA-B6B8-9E8E697529C0}"/>
                </a:ext>
              </a:extLst>
            </p:cNvPr>
            <p:cNvSpPr txBox="1"/>
            <p:nvPr/>
          </p:nvSpPr>
          <p:spPr>
            <a:xfrm>
              <a:off x="6595775" y="5861886"/>
              <a:ext cx="828675" cy="369332"/>
            </a:xfrm>
            <a:prstGeom prst="rect">
              <a:avLst/>
            </a:prstGeom>
            <a:noFill/>
          </p:spPr>
          <p:txBody>
            <a:bodyPr wrap="square" rtlCol="0">
              <a:spAutoFit/>
            </a:bodyPr>
            <a:lstStyle/>
            <a:p>
              <a:r>
                <a:rPr lang="en-GB">
                  <a:solidFill>
                    <a:schemeClr val="bg1"/>
                  </a:solidFill>
                </a:rPr>
                <a:t>+2.3pp</a:t>
              </a:r>
            </a:p>
          </p:txBody>
        </p:sp>
        <p:sp>
          <p:nvSpPr>
            <p:cNvPr id="119" name="Isosceles Triangle 118">
              <a:extLst>
                <a:ext uri="{FF2B5EF4-FFF2-40B4-BE49-F238E27FC236}">
                  <a16:creationId xmlns:a16="http://schemas.microsoft.com/office/drawing/2014/main" id="{F1DDC56A-2FB9-4C02-BF40-90FD2756F222}"/>
                </a:ext>
              </a:extLst>
            </p:cNvPr>
            <p:cNvSpPr/>
            <p:nvPr/>
          </p:nvSpPr>
          <p:spPr>
            <a:xfrm>
              <a:off x="3326382" y="5790153"/>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TextBox 119">
              <a:extLst>
                <a:ext uri="{FF2B5EF4-FFF2-40B4-BE49-F238E27FC236}">
                  <a16:creationId xmlns:a16="http://schemas.microsoft.com/office/drawing/2014/main" id="{2EA46DC2-520C-4F4B-851D-B54E83B9165B}"/>
                </a:ext>
              </a:extLst>
            </p:cNvPr>
            <p:cNvSpPr txBox="1"/>
            <p:nvPr/>
          </p:nvSpPr>
          <p:spPr>
            <a:xfrm>
              <a:off x="3043754" y="5214068"/>
              <a:ext cx="2037790" cy="646331"/>
            </a:xfrm>
            <a:prstGeom prst="rect">
              <a:avLst/>
            </a:prstGeom>
            <a:noFill/>
          </p:spPr>
          <p:txBody>
            <a:bodyPr wrap="square" rtlCol="0">
              <a:spAutoFit/>
            </a:bodyPr>
            <a:lstStyle/>
            <a:p>
              <a:r>
                <a:rPr lang="en-GB" dirty="0">
                  <a:solidFill>
                    <a:schemeClr val="bg1"/>
                  </a:solidFill>
                </a:rPr>
                <a:t>Previous change </a:t>
              </a:r>
              <a:br>
                <a:rPr lang="en-GB" dirty="0">
                  <a:solidFill>
                    <a:schemeClr val="bg1"/>
                  </a:solidFill>
                </a:rPr>
              </a:br>
              <a:endParaRPr lang="en-GB" dirty="0">
                <a:solidFill>
                  <a:schemeClr val="bg1"/>
                </a:solidFill>
              </a:endParaRPr>
            </a:p>
          </p:txBody>
        </p:sp>
        <p:sp>
          <p:nvSpPr>
            <p:cNvPr id="121" name="TextBox 120">
              <a:extLst>
                <a:ext uri="{FF2B5EF4-FFF2-40B4-BE49-F238E27FC236}">
                  <a16:creationId xmlns:a16="http://schemas.microsoft.com/office/drawing/2014/main" id="{3E8897B3-7B3F-4271-835D-614DFDCDDCF5}"/>
                </a:ext>
              </a:extLst>
            </p:cNvPr>
            <p:cNvSpPr txBox="1"/>
            <p:nvPr/>
          </p:nvSpPr>
          <p:spPr>
            <a:xfrm>
              <a:off x="3923148" y="3484997"/>
              <a:ext cx="876633" cy="365881"/>
            </a:xfrm>
            <a:prstGeom prst="rect">
              <a:avLst/>
            </a:prstGeom>
            <a:noFill/>
          </p:spPr>
          <p:txBody>
            <a:bodyPr wrap="square" rtlCol="0">
              <a:spAutoFit/>
            </a:bodyPr>
            <a:lstStyle/>
            <a:p>
              <a:r>
                <a:rPr lang="en-GB">
                  <a:solidFill>
                    <a:schemeClr val="bg1"/>
                  </a:solidFill>
                </a:rPr>
                <a:t>-0.2pp</a:t>
              </a:r>
            </a:p>
          </p:txBody>
        </p:sp>
        <p:sp>
          <p:nvSpPr>
            <p:cNvPr id="123" name="TextBox 122">
              <a:extLst>
                <a:ext uri="{FF2B5EF4-FFF2-40B4-BE49-F238E27FC236}">
                  <a16:creationId xmlns:a16="http://schemas.microsoft.com/office/drawing/2014/main" id="{F639728A-FC78-424B-88EF-9232CBBE872D}"/>
                </a:ext>
              </a:extLst>
            </p:cNvPr>
            <p:cNvSpPr txBox="1"/>
            <p:nvPr/>
          </p:nvSpPr>
          <p:spPr>
            <a:xfrm>
              <a:off x="3857253" y="5702254"/>
              <a:ext cx="876633" cy="365881"/>
            </a:xfrm>
            <a:prstGeom prst="rect">
              <a:avLst/>
            </a:prstGeom>
            <a:noFill/>
          </p:spPr>
          <p:txBody>
            <a:bodyPr wrap="square" rtlCol="0">
              <a:spAutoFit/>
            </a:bodyPr>
            <a:lstStyle/>
            <a:p>
              <a:r>
                <a:rPr lang="en-GB" dirty="0">
                  <a:solidFill>
                    <a:schemeClr val="bg1"/>
                  </a:solidFill>
                </a:rPr>
                <a:t>+1.1pp</a:t>
              </a:r>
            </a:p>
          </p:txBody>
        </p:sp>
        <p:sp>
          <p:nvSpPr>
            <p:cNvPr id="3" name="Isosceles Triangle 2">
              <a:extLst>
                <a:ext uri="{FF2B5EF4-FFF2-40B4-BE49-F238E27FC236}">
                  <a16:creationId xmlns:a16="http://schemas.microsoft.com/office/drawing/2014/main" id="{3831B6F0-BE53-DFF1-0E53-E712A2C02EE4}"/>
                </a:ext>
              </a:extLst>
            </p:cNvPr>
            <p:cNvSpPr/>
            <p:nvPr/>
          </p:nvSpPr>
          <p:spPr>
            <a:xfrm rot="10800000">
              <a:off x="669463" y="5760011"/>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2FA4149-DA52-DAC5-301D-02DD19170CDC}"/>
                </a:ext>
              </a:extLst>
            </p:cNvPr>
            <p:cNvSpPr txBox="1"/>
            <p:nvPr/>
          </p:nvSpPr>
          <p:spPr>
            <a:xfrm>
              <a:off x="1032433" y="5702254"/>
              <a:ext cx="876633" cy="365881"/>
            </a:xfrm>
            <a:prstGeom prst="rect">
              <a:avLst/>
            </a:prstGeom>
            <a:noFill/>
          </p:spPr>
          <p:txBody>
            <a:bodyPr wrap="square" rtlCol="0">
              <a:spAutoFit/>
            </a:bodyPr>
            <a:lstStyle/>
            <a:p>
              <a:r>
                <a:rPr lang="en-GB">
                  <a:solidFill>
                    <a:schemeClr val="bg1"/>
                  </a:solidFill>
                </a:rPr>
                <a:t>-1.4pp</a:t>
              </a:r>
            </a:p>
          </p:txBody>
        </p:sp>
        <p:sp>
          <p:nvSpPr>
            <p:cNvPr id="8" name="TextBox 7">
              <a:extLst>
                <a:ext uri="{FF2B5EF4-FFF2-40B4-BE49-F238E27FC236}">
                  <a16:creationId xmlns:a16="http://schemas.microsoft.com/office/drawing/2014/main" id="{385F8EB2-91E1-D6BD-6BEB-03B04177705E}"/>
                </a:ext>
              </a:extLst>
            </p:cNvPr>
            <p:cNvSpPr txBox="1"/>
            <p:nvPr/>
          </p:nvSpPr>
          <p:spPr>
            <a:xfrm>
              <a:off x="306753" y="4092175"/>
              <a:ext cx="2040037" cy="430887"/>
            </a:xfrm>
            <a:prstGeom prst="rect">
              <a:avLst/>
            </a:prstGeom>
            <a:noFill/>
          </p:spPr>
          <p:txBody>
            <a:bodyPr wrap="square" rtlCol="0">
              <a:spAutoFit/>
            </a:bodyPr>
            <a:lstStyle/>
            <a:p>
              <a:r>
                <a:rPr lang="en-GB" sz="1100" b="1" i="1"/>
                <a:t>Comparing Apr 2022- Mar 2023 with Jan 2022 - Dec 2022</a:t>
              </a:r>
            </a:p>
          </p:txBody>
        </p:sp>
        <p:sp>
          <p:nvSpPr>
            <p:cNvPr id="9" name="TextBox 8">
              <a:extLst>
                <a:ext uri="{FF2B5EF4-FFF2-40B4-BE49-F238E27FC236}">
                  <a16:creationId xmlns:a16="http://schemas.microsoft.com/office/drawing/2014/main" id="{DCF4A233-3032-8E96-914F-84573288FD80}"/>
                </a:ext>
              </a:extLst>
            </p:cNvPr>
            <p:cNvSpPr txBox="1"/>
            <p:nvPr/>
          </p:nvSpPr>
          <p:spPr>
            <a:xfrm>
              <a:off x="215325" y="6346751"/>
              <a:ext cx="1999131" cy="430887"/>
            </a:xfrm>
            <a:prstGeom prst="rect">
              <a:avLst/>
            </a:prstGeom>
            <a:noFill/>
          </p:spPr>
          <p:txBody>
            <a:bodyPr wrap="square" rtlCol="0">
              <a:spAutoFit/>
            </a:bodyPr>
            <a:lstStyle/>
            <a:p>
              <a:r>
                <a:rPr lang="en-GB" sz="1100" b="1" i="1"/>
                <a:t>Comparing Apr 2022- Mar 2023 with Jan 2022 - Dec 2022</a:t>
              </a:r>
            </a:p>
          </p:txBody>
        </p:sp>
      </p:grpSp>
      <p:sp>
        <p:nvSpPr>
          <p:cNvPr id="12" name="TextBox 11">
            <a:extLst>
              <a:ext uri="{FF2B5EF4-FFF2-40B4-BE49-F238E27FC236}">
                <a16:creationId xmlns:a16="http://schemas.microsoft.com/office/drawing/2014/main" id="{75BF4BB0-F888-3C57-07B9-318019A23DC3}"/>
              </a:ext>
              <a:ext uri="{C183D7F6-B498-43B3-948B-1728B52AA6E4}">
                <adec:decorative xmlns:adec="http://schemas.microsoft.com/office/drawing/2017/decorative" val="1"/>
              </a:ext>
            </a:extLst>
          </p:cNvPr>
          <p:cNvSpPr txBox="1">
            <a:spLocks/>
          </p:cNvSpPr>
          <p:nvPr/>
        </p:nvSpPr>
        <p:spPr>
          <a:xfrm>
            <a:off x="6031824" y="1177528"/>
            <a:ext cx="14402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bg1"/>
                </a:solidFill>
                <a:effectLst/>
                <a:uLnTx/>
                <a:uFillTx/>
                <a:latin typeface="+mn-lt"/>
                <a:ea typeface="+mn-ea"/>
                <a:cs typeface="+mn-cs"/>
              </a:rPr>
              <a:t>No Change</a:t>
            </a:r>
          </a:p>
        </p:txBody>
      </p:sp>
    </p:spTree>
    <p:extLst>
      <p:ext uri="{BB962C8B-B14F-4D97-AF65-F5344CB8AC3E}">
        <p14:creationId xmlns:p14="http://schemas.microsoft.com/office/powerpoint/2010/main" val="1198747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BD9936E-E90D-4F5A-9096-CBDF4591EA74}"/>
              </a:ext>
            </a:extLst>
          </p:cNvPr>
          <p:cNvSpPr>
            <a:spLocks noGrp="1"/>
          </p:cNvSpPr>
          <p:nvPr>
            <p:ph type="title" idx="4294967295"/>
          </p:nvPr>
        </p:nvSpPr>
        <p:spPr>
          <a:xfrm>
            <a:off x="0" y="-19785"/>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Unemployment Rate (16-64 year olds) – 3.9%, (April 2022 - March 2023)</a:t>
            </a:r>
          </a:p>
        </p:txBody>
      </p:sp>
      <p:pic>
        <p:nvPicPr>
          <p:cNvPr id="12" name="Picture 11" descr="A bar chart showing the unemployment rate across Greater Cambridge and the United Kingdom  from 2007-2023 with a rolling three year average line. The unemployment rate in Greater Cambridge so far in 2023 is higher than United Kingdom compared to being consistently lower historically. ">
            <a:extLst>
              <a:ext uri="{FF2B5EF4-FFF2-40B4-BE49-F238E27FC236}">
                <a16:creationId xmlns:a16="http://schemas.microsoft.com/office/drawing/2014/main" id="{76CA92B7-B541-9AE6-8B0C-90F3FADC3DCC}"/>
              </a:ext>
            </a:extLst>
          </p:cNvPr>
          <p:cNvPicPr>
            <a:picLocks noChangeAspect="1"/>
          </p:cNvPicPr>
          <p:nvPr/>
        </p:nvPicPr>
        <p:blipFill>
          <a:blip r:embed="rId3"/>
          <a:stretch>
            <a:fillRect/>
          </a:stretch>
        </p:blipFill>
        <p:spPr>
          <a:xfrm>
            <a:off x="1210616" y="774088"/>
            <a:ext cx="8976574" cy="4612962"/>
          </a:xfrm>
          <a:prstGeom prst="rect">
            <a:avLst/>
          </a:prstGeom>
        </p:spPr>
      </p:pic>
      <p:sp>
        <p:nvSpPr>
          <p:cNvPr id="4" name="Rectangle: Rounded Corners 3">
            <a:extLst>
              <a:ext uri="{FF2B5EF4-FFF2-40B4-BE49-F238E27FC236}">
                <a16:creationId xmlns:a16="http://schemas.microsoft.com/office/drawing/2014/main" id="{FB72B3DF-5326-4312-8634-54FC2E4B4B69}"/>
              </a:ext>
              <a:ext uri="{C183D7F6-B498-43B3-948B-1728B52AA6E4}">
                <adec:decorative xmlns:adec="http://schemas.microsoft.com/office/drawing/2017/decorative" val="1"/>
              </a:ext>
            </a:extLst>
          </p:cNvPr>
          <p:cNvSpPr/>
          <p:nvPr/>
        </p:nvSpPr>
        <p:spPr>
          <a:xfrm>
            <a:off x="608073" y="5478473"/>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5EB2690C-64E7-46A5-91DE-7DF2FE01A50A}"/>
              </a:ext>
            </a:extLst>
          </p:cNvPr>
          <p:cNvSpPr txBox="1"/>
          <p:nvPr/>
        </p:nvSpPr>
        <p:spPr>
          <a:xfrm>
            <a:off x="643609" y="5626015"/>
            <a:ext cx="1829246" cy="830997"/>
          </a:xfrm>
          <a:prstGeom prst="rect">
            <a:avLst/>
          </a:prstGeom>
          <a:noFill/>
        </p:spPr>
        <p:txBody>
          <a:bodyPr wrap="square" rtlCol="0">
            <a:spAutoFit/>
          </a:bodyPr>
          <a:lstStyle/>
          <a:p>
            <a:r>
              <a:rPr lang="en-GB" sz="1600">
                <a:solidFill>
                  <a:schemeClr val="bg1"/>
                </a:solidFill>
              </a:rPr>
              <a:t>Rolling Quarterly change </a:t>
            </a:r>
            <a:br>
              <a:rPr lang="en-GB" sz="1600">
                <a:solidFill>
                  <a:schemeClr val="bg1"/>
                </a:solidFill>
              </a:rPr>
            </a:br>
            <a:r>
              <a:rPr lang="en-GB" sz="1600">
                <a:solidFill>
                  <a:schemeClr val="bg1"/>
                </a:solidFill>
              </a:rPr>
              <a:t>(Dec 22 – Mar 23):</a:t>
            </a:r>
          </a:p>
        </p:txBody>
      </p:sp>
      <p:sp>
        <p:nvSpPr>
          <p:cNvPr id="3" name="TextBox 2">
            <a:extLst>
              <a:ext uri="{FF2B5EF4-FFF2-40B4-BE49-F238E27FC236}">
                <a16:creationId xmlns:a16="http://schemas.microsoft.com/office/drawing/2014/main" id="{D9226147-33A4-4D9D-B338-881EC349B5FA}"/>
              </a:ext>
            </a:extLst>
          </p:cNvPr>
          <p:cNvSpPr txBox="1"/>
          <p:nvPr/>
        </p:nvSpPr>
        <p:spPr>
          <a:xfrm>
            <a:off x="2931234" y="5878584"/>
            <a:ext cx="828675" cy="369332"/>
          </a:xfrm>
          <a:prstGeom prst="rect">
            <a:avLst/>
          </a:prstGeom>
          <a:noFill/>
        </p:spPr>
        <p:txBody>
          <a:bodyPr wrap="square" rtlCol="0">
            <a:spAutoFit/>
          </a:bodyPr>
          <a:lstStyle/>
          <a:p>
            <a:r>
              <a:rPr lang="en-GB">
                <a:solidFill>
                  <a:schemeClr val="bg1"/>
                </a:solidFill>
              </a:rPr>
              <a:t>+1.5pp</a:t>
            </a:r>
          </a:p>
        </p:txBody>
      </p:sp>
      <p:sp>
        <p:nvSpPr>
          <p:cNvPr id="6" name="TextBox 5">
            <a:extLst>
              <a:ext uri="{FF2B5EF4-FFF2-40B4-BE49-F238E27FC236}">
                <a16:creationId xmlns:a16="http://schemas.microsoft.com/office/drawing/2014/main" id="{0E25083A-591B-4635-94D5-81A91553C4A7}"/>
              </a:ext>
            </a:extLst>
          </p:cNvPr>
          <p:cNvSpPr txBox="1"/>
          <p:nvPr/>
        </p:nvSpPr>
        <p:spPr>
          <a:xfrm>
            <a:off x="594809" y="6426335"/>
            <a:ext cx="3270794" cy="461665"/>
          </a:xfrm>
          <a:prstGeom prst="rect">
            <a:avLst/>
          </a:prstGeom>
          <a:noFill/>
        </p:spPr>
        <p:txBody>
          <a:bodyPr wrap="square" rtlCol="0">
            <a:spAutoFit/>
          </a:bodyPr>
          <a:lstStyle/>
          <a:p>
            <a:pPr algn="ctr"/>
            <a:r>
              <a:rPr lang="en-GB" sz="1200" i="1" kern="1200">
                <a:solidFill>
                  <a:schemeClr val="bg1"/>
                </a:solidFill>
                <a:effectLst/>
                <a:ea typeface="+mn-ea"/>
                <a:cs typeface="+mn-cs"/>
              </a:rPr>
              <a:t>Comparing Apr 2022 - </a:t>
            </a:r>
            <a:r>
              <a:rPr lang="en-GB" sz="1200" i="1">
                <a:solidFill>
                  <a:schemeClr val="bg1"/>
                </a:solidFill>
              </a:rPr>
              <a:t>Mar</a:t>
            </a:r>
            <a:r>
              <a:rPr lang="en-GB" sz="1200" i="1" kern="1200">
                <a:solidFill>
                  <a:schemeClr val="bg1"/>
                </a:solidFill>
                <a:effectLst/>
                <a:ea typeface="+mn-ea"/>
                <a:cs typeface="+mn-cs"/>
              </a:rPr>
              <a:t> 2023 with Jan 2022 - </a:t>
            </a:r>
            <a:r>
              <a:rPr lang="en-GB" sz="1200" i="1">
                <a:solidFill>
                  <a:schemeClr val="bg1"/>
                </a:solidFill>
              </a:rPr>
              <a:t>Dec</a:t>
            </a:r>
            <a:r>
              <a:rPr lang="en-GB" sz="1200" i="1" kern="1200">
                <a:solidFill>
                  <a:schemeClr val="bg1"/>
                </a:solidFill>
                <a:effectLst/>
                <a:ea typeface="+mn-ea"/>
                <a:cs typeface="+mn-cs"/>
              </a:rPr>
              <a:t> 2022</a:t>
            </a:r>
            <a:endParaRPr lang="en-GB" sz="1200">
              <a:solidFill>
                <a:schemeClr val="bg1"/>
              </a:solidFill>
              <a:effectLst/>
            </a:endParaRPr>
          </a:p>
        </p:txBody>
      </p:sp>
      <p:sp>
        <p:nvSpPr>
          <p:cNvPr id="7" name="Isosceles Triangle 6">
            <a:extLst>
              <a:ext uri="{FF2B5EF4-FFF2-40B4-BE49-F238E27FC236}">
                <a16:creationId xmlns:a16="http://schemas.microsoft.com/office/drawing/2014/main" id="{753FCAC4-4E3F-421E-95E6-11303ADDBDEC}"/>
              </a:ext>
              <a:ext uri="{C183D7F6-B498-43B3-948B-1728B52AA6E4}">
                <adec:decorative xmlns:adec="http://schemas.microsoft.com/office/drawing/2017/decorative" val="1"/>
              </a:ext>
            </a:extLst>
          </p:cNvPr>
          <p:cNvSpPr/>
          <p:nvPr/>
        </p:nvSpPr>
        <p:spPr>
          <a:xfrm>
            <a:off x="2397967" y="5885544"/>
            <a:ext cx="430698" cy="365891"/>
          </a:xfrm>
          <a:prstGeom prst="triangle">
            <a:avLst>
              <a:gd name="adj" fmla="val 4531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D1E97169-4CBF-4A52-B101-0765903F9EE1}"/>
              </a:ext>
              <a:ext uri="{C183D7F6-B498-43B3-948B-1728B52AA6E4}">
                <adec:decorative xmlns:adec="http://schemas.microsoft.com/office/drawing/2017/decorative" val="1"/>
              </a:ext>
            </a:extLst>
          </p:cNvPr>
          <p:cNvSpPr/>
          <p:nvPr/>
        </p:nvSpPr>
        <p:spPr>
          <a:xfrm>
            <a:off x="4208075" y="5478473"/>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E57F29FA-99FB-43C5-B751-174C6D71EA76}"/>
              </a:ext>
            </a:extLst>
          </p:cNvPr>
          <p:cNvSpPr txBox="1"/>
          <p:nvPr/>
        </p:nvSpPr>
        <p:spPr>
          <a:xfrm>
            <a:off x="4253912" y="5677431"/>
            <a:ext cx="2035107" cy="646331"/>
          </a:xfrm>
          <a:prstGeom prst="rect">
            <a:avLst/>
          </a:prstGeom>
          <a:noFill/>
        </p:spPr>
        <p:txBody>
          <a:bodyPr wrap="square" rtlCol="0">
            <a:spAutoFit/>
          </a:bodyPr>
          <a:lstStyle/>
          <a:p>
            <a:r>
              <a:rPr lang="en-GB">
                <a:solidFill>
                  <a:schemeClr val="bg1"/>
                </a:solidFill>
              </a:rPr>
              <a:t>Previous change </a:t>
            </a:r>
            <a:br>
              <a:rPr lang="en-GB">
                <a:solidFill>
                  <a:schemeClr val="bg1"/>
                </a:solidFill>
              </a:rPr>
            </a:br>
            <a:r>
              <a:rPr lang="en-GB">
                <a:solidFill>
                  <a:schemeClr val="bg1"/>
                </a:solidFill>
              </a:rPr>
              <a:t>(Sept – Dec 22):</a:t>
            </a:r>
          </a:p>
        </p:txBody>
      </p:sp>
      <p:sp>
        <p:nvSpPr>
          <p:cNvPr id="16" name="TextBox 15">
            <a:extLst>
              <a:ext uri="{FF2B5EF4-FFF2-40B4-BE49-F238E27FC236}">
                <a16:creationId xmlns:a16="http://schemas.microsoft.com/office/drawing/2014/main" id="{61AD0DBC-6257-45B0-999B-593C1FD6D854}"/>
              </a:ext>
            </a:extLst>
          </p:cNvPr>
          <p:cNvSpPr txBox="1"/>
          <p:nvPr/>
        </p:nvSpPr>
        <p:spPr>
          <a:xfrm>
            <a:off x="6310059" y="5882104"/>
            <a:ext cx="828675" cy="369332"/>
          </a:xfrm>
          <a:prstGeom prst="rect">
            <a:avLst/>
          </a:prstGeom>
          <a:noFill/>
        </p:spPr>
        <p:txBody>
          <a:bodyPr wrap="square" rtlCol="0">
            <a:spAutoFit/>
          </a:bodyPr>
          <a:lstStyle/>
          <a:p>
            <a:r>
              <a:rPr lang="en-GB">
                <a:solidFill>
                  <a:schemeClr val="bg1"/>
                </a:solidFill>
              </a:rPr>
              <a:t>-1.1pp</a:t>
            </a:r>
          </a:p>
        </p:txBody>
      </p:sp>
      <p:sp>
        <p:nvSpPr>
          <p:cNvPr id="20" name="TextBox 19">
            <a:extLst>
              <a:ext uri="{FF2B5EF4-FFF2-40B4-BE49-F238E27FC236}">
                <a16:creationId xmlns:a16="http://schemas.microsoft.com/office/drawing/2014/main" id="{A7DAE669-08F4-4823-9CD7-680AAE710587}"/>
              </a:ext>
            </a:extLst>
          </p:cNvPr>
          <p:cNvSpPr txBox="1"/>
          <p:nvPr/>
        </p:nvSpPr>
        <p:spPr>
          <a:xfrm>
            <a:off x="4176112" y="6426335"/>
            <a:ext cx="3270794" cy="461665"/>
          </a:xfrm>
          <a:prstGeom prst="rect">
            <a:avLst/>
          </a:prstGeom>
          <a:noFill/>
        </p:spPr>
        <p:txBody>
          <a:bodyPr wrap="square" rtlCol="0">
            <a:spAutoFit/>
          </a:bodyPr>
          <a:lstStyle/>
          <a:p>
            <a:pPr algn="ctr"/>
            <a:r>
              <a:rPr lang="en-GB" sz="1200" i="1" kern="1200">
                <a:solidFill>
                  <a:schemeClr val="bg1"/>
                </a:solidFill>
                <a:effectLst/>
                <a:ea typeface="+mn-ea"/>
                <a:cs typeface="+mn-cs"/>
              </a:rPr>
              <a:t>Comparing Jan 2022 – Dec 2022 with Oct 2021– Sept 2022</a:t>
            </a:r>
            <a:endParaRPr lang="en-GB" sz="1200">
              <a:solidFill>
                <a:schemeClr val="bg1"/>
              </a:solidFill>
              <a:effectLst/>
            </a:endParaRPr>
          </a:p>
        </p:txBody>
      </p:sp>
      <p:sp>
        <p:nvSpPr>
          <p:cNvPr id="14" name="Rectangle: Rounded Corners 13">
            <a:extLst>
              <a:ext uri="{FF2B5EF4-FFF2-40B4-BE49-F238E27FC236}">
                <a16:creationId xmlns:a16="http://schemas.microsoft.com/office/drawing/2014/main" id="{D2BC10BD-6F37-49FA-9BCC-EC11A924DBF2}"/>
              </a:ext>
              <a:ext uri="{C183D7F6-B498-43B3-948B-1728B52AA6E4}">
                <adec:decorative xmlns:adec="http://schemas.microsoft.com/office/drawing/2017/decorative" val="1"/>
              </a:ext>
            </a:extLst>
          </p:cNvPr>
          <p:cNvSpPr/>
          <p:nvPr/>
        </p:nvSpPr>
        <p:spPr>
          <a:xfrm>
            <a:off x="7857671" y="5478473"/>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D57A4623-2B99-4044-90C2-8ABC304D4C50}"/>
              </a:ext>
            </a:extLst>
          </p:cNvPr>
          <p:cNvSpPr txBox="1"/>
          <p:nvPr/>
        </p:nvSpPr>
        <p:spPr>
          <a:xfrm>
            <a:off x="7878712" y="5677431"/>
            <a:ext cx="1829246" cy="646331"/>
          </a:xfrm>
          <a:prstGeom prst="rect">
            <a:avLst/>
          </a:prstGeom>
          <a:noFill/>
        </p:spPr>
        <p:txBody>
          <a:bodyPr wrap="square" rtlCol="0">
            <a:spAutoFit/>
          </a:bodyPr>
          <a:lstStyle/>
          <a:p>
            <a:r>
              <a:rPr lang="en-GB">
                <a:solidFill>
                  <a:schemeClr val="bg1"/>
                </a:solidFill>
              </a:rPr>
              <a:t>Change since March 2022:</a:t>
            </a:r>
          </a:p>
        </p:txBody>
      </p:sp>
      <p:sp>
        <p:nvSpPr>
          <p:cNvPr id="18" name="TextBox 17">
            <a:extLst>
              <a:ext uri="{FF2B5EF4-FFF2-40B4-BE49-F238E27FC236}">
                <a16:creationId xmlns:a16="http://schemas.microsoft.com/office/drawing/2014/main" id="{AB51F364-CE10-40C7-979B-9A253E9D0CC7}"/>
              </a:ext>
            </a:extLst>
          </p:cNvPr>
          <p:cNvSpPr txBox="1"/>
          <p:nvPr/>
        </p:nvSpPr>
        <p:spPr>
          <a:xfrm>
            <a:off x="9537193" y="5834548"/>
            <a:ext cx="1338852" cy="369332"/>
          </a:xfrm>
          <a:prstGeom prst="rect">
            <a:avLst/>
          </a:prstGeom>
          <a:noFill/>
        </p:spPr>
        <p:txBody>
          <a:bodyPr wrap="square" rtlCol="0">
            <a:spAutoFit/>
          </a:bodyPr>
          <a:lstStyle/>
          <a:p>
            <a:r>
              <a:rPr lang="en-GB">
                <a:solidFill>
                  <a:schemeClr val="bg1"/>
                </a:solidFill>
              </a:rPr>
              <a:t>No Change</a:t>
            </a:r>
          </a:p>
        </p:txBody>
      </p:sp>
      <p:sp>
        <p:nvSpPr>
          <p:cNvPr id="21" name="TextBox 20">
            <a:extLst>
              <a:ext uri="{FF2B5EF4-FFF2-40B4-BE49-F238E27FC236}">
                <a16:creationId xmlns:a16="http://schemas.microsoft.com/office/drawing/2014/main" id="{B6EE3F32-67B1-4CB2-B9E5-94B8EFE896B6}"/>
              </a:ext>
            </a:extLst>
          </p:cNvPr>
          <p:cNvSpPr txBox="1"/>
          <p:nvPr/>
        </p:nvSpPr>
        <p:spPr>
          <a:xfrm>
            <a:off x="7921976" y="6422816"/>
            <a:ext cx="3270794" cy="461665"/>
          </a:xfrm>
          <a:prstGeom prst="rect">
            <a:avLst/>
          </a:prstGeom>
          <a:noFill/>
        </p:spPr>
        <p:txBody>
          <a:bodyPr wrap="square" rtlCol="0">
            <a:spAutoFit/>
          </a:bodyPr>
          <a:lstStyle/>
          <a:p>
            <a:pPr algn="ctr"/>
            <a:r>
              <a:rPr lang="en-GB" sz="1200" i="1">
                <a:solidFill>
                  <a:schemeClr val="bg1"/>
                </a:solidFill>
              </a:rPr>
              <a:t>Comparing Apr 2022- Mar 2023 with Apr 2021 - Mar 2022</a:t>
            </a:r>
          </a:p>
        </p:txBody>
      </p:sp>
      <p:sp>
        <p:nvSpPr>
          <p:cNvPr id="17" name="Isosceles Triangle 16">
            <a:extLst>
              <a:ext uri="{FF2B5EF4-FFF2-40B4-BE49-F238E27FC236}">
                <a16:creationId xmlns:a16="http://schemas.microsoft.com/office/drawing/2014/main" id="{5FB9FBFC-E792-4B89-8BCD-911F654EC5F7}"/>
              </a:ext>
              <a:ext uri="{C183D7F6-B498-43B3-948B-1728B52AA6E4}">
                <adec:decorative xmlns:adec="http://schemas.microsoft.com/office/drawing/2017/decorative" val="1"/>
              </a:ext>
            </a:extLst>
          </p:cNvPr>
          <p:cNvSpPr/>
          <p:nvPr/>
        </p:nvSpPr>
        <p:spPr>
          <a:xfrm rot="10800000">
            <a:off x="5944701" y="5878584"/>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68292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BD9936E-E90D-4F5A-9096-CBDF4591EA74}"/>
              </a:ext>
            </a:extLst>
          </p:cNvPr>
          <p:cNvSpPr>
            <a:spLocks noGrp="1"/>
          </p:cNvSpPr>
          <p:nvPr>
            <p:ph type="title" idx="4294967295"/>
          </p:nvPr>
        </p:nvSpPr>
        <p:spPr>
          <a:xfrm>
            <a:off x="0" y="-36247"/>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Employment Rate (16-64) – 79.1%, (April 2022 - March 2023)</a:t>
            </a:r>
          </a:p>
        </p:txBody>
      </p:sp>
      <p:pic>
        <p:nvPicPr>
          <p:cNvPr id="6" name="Picture 5" descr="A bar chart showing the employment rate across Greater Cambridge and the United Kingdom from 2007 to 2023. There is a rolling three year average line. The economic inactivity rate in Greater Cambridge has been consistently higher than the United Kingdom. ">
            <a:extLst>
              <a:ext uri="{FF2B5EF4-FFF2-40B4-BE49-F238E27FC236}">
                <a16:creationId xmlns:a16="http://schemas.microsoft.com/office/drawing/2014/main" id="{78D2E45F-3144-AC54-6D81-9215EE171338}"/>
              </a:ext>
            </a:extLst>
          </p:cNvPr>
          <p:cNvPicPr>
            <a:picLocks noChangeAspect="1"/>
          </p:cNvPicPr>
          <p:nvPr/>
        </p:nvPicPr>
        <p:blipFill>
          <a:blip r:embed="rId3"/>
          <a:stretch>
            <a:fillRect/>
          </a:stretch>
        </p:blipFill>
        <p:spPr>
          <a:xfrm>
            <a:off x="1236372" y="709138"/>
            <a:ext cx="9172011" cy="4641691"/>
          </a:xfrm>
          <a:prstGeom prst="rect">
            <a:avLst/>
          </a:prstGeom>
        </p:spPr>
      </p:pic>
      <p:sp>
        <p:nvSpPr>
          <p:cNvPr id="12" name="Rectangle: Rounded Corners 11">
            <a:extLst>
              <a:ext uri="{FF2B5EF4-FFF2-40B4-BE49-F238E27FC236}">
                <a16:creationId xmlns:a16="http://schemas.microsoft.com/office/drawing/2014/main" id="{86546572-156A-C3CA-3F6F-756529A39961}"/>
              </a:ext>
              <a:ext uri="{C183D7F6-B498-43B3-948B-1728B52AA6E4}">
                <adec:decorative xmlns:adec="http://schemas.microsoft.com/office/drawing/2017/decorative" val="1"/>
              </a:ext>
            </a:extLst>
          </p:cNvPr>
          <p:cNvSpPr/>
          <p:nvPr/>
        </p:nvSpPr>
        <p:spPr>
          <a:xfrm>
            <a:off x="4232872" y="5478474"/>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a:extLst>
              <a:ext uri="{FF2B5EF4-FFF2-40B4-BE49-F238E27FC236}">
                <a16:creationId xmlns:a16="http://schemas.microsoft.com/office/drawing/2014/main" id="{F7B9D684-17B9-AD1F-2CBA-07351A6F706B}"/>
              </a:ext>
              <a:ext uri="{C183D7F6-B498-43B3-948B-1728B52AA6E4}">
                <adec:decorative xmlns:adec="http://schemas.microsoft.com/office/drawing/2017/decorative" val="1"/>
              </a:ext>
            </a:extLst>
          </p:cNvPr>
          <p:cNvSpPr/>
          <p:nvPr/>
        </p:nvSpPr>
        <p:spPr>
          <a:xfrm rot="10800000">
            <a:off x="6036007" y="5929800"/>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07CF6C6D-585E-62F3-C3E6-26F7E0D86CB7}"/>
              </a:ext>
              <a:ext uri="{C183D7F6-B498-43B3-948B-1728B52AA6E4}">
                <adec:decorative xmlns:adec="http://schemas.microsoft.com/office/drawing/2017/decorative" val="1"/>
              </a:ext>
            </a:extLst>
          </p:cNvPr>
          <p:cNvSpPr/>
          <p:nvPr/>
        </p:nvSpPr>
        <p:spPr>
          <a:xfrm>
            <a:off x="608073" y="5478473"/>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8A9FA745-9181-5902-26F7-F260B906944E}"/>
              </a:ext>
            </a:extLst>
          </p:cNvPr>
          <p:cNvSpPr txBox="1"/>
          <p:nvPr/>
        </p:nvSpPr>
        <p:spPr>
          <a:xfrm>
            <a:off x="668466" y="5641537"/>
            <a:ext cx="2200045" cy="830997"/>
          </a:xfrm>
          <a:prstGeom prst="rect">
            <a:avLst/>
          </a:prstGeom>
          <a:noFill/>
        </p:spPr>
        <p:txBody>
          <a:bodyPr wrap="square" rtlCol="0">
            <a:spAutoFit/>
          </a:bodyPr>
          <a:lstStyle/>
          <a:p>
            <a:r>
              <a:rPr lang="en-GB" sz="1600">
                <a:solidFill>
                  <a:schemeClr val="bg1"/>
                </a:solidFill>
              </a:rPr>
              <a:t>Rolling Quarterly change </a:t>
            </a:r>
            <a:br>
              <a:rPr lang="en-GB" sz="1600">
                <a:solidFill>
                  <a:schemeClr val="bg1"/>
                </a:solidFill>
              </a:rPr>
            </a:br>
            <a:r>
              <a:rPr lang="en-GB" sz="1600">
                <a:solidFill>
                  <a:schemeClr val="bg1"/>
                </a:solidFill>
              </a:rPr>
              <a:t>(Dec 22 – Mar 23):</a:t>
            </a:r>
          </a:p>
        </p:txBody>
      </p:sp>
      <p:sp>
        <p:nvSpPr>
          <p:cNvPr id="25" name="TextBox 24">
            <a:extLst>
              <a:ext uri="{FF2B5EF4-FFF2-40B4-BE49-F238E27FC236}">
                <a16:creationId xmlns:a16="http://schemas.microsoft.com/office/drawing/2014/main" id="{56057E84-A9AE-3942-691B-0F06086B3959}"/>
              </a:ext>
            </a:extLst>
          </p:cNvPr>
          <p:cNvSpPr txBox="1"/>
          <p:nvPr/>
        </p:nvSpPr>
        <p:spPr>
          <a:xfrm>
            <a:off x="2931234" y="5842873"/>
            <a:ext cx="828764" cy="646331"/>
          </a:xfrm>
          <a:prstGeom prst="rect">
            <a:avLst/>
          </a:prstGeom>
          <a:noFill/>
        </p:spPr>
        <p:txBody>
          <a:bodyPr wrap="square" rtlCol="0">
            <a:spAutoFit/>
          </a:bodyPr>
          <a:lstStyle/>
          <a:p>
            <a:r>
              <a:rPr lang="en-GB">
                <a:solidFill>
                  <a:schemeClr val="bg1"/>
                </a:solidFill>
              </a:rPr>
              <a:t>+0.2pp	</a:t>
            </a:r>
          </a:p>
        </p:txBody>
      </p:sp>
      <p:sp>
        <p:nvSpPr>
          <p:cNvPr id="2" name="TextBox 1">
            <a:extLst>
              <a:ext uri="{FF2B5EF4-FFF2-40B4-BE49-F238E27FC236}">
                <a16:creationId xmlns:a16="http://schemas.microsoft.com/office/drawing/2014/main" id="{E766CADC-76C6-BB45-26C6-E5F1FDFD9C8D}"/>
              </a:ext>
            </a:extLst>
          </p:cNvPr>
          <p:cNvSpPr txBox="1"/>
          <p:nvPr/>
        </p:nvSpPr>
        <p:spPr>
          <a:xfrm>
            <a:off x="594809" y="6426335"/>
            <a:ext cx="3270794" cy="461665"/>
          </a:xfrm>
          <a:prstGeom prst="rect">
            <a:avLst/>
          </a:prstGeom>
          <a:noFill/>
        </p:spPr>
        <p:txBody>
          <a:bodyPr wrap="square" rtlCol="0">
            <a:spAutoFit/>
          </a:bodyPr>
          <a:lstStyle/>
          <a:p>
            <a:pPr algn="ctr"/>
            <a:r>
              <a:rPr lang="en-GB" sz="1200" i="1" kern="1200" dirty="0">
                <a:solidFill>
                  <a:schemeClr val="bg1"/>
                </a:solidFill>
                <a:effectLst/>
                <a:ea typeface="+mn-ea"/>
                <a:cs typeface="+mn-cs"/>
              </a:rPr>
              <a:t>Comparing Apr 2022 - </a:t>
            </a:r>
            <a:r>
              <a:rPr lang="en-GB" sz="1200" i="1" dirty="0">
                <a:solidFill>
                  <a:schemeClr val="bg1"/>
                </a:solidFill>
              </a:rPr>
              <a:t>Mar</a:t>
            </a:r>
            <a:r>
              <a:rPr lang="en-GB" sz="1200" i="1" kern="1200" dirty="0">
                <a:solidFill>
                  <a:schemeClr val="bg1"/>
                </a:solidFill>
                <a:effectLst/>
                <a:ea typeface="+mn-ea"/>
                <a:cs typeface="+mn-cs"/>
              </a:rPr>
              <a:t> 2023 with Jan 2022 - </a:t>
            </a:r>
            <a:r>
              <a:rPr lang="en-GB" sz="1200" i="1" dirty="0">
                <a:solidFill>
                  <a:schemeClr val="bg1"/>
                </a:solidFill>
              </a:rPr>
              <a:t>Dec</a:t>
            </a:r>
            <a:r>
              <a:rPr lang="en-GB" sz="1200" i="1" kern="1200" dirty="0">
                <a:solidFill>
                  <a:schemeClr val="bg1"/>
                </a:solidFill>
                <a:effectLst/>
                <a:ea typeface="+mn-ea"/>
                <a:cs typeface="+mn-cs"/>
              </a:rPr>
              <a:t> 2022</a:t>
            </a:r>
            <a:endParaRPr lang="en-GB" sz="1200" dirty="0">
              <a:solidFill>
                <a:schemeClr val="bg1"/>
              </a:solidFill>
              <a:effectLst/>
            </a:endParaRPr>
          </a:p>
        </p:txBody>
      </p:sp>
      <p:sp>
        <p:nvSpPr>
          <p:cNvPr id="26" name="Rectangle: Rounded Corners 25">
            <a:extLst>
              <a:ext uri="{FF2B5EF4-FFF2-40B4-BE49-F238E27FC236}">
                <a16:creationId xmlns:a16="http://schemas.microsoft.com/office/drawing/2014/main" id="{0ED06267-92DD-211F-9F93-6491C6D4C289}"/>
              </a:ext>
              <a:ext uri="{C183D7F6-B498-43B3-948B-1728B52AA6E4}">
                <adec:decorative xmlns:adec="http://schemas.microsoft.com/office/drawing/2017/decorative" val="1"/>
              </a:ext>
            </a:extLst>
          </p:cNvPr>
          <p:cNvSpPr/>
          <p:nvPr/>
        </p:nvSpPr>
        <p:spPr>
          <a:xfrm>
            <a:off x="7857671" y="5478473"/>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67B81FE2-A4B4-C4DB-1826-DD9C10D9440E}"/>
              </a:ext>
            </a:extLst>
          </p:cNvPr>
          <p:cNvSpPr txBox="1"/>
          <p:nvPr/>
        </p:nvSpPr>
        <p:spPr>
          <a:xfrm>
            <a:off x="4253912" y="5677431"/>
            <a:ext cx="2035107" cy="646331"/>
          </a:xfrm>
          <a:prstGeom prst="rect">
            <a:avLst/>
          </a:prstGeom>
          <a:noFill/>
        </p:spPr>
        <p:txBody>
          <a:bodyPr wrap="square" rtlCol="0">
            <a:spAutoFit/>
          </a:bodyPr>
          <a:lstStyle/>
          <a:p>
            <a:r>
              <a:rPr lang="en-GB" dirty="0">
                <a:solidFill>
                  <a:schemeClr val="bg1"/>
                </a:solidFill>
              </a:rPr>
              <a:t>Previous change </a:t>
            </a:r>
            <a:br>
              <a:rPr lang="en-GB" dirty="0">
                <a:solidFill>
                  <a:schemeClr val="bg1"/>
                </a:solidFill>
              </a:rPr>
            </a:br>
            <a:r>
              <a:rPr lang="en-GB" dirty="0">
                <a:solidFill>
                  <a:schemeClr val="bg1"/>
                </a:solidFill>
              </a:rPr>
              <a:t>(Sept – Dec 22):</a:t>
            </a:r>
          </a:p>
        </p:txBody>
      </p:sp>
      <p:sp>
        <p:nvSpPr>
          <p:cNvPr id="28" name="TextBox 27">
            <a:extLst>
              <a:ext uri="{FF2B5EF4-FFF2-40B4-BE49-F238E27FC236}">
                <a16:creationId xmlns:a16="http://schemas.microsoft.com/office/drawing/2014/main" id="{9B3C2839-89A3-871A-25D6-95FD8A5FE5E7}"/>
              </a:ext>
            </a:extLst>
          </p:cNvPr>
          <p:cNvSpPr txBox="1"/>
          <p:nvPr/>
        </p:nvSpPr>
        <p:spPr>
          <a:xfrm>
            <a:off x="6607389" y="5882104"/>
            <a:ext cx="1157887" cy="369332"/>
          </a:xfrm>
          <a:prstGeom prst="rect">
            <a:avLst/>
          </a:prstGeom>
          <a:noFill/>
        </p:spPr>
        <p:txBody>
          <a:bodyPr wrap="square" rtlCol="0">
            <a:spAutoFit/>
          </a:bodyPr>
          <a:lstStyle/>
          <a:p>
            <a:r>
              <a:rPr lang="en-GB">
                <a:solidFill>
                  <a:schemeClr val="bg1"/>
                </a:solidFill>
              </a:rPr>
              <a:t>-0.2pp</a:t>
            </a:r>
          </a:p>
        </p:txBody>
      </p:sp>
      <p:sp>
        <p:nvSpPr>
          <p:cNvPr id="3" name="TextBox 2">
            <a:extLst>
              <a:ext uri="{FF2B5EF4-FFF2-40B4-BE49-F238E27FC236}">
                <a16:creationId xmlns:a16="http://schemas.microsoft.com/office/drawing/2014/main" id="{70180433-A61A-E7F8-C159-1C8753E7AF81}"/>
              </a:ext>
            </a:extLst>
          </p:cNvPr>
          <p:cNvSpPr txBox="1"/>
          <p:nvPr/>
        </p:nvSpPr>
        <p:spPr>
          <a:xfrm>
            <a:off x="4176112" y="6426335"/>
            <a:ext cx="3270794" cy="461665"/>
          </a:xfrm>
          <a:prstGeom prst="rect">
            <a:avLst/>
          </a:prstGeom>
          <a:noFill/>
        </p:spPr>
        <p:txBody>
          <a:bodyPr wrap="square" rtlCol="0">
            <a:spAutoFit/>
          </a:bodyPr>
          <a:lstStyle/>
          <a:p>
            <a:pPr algn="ctr"/>
            <a:r>
              <a:rPr lang="en-GB" sz="1200" i="1" kern="1200">
                <a:solidFill>
                  <a:schemeClr val="bg1"/>
                </a:solidFill>
                <a:effectLst/>
                <a:ea typeface="+mn-ea"/>
                <a:cs typeface="+mn-cs"/>
              </a:rPr>
              <a:t>Comparing Jan 2022 – Dec 2022 with Oct 2021– Sept 2022</a:t>
            </a:r>
            <a:endParaRPr lang="en-GB" sz="1200">
              <a:solidFill>
                <a:schemeClr val="bg1"/>
              </a:solidFill>
              <a:effectLst/>
            </a:endParaRPr>
          </a:p>
        </p:txBody>
      </p:sp>
      <p:sp>
        <p:nvSpPr>
          <p:cNvPr id="27" name="TextBox 26">
            <a:extLst>
              <a:ext uri="{FF2B5EF4-FFF2-40B4-BE49-F238E27FC236}">
                <a16:creationId xmlns:a16="http://schemas.microsoft.com/office/drawing/2014/main" id="{DF82B0AA-7DB0-D9CD-5BB4-EA2C49CB0ADE}"/>
              </a:ext>
            </a:extLst>
          </p:cNvPr>
          <p:cNvSpPr txBox="1"/>
          <p:nvPr/>
        </p:nvSpPr>
        <p:spPr>
          <a:xfrm>
            <a:off x="7878712" y="5677431"/>
            <a:ext cx="1829246" cy="646331"/>
          </a:xfrm>
          <a:prstGeom prst="rect">
            <a:avLst/>
          </a:prstGeom>
          <a:noFill/>
        </p:spPr>
        <p:txBody>
          <a:bodyPr wrap="square" rtlCol="0">
            <a:spAutoFit/>
          </a:bodyPr>
          <a:lstStyle/>
          <a:p>
            <a:r>
              <a:rPr lang="en-GB" dirty="0">
                <a:solidFill>
                  <a:schemeClr val="bg1"/>
                </a:solidFill>
              </a:rPr>
              <a:t>Change since March 2022:</a:t>
            </a:r>
          </a:p>
        </p:txBody>
      </p:sp>
      <p:sp>
        <p:nvSpPr>
          <p:cNvPr id="29" name="TextBox 28">
            <a:extLst>
              <a:ext uri="{FF2B5EF4-FFF2-40B4-BE49-F238E27FC236}">
                <a16:creationId xmlns:a16="http://schemas.microsoft.com/office/drawing/2014/main" id="{9A15533E-E3DA-A350-66BE-922653E4822F}"/>
              </a:ext>
            </a:extLst>
          </p:cNvPr>
          <p:cNvSpPr txBox="1"/>
          <p:nvPr/>
        </p:nvSpPr>
        <p:spPr>
          <a:xfrm>
            <a:off x="10047369" y="5834548"/>
            <a:ext cx="828675" cy="369332"/>
          </a:xfrm>
          <a:prstGeom prst="rect">
            <a:avLst/>
          </a:prstGeom>
          <a:noFill/>
        </p:spPr>
        <p:txBody>
          <a:bodyPr wrap="square" rtlCol="0">
            <a:spAutoFit/>
          </a:bodyPr>
          <a:lstStyle/>
          <a:p>
            <a:r>
              <a:rPr lang="en-GB">
                <a:solidFill>
                  <a:schemeClr val="bg1"/>
                </a:solidFill>
              </a:rPr>
              <a:t>-2.1pp</a:t>
            </a:r>
          </a:p>
        </p:txBody>
      </p:sp>
      <p:sp>
        <p:nvSpPr>
          <p:cNvPr id="33" name="TextBox 32">
            <a:extLst>
              <a:ext uri="{FF2B5EF4-FFF2-40B4-BE49-F238E27FC236}">
                <a16:creationId xmlns:a16="http://schemas.microsoft.com/office/drawing/2014/main" id="{CD2E4586-5642-6FB5-6E0F-29AB59458D76}"/>
              </a:ext>
            </a:extLst>
          </p:cNvPr>
          <p:cNvSpPr txBox="1"/>
          <p:nvPr/>
        </p:nvSpPr>
        <p:spPr>
          <a:xfrm>
            <a:off x="7921976" y="6422816"/>
            <a:ext cx="3270794" cy="461665"/>
          </a:xfrm>
          <a:prstGeom prst="rect">
            <a:avLst/>
          </a:prstGeom>
          <a:noFill/>
        </p:spPr>
        <p:txBody>
          <a:bodyPr wrap="square" rtlCol="0">
            <a:spAutoFit/>
          </a:bodyPr>
          <a:lstStyle/>
          <a:p>
            <a:pPr algn="ctr"/>
            <a:r>
              <a:rPr lang="en-GB" sz="1200" i="1" dirty="0">
                <a:solidFill>
                  <a:schemeClr val="bg1"/>
                </a:solidFill>
              </a:rPr>
              <a:t>Comparing Apr 2022- Mar 2023 with Apr 2021 - Mar 2022</a:t>
            </a:r>
          </a:p>
        </p:txBody>
      </p:sp>
      <p:sp>
        <p:nvSpPr>
          <p:cNvPr id="30" name="Isosceles Triangle 29">
            <a:extLst>
              <a:ext uri="{FF2B5EF4-FFF2-40B4-BE49-F238E27FC236}">
                <a16:creationId xmlns:a16="http://schemas.microsoft.com/office/drawing/2014/main" id="{B4E4E19E-AAFD-A8C1-7924-A1F234AB12D5}"/>
              </a:ext>
              <a:ext uri="{C183D7F6-B498-43B3-948B-1728B52AA6E4}">
                <adec:decorative xmlns:adec="http://schemas.microsoft.com/office/drawing/2017/decorative" val="1"/>
              </a:ext>
            </a:extLst>
          </p:cNvPr>
          <p:cNvSpPr/>
          <p:nvPr/>
        </p:nvSpPr>
        <p:spPr>
          <a:xfrm flipV="1">
            <a:off x="9728999" y="5878584"/>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Isosceles Triangle 33">
            <a:extLst>
              <a:ext uri="{FF2B5EF4-FFF2-40B4-BE49-F238E27FC236}">
                <a16:creationId xmlns:a16="http://schemas.microsoft.com/office/drawing/2014/main" id="{760874C9-72AC-86AC-52A0-BBC39A01E158}"/>
              </a:ext>
              <a:ext uri="{C183D7F6-B498-43B3-948B-1728B52AA6E4}">
                <adec:decorative xmlns:adec="http://schemas.microsoft.com/office/drawing/2017/decorative" val="1"/>
              </a:ext>
            </a:extLst>
          </p:cNvPr>
          <p:cNvSpPr/>
          <p:nvPr/>
        </p:nvSpPr>
        <p:spPr>
          <a:xfrm>
            <a:off x="2429898" y="5920876"/>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7694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BD9936E-E90D-4F5A-9096-CBDF4591EA74}"/>
              </a:ext>
            </a:extLst>
          </p:cNvPr>
          <p:cNvSpPr>
            <a:spLocks noGrp="1"/>
          </p:cNvSpPr>
          <p:nvPr>
            <p:ph type="title" idx="4294967295"/>
          </p:nvPr>
        </p:nvSpPr>
        <p:spPr>
          <a:xfrm>
            <a:off x="0" y="-19785"/>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Economically Inactive (16-64 Year Olds) - 17.8%, (April 2022 - March 2023)</a:t>
            </a:r>
          </a:p>
        </p:txBody>
      </p:sp>
      <p:pic>
        <p:nvPicPr>
          <p:cNvPr id="6" name="Picture 5" descr="A bar chart showing the economic inactivity rate across Greater Cambridge and the United Kingdom from 2007 to 2023. There is a rolling three year average line. The economic inactivity rate in Greater Cambridge has been consistently lower than the United Kingdom. ">
            <a:extLst>
              <a:ext uri="{FF2B5EF4-FFF2-40B4-BE49-F238E27FC236}">
                <a16:creationId xmlns:a16="http://schemas.microsoft.com/office/drawing/2014/main" id="{C2E6C1DF-4EC1-E10D-20EF-A401E5257CED}"/>
              </a:ext>
            </a:extLst>
          </p:cNvPr>
          <p:cNvPicPr>
            <a:picLocks noChangeAspect="1"/>
          </p:cNvPicPr>
          <p:nvPr/>
        </p:nvPicPr>
        <p:blipFill>
          <a:blip r:embed="rId3"/>
          <a:stretch>
            <a:fillRect/>
          </a:stretch>
        </p:blipFill>
        <p:spPr>
          <a:xfrm>
            <a:off x="1259868" y="706318"/>
            <a:ext cx="10059890" cy="4644000"/>
          </a:xfrm>
          <a:prstGeom prst="rect">
            <a:avLst/>
          </a:prstGeom>
        </p:spPr>
      </p:pic>
      <p:sp>
        <p:nvSpPr>
          <p:cNvPr id="5" name="Rectangle: Rounded Corners 4">
            <a:extLst>
              <a:ext uri="{FF2B5EF4-FFF2-40B4-BE49-F238E27FC236}">
                <a16:creationId xmlns:a16="http://schemas.microsoft.com/office/drawing/2014/main" id="{C54C791C-3477-C9F5-1F40-8E90D4BE4546}"/>
              </a:ext>
              <a:ext uri="{C183D7F6-B498-43B3-948B-1728B52AA6E4}">
                <adec:decorative xmlns:adec="http://schemas.microsoft.com/office/drawing/2017/decorative" val="1"/>
              </a:ext>
            </a:extLst>
          </p:cNvPr>
          <p:cNvSpPr/>
          <p:nvPr/>
        </p:nvSpPr>
        <p:spPr>
          <a:xfrm>
            <a:off x="783982" y="5448473"/>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7D04C54-7C68-8CFF-8889-B495DA57E192}"/>
              </a:ext>
            </a:extLst>
          </p:cNvPr>
          <p:cNvSpPr txBox="1"/>
          <p:nvPr/>
        </p:nvSpPr>
        <p:spPr>
          <a:xfrm>
            <a:off x="819518" y="5596015"/>
            <a:ext cx="1829246" cy="830997"/>
          </a:xfrm>
          <a:prstGeom prst="rect">
            <a:avLst/>
          </a:prstGeom>
          <a:noFill/>
        </p:spPr>
        <p:txBody>
          <a:bodyPr wrap="square" rtlCol="0">
            <a:spAutoFit/>
          </a:bodyPr>
          <a:lstStyle/>
          <a:p>
            <a:r>
              <a:rPr lang="en-GB" sz="1600">
                <a:solidFill>
                  <a:schemeClr val="bg1"/>
                </a:solidFill>
              </a:rPr>
              <a:t>Rolling Quarterly change </a:t>
            </a:r>
            <a:br>
              <a:rPr lang="en-GB" sz="1600">
                <a:solidFill>
                  <a:schemeClr val="bg1"/>
                </a:solidFill>
              </a:rPr>
            </a:br>
            <a:r>
              <a:rPr lang="en-GB" sz="1600">
                <a:solidFill>
                  <a:schemeClr val="bg1"/>
                </a:solidFill>
              </a:rPr>
              <a:t>(Dec 22 – Mar 23):</a:t>
            </a:r>
          </a:p>
        </p:txBody>
      </p:sp>
      <p:sp>
        <p:nvSpPr>
          <p:cNvPr id="13" name="TextBox 12">
            <a:extLst>
              <a:ext uri="{FF2B5EF4-FFF2-40B4-BE49-F238E27FC236}">
                <a16:creationId xmlns:a16="http://schemas.microsoft.com/office/drawing/2014/main" id="{AD0A5952-2053-0EE0-E2AF-993197563E86}"/>
              </a:ext>
            </a:extLst>
          </p:cNvPr>
          <p:cNvSpPr txBox="1"/>
          <p:nvPr/>
        </p:nvSpPr>
        <p:spPr>
          <a:xfrm>
            <a:off x="2669804" y="5812873"/>
            <a:ext cx="126610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prstClr val="white"/>
                </a:solidFill>
                <a:latin typeface="Calibri" panose="020F0502020204030204"/>
              </a:rPr>
              <a:t>-1.4</a:t>
            </a: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pp</a:t>
            </a:r>
          </a:p>
        </p:txBody>
      </p:sp>
      <p:sp>
        <p:nvSpPr>
          <p:cNvPr id="2" name="TextBox 1">
            <a:extLst>
              <a:ext uri="{FF2B5EF4-FFF2-40B4-BE49-F238E27FC236}">
                <a16:creationId xmlns:a16="http://schemas.microsoft.com/office/drawing/2014/main" id="{6C1EB775-E2EB-0935-EFC6-1516B9ADB6C4}"/>
              </a:ext>
            </a:extLst>
          </p:cNvPr>
          <p:cNvSpPr txBox="1"/>
          <p:nvPr/>
        </p:nvSpPr>
        <p:spPr>
          <a:xfrm>
            <a:off x="848518" y="6349550"/>
            <a:ext cx="3270794" cy="461665"/>
          </a:xfrm>
          <a:prstGeom prst="rect">
            <a:avLst/>
          </a:prstGeom>
          <a:noFill/>
        </p:spPr>
        <p:txBody>
          <a:bodyPr wrap="square" rtlCol="0">
            <a:spAutoFit/>
          </a:bodyPr>
          <a:lstStyle/>
          <a:p>
            <a:pPr algn="ctr"/>
            <a:r>
              <a:rPr lang="en-GB" sz="1200" i="1" kern="1200" dirty="0">
                <a:solidFill>
                  <a:schemeClr val="bg1"/>
                </a:solidFill>
                <a:effectLst/>
                <a:ea typeface="+mn-ea"/>
                <a:cs typeface="+mn-cs"/>
              </a:rPr>
              <a:t>Comparing Apr 2022 - </a:t>
            </a:r>
            <a:r>
              <a:rPr lang="en-GB" sz="1200" i="1" dirty="0">
                <a:solidFill>
                  <a:schemeClr val="bg1"/>
                </a:solidFill>
              </a:rPr>
              <a:t>Mar</a:t>
            </a:r>
            <a:r>
              <a:rPr lang="en-GB" sz="1200" i="1" kern="1200" dirty="0">
                <a:solidFill>
                  <a:schemeClr val="bg1"/>
                </a:solidFill>
                <a:effectLst/>
                <a:ea typeface="+mn-ea"/>
                <a:cs typeface="+mn-cs"/>
              </a:rPr>
              <a:t> 2023 with Jan 2022 - </a:t>
            </a:r>
            <a:r>
              <a:rPr lang="en-GB" sz="1200" i="1" dirty="0">
                <a:solidFill>
                  <a:schemeClr val="bg1"/>
                </a:solidFill>
              </a:rPr>
              <a:t>Dec</a:t>
            </a:r>
            <a:r>
              <a:rPr lang="en-GB" sz="1200" i="1" kern="1200" dirty="0">
                <a:solidFill>
                  <a:schemeClr val="bg1"/>
                </a:solidFill>
                <a:effectLst/>
                <a:ea typeface="+mn-ea"/>
                <a:cs typeface="+mn-cs"/>
              </a:rPr>
              <a:t> 2022</a:t>
            </a:r>
            <a:endParaRPr lang="en-GB" sz="1200" dirty="0">
              <a:solidFill>
                <a:schemeClr val="bg1"/>
              </a:solidFill>
              <a:effectLst/>
            </a:endParaRPr>
          </a:p>
        </p:txBody>
      </p:sp>
      <p:sp>
        <p:nvSpPr>
          <p:cNvPr id="17" name="Rectangle: Rounded Corners 16">
            <a:extLst>
              <a:ext uri="{FF2B5EF4-FFF2-40B4-BE49-F238E27FC236}">
                <a16:creationId xmlns:a16="http://schemas.microsoft.com/office/drawing/2014/main" id="{ADD725A4-9E4C-6347-2C91-536635176942}"/>
              </a:ext>
              <a:ext uri="{C183D7F6-B498-43B3-948B-1728B52AA6E4}">
                <adec:decorative xmlns:adec="http://schemas.microsoft.com/office/drawing/2017/decorative" val="1"/>
              </a:ext>
            </a:extLst>
          </p:cNvPr>
          <p:cNvSpPr/>
          <p:nvPr/>
        </p:nvSpPr>
        <p:spPr>
          <a:xfrm>
            <a:off x="4417107" y="5448473"/>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BD1BF73C-459F-6E7D-8B75-799770F621FC}"/>
              </a:ext>
            </a:extLst>
          </p:cNvPr>
          <p:cNvSpPr txBox="1"/>
          <p:nvPr/>
        </p:nvSpPr>
        <p:spPr>
          <a:xfrm>
            <a:off x="4429821" y="5647431"/>
            <a:ext cx="2035107" cy="646331"/>
          </a:xfrm>
          <a:prstGeom prst="rect">
            <a:avLst/>
          </a:prstGeom>
          <a:noFill/>
        </p:spPr>
        <p:txBody>
          <a:bodyPr wrap="square" rtlCol="0">
            <a:spAutoFit/>
          </a:bodyPr>
          <a:lstStyle/>
          <a:p>
            <a:r>
              <a:rPr lang="en-GB">
                <a:solidFill>
                  <a:schemeClr val="bg1"/>
                </a:solidFill>
              </a:rPr>
              <a:t>Previous change </a:t>
            </a:r>
            <a:br>
              <a:rPr lang="en-GB">
                <a:solidFill>
                  <a:schemeClr val="bg1"/>
                </a:solidFill>
              </a:rPr>
            </a:br>
            <a:r>
              <a:rPr lang="en-GB">
                <a:solidFill>
                  <a:schemeClr val="bg1"/>
                </a:solidFill>
              </a:rPr>
              <a:t>(Sept – Dec 22):</a:t>
            </a:r>
          </a:p>
        </p:txBody>
      </p:sp>
      <p:sp>
        <p:nvSpPr>
          <p:cNvPr id="27" name="TextBox 26">
            <a:extLst>
              <a:ext uri="{FF2B5EF4-FFF2-40B4-BE49-F238E27FC236}">
                <a16:creationId xmlns:a16="http://schemas.microsoft.com/office/drawing/2014/main" id="{CE5B8731-C0DD-4A09-EACE-58F466CD88A6}"/>
              </a:ext>
            </a:extLst>
          </p:cNvPr>
          <p:cNvSpPr txBox="1"/>
          <p:nvPr/>
        </p:nvSpPr>
        <p:spPr>
          <a:xfrm>
            <a:off x="6434507" y="5864773"/>
            <a:ext cx="13509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prstClr val="white"/>
                </a:solidFill>
                <a:latin typeface="Calibri" panose="020F0502020204030204"/>
              </a:rPr>
              <a:t>+1.1</a:t>
            </a: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pp</a:t>
            </a:r>
          </a:p>
        </p:txBody>
      </p:sp>
      <p:sp>
        <p:nvSpPr>
          <p:cNvPr id="3" name="TextBox 2">
            <a:extLst>
              <a:ext uri="{FF2B5EF4-FFF2-40B4-BE49-F238E27FC236}">
                <a16:creationId xmlns:a16="http://schemas.microsoft.com/office/drawing/2014/main" id="{DACE8499-A229-D1D1-4C99-7D2FBCB01228}"/>
              </a:ext>
            </a:extLst>
          </p:cNvPr>
          <p:cNvSpPr txBox="1"/>
          <p:nvPr/>
        </p:nvSpPr>
        <p:spPr>
          <a:xfrm>
            <a:off x="4429821" y="6349550"/>
            <a:ext cx="3270794" cy="461665"/>
          </a:xfrm>
          <a:prstGeom prst="rect">
            <a:avLst/>
          </a:prstGeom>
          <a:noFill/>
        </p:spPr>
        <p:txBody>
          <a:bodyPr wrap="square" rtlCol="0">
            <a:spAutoFit/>
          </a:bodyPr>
          <a:lstStyle/>
          <a:p>
            <a:pPr algn="ctr"/>
            <a:r>
              <a:rPr lang="en-GB" sz="1200" i="1" kern="1200">
                <a:solidFill>
                  <a:schemeClr val="bg1"/>
                </a:solidFill>
                <a:effectLst/>
                <a:ea typeface="+mn-ea"/>
                <a:cs typeface="+mn-cs"/>
              </a:rPr>
              <a:t>Comparing Jan 2022 – Dec 2022 with Oct 2021– Sept 2022</a:t>
            </a:r>
            <a:endParaRPr lang="en-GB" sz="1200">
              <a:solidFill>
                <a:schemeClr val="bg1"/>
              </a:solidFill>
              <a:effectLst/>
            </a:endParaRPr>
          </a:p>
        </p:txBody>
      </p:sp>
      <p:sp>
        <p:nvSpPr>
          <p:cNvPr id="25" name="Rectangle: Rounded Corners 24">
            <a:extLst>
              <a:ext uri="{FF2B5EF4-FFF2-40B4-BE49-F238E27FC236}">
                <a16:creationId xmlns:a16="http://schemas.microsoft.com/office/drawing/2014/main" id="{7272A7CB-E480-75CA-9E09-6B5C399FBD04}"/>
              </a:ext>
              <a:ext uri="{C183D7F6-B498-43B3-948B-1728B52AA6E4}">
                <adec:decorative xmlns:adec="http://schemas.microsoft.com/office/drawing/2017/decorative" val="1"/>
              </a:ext>
            </a:extLst>
          </p:cNvPr>
          <p:cNvSpPr/>
          <p:nvPr/>
        </p:nvSpPr>
        <p:spPr>
          <a:xfrm>
            <a:off x="8033580" y="5448473"/>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756F3F2A-50F7-4DE7-23B6-1BF2E3B040D1}"/>
              </a:ext>
            </a:extLst>
          </p:cNvPr>
          <p:cNvSpPr txBox="1"/>
          <p:nvPr/>
        </p:nvSpPr>
        <p:spPr>
          <a:xfrm>
            <a:off x="8054621" y="5647431"/>
            <a:ext cx="182924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Change since March 2022:</a:t>
            </a:r>
          </a:p>
        </p:txBody>
      </p:sp>
      <p:sp>
        <p:nvSpPr>
          <p:cNvPr id="28" name="TextBox 27">
            <a:extLst>
              <a:ext uri="{FF2B5EF4-FFF2-40B4-BE49-F238E27FC236}">
                <a16:creationId xmlns:a16="http://schemas.microsoft.com/office/drawing/2014/main" id="{C0767B74-598B-10E1-4ED4-3464E488D0AA}"/>
              </a:ext>
            </a:extLst>
          </p:cNvPr>
          <p:cNvSpPr txBox="1"/>
          <p:nvPr/>
        </p:nvSpPr>
        <p:spPr>
          <a:xfrm>
            <a:off x="10223278" y="5804548"/>
            <a:ext cx="8286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prstClr val="white"/>
                </a:solidFill>
                <a:latin typeface="Calibri" panose="020F0502020204030204"/>
              </a:rPr>
              <a:t>+</a:t>
            </a: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2.3pp</a:t>
            </a:r>
          </a:p>
        </p:txBody>
      </p:sp>
      <p:sp>
        <p:nvSpPr>
          <p:cNvPr id="32" name="TextBox 31">
            <a:extLst>
              <a:ext uri="{FF2B5EF4-FFF2-40B4-BE49-F238E27FC236}">
                <a16:creationId xmlns:a16="http://schemas.microsoft.com/office/drawing/2014/main" id="{CD4CE3BE-8E15-09C1-B904-819CF74E875D}"/>
              </a:ext>
            </a:extLst>
          </p:cNvPr>
          <p:cNvSpPr txBox="1"/>
          <p:nvPr/>
        </p:nvSpPr>
        <p:spPr>
          <a:xfrm>
            <a:off x="8097885" y="6392816"/>
            <a:ext cx="3270794" cy="461665"/>
          </a:xfrm>
          <a:prstGeom prst="rect">
            <a:avLst/>
          </a:prstGeom>
          <a:noFill/>
        </p:spPr>
        <p:txBody>
          <a:bodyPr wrap="square" rtlCol="0">
            <a:spAutoFit/>
          </a:bodyPr>
          <a:lstStyle/>
          <a:p>
            <a:pPr algn="ctr"/>
            <a:r>
              <a:rPr lang="en-GB" sz="1200" i="1">
                <a:solidFill>
                  <a:schemeClr val="bg1"/>
                </a:solidFill>
              </a:rPr>
              <a:t>Comparing Apr 2022- Mar 2023 with Apr 2021 - Mar 2022</a:t>
            </a:r>
          </a:p>
        </p:txBody>
      </p:sp>
      <p:sp>
        <p:nvSpPr>
          <p:cNvPr id="29" name="Isosceles Triangle 28">
            <a:extLst>
              <a:ext uri="{FF2B5EF4-FFF2-40B4-BE49-F238E27FC236}">
                <a16:creationId xmlns:a16="http://schemas.microsoft.com/office/drawing/2014/main" id="{33117D7C-43C2-E490-883B-B6D1377CDF48}"/>
              </a:ext>
              <a:ext uri="{C183D7F6-B498-43B3-948B-1728B52AA6E4}">
                <adec:decorative xmlns:adec="http://schemas.microsoft.com/office/drawing/2017/decorative" val="1"/>
              </a:ext>
            </a:extLst>
          </p:cNvPr>
          <p:cNvSpPr/>
          <p:nvPr/>
        </p:nvSpPr>
        <p:spPr>
          <a:xfrm rot="10800000" flipV="1">
            <a:off x="9904908" y="5848584"/>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Isosceles Triangle 32">
            <a:extLst>
              <a:ext uri="{FF2B5EF4-FFF2-40B4-BE49-F238E27FC236}">
                <a16:creationId xmlns:a16="http://schemas.microsoft.com/office/drawing/2014/main" id="{25CFC802-961C-54A9-189A-C9A16E86C7F8}"/>
              </a:ext>
              <a:ext uri="{C183D7F6-B498-43B3-948B-1728B52AA6E4}">
                <adec:decorative xmlns:adec="http://schemas.microsoft.com/office/drawing/2017/decorative" val="1"/>
              </a:ext>
            </a:extLst>
          </p:cNvPr>
          <p:cNvSpPr/>
          <p:nvPr/>
        </p:nvSpPr>
        <p:spPr>
          <a:xfrm rot="10800000">
            <a:off x="2328851" y="5937822"/>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Isosceles Triangle 33">
            <a:extLst>
              <a:ext uri="{FF2B5EF4-FFF2-40B4-BE49-F238E27FC236}">
                <a16:creationId xmlns:a16="http://schemas.microsoft.com/office/drawing/2014/main" id="{A6815EB5-836A-C7AC-63AD-A9E063F3B5C9}"/>
              </a:ext>
              <a:ext uri="{C183D7F6-B498-43B3-948B-1728B52AA6E4}">
                <adec:decorative xmlns:adec="http://schemas.microsoft.com/office/drawing/2017/decorative" val="1"/>
              </a:ext>
            </a:extLst>
          </p:cNvPr>
          <p:cNvSpPr/>
          <p:nvPr/>
        </p:nvSpPr>
        <p:spPr>
          <a:xfrm>
            <a:off x="6127890" y="5926234"/>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9873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p:txBody>
          <a:bodyPr>
            <a:normAutofit/>
          </a:bodyPr>
          <a:lstStyle/>
          <a:p>
            <a:pPr algn="ctr"/>
            <a:r>
              <a:rPr lang="en-GB" sz="5400" b="1">
                <a:solidFill>
                  <a:schemeClr val="bg1"/>
                </a:solidFill>
                <a:latin typeface="+mn-lt"/>
              </a:rPr>
              <a:t>Claimant Counts</a:t>
            </a:r>
          </a:p>
        </p:txBody>
      </p:sp>
      <p:sp>
        <p:nvSpPr>
          <p:cNvPr id="3" name="Text Placeholder 2">
            <a:extLst>
              <a:ext uri="{FF2B5EF4-FFF2-40B4-BE49-F238E27FC236}">
                <a16:creationId xmlns:a16="http://schemas.microsoft.com/office/drawing/2014/main" id="{8FADBCAC-F8F6-E60A-C849-DB9E3F58D973}"/>
              </a:ext>
            </a:extLst>
          </p:cNvPr>
          <p:cNvSpPr>
            <a:spLocks noGrp="1"/>
          </p:cNvSpPr>
          <p:nvPr>
            <p:ph type="body" idx="1"/>
          </p:nvPr>
        </p:nvSpPr>
        <p:spPr/>
        <p:txBody>
          <a:bodyPr/>
          <a:lstStyle/>
          <a:p>
            <a:pPr algn="ctr"/>
            <a:r>
              <a:rPr lang="en-GB" sz="2400" b="1">
                <a:solidFill>
                  <a:schemeClr val="bg1"/>
                </a:solidFill>
                <a:latin typeface="+mn-lt"/>
              </a:rPr>
              <a:t>Claimant Count of Benefits Related to Unemployment – July 2023</a:t>
            </a:r>
            <a:br>
              <a:rPr lang="en-GB" sz="2400" b="1">
                <a:solidFill>
                  <a:schemeClr val="bg1"/>
                </a:solidFill>
                <a:latin typeface="+mn-lt"/>
              </a:rPr>
            </a:br>
            <a:r>
              <a:rPr lang="en-GB" sz="2400" b="1">
                <a:solidFill>
                  <a:schemeClr val="bg1"/>
                </a:solidFill>
                <a:latin typeface="+mn-lt"/>
              </a:rPr>
              <a:t>Universal Credit Claimant Counts – June 2023</a:t>
            </a:r>
            <a:endParaRPr lang="en-GB"/>
          </a:p>
        </p:txBody>
      </p:sp>
    </p:spTree>
    <p:extLst>
      <p:ext uri="{BB962C8B-B14F-4D97-AF65-F5344CB8AC3E}">
        <p14:creationId xmlns:p14="http://schemas.microsoft.com/office/powerpoint/2010/main" val="1086415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75000"/>
          </a:schemeClr>
        </a:solidFill>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PCA (part only)">
      <a:dk1>
        <a:sysClr val="windowText" lastClr="000000"/>
      </a:dk1>
      <a:lt1>
        <a:sysClr val="window" lastClr="FFFFFF"/>
      </a:lt1>
      <a:dk2>
        <a:srgbClr val="44546A"/>
      </a:dk2>
      <a:lt2>
        <a:srgbClr val="E7E6E6"/>
      </a:lt2>
      <a:accent1>
        <a:srgbClr val="6B2673"/>
      </a:accent1>
      <a:accent2>
        <a:srgbClr val="1E325D"/>
      </a:accent2>
      <a:accent3>
        <a:srgbClr val="0074A5"/>
      </a:accent3>
      <a:accent4>
        <a:srgbClr val="5CA7D1"/>
      </a:accent4>
      <a:accent5>
        <a:srgbClr val="69B433"/>
      </a:accent5>
      <a:accent6>
        <a:srgbClr val="AC802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467DB035DBAC944ADE7D0414AF03238" ma:contentTypeVersion="14" ma:contentTypeDescription="Create a new document." ma:contentTypeScope="" ma:versionID="4c0cf87099d0971bc2fc1f6bfdaf8da6">
  <xsd:schema xmlns:xsd="http://www.w3.org/2001/XMLSchema" xmlns:xs="http://www.w3.org/2001/XMLSchema" xmlns:p="http://schemas.microsoft.com/office/2006/metadata/properties" xmlns:ns2="38160366-bcfb-49fe-ae5b-ebd90b6ce091" xmlns:ns3="d2c5561e-d5a1-4761-9d3e-caffcd84e59f" targetNamespace="http://schemas.microsoft.com/office/2006/metadata/properties" ma:root="true" ma:fieldsID="28116157aa4982b211d32c83479881ff" ns2:_="" ns3:_="">
    <xsd:import namespace="38160366-bcfb-49fe-ae5b-ebd90b6ce091"/>
    <xsd:import namespace="d2c5561e-d5a1-4761-9d3e-caffcd84e59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160366-bcfb-49fe-ae5b-ebd90b6ce0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a33aaf0-d2be-4910-a308-718f043c10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c5561e-d5a1-4761-9d3e-caffcd84e59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e3b12a5-4582-46ba-9309-d972dc8876db}" ma:internalName="TaxCatchAll" ma:showField="CatchAllData" ma:web="d2c5561e-d5a1-4761-9d3e-caffcd84e5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8160366-bcfb-49fe-ae5b-ebd90b6ce091">
      <Terms xmlns="http://schemas.microsoft.com/office/infopath/2007/PartnerControls"/>
    </lcf76f155ced4ddcb4097134ff3c332f>
    <TaxCatchAll xmlns="d2c5561e-d5a1-4761-9d3e-caffcd84e59f" xsi:nil="true"/>
  </documentManagement>
</p:properties>
</file>

<file path=customXml/itemProps1.xml><?xml version="1.0" encoding="utf-8"?>
<ds:datastoreItem xmlns:ds="http://schemas.openxmlformats.org/officeDocument/2006/customXml" ds:itemID="{C6110565-9E90-4F5C-BE5B-8D389F6DEE89}">
  <ds:schemaRefs>
    <ds:schemaRef ds:uri="http://schemas.microsoft.com/sharepoint/v3/contenttype/forms"/>
  </ds:schemaRefs>
</ds:datastoreItem>
</file>

<file path=customXml/itemProps2.xml><?xml version="1.0" encoding="utf-8"?>
<ds:datastoreItem xmlns:ds="http://schemas.openxmlformats.org/officeDocument/2006/customXml" ds:itemID="{F9D7DF5B-3B7A-4139-B8BC-EF45002DE5E6}">
  <ds:schemaRefs>
    <ds:schemaRef ds:uri="38160366-bcfb-49fe-ae5b-ebd90b6ce091"/>
    <ds:schemaRef ds:uri="d2c5561e-d5a1-4761-9d3e-caffcd84e59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C1169C8-0A02-4209-BB0B-DD6E3896B526}">
  <ds:schemaRefs>
    <ds:schemaRef ds:uri="38160366-bcfb-49fe-ae5b-ebd90b6ce091"/>
    <ds:schemaRef ds:uri="d2c5561e-d5a1-4761-9d3e-caffcd84e59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39</TotalTime>
  <Words>8367</Words>
  <Application>Microsoft Office PowerPoint</Application>
  <PresentationFormat>Widescreen</PresentationFormat>
  <Paragraphs>877</Paragraphs>
  <Slides>29</Slides>
  <Notes>29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29</vt:i4>
      </vt:variant>
    </vt:vector>
  </HeadingPairs>
  <TitlesOfParts>
    <vt:vector size="40" baseType="lpstr">
      <vt:lpstr>Abel</vt:lpstr>
      <vt:lpstr>Arial</vt:lpstr>
      <vt:lpstr>Calibri</vt:lpstr>
      <vt:lpstr>Calibri Light</vt:lpstr>
      <vt:lpstr>Open Sans</vt:lpstr>
      <vt:lpstr>Segoe UI</vt:lpstr>
      <vt:lpstr>Symbol</vt:lpstr>
      <vt:lpstr>Trebuchet MS</vt:lpstr>
      <vt:lpstr>Verdana</vt:lpstr>
      <vt:lpstr>Office Theme</vt:lpstr>
      <vt:lpstr>1_Office Theme</vt:lpstr>
      <vt:lpstr>Greater Cambridge Economy &amp; Employment Update</vt:lpstr>
      <vt:lpstr>Labour Market Overview</vt:lpstr>
      <vt:lpstr>Labour Market Headline Findings – April 2022 – March 2023</vt:lpstr>
      <vt:lpstr>Labour Market Headlines - Definitions</vt:lpstr>
      <vt:lpstr>Key Economic Indicators</vt:lpstr>
      <vt:lpstr>Unemployment Rate (16-64 year olds) – 3.9%, (April 2022 - March 2023)</vt:lpstr>
      <vt:lpstr>Employment Rate (16-64) – 79.1%, (April 2022 - March 2023)</vt:lpstr>
      <vt:lpstr>Economically Inactive (16-64 Year Olds) - 17.8%, (April 2022 - March 2023)</vt:lpstr>
      <vt:lpstr>Claimant Counts</vt:lpstr>
      <vt:lpstr>Claimants of Benefits related to Unemployment – July 2023</vt:lpstr>
      <vt:lpstr>Labour Market – Claimant Count</vt:lpstr>
      <vt:lpstr>Labour Market – Claimant counts across time</vt:lpstr>
      <vt:lpstr>Labour Market – Claimant Count Percentage Change from 12 Months Previous</vt:lpstr>
      <vt:lpstr>Labour Market – Claimant counts by age</vt:lpstr>
      <vt:lpstr>Labour Market – Claimant Rates by Age Group</vt:lpstr>
      <vt:lpstr>Labour Market – Claimant counts by location</vt:lpstr>
      <vt:lpstr>Universal Credit Claimants – March 2023</vt:lpstr>
      <vt:lpstr>Labour Market – People on Universal Credit</vt:lpstr>
      <vt:lpstr>Labour Market – People on Universal Credit, Rates and Percentage Changes</vt:lpstr>
      <vt:lpstr>Wages and Inflation</vt:lpstr>
      <vt:lpstr>Wages and Inflation– April 2023</vt:lpstr>
      <vt:lpstr>Employment Trends – Median monthly wage (PAYE)</vt:lpstr>
      <vt:lpstr>Employment Trends – Median monthly wage growth (PAYE) (January 2021- June 2023)</vt:lpstr>
      <vt:lpstr>Vacancies</vt:lpstr>
      <vt:lpstr>Vacancies – March 2023</vt:lpstr>
      <vt:lpstr>Employment Trends – Vacancies</vt:lpstr>
      <vt:lpstr>Employment Trends – Vacancies by Industry</vt:lpstr>
      <vt:lpstr>Employment Trends – Vacancies by Industry Changes</vt:lpstr>
      <vt:lpstr>Employment Trends –by Industry</vt:lpstr>
    </vt:vector>
  </TitlesOfParts>
  <Company>CCC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Economic Impact Data and Monitoring Report Preview – 22nd July 2020</dc:title>
  <dc:creator>Howsham Ryan</dc:creator>
  <cp:lastModifiedBy>Dominic Milham</cp:lastModifiedBy>
  <cp:revision>6</cp:revision>
  <dcterms:created xsi:type="dcterms:W3CDTF">2020-07-21T14:04:50Z</dcterms:created>
  <dcterms:modified xsi:type="dcterms:W3CDTF">2023-10-24T13:09:57Z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0x0101006467DB035DBAC944ADE7D0414AF03238</vt:lpwstr>
  </property>
  <property fmtid="{D5CDD505-2E9C-101B-9397-08002B2CF9AE}" pid="3" name="MediaServiceImageTags">
    <vt:lpwstr/>
  </property>
</Properties>
</file>