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sldIdLst>
    <p:sldId id="453" r:id="rId6"/>
    <p:sldId id="465" r:id="rId7"/>
    <p:sldId id="499" r:id="rId8"/>
    <p:sldId id="500" r:id="rId9"/>
    <p:sldId id="494" r:id="rId10"/>
    <p:sldId id="456" r:id="rId11"/>
    <p:sldId id="464" r:id="rId12"/>
    <p:sldId id="463" r:id="rId13"/>
    <p:sldId id="451" r:id="rId14"/>
    <p:sldId id="486" r:id="rId15"/>
    <p:sldId id="286" r:id="rId16"/>
    <p:sldId id="495" r:id="rId17"/>
    <p:sldId id="449" r:id="rId18"/>
    <p:sldId id="459" r:id="rId19"/>
    <p:sldId id="287" r:id="rId20"/>
    <p:sldId id="496" r:id="rId21"/>
    <p:sldId id="288" r:id="rId22"/>
    <p:sldId id="487" r:id="rId23"/>
    <p:sldId id="479" r:id="rId24"/>
    <p:sldId id="498" r:id="rId25"/>
    <p:sldId id="454" r:id="rId26"/>
    <p:sldId id="488" r:id="rId27"/>
    <p:sldId id="491" r:id="rId28"/>
    <p:sldId id="492" r:id="rId29"/>
    <p:sldId id="489" r:id="rId30"/>
    <p:sldId id="490" r:id="rId31"/>
    <p:sldId id="493" r:id="rId32"/>
    <p:sldId id="497" r:id="rId33"/>
    <p:sldId id="457" r:id="rId34"/>
    <p:sldId id="4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D3F34-1C37-7D77-4CB4-8EB5E92209B2}" name="Tom King (he/him)" initials="TK(" userId="S::Tom.King@cambridgeshire.gov.uk::48e77897-8dd0-4e6d-a8f1-9745f87ba2af" providerId="AD"/>
  <p188:author id="{94CEC83F-EEDF-CB39-12E1-B61485998391}" name="Tom King (he/him)" initials="T(" userId="S::tom.king@cambridgeshire.gov.uk::48e77897-8dd0-4e6d-a8f1-9745f87ba2af" providerId="AD"/>
  <p188:author id="{14508A64-452C-D305-809B-F2E1442B234B}" name="Jack Hicks" initials="JH" userId="S::Jack.Hicks@cambridgeshire.gov.uk::2b9c6a7b-eab9-4479-83cf-004ae7932934" providerId="AD"/>
  <p188:author id="{0AED1C8A-9137-31C9-C047-EDD1D359613D}" name="Dominic Milham" initials="DM" userId="S::Dominic.Milham@cambridgeshire.gov.uk::d852ccbe-f955-41c6-ba59-765581eb65a4" providerId="AD"/>
  <p188:author id="{2AAC749A-DD68-A275-7A54-79424736B990}" name="Jack Hicks" initials="JH" userId="S::jack.hicks@cambridgeshire.gov.uk::2b9c6a7b-eab9-4479-83cf-004ae793293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ouzar Arianne" initials="AA" lastIdx="3" clrIdx="0">
    <p:extLst>
      <p:ext uri="{19B8F6BF-5375-455C-9EA6-DF929625EA0E}">
        <p15:presenceInfo xmlns:p15="http://schemas.microsoft.com/office/powerpoint/2012/main" userId="S-1-5-21-2528906652-1003153716-2585439362-116329" providerId="AD"/>
      </p:ext>
    </p:extLst>
  </p:cmAuthor>
  <p:cmAuthor id="2" name="Hallam Rachel" initials="HR" lastIdx="2" clrIdx="1">
    <p:extLst>
      <p:ext uri="{19B8F6BF-5375-455C-9EA6-DF929625EA0E}">
        <p15:presenceInfo xmlns:p15="http://schemas.microsoft.com/office/powerpoint/2012/main" userId="S-1-5-21-2528906652-1003153716-2585439362-109094" providerId="AD"/>
      </p:ext>
    </p:extLst>
  </p:cmAuthor>
  <p:cmAuthor id="3" name="Abouzar Arianne" initials="AA [2]" lastIdx="16" clrIdx="2">
    <p:extLst>
      <p:ext uri="{19B8F6BF-5375-455C-9EA6-DF929625EA0E}">
        <p15:presenceInfo xmlns:p15="http://schemas.microsoft.com/office/powerpoint/2012/main" userId="S::Arianne.Abouzar@cambridgeshire.gov.uk::17852c53-966b-46ab-8a2d-9adfd7cd3a66" providerId="AD"/>
      </p:ext>
    </p:extLst>
  </p:cmAuthor>
  <p:cmAuthor id="4" name="Hallam Rachel" initials="HR [2]" lastIdx="23" clrIdx="3">
    <p:extLst>
      <p:ext uri="{19B8F6BF-5375-455C-9EA6-DF929625EA0E}">
        <p15:presenceInfo xmlns:p15="http://schemas.microsoft.com/office/powerpoint/2012/main" userId="S::Rachel.Hallam@cambridgeshire.gov.uk::9f5af52d-7374-4604-9344-0e5ade114817" providerId="AD"/>
      </p:ext>
    </p:extLst>
  </p:cmAuthor>
  <p:cmAuthor id="5" name="Dominic Milham" initials="DM" lastIdx="78" clrIdx="4">
    <p:extLst>
      <p:ext uri="{19B8F6BF-5375-455C-9EA6-DF929625EA0E}">
        <p15:presenceInfo xmlns:p15="http://schemas.microsoft.com/office/powerpoint/2012/main" userId="S::Dominic.Milham@cambridgeshire.gov.uk::d852ccbe-f955-41c6-ba59-765581eb65a4" providerId="AD"/>
      </p:ext>
    </p:extLst>
  </p:cmAuthor>
  <p:cmAuthor id="6" name="Tom King (he/him)" initials="TK(" lastIdx="12" clrIdx="5">
    <p:extLst>
      <p:ext uri="{19B8F6BF-5375-455C-9EA6-DF929625EA0E}">
        <p15:presenceInfo xmlns:p15="http://schemas.microsoft.com/office/powerpoint/2012/main" userId="S::Tom.King@cambridgeshire.gov.uk::48e77897-8dd0-4e6d-a8f1-9745f87ba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DEEBF7"/>
    <a:srgbClr val="203864"/>
    <a:srgbClr val="EC701C"/>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88" autoAdjust="0"/>
  </p:normalViewPr>
  <p:slideViewPr>
    <p:cSldViewPr snapToGrid="0">
      <p:cViewPr varScale="1">
        <p:scale>
          <a:sx n="80" d="100"/>
          <a:sy n="80" d="100"/>
        </p:scale>
        <p:origin x="17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548E8-3BE8-4A07-97EE-F71B8D29CF31}" type="datetimeFigureOut">
              <a:rPr lang="en-GB" smtClean="0"/>
              <a:t>24/10/2023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CB208-4DB2-4AE8-A538-5D5D61A35EDD}" type="slidenum">
              <a:rPr lang="en-GB" smtClean="0"/>
              <a:t>‹#›</a:t>
            </a:fld>
            <a:endParaRPr lang="en-GB"/>
          </a:p>
        </p:txBody>
      </p:sp>
    </p:spTree>
    <p:extLst>
      <p:ext uri="{BB962C8B-B14F-4D97-AF65-F5344CB8AC3E}">
        <p14:creationId xmlns:p14="http://schemas.microsoft.com/office/powerpoint/2010/main" val="13679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1B4C5F6C-DF0B-4C58-9258-F11AECA74FD5}" type="slidenum">
              <a:rPr lang="en-GB" smtClean="0"/>
              <a:t>10</a:t>
            </a:fld>
            <a:endParaRPr lang="en-GB"/>
          </a:p>
        </p:txBody>
      </p:sp>
    </p:spTree>
    <p:extLst>
      <p:ext uri="{BB962C8B-B14F-4D97-AF65-F5344CB8AC3E}">
        <p14:creationId xmlns:p14="http://schemas.microsoft.com/office/powerpoint/2010/main" val="1146951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a:t>
            </a:r>
            <a:r>
              <a:rPr lang="en-GB" sz="1200" b="0" baseline="30000" dirty="0"/>
              <a:t>th</a:t>
            </a:r>
            <a:r>
              <a:rPr lang="en-GB" sz="1200" b="0" dirty="0"/>
              <a:t> July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latin typeface="Arial" panose="020B0604020202020204" pitchFamily="34" charset="0"/>
                <a:cs typeface="Arial" panose="020B0604020202020204" pitchFamily="34" charset="0"/>
              </a:rPr>
              <a:t>The above chart presents claimant counts across Cambridgeshire &amp; Peterborough from January 2020 to July 2023.</a:t>
            </a: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Whilst across Cambridgeshire and Peterborough the proportion of residents who are claiming benefits for reason of unemployment is lower than the UK, the number of claimants is also increasing at a faster rate than seen nationally, driven by Peterborough.</a:t>
            </a: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800" b="0" dirty="0">
              <a:effectLst/>
              <a:latin typeface="Calibri" panose="020F050202020403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July 2023 data showed a slight increase in claimant count, there was a +1.0% increase from December 2022 across Cambridgeshire &amp; Peterborough, with a -3.1% decrease in Cambridgeshire, and a +6.8% increase in Peterborough compared to a +0.4% increase across the United Kingdom overall.</a:t>
            </a: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A similar pattern can be seen when comparing July 2023 to July 2022 with a +5.7% increase in claimants across Cambridgeshire &amp; Peterborough. This increase is driven by a +14.6% increase in Peterborough with Cambridgeshire seeing a -0.4% decrease. The +5.7% increase overall compares to an increase of +2.7% in the United Kingdom.</a:t>
            </a:r>
          </a:p>
          <a:p>
            <a:pPr marL="0" indent="0">
              <a:spcBef>
                <a:spcPts val="600"/>
              </a:spcBef>
              <a:buFont typeface="Arial" panose="020B0604020202020204" pitchFamily="34" charset="0"/>
              <a:buNone/>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11</a:t>
            </a:fld>
            <a:endParaRPr lang="en-GB"/>
          </a:p>
        </p:txBody>
      </p:sp>
    </p:spTree>
    <p:extLst>
      <p:ext uri="{BB962C8B-B14F-4D97-AF65-F5344CB8AC3E}">
        <p14:creationId xmlns:p14="http://schemas.microsoft.com/office/powerpoint/2010/main" val="163240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13th July 2023.</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latin typeface="Arial" panose="020B0604020202020204" pitchFamily="34" charset="0"/>
                <a:cs typeface="Arial" panose="020B0604020202020204" pitchFamily="34" charset="0"/>
              </a:rPr>
              <a:t>The above table presents claimant counts across Cambridgeshire &amp; Peterborough in July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Whilst across Cambridgeshire and Peterborough the proportion of residents who are claiming benefits for reason of unemployment is lower than the UK there is a wide amount of disparity across the region with Fenland and Peterborough both having a higher number of claimants compared to other local authorities. Claimants are especially concentrated within the Peterborough area. The number of claimants is also increasing at a faster rate than seen nationally, driven entirely by Peterborough.</a:t>
            </a: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800" b="0" dirty="0">
              <a:effectLst/>
              <a:latin typeface="Calibri" panose="020F050202020403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Claimant counts are lower in every district except for Peterborough when comparing July 2023 to March 2022, East Cambridgeshire (-6.9%) has seen the largest percentage decrease and Peterborough (+6.8%) the only increase.</a:t>
            </a:r>
          </a:p>
          <a:p>
            <a:pPr marL="285750" indent="-2857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When comparing July 2023 to July 2022, Cambridge City (+3.5%), Fenland (+2.0%) and Peterborough (+14.6%) have all seen increases in claimant counts with Cambridge and Peterborough’s counts increasing at a faster rate than the UK as a whole (+2.7%)</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12</a:t>
            </a:fld>
            <a:endParaRPr lang="en-GB"/>
          </a:p>
        </p:txBody>
      </p:sp>
    </p:spTree>
    <p:extLst>
      <p:ext uri="{BB962C8B-B14F-4D97-AF65-F5344CB8AC3E}">
        <p14:creationId xmlns:p14="http://schemas.microsoft.com/office/powerpoint/2010/main" val="255973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800" b="1">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800" b="1">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800" b="1">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13th July 2023.</a:t>
            </a:r>
          </a:p>
          <a:p>
            <a:pPr marL="0" indent="0">
              <a:spcBef>
                <a:spcPts val="600"/>
              </a:spcBef>
              <a:buFont typeface="Arial" panose="020B0604020202020204" pitchFamily="34" charset="0"/>
              <a:buNone/>
            </a:pPr>
            <a:endParaRPr lang="en-GB" sz="800" b="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800" b="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0">
                <a:solidFill>
                  <a:srgbClr val="EC701C"/>
                </a:solidFill>
                <a:latin typeface="Arial" panose="020B0604020202020204" pitchFamily="34" charset="0"/>
                <a:cs typeface="Arial" panose="020B0604020202020204" pitchFamily="34" charset="0"/>
              </a:rPr>
              <a:t>The above chart presents claimant counts across Cambridgeshire &amp; Peterborough from January 1986 to July 2023.</a:t>
            </a:r>
          </a:p>
          <a:p>
            <a:pPr marL="0" indent="0">
              <a:spcBef>
                <a:spcPts val="600"/>
              </a:spcBef>
              <a:buFont typeface="Arial" panose="020B0604020202020204" pitchFamily="34" charset="0"/>
              <a:buNone/>
            </a:pPr>
            <a:endParaRPr lang="en-GB" sz="1050">
              <a:effectLst/>
              <a:latin typeface="Calibri" panose="020F0502020204030204" pitchFamily="34" charset="0"/>
            </a:endParaRPr>
          </a:p>
          <a:p>
            <a:pPr marL="285750" indent="-285750">
              <a:buFont typeface="Arial" panose="020B0604020202020204" pitchFamily="34" charset="0"/>
              <a:buChar char="•"/>
            </a:pPr>
            <a:r>
              <a:rPr lang="en-GB" sz="800" b="0">
                <a:latin typeface="Arial" panose="020B0604020202020204" pitchFamily="34" charset="0"/>
                <a:cs typeface="Arial" panose="020B0604020202020204" pitchFamily="34" charset="0"/>
              </a:rPr>
              <a:t>September 2020 (26,700) and August 2020 (26,935) saw the highest number of claimants since 1992.</a:t>
            </a:r>
            <a:br>
              <a:rPr lang="en-GB" sz="800" b="0">
                <a:latin typeface="Arial" panose="020B0604020202020204" pitchFamily="34" charset="0"/>
                <a:cs typeface="Arial" panose="020B0604020202020204" pitchFamily="34" charset="0"/>
              </a:rPr>
            </a:br>
            <a:endParaRPr lang="en-GB" sz="800" b="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800" b="0">
                <a:latin typeface="Arial" panose="020B0604020202020204" pitchFamily="34" charset="0"/>
                <a:cs typeface="Arial" panose="020B0604020202020204" pitchFamily="34" charset="0"/>
              </a:rPr>
              <a:t>Claimant counts have decreased at a faster rate than seen from 1992, but this decline appears to have stabilised and with the count showing signs of trending upwards.</a:t>
            </a:r>
          </a:p>
        </p:txBody>
      </p:sp>
      <p:sp>
        <p:nvSpPr>
          <p:cNvPr id="4" name="Slide Number Placeholder 3"/>
          <p:cNvSpPr>
            <a:spLocks noGrp="1"/>
          </p:cNvSpPr>
          <p:nvPr>
            <p:ph type="sldNum" sz="quarter" idx="5"/>
          </p:nvPr>
        </p:nvSpPr>
        <p:spPr/>
        <p:txBody>
          <a:bodyPr/>
          <a:lstStyle/>
          <a:p>
            <a:fld id="{9E6CB208-4DB2-4AE8-A538-5D5D61A35EDD}" type="slidenum">
              <a:rPr lang="en-GB" smtClean="0"/>
              <a:t>13</a:t>
            </a:fld>
            <a:endParaRPr lang="en-GB"/>
          </a:p>
        </p:txBody>
      </p:sp>
    </p:spTree>
    <p:extLst>
      <p:ext uri="{BB962C8B-B14F-4D97-AF65-F5344CB8AC3E}">
        <p14:creationId xmlns:p14="http://schemas.microsoft.com/office/powerpoint/2010/main" val="800943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13th July 2023.</a:t>
            </a:r>
          </a:p>
          <a:p>
            <a:pPr marL="0" indent="0">
              <a:spcBef>
                <a:spcPts val="600"/>
              </a:spcBef>
              <a:buFont typeface="Arial" panose="020B0604020202020204" pitchFamily="34" charset="0"/>
              <a:buNone/>
            </a:pPr>
            <a:endParaRPr lang="en-GB" sz="1200" b="1">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0">
                <a:solidFill>
                  <a:srgbClr val="EC701C"/>
                </a:solidFill>
                <a:latin typeface="Arial" panose="020B0604020202020204" pitchFamily="34" charset="0"/>
                <a:cs typeface="Arial" panose="020B0604020202020204" pitchFamily="34" charset="0"/>
              </a:rPr>
              <a:t>The above chart presents claimant counts across Cambridgeshire &amp; Peterborough and as a percentage change from 12 months previous. </a:t>
            </a:r>
          </a:p>
          <a:p>
            <a:pPr marL="0" indent="0">
              <a:spcBef>
                <a:spcPts val="600"/>
              </a:spcBef>
              <a:buFont typeface="Arial" panose="020B0604020202020204" pitchFamily="34" charset="0"/>
              <a:buNone/>
            </a:pPr>
            <a:endParaRPr lang="en-GB" sz="1200" b="0">
              <a:solidFill>
                <a:srgbClr val="EC701C"/>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800" b="0">
                <a:effectLst/>
                <a:latin typeface="Segoe UI" panose="020B0502040204020203" pitchFamily="34" charset="0"/>
              </a:rPr>
              <a:t>Throughout 2022 and the first quarter of 2023 the number of claimants compared to the same point in the previous year has been lower in Cambridgeshire and Peterborough, however the annual % decrease has always been lower than that of the UK as a whole.</a:t>
            </a:r>
          </a:p>
          <a:p>
            <a:pPr marL="285750" indent="-285750">
              <a:spcBef>
                <a:spcPts val="600"/>
              </a:spcBef>
              <a:buFont typeface="Arial" panose="020B0604020202020204" pitchFamily="34" charset="0"/>
              <a:buChar char="•"/>
            </a:pPr>
            <a:endParaRPr lang="en-US" sz="1800" b="0">
              <a:effectLst/>
              <a:latin typeface="Segoe UI" panose="020B0502040204020203" pitchFamily="34" charset="0"/>
            </a:endParaRPr>
          </a:p>
          <a:p>
            <a:pPr marL="285750" indent="-285750">
              <a:spcBef>
                <a:spcPts val="600"/>
              </a:spcBef>
              <a:buFont typeface="Arial" panose="020B0604020202020204" pitchFamily="34" charset="0"/>
              <a:buChar char="•"/>
            </a:pPr>
            <a:r>
              <a:rPr lang="en-US" sz="1800" b="0">
                <a:effectLst/>
                <a:latin typeface="Segoe UI" panose="020B0502040204020203" pitchFamily="34" charset="0"/>
              </a:rPr>
              <a:t>In Cambridgeshire and Peterborough, from April 2023 onwards claimants have started to increase when comparing to the previous 12 months, this only started occurring in the UK from July. </a:t>
            </a:r>
            <a:br>
              <a:rPr lang="en-US" sz="1800" b="0">
                <a:effectLst/>
                <a:latin typeface="Segoe UI" panose="020B0502040204020203" pitchFamily="34" charset="0"/>
              </a:rPr>
            </a:br>
            <a:endParaRPr lang="en-US" sz="1800" b="0">
              <a:effectLst/>
              <a:latin typeface="Segoe UI" panose="020B0502040204020203" pitchFamily="34" charset="0"/>
            </a:endParaRPr>
          </a:p>
          <a:p>
            <a:pPr marL="285750" indent="-285750">
              <a:spcBef>
                <a:spcPts val="600"/>
              </a:spcBef>
              <a:buFont typeface="Arial" panose="020B0604020202020204" pitchFamily="34" charset="0"/>
              <a:buChar char="•"/>
            </a:pPr>
            <a:r>
              <a:rPr lang="en-US" sz="1800" b="0">
                <a:effectLst/>
                <a:latin typeface="Segoe UI" panose="020B0502040204020203" pitchFamily="34" charset="0"/>
              </a:rPr>
              <a:t>The rate at which these counts have increased has been faster in Cambridgeshire and Peterborough compared to the UK. </a:t>
            </a:r>
            <a:br>
              <a:rPr lang="en-US" sz="1800" b="0">
                <a:effectLst/>
                <a:latin typeface="Segoe UI" panose="020B0502040204020203" pitchFamily="34" charset="0"/>
              </a:rPr>
            </a:br>
            <a:endParaRPr lang="en-US" sz="1800" b="0">
              <a:effectLst/>
              <a:latin typeface="Segoe UI" panose="020B0502040204020203" pitchFamily="34" charset="0"/>
            </a:endParaRPr>
          </a:p>
          <a:p>
            <a:pPr marL="171450" indent="-171450">
              <a:spcBef>
                <a:spcPts val="600"/>
              </a:spcBef>
              <a:buFont typeface="Arial" panose="020B0604020202020204" pitchFamily="34" charset="0"/>
              <a:buChar char="•"/>
            </a:pPr>
            <a:endParaRPr lang="en-GB" sz="1200" b="0">
              <a:solidFill>
                <a:srgbClr val="EC701C"/>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b="0">
              <a:solidFill>
                <a:srgbClr val="EC701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14</a:t>
            </a:fld>
            <a:endParaRPr lang="en-GB"/>
          </a:p>
        </p:txBody>
      </p:sp>
    </p:spTree>
    <p:extLst>
      <p:ext uri="{BB962C8B-B14F-4D97-AF65-F5344CB8AC3E}">
        <p14:creationId xmlns:p14="http://schemas.microsoft.com/office/powerpoint/2010/main" val="3718745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13th July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solidFill>
                  <a:srgbClr val="EC701C"/>
                </a:solidFill>
                <a:highlight>
                  <a:srgbClr val="FFFF00"/>
                </a:highlight>
                <a:latin typeface="Arial" panose="020B0604020202020204" pitchFamily="34" charset="0"/>
                <a:cs typeface="Arial" panose="020B0604020202020204" pitchFamily="34" charset="0"/>
              </a:rPr>
              <a:t>Commentary</a:t>
            </a:r>
            <a:endParaRPr lang="en-GB" sz="1200" b="1">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EC701C"/>
                </a:solidFill>
                <a:latin typeface="Arial" panose="020B0604020202020204" pitchFamily="34" charset="0"/>
                <a:cs typeface="Arial" panose="020B0604020202020204" pitchFamily="34" charset="0"/>
              </a:rPr>
              <a:t>The above chart presents the percentage change in claimant counts by age for the 12 months previous,</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Cambridgeshire &amp; Peterborough area.</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As with the overall trend, all age groups except for those 50+ are now seeing increases in claimant counts when compared to the last 12 months. The magnitude of these increases across the latest quarter is also trending upwards. However, the magnitude of increases across the 16-24 age group appears to have stabilised. Whilst those aged 50+ are not seeing raw number increases in claimant counts when comparing to the previous 12 months, the magnitude of decreases is trending to be smaller and getting closer to being an increase.</a:t>
            </a:r>
            <a:br>
              <a:rPr lang="en-GB" sz="1200" b="0">
                <a:latin typeface="Arial" panose="020B0604020202020204" pitchFamily="34" charset="0"/>
                <a:cs typeface="Arial" panose="020B0604020202020204" pitchFamily="34" charset="0"/>
              </a:rPr>
            </a:br>
            <a:endParaRPr lang="en-GB" sz="1200" b="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sz="12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15</a:t>
            </a:fld>
            <a:endParaRPr lang="en-GB"/>
          </a:p>
        </p:txBody>
      </p:sp>
    </p:spTree>
    <p:extLst>
      <p:ext uri="{BB962C8B-B14F-4D97-AF65-F5344CB8AC3E}">
        <p14:creationId xmlns:p14="http://schemas.microsoft.com/office/powerpoint/2010/main" val="105454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13th July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solidFill>
                  <a:srgbClr val="EC701C"/>
                </a:solidFill>
                <a:highlight>
                  <a:srgbClr val="FFFF00"/>
                </a:highlight>
                <a:latin typeface="Arial" panose="020B0604020202020204" pitchFamily="34" charset="0"/>
                <a:cs typeface="Arial" panose="020B0604020202020204" pitchFamily="34" charset="0"/>
              </a:rPr>
              <a:t>Commentary</a:t>
            </a:r>
            <a:endParaRPr lang="en-GB" sz="1200" b="1">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EC701C"/>
                </a:solidFill>
                <a:latin typeface="Arial" panose="020B0604020202020204" pitchFamily="34" charset="0"/>
                <a:cs typeface="Arial" panose="020B0604020202020204" pitchFamily="34" charset="0"/>
              </a:rPr>
              <a:t>The above table presents the July 2023 claimant count as a rate of the resident population by age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Cambridgeshire &amp; Peterborough area.</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The 18-24 claimant rate also remains higher than the other age groups across Cambridgeshire and Peterborough and four of the six local authorities that make up the Combined Authority. It is particularly high in the more relatively deprived local authorities of Peterborough and Fenland. </a:t>
            </a:r>
          </a:p>
          <a:p>
            <a:endParaRPr lang="en-GB" sz="1200" b="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0">
                <a:latin typeface="Arial" panose="020B0604020202020204" pitchFamily="34" charset="0"/>
                <a:cs typeface="Arial" panose="020B0604020202020204" pitchFamily="34" charset="0"/>
              </a:rPr>
              <a:t>In Peterborough, the 18-24 age group also account for the highest claimant rate (7.7%), substantially higher than the 2.6% of this age group claiming across Cambridgeshire. This suggests that youth unemployment is more prevalent in Peterborough than Cambridgeshire as a whole. Fenland also has a high proportion of those aged 18-24 claiming relative to the other local authorities (6.2%).</a:t>
            </a:r>
            <a:br>
              <a:rPr lang="en-GB" sz="1200" b="0">
                <a:latin typeface="Arial" panose="020B0604020202020204" pitchFamily="34" charset="0"/>
                <a:cs typeface="Arial" panose="020B0604020202020204" pitchFamily="34" charset="0"/>
              </a:rPr>
            </a:br>
            <a:endParaRPr lang="en-GB" sz="12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16</a:t>
            </a:fld>
            <a:endParaRPr lang="en-GB"/>
          </a:p>
        </p:txBody>
      </p:sp>
    </p:spTree>
    <p:extLst>
      <p:ext uri="{BB962C8B-B14F-4D97-AF65-F5344CB8AC3E}">
        <p14:creationId xmlns:p14="http://schemas.microsoft.com/office/powerpoint/2010/main" val="187879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13th July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solidFill>
                  <a:srgbClr val="EC701C"/>
                </a:solidFill>
                <a:highlight>
                  <a:srgbClr val="FFFF00"/>
                </a:highlight>
                <a:latin typeface="Arial" panose="020B0604020202020204" pitchFamily="34" charset="0"/>
                <a:cs typeface="Arial" panose="020B0604020202020204" pitchFamily="34" charset="0"/>
              </a:rPr>
              <a:t>Commentary</a:t>
            </a:r>
            <a:endParaRPr lang="en-GB" sz="1200" b="1">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a:latin typeface="Arial" panose="020B0604020202020204" pitchFamily="34" charset="0"/>
                <a:cs typeface="Arial" panose="020B0604020202020204" pitchFamily="34" charset="0"/>
              </a:rPr>
              <a:t>The above map illustrates claimant rate by ward across the Cambridgeshire &amp; Peterborough area. We use this to highlight the wards with the highest claimant rate (represented in dark blue), rather than looking at  absolute figures which allows us to see the areas with the highest number of claimants for the population. </a:t>
            </a:r>
          </a:p>
          <a:p>
            <a:pPr marL="0" indent="0">
              <a:buFont typeface="Arial" panose="020B0604020202020204" pitchFamily="34" charset="0"/>
              <a:buNone/>
            </a:pPr>
            <a:endParaRPr lang="en-GB" sz="120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a:latin typeface="Arial" panose="020B0604020202020204" pitchFamily="34" charset="0"/>
                <a:cs typeface="Arial" panose="020B0604020202020204" pitchFamily="34" charset="0"/>
              </a:rPr>
              <a:t>Claimant rates are generally higher in the north of the region and in urban areas. Whilst the city of Peterborough and Fenland as a whole stand out as areas with particularly high claimant rates, the north of Huntingdon and the North East and East of Cambridge City also stand out as areas with higher claimant rates. </a:t>
            </a: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a:solidFill>
                  <a:schemeClr val="accent2"/>
                </a:solidFill>
                <a:latin typeface="Arial" panose="020B0604020202020204" pitchFamily="34" charset="0"/>
                <a:cs typeface="Arial" panose="020B0604020202020204" pitchFamily="34" charset="0"/>
              </a:rPr>
              <a:t>The lowest claimant rates across Cambridgeshire &amp; Peterborough are in the Cambridge City ward of Newnham (0.3%) and the Huntingdonshire wards of Great </a:t>
            </a:r>
            <a:r>
              <a:rPr lang="en-GB" sz="1200" b="0" err="1">
                <a:solidFill>
                  <a:schemeClr val="accent2"/>
                </a:solidFill>
                <a:latin typeface="Arial" panose="020B0604020202020204" pitchFamily="34" charset="0"/>
                <a:cs typeface="Arial" panose="020B0604020202020204" pitchFamily="34" charset="0"/>
              </a:rPr>
              <a:t>Staughton</a:t>
            </a:r>
            <a:r>
              <a:rPr lang="en-GB" sz="1200" b="0">
                <a:solidFill>
                  <a:schemeClr val="accent2"/>
                </a:solidFill>
                <a:latin typeface="Arial" panose="020B0604020202020204" pitchFamily="34" charset="0"/>
                <a:cs typeface="Arial" panose="020B0604020202020204" pitchFamily="34" charset="0"/>
              </a:rPr>
              <a:t> (0.7%) and The </a:t>
            </a:r>
            <a:r>
              <a:rPr lang="en-GB" sz="1200" b="0" err="1">
                <a:solidFill>
                  <a:schemeClr val="accent2"/>
                </a:solidFill>
                <a:latin typeface="Arial" panose="020B0604020202020204" pitchFamily="34" charset="0"/>
                <a:cs typeface="Arial" panose="020B0604020202020204" pitchFamily="34" charset="0"/>
              </a:rPr>
              <a:t>Stukeleys</a:t>
            </a:r>
            <a:r>
              <a:rPr lang="en-GB" sz="1200" b="0">
                <a:solidFill>
                  <a:schemeClr val="accent2"/>
                </a:solidFill>
                <a:latin typeface="Arial" panose="020B0604020202020204" pitchFamily="34" charset="0"/>
                <a:cs typeface="Arial" panose="020B0604020202020204" pitchFamily="34" charset="0"/>
              </a:rPr>
              <a:t> (0.9%).</a:t>
            </a:r>
            <a:br>
              <a:rPr lang="en-GB" sz="1200" b="0">
                <a:solidFill>
                  <a:schemeClr val="accent2"/>
                </a:solidFill>
                <a:latin typeface="Arial" panose="020B0604020202020204" pitchFamily="34" charset="0"/>
                <a:cs typeface="Arial" panose="020B0604020202020204" pitchFamily="34" charset="0"/>
              </a:rPr>
            </a:br>
            <a:endParaRPr lang="en-GB" sz="1200" b="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a:latin typeface="Arial" panose="020B0604020202020204" pitchFamily="34" charset="0"/>
                <a:cs typeface="Arial" panose="020B0604020202020204" pitchFamily="34" charset="0"/>
              </a:rPr>
              <a:t>Top 5 wards with highest claimant rates are: North (10.3%), </a:t>
            </a:r>
            <a:r>
              <a:rPr lang="en-GB" sz="1200" b="0" err="1">
                <a:latin typeface="Arial" panose="020B0604020202020204" pitchFamily="34" charset="0"/>
                <a:cs typeface="Arial" panose="020B0604020202020204" pitchFamily="34" charset="0"/>
              </a:rPr>
              <a:t>Medworth</a:t>
            </a:r>
            <a:r>
              <a:rPr lang="en-GB" sz="1200" b="0">
                <a:latin typeface="Arial" panose="020B0604020202020204" pitchFamily="34" charset="0"/>
                <a:cs typeface="Arial" panose="020B0604020202020204" pitchFamily="34" charset="0"/>
              </a:rPr>
              <a:t> (9.7%), East (8.0%), Central (9.4%) and Dogsthorpe (8.0%). 4 out of five of these wards are in the city of Peterborough whilst </a:t>
            </a:r>
            <a:r>
              <a:rPr lang="en-GB" sz="1200" b="0" err="1">
                <a:latin typeface="Arial" panose="020B0604020202020204" pitchFamily="34" charset="0"/>
                <a:cs typeface="Arial" panose="020B0604020202020204" pitchFamily="34" charset="0"/>
              </a:rPr>
              <a:t>Medworth</a:t>
            </a:r>
            <a:r>
              <a:rPr lang="en-GB" sz="1200" b="0">
                <a:latin typeface="Arial" panose="020B0604020202020204" pitchFamily="34" charset="0"/>
                <a:cs typeface="Arial" panose="020B0604020202020204" pitchFamily="34" charset="0"/>
              </a:rPr>
              <a:t> covers the south west of Wisbech.</a:t>
            </a:r>
            <a:br>
              <a:rPr lang="en-GB" sz="1200" b="0">
                <a:latin typeface="Arial" panose="020B0604020202020204" pitchFamily="34" charset="0"/>
                <a:cs typeface="Arial" panose="020B0604020202020204" pitchFamily="34" charset="0"/>
              </a:rPr>
            </a:br>
            <a:endParaRPr lang="en-GB" sz="1200" b="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a:latin typeface="Arial" panose="020B0604020202020204" pitchFamily="34" charset="0"/>
                <a:cs typeface="Arial" panose="020B0604020202020204" pitchFamily="34" charset="0"/>
              </a:rPr>
              <a:t>Whilst Cambridgeshire and Peterborough as a whole saw a +0.2 percentage point increase in the claimant rate compared to July 2022 , four out of the six district or unitary local authorities have seen decreases or no change in claimant rates when compared to the previous 12 months. Fenland and Peterborough were the only local authorities which saw an increase of +0.1pp and +0.7pp respectively. </a:t>
            </a:r>
          </a:p>
          <a:p>
            <a:pPr marL="171450" indent="-171450">
              <a:buFont typeface="Arial" panose="020B0604020202020204" pitchFamily="34" charset="0"/>
              <a:buChar char="•"/>
            </a:pPr>
            <a:endParaRPr lang="en-GB" sz="1200" b="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a:latin typeface="Arial" panose="020B0604020202020204" pitchFamily="34" charset="0"/>
                <a:cs typeface="Arial" panose="020B0604020202020204" pitchFamily="34" charset="0"/>
              </a:rPr>
              <a:t>A similar pattern was seen when comparing claimant rates to the previous update (March 2023). Whilst the Cambridgeshire and Peterborough region as a whole saw a 0.1pp increase in the claimant rate, the majority of local authorities also saw decreases or no change in claimant rates when compared to the previous update (March 2023) except for Peterborough which saw an increase of +0.3pp. </a:t>
            </a:r>
            <a:endParaRPr lang="en-GB" sz="1200" b="0">
              <a:solidFill>
                <a:schemeClr val="accent2"/>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b="0">
              <a:solidFill>
                <a:schemeClr val="accent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17</a:t>
            </a:fld>
            <a:endParaRPr lang="en-GB"/>
          </a:p>
        </p:txBody>
      </p:sp>
    </p:spTree>
    <p:extLst>
      <p:ext uri="{BB962C8B-B14F-4D97-AF65-F5344CB8AC3E}">
        <p14:creationId xmlns:p14="http://schemas.microsoft.com/office/powerpoint/2010/main" val="128901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4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a:latin typeface="Arial" panose="020B0604020202020204" pitchFamily="34" charset="0"/>
              <a:cs typeface="Arial" panose="020B0604020202020204" pitchFamily="34" charset="0"/>
            </a:endParaRPr>
          </a:p>
          <a:p>
            <a:pPr algn="l"/>
            <a:r>
              <a:rPr lang="en-US" b="0" i="0">
                <a:solidFill>
                  <a:srgbClr val="000000"/>
                </a:solidFill>
                <a:effectLst/>
                <a:latin typeface="Open Sans" panose="020B0606030504020204" pitchFamily="34" charset="0"/>
              </a:rPr>
              <a:t>Universal Credit is available in every </a:t>
            </a:r>
            <a:r>
              <a:rPr lang="en-US" b="0" i="0" err="1">
                <a:solidFill>
                  <a:srgbClr val="000000"/>
                </a:solidFill>
                <a:effectLst/>
                <a:latin typeface="Open Sans" panose="020B0606030504020204" pitchFamily="34" charset="0"/>
              </a:rPr>
              <a:t>jobcentre</a:t>
            </a:r>
            <a:r>
              <a:rPr lang="en-US" b="0" i="0">
                <a:solidFill>
                  <a:srgbClr val="000000"/>
                </a:solidFill>
                <a:effectLst/>
                <a:latin typeface="Open Sans" panose="020B0606030504020204" pitchFamily="34" charset="0"/>
              </a:rPr>
              <a:t> across Great Britain. Roll out was completed in December 2018.</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Housing Benefit</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a:latin typeface="Arial" panose="020B0604020202020204" pitchFamily="34" charset="0"/>
                <a:cs typeface="Arial" panose="020B0604020202020204" pitchFamily="34" charset="0"/>
              </a:rPr>
              <a:t>The chart above highlights changes in the number of people on universal credit across Cambridgeshire and Peterborough by Employment Status from January 2020.</a:t>
            </a:r>
            <a:endParaRPr lang="en-GB" b="0" i="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b="0" i="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a:effectLst/>
                <a:latin typeface="Open Sans" panose="020B0606030504020204" pitchFamily="34" charset="0"/>
                <a:hlinkClick r:id="rId3" tooltip="Opens a new window"/>
              </a:rPr>
              <a:t>Claimant Commitment</a:t>
            </a:r>
            <a:r>
              <a:rPr lang="en-GB" b="0" i="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pPr marL="0" indent="0">
              <a:spcBef>
                <a:spcPts val="600"/>
              </a:spcBef>
              <a:buFont typeface="Arial" panose="020B0604020202020204" pitchFamily="34" charset="0"/>
              <a:buNone/>
            </a:pPr>
            <a:endParaRPr lang="en-GB" b="0" i="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a:solidFill>
                  <a:srgbClr val="000000"/>
                </a:solidFill>
                <a:effectLst/>
                <a:latin typeface="Open Sans" panose="020B0606030504020204" pitchFamily="34" charset="0"/>
              </a:rPr>
              <a:t>It is important to note that the initial rise in claimants during the first lockdown period was due to policy changes brought in as part of the pandemic response that allowed people on higher incomes than before to claim the benefit, the peak of this increase came during the second lockdown in the Winter of 2020. </a:t>
            </a:r>
          </a:p>
          <a:p>
            <a:pPr marL="0" indent="0">
              <a:spcBef>
                <a:spcPts val="600"/>
              </a:spcBef>
              <a:buFont typeface="Arial" panose="020B0604020202020204" pitchFamily="34" charset="0"/>
              <a:buNone/>
            </a:pPr>
            <a:endParaRPr lang="en-GB" b="0" i="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a:solidFill>
                  <a:srgbClr val="000000"/>
                </a:solidFill>
                <a:effectLst/>
                <a:latin typeface="Open Sans" panose="020B0606030504020204" pitchFamily="34" charset="0"/>
              </a:rPr>
              <a:t>Unemployed claimants have consistently made up the majority of claimants. Whilst the increase in claimants across the last 12 months has been mostly driven by unemployed claimants, it is worth noting that since the last update (February 2023) both unemployed and employed claimants saw a similar percentage increase in the number of claimants. </a:t>
            </a:r>
            <a:br>
              <a:rPr lang="en-GB" b="0" i="0">
                <a:solidFill>
                  <a:srgbClr val="000000"/>
                </a:solidFill>
                <a:effectLst/>
                <a:latin typeface="Open Sans" panose="020B0606030504020204" pitchFamily="34" charset="0"/>
              </a:rPr>
            </a:br>
            <a:endParaRPr lang="en-GB" sz="120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a:latin typeface="Arial" panose="020B0604020202020204" pitchFamily="34" charset="0"/>
                <a:cs typeface="Arial" panose="020B0604020202020204" pitchFamily="34" charset="0"/>
              </a:rPr>
              <a:t>Despite decreases from Q1 of 2021, the numbers of those on universal credit remains much higher than Pre-Covid with numbers trending upwards from May 2022.</a:t>
            </a:r>
            <a:br>
              <a:rPr lang="en-GB" sz="1200" b="0">
                <a:latin typeface="Arial" panose="020B0604020202020204" pitchFamily="34" charset="0"/>
                <a:cs typeface="Arial" panose="020B0604020202020204" pitchFamily="34" charset="0"/>
              </a:rPr>
            </a:br>
            <a:endParaRPr lang="en-GB" sz="1200" b="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a:latin typeface="Arial" panose="020B0604020202020204" pitchFamily="34" charset="0"/>
                <a:cs typeface="Arial" panose="020B0604020202020204" pitchFamily="34" charset="0"/>
              </a:rPr>
              <a:t>Unemployed claimants make up the majority of people on universal credit (57%) and saw a +2.7% increase from February 2023 and a +16.1% increase from June 2022. In comparison employed claimants saw a +2.8% increase from March 2023 and a +0.7% increase from June 2022.</a:t>
            </a:r>
            <a:endParaRPr lang="en-GB" sz="1200"/>
          </a:p>
        </p:txBody>
      </p:sp>
      <p:sp>
        <p:nvSpPr>
          <p:cNvPr id="4" name="Slide Number Placeholder 3"/>
          <p:cNvSpPr>
            <a:spLocks noGrp="1"/>
          </p:cNvSpPr>
          <p:nvPr>
            <p:ph type="sldNum" sz="quarter" idx="5"/>
          </p:nvPr>
        </p:nvSpPr>
        <p:spPr/>
        <p:txBody>
          <a:bodyPr/>
          <a:lstStyle/>
          <a:p>
            <a:fld id="{9E6CB208-4DB2-4AE8-A538-5D5D61A35EDD}" type="slidenum">
              <a:rPr lang="en-GB" smtClean="0"/>
              <a:t>19</a:t>
            </a:fld>
            <a:endParaRPr lang="en-GB"/>
          </a:p>
        </p:txBody>
      </p:sp>
    </p:spTree>
    <p:extLst>
      <p:ext uri="{BB962C8B-B14F-4D97-AF65-F5344CB8AC3E}">
        <p14:creationId xmlns:p14="http://schemas.microsoft.com/office/powerpoint/2010/main" val="91396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a:latin typeface="Arial" panose="020B0604020202020204" pitchFamily="34" charset="0"/>
              <a:cs typeface="Arial" panose="020B0604020202020204" pitchFamily="34" charset="0"/>
            </a:endParaRPr>
          </a:p>
          <a:p>
            <a:pPr algn="l"/>
            <a:r>
              <a:rPr lang="en-US" b="0" i="0">
                <a:solidFill>
                  <a:srgbClr val="000000"/>
                </a:solidFill>
                <a:effectLst/>
                <a:latin typeface="Open Sans" panose="020B0606030504020204" pitchFamily="34" charset="0"/>
              </a:rPr>
              <a:t>Universal Credit is available in every </a:t>
            </a:r>
            <a:r>
              <a:rPr lang="en-US" b="0" i="0" err="1">
                <a:solidFill>
                  <a:srgbClr val="000000"/>
                </a:solidFill>
                <a:effectLst/>
                <a:latin typeface="Open Sans" panose="020B0606030504020204" pitchFamily="34" charset="0"/>
              </a:rPr>
              <a:t>jobcentre</a:t>
            </a:r>
            <a:r>
              <a:rPr lang="en-US" b="0" i="0">
                <a:solidFill>
                  <a:srgbClr val="000000"/>
                </a:solidFill>
                <a:effectLst/>
                <a:latin typeface="Open Sans" panose="020B0606030504020204" pitchFamily="34" charset="0"/>
              </a:rPr>
              <a:t> across Great Britain. Roll out was completed in December 2018.</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Housing Benefit</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a:latin typeface="Arial" panose="020B0604020202020204" pitchFamily="34" charset="0"/>
                <a:cs typeface="Arial" panose="020B0604020202020204" pitchFamily="34" charset="0"/>
              </a:rPr>
              <a:t>The above table highlights changes in the number of people on universal credit across Cambridgeshire and Peterborough in June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b="0" i="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a:effectLst/>
                <a:latin typeface="Open Sans" panose="020B0606030504020204" pitchFamily="34" charset="0"/>
                <a:hlinkClick r:id="rId3" tooltip="Opens a new window"/>
              </a:rPr>
              <a:t>Claimant Commitment</a:t>
            </a:r>
            <a:r>
              <a:rPr lang="en-GB" b="0" i="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endParaRPr lang="en-GB" sz="1200" b="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200" b="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a:latin typeface="Arial" panose="020B0604020202020204" pitchFamily="34" charset="0"/>
                <a:cs typeface="Arial" panose="020B0604020202020204" pitchFamily="34" charset="0"/>
              </a:rPr>
              <a:t>Peterborough has the highest proportion of the 16-64 population claiming at 27.8%. Cambridge City has the lowest at 7.5%.</a:t>
            </a:r>
            <a:br>
              <a:rPr lang="en-GB" sz="1200" b="0">
                <a:latin typeface="Arial" panose="020B0604020202020204" pitchFamily="34" charset="0"/>
                <a:cs typeface="Arial" panose="020B0604020202020204" pitchFamily="34" charset="0"/>
              </a:rPr>
            </a:br>
            <a:endParaRPr lang="en-GB" sz="1200" b="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a:latin typeface="Arial" panose="020B0604020202020204" pitchFamily="34" charset="0"/>
                <a:cs typeface="Arial" panose="020B0604020202020204" pitchFamily="34" charset="0"/>
              </a:rPr>
              <a:t>All local authorities have seen increases in the number of those on universal credit from the previous 12 months (June 2022) with the largest percentage increase seen in South Cambridgeshire (+13.8%).  Peterborough has seen the smallest increase (+6.6%) whilst the overall region saw a +8.9% increase and Great Britain a +7.4 increase.</a:t>
            </a:r>
            <a:br>
              <a:rPr lang="en-GB" sz="1200" b="0">
                <a:latin typeface="Arial" panose="020B0604020202020204" pitchFamily="34" charset="0"/>
                <a:cs typeface="Arial" panose="020B0604020202020204" pitchFamily="34" charset="0"/>
              </a:rPr>
            </a:br>
            <a:endParaRPr lang="en-GB" sz="1200" b="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a:latin typeface="Arial" panose="020B0604020202020204" pitchFamily="34" charset="0"/>
                <a:cs typeface="Arial" panose="020B0604020202020204" pitchFamily="34" charset="0"/>
              </a:rPr>
              <a:t>All local authorities have seen an increase in the number of those on universal credit from the previous update (February 2023).</a:t>
            </a:r>
            <a:br>
              <a:rPr lang="en-GB" sz="1200" b="0">
                <a:latin typeface="Arial" panose="020B0604020202020204" pitchFamily="34" charset="0"/>
                <a:cs typeface="Arial" panose="020B0604020202020204" pitchFamily="34" charset="0"/>
              </a:rPr>
            </a:br>
            <a:endParaRPr lang="en-GB" sz="1200" b="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a:p>
        </p:txBody>
      </p:sp>
      <p:sp>
        <p:nvSpPr>
          <p:cNvPr id="4" name="Slide Number Placeholder 3"/>
          <p:cNvSpPr>
            <a:spLocks noGrp="1"/>
          </p:cNvSpPr>
          <p:nvPr>
            <p:ph type="sldNum" sz="quarter" idx="5"/>
          </p:nvPr>
        </p:nvSpPr>
        <p:spPr/>
        <p:txBody>
          <a:bodyPr/>
          <a:lstStyle/>
          <a:p>
            <a:fld id="{9E6CB208-4DB2-4AE8-A538-5D5D61A35EDD}" type="slidenum">
              <a:rPr lang="en-GB" smtClean="0"/>
              <a:t>20</a:t>
            </a:fld>
            <a:endParaRPr lang="en-GB"/>
          </a:p>
        </p:txBody>
      </p:sp>
    </p:spTree>
    <p:extLst>
      <p:ext uri="{BB962C8B-B14F-4D97-AF65-F5344CB8AC3E}">
        <p14:creationId xmlns:p14="http://schemas.microsoft.com/office/powerpoint/2010/main" val="689417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858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498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dirty="0">
                <a:solidFill>
                  <a:srgbClr val="333333"/>
                </a:solidFill>
                <a:effectLst/>
                <a:latin typeface="Verdana" panose="020B0604030504040204" pitchFamily="34" charset="0"/>
              </a:rPr>
              <a:t>This data is sourced from HM Revenue and Customs’ Pay As You Earn system which collects income tax and national insurance.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dirty="0">
                <a:solidFill>
                  <a:srgbClr val="333333"/>
                </a:solidFill>
                <a:effectLst/>
                <a:latin typeface="Verdana" panose="020B0604030504040204" pitchFamily="34" charset="0"/>
              </a:rPr>
              <a:t> the Pay As you Earn Real Time Information data includes all employees </a:t>
            </a:r>
            <a:r>
              <a:rPr lang="en-US" sz="1050" b="0" i="0" dirty="0" err="1">
                <a:solidFill>
                  <a:srgbClr val="333333"/>
                </a:solidFill>
                <a:effectLst/>
                <a:latin typeface="Verdana" panose="020B0604030504040204" pitchFamily="34" charset="0"/>
              </a:rPr>
              <a:t>payrolled</a:t>
            </a:r>
            <a:r>
              <a:rPr lang="en-US" sz="1050" b="0" i="0" dirty="0">
                <a:solidFill>
                  <a:srgbClr val="333333"/>
                </a:solidFill>
                <a:effectLst/>
                <a:latin typeface="Verdana" panose="020B0604030504040204" pitchFamily="34" charset="0"/>
              </a:rPr>
              <a:t>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dirty="0">
                <a:solidFill>
                  <a:srgbClr val="333333"/>
                </a:solidFill>
                <a:effectLst/>
                <a:latin typeface="Verdana" panose="020B0604030504040204" pitchFamily="34" charset="0"/>
              </a:rPr>
              <a:t>This data is based on employee’s residence rather than where they work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05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1" i="0" dirty="0">
                <a:solidFill>
                  <a:srgbClr val="333333"/>
                </a:solidFill>
                <a:effectLst/>
                <a:latin typeface="Verdana" panose="020B0604030504040204" pitchFamily="34" charset="0"/>
              </a:rPr>
              <a:t>Commentary</a:t>
            </a: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and table show how the median monthly wage of workers across the local authorities of Cambridgeshire and Peterborough the United Kingdom has changed since January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Median monthly wages have remained consistently higher in Cambridge (£2,724 in April 2023) and South Cambridgeshire (£2,694 April 2023) than the other local authorities in Cambridgeshire and Peterborough</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Peterborough (£2,082 in April 2023) and Fenland (£2,131) have consistently seen the lowest median monthly wages in Cambridgeshire and Peterborough.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331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a:solidFill>
                  <a:srgbClr val="333333"/>
                </a:solidFill>
                <a:effectLst/>
                <a:latin typeface="Verdana" panose="020B0604030504040204" pitchFamily="34" charset="0"/>
              </a:rPr>
              <a:t>This data is sourced from HM Revenue and Customs’ Pay As You Earn system which collects income tax and national insurance.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a:solidFill>
                  <a:srgbClr val="333333"/>
                </a:solidFill>
                <a:effectLst/>
                <a:latin typeface="Verdana" panose="020B0604030504040204" pitchFamily="34" charset="0"/>
              </a:rPr>
              <a:t> the Pay As you Earn Real Time Information data includes all employees </a:t>
            </a:r>
            <a:r>
              <a:rPr lang="en-US" sz="1050" b="0" i="0" err="1">
                <a:solidFill>
                  <a:srgbClr val="333333"/>
                </a:solidFill>
                <a:effectLst/>
                <a:latin typeface="Verdana" panose="020B0604030504040204" pitchFamily="34" charset="0"/>
              </a:rPr>
              <a:t>payrolled</a:t>
            </a:r>
            <a:r>
              <a:rPr lang="en-US" sz="1050" b="0" i="0">
                <a:solidFill>
                  <a:srgbClr val="333333"/>
                </a:solidFill>
                <a:effectLst/>
                <a:latin typeface="Verdana" panose="020B0604030504040204" pitchFamily="34" charset="0"/>
              </a:rPr>
              <a:t>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050" b="0" i="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Commentary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0" i="0"/>
              <a:t>As of April 2023, compared to 12 months previously, all Cambridgeshire and Peterborough local authorities saw increases in pay that fell below inflation for that period.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464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40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52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latin typeface="Arial" panose="020B0604020202020204" pitchFamily="34" charset="0"/>
                <a:cs typeface="Arial" panose="020B0604020202020204" pitchFamily="34" charset="0"/>
              </a:rPr>
              <a:t>Source – Lightcast</a:t>
            </a:r>
          </a:p>
          <a:p>
            <a:endParaRPr lang="en-GB" sz="1200" b="1">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Technical Information </a:t>
            </a:r>
          </a:p>
          <a:p>
            <a:pPr algn="just" rtl="0" fontAlgn="base"/>
            <a:r>
              <a:rPr lang="en-US" sz="1800" b="0" i="0">
                <a:solidFill>
                  <a:srgbClr val="242424"/>
                </a:solidFill>
                <a:effectLst/>
                <a:latin typeface="Calibri" panose="020F0502020204030204" pitchFamily="34" charset="0"/>
              </a:rPr>
              <a:t>Vacancy data is sourced from Lightcast, a service that has been procured by Cambridgeshire and Peterborough Combined Authority which gives </a:t>
            </a:r>
            <a:r>
              <a:rPr lang="en-US" sz="1800" b="0" i="0" err="1">
                <a:solidFill>
                  <a:srgbClr val="242424"/>
                </a:solidFill>
                <a:effectLst/>
                <a:latin typeface="Calibri" panose="020F0502020204030204" pitchFamily="34" charset="0"/>
              </a:rPr>
              <a:t>labour</a:t>
            </a:r>
            <a:r>
              <a:rPr lang="en-US" sz="1800" b="0" i="0">
                <a:solidFill>
                  <a:srgbClr val="242424"/>
                </a:solidFill>
                <a:effectLst/>
                <a:latin typeface="Calibri" panose="020F0502020204030204" pitchFamily="34" charset="0"/>
              </a:rPr>
              <a:t> market information on Job postings, occupations, and industries. Lightcast has a job posting aggregator which scans jobs websites for posting and presents them together.   </a:t>
            </a:r>
            <a:endParaRPr lang="en-US" b="0" i="0">
              <a:solidFill>
                <a:srgbClr val="000000"/>
              </a:solidFill>
              <a:effectLst/>
              <a:latin typeface="Segoe UI" panose="020B0502040204020203" pitchFamily="34" charset="0"/>
            </a:endParaRPr>
          </a:p>
          <a:p>
            <a:pPr algn="just" rtl="0" fontAlgn="base"/>
            <a:r>
              <a:rPr lang="en-US" sz="1800" b="0" i="0">
                <a:solidFill>
                  <a:srgbClr val="242424"/>
                </a:solidFill>
                <a:effectLst/>
                <a:latin typeface="Calibri" panose="020F0502020204030204" pitchFamily="34" charset="0"/>
              </a:rPr>
              <a:t>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800" b="0" i="0">
              <a:solidFill>
                <a:srgbClr val="242424"/>
              </a:solidFill>
              <a:effectLst/>
              <a:latin typeface="Calibri" panose="020F0502020204030204" pitchFamily="34" charset="0"/>
            </a:endParaRPr>
          </a:p>
          <a:p>
            <a:pPr algn="just" rtl="0" fontAlgn="base"/>
            <a:r>
              <a:rPr lang="en-GB"/>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800" b="0" i="0">
              <a:solidFill>
                <a:srgbClr val="242424"/>
              </a:solidFill>
              <a:effectLst/>
              <a:latin typeface="Calibri" panose="020F0502020204030204" pitchFamily="34" charset="0"/>
            </a:endParaRPr>
          </a:p>
          <a:p>
            <a:pPr algn="just" rtl="0" fontAlgn="base"/>
            <a:endParaRPr lang="en-US" sz="1800" b="0" i="0">
              <a:solidFill>
                <a:srgbClr val="242424"/>
              </a:solidFill>
              <a:effectLst/>
              <a:latin typeface="Calibri" panose="020F0502020204030204" pitchFamily="34" charset="0"/>
            </a:endParaRPr>
          </a:p>
          <a:p>
            <a:pPr algn="just" rtl="0" fontAlgn="base"/>
            <a:r>
              <a:rPr lang="en-US" sz="1800" b="1" i="0">
                <a:solidFill>
                  <a:srgbClr val="242424"/>
                </a:solidFill>
                <a:effectLst/>
                <a:latin typeface="Calibri" panose="020F0502020204030204" pitchFamily="34" charset="0"/>
              </a:rPr>
              <a:t>Commentary</a:t>
            </a:r>
            <a:endParaRPr lang="en-US" b="1" i="0">
              <a:solidFill>
                <a:srgbClr val="000000"/>
              </a:solidFill>
              <a:effectLst/>
              <a:latin typeface="Segoe UI" panose="020B0502040204020203" pitchFamily="34" charset="0"/>
            </a:endParaRPr>
          </a:p>
          <a:p>
            <a:endParaRPr lang="en-GB" sz="1200">
              <a:latin typeface="Arial" panose="020B06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above chart illustrates online vacancy data across the Cambridgeshire &amp; Peterborough area since April 2020.  A unique job posting is a deduplicated count of an online job vacancy advertisement. If the same vacancy is posted twice across a sixty-day period, it is only counted once. If the same vacancy is posted twice more than sixty days apart it is counted as two unique job postings.</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Across Cambridgeshire and Peterborough, there were 46,628 job postings in July 2023, this is an increase of +10% from March 2023. Nationally job postings increased by 6% across the same period.</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In May 2023, there was an increase in job postings of +15% from the previous month. This is the largest percentage increase from the previous month since November 2021</a:t>
            </a:r>
          </a:p>
          <a:p>
            <a:pPr marL="342900" lvl="0" indent="-342900">
              <a:lnSpc>
                <a:spcPct val="107000"/>
              </a:lnSpc>
              <a:spcAft>
                <a:spcPts val="800"/>
              </a:spcAft>
              <a:buFont typeface="Arial" panose="020B0604020202020204" pitchFamily="34" charset="0"/>
              <a:buChar char="•"/>
              <a:tabLst>
                <a:tab pos="457200" algn="l"/>
              </a:tabLs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number of vacancies increased rapidly in the final quarter of 2021 but appear to have peaked in late 2021/early 2022 before rapidly decreasing and then stabilising across the 2</a:t>
            </a:r>
            <a:r>
              <a:rPr lang="en-GB" sz="1800" kern="100" baseline="30000">
                <a:effectLst/>
                <a:latin typeface="Calibri" panose="020F0502020204030204" pitchFamily="34" charset="0"/>
                <a:ea typeface="Calibri" panose="020F0502020204030204" pitchFamily="34" charset="0"/>
                <a:cs typeface="Times New Roman" panose="02020603050405020304" pitchFamily="18" charset="0"/>
              </a:rPr>
              <a:t>nd</a:t>
            </a:r>
            <a:r>
              <a:rPr lang="en-GB" sz="1800" kern="100">
                <a:effectLst/>
                <a:latin typeface="Calibri" panose="020F0502020204030204" pitchFamily="34" charset="0"/>
                <a:ea typeface="Calibri" panose="020F0502020204030204" pitchFamily="34" charset="0"/>
                <a:cs typeface="Times New Roman" panose="02020603050405020304" pitchFamily="18" charset="0"/>
              </a:rPr>
              <a:t> half of 2022. In 2023 job postings have steadily increased</a:t>
            </a:r>
          </a:p>
          <a:p>
            <a:endParaRPr lang="en-GB" sz="1200">
              <a:latin typeface="Arial" panose="020B0604020202020204" pitchFamily="34" charset="0"/>
              <a:cs typeface="Arial" panose="020B0604020202020204" pitchFamily="34" charset="0"/>
            </a:endParaRPr>
          </a:p>
          <a:p>
            <a:endParaRPr lang="en-GB"/>
          </a:p>
          <a:p>
            <a:r>
              <a:rPr lang="en-GB" i="1"/>
              <a:t>*Lightcast data is available from 2012 onwards.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76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a:latin typeface="Arial" panose="020B0604020202020204" pitchFamily="34" charset="0"/>
                <a:cs typeface="Arial" panose="020B0604020202020204" pitchFamily="34" charset="0"/>
              </a:rPr>
              <a:t>Source – </a:t>
            </a:r>
            <a:r>
              <a:rPr lang="en-GB" sz="1000" b="1" err="1">
                <a:latin typeface="Arial" panose="020B0604020202020204" pitchFamily="34" charset="0"/>
                <a:cs typeface="Arial" panose="020B0604020202020204" pitchFamily="34" charset="0"/>
              </a:rPr>
              <a:t>Lightcast</a:t>
            </a:r>
            <a:endParaRPr lang="en-GB" sz="1000" b="1">
              <a:latin typeface="Arial" panose="020B0604020202020204" pitchFamily="34" charset="0"/>
              <a:cs typeface="Arial" panose="020B0604020202020204" pitchFamily="34" charset="0"/>
            </a:endParaRPr>
          </a:p>
          <a:p>
            <a:endParaRPr lang="en-GB" sz="10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Technical Information </a:t>
            </a:r>
          </a:p>
          <a:p>
            <a:pPr algn="just" rtl="0" fontAlgn="base"/>
            <a:r>
              <a:rPr lang="en-US" sz="1200" b="0" i="0">
                <a:solidFill>
                  <a:srgbClr val="242424"/>
                </a:solidFill>
                <a:effectLst/>
                <a:latin typeface="Calibri" panose="020F0502020204030204" pitchFamily="34" charset="0"/>
              </a:rPr>
              <a:t>Vacancy data is sourced from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a service that has been procured by Cambridgeshire and Peterborough Combined Authority which gives </a:t>
            </a:r>
            <a:r>
              <a:rPr lang="en-US" sz="1200" b="0" i="0" err="1">
                <a:solidFill>
                  <a:srgbClr val="242424"/>
                </a:solidFill>
                <a:effectLst/>
                <a:latin typeface="Calibri" panose="020F0502020204030204" pitchFamily="34" charset="0"/>
              </a:rPr>
              <a:t>labour</a:t>
            </a:r>
            <a:r>
              <a:rPr lang="en-US" sz="1200" b="0" i="0">
                <a:solidFill>
                  <a:srgbClr val="242424"/>
                </a:solidFill>
                <a:effectLst/>
                <a:latin typeface="Calibri" panose="020F0502020204030204" pitchFamily="34" charset="0"/>
              </a:rPr>
              <a:t> market information on Job postings, occupations, and industries.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has a job posting aggregator which scans jobs websites for posting and presents them together.   </a:t>
            </a:r>
            <a:endParaRPr lang="en-US" b="0" i="0">
              <a:solidFill>
                <a:srgbClr val="000000"/>
              </a:solidFill>
              <a:effectLst/>
              <a:latin typeface="Segoe UI" panose="020B0502040204020203" pitchFamily="34" charset="0"/>
            </a:endParaRPr>
          </a:p>
          <a:p>
            <a:pPr algn="just" rtl="0" fontAlgn="base"/>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a:solidFill>
                <a:srgbClr val="242424"/>
              </a:solidFill>
              <a:effectLst/>
              <a:latin typeface="Calibri" panose="020F0502020204030204" pitchFamily="34" charset="0"/>
            </a:endParaRPr>
          </a:p>
          <a:p>
            <a:pPr algn="just" rtl="0" fontAlgn="base"/>
            <a:r>
              <a:rPr lang="en-GB"/>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algn="just" rtl="0" fontAlgn="base"/>
            <a:r>
              <a:rPr lang="en-GB" sz="1200" b="0" i="0">
                <a:solidFill>
                  <a:srgbClr val="242424"/>
                </a:solidFill>
                <a:effectLst/>
                <a:latin typeface="Calibri" panose="020F0502020204030204" pitchFamily="34" charset="0"/>
              </a:rPr>
              <a:t>The other sectors category includes agriculture, forestry and fishing; Mining and quarrying; Water supply and Waste management</a:t>
            </a:r>
            <a:endParaRPr lang="en-US" sz="1200" b="0" i="0">
              <a:solidFill>
                <a:srgbClr val="242424"/>
              </a:solidFill>
              <a:effectLst/>
              <a:latin typeface="Calibri" panose="020F0502020204030204" pitchFamily="34" charset="0"/>
            </a:endParaRPr>
          </a:p>
          <a:p>
            <a:pPr marL="0" indent="0">
              <a:buFont typeface="Arial" panose="020B0604020202020204" pitchFamily="34" charset="0"/>
              <a:buNone/>
            </a:pPr>
            <a:endParaRPr lang="en-GB" sz="1200" b="1">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a:latin typeface="Arial" panose="020B0604020202020204" pitchFamily="34" charset="0"/>
                <a:cs typeface="Arial" panose="020B0604020202020204" pitchFamily="34" charset="0"/>
              </a:rPr>
              <a:t>Commentary</a:t>
            </a:r>
          </a:p>
          <a:p>
            <a:pPr marL="0" indent="0">
              <a:buFont typeface="Arial" panose="020B0604020202020204" pitchFamily="34" charset="0"/>
              <a:buNone/>
            </a:pPr>
            <a:endParaRPr lang="en-GB" sz="1200">
              <a:latin typeface="Arial" panose="020B06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above table shows the number of Vacancies in Cambridgeshire and Peterborough in July 2023 by employment sector and included a national comparison;</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Human health and social work activities (12%), Information and Communication (10%) and Administration and support services (9%) have the highest proportion of vacancies across Cambridgeshire and Peterborough. Human health and social work is also the largest sector nationally (13%)</a:t>
            </a:r>
          </a:p>
        </p:txBody>
      </p:sp>
      <p:sp>
        <p:nvSpPr>
          <p:cNvPr id="4" name="Slide Number Placeholder 3"/>
          <p:cNvSpPr>
            <a:spLocks noGrp="1"/>
          </p:cNvSpPr>
          <p:nvPr>
            <p:ph type="sldNum" sz="quarter" idx="5"/>
          </p:nvPr>
        </p:nvSpPr>
        <p:spPr/>
        <p:txBody>
          <a:bodyPr/>
          <a:lstStyle/>
          <a:p>
            <a:fld id="{9E6CB208-4DB2-4AE8-A538-5D5D61A35EDD}" type="slidenum">
              <a:rPr lang="en-GB" smtClean="0"/>
              <a:t>28</a:t>
            </a:fld>
            <a:endParaRPr lang="en-GB"/>
          </a:p>
        </p:txBody>
      </p:sp>
    </p:spTree>
    <p:extLst>
      <p:ext uri="{BB962C8B-B14F-4D97-AF65-F5344CB8AC3E}">
        <p14:creationId xmlns:p14="http://schemas.microsoft.com/office/powerpoint/2010/main" val="3591271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a:latin typeface="Arial" panose="020B0604020202020204" pitchFamily="34" charset="0"/>
                <a:cs typeface="Arial" panose="020B0604020202020204" pitchFamily="34" charset="0"/>
              </a:rPr>
              <a:t>Source – </a:t>
            </a:r>
            <a:r>
              <a:rPr lang="en-GB" sz="1000" b="1" err="1">
                <a:latin typeface="Arial" panose="020B0604020202020204" pitchFamily="34" charset="0"/>
                <a:cs typeface="Arial" panose="020B0604020202020204" pitchFamily="34" charset="0"/>
              </a:rPr>
              <a:t>Lightcast</a:t>
            </a:r>
            <a:endParaRPr lang="en-GB" sz="1000" b="1">
              <a:latin typeface="Arial" panose="020B0604020202020204" pitchFamily="34" charset="0"/>
              <a:cs typeface="Arial" panose="020B0604020202020204" pitchFamily="34" charset="0"/>
            </a:endParaRPr>
          </a:p>
          <a:p>
            <a:endParaRPr lang="en-GB" sz="10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Technical Information </a:t>
            </a:r>
          </a:p>
          <a:p>
            <a:pPr algn="just" rtl="0" fontAlgn="base"/>
            <a:r>
              <a:rPr lang="en-US" sz="1200" b="0" i="0">
                <a:solidFill>
                  <a:srgbClr val="242424"/>
                </a:solidFill>
                <a:effectLst/>
                <a:latin typeface="Calibri" panose="020F0502020204030204" pitchFamily="34" charset="0"/>
              </a:rPr>
              <a:t>Vacancy data is sourced from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a service that has been procured by Cambridgeshire and Peterborough Combined Authority which gives </a:t>
            </a:r>
            <a:r>
              <a:rPr lang="en-US" sz="1200" b="0" i="0" err="1">
                <a:solidFill>
                  <a:srgbClr val="242424"/>
                </a:solidFill>
                <a:effectLst/>
                <a:latin typeface="Calibri" panose="020F0502020204030204" pitchFamily="34" charset="0"/>
              </a:rPr>
              <a:t>labour</a:t>
            </a:r>
            <a:r>
              <a:rPr lang="en-US" sz="1200" b="0" i="0">
                <a:solidFill>
                  <a:srgbClr val="242424"/>
                </a:solidFill>
                <a:effectLst/>
                <a:latin typeface="Calibri" panose="020F0502020204030204" pitchFamily="34" charset="0"/>
              </a:rPr>
              <a:t> market information on Job postings, occupations, and industries.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has a job posting aggregator which scans jobs websites for posting and presents them together.   </a:t>
            </a:r>
            <a:endParaRPr lang="en-US" b="0" i="0">
              <a:solidFill>
                <a:srgbClr val="000000"/>
              </a:solidFill>
              <a:effectLst/>
              <a:latin typeface="Segoe UI" panose="020B0502040204020203" pitchFamily="34" charset="0"/>
            </a:endParaRPr>
          </a:p>
          <a:p>
            <a:pPr algn="just" rtl="0" fontAlgn="base"/>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a:solidFill>
                <a:srgbClr val="242424"/>
              </a:solidFill>
              <a:effectLst/>
              <a:latin typeface="Calibri" panose="020F0502020204030204" pitchFamily="34" charset="0"/>
            </a:endParaRPr>
          </a:p>
          <a:p>
            <a:pPr algn="just" rtl="0" fontAlgn="base"/>
            <a:r>
              <a:rPr lang="en-GB"/>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a:solidFill>
                <a:srgbClr val="242424"/>
              </a:solidFill>
              <a:effectLst/>
              <a:latin typeface="Calibri" panose="020F0502020204030204" pitchFamily="34" charset="0"/>
            </a:endParaRPr>
          </a:p>
          <a:p>
            <a:pPr algn="just" rtl="0" fontAlgn="base"/>
            <a:endParaRPr lang="en-US" sz="1200" b="0" i="0">
              <a:solidFill>
                <a:srgbClr val="242424"/>
              </a:solidFill>
              <a:effectLst/>
              <a:latin typeface="Calibri" panose="020F0502020204030204" pitchFamily="34" charset="0"/>
            </a:endParaRPr>
          </a:p>
          <a:p>
            <a:pPr marL="0" indent="0">
              <a:buFont typeface="Arial" panose="020B0604020202020204" pitchFamily="34" charset="0"/>
              <a:buNone/>
            </a:pPr>
            <a:endParaRPr lang="en-GB" sz="1200" b="1">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a:latin typeface="Arial" panose="020B0604020202020204" pitchFamily="34" charset="0"/>
                <a:cs typeface="Arial" panose="020B0604020202020204" pitchFamily="34" charset="0"/>
              </a:rPr>
              <a:t>Commentary</a:t>
            </a:r>
          </a:p>
          <a:p>
            <a:pPr marL="0" indent="0">
              <a:buFont typeface="Arial" panose="020B0604020202020204" pitchFamily="34" charset="0"/>
              <a:buNone/>
            </a:pPr>
            <a:endParaRPr lang="en-GB" sz="1200">
              <a:latin typeface="Arial" panose="020B06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above chart shows how the number of vacancies has changed in each sector compared to the last update (March 2023) and compared to the same point in 2022 (July 2022)</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Transportation and storage (+46%) had the largest increase from the previous update. Public administration and defence; compulsory social security (+32%) and Accommodation and food services (+28%) complete the three largest increases from the previous update.</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Other service activities (-5%) was the only sector to see a decrease from the previous update </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Construction (+78%) experienced the largest yearly change. Real estate activities (+47%) and other sectors (+42%) are the next largest yearly increases.</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Human health and social work (-7%), Other service activities (-3%) and Information and communication (-2%) were the only sectors to see a decrease from a year ago.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30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51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a:t>
            </a:r>
            <a:r>
              <a:rPr lang="en-GB" sz="1000" b="1" dirty="0" err="1">
                <a:latin typeface="Arial" panose="020B0604020202020204" pitchFamily="34" charset="0"/>
                <a:cs typeface="Arial" panose="020B0604020202020204" pitchFamily="34" charset="0"/>
              </a:rPr>
              <a:t>Lightcast</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pPr algn="just" rtl="0" fontAlgn="base"/>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Cambridgeshire and Peterborough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dirty="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dirty="0">
              <a:solidFill>
                <a:srgbClr val="242424"/>
              </a:solidFill>
              <a:effectLst/>
              <a:latin typeface="Calibri" panose="020F0502020204030204" pitchFamily="34" charset="0"/>
            </a:endParaRPr>
          </a:p>
          <a:p>
            <a:pPr algn="just" rtl="0" fontAlgn="base"/>
            <a:endParaRPr lang="en-US" sz="1200" b="0" i="0" dirty="0">
              <a:solidFill>
                <a:srgbClr val="24242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42424"/>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Median Posting Duration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measures how long the average job posting is live online for.</a:t>
            </a:r>
            <a:r>
              <a:rPr kumimoji="0" lang="en-GB" sz="12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Posting Intensity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table above shows the median posting duration and the posting intensity for employment sectors from April to July 2023. Both measures can be used as an indication of difficult to fill roles.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Across Cambridgeshire and Peterborough, the median posting duration was 42 days. (Up from 33 days at the last update). There were 6 sectors with a longer median posting duration than this: Information and communication (47), Education, professional scientific and technical activities (46), Financial and insurance activities (45), Arts entertainment and recreation, and manufacturing (both 43)</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Other service activities had the lowest median posting duration (35). Transportation and storage, and accommodation and food service activities (both 38) were the only two others below 40 days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posting intensity across Cambridgeshire and Peterborough was 3:1. Human health and social work activities is the only sector above the regional average (4:1).</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61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1B4C5F6C-DF0B-4C58-9258-F11AECA74FD5}" type="slidenum">
              <a:rPr lang="en-GB" smtClean="0"/>
              <a:t>4</a:t>
            </a:fld>
            <a:endParaRPr lang="en-GB"/>
          </a:p>
        </p:txBody>
      </p:sp>
    </p:spTree>
    <p:extLst>
      <p:ext uri="{BB962C8B-B14F-4D97-AF65-F5344CB8AC3E}">
        <p14:creationId xmlns:p14="http://schemas.microsoft.com/office/powerpoint/2010/main" val="402076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a:t>Source – Annual Population Survey,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0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a:t>Technical Notes </a:t>
            </a:r>
            <a:br>
              <a:rPr lang="en-GB" sz="1000" b="1" i="0"/>
            </a:br>
            <a:br>
              <a:rPr lang="en-GB" sz="1000" b="1" i="0"/>
            </a:br>
            <a:r>
              <a:rPr lang="en-US" sz="1200" b="0" i="0">
                <a:solidFill>
                  <a:srgbClr val="333333"/>
                </a:solidFill>
                <a:effectLst/>
                <a:latin typeface="Verdana" panose="020B0604030504040204" pitchFamily="34" charset="0"/>
              </a:rPr>
              <a:t>A residence based </a:t>
            </a:r>
            <a:r>
              <a:rPr lang="en-US" sz="1200" b="0" i="0" err="1">
                <a:solidFill>
                  <a:srgbClr val="333333"/>
                </a:solidFill>
                <a:effectLst/>
                <a:latin typeface="Verdana" panose="020B0604030504040204" pitchFamily="34" charset="0"/>
              </a:rPr>
              <a:t>labour</a:t>
            </a:r>
            <a:r>
              <a:rPr lang="en-US" sz="1200" b="0" i="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0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i="0">
              <a:solidFill>
                <a:srgbClr val="333333"/>
              </a:solidFill>
              <a:effectLst/>
              <a:latin typeface="+mn-lt"/>
              <a:ea typeface="+mn-ea"/>
              <a:cs typeface="+mn-cs"/>
            </a:endParaRPr>
          </a:p>
          <a:p>
            <a:pPr>
              <a:lnSpc>
                <a:spcPct val="107000"/>
              </a:lnSpc>
              <a:spcAft>
                <a:spcPts val="800"/>
              </a:spcAft>
            </a:pPr>
            <a:r>
              <a:rPr lang="en-GB" sz="1200" b="1" i="0">
                <a:solidFill>
                  <a:srgbClr val="333333"/>
                </a:solidFill>
                <a:effectLst/>
                <a:latin typeface="+mn-lt"/>
                <a:ea typeface="+mn-ea"/>
                <a:cs typeface="+mn-cs"/>
              </a:rPr>
              <a:t>Commentary</a:t>
            </a:r>
            <a:br>
              <a:rPr lang="en-GB" sz="1800" b="1">
                <a:effectLst/>
                <a:latin typeface="Calibri" panose="020F0502020204030204" pitchFamily="34" charset="0"/>
                <a:ea typeface="Calibri" panose="020F0502020204030204" pitchFamily="34" charset="0"/>
                <a:cs typeface="Times New Roman" panose="02020603050405020304" pitchFamily="18" charset="0"/>
              </a:rPr>
            </a:br>
            <a:br>
              <a:rPr lang="en-GB" sz="1800" b="1">
                <a:effectLst/>
                <a:latin typeface="Calibri" panose="020F0502020204030204" pitchFamily="34" charset="0"/>
                <a:ea typeface="Calibri" panose="020F0502020204030204" pitchFamily="34" charset="0"/>
                <a:cs typeface="Times New Roman" panose="02020603050405020304" pitchFamily="18" charset="0"/>
              </a:rPr>
            </a:br>
            <a:r>
              <a:rPr lang="en-GB" sz="1800" kern="100">
                <a:effectLst/>
                <a:latin typeface="Calibri" panose="020F0502020204030204" pitchFamily="34" charset="0"/>
                <a:ea typeface="Calibri" panose="020F0502020204030204" pitchFamily="34" charset="0"/>
                <a:cs typeface="Times New Roman" panose="02020603050405020304" pitchFamily="18" charset="0"/>
              </a:rPr>
              <a:t>As with previous quarterly releases, Cambridgeshire and Peterborough has maintained a lower unemployment rate, a higher employment rate and lower rate of economic inactivity amongst the working age population than the UK as a whole.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However there are a few differences it is important to highlight when looking at how these measures have changed on a quarterly and annual basis.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i="1" u="none" kern="100">
                <a:effectLst/>
                <a:latin typeface="Calibri" panose="020F0502020204030204" pitchFamily="34" charset="0"/>
                <a:ea typeface="Calibri" panose="020F0502020204030204" pitchFamily="34" charset="0"/>
                <a:cs typeface="Times New Roman" panose="02020603050405020304" pitchFamily="18" charset="0"/>
              </a:rPr>
              <a:t>Quarterly changes – (April 2022 – March 2023 compared to January – December 2022)</a:t>
            </a:r>
            <a:br>
              <a:rPr lang="en-GB" sz="1800" b="1" u="sng" kern="100">
                <a:effectLst/>
                <a:latin typeface="Calibri" panose="020F0502020204030204" pitchFamily="34" charset="0"/>
                <a:ea typeface="Calibri" panose="020F0502020204030204" pitchFamily="34" charset="0"/>
                <a:cs typeface="Times New Roman" panose="02020603050405020304" pitchFamily="18" charset="0"/>
              </a:rPr>
            </a:br>
            <a:endParaRPr lang="en-GB" sz="1800" u="sng"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kern="100">
                <a:effectLst/>
                <a:latin typeface="Calibri" panose="020F0502020204030204" pitchFamily="34" charset="0"/>
                <a:ea typeface="Calibri" panose="020F0502020204030204" pitchFamily="34" charset="0"/>
                <a:cs typeface="Times New Roman" panose="02020603050405020304" pitchFamily="18" charset="0"/>
              </a:rPr>
              <a:t>Over the last quarter Cambridgeshire and Peterborough has seen a larger increase in both unemployment and economic inactivity compared to the UK. </a:t>
            </a:r>
          </a:p>
          <a:p>
            <a:pPr>
              <a:lnSpc>
                <a:spcPct val="107000"/>
              </a:lnSpc>
              <a:spcAft>
                <a:spcPts val="800"/>
              </a:spcAft>
            </a:pPr>
            <a:r>
              <a:rPr lang="en-GB" sz="1800" b="0" kern="100">
                <a:effectLst/>
                <a:latin typeface="Calibri" panose="020F0502020204030204" pitchFamily="34" charset="0"/>
                <a:ea typeface="Calibri" panose="020F0502020204030204" pitchFamily="34" charset="0"/>
                <a:cs typeface="Times New Roman" panose="02020603050405020304" pitchFamily="18" charset="0"/>
              </a:rPr>
              <a:t>It is important to note that this may not be indicative of a longer-term trend in the data and may be affected by a variety of factors, including seasonal patterns between quarterly releases of the APS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Compared to the January – December 2022 release of the Annual Population Survey, Cambridgeshire and Peterborough saw an increase in the unemployment rate (+0.2pp), a decrease in the employment rate (-1.0pp) and an increase in the economic inactivity rate (+0.9pp). </a:t>
            </a:r>
            <a:r>
              <a:rPr lang="en-GB" sz="1800" b="0" kern="100">
                <a:effectLst/>
                <a:latin typeface="Calibri" panose="020F0502020204030204" pitchFamily="34" charset="0"/>
                <a:ea typeface="Calibri" panose="020F0502020204030204" pitchFamily="34" charset="0"/>
                <a:cs typeface="Times New Roman" panose="02020603050405020304" pitchFamily="18" charset="0"/>
              </a:rPr>
              <a:t>An increase in the economic inactivity rate, as well as unemployment, implies that working age residents are not only becoming unemployed but are leaving the labour market overall.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This is compared to the national quarterly changes which saw a smaller decrease in the employment rate (-0.1pp) and a comparable increase in the unemployment rate (+0.1pp) with no change in the economic inactivity rate. This means that, in terms of net changes, working age people may be becoming unemployed but they are not leaving the labour market in the same way as they have done within Cambridgeshire and Peterborough.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i="1" kern="100">
                <a:effectLst/>
                <a:latin typeface="Calibri" panose="020F0502020204030204" pitchFamily="34" charset="0"/>
                <a:ea typeface="Calibri" panose="020F0502020204030204" pitchFamily="34" charset="0"/>
                <a:cs typeface="Times New Roman" panose="02020603050405020304" pitchFamily="18" charset="0"/>
              </a:rPr>
              <a:t>Annual Change (April 2022 – March 2023 compared to April 2021 – March 2022)</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kern="100">
                <a:effectLst/>
                <a:latin typeface="Calibri" panose="020F0502020204030204" pitchFamily="34" charset="0"/>
                <a:ea typeface="Calibri" panose="020F0502020204030204" pitchFamily="34" charset="0"/>
                <a:cs typeface="Times New Roman" panose="02020603050405020304" pitchFamily="18" charset="0"/>
              </a:rPr>
              <a:t>Looking at changes to a comparable period in the previous year, a higher proportion of Cambridgeshire and Peterborough’s economically inactive population are both becoming economically active and then employed compared to the UK as a whole.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Compared to the same point in the previous year, Cambridgeshire and Peterborough has seen a higher increase in the employment rate (+0.8 percentage points in C&amp;P compared to +0.3pp in the UK) a comparable fall in the unemployment rate (-0.5pp in both geographies) and a greater decrease in the economic inactivity rate (-0.4pp in C&amp;P compared to a rise of 0.1pp in the UK as a whole).</a:t>
            </a:r>
          </a:p>
        </p:txBody>
      </p:sp>
      <p:sp>
        <p:nvSpPr>
          <p:cNvPr id="4" name="Slide Number Placeholder 3"/>
          <p:cNvSpPr>
            <a:spLocks noGrp="1"/>
          </p:cNvSpPr>
          <p:nvPr>
            <p:ph type="sldNum" sz="quarter" idx="5"/>
          </p:nvPr>
        </p:nvSpPr>
        <p:spPr/>
        <p:txBody>
          <a:bodyPr/>
          <a:lstStyle/>
          <a:p>
            <a:fld id="{9E6CB208-4DB2-4AE8-A538-5D5D61A35EDD}" type="slidenum">
              <a:rPr lang="en-GB" smtClean="0"/>
              <a:t>5</a:t>
            </a:fld>
            <a:endParaRPr lang="en-GB"/>
          </a:p>
        </p:txBody>
      </p:sp>
    </p:spTree>
    <p:extLst>
      <p:ext uri="{BB962C8B-B14F-4D97-AF65-F5344CB8AC3E}">
        <p14:creationId xmlns:p14="http://schemas.microsoft.com/office/powerpoint/2010/main" val="61248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Source – Annual Population Survey (2006-2023),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a:solidFill>
                  <a:srgbClr val="333333"/>
                </a:solidFill>
                <a:effectLst/>
                <a:latin typeface="Verdana" panose="020B0604030504040204" pitchFamily="34" charset="0"/>
              </a:rPr>
              <a:t>A residence based </a:t>
            </a:r>
            <a:r>
              <a:rPr lang="en-US" sz="1050" b="0" i="0" err="1">
                <a:solidFill>
                  <a:srgbClr val="333333"/>
                </a:solidFill>
                <a:effectLst/>
                <a:latin typeface="Verdana" panose="020B0604030504040204" pitchFamily="34" charset="0"/>
              </a:rPr>
              <a:t>labour</a:t>
            </a:r>
            <a:r>
              <a:rPr lang="en-US" sz="1050" b="0" i="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a:t>The above chart shows the unemployment rate across Cambridgeshire &amp; Peterborough and the United Kingdom from 2007 to 2023 alongside a rolling three year average for the region using the April to March releases of the Annual Population Survey.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a:t>The unemployment rate has been consistently below the national level and has broadly followed the same pattern as seen nationally: a rise during 2021, to reflect the impacts of the pandemic before a decrease to pre-pandemic levels in 2023. </a:t>
            </a:r>
            <a:br>
              <a:rPr lang="en-GB" sz="800" b="0" i="0"/>
            </a:br>
            <a:endParaRPr lang="en-GB" sz="800" b="0" i="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a:t>Compared to the previous quarter Cambridgeshire and Peterborough saw a +0.2pp increase in the unemployment rate, compared to a decrease across the UK of -0.1pp. It should be noted, however that this may be a short-term fluctuation as both Cambridgeshire and Peterborough and the UK as a whole saw a -0.5pp decrease in the unemployment rate when compared to the same point in 2022.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p:txBody>
      </p:sp>
      <p:sp>
        <p:nvSpPr>
          <p:cNvPr id="4" name="Slide Number Placeholder 3"/>
          <p:cNvSpPr>
            <a:spLocks noGrp="1"/>
          </p:cNvSpPr>
          <p:nvPr>
            <p:ph type="sldNum" sz="quarter" idx="5"/>
          </p:nvPr>
        </p:nvSpPr>
        <p:spPr/>
        <p:txBody>
          <a:bodyPr/>
          <a:lstStyle/>
          <a:p>
            <a:fld id="{9E6CB208-4DB2-4AE8-A538-5D5D61A35EDD}" type="slidenum">
              <a:rPr lang="en-GB" smtClean="0"/>
              <a:t>6</a:t>
            </a:fld>
            <a:endParaRPr lang="en-GB"/>
          </a:p>
        </p:txBody>
      </p:sp>
    </p:spTree>
    <p:extLst>
      <p:ext uri="{BB962C8B-B14F-4D97-AF65-F5344CB8AC3E}">
        <p14:creationId xmlns:p14="http://schemas.microsoft.com/office/powerpoint/2010/main" val="378188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a:t>Source – Annual Population Survey (2006-2022),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a:solidFill>
                  <a:srgbClr val="333333"/>
                </a:solidFill>
                <a:effectLst/>
                <a:latin typeface="Verdana" panose="020B0604030504040204" pitchFamily="34" charset="0"/>
              </a:rPr>
              <a:t>A residence based </a:t>
            </a:r>
            <a:r>
              <a:rPr lang="en-US" sz="800" b="0" i="0" err="1">
                <a:solidFill>
                  <a:srgbClr val="333333"/>
                </a:solidFill>
                <a:effectLst/>
                <a:latin typeface="Verdana" panose="020B0604030504040204" pitchFamily="34" charset="0"/>
              </a:rPr>
              <a:t>labour</a:t>
            </a:r>
            <a:r>
              <a:rPr lang="en-US" sz="800" b="0" i="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5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a:t>The above chart shows the employment rate across Cambridgeshire &amp; Peterborough and United Kingdom from 2007 to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a:t>The employment rate across Cambridgeshire &amp; Peterborough has been consistently higher than</a:t>
            </a:r>
            <a:r>
              <a:rPr lang="en-GB" sz="800" b="0" i="1"/>
              <a:t> </a:t>
            </a:r>
            <a:r>
              <a:rPr lang="en-GB" sz="800" b="0" i="0"/>
              <a:t>the rate seen nationally. Whilst, compared to the previous quarter, the Cambridgeshire and Peterborough employment rate has decreased at the same rate as the UK as a whole (-1.0pp) in the longer term it has increased at a faster rate than the UK. This, coupled with the decreasing amount of economic inactivity, indicates that residents of Cambridgeshire and Peterborough are re-entering the workforce.</a:t>
            </a:r>
            <a:br>
              <a:rPr lang="en-GB" sz="800" b="0" i="0"/>
            </a:br>
            <a:endParaRPr lang="en-GB" sz="80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87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a:t>Source – Annual Population Survey (2006-2022),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a:t>Technical Notes</a:t>
            </a:r>
            <a:br>
              <a:rPr lang="en-GB" sz="500" b="1" i="0"/>
            </a:br>
            <a:br>
              <a:rPr lang="en-GB" sz="500" b="1" i="0"/>
            </a:br>
            <a:r>
              <a:rPr lang="en-US" sz="800" b="0" i="0">
                <a:solidFill>
                  <a:srgbClr val="333333"/>
                </a:solidFill>
                <a:effectLst/>
                <a:latin typeface="Verdana" panose="020B0604030504040204" pitchFamily="34" charset="0"/>
              </a:rPr>
              <a:t>A residence based </a:t>
            </a:r>
            <a:r>
              <a:rPr lang="en-US" sz="800" b="0" i="0" err="1">
                <a:solidFill>
                  <a:srgbClr val="333333"/>
                </a:solidFill>
                <a:effectLst/>
                <a:latin typeface="Verdana" panose="020B0604030504040204" pitchFamily="34" charset="0"/>
              </a:rPr>
              <a:t>labour</a:t>
            </a:r>
            <a:r>
              <a:rPr lang="en-US" sz="800" b="0" i="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5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a:t>The above chart shows the percentage of those aged 16-64 who are economically inactive across Cambridgeshire &amp; Peterborough and the </a:t>
            </a:r>
            <a:r>
              <a:rPr lang="en-GB" sz="800" i="0" u="none"/>
              <a:t>United Kingdom </a:t>
            </a:r>
            <a:r>
              <a:rPr lang="en-GB" sz="800" i="0"/>
              <a:t>from 2007 to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a:t>The percentage of those who were economically inactive in Cambridgeshire and Peterborough has been consistently below the national level.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0" i="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a:t>Looking at the change in economic inactivity since the last quarter, Cambridgeshire and Peterborough has seen an increase (+0.9pp) whilst the rate has not changed in the UK. This, coupled with the increase in the unemployment rate would imply that a greater proportion of residents are not just becoming unemployed but also leaving the labour market as a whole.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i="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i="0"/>
              <a:t>However, looking at longer term annual trends: Whilst the gap in economic inactivity between Cambridgeshire and Peterborough and the UK as a whole closed during the pandemic, with the Cambridgeshire and Peterborough rate rising more quickly than the national one, the region appears to have more quickly recovered. This contrasts with the UK where it has only slightly decreased.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i="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i="0"/>
              <a:t>This will mean that a higher proportion of Cambridgeshire and Peterborough residents are entering the labour market. The long-term fall in the unemployment rate and rise in the employment rate implies that these residents are not just looking for work but that they are finding it.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p:txBody>
      </p:sp>
      <p:sp>
        <p:nvSpPr>
          <p:cNvPr id="4" name="Slide Number Placeholder 3"/>
          <p:cNvSpPr>
            <a:spLocks noGrp="1"/>
          </p:cNvSpPr>
          <p:nvPr>
            <p:ph type="sldNum" sz="quarter" idx="5"/>
          </p:nvPr>
        </p:nvSpPr>
        <p:spPr/>
        <p:txBody>
          <a:bodyPr/>
          <a:lstStyle/>
          <a:p>
            <a:fld id="{9E6CB208-4DB2-4AE8-A538-5D5D61A35EDD}" type="slidenum">
              <a:rPr lang="en-GB" smtClean="0"/>
              <a:t>8</a:t>
            </a:fld>
            <a:endParaRPr lang="en-GB"/>
          </a:p>
        </p:txBody>
      </p:sp>
    </p:spTree>
    <p:extLst>
      <p:ext uri="{BB962C8B-B14F-4D97-AF65-F5344CB8AC3E}">
        <p14:creationId xmlns:p14="http://schemas.microsoft.com/office/powerpoint/2010/main" val="291078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50365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0714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23163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87347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6772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DE978-A285-4709-826C-D4611FD7BE6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775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DE978-A285-4709-826C-D4611FD7BE64}"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411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DE978-A285-4709-826C-D4611FD7BE64}" type="datetimeFigureOut">
              <a:rPr lang="en-GB" smtClean="0"/>
              <a:t>24/10/2023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193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DE978-A285-4709-826C-D4611FD7BE64}" type="datetimeFigureOut">
              <a:rPr lang="en-GB" smtClean="0"/>
              <a:t>24/10/2023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45648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DE978-A285-4709-826C-D4611FD7BE64}" type="datetimeFigureOut">
              <a:rPr lang="en-GB" smtClean="0"/>
              <a:t>24/10/2023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67121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161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55063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06225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56109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74233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A06AB-E1A9-428E-9A2A-C9DFFF05D9EB}"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12560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AA06AB-E1A9-428E-9A2A-C9DFFF05D9EB}"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05326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AA06AB-E1A9-428E-9A2A-C9DFFF05D9EB}" type="datetimeFigureOut">
              <a:rPr lang="en-GB" smtClean="0"/>
              <a:t>24/10/2023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888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AA06AB-E1A9-428E-9A2A-C9DFFF05D9EB}" type="datetimeFigureOut">
              <a:rPr lang="en-GB" smtClean="0"/>
              <a:t>24/10/2023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7298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06AB-E1A9-428E-9A2A-C9DFFF05D9EB}" type="datetimeFigureOut">
              <a:rPr lang="en-GB" smtClean="0"/>
              <a:t>24/10/2023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8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2748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3297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06AB-E1A9-428E-9A2A-C9DFFF05D9EB}" type="datetimeFigureOut">
              <a:rPr lang="en-GB" smtClean="0"/>
              <a:t>24/10/2023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AA324-B6F2-479F-B73C-00ED9AE99B9B}" type="slidenum">
              <a:rPr lang="en-GB" smtClean="0"/>
              <a:t>‹#›</a:t>
            </a:fld>
            <a:endParaRPr lang="en-GB"/>
          </a:p>
        </p:txBody>
      </p:sp>
    </p:spTree>
    <p:extLst>
      <p:ext uri="{BB962C8B-B14F-4D97-AF65-F5344CB8AC3E}">
        <p14:creationId xmlns:p14="http://schemas.microsoft.com/office/powerpoint/2010/main" val="254757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DE978-A285-4709-826C-D4611FD7BE64}" type="datetimeFigureOut">
              <a:rPr lang="en-GB" smtClean="0"/>
              <a:t>24/10/2023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9EA5-05C8-4B5B-B253-366C87BB7B5C}" type="slidenum">
              <a:rPr lang="en-GB" smtClean="0"/>
              <a:t>‹#›</a:t>
            </a:fld>
            <a:endParaRPr lang="en-GB"/>
          </a:p>
        </p:txBody>
      </p:sp>
    </p:spTree>
    <p:extLst>
      <p:ext uri="{BB962C8B-B14F-4D97-AF65-F5344CB8AC3E}">
        <p14:creationId xmlns:p14="http://schemas.microsoft.com/office/powerpoint/2010/main" val="123315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61725" y="3554091"/>
            <a:ext cx="7268147" cy="1754376"/>
          </a:xfrm>
        </p:spPr>
        <p:txBody>
          <a:bodyPr vert="horz" lIns="91440" tIns="45720" rIns="91440" bIns="45720" rtlCol="0" anchor="b">
            <a:normAutofit/>
          </a:bodyPr>
          <a:lstStyle/>
          <a:p>
            <a:r>
              <a:rPr lang="en-US" b="1"/>
              <a:t>CPCA Economy &amp; Employment Update</a:t>
            </a:r>
            <a:endParaRPr lang="en-US" b="1" kern="1200">
              <a:solidFill>
                <a:schemeClr val="tx1"/>
              </a:solidFill>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1">
                <a:solidFill>
                  <a:prstClr val="black"/>
                </a:solidFill>
                <a:latin typeface="Calibri" panose="020F0502020204030204"/>
              </a:rPr>
              <a:t>Quarter 2 2023 (April – June 2023) </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Research Group, Cambridgeshire County Council</a:t>
            </a:r>
            <a:endPar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hlinkClick r:id="rId3"/>
              </a:rPr>
              <a:t>Research.Group@Cambridgeshire.gov.uk</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4" name="Picture 3">
            <a:extLst>
              <a:ext uri="{FF2B5EF4-FFF2-40B4-BE49-F238E27FC236}">
                <a16:creationId xmlns:a16="http://schemas.microsoft.com/office/drawing/2014/main" id="{0371F944-83DC-43A0-9D4F-E4DF376ADB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91107" y="5939235"/>
            <a:ext cx="3462850" cy="761826"/>
          </a:xfrm>
          <a:prstGeom prst="rect">
            <a:avLst/>
          </a:prstGeom>
        </p:spPr>
      </p:pic>
      <p:pic>
        <p:nvPicPr>
          <p:cNvPr id="6" name="Picture 5">
            <a:extLst>
              <a:ext uri="{FF2B5EF4-FFF2-40B4-BE49-F238E27FC236}">
                <a16:creationId xmlns:a16="http://schemas.microsoft.com/office/drawing/2014/main" id="{36F529C0-1F8D-4D13-AB27-FBD34D6871B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466798" y="0"/>
            <a:ext cx="3580071" cy="1351301"/>
          </a:xfrm>
          <a:prstGeom prst="rect">
            <a:avLst/>
          </a:prstGeom>
        </p:spPr>
      </p:pic>
    </p:spTree>
    <p:extLst>
      <p:ext uri="{BB962C8B-B14F-4D97-AF65-F5344CB8AC3E}">
        <p14:creationId xmlns:p14="http://schemas.microsoft.com/office/powerpoint/2010/main" val="2081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Claimants of Benefits related to Unemployment – July 2023</a:t>
            </a:r>
            <a:endPar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569167" y="887904"/>
            <a:ext cx="10963470" cy="923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1800" b="1">
                <a:effectLst/>
                <a:latin typeface="Calibri" panose="020F0502020204030204" pitchFamily="34" charset="0"/>
                <a:ea typeface="Calibri" panose="020F0502020204030204" pitchFamily="34" charset="0"/>
                <a:cs typeface="Times New Roman" panose="02020603050405020304" pitchFamily="18" charset="0"/>
              </a:rPr>
              <a:t>Claimant counts have slight</a:t>
            </a:r>
            <a:r>
              <a:rPr lang="en-GB" b="1">
                <a:latin typeface="Calibri" panose="020F0502020204030204" pitchFamily="34" charset="0"/>
                <a:ea typeface="Calibri" panose="020F0502020204030204" pitchFamily="34" charset="0"/>
                <a:cs typeface="Times New Roman" panose="02020603050405020304" pitchFamily="18" charset="0"/>
              </a:rPr>
              <a:t>ly</a:t>
            </a:r>
            <a:r>
              <a:rPr lang="en-GB" sz="1800" b="1">
                <a:effectLst/>
                <a:latin typeface="Calibri" panose="020F0502020204030204" pitchFamily="34" charset="0"/>
                <a:ea typeface="Calibri" panose="020F0502020204030204" pitchFamily="34" charset="0"/>
                <a:cs typeface="Times New Roman" panose="02020603050405020304" pitchFamily="18" charset="0"/>
              </a:rPr>
              <a:t> increased over the last quarter (</a:t>
            </a:r>
            <a:r>
              <a:rPr lang="en-GB" b="1">
                <a:latin typeface="Calibri" panose="020F0502020204030204" pitchFamily="34" charset="0"/>
                <a:ea typeface="Calibri" panose="020F0502020204030204" pitchFamily="34" charset="0"/>
                <a:cs typeface="Times New Roman" panose="02020603050405020304" pitchFamily="18" charset="0"/>
              </a:rPr>
              <a:t>March 2023</a:t>
            </a:r>
            <a:r>
              <a:rPr lang="en-GB" sz="1800" b="1">
                <a:effectLst/>
                <a:latin typeface="Calibri" panose="020F0502020204030204" pitchFamily="34" charset="0"/>
                <a:ea typeface="Calibri" panose="020F0502020204030204" pitchFamily="34" charset="0"/>
                <a:cs typeface="Times New Roman" panose="02020603050405020304" pitchFamily="18" charset="0"/>
              </a:rPr>
              <a:t> to July 2023). Both short term and longer term trends show that younger claimants (16-24) and those who live in more relatively deprived areas such as Fenland and Peterborough are particular areas of focus.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1811234"/>
            <a:ext cx="11053666" cy="484914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As with the Unemployment rate </a:t>
            </a:r>
            <a:r>
              <a:rPr lang="en-GB" sz="1200" b="1">
                <a:effectLst/>
                <a:latin typeface="Calibri" panose="020F0502020204030204" pitchFamily="34" charset="0"/>
                <a:ea typeface="Calibri" panose="020F0502020204030204" pitchFamily="34" charset="0"/>
                <a:cs typeface="Times New Roman" panose="02020603050405020304" pitchFamily="18" charset="0"/>
              </a:rPr>
              <a:t>a lower proportion of Cambridgeshire and Peterborough residents claim benefits related to unemployment when compared to the UK. </a:t>
            </a:r>
            <a:r>
              <a:rPr lang="en-GB" sz="1200">
                <a:effectLst/>
                <a:latin typeface="Calibri" panose="020F0502020204030204" pitchFamily="34" charset="0"/>
                <a:ea typeface="Calibri" panose="020F0502020204030204" pitchFamily="34" charset="0"/>
                <a:cs typeface="Times New Roman" panose="02020603050405020304" pitchFamily="18" charset="0"/>
              </a:rPr>
              <a:t>However, there is a high degree of disparity within the region itself as </a:t>
            </a:r>
            <a:r>
              <a:rPr lang="en-GB" sz="1200" b="1">
                <a:effectLst/>
                <a:latin typeface="Calibri" panose="020F0502020204030204" pitchFamily="34" charset="0"/>
                <a:ea typeface="Calibri" panose="020F0502020204030204" pitchFamily="34" charset="0"/>
                <a:cs typeface="Times New Roman" panose="02020603050405020304" pitchFamily="18" charset="0"/>
              </a:rPr>
              <a:t>both Fenland and Peterborough have higher claimant rates than nationally. 58% of claimants live in these local authorities with 44% in Peterborough itself.</a:t>
            </a:r>
            <a:br>
              <a:rPr lang="en-GB" sz="1200" b="1">
                <a:effectLst/>
                <a:latin typeface="Calibri" panose="020F0502020204030204" pitchFamily="34" charset="0"/>
                <a:ea typeface="Calibri" panose="020F0502020204030204" pitchFamily="34" charset="0"/>
                <a:cs typeface="Times New Roman" panose="02020603050405020304" pitchFamily="18" charset="0"/>
              </a:rPr>
            </a:b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Higher claimant rates seem appear to especially affect urban areas in the north of the region such as the city of Peterborough and towns in Fenland such as Wisbech. </a:t>
            </a:r>
            <a:r>
              <a:rPr lang="en-GB" sz="1200">
                <a:effectLst/>
                <a:latin typeface="Calibri" panose="020F0502020204030204" pitchFamily="34" charset="0"/>
                <a:ea typeface="Calibri" panose="020F0502020204030204" pitchFamily="34" charset="0"/>
                <a:cs typeface="Times New Roman" panose="02020603050405020304" pitchFamily="18" charset="0"/>
              </a:rPr>
              <a:t>Outside of Fenland and Peterborough areas such as </a:t>
            </a:r>
            <a:r>
              <a:rPr lang="en-GB" sz="1200" b="1">
                <a:effectLst/>
                <a:latin typeface="Calibri" panose="020F0502020204030204" pitchFamily="34" charset="0"/>
                <a:ea typeface="Calibri" panose="020F0502020204030204" pitchFamily="34" charset="0"/>
                <a:cs typeface="Times New Roman" panose="02020603050405020304" pitchFamily="18" charset="0"/>
              </a:rPr>
              <a:t>the north of Huntingdon </a:t>
            </a:r>
            <a:r>
              <a:rPr lang="en-GB" sz="1200">
                <a:effectLst/>
                <a:latin typeface="Calibri" panose="020F0502020204030204" pitchFamily="34" charset="0"/>
                <a:ea typeface="Calibri" panose="020F0502020204030204" pitchFamily="34" charset="0"/>
                <a:cs typeface="Times New Roman" panose="02020603050405020304" pitchFamily="18" charset="0"/>
              </a:rPr>
              <a:t>and the </a:t>
            </a:r>
            <a:r>
              <a:rPr lang="en-GB" sz="1200" b="1">
                <a:effectLst/>
                <a:latin typeface="Calibri" panose="020F0502020204030204" pitchFamily="34" charset="0"/>
                <a:ea typeface="Calibri" panose="020F0502020204030204" pitchFamily="34" charset="0"/>
                <a:cs typeface="Times New Roman" panose="02020603050405020304" pitchFamily="18" charset="0"/>
              </a:rPr>
              <a:t>North and West of Cambridge City </a:t>
            </a:r>
            <a:r>
              <a:rPr lang="en-GB" sz="1200">
                <a:effectLst/>
                <a:latin typeface="Calibri" panose="020F0502020204030204" pitchFamily="34" charset="0"/>
                <a:ea typeface="Calibri" panose="020F0502020204030204" pitchFamily="34" charset="0"/>
                <a:cs typeface="Times New Roman" panose="02020603050405020304" pitchFamily="18" charset="0"/>
              </a:rPr>
              <a:t>also have higher claimant rates. </a:t>
            </a:r>
            <a:r>
              <a:rPr lang="en-GB" sz="1200" b="1">
                <a:effectLst/>
                <a:latin typeface="Calibri" panose="020F0502020204030204" pitchFamily="34" charset="0"/>
                <a:ea typeface="Calibri" panose="020F0502020204030204" pitchFamily="34" charset="0"/>
                <a:cs typeface="Times New Roman" panose="02020603050405020304" pitchFamily="18" charset="0"/>
              </a:rPr>
              <a:t>All of these also stand out as more relatively deprived areas within the region.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buFont typeface="Symbol" panose="05050102010706020507" pitchFamily="18" charset="2"/>
              <a:buChar char=""/>
            </a:pPr>
            <a:r>
              <a:rPr lang="en-GB" sz="1200" b="1">
                <a:latin typeface="Calibri" panose="020F0502020204030204" pitchFamily="34" charset="0"/>
                <a:ea typeface="Calibri" panose="020F0502020204030204" pitchFamily="34" charset="0"/>
                <a:cs typeface="Times New Roman" panose="02020603050405020304" pitchFamily="18" charset="0"/>
              </a:rPr>
              <a:t>18-24 year olds across East Cambridgeshire, Fenland, South Cambridgeshire and Peterborough all </a:t>
            </a:r>
            <a:r>
              <a:rPr lang="en-GB" sz="1200" b="1">
                <a:effectLst/>
                <a:latin typeface="Calibri" panose="020F0502020204030204" pitchFamily="34" charset="0"/>
                <a:ea typeface="Calibri" panose="020F0502020204030204" pitchFamily="34" charset="0"/>
                <a:cs typeface="Times New Roman" panose="02020603050405020304" pitchFamily="18" charset="0"/>
              </a:rPr>
              <a:t>have a higher claimant rate than other age groups and the working age population as a whole. </a:t>
            </a:r>
            <a:r>
              <a:rPr lang="en-GB" sz="1200">
                <a:effectLst/>
                <a:latin typeface="Calibri" panose="020F0502020204030204" pitchFamily="34" charset="0"/>
                <a:ea typeface="Calibri" panose="020F0502020204030204" pitchFamily="34" charset="0"/>
                <a:cs typeface="Times New Roman" panose="02020603050405020304" pitchFamily="18" charset="0"/>
              </a:rPr>
              <a:t>This difference was especially apparent within the more relatively deprived local authorities like Fenland and Peterborough where the claimant rate of 18-24 year olds was </a:t>
            </a:r>
            <a:r>
              <a:rPr lang="en-GB" sz="1200" b="1">
                <a:effectLst/>
                <a:latin typeface="Calibri" panose="020F0502020204030204" pitchFamily="34" charset="0"/>
                <a:ea typeface="Calibri" panose="020F0502020204030204" pitchFamily="34" charset="0"/>
                <a:cs typeface="Times New Roman" panose="02020603050405020304" pitchFamily="18" charset="0"/>
              </a:rPr>
              <a:t>2.4 percentage points and 2.3 percentage points higher respectively than the claimant rate for 16-64 year olds overall. </a:t>
            </a:r>
            <a:r>
              <a:rPr lang="en-GB" sz="1200">
                <a:effectLst/>
                <a:latin typeface="Calibri" panose="020F0502020204030204" pitchFamily="34" charset="0"/>
                <a:ea typeface="Calibri" panose="020F0502020204030204" pitchFamily="34" charset="0"/>
                <a:cs typeface="Times New Roman" panose="02020603050405020304" pitchFamily="18" charset="0"/>
              </a:rPr>
              <a:t>It is interesting to note that a less relatively deprived local authority like South Cambridgeshire had the lowest percentage point difference between young adults and the working age population.</a:t>
            </a:r>
          </a:p>
          <a:p>
            <a:pPr marL="342900" lvl="0" indent="-342900">
              <a:lnSpc>
                <a:spcPct val="107000"/>
              </a:lnSpc>
              <a:spcBef>
                <a:spcPts val="1200"/>
              </a:spcBef>
              <a:buFont typeface="Symbol" panose="05050102010706020507" pitchFamily="18" charset="2"/>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Over the last quarter the number of claimants in Cambridgeshire and Peterborough has been rising at a faster rate than the UK as a whole (+1.0% in Cambridgeshire and Peterborough compared to +0.4% in the UK). </a:t>
            </a:r>
            <a:r>
              <a:rPr lang="en-GB" sz="1200">
                <a:latin typeface="Calibri" panose="020F0502020204030204" pitchFamily="34" charset="0"/>
                <a:ea typeface="Calibri" panose="020F0502020204030204" pitchFamily="34" charset="0"/>
                <a:cs typeface="Times New Roman" panose="02020603050405020304" pitchFamily="18" charset="0"/>
              </a:rPr>
              <a:t>This has </a:t>
            </a:r>
            <a:r>
              <a:rPr lang="en-GB" sz="1200">
                <a:effectLst/>
                <a:latin typeface="Calibri" panose="020F0502020204030204" pitchFamily="34" charset="0"/>
                <a:ea typeface="Calibri" panose="020F0502020204030204" pitchFamily="34" charset="0"/>
                <a:cs typeface="Times New Roman" panose="02020603050405020304" pitchFamily="18" charset="0"/>
              </a:rPr>
              <a:t>been entirely driven by Peterborough which has seen +</a:t>
            </a:r>
            <a:r>
              <a:rPr lang="en-GB" sz="1200">
                <a:latin typeface="Calibri" panose="020F0502020204030204" pitchFamily="34" charset="0"/>
                <a:ea typeface="Calibri" panose="020F0502020204030204" pitchFamily="34" charset="0"/>
                <a:cs typeface="Times New Roman" panose="02020603050405020304" pitchFamily="18" charset="0"/>
              </a:rPr>
              <a:t>6.8</a:t>
            </a:r>
            <a:r>
              <a:rPr lang="en-GB" sz="1200">
                <a:effectLst/>
                <a:latin typeface="Calibri" panose="020F0502020204030204" pitchFamily="34" charset="0"/>
                <a:ea typeface="Calibri" panose="020F0502020204030204" pitchFamily="34" charset="0"/>
                <a:cs typeface="Times New Roman" panose="02020603050405020304" pitchFamily="18" charset="0"/>
              </a:rPr>
              <a:t>% more claimants compared to </a:t>
            </a:r>
            <a:r>
              <a:rPr lang="en-GB" sz="1200">
                <a:latin typeface="Calibri" panose="020F0502020204030204" pitchFamily="34" charset="0"/>
                <a:ea typeface="Calibri" panose="020F0502020204030204" pitchFamily="34" charset="0"/>
                <a:cs typeface="Times New Roman" panose="02020603050405020304" pitchFamily="18" charset="0"/>
              </a:rPr>
              <a:t>March 2023</a:t>
            </a:r>
            <a:r>
              <a:rPr lang="en-GB" sz="1200">
                <a:effectLst/>
                <a:latin typeface="Calibri" panose="020F0502020204030204" pitchFamily="34" charset="0"/>
                <a:ea typeface="Calibri" panose="020F0502020204030204" pitchFamily="34" charset="0"/>
                <a:cs typeface="Times New Roman" panose="02020603050405020304" pitchFamily="18" charset="0"/>
              </a:rPr>
              <a:t>, the only local authority to see a rise in claimants across the last quarter.</a:t>
            </a:r>
          </a:p>
          <a:p>
            <a:pPr marL="342900" lvl="0" indent="-342900">
              <a:lnSpc>
                <a:spcPct val="107000"/>
              </a:lnSpc>
              <a:spcBef>
                <a:spcPts val="1200"/>
              </a:spcBef>
              <a:buFont typeface="Symbol" panose="05050102010706020507" pitchFamily="18" charset="2"/>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Compared to </a:t>
            </a:r>
            <a:r>
              <a:rPr lang="en-GB" sz="1200" b="1">
                <a:latin typeface="Calibri" panose="020F0502020204030204" pitchFamily="34" charset="0"/>
                <a:ea typeface="Calibri" panose="020F0502020204030204" pitchFamily="34" charset="0"/>
                <a:cs typeface="Times New Roman" panose="02020603050405020304" pitchFamily="18" charset="0"/>
              </a:rPr>
              <a:t>July</a:t>
            </a:r>
            <a:r>
              <a:rPr lang="en-GB" sz="1200" b="1">
                <a:effectLst/>
                <a:latin typeface="Calibri" panose="020F0502020204030204" pitchFamily="34" charset="0"/>
                <a:ea typeface="Calibri" panose="020F0502020204030204" pitchFamily="34" charset="0"/>
                <a:cs typeface="Times New Roman" panose="02020603050405020304" pitchFamily="18" charset="0"/>
              </a:rPr>
              <a:t> 2022, the 12 month rolling change in the number of claimants has started to increase, especially younger claimants and those who live in more relatively deprived areas. </a:t>
            </a:r>
            <a:r>
              <a:rPr lang="en-GB" sz="1200">
                <a:effectLst/>
                <a:latin typeface="Calibri" panose="020F0502020204030204" pitchFamily="34" charset="0"/>
                <a:ea typeface="Calibri" panose="020F0502020204030204" pitchFamily="34" charset="0"/>
                <a:cs typeface="Times New Roman" panose="02020603050405020304" pitchFamily="18" charset="0"/>
              </a:rPr>
              <a:t>Although this seems to follow a national trend it is more apparent in Cambridgeshire and Peterborough compared to the UK. </a:t>
            </a:r>
            <a:r>
              <a:rPr lang="en-GB" sz="1200" b="1">
                <a:effectLst/>
                <a:latin typeface="Calibri" panose="020F0502020204030204" pitchFamily="34" charset="0"/>
                <a:ea typeface="Calibri" panose="020F0502020204030204" pitchFamily="34" charset="0"/>
                <a:cs typeface="Times New Roman" panose="02020603050405020304" pitchFamily="18" charset="0"/>
              </a:rPr>
              <a:t>Peterborough saw a steep increase in the number of claimants across the year (</a:t>
            </a:r>
            <a:r>
              <a:rPr lang="en-GB" sz="1200" b="1">
                <a:latin typeface="Calibri" panose="020F0502020204030204" pitchFamily="34" charset="0"/>
                <a:ea typeface="Calibri" panose="020F0502020204030204" pitchFamily="34" charset="0"/>
                <a:cs typeface="Times New Roman" panose="02020603050405020304" pitchFamily="18" charset="0"/>
              </a:rPr>
              <a:t>+14.6</a:t>
            </a:r>
            <a:r>
              <a:rPr lang="en-GB" sz="1200" b="1">
                <a:effectLst/>
                <a:latin typeface="Calibri" panose="020F0502020204030204" pitchFamily="34" charset="0"/>
                <a:ea typeface="Calibri" panose="020F0502020204030204" pitchFamily="34" charset="0"/>
                <a:cs typeface="Times New Roman" panose="02020603050405020304" pitchFamily="18" charset="0"/>
              </a:rPr>
              <a:t>% compared to </a:t>
            </a:r>
            <a:r>
              <a:rPr lang="en-GB" sz="1200" b="1">
                <a:latin typeface="Calibri" panose="020F0502020204030204" pitchFamily="34" charset="0"/>
                <a:ea typeface="Calibri" panose="020F0502020204030204" pitchFamily="34" charset="0"/>
                <a:cs typeface="Times New Roman" panose="02020603050405020304" pitchFamily="18" charset="0"/>
              </a:rPr>
              <a:t>+5.7</a:t>
            </a:r>
            <a:r>
              <a:rPr lang="en-GB" sz="1200" b="1">
                <a:effectLst/>
                <a:latin typeface="Calibri" panose="020F0502020204030204" pitchFamily="34" charset="0"/>
                <a:ea typeface="Calibri" panose="020F0502020204030204" pitchFamily="34" charset="0"/>
                <a:cs typeface="Times New Roman" panose="02020603050405020304" pitchFamily="18" charset="0"/>
              </a:rPr>
              <a:t>% in Cambridgeshire and Peterborough and </a:t>
            </a:r>
            <a:r>
              <a:rPr lang="en-GB" sz="1200" b="1">
                <a:latin typeface="Calibri" panose="020F0502020204030204" pitchFamily="34" charset="0"/>
                <a:ea typeface="Calibri" panose="020F0502020204030204" pitchFamily="34" charset="0"/>
                <a:cs typeface="Times New Roman" panose="02020603050405020304" pitchFamily="18" charset="0"/>
              </a:rPr>
              <a:t>+2.7</a:t>
            </a:r>
            <a:r>
              <a:rPr lang="en-GB" sz="1200" b="1">
                <a:effectLst/>
                <a:latin typeface="Calibri" panose="020F0502020204030204" pitchFamily="34" charset="0"/>
                <a:ea typeface="Calibri" panose="020F0502020204030204" pitchFamily="34" charset="0"/>
                <a:cs typeface="Times New Roman" panose="02020603050405020304" pitchFamily="18" charset="0"/>
              </a:rPr>
              <a:t>% in the UK)</a:t>
            </a: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Bef>
                <a:spcPts val="1200"/>
              </a:spcBef>
              <a:buFont typeface="Symbol" panose="05050102010706020507" pitchFamily="18" charset="2"/>
              <a:buChar char=""/>
            </a:pPr>
            <a:r>
              <a:rPr lang="en-GB" sz="1200" b="1">
                <a:latin typeface="Calibri" panose="020F0502020204030204" pitchFamily="34" charset="0"/>
                <a:ea typeface="Calibri" panose="020F0502020204030204" pitchFamily="34" charset="0"/>
                <a:cs typeface="Times New Roman" panose="02020603050405020304" pitchFamily="18" charset="0"/>
              </a:rPr>
              <a:t>Looking at the 12 month rolling change by age shows all age groups except for those aged 50+ seeing increases in the raw number of claimants compared to 12 months ago. </a:t>
            </a:r>
            <a:r>
              <a:rPr lang="en-GB" sz="1200">
                <a:latin typeface="Calibri" panose="020F0502020204030204" pitchFamily="34" charset="0"/>
                <a:ea typeface="Calibri" panose="020F0502020204030204" pitchFamily="34" charset="0"/>
                <a:cs typeface="Times New Roman" panose="02020603050405020304" pitchFamily="18" charset="0"/>
              </a:rPr>
              <a:t>However, the latest quarter of data suggests that the magnitude of increase across those aged 16-24 may have stabilised. Whilst the 50+ age group is still seeing decreases in the raw number of claimants compared to 12 months ago, the magnitude of decrease is getting smaller.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395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a:t>
            </a:r>
          </a:p>
        </p:txBody>
      </p:sp>
      <p:sp>
        <p:nvSpPr>
          <p:cNvPr id="2" name="TextBox 1">
            <a:extLst>
              <a:ext uri="{FF2B5EF4-FFF2-40B4-BE49-F238E27FC236}">
                <a16:creationId xmlns:a16="http://schemas.microsoft.com/office/drawing/2014/main" id="{38E7580A-70B1-C3FC-F0E5-5029EF16A129}"/>
              </a:ext>
            </a:extLst>
          </p:cNvPr>
          <p:cNvSpPr txBox="1"/>
          <p:nvPr/>
        </p:nvSpPr>
        <p:spPr>
          <a:xfrm>
            <a:off x="567612" y="626546"/>
            <a:ext cx="11056776" cy="646331"/>
          </a:xfrm>
          <a:prstGeom prst="rect">
            <a:avLst/>
          </a:prstGeom>
          <a:noFill/>
        </p:spPr>
        <p:txBody>
          <a:bodyPr wrap="square" rtlCol="0">
            <a:spAutoFit/>
          </a:bodyPr>
          <a:lstStyle/>
          <a:p>
            <a:r>
              <a:rPr lang="en-US" sz="1200"/>
              <a:t>The Claimant Count measures the number of people (age 16+) claiming benefit principally for the reason of being unemployed. We use data on claimants rather than unemployed numbers because – although the numbers are lower – they are more up to date. It is however a narrower measure of unemployment, and as such does not cover all those out of work, since not all can claim assistance. </a:t>
            </a:r>
          </a:p>
        </p:txBody>
      </p:sp>
      <p:pic>
        <p:nvPicPr>
          <p:cNvPr id="5" name="Picture 4" descr="A line chart showing claimant count numbers for Cambridgeshire and Peterborough as a whole, as well as Cambridgeshire and Peterborough independently since 2020. The claimant count has fallen since the end of covid restrictions, but is still higher than it was pre-covid.">
            <a:extLst>
              <a:ext uri="{FF2B5EF4-FFF2-40B4-BE49-F238E27FC236}">
                <a16:creationId xmlns:a16="http://schemas.microsoft.com/office/drawing/2014/main" id="{C5957990-B4A9-0C56-A3FD-E43C416DD315}"/>
              </a:ext>
            </a:extLst>
          </p:cNvPr>
          <p:cNvPicPr>
            <a:picLocks noChangeAspect="1"/>
          </p:cNvPicPr>
          <p:nvPr/>
        </p:nvPicPr>
        <p:blipFill>
          <a:blip r:embed="rId3"/>
          <a:stretch>
            <a:fillRect/>
          </a:stretch>
        </p:blipFill>
        <p:spPr>
          <a:xfrm>
            <a:off x="418225" y="1272877"/>
            <a:ext cx="11206163" cy="3739602"/>
          </a:xfrm>
          <a:prstGeom prst="rect">
            <a:avLst/>
          </a:prstGeom>
        </p:spPr>
      </p:pic>
      <p:graphicFrame>
        <p:nvGraphicFramePr>
          <p:cNvPr id="3" name="Table 3">
            <a:extLst>
              <a:ext uri="{FF2B5EF4-FFF2-40B4-BE49-F238E27FC236}">
                <a16:creationId xmlns:a16="http://schemas.microsoft.com/office/drawing/2014/main" id="{D9574446-F175-A1D6-A6AA-469E56F780BB}"/>
              </a:ext>
            </a:extLst>
          </p:cNvPr>
          <p:cNvGraphicFramePr>
            <a:graphicFrameLocks noGrp="1"/>
          </p:cNvGraphicFramePr>
          <p:nvPr>
            <p:extLst>
              <p:ext uri="{D42A27DB-BD31-4B8C-83A1-F6EECF244321}">
                <p14:modId xmlns:p14="http://schemas.microsoft.com/office/powerpoint/2010/main" val="1681112564"/>
              </p:ext>
            </p:extLst>
          </p:nvPr>
        </p:nvGraphicFramePr>
        <p:xfrm>
          <a:off x="1161078" y="5120640"/>
          <a:ext cx="9869844" cy="1737360"/>
        </p:xfrm>
        <a:graphic>
          <a:graphicData uri="http://schemas.openxmlformats.org/drawingml/2006/table">
            <a:tbl>
              <a:tblPr firstRow="1" bandRow="1">
                <a:tableStyleId>{5940675A-B579-460E-94D1-54222C63F5DA}</a:tableStyleId>
              </a:tblPr>
              <a:tblGrid>
                <a:gridCol w="3248053">
                  <a:extLst>
                    <a:ext uri="{9D8B030D-6E8A-4147-A177-3AD203B41FA5}">
                      <a16:colId xmlns:a16="http://schemas.microsoft.com/office/drawing/2014/main" val="420131872"/>
                    </a:ext>
                  </a:extLst>
                </a:gridCol>
                <a:gridCol w="1886972">
                  <a:extLst>
                    <a:ext uri="{9D8B030D-6E8A-4147-A177-3AD203B41FA5}">
                      <a16:colId xmlns:a16="http://schemas.microsoft.com/office/drawing/2014/main" val="791136943"/>
                    </a:ext>
                  </a:extLst>
                </a:gridCol>
                <a:gridCol w="2172415">
                  <a:extLst>
                    <a:ext uri="{9D8B030D-6E8A-4147-A177-3AD203B41FA5}">
                      <a16:colId xmlns:a16="http://schemas.microsoft.com/office/drawing/2014/main" val="2449649935"/>
                    </a:ext>
                  </a:extLst>
                </a:gridCol>
                <a:gridCol w="2562404">
                  <a:extLst>
                    <a:ext uri="{9D8B030D-6E8A-4147-A177-3AD203B41FA5}">
                      <a16:colId xmlns:a16="http://schemas.microsoft.com/office/drawing/2014/main" val="1959028662"/>
                    </a:ext>
                  </a:extLst>
                </a:gridCol>
              </a:tblGrid>
              <a:tr h="5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Claimant Counts</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Number of claimants</a:t>
                      </a:r>
                    </a:p>
                    <a:p>
                      <a:pPr algn="ctr" fontAlgn="b"/>
                      <a:r>
                        <a:rPr lang="en-GB" sz="1200" b="1" u="none" strike="noStrike">
                          <a:effectLst/>
                        </a:rPr>
                        <a:t>July 2023</a:t>
                      </a:r>
                      <a:endParaRPr lang="en-GB" sz="1200" b="1" i="0" u="none" strike="noStrike">
                        <a:solidFill>
                          <a:srgbClr val="000000"/>
                        </a:solidFill>
                        <a:effectLst/>
                        <a:latin typeface="Arial" panose="020B0604020202020204" pitchFamily="34" charset="0"/>
                      </a:endParaRPr>
                    </a:p>
                    <a:p>
                      <a:pPr algn="ctr" fontAlgn="b"/>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12 Months ago vs Now:</a:t>
                      </a:r>
                    </a:p>
                    <a:p>
                      <a:pPr algn="ctr" fontAlgn="b"/>
                      <a:r>
                        <a:rPr lang="en-GB" sz="1200" b="1" u="none" strike="noStrike">
                          <a:effectLst/>
                        </a:rPr>
                        <a:t>July 2022 to  July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Previous update vs Now:</a:t>
                      </a:r>
                    </a:p>
                    <a:p>
                      <a:pPr algn="ctr" fontAlgn="b"/>
                      <a:r>
                        <a:rPr lang="en-GB" sz="1200" b="1" u="none" strike="noStrike">
                          <a:effectLst/>
                        </a:rPr>
                        <a:t>March 2023 to July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256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mn-lt"/>
                        </a:rPr>
                        <a:t>9,430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a:solidFill>
                            <a:schemeClr val="tx1"/>
                          </a:solidFill>
                          <a:effectLst/>
                          <a:latin typeface="+mn-lt"/>
                          <a:ea typeface="+mn-ea"/>
                          <a:cs typeface="+mn-cs"/>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GB" sz="1200" b="1" i="0" u="none" strike="noStrike" kern="1200">
                          <a:solidFill>
                            <a:schemeClr val="tx1"/>
                          </a:solidFill>
                          <a:effectLst/>
                          <a:latin typeface="+mn-lt"/>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256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mn-lt"/>
                        </a:rPr>
                        <a:t>7,450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a:solidFill>
                            <a:schemeClr val="tx1"/>
                          </a:solidFill>
                          <a:effectLst/>
                          <a:latin typeface="+mn-lt"/>
                          <a:ea typeface="+mn-ea"/>
                          <a:cs typeface="+mn-cs"/>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a:solidFill>
                            <a:schemeClr val="tx1"/>
                          </a:solidFill>
                          <a:effectLst/>
                          <a:latin typeface="+mn-lt"/>
                          <a:ea typeface="+mn-ea"/>
                          <a:cs typeface="+mn-cs"/>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256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mn-lt"/>
                        </a:rPr>
                        <a:t>16,880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a:solidFill>
                            <a:schemeClr val="tx1"/>
                          </a:solidFill>
                          <a:effectLst/>
                          <a:latin typeface="+mn-lt"/>
                          <a:ea typeface="+mn-ea"/>
                          <a:cs typeface="+mn-cs"/>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a:solidFill>
                            <a:schemeClr val="tx1"/>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256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mn-lt"/>
                        </a:rPr>
                        <a:t>1,564,510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a:solidFill>
                            <a:schemeClr val="tx1"/>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a:solidFill>
                            <a:schemeClr val="tx1"/>
                          </a:solidFill>
                          <a:effectLst/>
                          <a:latin typeface="+mn-lt"/>
                          <a:ea typeface="+mn-ea"/>
                          <a:cs typeface="+mn-cs"/>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594130"/>
                  </a:ext>
                </a:extLst>
              </a:tr>
            </a:tbl>
          </a:graphicData>
        </a:graphic>
      </p:graphicFrame>
    </p:spTree>
    <p:extLst>
      <p:ext uri="{BB962C8B-B14F-4D97-AF65-F5344CB8AC3E}">
        <p14:creationId xmlns:p14="http://schemas.microsoft.com/office/powerpoint/2010/main" val="18446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Counts by Local Authority</a:t>
            </a: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1392907009"/>
              </p:ext>
            </p:extLst>
          </p:nvPr>
        </p:nvGraphicFramePr>
        <p:xfrm>
          <a:off x="551656" y="1205036"/>
          <a:ext cx="11088687" cy="4738562"/>
        </p:xfrm>
        <a:graphic>
          <a:graphicData uri="http://schemas.openxmlformats.org/drawingml/2006/table">
            <a:tbl>
              <a:tblPr firstRow="1" bandRow="1">
                <a:tableStyleId>{5940675A-B579-460E-94D1-54222C63F5DA}</a:tableStyleId>
              </a:tblPr>
              <a:tblGrid>
                <a:gridCol w="3649161">
                  <a:extLst>
                    <a:ext uri="{9D8B030D-6E8A-4147-A177-3AD203B41FA5}">
                      <a16:colId xmlns:a16="http://schemas.microsoft.com/office/drawing/2014/main" val="420131872"/>
                    </a:ext>
                  </a:extLst>
                </a:gridCol>
                <a:gridCol w="2119996">
                  <a:extLst>
                    <a:ext uri="{9D8B030D-6E8A-4147-A177-3AD203B41FA5}">
                      <a16:colId xmlns:a16="http://schemas.microsoft.com/office/drawing/2014/main" val="791136943"/>
                    </a:ext>
                  </a:extLst>
                </a:gridCol>
                <a:gridCol w="2440691">
                  <a:extLst>
                    <a:ext uri="{9D8B030D-6E8A-4147-A177-3AD203B41FA5}">
                      <a16:colId xmlns:a16="http://schemas.microsoft.com/office/drawing/2014/main" val="2449649935"/>
                    </a:ext>
                  </a:extLst>
                </a:gridCol>
                <a:gridCol w="2878839">
                  <a:extLst>
                    <a:ext uri="{9D8B030D-6E8A-4147-A177-3AD203B41FA5}">
                      <a16:colId xmlns:a16="http://schemas.microsoft.com/office/drawing/2014/main" val="1959028662"/>
                    </a:ext>
                  </a:extLst>
                </a:gridCol>
              </a:tblGrid>
              <a:tr h="1135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Claimant Counts</a:t>
                      </a:r>
                    </a:p>
                    <a:p>
                      <a:pPr algn="ct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rgbClr val="0070C0"/>
                          </a:solidFill>
                          <a:effectLst/>
                        </a:rPr>
                        <a:t>Number of claimants</a:t>
                      </a:r>
                    </a:p>
                    <a:p>
                      <a:pPr algn="ctr" fontAlgn="b"/>
                      <a:r>
                        <a:rPr lang="en-GB" sz="1400" b="1" u="none" strike="noStrike">
                          <a:effectLst/>
                        </a:rPr>
                        <a:t>July 2023</a:t>
                      </a:r>
                      <a:endParaRPr lang="en-GB" sz="14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rPr>
                        <a:t>% Change 12 Months ago vs Now:</a:t>
                      </a:r>
                    </a:p>
                    <a:p>
                      <a:pPr algn="ctr" fontAlgn="b"/>
                      <a:r>
                        <a:rPr lang="en-GB" sz="1400" b="1" u="none" strike="noStrike">
                          <a:effectLst/>
                        </a:rPr>
                        <a:t>July 2022 to  July 2023</a:t>
                      </a:r>
                      <a:endParaRPr lang="en-GB" sz="14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rPr>
                        <a:t>% Change Previous update vs Now:</a:t>
                      </a:r>
                    </a:p>
                    <a:p>
                      <a:pPr algn="ctr" fontAlgn="b"/>
                      <a:r>
                        <a:rPr lang="en-GB" sz="1400" b="1" u="none" strike="noStrike">
                          <a:effectLst/>
                        </a:rPr>
                        <a:t>March 2023 to July 2023</a:t>
                      </a:r>
                      <a:endParaRPr lang="en-GB" sz="14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316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9,430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16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2,055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4210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070883"/>
                  </a:ext>
                </a:extLst>
              </a:tr>
              <a:tr h="316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2,345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029012"/>
                  </a:ext>
                </a:extLst>
              </a:tr>
              <a:tr h="316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2,325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2228263"/>
                  </a:ext>
                </a:extLst>
              </a:tr>
              <a:tr h="4210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316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7,450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5894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16,880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5894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1,564,510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256253"/>
                  </a:ext>
                </a:extLst>
              </a:tr>
            </a:tbl>
          </a:graphicData>
        </a:graphic>
      </p:graphicFrame>
    </p:spTree>
    <p:extLst>
      <p:ext uri="{BB962C8B-B14F-4D97-AF65-F5344CB8AC3E}">
        <p14:creationId xmlns:p14="http://schemas.microsoft.com/office/powerpoint/2010/main" val="3062678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F2FF128-E54F-4A3C-98F0-28DC6EFB9A6C}"/>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counts across time</a:t>
            </a:r>
          </a:p>
        </p:txBody>
      </p:sp>
      <p:pic>
        <p:nvPicPr>
          <p:cNvPr id="4" name="Picture 3" descr="A bar chart showing claimants aged 16+ in Cambridgeshire and Peterborough from January 1986 to July 2023. Claimant counts have decreased at a faster rate than seen from 1992, but this decline appears to have stabilised and with the count showing signs of trending upwards.&#10;">
            <a:extLst>
              <a:ext uri="{FF2B5EF4-FFF2-40B4-BE49-F238E27FC236}">
                <a16:creationId xmlns:a16="http://schemas.microsoft.com/office/drawing/2014/main" id="{29AE580E-BD22-BDBF-D58D-96A664C21035}"/>
              </a:ext>
            </a:extLst>
          </p:cNvPr>
          <p:cNvPicPr>
            <a:picLocks noChangeAspect="1"/>
          </p:cNvPicPr>
          <p:nvPr/>
        </p:nvPicPr>
        <p:blipFill>
          <a:blip r:embed="rId3"/>
          <a:stretch>
            <a:fillRect/>
          </a:stretch>
        </p:blipFill>
        <p:spPr>
          <a:xfrm>
            <a:off x="0" y="626546"/>
            <a:ext cx="12192000" cy="6309395"/>
          </a:xfrm>
          <a:prstGeom prst="rect">
            <a:avLst/>
          </a:prstGeom>
        </p:spPr>
      </p:pic>
    </p:spTree>
    <p:extLst>
      <p:ext uri="{BB962C8B-B14F-4D97-AF65-F5344CB8AC3E}">
        <p14:creationId xmlns:p14="http://schemas.microsoft.com/office/powerpoint/2010/main" val="50977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Percentage Change in Claimant Counts</a:t>
            </a:r>
          </a:p>
        </p:txBody>
      </p:sp>
      <p:graphicFrame>
        <p:nvGraphicFramePr>
          <p:cNvPr id="2" name="Table 3">
            <a:extLst>
              <a:ext uri="{FF2B5EF4-FFF2-40B4-BE49-F238E27FC236}">
                <a16:creationId xmlns:a16="http://schemas.microsoft.com/office/drawing/2014/main" id="{26D20F7F-0685-1F4C-2BA5-8C496F31C58C}"/>
              </a:ext>
            </a:extLst>
          </p:cNvPr>
          <p:cNvGraphicFramePr>
            <a:graphicFrameLocks noGrp="1"/>
          </p:cNvGraphicFramePr>
          <p:nvPr>
            <p:extLst>
              <p:ext uri="{D42A27DB-BD31-4B8C-83A1-F6EECF244321}">
                <p14:modId xmlns:p14="http://schemas.microsoft.com/office/powerpoint/2010/main" val="466377250"/>
              </p:ext>
            </p:extLst>
          </p:nvPr>
        </p:nvGraphicFramePr>
        <p:xfrm>
          <a:off x="1800225" y="5252339"/>
          <a:ext cx="8591549" cy="1466849"/>
        </p:xfrm>
        <a:graphic>
          <a:graphicData uri="http://schemas.openxmlformats.org/drawingml/2006/table">
            <a:tbl>
              <a:tblPr firstRow="1" bandRow="1">
                <a:tableStyleId>{5940675A-B579-460E-94D1-54222C63F5DA}</a:tableStyleId>
              </a:tblPr>
              <a:tblGrid>
                <a:gridCol w="2827381">
                  <a:extLst>
                    <a:ext uri="{9D8B030D-6E8A-4147-A177-3AD203B41FA5}">
                      <a16:colId xmlns:a16="http://schemas.microsoft.com/office/drawing/2014/main" val="420131872"/>
                    </a:ext>
                  </a:extLst>
                </a:gridCol>
                <a:gridCol w="1642580">
                  <a:extLst>
                    <a:ext uri="{9D8B030D-6E8A-4147-A177-3AD203B41FA5}">
                      <a16:colId xmlns:a16="http://schemas.microsoft.com/office/drawing/2014/main" val="791136943"/>
                    </a:ext>
                  </a:extLst>
                </a:gridCol>
                <a:gridCol w="1891055">
                  <a:extLst>
                    <a:ext uri="{9D8B030D-6E8A-4147-A177-3AD203B41FA5}">
                      <a16:colId xmlns:a16="http://schemas.microsoft.com/office/drawing/2014/main" val="2449649935"/>
                    </a:ext>
                  </a:extLst>
                </a:gridCol>
                <a:gridCol w="2230533">
                  <a:extLst>
                    <a:ext uri="{9D8B030D-6E8A-4147-A177-3AD203B41FA5}">
                      <a16:colId xmlns:a16="http://schemas.microsoft.com/office/drawing/2014/main" val="1959028662"/>
                    </a:ext>
                  </a:extLst>
                </a:gridCol>
              </a:tblGrid>
              <a:tr h="7195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Claimant Counts</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Number of claimants</a:t>
                      </a:r>
                    </a:p>
                    <a:p>
                      <a:pPr algn="ctr" fontAlgn="b"/>
                      <a:r>
                        <a:rPr lang="en-GB" sz="1200" b="1" u="none" strike="noStrike">
                          <a:effectLst/>
                        </a:rPr>
                        <a:t>June 2023</a:t>
                      </a:r>
                      <a:endParaRPr lang="en-GB" sz="1200" b="1" i="0" u="none" strike="noStrike">
                        <a:solidFill>
                          <a:srgbClr val="000000"/>
                        </a:solidFill>
                        <a:effectLst/>
                        <a:latin typeface="Arial" panose="020B0604020202020204" pitchFamily="34" charset="0"/>
                      </a:endParaRPr>
                    </a:p>
                    <a:p>
                      <a:pPr algn="ctr" fontAlgn="b"/>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12 Months ago vs Now:</a:t>
                      </a:r>
                    </a:p>
                    <a:p>
                      <a:pPr algn="ctr" fontAlgn="b"/>
                      <a:r>
                        <a:rPr lang="en-GB" sz="1200" b="1" u="none" strike="noStrike">
                          <a:effectLst/>
                        </a:rPr>
                        <a:t>June 2022 to  June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Previous update vs Now:</a:t>
                      </a:r>
                    </a:p>
                    <a:p>
                      <a:pPr algn="ctr" fontAlgn="b"/>
                      <a:r>
                        <a:rPr lang="en-GB" sz="1200" b="1" u="none" strike="noStrike">
                          <a:effectLst/>
                        </a:rPr>
                        <a:t>March 2023 to June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373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mn-lt"/>
                        </a:rPr>
                        <a:t>16,880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a:solidFill>
                            <a:schemeClr val="tx1"/>
                          </a:solidFill>
                          <a:effectLst/>
                          <a:latin typeface="+mn-lt"/>
                          <a:ea typeface="+mn-ea"/>
                          <a:cs typeface="+mn-cs"/>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a:solidFill>
                            <a:schemeClr val="tx1"/>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373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mn-lt"/>
                        </a:rPr>
                        <a:t>1,564,510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a:solidFill>
                            <a:schemeClr val="tx1"/>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a:solidFill>
                            <a:schemeClr val="tx1"/>
                          </a:solidFill>
                          <a:effectLst/>
                          <a:latin typeface="+mn-lt"/>
                          <a:ea typeface="+mn-ea"/>
                          <a:cs typeface="+mn-cs"/>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256253"/>
                  </a:ext>
                </a:extLst>
              </a:tr>
            </a:tbl>
          </a:graphicData>
        </a:graphic>
      </p:graphicFrame>
      <p:pic>
        <p:nvPicPr>
          <p:cNvPr id="6" name="Picture 5" descr="A line chart showing percentage change in claimant count from 12 months previous for Cambridgeshire and Peterborough and the United Kingdom. The magnitude of increase/decrease in claimants has been consistently lower or higher in Cambridgeshire and Peterborough than the United Kingdom. Both Cambridgeshire and Peterborough have seen positive percentage changes in claimants since May 2023.">
            <a:extLst>
              <a:ext uri="{FF2B5EF4-FFF2-40B4-BE49-F238E27FC236}">
                <a16:creationId xmlns:a16="http://schemas.microsoft.com/office/drawing/2014/main" id="{94720A0A-D345-0892-4098-3949DCC5F264}"/>
              </a:ext>
            </a:extLst>
          </p:cNvPr>
          <p:cNvPicPr>
            <a:picLocks noChangeAspect="1"/>
          </p:cNvPicPr>
          <p:nvPr/>
        </p:nvPicPr>
        <p:blipFill>
          <a:blip r:embed="rId3"/>
          <a:stretch>
            <a:fillRect/>
          </a:stretch>
        </p:blipFill>
        <p:spPr>
          <a:xfrm>
            <a:off x="167148" y="818148"/>
            <a:ext cx="11514468" cy="4262373"/>
          </a:xfrm>
          <a:prstGeom prst="rect">
            <a:avLst/>
          </a:prstGeom>
        </p:spPr>
      </p:pic>
    </p:spTree>
    <p:extLst>
      <p:ext uri="{BB962C8B-B14F-4D97-AF65-F5344CB8AC3E}">
        <p14:creationId xmlns:p14="http://schemas.microsoft.com/office/powerpoint/2010/main" val="396240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9707C0-2E93-4E3C-A86E-8DA821A4EE42}"/>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counts by age</a:t>
            </a:r>
          </a:p>
        </p:txBody>
      </p:sp>
      <p:sp>
        <p:nvSpPr>
          <p:cNvPr id="14" name="TextBox 13"/>
          <p:cNvSpPr txBox="1"/>
          <p:nvPr/>
        </p:nvSpPr>
        <p:spPr>
          <a:xfrm>
            <a:off x="2038559" y="756110"/>
            <a:ext cx="8437844" cy="646331"/>
          </a:xfrm>
          <a:prstGeom prst="rect">
            <a:avLst/>
          </a:prstGeom>
          <a:noFill/>
          <a:ln>
            <a:noFill/>
          </a:ln>
        </p:spPr>
        <p:txBody>
          <a:bodyPr wrap="square" rtlCol="0">
            <a:spAutoFit/>
          </a:bodyPr>
          <a:lstStyle/>
          <a:p>
            <a:pPr algn="ctr"/>
            <a:r>
              <a:rPr lang="en-GB" b="1">
                <a:solidFill>
                  <a:prstClr val="black"/>
                </a:solidFill>
                <a:latin typeface="Abel"/>
              </a:rPr>
              <a:t>July 2023 Claimant Counts by Age Group (Previous 12 month % Change)</a:t>
            </a:r>
            <a:br>
              <a:rPr lang="en-GB" b="1">
                <a:solidFill>
                  <a:prstClr val="black"/>
                </a:solidFill>
                <a:latin typeface="Abel"/>
              </a:rPr>
            </a:br>
            <a:endParaRPr lang="en-GB" b="1">
              <a:latin typeface="Abel"/>
            </a:endParaRPr>
          </a:p>
        </p:txBody>
      </p:sp>
      <p:pic>
        <p:nvPicPr>
          <p:cNvPr id="3" name="Picture 2" descr="A line chart showing claimant count percentage change from 12 months previous in Cambridgeshire and Peterborough by age group. Claimants aged 50+ are the only group to stay below the level of 12 months previous.">
            <a:extLst>
              <a:ext uri="{FF2B5EF4-FFF2-40B4-BE49-F238E27FC236}">
                <a16:creationId xmlns:a16="http://schemas.microsoft.com/office/drawing/2014/main" id="{EAE114EE-B2AE-1193-F70B-C4475604BC54}"/>
              </a:ext>
            </a:extLst>
          </p:cNvPr>
          <p:cNvPicPr>
            <a:picLocks noChangeAspect="1"/>
          </p:cNvPicPr>
          <p:nvPr/>
        </p:nvPicPr>
        <p:blipFill>
          <a:blip r:embed="rId3"/>
          <a:stretch>
            <a:fillRect/>
          </a:stretch>
        </p:blipFill>
        <p:spPr>
          <a:xfrm>
            <a:off x="137652" y="1519305"/>
            <a:ext cx="6561804" cy="4328206"/>
          </a:xfrm>
          <a:prstGeom prst="rect">
            <a:avLst/>
          </a:prstGeom>
        </p:spPr>
      </p:pic>
      <p:graphicFrame>
        <p:nvGraphicFramePr>
          <p:cNvPr id="8" name="Table 3">
            <a:extLst>
              <a:ext uri="{FF2B5EF4-FFF2-40B4-BE49-F238E27FC236}">
                <a16:creationId xmlns:a16="http://schemas.microsoft.com/office/drawing/2014/main" id="{9E4A33F1-8476-CD6F-9F54-171A25E8505E}"/>
              </a:ext>
            </a:extLst>
          </p:cNvPr>
          <p:cNvGraphicFramePr>
            <a:graphicFrameLocks noGrp="1"/>
          </p:cNvGraphicFramePr>
          <p:nvPr>
            <p:extLst>
              <p:ext uri="{D42A27DB-BD31-4B8C-83A1-F6EECF244321}">
                <p14:modId xmlns:p14="http://schemas.microsoft.com/office/powerpoint/2010/main" val="792804842"/>
              </p:ext>
            </p:extLst>
          </p:nvPr>
        </p:nvGraphicFramePr>
        <p:xfrm>
          <a:off x="6921910" y="1337145"/>
          <a:ext cx="5132438" cy="5089730"/>
        </p:xfrm>
        <a:graphic>
          <a:graphicData uri="http://schemas.openxmlformats.org/drawingml/2006/table">
            <a:tbl>
              <a:tblPr firstRow="1" bandRow="1">
                <a:tableStyleId>{5940675A-B579-460E-94D1-54222C63F5DA}</a:tableStyleId>
              </a:tblPr>
              <a:tblGrid>
                <a:gridCol w="1090121">
                  <a:extLst>
                    <a:ext uri="{9D8B030D-6E8A-4147-A177-3AD203B41FA5}">
                      <a16:colId xmlns:a16="http://schemas.microsoft.com/office/drawing/2014/main" val="420131872"/>
                    </a:ext>
                  </a:extLst>
                </a:gridCol>
                <a:gridCol w="994191">
                  <a:extLst>
                    <a:ext uri="{9D8B030D-6E8A-4147-A177-3AD203B41FA5}">
                      <a16:colId xmlns:a16="http://schemas.microsoft.com/office/drawing/2014/main" val="2891291837"/>
                    </a:ext>
                  </a:extLst>
                </a:gridCol>
                <a:gridCol w="994191">
                  <a:extLst>
                    <a:ext uri="{9D8B030D-6E8A-4147-A177-3AD203B41FA5}">
                      <a16:colId xmlns:a16="http://schemas.microsoft.com/office/drawing/2014/main" val="791136943"/>
                    </a:ext>
                  </a:extLst>
                </a:gridCol>
                <a:gridCol w="988413">
                  <a:extLst>
                    <a:ext uri="{9D8B030D-6E8A-4147-A177-3AD203B41FA5}">
                      <a16:colId xmlns:a16="http://schemas.microsoft.com/office/drawing/2014/main" val="1417751783"/>
                    </a:ext>
                  </a:extLst>
                </a:gridCol>
                <a:gridCol w="1065522">
                  <a:extLst>
                    <a:ext uri="{9D8B030D-6E8A-4147-A177-3AD203B41FA5}">
                      <a16:colId xmlns:a16="http://schemas.microsoft.com/office/drawing/2014/main" val="2449649935"/>
                    </a:ext>
                  </a:extLst>
                </a:gridCol>
              </a:tblGrid>
              <a:tr h="101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mn-lt"/>
                        </a:rPr>
                        <a:t>% Change in Claimant Counts</a:t>
                      </a:r>
                    </a:p>
                    <a:p>
                      <a:endParaRPr lang="en-GB" sz="120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latin typeface="+mn-lt"/>
                        </a:rPr>
                        <a:t>16-24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latin typeface="+mn-lt"/>
                        </a:rPr>
                        <a:t>25-49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101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latin typeface="+mn-lt"/>
                        </a:rPr>
                        <a:t>Cambridgeshire &amp; Peterborough (</a:t>
                      </a:r>
                      <a:r>
                        <a:rPr lang="en-GB" sz="1000" b="1" u="none" strike="noStrike">
                          <a:effectLst/>
                          <a:latin typeface="+mn-lt"/>
                        </a:rPr>
                        <a:t>July 2022 to July 2023)</a:t>
                      </a:r>
                      <a:endParaRPr lang="en-GB" sz="10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101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latin typeface="+mn-lt"/>
                        </a:rPr>
                        <a:t>United Kingdom (</a:t>
                      </a:r>
                      <a:r>
                        <a:rPr lang="en-GB" sz="1000" b="1" u="none" strike="noStrike">
                          <a:effectLst/>
                          <a:latin typeface="+mn-lt"/>
                        </a:rPr>
                        <a:t>July 2022 to July 2023)</a:t>
                      </a:r>
                      <a:endParaRPr lang="en-GB" sz="10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7573188"/>
                  </a:ext>
                </a:extLst>
              </a:tr>
              <a:tr h="101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latin typeface="+mn-lt"/>
                        </a:rPr>
                        <a:t>Cambridgeshire &amp; Peterborough (</a:t>
                      </a:r>
                      <a:r>
                        <a:rPr lang="en-GB" sz="1000" b="1" u="none" strike="noStrike">
                          <a:effectLst/>
                          <a:latin typeface="+mn-lt"/>
                        </a:rPr>
                        <a:t>March 2023 to  July 2023)</a:t>
                      </a:r>
                      <a:endParaRPr lang="en-GB" sz="10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669341"/>
                  </a:ext>
                </a:extLst>
              </a:tr>
              <a:tr h="101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latin typeface="+mn-lt"/>
                        </a:rPr>
                        <a:t>United Kingdom (</a:t>
                      </a:r>
                      <a:r>
                        <a:rPr lang="en-GB" sz="1000" b="1" u="none" strike="noStrike">
                          <a:effectLst/>
                          <a:latin typeface="+mn-lt"/>
                        </a:rPr>
                        <a:t>March 2023 to  July 2023)</a:t>
                      </a:r>
                      <a:endParaRPr lang="en-GB" sz="10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7746727"/>
                  </a:ext>
                </a:extLst>
              </a:tr>
            </a:tbl>
          </a:graphicData>
        </a:graphic>
      </p:graphicFrame>
    </p:spTree>
    <p:extLst>
      <p:ext uri="{BB962C8B-B14F-4D97-AF65-F5344CB8AC3E}">
        <p14:creationId xmlns:p14="http://schemas.microsoft.com/office/powerpoint/2010/main" val="165692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9707C0-2E93-4E3C-A86E-8DA821A4EE42}"/>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Rates by Age Group</a:t>
            </a:r>
          </a:p>
        </p:txBody>
      </p:sp>
      <p:sp>
        <p:nvSpPr>
          <p:cNvPr id="14" name="TextBox 13"/>
          <p:cNvSpPr txBox="1"/>
          <p:nvPr/>
        </p:nvSpPr>
        <p:spPr>
          <a:xfrm>
            <a:off x="1981409" y="645161"/>
            <a:ext cx="8437844" cy="369332"/>
          </a:xfrm>
          <a:prstGeom prst="rect">
            <a:avLst/>
          </a:prstGeom>
          <a:noFill/>
          <a:ln>
            <a:noFill/>
          </a:ln>
        </p:spPr>
        <p:txBody>
          <a:bodyPr wrap="square" rtlCol="0">
            <a:spAutoFit/>
          </a:bodyPr>
          <a:lstStyle/>
          <a:p>
            <a:pPr algn="ctr"/>
            <a:r>
              <a:rPr lang="en-GB" b="1">
                <a:solidFill>
                  <a:prstClr val="black"/>
                </a:solidFill>
                <a:latin typeface="Abel"/>
              </a:rPr>
              <a:t>July 2023 Claimant Rates by Age Group</a:t>
            </a:r>
          </a:p>
        </p:txBody>
      </p:sp>
      <p:graphicFrame>
        <p:nvGraphicFramePr>
          <p:cNvPr id="9" name="Table 3">
            <a:extLst>
              <a:ext uri="{FF2B5EF4-FFF2-40B4-BE49-F238E27FC236}">
                <a16:creationId xmlns:a16="http://schemas.microsoft.com/office/drawing/2014/main" id="{E53A7FCA-DB5D-4FF3-82DD-1CC9EA71A629}"/>
              </a:ext>
            </a:extLst>
          </p:cNvPr>
          <p:cNvGraphicFramePr>
            <a:graphicFrameLocks noGrp="1"/>
          </p:cNvGraphicFramePr>
          <p:nvPr>
            <p:extLst>
              <p:ext uri="{D42A27DB-BD31-4B8C-83A1-F6EECF244321}">
                <p14:modId xmlns:p14="http://schemas.microsoft.com/office/powerpoint/2010/main" val="4022979752"/>
              </p:ext>
            </p:extLst>
          </p:nvPr>
        </p:nvGraphicFramePr>
        <p:xfrm>
          <a:off x="453554" y="1193459"/>
          <a:ext cx="11332046" cy="5019378"/>
        </p:xfrm>
        <a:graphic>
          <a:graphicData uri="http://schemas.openxmlformats.org/drawingml/2006/table">
            <a:tbl>
              <a:tblPr firstRow="1" bandRow="1">
                <a:tableStyleId>{5940675A-B579-460E-94D1-54222C63F5DA}</a:tableStyleId>
              </a:tblPr>
              <a:tblGrid>
                <a:gridCol w="2460210">
                  <a:extLst>
                    <a:ext uri="{9D8B030D-6E8A-4147-A177-3AD203B41FA5}">
                      <a16:colId xmlns:a16="http://schemas.microsoft.com/office/drawing/2014/main" val="420131872"/>
                    </a:ext>
                  </a:extLst>
                </a:gridCol>
                <a:gridCol w="1508695">
                  <a:extLst>
                    <a:ext uri="{9D8B030D-6E8A-4147-A177-3AD203B41FA5}">
                      <a16:colId xmlns:a16="http://schemas.microsoft.com/office/drawing/2014/main" val="791136943"/>
                    </a:ext>
                  </a:extLst>
                </a:gridCol>
                <a:gridCol w="1623648">
                  <a:extLst>
                    <a:ext uri="{9D8B030D-6E8A-4147-A177-3AD203B41FA5}">
                      <a16:colId xmlns:a16="http://schemas.microsoft.com/office/drawing/2014/main" val="1417751783"/>
                    </a:ext>
                  </a:extLst>
                </a:gridCol>
                <a:gridCol w="1330491">
                  <a:extLst>
                    <a:ext uri="{9D8B030D-6E8A-4147-A177-3AD203B41FA5}">
                      <a16:colId xmlns:a16="http://schemas.microsoft.com/office/drawing/2014/main" val="2449649935"/>
                    </a:ext>
                  </a:extLst>
                </a:gridCol>
                <a:gridCol w="1330491">
                  <a:extLst>
                    <a:ext uri="{9D8B030D-6E8A-4147-A177-3AD203B41FA5}">
                      <a16:colId xmlns:a16="http://schemas.microsoft.com/office/drawing/2014/main" val="2461378106"/>
                    </a:ext>
                  </a:extLst>
                </a:gridCol>
                <a:gridCol w="1713844">
                  <a:extLst>
                    <a:ext uri="{9D8B030D-6E8A-4147-A177-3AD203B41FA5}">
                      <a16:colId xmlns:a16="http://schemas.microsoft.com/office/drawing/2014/main" val="1764432946"/>
                    </a:ext>
                  </a:extLst>
                </a:gridCol>
                <a:gridCol w="1364667">
                  <a:extLst>
                    <a:ext uri="{9D8B030D-6E8A-4147-A177-3AD203B41FA5}">
                      <a16:colId xmlns:a16="http://schemas.microsoft.com/office/drawing/2014/main" val="406239529"/>
                    </a:ext>
                  </a:extLst>
                </a:gridCol>
              </a:tblGrid>
              <a:tr h="944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Claimant Rates</a:t>
                      </a:r>
                    </a:p>
                    <a:p>
                      <a:endParaRPr lang="en-GB" sz="160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1" u="none" strike="noStrike">
                          <a:solidFill>
                            <a:srgbClr val="0070C0"/>
                          </a:solidFill>
                          <a:effectLst/>
                          <a:latin typeface="+mn-lt"/>
                        </a:rPr>
                        <a:t>16-64</a:t>
                      </a:r>
                    </a:p>
                    <a:p>
                      <a:pPr algn="ctr" fontAlgn="b"/>
                      <a:r>
                        <a:rPr lang="en-GB" sz="1600" b="1" u="none" strike="noStrike">
                          <a:solidFill>
                            <a:schemeClr val="tx1"/>
                          </a:solidFill>
                          <a:effectLst/>
                          <a:latin typeface="+mn-lt"/>
                        </a:rPr>
                        <a:t>July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u="none" strike="noStrike" kern="1200">
                          <a:solidFill>
                            <a:srgbClr val="0070C0"/>
                          </a:solidFill>
                          <a:effectLst/>
                          <a:latin typeface="+mn-lt"/>
                          <a:ea typeface="+mn-ea"/>
                          <a:cs typeface="+mn-cs"/>
                        </a:rPr>
                        <a:t>16-24</a:t>
                      </a:r>
                    </a:p>
                    <a:p>
                      <a:pPr algn="ctr" fontAlgn="b"/>
                      <a:r>
                        <a:rPr lang="en-GB" sz="1600" b="1" u="none" strike="noStrike">
                          <a:solidFill>
                            <a:schemeClr val="tx1"/>
                          </a:solidFill>
                          <a:effectLst/>
                          <a:latin typeface="+mn-lt"/>
                        </a:rPr>
                        <a:t>July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rgbClr val="0070C0"/>
                          </a:solidFill>
                          <a:effectLst/>
                          <a:latin typeface="+mn-lt"/>
                        </a:rPr>
                        <a:t>16-17</a:t>
                      </a:r>
                    </a:p>
                    <a:p>
                      <a:pPr algn="ctr" fontAlgn="b"/>
                      <a:r>
                        <a:rPr lang="en-GB" sz="1600" b="1" u="none" strike="noStrike">
                          <a:solidFill>
                            <a:schemeClr val="tx1"/>
                          </a:solidFill>
                          <a:effectLst/>
                          <a:latin typeface="+mn-lt"/>
                        </a:rPr>
                        <a:t>July</a:t>
                      </a:r>
                    </a:p>
                    <a:p>
                      <a:pPr algn="ctr" fontAlgn="b"/>
                      <a:r>
                        <a:rPr lang="en-GB" sz="1600" b="1" u="none" strike="noStrike">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rgbClr val="0070C0"/>
                          </a:solidFill>
                          <a:effectLst/>
                          <a:latin typeface="+mn-lt"/>
                        </a:rPr>
                        <a:t>18-24</a:t>
                      </a:r>
                    </a:p>
                    <a:p>
                      <a:pPr algn="ctr" fontAlgn="b"/>
                      <a:r>
                        <a:rPr lang="en-GB" sz="1600" b="1" u="none" strike="noStrike">
                          <a:solidFill>
                            <a:schemeClr val="tx1"/>
                          </a:solidFill>
                          <a:effectLst/>
                          <a:latin typeface="+mn-lt"/>
                        </a:rPr>
                        <a:t>July</a:t>
                      </a:r>
                    </a:p>
                    <a:p>
                      <a:pPr algn="ctr" fontAlgn="b"/>
                      <a:r>
                        <a:rPr lang="en-GB" sz="1600" b="1" u="none" strike="noStrike">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chemeClr val="accent5"/>
                          </a:solidFill>
                          <a:effectLst/>
                          <a:latin typeface="+mn-lt"/>
                        </a:rPr>
                        <a:t>25-49</a:t>
                      </a:r>
                    </a:p>
                    <a:p>
                      <a:pPr algn="ctr" fontAlgn="b"/>
                      <a:r>
                        <a:rPr lang="en-GB" sz="1600" b="1" u="none" strike="noStrike">
                          <a:solidFill>
                            <a:schemeClr val="tx1"/>
                          </a:solidFill>
                          <a:effectLst/>
                          <a:latin typeface="+mn-lt"/>
                        </a:rPr>
                        <a:t>July</a:t>
                      </a:r>
                    </a:p>
                    <a:p>
                      <a:pPr algn="ctr" fontAlgn="b"/>
                      <a:r>
                        <a:rPr lang="en-GB" sz="1600" b="1" u="none" strike="noStrike">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chemeClr val="accent5"/>
                          </a:solidFill>
                          <a:effectLst/>
                          <a:latin typeface="+mn-lt"/>
                        </a:rPr>
                        <a:t>50-64</a:t>
                      </a:r>
                    </a:p>
                    <a:p>
                      <a:pPr algn="ctr" fontAlgn="b"/>
                      <a:r>
                        <a:rPr lang="en-GB" sz="1600" b="1" u="none" strike="noStrike">
                          <a:solidFill>
                            <a:schemeClr val="tx1"/>
                          </a:solidFill>
                          <a:effectLst/>
                          <a:latin typeface="+mn-lt"/>
                        </a:rPr>
                        <a:t>July</a:t>
                      </a:r>
                    </a:p>
                    <a:p>
                      <a:pPr algn="ctr" fontAlgn="b"/>
                      <a:r>
                        <a:rPr lang="en-GB" sz="1600" b="1" u="none" strike="noStrike">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600" b="1"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600" b="1" i="0" u="none" strike="noStrike">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0983336"/>
                  </a:ext>
                </a:extLst>
              </a:tr>
              <a:tr h="524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600" b="1"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3884654"/>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600" b="1" i="0" u="none" strike="noStrike">
                          <a:solidFill>
                            <a:srgbClr val="000000"/>
                          </a:solidFill>
                          <a:effectLst/>
                          <a:latin typeface="Calibri" panose="020F0502020204030204" pitchFamily="34" charset="0"/>
                        </a:rPr>
                        <a:t>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7766304"/>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600" b="1" i="0" u="none" strike="noStrike">
                          <a:solidFill>
                            <a:srgbClr val="000000"/>
                          </a:solidFill>
                          <a:effectLst/>
                          <a:latin typeface="Calibri" panose="020F0502020204030204" pitchFamily="34" charset="0"/>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9543224"/>
                  </a:ext>
                </a:extLst>
              </a:tr>
              <a:tr h="524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600" b="1"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1008784"/>
                  </a:ext>
                </a:extLst>
              </a:tr>
              <a:tr h="391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600" b="1" i="0" u="none" strike="noStrike">
                          <a:solidFill>
                            <a:srgbClr val="000000"/>
                          </a:solidFill>
                          <a:effectLst/>
                          <a:latin typeface="Calibri" panose="020F0502020204030204" pitchFamily="34" charset="0"/>
                        </a:rPr>
                        <a:t>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372624"/>
                  </a:ext>
                </a:extLst>
              </a:tr>
              <a:tr h="620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600" b="1" i="0" u="none" strike="noStrike">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52213"/>
                  </a:ext>
                </a:extLst>
              </a:tr>
              <a:tr h="524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600" b="1"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689204"/>
                  </a:ext>
                </a:extLst>
              </a:tr>
            </a:tbl>
          </a:graphicData>
        </a:graphic>
      </p:graphicFrame>
    </p:spTree>
    <p:extLst>
      <p:ext uri="{BB962C8B-B14F-4D97-AF65-F5344CB8AC3E}">
        <p14:creationId xmlns:p14="http://schemas.microsoft.com/office/powerpoint/2010/main" val="138438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3F616B-E163-431F-8056-481D873D7F6B}"/>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counts by location</a:t>
            </a:r>
          </a:p>
        </p:txBody>
      </p:sp>
      <p:pic>
        <p:nvPicPr>
          <p:cNvPr id="3" name="Picture 2" descr="A map of Cambridgeshire and Peterborough showing claimant rate by ward. The highest claimant rates can be found in and around urban Peterborough, Fenland and north east Cambridge City.">
            <a:extLst>
              <a:ext uri="{FF2B5EF4-FFF2-40B4-BE49-F238E27FC236}">
                <a16:creationId xmlns:a16="http://schemas.microsoft.com/office/drawing/2014/main" id="{3A741EB1-3766-5E43-43C5-1EC385524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187"/>
            <a:ext cx="4391374" cy="6211669"/>
          </a:xfrm>
          <a:prstGeom prst="rect">
            <a:avLst/>
          </a:prstGeom>
        </p:spPr>
      </p:pic>
      <p:graphicFrame>
        <p:nvGraphicFramePr>
          <p:cNvPr id="6" name="Table 3">
            <a:extLst>
              <a:ext uri="{FF2B5EF4-FFF2-40B4-BE49-F238E27FC236}">
                <a16:creationId xmlns:a16="http://schemas.microsoft.com/office/drawing/2014/main" id="{75E599CE-AD44-E0C5-E399-004821C0D48F}"/>
              </a:ext>
            </a:extLst>
          </p:cNvPr>
          <p:cNvGraphicFramePr>
            <a:graphicFrameLocks noGrp="1"/>
          </p:cNvGraphicFramePr>
          <p:nvPr>
            <p:extLst>
              <p:ext uri="{D42A27DB-BD31-4B8C-83A1-F6EECF244321}">
                <p14:modId xmlns:p14="http://schemas.microsoft.com/office/powerpoint/2010/main" val="1525348555"/>
              </p:ext>
            </p:extLst>
          </p:nvPr>
        </p:nvGraphicFramePr>
        <p:xfrm>
          <a:off x="4942620" y="857608"/>
          <a:ext cx="7069625" cy="5561948"/>
        </p:xfrm>
        <a:graphic>
          <a:graphicData uri="http://schemas.openxmlformats.org/drawingml/2006/table">
            <a:tbl>
              <a:tblPr firstRow="1" bandRow="1">
                <a:tableStyleId>{5940675A-B579-460E-94D1-54222C63F5DA}</a:tableStyleId>
              </a:tblPr>
              <a:tblGrid>
                <a:gridCol w="1824057">
                  <a:extLst>
                    <a:ext uri="{9D8B030D-6E8A-4147-A177-3AD203B41FA5}">
                      <a16:colId xmlns:a16="http://schemas.microsoft.com/office/drawing/2014/main" val="420131872"/>
                    </a:ext>
                  </a:extLst>
                </a:gridCol>
                <a:gridCol w="1059694">
                  <a:extLst>
                    <a:ext uri="{9D8B030D-6E8A-4147-A177-3AD203B41FA5}">
                      <a16:colId xmlns:a16="http://schemas.microsoft.com/office/drawing/2014/main" val="791136943"/>
                    </a:ext>
                  </a:extLst>
                </a:gridCol>
                <a:gridCol w="1526869">
                  <a:extLst>
                    <a:ext uri="{9D8B030D-6E8A-4147-A177-3AD203B41FA5}">
                      <a16:colId xmlns:a16="http://schemas.microsoft.com/office/drawing/2014/main" val="1417751783"/>
                    </a:ext>
                  </a:extLst>
                </a:gridCol>
                <a:gridCol w="1219997">
                  <a:extLst>
                    <a:ext uri="{9D8B030D-6E8A-4147-A177-3AD203B41FA5}">
                      <a16:colId xmlns:a16="http://schemas.microsoft.com/office/drawing/2014/main" val="2449649935"/>
                    </a:ext>
                  </a:extLst>
                </a:gridCol>
                <a:gridCol w="1439008">
                  <a:extLst>
                    <a:ext uri="{9D8B030D-6E8A-4147-A177-3AD203B41FA5}">
                      <a16:colId xmlns:a16="http://schemas.microsoft.com/office/drawing/2014/main" val="1959028662"/>
                    </a:ext>
                  </a:extLst>
                </a:gridCol>
              </a:tblGrid>
              <a:tr h="1166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Claimant Rates</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Number of claimants</a:t>
                      </a:r>
                    </a:p>
                    <a:p>
                      <a:pPr algn="ctr" fontAlgn="b"/>
                      <a:r>
                        <a:rPr lang="en-GB" sz="1200" b="1" u="none" strike="noStrike">
                          <a:effectLst/>
                        </a:rPr>
                        <a:t>July 2023</a:t>
                      </a:r>
                      <a:endParaRPr lang="en-GB" sz="1200" b="1" i="0" u="none" strike="noStrike">
                        <a:solidFill>
                          <a:srgbClr val="000000"/>
                        </a:solidFill>
                        <a:effectLst/>
                        <a:latin typeface="Arial" panose="020B0604020202020204" pitchFamily="34" charset="0"/>
                      </a:endParaRPr>
                    </a:p>
                    <a:p>
                      <a:pPr algn="ctr" fontAlgn="b"/>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16-64 population</a:t>
                      </a:r>
                    </a:p>
                    <a:p>
                      <a:pPr algn="ctr" fontAlgn="b"/>
                      <a:r>
                        <a:rPr lang="en-GB" sz="1200" b="1" i="0" u="none" strike="noStrike">
                          <a:solidFill>
                            <a:srgbClr val="000000"/>
                          </a:solidFill>
                          <a:effectLst/>
                          <a:latin typeface="Arial" panose="020B0604020202020204" pitchFamily="34" charset="0"/>
                        </a:rPr>
                        <a:t>July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PP Change in Claimant Rate 12 Months ago vs Now:</a:t>
                      </a:r>
                    </a:p>
                    <a:p>
                      <a:pPr algn="ctr" fontAlgn="b"/>
                      <a:r>
                        <a:rPr lang="en-GB" sz="1200" b="1" u="none" strike="noStrike">
                          <a:effectLst/>
                        </a:rPr>
                        <a:t>July 2022 to  July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PP Change in Claimant Rate Previous update vs Now:</a:t>
                      </a:r>
                    </a:p>
                    <a:p>
                      <a:pPr algn="ctr" fontAlgn="b"/>
                      <a:r>
                        <a:rPr lang="en-GB" sz="1200" b="1" u="none" strike="noStrike">
                          <a:effectLst/>
                        </a:rPr>
                        <a:t>March 2023 to July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366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9,430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200" b="1" i="0" u="none" strike="noStrike" kern="1200">
                          <a:solidFill>
                            <a:schemeClr val="tx1"/>
                          </a:solidFill>
                          <a:effectLst/>
                          <a:latin typeface="Calibri" panose="020F0502020204030204"/>
                          <a:ea typeface="+mn-ea"/>
                          <a:cs typeface="+mn-cs"/>
                        </a:rPr>
                        <a:t>No Change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GB" sz="1200" b="1" i="0" u="none" strike="noStrike" kern="1200">
                          <a:solidFill>
                            <a:schemeClr val="tx1"/>
                          </a:solidFill>
                          <a:effectLst/>
                          <a:latin typeface="Calibri" panose="020F0502020204030204"/>
                          <a:ea typeface="+mn-ea"/>
                          <a:cs typeface="+mn-cs"/>
                        </a:rPr>
                        <a:t>No Change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2,055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chemeClr val="tx1"/>
                          </a:solidFill>
                          <a:effectLst/>
                          <a:latin typeface="+mn-lt"/>
                        </a:rPr>
                        <a:t>No Change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chemeClr val="tx1"/>
                          </a:solidFill>
                          <a:effectLst/>
                          <a:latin typeface="+mn-lt"/>
                        </a:rPr>
                        <a:t>No Change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530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latin typeface="+mn-lt"/>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1,005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070883"/>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latin typeface="+mn-lt"/>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2,345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029012"/>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latin typeface="+mn-lt"/>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2,325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chemeClr val="tx1"/>
                          </a:solidFill>
                          <a:effectLst/>
                          <a:latin typeface="+mn-lt"/>
                        </a:rPr>
                        <a:t>No Change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2228263"/>
                  </a:ext>
                </a:extLst>
              </a:tr>
              <a:tr h="530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1,700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chemeClr val="tx1"/>
                          </a:solidFill>
                          <a:effectLst/>
                          <a:latin typeface="+mn-lt"/>
                        </a:rPr>
                        <a:t>No Change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7,450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a:solidFill>
                            <a:schemeClr val="tx1"/>
                          </a:solidFill>
                          <a:effectLst/>
                          <a:latin typeface="+mn-lt"/>
                          <a:ea typeface="+mn-ea"/>
                          <a:cs typeface="+mn-cs"/>
                        </a:rPr>
                        <a:t>+0.7pp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a:solidFill>
                            <a:schemeClr val="tx1"/>
                          </a:solidFill>
                          <a:effectLst/>
                          <a:latin typeface="+mn-lt"/>
                          <a:ea typeface="+mn-ea"/>
                          <a:cs typeface="+mn-cs"/>
                        </a:rPr>
                        <a:t>+0.3pp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742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16,880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a:solidFill>
                            <a:schemeClr val="tx1"/>
                          </a:solidFill>
                          <a:effectLst/>
                          <a:latin typeface="+mn-lt"/>
                          <a:ea typeface="+mn-ea"/>
                          <a:cs typeface="+mn-cs"/>
                        </a:rPr>
                        <a:t>+0.2pp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a:solidFill>
                            <a:schemeClr val="tx1"/>
                          </a:solidFill>
                          <a:effectLst/>
                          <a:latin typeface="+mn-lt"/>
                          <a:ea typeface="+mn-ea"/>
                          <a:cs typeface="+mn-cs"/>
                        </a:rPr>
                        <a:t>+0.1pp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742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1,564,510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a:solidFill>
                            <a:schemeClr val="tx1"/>
                          </a:solidFill>
                          <a:effectLst/>
                          <a:latin typeface="+mn-lt"/>
                          <a:ea typeface="+mn-ea"/>
                          <a:cs typeface="+mn-cs"/>
                        </a:rPr>
                        <a:t>+0.1pp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chemeClr val="tx1"/>
                          </a:solidFill>
                          <a:effectLst/>
                          <a:latin typeface="+mn-lt"/>
                        </a:rPr>
                        <a:t>No Change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853149"/>
                  </a:ext>
                </a:extLst>
              </a:tr>
            </a:tbl>
          </a:graphicData>
        </a:graphic>
      </p:graphicFrame>
    </p:spTree>
    <p:extLst>
      <p:ext uri="{BB962C8B-B14F-4D97-AF65-F5344CB8AC3E}">
        <p14:creationId xmlns:p14="http://schemas.microsoft.com/office/powerpoint/2010/main" val="396036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Universal Credit Claimants – June 2023</a:t>
            </a:r>
            <a:endPar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4265" y="1166326"/>
            <a:ext cx="10963470" cy="16635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Policy changes to provide economic support during the Covid-19 pandemic allowed those on higher incomes than previously to claim Universal Credit, resulting in a permanent rise in claimants since the Spring lockdowns of 2020.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Both on a quarterly and annual basis Cambridgeshire and Peterborough has seen a higher increase in the number of claimants than Great Britain as a whole. This has mostly been driven by a rise in unemployed claimants.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3139514"/>
            <a:ext cx="11053666" cy="215373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a:effectLst/>
                <a:latin typeface="Calibri" panose="020F0502020204030204" pitchFamily="34" charset="0"/>
                <a:ea typeface="Calibri" panose="020F0502020204030204" pitchFamily="34" charset="0"/>
                <a:cs typeface="Times New Roman" panose="02020603050405020304" pitchFamily="18" charset="0"/>
              </a:rPr>
              <a:t>As with the other benefit claimant measure, </a:t>
            </a:r>
            <a:r>
              <a:rPr lang="en-GB" b="1">
                <a:effectLst/>
                <a:latin typeface="Calibri" panose="020F0502020204030204" pitchFamily="34" charset="0"/>
                <a:ea typeface="Calibri" panose="020F0502020204030204" pitchFamily="34" charset="0"/>
                <a:cs typeface="Times New Roman" panose="02020603050405020304" pitchFamily="18" charset="0"/>
              </a:rPr>
              <a:t>Cambridgeshire and Peterborough as a whole had a lower claimant rate than Great Britain as a whole</a:t>
            </a:r>
            <a:r>
              <a:rPr lang="en-GB">
                <a:effectLst/>
                <a:latin typeface="Calibri" panose="020F0502020204030204" pitchFamily="34" charset="0"/>
                <a:ea typeface="Calibri" panose="020F0502020204030204" pitchFamily="34" charset="0"/>
                <a:cs typeface="Times New Roman" panose="02020603050405020304" pitchFamily="18" charset="0"/>
              </a:rPr>
              <a:t>. Again, this varies at the local authority level with </a:t>
            </a:r>
            <a:r>
              <a:rPr lang="en-GB" b="1">
                <a:effectLst/>
                <a:latin typeface="Calibri" panose="020F0502020204030204" pitchFamily="34" charset="0"/>
                <a:ea typeface="Calibri" panose="020F0502020204030204" pitchFamily="34" charset="0"/>
                <a:cs typeface="Times New Roman" panose="02020603050405020304" pitchFamily="18" charset="0"/>
              </a:rPr>
              <a:t>Peterborough and Fenland being the only ones where the claimant rates are higher than Great Britain as a whole.</a:t>
            </a:r>
            <a:r>
              <a:rPr lang="en-GB">
                <a:effectLst/>
                <a:latin typeface="Calibri" panose="020F0502020204030204" pitchFamily="34" charset="0"/>
                <a:ea typeface="Calibri" panose="020F0502020204030204" pitchFamily="34" charset="0"/>
                <a:cs typeface="Times New Roman" panose="02020603050405020304" pitchFamily="18" charset="0"/>
              </a:rPr>
              <a:t> </a:t>
            </a:r>
            <a:br>
              <a:rPr lang="en-GB">
                <a:effectLst/>
                <a:latin typeface="Calibri" panose="020F0502020204030204" pitchFamily="34" charset="0"/>
                <a:ea typeface="Calibri" panose="020F0502020204030204" pitchFamily="34" charset="0"/>
                <a:cs typeface="Times New Roman" panose="02020603050405020304" pitchFamily="18" charset="0"/>
              </a:rPr>
            </a:br>
            <a:endParaRPr lang="en-G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b="1">
                <a:effectLst/>
                <a:latin typeface="Calibri" panose="020F0502020204030204" pitchFamily="34" charset="0"/>
                <a:ea typeface="Calibri" panose="020F0502020204030204" pitchFamily="34" charset="0"/>
                <a:cs typeface="Times New Roman" panose="02020603050405020304" pitchFamily="18" charset="0"/>
              </a:rPr>
              <a:t>Unemployed claimants have consistently made up the majority of claimants</a:t>
            </a:r>
            <a:r>
              <a:rPr lang="en-GB">
                <a:effectLst/>
                <a:latin typeface="Calibri" panose="020F0502020204030204" pitchFamily="34" charset="0"/>
                <a:ea typeface="Calibri" panose="020F0502020204030204" pitchFamily="34" charset="0"/>
                <a:cs typeface="Times New Roman" panose="02020603050405020304" pitchFamily="18" charset="0"/>
              </a:rPr>
              <a:t> at both a regional and local authority level. </a:t>
            </a:r>
            <a:r>
              <a:rPr lang="en-GB" b="1">
                <a:effectLst/>
                <a:latin typeface="Calibri" panose="020F0502020204030204" pitchFamily="34" charset="0"/>
                <a:ea typeface="Calibri" panose="020F0502020204030204" pitchFamily="34" charset="0"/>
                <a:cs typeface="Times New Roman" panose="02020603050405020304" pitchFamily="18" charset="0"/>
              </a:rPr>
              <a:t>Unemployed claimants have driven </a:t>
            </a:r>
            <a:r>
              <a:rPr lang="en-GB" b="1">
                <a:latin typeface="Calibri" panose="020F0502020204030204" pitchFamily="34" charset="0"/>
                <a:ea typeface="Calibri" panose="020F0502020204030204" pitchFamily="34" charset="0"/>
                <a:cs typeface="Times New Roman" panose="02020603050405020304" pitchFamily="18" charset="0"/>
              </a:rPr>
              <a:t>the annual </a:t>
            </a:r>
            <a:r>
              <a:rPr lang="en-GB" b="1">
                <a:effectLst/>
                <a:latin typeface="Calibri" panose="020F0502020204030204" pitchFamily="34" charset="0"/>
                <a:ea typeface="Calibri" panose="020F0502020204030204" pitchFamily="34" charset="0"/>
                <a:cs typeface="Times New Roman" panose="02020603050405020304" pitchFamily="18" charset="0"/>
              </a:rPr>
              <a:t>increases in the number of claimants. The number of employed claimants has also now started to rise, on both an annual and quarterly basis.</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08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People on Universal Credit</a:t>
            </a:r>
          </a:p>
        </p:txBody>
      </p:sp>
      <p:graphicFrame>
        <p:nvGraphicFramePr>
          <p:cNvPr id="3" name="Table 3">
            <a:extLst>
              <a:ext uri="{FF2B5EF4-FFF2-40B4-BE49-F238E27FC236}">
                <a16:creationId xmlns:a16="http://schemas.microsoft.com/office/drawing/2014/main" id="{5989FE14-7FB0-B365-F4FD-19EA7F94D63B}"/>
              </a:ext>
            </a:extLst>
          </p:cNvPr>
          <p:cNvGraphicFramePr>
            <a:graphicFrameLocks noGrp="1"/>
          </p:cNvGraphicFramePr>
          <p:nvPr>
            <p:extLst>
              <p:ext uri="{D42A27DB-BD31-4B8C-83A1-F6EECF244321}">
                <p14:modId xmlns:p14="http://schemas.microsoft.com/office/powerpoint/2010/main" val="3327909934"/>
              </p:ext>
            </p:extLst>
          </p:nvPr>
        </p:nvGraphicFramePr>
        <p:xfrm>
          <a:off x="376917" y="4860168"/>
          <a:ext cx="10972800" cy="1862604"/>
        </p:xfrm>
        <a:graphic>
          <a:graphicData uri="http://schemas.openxmlformats.org/drawingml/2006/table">
            <a:tbl>
              <a:tblPr firstRow="1" bandRow="1">
                <a:tableStyleId>{5940675A-B579-460E-94D1-54222C63F5DA}</a:tableStyleId>
              </a:tblPr>
              <a:tblGrid>
                <a:gridCol w="2194560">
                  <a:extLst>
                    <a:ext uri="{9D8B030D-6E8A-4147-A177-3AD203B41FA5}">
                      <a16:colId xmlns:a16="http://schemas.microsoft.com/office/drawing/2014/main" val="850401227"/>
                    </a:ext>
                  </a:extLst>
                </a:gridCol>
                <a:gridCol w="2194560">
                  <a:extLst>
                    <a:ext uri="{9D8B030D-6E8A-4147-A177-3AD203B41FA5}">
                      <a16:colId xmlns:a16="http://schemas.microsoft.com/office/drawing/2014/main" val="4072961213"/>
                    </a:ext>
                  </a:extLst>
                </a:gridCol>
                <a:gridCol w="2194560">
                  <a:extLst>
                    <a:ext uri="{9D8B030D-6E8A-4147-A177-3AD203B41FA5}">
                      <a16:colId xmlns:a16="http://schemas.microsoft.com/office/drawing/2014/main" val="3115584979"/>
                    </a:ext>
                  </a:extLst>
                </a:gridCol>
                <a:gridCol w="2194560">
                  <a:extLst>
                    <a:ext uri="{9D8B030D-6E8A-4147-A177-3AD203B41FA5}">
                      <a16:colId xmlns:a16="http://schemas.microsoft.com/office/drawing/2014/main" val="202381606"/>
                    </a:ext>
                  </a:extLst>
                </a:gridCol>
                <a:gridCol w="2194560">
                  <a:extLst>
                    <a:ext uri="{9D8B030D-6E8A-4147-A177-3AD203B41FA5}">
                      <a16:colId xmlns:a16="http://schemas.microsoft.com/office/drawing/2014/main" val="3842056567"/>
                    </a:ext>
                  </a:extLst>
                </a:gridCol>
              </a:tblGrid>
              <a:tr h="856764">
                <a:tc>
                  <a:txBody>
                    <a:bodyPr/>
                    <a:lstStyle/>
                    <a:p>
                      <a:r>
                        <a:rPr lang="en-GB" sz="1600" b="1"/>
                        <a:t>Universal Credit Status</a:t>
                      </a:r>
                    </a:p>
                  </a:txBody>
                  <a:tcPr anchor="ctr"/>
                </a:tc>
                <a:tc>
                  <a:txBody>
                    <a:bodyPr/>
                    <a:lstStyle/>
                    <a:p>
                      <a:r>
                        <a:rPr lang="en-GB" sz="1600" b="1"/>
                        <a:t>Number of Claimants</a:t>
                      </a:r>
                      <a:br>
                        <a:rPr lang="en-GB" sz="1600" b="1"/>
                      </a:br>
                      <a:r>
                        <a:rPr lang="en-GB" sz="1600" b="1"/>
                        <a:t>June 2023</a:t>
                      </a:r>
                    </a:p>
                  </a:txBody>
                  <a:tcPr anchor="ctr">
                    <a:solidFill>
                      <a:schemeClr val="bg2"/>
                    </a:solidFill>
                  </a:tcPr>
                </a:tc>
                <a:tc>
                  <a:txBody>
                    <a:bodyPr/>
                    <a:lstStyle/>
                    <a:p>
                      <a:r>
                        <a:rPr lang="en-GB" sz="1600" b="1"/>
                        <a:t>Share of Total Universal Credit Claimants</a:t>
                      </a:r>
                      <a:br>
                        <a:rPr lang="en-GB" sz="1600" b="1"/>
                      </a:br>
                      <a:r>
                        <a:rPr lang="en-GB" sz="1600" b="1"/>
                        <a:t>June 2023</a:t>
                      </a:r>
                    </a:p>
                  </a:txBody>
                  <a:tcPr anchor="ctr">
                    <a:solidFill>
                      <a:schemeClr val="bg2"/>
                    </a:solidFill>
                  </a:tcPr>
                </a:tc>
                <a:tc>
                  <a:txBody>
                    <a:bodyPr/>
                    <a:lstStyle/>
                    <a:p>
                      <a:r>
                        <a:rPr lang="en-GB" sz="1600" b="1"/>
                        <a:t>% Change with Previous Update (February 2023)</a:t>
                      </a:r>
                    </a:p>
                  </a:txBody>
                  <a:tcPr anchor="ctr">
                    <a:solidFill>
                      <a:schemeClr val="bg2"/>
                    </a:solidFill>
                  </a:tcPr>
                </a:tc>
                <a:tc>
                  <a:txBody>
                    <a:bodyPr/>
                    <a:lstStyle/>
                    <a:p>
                      <a:r>
                        <a:rPr lang="en-GB" sz="1600" b="1"/>
                        <a:t>% Change with June 2022</a:t>
                      </a:r>
                    </a:p>
                  </a:txBody>
                  <a:tcPr anchor="ctr">
                    <a:solidFill>
                      <a:schemeClr val="bg2"/>
                    </a:solidFill>
                  </a:tcPr>
                </a:tc>
                <a:extLst>
                  <a:ext uri="{0D108BD9-81ED-4DB2-BD59-A6C34878D82A}">
                    <a16:rowId xmlns:a16="http://schemas.microsoft.com/office/drawing/2014/main" val="3574011896"/>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chemeClr val="tx1"/>
                          </a:solidFill>
                        </a:rPr>
                        <a:t>Employed</a:t>
                      </a:r>
                      <a:endParaRPr lang="en-GB" sz="1600" b="1" kern="1200">
                        <a:solidFill>
                          <a:schemeClr val="tx1"/>
                        </a:solidFill>
                        <a:latin typeface="+mn-lt"/>
                        <a:ea typeface="+mn-ea"/>
                        <a:cs typeface="+mn-cs"/>
                      </a:endParaRPr>
                    </a:p>
                  </a:txBody>
                  <a:tcPr anchor="ctr"/>
                </a:tc>
                <a:tc>
                  <a:txBody>
                    <a:bodyPr/>
                    <a:lstStyle/>
                    <a:p>
                      <a:r>
                        <a:rPr lang="en-GB" sz="1600"/>
                        <a:t>29,992</a:t>
                      </a:r>
                    </a:p>
                  </a:txBody>
                  <a:tcPr anchor="ctr"/>
                </a:tc>
                <a:tc>
                  <a:txBody>
                    <a:bodyPr/>
                    <a:lstStyle/>
                    <a:p>
                      <a:r>
                        <a:rPr lang="en-GB" sz="1600"/>
                        <a:t>43%</a:t>
                      </a:r>
                    </a:p>
                  </a:txBody>
                  <a:tcPr anchor="ctr"/>
                </a:tc>
                <a:tc>
                  <a:txBody>
                    <a:bodyPr/>
                    <a:lstStyle/>
                    <a:p>
                      <a:r>
                        <a:rPr lang="en-GB" sz="1600"/>
                        <a:t>+2.8%</a:t>
                      </a:r>
                    </a:p>
                  </a:txBody>
                  <a:tcPr anchor="ctr"/>
                </a:tc>
                <a:tc>
                  <a:txBody>
                    <a:bodyPr/>
                    <a:lstStyle/>
                    <a:p>
                      <a:r>
                        <a:rPr lang="en-GB" sz="1600"/>
                        <a:t>+0.7%</a:t>
                      </a:r>
                    </a:p>
                  </a:txBody>
                  <a:tcPr anchor="ctr"/>
                </a:tc>
                <a:extLst>
                  <a:ext uri="{0D108BD9-81ED-4DB2-BD59-A6C34878D82A}">
                    <a16:rowId xmlns:a16="http://schemas.microsoft.com/office/drawing/2014/main" val="2904041100"/>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chemeClr val="tx1"/>
                          </a:solidFill>
                        </a:rPr>
                        <a:t>Unemployed</a:t>
                      </a:r>
                      <a:endParaRPr lang="en-GB" sz="1600" b="1" kern="1200">
                        <a:solidFill>
                          <a:schemeClr val="tx1"/>
                        </a:solidFill>
                        <a:latin typeface="+mn-lt"/>
                        <a:ea typeface="+mn-ea"/>
                        <a:cs typeface="+mn-cs"/>
                      </a:endParaRPr>
                    </a:p>
                  </a:txBody>
                  <a:tcPr anchor="ctr"/>
                </a:tc>
                <a:tc>
                  <a:txBody>
                    <a:bodyPr/>
                    <a:lstStyle/>
                    <a:p>
                      <a:r>
                        <a:rPr lang="en-GB" sz="1600"/>
                        <a:t>39,315</a:t>
                      </a:r>
                    </a:p>
                  </a:txBody>
                  <a:tcPr anchor="ctr"/>
                </a:tc>
                <a:tc>
                  <a:txBody>
                    <a:bodyPr/>
                    <a:lstStyle/>
                    <a:p>
                      <a:r>
                        <a:rPr lang="en-GB" sz="1600"/>
                        <a:t>57%</a:t>
                      </a:r>
                    </a:p>
                  </a:txBody>
                  <a:tcPr anchor="ctr"/>
                </a:tc>
                <a:tc>
                  <a:txBody>
                    <a:bodyPr/>
                    <a:lstStyle/>
                    <a:p>
                      <a:r>
                        <a:rPr lang="en-GB" sz="1600"/>
                        <a:t>+2.7%</a:t>
                      </a:r>
                    </a:p>
                  </a:txBody>
                  <a:tcPr anchor="ctr"/>
                </a:tc>
                <a:tc>
                  <a:txBody>
                    <a:bodyPr/>
                    <a:lstStyle/>
                    <a:p>
                      <a:r>
                        <a:rPr lang="en-GB" sz="1600"/>
                        <a:t>+16.1%</a:t>
                      </a:r>
                    </a:p>
                  </a:txBody>
                  <a:tcPr anchor="ctr"/>
                </a:tc>
                <a:extLst>
                  <a:ext uri="{0D108BD9-81ED-4DB2-BD59-A6C34878D82A}">
                    <a16:rowId xmlns:a16="http://schemas.microsoft.com/office/drawing/2014/main" val="523346942"/>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chemeClr val="tx1"/>
                          </a:solidFill>
                          <a:latin typeface="+mn-lt"/>
                          <a:ea typeface="+mn-ea"/>
                          <a:cs typeface="+mn-cs"/>
                        </a:rPr>
                        <a:t>Total</a:t>
                      </a:r>
                    </a:p>
                  </a:txBody>
                  <a:tcPr anchor="ctr"/>
                </a:tc>
                <a:tc>
                  <a:txBody>
                    <a:bodyPr/>
                    <a:lstStyle/>
                    <a:p>
                      <a:r>
                        <a:rPr lang="en-GB" sz="1600"/>
                        <a:t>69,123</a:t>
                      </a:r>
                    </a:p>
                  </a:txBody>
                  <a:tcPr anchor="ctr"/>
                </a:tc>
                <a:tc>
                  <a:txBody>
                    <a:bodyPr/>
                    <a:lstStyle/>
                    <a:p>
                      <a:endParaRPr lang="en-GB" sz="1600"/>
                    </a:p>
                  </a:txBody>
                  <a:tcPr anchor="ctr"/>
                </a:tc>
                <a:tc>
                  <a:txBody>
                    <a:bodyPr/>
                    <a:lstStyle/>
                    <a:p>
                      <a:r>
                        <a:rPr lang="en-GB" sz="1600"/>
                        <a:t>+2.7%</a:t>
                      </a:r>
                    </a:p>
                  </a:txBody>
                  <a:tcPr anchor="ctr"/>
                </a:tc>
                <a:tc>
                  <a:txBody>
                    <a:bodyPr/>
                    <a:lstStyle/>
                    <a:p>
                      <a:r>
                        <a:rPr lang="en-GB" sz="1600"/>
                        <a:t>+8.9%</a:t>
                      </a:r>
                    </a:p>
                  </a:txBody>
                  <a:tcPr anchor="ctr"/>
                </a:tc>
                <a:extLst>
                  <a:ext uri="{0D108BD9-81ED-4DB2-BD59-A6C34878D82A}">
                    <a16:rowId xmlns:a16="http://schemas.microsoft.com/office/drawing/2014/main" val="2835753832"/>
                  </a:ext>
                </a:extLst>
              </a:tr>
            </a:tbl>
          </a:graphicData>
        </a:graphic>
      </p:graphicFrame>
      <p:pic>
        <p:nvPicPr>
          <p:cNvPr id="2" name="Picture 1" descr="A line chart showing people on universal credit in Cambridgeshire and Peterborough since January 2020. The number of claimants increased rapidly during the pandemic and still remain higher than pre-pandemic levels.">
            <a:extLst>
              <a:ext uri="{FF2B5EF4-FFF2-40B4-BE49-F238E27FC236}">
                <a16:creationId xmlns:a16="http://schemas.microsoft.com/office/drawing/2014/main" id="{31D9A96C-88F1-4799-1416-7690A3F39D86}"/>
              </a:ext>
            </a:extLst>
          </p:cNvPr>
          <p:cNvPicPr>
            <a:picLocks noChangeAspect="1"/>
          </p:cNvPicPr>
          <p:nvPr/>
        </p:nvPicPr>
        <p:blipFill>
          <a:blip r:embed="rId3"/>
          <a:stretch>
            <a:fillRect/>
          </a:stretch>
        </p:blipFill>
        <p:spPr>
          <a:xfrm>
            <a:off x="609600" y="688408"/>
            <a:ext cx="10972800" cy="4109898"/>
          </a:xfrm>
          <a:prstGeom prst="rect">
            <a:avLst/>
          </a:prstGeom>
        </p:spPr>
      </p:pic>
    </p:spTree>
    <p:extLst>
      <p:ext uri="{BB962C8B-B14F-4D97-AF65-F5344CB8AC3E}">
        <p14:creationId xmlns:p14="http://schemas.microsoft.com/office/powerpoint/2010/main" val="86050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Labour Market Overview</a:t>
            </a:r>
          </a:p>
        </p:txBody>
      </p:sp>
      <p:sp>
        <p:nvSpPr>
          <p:cNvPr id="3" name="Text Placeholder 2">
            <a:extLst>
              <a:ext uri="{FF2B5EF4-FFF2-40B4-BE49-F238E27FC236}">
                <a16:creationId xmlns:a16="http://schemas.microsoft.com/office/drawing/2014/main" id="{99A569FF-1EE2-AD02-5F39-3E61AF353FFA}"/>
              </a:ext>
            </a:extLst>
          </p:cNvPr>
          <p:cNvSpPr>
            <a:spLocks noGrp="1"/>
          </p:cNvSpPr>
          <p:nvPr>
            <p:ph type="body" idx="1"/>
          </p:nvPr>
        </p:nvSpPr>
        <p:spPr/>
        <p:txBody>
          <a:bodyPr/>
          <a:lstStyle/>
          <a:p>
            <a:pPr algn="ctr"/>
            <a:r>
              <a:rPr lang="en-GB" sz="2400" b="1">
                <a:solidFill>
                  <a:schemeClr val="bg1"/>
                </a:solidFill>
                <a:latin typeface="+mn-lt"/>
              </a:rPr>
              <a:t>(April 2022 – March 2023)</a:t>
            </a:r>
            <a:endParaRPr lang="en-GB"/>
          </a:p>
        </p:txBody>
      </p:sp>
    </p:spTree>
    <p:extLst>
      <p:ext uri="{BB962C8B-B14F-4D97-AF65-F5344CB8AC3E}">
        <p14:creationId xmlns:p14="http://schemas.microsoft.com/office/powerpoint/2010/main" val="281721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People on Universal Credit by Local</a:t>
            </a:r>
            <a:r>
              <a:rPr kumimoji="0" lang="en-GB" sz="2800" b="1" i="0" u="none" strike="noStrike" kern="1200" cap="none" spc="0" normalizeH="0" noProof="0">
                <a:ln>
                  <a:noFill/>
                </a:ln>
                <a:solidFill>
                  <a:prstClr val="white"/>
                </a:solidFill>
                <a:effectLst/>
                <a:uLnTx/>
                <a:uFillTx/>
                <a:latin typeface="Calibri" panose="020F0502020204030204"/>
                <a:ea typeface="+mn-ea"/>
                <a:cs typeface="+mn-cs"/>
              </a:rPr>
              <a:t> Authority</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4287894107"/>
              </p:ext>
            </p:extLst>
          </p:nvPr>
        </p:nvGraphicFramePr>
        <p:xfrm>
          <a:off x="348916" y="823593"/>
          <a:ext cx="11357808" cy="5568115"/>
        </p:xfrm>
        <a:graphic>
          <a:graphicData uri="http://schemas.openxmlformats.org/drawingml/2006/table">
            <a:tbl>
              <a:tblPr firstRow="1" bandRow="1">
                <a:tableStyleId>{5940675A-B579-460E-94D1-54222C63F5DA}</a:tableStyleId>
              </a:tblPr>
              <a:tblGrid>
                <a:gridCol w="3024152">
                  <a:extLst>
                    <a:ext uri="{9D8B030D-6E8A-4147-A177-3AD203B41FA5}">
                      <a16:colId xmlns:a16="http://schemas.microsoft.com/office/drawing/2014/main" val="420131872"/>
                    </a:ext>
                  </a:extLst>
                </a:gridCol>
                <a:gridCol w="1756898">
                  <a:extLst>
                    <a:ext uri="{9D8B030D-6E8A-4147-A177-3AD203B41FA5}">
                      <a16:colId xmlns:a16="http://schemas.microsoft.com/office/drawing/2014/main" val="791136943"/>
                    </a:ext>
                  </a:extLst>
                </a:gridCol>
                <a:gridCol w="2531432">
                  <a:extLst>
                    <a:ext uri="{9D8B030D-6E8A-4147-A177-3AD203B41FA5}">
                      <a16:colId xmlns:a16="http://schemas.microsoft.com/office/drawing/2014/main" val="1417751783"/>
                    </a:ext>
                  </a:extLst>
                </a:gridCol>
                <a:gridCol w="2022663">
                  <a:extLst>
                    <a:ext uri="{9D8B030D-6E8A-4147-A177-3AD203B41FA5}">
                      <a16:colId xmlns:a16="http://schemas.microsoft.com/office/drawing/2014/main" val="2449649935"/>
                    </a:ext>
                  </a:extLst>
                </a:gridCol>
                <a:gridCol w="2022663">
                  <a:extLst>
                    <a:ext uri="{9D8B030D-6E8A-4147-A177-3AD203B41FA5}">
                      <a16:colId xmlns:a16="http://schemas.microsoft.com/office/drawing/2014/main" val="1816395642"/>
                    </a:ext>
                  </a:extLst>
                </a:gridCol>
              </a:tblGrid>
              <a:tr h="15172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People on Universal Credit</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Number of total people on Universal Credit </a:t>
                      </a:r>
                      <a:r>
                        <a:rPr lang="en-GB" sz="1200" b="1" i="0" u="none" strike="noStrike">
                          <a:solidFill>
                            <a:srgbClr val="000000"/>
                          </a:solidFill>
                          <a:effectLst/>
                          <a:latin typeface="Arial" panose="020B0604020202020204" pitchFamily="34" charset="0"/>
                        </a:rPr>
                        <a:t>June 2023</a:t>
                      </a:r>
                    </a:p>
                    <a:p>
                      <a:pPr algn="ctr" fontAlgn="b"/>
                      <a:endParaRPr lang="en-GB" sz="12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16-64 population</a:t>
                      </a:r>
                    </a:p>
                    <a:p>
                      <a:pPr algn="ctr" fontAlgn="b"/>
                      <a:r>
                        <a:rPr lang="en-GB" sz="1200" b="1" i="0" u="none" strike="noStrike">
                          <a:solidFill>
                            <a:srgbClr val="000000"/>
                          </a:solidFill>
                          <a:effectLst/>
                          <a:latin typeface="Arial" panose="020B0604020202020204" pitchFamily="34" charset="0"/>
                        </a:rPr>
                        <a:t>June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12 Months ago vs Now:</a:t>
                      </a:r>
                    </a:p>
                    <a:p>
                      <a:pPr algn="ctr" fontAlgn="b"/>
                      <a:r>
                        <a:rPr lang="en-GB" sz="1200" b="1" u="none" strike="noStrike">
                          <a:effectLst/>
                        </a:rPr>
                        <a:t>June 2022 to  June 2023</a:t>
                      </a:r>
                      <a:endParaRPr lang="en-GB" sz="12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Previous update vs Now:</a:t>
                      </a:r>
                    </a:p>
                    <a:p>
                      <a:pPr algn="ctr" fontAlgn="b"/>
                      <a:r>
                        <a:rPr lang="en-GB" sz="1200" b="1" u="none" strike="noStrike">
                          <a:effectLst/>
                        </a:rPr>
                        <a:t>February 2023 to June 2023</a:t>
                      </a:r>
                      <a:endParaRPr lang="en-GB" sz="1200" b="1" i="0" u="none" strike="noStrike">
                        <a:solidFill>
                          <a:srgbClr val="000000"/>
                        </a:solidFill>
                        <a:effectLst/>
                        <a:latin typeface="Arial" panose="020B0604020202020204" pitchFamily="34" charset="0"/>
                      </a:endParaRPr>
                    </a:p>
                    <a:p>
                      <a:pPr algn="ctr" fontAlgn="b"/>
                      <a:endParaRPr lang="en-GB" sz="12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3197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41,602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19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8,041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462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a:latin typeface="+mn-lt"/>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4,902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070883"/>
                  </a:ext>
                </a:extLst>
              </a:tr>
              <a:tr h="319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a:latin typeface="+mn-lt"/>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9,783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029012"/>
                  </a:ext>
                </a:extLst>
              </a:tr>
              <a:tr h="319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a:latin typeface="+mn-lt"/>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10,890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2228263"/>
                  </a:ext>
                </a:extLst>
              </a:tr>
              <a:tr h="462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7,986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319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27,521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27.8%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648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69,123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648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Great Britain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5,961,951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875978"/>
                  </a:ext>
                </a:extLst>
              </a:tr>
            </a:tbl>
          </a:graphicData>
        </a:graphic>
      </p:graphicFrame>
    </p:spTree>
    <p:extLst>
      <p:ext uri="{BB962C8B-B14F-4D97-AF65-F5344CB8AC3E}">
        <p14:creationId xmlns:p14="http://schemas.microsoft.com/office/powerpoint/2010/main" val="2284012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Wages and Inflation</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a:xfrm>
            <a:off x="831850" y="4562475"/>
            <a:ext cx="10515600" cy="1500187"/>
          </a:xfrm>
        </p:spPr>
        <p:txBody>
          <a:bodyPr/>
          <a:lstStyle/>
          <a:p>
            <a:pPr algn="ctr"/>
            <a:r>
              <a:rPr lang="en-GB" b="1">
                <a:solidFill>
                  <a:schemeClr val="bg1"/>
                </a:solidFill>
              </a:rPr>
              <a:t>Pay As You Earn (PAYE) Real Time Information – April 2023 </a:t>
            </a:r>
            <a:endParaRPr lang="en-GB"/>
          </a:p>
        </p:txBody>
      </p:sp>
    </p:spTree>
    <p:extLst>
      <p:ext uri="{BB962C8B-B14F-4D97-AF65-F5344CB8AC3E}">
        <p14:creationId xmlns:p14="http://schemas.microsoft.com/office/powerpoint/2010/main" val="2160027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Wages and Inflation– April 2023</a:t>
            </a:r>
            <a:endPar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4265" y="1166326"/>
            <a:ext cx="10963470" cy="18573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Whilst workers who are resident in Cambridgeshire and Peterborough overall have higher median </a:t>
            </a:r>
            <a:r>
              <a:rPr lang="en-GB" b="1" dirty="0">
                <a:latin typeface="Calibri" panose="020F0502020204030204" pitchFamily="34" charset="0"/>
                <a:ea typeface="Calibri" panose="020F0502020204030204" pitchFamily="34" charset="0"/>
                <a:cs typeface="Times New Roman" panose="02020603050405020304" pitchFamily="18" charset="0"/>
              </a:rPr>
              <a:t>monthly</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wages than the UK there is not an even distribution across the region. Residents of Cambridge and South Cambridgeshire </a:t>
            </a:r>
            <a:r>
              <a:rPr lang="en-GB" b="1" dirty="0">
                <a:latin typeface="Calibri" panose="020F0502020204030204" pitchFamily="34" charset="0"/>
                <a:ea typeface="Calibri" panose="020F0502020204030204" pitchFamily="34" charset="0"/>
                <a:cs typeface="Times New Roman" panose="02020603050405020304" pitchFamily="18" charset="0"/>
              </a:rPr>
              <a:t>have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higher </a:t>
            </a:r>
            <a:r>
              <a:rPr lang="en-GB" b="1" dirty="0">
                <a:latin typeface="Calibri" panose="020F0502020204030204" pitchFamily="34" charset="0"/>
                <a:ea typeface="Calibri" panose="020F0502020204030204" pitchFamily="34" charset="0"/>
                <a:cs typeface="Times New Roman" panose="02020603050405020304" pitchFamily="18" charset="0"/>
              </a:rPr>
              <a:t>median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wages and Fenland and Peterborough residents have lower. </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Annual wage growth in the region has fallen below national levels since 2021 and fell well below inflation in 2022. In 2023 annual wage growth is closer to inflation but still below.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429801" y="3254754"/>
            <a:ext cx="11053666" cy="2849050"/>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comparing the median </a:t>
            </a:r>
            <a:r>
              <a:rPr lang="en-GB" dirty="0">
                <a:latin typeface="Calibri" panose="020F0502020204030204" pitchFamily="34" charset="0"/>
                <a:ea typeface="Calibri" panose="020F0502020204030204" pitchFamily="34" charset="0"/>
                <a:cs typeface="Times New Roman" panose="02020603050405020304" pitchFamily="18" charset="0"/>
              </a:rPr>
              <a:t>monthly</a:t>
            </a:r>
            <a:r>
              <a:rPr lang="en-GB" sz="1800" dirty="0">
                <a:effectLst/>
                <a:latin typeface="Calibri" panose="020F0502020204030204" pitchFamily="34" charset="0"/>
                <a:ea typeface="Calibri" panose="020F0502020204030204" pitchFamily="34" charset="0"/>
                <a:cs typeface="Times New Roman" panose="02020603050405020304" pitchFamily="18" charset="0"/>
              </a:rPr>
              <a:t> wages of Cambridgeshire and Peterborough’s residents by district/unitary local authorities to the </a:t>
            </a:r>
            <a:r>
              <a:rPr lang="en-GB" dirty="0">
                <a:latin typeface="Calibri" panose="020F0502020204030204" pitchFamily="34" charset="0"/>
                <a:ea typeface="Calibri" panose="020F0502020204030204" pitchFamily="34" charset="0"/>
                <a:cs typeface="Times New Roman" panose="02020603050405020304" pitchFamily="18" charset="0"/>
              </a:rPr>
              <a:t>United Kingdom (£2,234), only </a:t>
            </a:r>
            <a:r>
              <a:rPr lang="en-GB" b="1" dirty="0">
                <a:latin typeface="Calibri" panose="020F0502020204030204" pitchFamily="34" charset="0"/>
                <a:ea typeface="Calibri" panose="020F0502020204030204" pitchFamily="34" charset="0"/>
                <a:cs typeface="Times New Roman" panose="02020603050405020304" pitchFamily="18" charset="0"/>
              </a:rPr>
              <a:t>Fenland </a:t>
            </a:r>
            <a:r>
              <a:rPr lang="en-GB" dirty="0">
                <a:latin typeface="Calibri" panose="020F0502020204030204" pitchFamily="34" charset="0"/>
                <a:ea typeface="Calibri" panose="020F0502020204030204" pitchFamily="34" charset="0"/>
                <a:cs typeface="Times New Roman" panose="02020603050405020304" pitchFamily="18" charset="0"/>
              </a:rPr>
              <a:t>(£2,131) and </a:t>
            </a:r>
            <a:r>
              <a:rPr lang="en-GB" b="1" dirty="0">
                <a:latin typeface="Calibri" panose="020F0502020204030204" pitchFamily="34" charset="0"/>
                <a:ea typeface="Calibri" panose="020F0502020204030204" pitchFamily="34" charset="0"/>
                <a:cs typeface="Times New Roman" panose="02020603050405020304" pitchFamily="18" charset="0"/>
              </a:rPr>
              <a:t>Peterborough</a:t>
            </a:r>
            <a:r>
              <a:rPr lang="en-GB" dirty="0">
                <a:latin typeface="Calibri" panose="020F0502020204030204" pitchFamily="34" charset="0"/>
                <a:ea typeface="Calibri" panose="020F0502020204030204" pitchFamily="34" charset="0"/>
                <a:cs typeface="Times New Roman" panose="02020603050405020304" pitchFamily="18" charset="0"/>
              </a:rPr>
              <a:t> (£2,082) are below the average. </a:t>
            </a:r>
            <a:r>
              <a:rPr lang="en-GB" b="1" dirty="0">
                <a:latin typeface="Calibri" panose="020F0502020204030204" pitchFamily="34" charset="0"/>
                <a:ea typeface="Calibri" panose="020F0502020204030204" pitchFamily="34" charset="0"/>
                <a:cs typeface="Times New Roman" panose="02020603050405020304" pitchFamily="18" charset="0"/>
              </a:rPr>
              <a:t>Cambridge</a:t>
            </a:r>
            <a:r>
              <a:rPr lang="en-GB" dirty="0">
                <a:latin typeface="Calibri" panose="020F0502020204030204" pitchFamily="34" charset="0"/>
                <a:ea typeface="Calibri" panose="020F0502020204030204" pitchFamily="34" charset="0"/>
                <a:cs typeface="Times New Roman" panose="02020603050405020304" pitchFamily="18" charset="0"/>
              </a:rPr>
              <a:t> (£2,724) and </a:t>
            </a:r>
            <a:r>
              <a:rPr lang="en-GB" b="1" dirty="0">
                <a:latin typeface="Calibri" panose="020F0502020204030204" pitchFamily="34" charset="0"/>
                <a:ea typeface="Calibri" panose="020F0502020204030204" pitchFamily="34" charset="0"/>
                <a:cs typeface="Times New Roman" panose="02020603050405020304" pitchFamily="18" charset="0"/>
              </a:rPr>
              <a:t>South Cambridgeshire </a:t>
            </a:r>
            <a:r>
              <a:rPr lang="en-GB" dirty="0">
                <a:latin typeface="Calibri" panose="020F0502020204030204" pitchFamily="34" charset="0"/>
                <a:ea typeface="Calibri" panose="020F0502020204030204" pitchFamily="34" charset="0"/>
                <a:cs typeface="Times New Roman" panose="02020603050405020304" pitchFamily="18" charset="0"/>
              </a:rPr>
              <a:t>(£2,694) are the local authorities with the highest median monthly wage.</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Looking at annual wage growth, both </a:t>
            </a:r>
            <a:r>
              <a:rPr lang="en-GB" b="1" dirty="0">
                <a:latin typeface="Calibri" panose="020F0502020204030204" pitchFamily="34" charset="0"/>
                <a:ea typeface="Calibri" panose="020F0502020204030204" pitchFamily="34" charset="0"/>
                <a:cs typeface="Times New Roman" panose="02020603050405020304" pitchFamily="18" charset="0"/>
              </a:rPr>
              <a:t>Cambridgeshire</a:t>
            </a:r>
            <a:r>
              <a:rPr lang="en-GB" dirty="0">
                <a:latin typeface="Calibri" panose="020F0502020204030204" pitchFamily="34" charset="0"/>
                <a:ea typeface="Calibri" panose="020F0502020204030204" pitchFamily="34" charset="0"/>
                <a:cs typeface="Times New Roman" panose="02020603050405020304" pitchFamily="18" charset="0"/>
              </a:rPr>
              <a:t> and </a:t>
            </a:r>
            <a:r>
              <a:rPr lang="en-GB" b="1" dirty="0">
                <a:latin typeface="Calibri" panose="020F0502020204030204" pitchFamily="34" charset="0"/>
                <a:ea typeface="Calibri" panose="020F0502020204030204" pitchFamily="34" charset="0"/>
                <a:cs typeface="Times New Roman" panose="02020603050405020304" pitchFamily="18" charset="0"/>
              </a:rPr>
              <a:t>Peterborough</a:t>
            </a:r>
            <a:r>
              <a:rPr lang="en-GB" dirty="0">
                <a:latin typeface="Calibri" panose="020F0502020204030204" pitchFamily="34" charset="0"/>
                <a:ea typeface="Calibri" panose="020F0502020204030204" pitchFamily="34" charset="0"/>
                <a:cs typeface="Times New Roman" panose="02020603050405020304" pitchFamily="18" charset="0"/>
              </a:rPr>
              <a:t> have had average wage growth be lower than CPIH since March 2022. </a:t>
            </a:r>
          </a:p>
          <a:p>
            <a:pPr marL="342900" lvl="0" indent="-342900">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Cambridge</a:t>
            </a:r>
            <a:r>
              <a:rPr lang="en-GB" b="1" dirty="0">
                <a:latin typeface="Calibri" panose="020F0502020204030204" pitchFamily="34" charset="0"/>
                <a:ea typeface="Calibri" panose="020F0502020204030204" pitchFamily="34" charset="0"/>
                <a:cs typeface="Times New Roman" panose="02020603050405020304" pitchFamily="18" charset="0"/>
              </a:rPr>
              <a:t>shire</a:t>
            </a:r>
            <a:r>
              <a:rPr lang="en-GB" dirty="0">
                <a:latin typeface="Calibri" panose="020F0502020204030204" pitchFamily="34" charset="0"/>
                <a:ea typeface="Calibri" panose="020F0502020204030204" pitchFamily="34" charset="0"/>
                <a:cs typeface="Times New Roman" panose="02020603050405020304" pitchFamily="18" charset="0"/>
              </a:rPr>
              <a:t> has followed a similar trend in wage growth to the </a:t>
            </a:r>
            <a:r>
              <a:rPr lang="en-GB" b="1" dirty="0">
                <a:latin typeface="Calibri" panose="020F0502020204030204" pitchFamily="34" charset="0"/>
                <a:ea typeface="Calibri" panose="020F0502020204030204" pitchFamily="34" charset="0"/>
                <a:cs typeface="Times New Roman" panose="02020603050405020304" pitchFamily="18" charset="0"/>
              </a:rPr>
              <a:t>United Kingdom</a:t>
            </a:r>
            <a:r>
              <a:rPr lang="en-GB" dirty="0">
                <a:latin typeface="Calibri" panose="020F0502020204030204" pitchFamily="34" charset="0"/>
                <a:ea typeface="Calibri" panose="020F0502020204030204" pitchFamily="34" charset="0"/>
                <a:cs typeface="Times New Roman" panose="02020603050405020304" pitchFamily="18" charset="0"/>
              </a:rPr>
              <a:t>, whilst </a:t>
            </a:r>
            <a:r>
              <a:rPr lang="en-GB" b="1" dirty="0">
                <a:latin typeface="Calibri" panose="020F0502020204030204" pitchFamily="34" charset="0"/>
                <a:ea typeface="Calibri" panose="020F0502020204030204" pitchFamily="34" charset="0"/>
                <a:cs typeface="Times New Roman" panose="02020603050405020304" pitchFamily="18" charset="0"/>
              </a:rPr>
              <a:t>Peterborough </a:t>
            </a:r>
            <a:r>
              <a:rPr lang="en-GB" dirty="0">
                <a:latin typeface="Calibri" panose="020F0502020204030204" pitchFamily="34" charset="0"/>
                <a:ea typeface="Calibri" panose="020F0502020204030204" pitchFamily="34" charset="0"/>
                <a:cs typeface="Times New Roman" panose="02020603050405020304" pitchFamily="18" charset="0"/>
              </a:rPr>
              <a:t>has experienced broadly lower wage growth since November 2022</a:t>
            </a: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80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Trends – Median monthly wage (PAYE Experimental Residence Data)</a:t>
            </a:r>
          </a:p>
        </p:txBody>
      </p:sp>
      <p:pic>
        <p:nvPicPr>
          <p:cNvPr id="14" name="Picture 13" descr="A line chart showing the median monthly wage in each Cambridgeshire and Peterborough district from January 2021 to April 2023 compared to the UK. Cambridge and South Cambridgeshire see similar median monthly wages which are substantially higher than the other districts, especially in Fenland and Peterborough.">
            <a:extLst>
              <a:ext uri="{FF2B5EF4-FFF2-40B4-BE49-F238E27FC236}">
                <a16:creationId xmlns:a16="http://schemas.microsoft.com/office/drawing/2014/main" id="{4D0FF451-FCF8-E59A-25F6-5FBB8EAD44E3}"/>
              </a:ext>
            </a:extLst>
          </p:cNvPr>
          <p:cNvPicPr>
            <a:picLocks noChangeAspect="1"/>
          </p:cNvPicPr>
          <p:nvPr/>
        </p:nvPicPr>
        <p:blipFill>
          <a:blip r:embed="rId3"/>
          <a:stretch>
            <a:fillRect/>
          </a:stretch>
        </p:blipFill>
        <p:spPr>
          <a:xfrm>
            <a:off x="1795163" y="713113"/>
            <a:ext cx="8601673" cy="4226530"/>
          </a:xfrm>
          <a:prstGeom prst="rect">
            <a:avLst/>
          </a:prstGeom>
        </p:spPr>
      </p:pic>
      <p:sp>
        <p:nvSpPr>
          <p:cNvPr id="5" name="Isosceles Triangle 4">
            <a:extLst>
              <a:ext uri="{FF2B5EF4-FFF2-40B4-BE49-F238E27FC236}">
                <a16:creationId xmlns:a16="http://schemas.microsoft.com/office/drawing/2014/main" id="{21691B83-6AC1-209A-95BB-680C5A328F10}"/>
              </a:ext>
              <a:ext uri="{C183D7F6-B498-43B3-948B-1728B52AA6E4}">
                <adec:decorative xmlns:adec="http://schemas.microsoft.com/office/drawing/2017/decorative" val="1"/>
              </a:ext>
            </a:extLst>
          </p:cNvPr>
          <p:cNvSpPr/>
          <p:nvPr/>
        </p:nvSpPr>
        <p:spPr>
          <a:xfrm rot="14376596">
            <a:off x="2152942" y="596782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a:extLst>
              <a:ext uri="{FF2B5EF4-FFF2-40B4-BE49-F238E27FC236}">
                <a16:creationId xmlns:a16="http://schemas.microsoft.com/office/drawing/2014/main" id="{9A3E42BE-94B9-A2D4-85CB-3412B4AEA87E}"/>
              </a:ext>
              <a:ext uri="{C183D7F6-B498-43B3-948B-1728B52AA6E4}">
                <adec:decorative xmlns:adec="http://schemas.microsoft.com/office/drawing/2017/decorative" val="1"/>
              </a:ext>
            </a:extLst>
          </p:cNvPr>
          <p:cNvSpPr/>
          <p:nvPr/>
        </p:nvSpPr>
        <p:spPr>
          <a:xfrm rot="10800000">
            <a:off x="5951981" y="595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2">
            <a:extLst>
              <a:ext uri="{FF2B5EF4-FFF2-40B4-BE49-F238E27FC236}">
                <a16:creationId xmlns:a16="http://schemas.microsoft.com/office/drawing/2014/main" id="{C551AAF6-42F2-C712-C286-A65FB44D0B23}"/>
              </a:ext>
            </a:extLst>
          </p:cNvPr>
          <p:cNvGraphicFramePr>
            <a:graphicFrameLocks noGrp="1"/>
          </p:cNvGraphicFramePr>
          <p:nvPr>
            <p:extLst>
              <p:ext uri="{D42A27DB-BD31-4B8C-83A1-F6EECF244321}">
                <p14:modId xmlns:p14="http://schemas.microsoft.com/office/powerpoint/2010/main" val="169972034"/>
              </p:ext>
            </p:extLst>
          </p:nvPr>
        </p:nvGraphicFramePr>
        <p:xfrm>
          <a:off x="161924" y="5019154"/>
          <a:ext cx="11868151" cy="1756960"/>
        </p:xfrm>
        <a:graphic>
          <a:graphicData uri="http://schemas.openxmlformats.org/drawingml/2006/table">
            <a:tbl>
              <a:tblPr firstRow="1" bandRow="1">
                <a:tableStyleId>{5C22544A-7EE6-4342-B048-85BDC9FD1C3A}</a:tableStyleId>
              </a:tblPr>
              <a:tblGrid>
                <a:gridCol w="1483519">
                  <a:extLst>
                    <a:ext uri="{9D8B030D-6E8A-4147-A177-3AD203B41FA5}">
                      <a16:colId xmlns:a16="http://schemas.microsoft.com/office/drawing/2014/main" val="4032657100"/>
                    </a:ext>
                  </a:extLst>
                </a:gridCol>
                <a:gridCol w="1483519">
                  <a:extLst>
                    <a:ext uri="{9D8B030D-6E8A-4147-A177-3AD203B41FA5}">
                      <a16:colId xmlns:a16="http://schemas.microsoft.com/office/drawing/2014/main" val="774618395"/>
                    </a:ext>
                  </a:extLst>
                </a:gridCol>
                <a:gridCol w="1483519">
                  <a:extLst>
                    <a:ext uri="{9D8B030D-6E8A-4147-A177-3AD203B41FA5}">
                      <a16:colId xmlns:a16="http://schemas.microsoft.com/office/drawing/2014/main" val="2478020690"/>
                    </a:ext>
                  </a:extLst>
                </a:gridCol>
                <a:gridCol w="1196373">
                  <a:extLst>
                    <a:ext uri="{9D8B030D-6E8A-4147-A177-3AD203B41FA5}">
                      <a16:colId xmlns:a16="http://schemas.microsoft.com/office/drawing/2014/main" val="819061057"/>
                    </a:ext>
                  </a:extLst>
                </a:gridCol>
                <a:gridCol w="1770664">
                  <a:extLst>
                    <a:ext uri="{9D8B030D-6E8A-4147-A177-3AD203B41FA5}">
                      <a16:colId xmlns:a16="http://schemas.microsoft.com/office/drawing/2014/main" val="2302392568"/>
                    </a:ext>
                  </a:extLst>
                </a:gridCol>
                <a:gridCol w="1483519">
                  <a:extLst>
                    <a:ext uri="{9D8B030D-6E8A-4147-A177-3AD203B41FA5}">
                      <a16:colId xmlns:a16="http://schemas.microsoft.com/office/drawing/2014/main" val="56205674"/>
                    </a:ext>
                  </a:extLst>
                </a:gridCol>
                <a:gridCol w="1483519">
                  <a:extLst>
                    <a:ext uri="{9D8B030D-6E8A-4147-A177-3AD203B41FA5}">
                      <a16:colId xmlns:a16="http://schemas.microsoft.com/office/drawing/2014/main" val="61583384"/>
                    </a:ext>
                  </a:extLst>
                </a:gridCol>
                <a:gridCol w="1483519">
                  <a:extLst>
                    <a:ext uri="{9D8B030D-6E8A-4147-A177-3AD203B41FA5}">
                      <a16:colId xmlns:a16="http://schemas.microsoft.com/office/drawing/2014/main" val="1230185909"/>
                    </a:ext>
                  </a:extLst>
                </a:gridCol>
              </a:tblGrid>
              <a:tr h="531780">
                <a:tc>
                  <a:txBody>
                    <a:bodyPr/>
                    <a:lstStyle/>
                    <a:p>
                      <a:r>
                        <a:rPr lang="en-GB" sz="1600" dirty="0">
                          <a:solidFill>
                            <a:schemeClr val="tx1"/>
                          </a:solidFill>
                        </a:rPr>
                        <a:t>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dirty="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Huntingdonshire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dirty="0">
                          <a:solidFill>
                            <a:schemeClr val="tx1"/>
                          </a:solidFill>
                        </a:rPr>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64231404"/>
                  </a:ext>
                </a:extLst>
              </a:tr>
              <a:tr h="844592">
                <a:tc>
                  <a:txBody>
                    <a:bodyPr/>
                    <a:lstStyle/>
                    <a:p>
                      <a:pPr algn="l"/>
                      <a:r>
                        <a:rPr lang="en-GB" sz="1600" b="1" dirty="0">
                          <a:solidFill>
                            <a:schemeClr val="tx1"/>
                          </a:solidFill>
                        </a:rPr>
                        <a:t>Median monthly wage (April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a:solidFill>
                            <a:schemeClr val="tx1"/>
                          </a:solidFill>
                        </a:rPr>
                        <a:t>£2,724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£2,376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£2,082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£2,694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368383"/>
                  </a:ext>
                </a:extLst>
              </a:tr>
              <a:tr h="380588">
                <a:tc gridSpan="8">
                  <a:txBody>
                    <a:bodyPr/>
                    <a:lstStyle/>
                    <a:p>
                      <a:pPr algn="l"/>
                      <a:r>
                        <a:rPr lang="en-GB" sz="1600" b="0" i="1" dirty="0">
                          <a:solidFill>
                            <a:schemeClr val="tx1"/>
                          </a:solidFill>
                        </a:rPr>
                        <a:t>Source – Pay as you earn real time information - HMRC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extLst>
                  <a:ext uri="{0D108BD9-81ED-4DB2-BD59-A6C34878D82A}">
                    <a16:rowId xmlns:a16="http://schemas.microsoft.com/office/drawing/2014/main" val="497027817"/>
                  </a:ext>
                </a:extLst>
              </a:tr>
            </a:tbl>
          </a:graphicData>
        </a:graphic>
      </p:graphicFrame>
    </p:spTree>
    <p:extLst>
      <p:ext uri="{BB962C8B-B14F-4D97-AF65-F5344CB8AC3E}">
        <p14:creationId xmlns:p14="http://schemas.microsoft.com/office/powerpoint/2010/main" val="382705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Employment Trends – Median monthly wage growth (PAYE) (January 2021- April 2023)</a:t>
            </a:r>
          </a:p>
        </p:txBody>
      </p:sp>
      <p:pic>
        <p:nvPicPr>
          <p:cNvPr id="4" name="Picture 3" descr="A line chart showing the percentage change in median monthly pay from 12 month previous across Cambridgeshire and Peterborough, with CPIH plotted also. CPIH has been above the wage increase since March 2022 but the gap is narrowing.">
            <a:extLst>
              <a:ext uri="{FF2B5EF4-FFF2-40B4-BE49-F238E27FC236}">
                <a16:creationId xmlns:a16="http://schemas.microsoft.com/office/drawing/2014/main" id="{0B6BB8F1-AF63-8355-E41A-BC8DDA67A310}"/>
              </a:ext>
            </a:extLst>
          </p:cNvPr>
          <p:cNvPicPr>
            <a:picLocks noChangeAspect="1"/>
          </p:cNvPicPr>
          <p:nvPr/>
        </p:nvPicPr>
        <p:blipFill>
          <a:blip r:embed="rId3"/>
          <a:stretch>
            <a:fillRect/>
          </a:stretch>
        </p:blipFill>
        <p:spPr>
          <a:xfrm>
            <a:off x="1342273" y="729439"/>
            <a:ext cx="8927302" cy="4295321"/>
          </a:xfrm>
          <a:prstGeom prst="rect">
            <a:avLst/>
          </a:prstGeom>
        </p:spPr>
      </p:pic>
      <p:graphicFrame>
        <p:nvGraphicFramePr>
          <p:cNvPr id="12" name="Table 12">
            <a:extLst>
              <a:ext uri="{FF2B5EF4-FFF2-40B4-BE49-F238E27FC236}">
                <a16:creationId xmlns:a16="http://schemas.microsoft.com/office/drawing/2014/main" id="{C551AAF6-42F2-C712-C286-A65FB44D0B23}"/>
              </a:ext>
            </a:extLst>
          </p:cNvPr>
          <p:cNvGraphicFramePr>
            <a:graphicFrameLocks noGrp="1"/>
          </p:cNvGraphicFramePr>
          <p:nvPr>
            <p:extLst>
              <p:ext uri="{D42A27DB-BD31-4B8C-83A1-F6EECF244321}">
                <p14:modId xmlns:p14="http://schemas.microsoft.com/office/powerpoint/2010/main" val="370478305"/>
              </p:ext>
            </p:extLst>
          </p:nvPr>
        </p:nvGraphicFramePr>
        <p:xfrm>
          <a:off x="291767" y="5155559"/>
          <a:ext cx="11608465" cy="1598967"/>
        </p:xfrm>
        <a:graphic>
          <a:graphicData uri="http://schemas.openxmlformats.org/drawingml/2006/table">
            <a:tbl>
              <a:tblPr firstRow="1" bandRow="1">
                <a:tableStyleId>{5C22544A-7EE6-4342-B048-85BDC9FD1C3A}</a:tableStyleId>
              </a:tblPr>
              <a:tblGrid>
                <a:gridCol w="1451058">
                  <a:extLst>
                    <a:ext uri="{9D8B030D-6E8A-4147-A177-3AD203B41FA5}">
                      <a16:colId xmlns:a16="http://schemas.microsoft.com/office/drawing/2014/main" val="4032657100"/>
                    </a:ext>
                  </a:extLst>
                </a:gridCol>
                <a:gridCol w="1451058">
                  <a:extLst>
                    <a:ext uri="{9D8B030D-6E8A-4147-A177-3AD203B41FA5}">
                      <a16:colId xmlns:a16="http://schemas.microsoft.com/office/drawing/2014/main" val="135579462"/>
                    </a:ext>
                  </a:extLst>
                </a:gridCol>
                <a:gridCol w="1451058">
                  <a:extLst>
                    <a:ext uri="{9D8B030D-6E8A-4147-A177-3AD203B41FA5}">
                      <a16:colId xmlns:a16="http://schemas.microsoft.com/office/drawing/2014/main" val="774618395"/>
                    </a:ext>
                  </a:extLst>
                </a:gridCol>
                <a:gridCol w="1451058">
                  <a:extLst>
                    <a:ext uri="{9D8B030D-6E8A-4147-A177-3AD203B41FA5}">
                      <a16:colId xmlns:a16="http://schemas.microsoft.com/office/drawing/2014/main" val="2478020690"/>
                    </a:ext>
                  </a:extLst>
                </a:gridCol>
                <a:gridCol w="1170196">
                  <a:extLst>
                    <a:ext uri="{9D8B030D-6E8A-4147-A177-3AD203B41FA5}">
                      <a16:colId xmlns:a16="http://schemas.microsoft.com/office/drawing/2014/main" val="819061057"/>
                    </a:ext>
                  </a:extLst>
                </a:gridCol>
                <a:gridCol w="1731921">
                  <a:extLst>
                    <a:ext uri="{9D8B030D-6E8A-4147-A177-3AD203B41FA5}">
                      <a16:colId xmlns:a16="http://schemas.microsoft.com/office/drawing/2014/main" val="2302392568"/>
                    </a:ext>
                  </a:extLst>
                </a:gridCol>
                <a:gridCol w="1451058">
                  <a:extLst>
                    <a:ext uri="{9D8B030D-6E8A-4147-A177-3AD203B41FA5}">
                      <a16:colId xmlns:a16="http://schemas.microsoft.com/office/drawing/2014/main" val="56205674"/>
                    </a:ext>
                  </a:extLst>
                </a:gridCol>
                <a:gridCol w="1451058">
                  <a:extLst>
                    <a:ext uri="{9D8B030D-6E8A-4147-A177-3AD203B41FA5}">
                      <a16:colId xmlns:a16="http://schemas.microsoft.com/office/drawing/2014/main" val="61583384"/>
                    </a:ext>
                  </a:extLst>
                </a:gridCol>
              </a:tblGrid>
              <a:tr h="437614">
                <a:tc>
                  <a:txBody>
                    <a:bodyPr/>
                    <a:lstStyle/>
                    <a:p>
                      <a:r>
                        <a:rPr lang="en-GB" sz="1600" dirty="0">
                          <a:solidFill>
                            <a:schemeClr val="tx1"/>
                          </a:solidFill>
                        </a:rPr>
                        <a:t>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CPIH</a:t>
                      </a:r>
                      <a:br>
                        <a:rPr lang="en-GB" sz="1400">
                          <a:solidFill>
                            <a:schemeClr val="tx1"/>
                          </a:solidFill>
                        </a:rPr>
                      </a:br>
                      <a:r>
                        <a:rPr lang="en-GB" sz="1400">
                          <a:solidFill>
                            <a:schemeClr val="tx1"/>
                          </a:solidFill>
                        </a:rPr>
                        <a:t>(April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Huntingdonshire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dirty="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4231404"/>
                  </a:ext>
                </a:extLst>
              </a:tr>
              <a:tr h="562647">
                <a:tc>
                  <a:txBody>
                    <a:bodyPr/>
                    <a:lstStyle/>
                    <a:p>
                      <a:pPr algn="l"/>
                      <a:r>
                        <a:rPr lang="en-GB" sz="1200" b="1">
                          <a:solidFill>
                            <a:schemeClr val="tx1"/>
                          </a:solidFill>
                        </a:rPr>
                        <a:t>% Change from April 2022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b="1">
                          <a:solidFill>
                            <a:schemeClr val="tx1"/>
                          </a:solidFill>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a:solidFill>
                            <a:schemeClr val="tx1"/>
                          </a:solidFill>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a:solidFill>
                            <a:schemeClr val="tx1"/>
                          </a:solidFil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a:solidFill>
                            <a:schemeClr val="tx1"/>
                          </a:solidFill>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355668"/>
                  </a:ext>
                </a:extLst>
              </a:tr>
              <a:tr h="395937">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a:t>
                      </a:r>
                      <a:r>
                        <a:rPr lang="en-GB" sz="1200" dirty="0"/>
                        <a:t>T</a:t>
                      </a:r>
                      <a:r>
                        <a:rPr lang="en-GB" sz="1200" b="0" i="0" dirty="0">
                          <a:effectLst/>
                        </a:rPr>
                        <a:t>he Consumer Prices Index including owner occupiers' housing costs (CPIH) is the office for national statistics’ headline inflation measure</a:t>
                      </a:r>
                      <a:br>
                        <a:rPr lang="en-GB" sz="1200" b="0" i="1" dirty="0">
                          <a:solidFill>
                            <a:schemeClr val="tx1"/>
                          </a:solidFill>
                        </a:rPr>
                      </a:br>
                      <a:r>
                        <a:rPr lang="en-GB" sz="1200" b="0" i="1" dirty="0">
                          <a:solidFill>
                            <a:schemeClr val="tx1"/>
                          </a:solidFill>
                        </a:rPr>
                        <a:t>Source - Pay as you earn real time information – HMRC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7659866"/>
                  </a:ext>
                </a:extLst>
              </a:tr>
            </a:tbl>
          </a:graphicData>
        </a:graphic>
      </p:graphicFrame>
    </p:spTree>
    <p:extLst>
      <p:ext uri="{BB962C8B-B14F-4D97-AF65-F5344CB8AC3E}">
        <p14:creationId xmlns:p14="http://schemas.microsoft.com/office/powerpoint/2010/main" val="2082379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Vacancies</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p:txBody>
          <a:bodyPr/>
          <a:lstStyle/>
          <a:p>
            <a:pPr algn="ctr"/>
            <a:r>
              <a:rPr lang="en-GB" b="1" err="1">
                <a:solidFill>
                  <a:schemeClr val="bg1"/>
                </a:solidFill>
              </a:rPr>
              <a:t>Lightcast</a:t>
            </a:r>
            <a:r>
              <a:rPr lang="en-GB" b="1">
                <a:solidFill>
                  <a:schemeClr val="bg1"/>
                </a:solidFill>
              </a:rPr>
              <a:t> Vacancies Data – March 2023</a:t>
            </a:r>
            <a:endParaRPr lang="en-GB"/>
          </a:p>
        </p:txBody>
      </p:sp>
    </p:spTree>
    <p:extLst>
      <p:ext uri="{BB962C8B-B14F-4D97-AF65-F5344CB8AC3E}">
        <p14:creationId xmlns:p14="http://schemas.microsoft.com/office/powerpoint/2010/main" val="332666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Vacancies – July 2023</a:t>
            </a: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12003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defRPr/>
            </a:pPr>
            <a:r>
              <a:rPr lang="en-GB" sz="2400" b="1">
                <a:solidFill>
                  <a:prstClr val="white"/>
                </a:solidFill>
                <a:latin typeface="Calibri" panose="020F0502020204030204" pitchFamily="34" charset="0"/>
                <a:ea typeface="Calibri" panose="020F0502020204030204" pitchFamily="34" charset="0"/>
                <a:cs typeface="Times New Roman" panose="02020603050405020304" pitchFamily="18" charset="0"/>
              </a:rPr>
              <a:t>After record numbers of vacancies across Quarter 4 of 2021 and Quarter 1 of the 2022, vacancies </a:t>
            </a:r>
            <a:r>
              <a:rPr lang="en-GB" sz="2400" b="1">
                <a:solidFill>
                  <a:prstClr val="white"/>
                </a:solidFill>
                <a:latin typeface="Calibri" panose="020F0502020204030204" pitchFamily="34" charset="0"/>
                <a:cs typeface="Times New Roman" panose="02020603050405020304" pitchFamily="18" charset="0"/>
              </a:rPr>
              <a:t>decreased in the first half of 2022 </a:t>
            </a:r>
            <a:r>
              <a:rPr lang="en-GB" sz="2400" b="1">
                <a:solidFill>
                  <a:prstClr val="white"/>
                </a:solidFill>
                <a:latin typeface="Calibri" panose="020F0502020204030204" pitchFamily="34" charset="0"/>
                <a:ea typeface="Calibri" panose="020F0502020204030204" pitchFamily="34" charset="0"/>
                <a:cs typeface="Times New Roman" panose="02020603050405020304" pitchFamily="18" charset="0"/>
              </a:rPr>
              <a:t>and have since stabilised at a new baseline.</a:t>
            </a:r>
            <a:endParaRPr kumimoji="0" lang="en-GB" sz="2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615820" y="2483933"/>
            <a:ext cx="11053666" cy="2680798"/>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Looking at how </a:t>
            </a:r>
            <a:r>
              <a:rPr lang="en-GB"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vacancies</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have changed since the </a:t>
            </a:r>
            <a:r>
              <a:rPr lang="en-GB"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previous update</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when compared to the same point in 2023, vacancies have increased from March 2023 and are much higher compared to July 2022</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br>
              <a:rPr lang="en-GB" sz="2000" dirty="0">
                <a:solidFill>
                  <a:prstClr val="black"/>
                </a:solidFill>
                <a:latin typeface="Calibri" panose="020F0502020204030204" pitchFamily="34" charset="0"/>
                <a:cs typeface="Times New Roman" panose="02020603050405020304" pitchFamily="18" charset="0"/>
              </a:rPr>
            </a:br>
            <a:endParaRPr lang="en-GB" sz="2000" dirty="0">
              <a:solidFill>
                <a:prstClr val="black"/>
              </a:solidFill>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vacancies in</a:t>
            </a:r>
            <a:r>
              <a:rPr lang="en-GB"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crease from March 2022 can be observed across all sectors, except for Other service activities. </a:t>
            </a:r>
            <a:r>
              <a:rPr lang="en-GB" sz="2000" dirty="0">
                <a:solidFill>
                  <a:prstClr val="black"/>
                </a:solidFill>
                <a:latin typeface="Calibri" panose="020F0502020204030204" pitchFamily="34" charset="0"/>
                <a:cs typeface="Times New Roman" panose="02020603050405020304" pitchFamily="18" charset="0"/>
              </a:rPr>
              <a:t>When compared to July 2022, Construction (+78%) and Real estate activities (+47%) saw the largest increases.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2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850D057-5B80-0447-AF04-00ABC574AF55}"/>
              </a:ext>
              <a:ext uri="{C183D7F6-B498-43B3-948B-1728B52AA6E4}">
                <adec:decorative xmlns:adec="http://schemas.microsoft.com/office/drawing/2017/decorative" val="1"/>
              </a:ext>
            </a:extLst>
          </p:cNvPr>
          <p:cNvSpPr/>
          <p:nvPr/>
        </p:nvSpPr>
        <p:spPr>
          <a:xfrm>
            <a:off x="371668" y="802586"/>
            <a:ext cx="11448661" cy="1668318"/>
          </a:xfrm>
          <a:prstGeom prst="roundRect">
            <a:avLst/>
          </a:prstGeom>
          <a:solidFill>
            <a:srgbClr val="DEEB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5A4FE2F7-69FF-4382-B870-839313383F34}"/>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Trends – Vacancies</a:t>
            </a:r>
          </a:p>
        </p:txBody>
      </p:sp>
      <p:sp>
        <p:nvSpPr>
          <p:cNvPr id="3" name="TextBox 2">
            <a:extLst>
              <a:ext uri="{FF2B5EF4-FFF2-40B4-BE49-F238E27FC236}">
                <a16:creationId xmlns:a16="http://schemas.microsoft.com/office/drawing/2014/main" id="{76D91ABE-AE99-E013-8FA9-6AC89A2D3551}"/>
              </a:ext>
            </a:extLst>
          </p:cNvPr>
          <p:cNvSpPr txBox="1"/>
          <p:nvPr/>
        </p:nvSpPr>
        <p:spPr>
          <a:xfrm>
            <a:off x="1228139" y="822955"/>
            <a:ext cx="1564435" cy="646331"/>
          </a:xfrm>
          <a:prstGeom prst="rect">
            <a:avLst/>
          </a:prstGeom>
          <a:noFill/>
        </p:spPr>
        <p:txBody>
          <a:bodyPr wrap="square" rtlCol="0">
            <a:spAutoFit/>
          </a:bodyPr>
          <a:lstStyle/>
          <a:p>
            <a:r>
              <a:rPr lang="en-GB" sz="3600" b="1"/>
              <a:t>46,628</a:t>
            </a:r>
          </a:p>
        </p:txBody>
      </p:sp>
      <p:sp>
        <p:nvSpPr>
          <p:cNvPr id="4" name="TextBox 3">
            <a:extLst>
              <a:ext uri="{FF2B5EF4-FFF2-40B4-BE49-F238E27FC236}">
                <a16:creationId xmlns:a16="http://schemas.microsoft.com/office/drawing/2014/main" id="{39BFAA3B-CA92-403F-90EC-7DDF68DC3A11}"/>
              </a:ext>
            </a:extLst>
          </p:cNvPr>
          <p:cNvSpPr txBox="1"/>
          <p:nvPr/>
        </p:nvSpPr>
        <p:spPr>
          <a:xfrm>
            <a:off x="1239416" y="1427028"/>
            <a:ext cx="2122909" cy="1077218"/>
          </a:xfrm>
          <a:prstGeom prst="rect">
            <a:avLst/>
          </a:prstGeom>
          <a:noFill/>
        </p:spPr>
        <p:txBody>
          <a:bodyPr wrap="square" rtlCol="0">
            <a:spAutoFit/>
          </a:bodyPr>
          <a:lstStyle/>
          <a:p>
            <a:r>
              <a:rPr lang="en-GB" sz="1600"/>
              <a:t>Unique job postings in Cambridgeshire and Peterborough in July 2023</a:t>
            </a:r>
          </a:p>
        </p:txBody>
      </p:sp>
      <p:sp>
        <p:nvSpPr>
          <p:cNvPr id="5" name="TextBox 4">
            <a:extLst>
              <a:ext uri="{FF2B5EF4-FFF2-40B4-BE49-F238E27FC236}">
                <a16:creationId xmlns:a16="http://schemas.microsoft.com/office/drawing/2014/main" id="{FA99AE91-EAC0-8DE0-66E8-A6227D023CC7}"/>
              </a:ext>
            </a:extLst>
          </p:cNvPr>
          <p:cNvSpPr txBox="1"/>
          <p:nvPr/>
        </p:nvSpPr>
        <p:spPr>
          <a:xfrm>
            <a:off x="4637312" y="822955"/>
            <a:ext cx="1211428" cy="646331"/>
          </a:xfrm>
          <a:prstGeom prst="rect">
            <a:avLst/>
          </a:prstGeom>
          <a:noFill/>
        </p:spPr>
        <p:txBody>
          <a:bodyPr wrap="square" rtlCol="0">
            <a:spAutoFit/>
          </a:bodyPr>
          <a:lstStyle/>
          <a:p>
            <a:r>
              <a:rPr lang="en-GB" sz="3600" b="1"/>
              <a:t>+10%</a:t>
            </a:r>
          </a:p>
        </p:txBody>
      </p:sp>
      <p:sp>
        <p:nvSpPr>
          <p:cNvPr id="8" name="TextBox 7">
            <a:extLst>
              <a:ext uri="{FF2B5EF4-FFF2-40B4-BE49-F238E27FC236}">
                <a16:creationId xmlns:a16="http://schemas.microsoft.com/office/drawing/2014/main" id="{35A91D73-52BF-BA36-6243-9ED2EED10B88}"/>
              </a:ext>
            </a:extLst>
          </p:cNvPr>
          <p:cNvSpPr txBox="1"/>
          <p:nvPr/>
        </p:nvSpPr>
        <p:spPr>
          <a:xfrm>
            <a:off x="5848740" y="815129"/>
            <a:ext cx="1058960" cy="646331"/>
          </a:xfrm>
          <a:prstGeom prst="rect">
            <a:avLst/>
          </a:prstGeom>
          <a:solidFill>
            <a:schemeClr val="bg2"/>
          </a:solidFill>
        </p:spPr>
        <p:txBody>
          <a:bodyPr wrap="square" rtlCol="0">
            <a:spAutoFit/>
          </a:bodyPr>
          <a:lstStyle/>
          <a:p>
            <a:r>
              <a:rPr lang="en-GB" sz="1200"/>
              <a:t>Compared to +6% nationally</a:t>
            </a:r>
          </a:p>
        </p:txBody>
      </p:sp>
      <p:sp>
        <p:nvSpPr>
          <p:cNvPr id="6" name="TextBox 5">
            <a:extLst>
              <a:ext uri="{FF2B5EF4-FFF2-40B4-BE49-F238E27FC236}">
                <a16:creationId xmlns:a16="http://schemas.microsoft.com/office/drawing/2014/main" id="{3EC37870-AFD4-1EA4-A8B6-201FFFDE8CC2}"/>
              </a:ext>
            </a:extLst>
          </p:cNvPr>
          <p:cNvSpPr txBox="1"/>
          <p:nvPr/>
        </p:nvSpPr>
        <p:spPr>
          <a:xfrm>
            <a:off x="4646643" y="1453634"/>
            <a:ext cx="2388637" cy="830997"/>
          </a:xfrm>
          <a:prstGeom prst="rect">
            <a:avLst/>
          </a:prstGeom>
          <a:noFill/>
        </p:spPr>
        <p:txBody>
          <a:bodyPr wrap="square" rtlCol="0">
            <a:spAutoFit/>
          </a:bodyPr>
          <a:lstStyle/>
          <a:p>
            <a:r>
              <a:rPr lang="en-GB" sz="1600"/>
              <a:t>Increase in unique job postings compared to March 2023</a:t>
            </a:r>
          </a:p>
        </p:txBody>
      </p:sp>
      <p:sp>
        <p:nvSpPr>
          <p:cNvPr id="11" name="TextBox 10">
            <a:extLst>
              <a:ext uri="{FF2B5EF4-FFF2-40B4-BE49-F238E27FC236}">
                <a16:creationId xmlns:a16="http://schemas.microsoft.com/office/drawing/2014/main" id="{16242375-3303-96FB-ABBC-AB6CCBE1EF87}"/>
              </a:ext>
            </a:extLst>
          </p:cNvPr>
          <p:cNvSpPr txBox="1"/>
          <p:nvPr/>
        </p:nvSpPr>
        <p:spPr>
          <a:xfrm>
            <a:off x="8771747" y="802586"/>
            <a:ext cx="1211428" cy="646331"/>
          </a:xfrm>
          <a:prstGeom prst="rect">
            <a:avLst/>
          </a:prstGeom>
          <a:noFill/>
        </p:spPr>
        <p:txBody>
          <a:bodyPr wrap="square" rtlCol="0">
            <a:spAutoFit/>
          </a:bodyPr>
          <a:lstStyle/>
          <a:p>
            <a:r>
              <a:rPr lang="en-GB" sz="3600" b="1"/>
              <a:t>+22%</a:t>
            </a:r>
          </a:p>
        </p:txBody>
      </p:sp>
      <p:sp>
        <p:nvSpPr>
          <p:cNvPr id="12" name="TextBox 11">
            <a:extLst>
              <a:ext uri="{FF2B5EF4-FFF2-40B4-BE49-F238E27FC236}">
                <a16:creationId xmlns:a16="http://schemas.microsoft.com/office/drawing/2014/main" id="{25412882-FF00-A953-AD13-FE0DD8EAF6B5}"/>
              </a:ext>
            </a:extLst>
          </p:cNvPr>
          <p:cNvSpPr txBox="1"/>
          <p:nvPr/>
        </p:nvSpPr>
        <p:spPr>
          <a:xfrm>
            <a:off x="9963866" y="806539"/>
            <a:ext cx="1138335" cy="461665"/>
          </a:xfrm>
          <a:prstGeom prst="rect">
            <a:avLst/>
          </a:prstGeom>
          <a:solidFill>
            <a:schemeClr val="bg2"/>
          </a:solidFill>
        </p:spPr>
        <p:txBody>
          <a:bodyPr wrap="square" rtlCol="0">
            <a:spAutoFit/>
          </a:bodyPr>
          <a:lstStyle/>
          <a:p>
            <a:r>
              <a:rPr lang="en-GB" sz="1200"/>
              <a:t>Compared to +3% nationally</a:t>
            </a:r>
          </a:p>
        </p:txBody>
      </p:sp>
      <p:pic>
        <p:nvPicPr>
          <p:cNvPr id="9" name="Picture 8" descr="A line chart showing monthly unique job postings across Cambridgeshire and Peterborough with a line for each of the last three years. Vacancies in 2023 have been consistently above 2021, and surpassed 2022 levels in April. ">
            <a:extLst>
              <a:ext uri="{FF2B5EF4-FFF2-40B4-BE49-F238E27FC236}">
                <a16:creationId xmlns:a16="http://schemas.microsoft.com/office/drawing/2014/main" id="{68891537-F242-CCEC-7BB1-B74E0549421B}"/>
              </a:ext>
            </a:extLst>
          </p:cNvPr>
          <p:cNvPicPr>
            <a:picLocks noChangeAspect="1"/>
          </p:cNvPicPr>
          <p:nvPr/>
        </p:nvPicPr>
        <p:blipFill>
          <a:blip r:embed="rId3"/>
          <a:stretch>
            <a:fillRect/>
          </a:stretch>
        </p:blipFill>
        <p:spPr>
          <a:xfrm>
            <a:off x="1447397" y="2627159"/>
            <a:ext cx="9297206" cy="3956647"/>
          </a:xfrm>
          <a:prstGeom prst="rect">
            <a:avLst/>
          </a:prstGeom>
        </p:spPr>
      </p:pic>
      <p:sp>
        <p:nvSpPr>
          <p:cNvPr id="2" name="Title 12">
            <a:extLst>
              <a:ext uri="{FF2B5EF4-FFF2-40B4-BE49-F238E27FC236}">
                <a16:creationId xmlns:a16="http://schemas.microsoft.com/office/drawing/2014/main" id="{45DB4C45-76D2-CF3D-5EB5-5A5A99DCED80}"/>
              </a:ext>
              <a:ext uri="{C183D7F6-B498-43B3-948B-1728B52AA6E4}">
                <adec:decorative xmlns:adec="http://schemas.microsoft.com/office/drawing/2017/decorative" val="1"/>
              </a:ext>
            </a:extLst>
          </p:cNvPr>
          <p:cNvSpPr txBox="1">
            <a:spLocks/>
          </p:cNvSpPr>
          <p:nvPr/>
        </p:nvSpPr>
        <p:spPr>
          <a:xfrm>
            <a:off x="8766854" y="1351227"/>
            <a:ext cx="238863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a:latin typeface="+mn-lt"/>
                <a:ea typeface="+mn-ea"/>
                <a:cs typeface="+mn-cs"/>
              </a:rPr>
              <a:t>Increase in unique job postings compared to July 2022</a:t>
            </a:r>
          </a:p>
        </p:txBody>
      </p:sp>
    </p:spTree>
    <p:extLst>
      <p:ext uri="{BB962C8B-B14F-4D97-AF65-F5344CB8AC3E}">
        <p14:creationId xmlns:p14="http://schemas.microsoft.com/office/powerpoint/2010/main" val="3632818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DC459B-AD0F-2E6B-F13C-276BDF99662F}"/>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Trends – Vacancies by Industry</a:t>
            </a:r>
          </a:p>
        </p:txBody>
      </p:sp>
      <p:graphicFrame>
        <p:nvGraphicFramePr>
          <p:cNvPr id="17" name="Content Placeholder 16">
            <a:extLst>
              <a:ext uri="{FF2B5EF4-FFF2-40B4-BE49-F238E27FC236}">
                <a16:creationId xmlns:a16="http://schemas.microsoft.com/office/drawing/2014/main" id="{3A3FC90C-E046-8351-F16F-574E95C61120}"/>
              </a:ext>
            </a:extLst>
          </p:cNvPr>
          <p:cNvGraphicFramePr>
            <a:graphicFrameLocks noGrp="1"/>
          </p:cNvGraphicFramePr>
          <p:nvPr>
            <p:ph idx="1"/>
            <p:extLst>
              <p:ext uri="{D42A27DB-BD31-4B8C-83A1-F6EECF244321}">
                <p14:modId xmlns:p14="http://schemas.microsoft.com/office/powerpoint/2010/main" val="120554689"/>
              </p:ext>
            </p:extLst>
          </p:nvPr>
        </p:nvGraphicFramePr>
        <p:xfrm>
          <a:off x="526131" y="813136"/>
          <a:ext cx="11665869" cy="5856357"/>
        </p:xfrm>
        <a:graphic>
          <a:graphicData uri="http://schemas.openxmlformats.org/drawingml/2006/table">
            <a:tbl>
              <a:tblPr firstRow="1"/>
              <a:tblGrid>
                <a:gridCol w="1376332">
                  <a:extLst>
                    <a:ext uri="{9D8B030D-6E8A-4147-A177-3AD203B41FA5}">
                      <a16:colId xmlns:a16="http://schemas.microsoft.com/office/drawing/2014/main" val="3504557264"/>
                    </a:ext>
                  </a:extLst>
                </a:gridCol>
                <a:gridCol w="3746589">
                  <a:extLst>
                    <a:ext uri="{9D8B030D-6E8A-4147-A177-3AD203B41FA5}">
                      <a16:colId xmlns:a16="http://schemas.microsoft.com/office/drawing/2014/main" val="4187039276"/>
                    </a:ext>
                  </a:extLst>
                </a:gridCol>
                <a:gridCol w="2566969">
                  <a:extLst>
                    <a:ext uri="{9D8B030D-6E8A-4147-A177-3AD203B41FA5}">
                      <a16:colId xmlns:a16="http://schemas.microsoft.com/office/drawing/2014/main" val="415243330"/>
                    </a:ext>
                  </a:extLst>
                </a:gridCol>
                <a:gridCol w="1403660">
                  <a:extLst>
                    <a:ext uri="{9D8B030D-6E8A-4147-A177-3AD203B41FA5}">
                      <a16:colId xmlns:a16="http://schemas.microsoft.com/office/drawing/2014/main" val="529452867"/>
                    </a:ext>
                  </a:extLst>
                </a:gridCol>
                <a:gridCol w="1436882">
                  <a:extLst>
                    <a:ext uri="{9D8B030D-6E8A-4147-A177-3AD203B41FA5}">
                      <a16:colId xmlns:a16="http://schemas.microsoft.com/office/drawing/2014/main" val="335686082"/>
                    </a:ext>
                  </a:extLst>
                </a:gridCol>
                <a:gridCol w="1135437">
                  <a:extLst>
                    <a:ext uri="{9D8B030D-6E8A-4147-A177-3AD203B41FA5}">
                      <a16:colId xmlns:a16="http://schemas.microsoft.com/office/drawing/2014/main" val="4293699566"/>
                    </a:ext>
                  </a:extLst>
                </a:gridCol>
              </a:tblGrid>
              <a:tr h="673466">
                <a:tc gridSpan="6">
                  <a:txBody>
                    <a:bodyPr/>
                    <a:lstStyle/>
                    <a:p>
                      <a:pPr algn="ctr" fontAlgn="ctr"/>
                      <a:r>
                        <a:rPr lang="en-GB" sz="1200" b="1" i="0" u="none" strike="noStrike" dirty="0">
                          <a:solidFill>
                            <a:srgbClr val="000000"/>
                          </a:solidFill>
                          <a:effectLst/>
                          <a:latin typeface="Arial" panose="020B0604020202020204" pitchFamily="34" charset="0"/>
                          <a:cs typeface="Arial" panose="020B0604020202020204" pitchFamily="34" charset="0"/>
                        </a:rPr>
                        <a:t>Number of Vacancies in Cambridgeshire and Peterborough in July 2023 compared to the UK</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14725369"/>
                  </a:ext>
                </a:extLst>
              </a:tr>
              <a:tr h="673466">
                <a:tc>
                  <a:txBody>
                    <a:bodyPr/>
                    <a:lstStyle/>
                    <a:p>
                      <a:pPr algn="ctr" fontAlgn="ctr"/>
                      <a:r>
                        <a:rPr lang="en-GB" sz="1200" b="1" i="0" u="none" strike="noStrike">
                          <a:solidFill>
                            <a:srgbClr val="000000"/>
                          </a:solidFill>
                          <a:effectLst/>
                          <a:latin typeface="Arial" panose="020B0604020202020204" pitchFamily="34" charset="0"/>
                          <a:cs typeface="Arial" panose="020B0604020202020204" pitchFamily="34" charset="0"/>
                        </a:rPr>
                        <a:t>Sector Identifier</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Arial" panose="020B0604020202020204" pitchFamily="34" charset="0"/>
                          <a:cs typeface="Arial" panose="020B0604020202020204" pitchFamily="34" charset="0"/>
                        </a:rPr>
                        <a:t>Employment Sector </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Arial" panose="020B0604020202020204" pitchFamily="34" charset="0"/>
                          <a:cs typeface="Arial" panose="020B0604020202020204" pitchFamily="34" charset="0"/>
                        </a:rPr>
                        <a:t>Vacancies in Cambridgeshire and Peterborough: July 2023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Percentage of total vacancies in Cambridgeshire and Peterborough</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Vacancies in UK: July 2023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Percentage of total vacancies in UK</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9188339"/>
                  </a:ext>
                </a:extLst>
              </a:tr>
              <a:tr h="30888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Accommodation and food service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2,214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156,691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918642"/>
                  </a:ext>
                </a:extLst>
              </a:tr>
              <a:tr h="30888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Administrative and support service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4,045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267,579</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25048508"/>
                  </a:ext>
                </a:extLst>
              </a:tr>
              <a:tr h="185357">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Arts, entertainment and recreation</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1,813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126,740</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639606"/>
                  </a:ext>
                </a:extLst>
              </a:tr>
              <a:tr h="185357">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Construction</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2,606</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6%</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143,970</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763462"/>
                  </a:ext>
                </a:extLst>
              </a:tr>
              <a:tr h="185357">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Education</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2,461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215,465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637228"/>
                  </a:ext>
                </a:extLst>
              </a:tr>
              <a:tr h="185357">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6</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Financial and insurance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1,528</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111,994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298272"/>
                  </a:ext>
                </a:extLst>
              </a:tr>
              <a:tr h="22233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Human health and social work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5,541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12%</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374,989</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21886698"/>
                  </a:ext>
                </a:extLst>
              </a:tr>
              <a:tr h="185357">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8</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Information and communication</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4,870</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222,337</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8%</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05640349"/>
                  </a:ext>
                </a:extLst>
              </a:tr>
              <a:tr h="185357">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Manufacturing</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3,394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196,893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436207"/>
                  </a:ext>
                </a:extLst>
              </a:tr>
              <a:tr h="185357">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Other service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178</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10,614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959707"/>
                  </a:ext>
                </a:extLst>
              </a:tr>
              <a:tr h="308880">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Professional, scientific and technical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2,891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6%</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197,928</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601915"/>
                  </a:ext>
                </a:extLst>
              </a:tr>
              <a:tr h="364948">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12</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Public administration and defence; compulsory social security</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486</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27,248</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584892"/>
                  </a:ext>
                </a:extLst>
              </a:tr>
              <a:tr h="185357">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Real estate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675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44,924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53011"/>
                  </a:ext>
                </a:extLst>
              </a:tr>
              <a:tr h="185357">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Transportation and storage</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1,931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131,355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33476"/>
                  </a:ext>
                </a:extLst>
              </a:tr>
              <a:tr h="364948">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Wholesale and retail trade; repair of motor vehicles and motorcycles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1,679</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109,060</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315"/>
                  </a:ext>
                </a:extLst>
              </a:tr>
              <a:tr h="903721">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16</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Arial" panose="020B0604020202020204" pitchFamily="34" charset="0"/>
                          <a:cs typeface="Arial" panose="020B0604020202020204" pitchFamily="34" charset="0"/>
                        </a:rPr>
                        <a:t>Other sectors</a:t>
                      </a:r>
                      <a:br>
                        <a:rPr lang="en-GB" sz="1200" b="0" i="0" u="none" strike="noStrike">
                          <a:solidFill>
                            <a:schemeClr val="tx1"/>
                          </a:solidFill>
                          <a:effectLst/>
                          <a:latin typeface="Arial" panose="020B0604020202020204" pitchFamily="34" charset="0"/>
                          <a:cs typeface="Arial" panose="020B0604020202020204" pitchFamily="34" charset="0"/>
                        </a:rPr>
                      </a:br>
                      <a:r>
                        <a:rPr lang="en-GB" sz="1200" b="0" i="0" u="none" strike="noStrike">
                          <a:solidFill>
                            <a:schemeClr val="tx1"/>
                          </a:solidFill>
                          <a:effectLst/>
                          <a:latin typeface="Arial" panose="020B0604020202020204" pitchFamily="34" charset="0"/>
                          <a:cs typeface="Arial" panose="020B0604020202020204" pitchFamily="34" charset="0"/>
                        </a:rPr>
                        <a:t>(</a:t>
                      </a:r>
                      <a:r>
                        <a:rPr lang="en-GB" sz="1200" b="0" i="0">
                          <a:solidFill>
                            <a:schemeClr val="tx1"/>
                          </a:solidFill>
                          <a:effectLst/>
                          <a:latin typeface="Arial" panose="020B0604020202020204" pitchFamily="34" charset="0"/>
                          <a:cs typeface="Arial" panose="020B0604020202020204" pitchFamily="34" charset="0"/>
                        </a:rPr>
                        <a:t>agriculture, forestry and fishing; Mining and quarrying; Water supply and Waste management)</a:t>
                      </a:r>
                      <a:endParaRPr lang="en-US" sz="1200" b="0" i="0">
                        <a:solidFill>
                          <a:schemeClr val="tx1"/>
                        </a:solidFill>
                        <a:effectLst/>
                        <a:latin typeface="Arial" panose="020B0604020202020204" pitchFamily="34" charset="0"/>
                        <a:cs typeface="Arial" panose="020B0604020202020204" pitchFamily="34" charset="0"/>
                      </a:endParaRPr>
                    </a:p>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3,222</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162,612</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6%</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925379"/>
                  </a:ext>
                </a:extLst>
              </a:tr>
            </a:tbl>
          </a:graphicData>
        </a:graphic>
      </p:graphicFrame>
    </p:spTree>
    <p:extLst>
      <p:ext uri="{BB962C8B-B14F-4D97-AF65-F5344CB8AC3E}">
        <p14:creationId xmlns:p14="http://schemas.microsoft.com/office/powerpoint/2010/main" val="380412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A4FE2F7-69FF-4382-B870-839313383F3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Trends – Vacancies by Industry Changes</a:t>
            </a:r>
          </a:p>
        </p:txBody>
      </p:sp>
      <p:graphicFrame>
        <p:nvGraphicFramePr>
          <p:cNvPr id="4" name="Table 3">
            <a:extLst>
              <a:ext uri="{FF2B5EF4-FFF2-40B4-BE49-F238E27FC236}">
                <a16:creationId xmlns:a16="http://schemas.microsoft.com/office/drawing/2014/main" id="{3F198348-60A1-53AB-F9D1-D4A3174B8666}"/>
              </a:ext>
            </a:extLst>
          </p:cNvPr>
          <p:cNvGraphicFramePr>
            <a:graphicFrameLocks noGrp="1"/>
          </p:cNvGraphicFramePr>
          <p:nvPr>
            <p:extLst>
              <p:ext uri="{D42A27DB-BD31-4B8C-83A1-F6EECF244321}">
                <p14:modId xmlns:p14="http://schemas.microsoft.com/office/powerpoint/2010/main" val="593861624"/>
              </p:ext>
            </p:extLst>
          </p:nvPr>
        </p:nvGraphicFramePr>
        <p:xfrm>
          <a:off x="158144" y="725401"/>
          <a:ext cx="2980471" cy="6046570"/>
        </p:xfrm>
        <a:graphic>
          <a:graphicData uri="http://schemas.openxmlformats.org/drawingml/2006/table">
            <a:tbl>
              <a:tblPr firstRow="1">
                <a:tableStyleId>{5C22544A-7EE6-4342-B048-85BDC9FD1C3A}</a:tableStyleId>
              </a:tblPr>
              <a:tblGrid>
                <a:gridCol w="746927">
                  <a:extLst>
                    <a:ext uri="{9D8B030D-6E8A-4147-A177-3AD203B41FA5}">
                      <a16:colId xmlns:a16="http://schemas.microsoft.com/office/drawing/2014/main" val="2159562102"/>
                    </a:ext>
                  </a:extLst>
                </a:gridCol>
                <a:gridCol w="2233544">
                  <a:extLst>
                    <a:ext uri="{9D8B030D-6E8A-4147-A177-3AD203B41FA5}">
                      <a16:colId xmlns:a16="http://schemas.microsoft.com/office/drawing/2014/main" val="2929235570"/>
                    </a:ext>
                  </a:extLst>
                </a:gridCol>
              </a:tblGrid>
              <a:tr h="172501">
                <a:tc gridSpan="2">
                  <a:txBody>
                    <a:bodyPr/>
                    <a:lstStyle/>
                    <a:p>
                      <a:pPr algn="ctr" fontAlgn="b"/>
                      <a:r>
                        <a:rPr lang="en-GB" sz="1150" b="0" i="0" u="none" strike="noStrike" dirty="0">
                          <a:solidFill>
                            <a:schemeClr val="tx1"/>
                          </a:solidFill>
                          <a:effectLst/>
                          <a:latin typeface="Arial" panose="020B0604020202020204" pitchFamily="34" charset="0"/>
                          <a:cs typeface="Arial" panose="020B0604020202020204" pitchFamily="34" charset="0"/>
                        </a:rPr>
                        <a:t>Sector Identifier for Chart</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b"/>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699032315"/>
                  </a:ext>
                </a:extLst>
              </a:tr>
              <a:tr h="334603">
                <a:tc>
                  <a:txBody>
                    <a:bodyPr/>
                    <a:lstStyle/>
                    <a:p>
                      <a:pPr algn="ctr" fontAlgn="b"/>
                      <a:r>
                        <a:rPr lang="en-GB" sz="1150" b="0" i="0" u="none" strike="noStrike">
                          <a:solidFill>
                            <a:schemeClr val="tx1"/>
                          </a:solidFill>
                          <a:effectLst/>
                          <a:latin typeface="Arial" panose="020B0604020202020204" pitchFamily="34" charset="0"/>
                          <a:cs typeface="Arial" panose="020B0604020202020204" pitchFamily="34" charset="0"/>
                        </a:rPr>
                        <a:t>Sector Identifier</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50" b="0" i="0" u="none" strike="noStrike">
                          <a:solidFill>
                            <a:schemeClr val="tx1"/>
                          </a:solidFill>
                          <a:effectLst/>
                          <a:latin typeface="Arial" panose="020B0604020202020204" pitchFamily="34" charset="0"/>
                          <a:cs typeface="Arial" panose="020B0604020202020204" pitchFamily="34" charset="0"/>
                        </a:rPr>
                        <a:t>Sector Name</a:t>
                      </a: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072568730"/>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Accommodation and food service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197216"/>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2</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Administrative and support service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3414337"/>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3</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Arts, entertainment and recreation</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483757"/>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4</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Construction</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533424"/>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5</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Education</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126321"/>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6</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Financial and insurance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611081"/>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7</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Human health and social work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671580"/>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8</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Information and communication</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513162"/>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9</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Manufacturing</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0684573"/>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10</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Other service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2213971"/>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11</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Professional, scientific and technical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0423507"/>
                  </a:ext>
                </a:extLst>
              </a:tr>
              <a:tr h="500487">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12</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Public administration and defence; compulsory social security</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539089"/>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13</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Real estate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533248"/>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14</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Transportation and storage</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3892241"/>
                  </a:ext>
                </a:extLst>
              </a:tr>
              <a:tr h="500487">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15</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Wholesale and retail trade; repair of motor vehicles and motorcycles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285504"/>
                  </a:ext>
                </a:extLst>
              </a:tr>
              <a:tr h="998139">
                <a:tc>
                  <a:txBody>
                    <a:bodyPr/>
                    <a:lstStyle/>
                    <a:p>
                      <a:pPr algn="ctr" fontAlgn="b"/>
                      <a:r>
                        <a:rPr lang="en-GB" sz="1150" b="0" i="0" u="none" strike="noStrike">
                          <a:solidFill>
                            <a:schemeClr val="tx1"/>
                          </a:solidFill>
                          <a:effectLst/>
                          <a:latin typeface="Arial" panose="020B0604020202020204" pitchFamily="34" charset="0"/>
                          <a:cs typeface="Arial" panose="020B0604020202020204" pitchFamily="34" charset="0"/>
                        </a:rPr>
                        <a:t>16</a:t>
                      </a: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50" b="0" i="0" u="none" strike="noStrike" dirty="0">
                          <a:solidFill>
                            <a:schemeClr val="tx1"/>
                          </a:solidFill>
                          <a:effectLst/>
                          <a:latin typeface="Arial" panose="020B0604020202020204" pitchFamily="34" charset="0"/>
                          <a:cs typeface="Arial" panose="020B0604020202020204" pitchFamily="34" charset="0"/>
                        </a:rPr>
                        <a:t>Other sectors</a:t>
                      </a:r>
                      <a:br>
                        <a:rPr lang="en-GB" sz="1150" b="0" i="0" u="none" strike="noStrike" dirty="0">
                          <a:solidFill>
                            <a:schemeClr val="tx1"/>
                          </a:solidFill>
                          <a:effectLst/>
                          <a:latin typeface="Arial" panose="020B0604020202020204" pitchFamily="34" charset="0"/>
                          <a:cs typeface="Arial" panose="020B0604020202020204" pitchFamily="34" charset="0"/>
                        </a:rPr>
                      </a:br>
                      <a:r>
                        <a:rPr lang="en-GB" sz="1150" b="0" i="0" u="none" strike="noStrike" dirty="0">
                          <a:solidFill>
                            <a:schemeClr val="tx1"/>
                          </a:solidFill>
                          <a:effectLst/>
                          <a:latin typeface="Arial" panose="020B0604020202020204" pitchFamily="34" charset="0"/>
                          <a:cs typeface="Arial" panose="020B0604020202020204" pitchFamily="34" charset="0"/>
                        </a:rPr>
                        <a:t>(A</a:t>
                      </a:r>
                      <a:r>
                        <a:rPr lang="en-GB" sz="1150" b="0" i="0" dirty="0">
                          <a:solidFill>
                            <a:schemeClr val="tx1"/>
                          </a:solidFill>
                          <a:effectLst/>
                          <a:latin typeface="Arial" panose="020B0604020202020204" pitchFamily="34" charset="0"/>
                          <a:cs typeface="Arial" panose="020B0604020202020204" pitchFamily="34" charset="0"/>
                        </a:rPr>
                        <a:t>griculture, forestry and fishing; Mining and quarrying; Water supply and Waste management)</a:t>
                      </a:r>
                      <a:endParaRPr lang="en-US" sz="1150" b="0" i="0" dirty="0">
                        <a:solidFill>
                          <a:schemeClr val="tx1"/>
                        </a:solidFill>
                        <a:effectLst/>
                        <a:latin typeface="Arial" panose="020B0604020202020204" pitchFamily="34" charset="0"/>
                        <a:cs typeface="Arial" panose="020B0604020202020204" pitchFamily="34" charset="0"/>
                      </a:endParaRPr>
                    </a:p>
                    <a:p>
                      <a:pPr algn="ctr" fontAlgn="b"/>
                      <a:endParaRPr lang="en-GB" sz="1150" b="0" i="0" u="none" strike="noStrike" dirty="0">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2194702"/>
                  </a:ext>
                </a:extLst>
              </a:tr>
            </a:tbl>
          </a:graphicData>
        </a:graphic>
      </p:graphicFrame>
      <p:pic>
        <p:nvPicPr>
          <p:cNvPr id="2" name="Picture 1" descr="A bar chart showing the percentage change in unique job postings by sector across Cambridgeshire and Peterborough compared to March 2023 and July 2022, there are only 3 sectors where there are fewer postings than in July 2022; human health and social work. Information and communication. and Other service activities. All sectors but Other Service Activities have seen increases from March 2023.">
            <a:extLst>
              <a:ext uri="{FF2B5EF4-FFF2-40B4-BE49-F238E27FC236}">
                <a16:creationId xmlns:a16="http://schemas.microsoft.com/office/drawing/2014/main" id="{3DBB085E-B402-2FA1-8E1C-756DE6BD9EB1}"/>
              </a:ext>
            </a:extLst>
          </p:cNvPr>
          <p:cNvPicPr>
            <a:picLocks noChangeAspect="1"/>
          </p:cNvPicPr>
          <p:nvPr/>
        </p:nvPicPr>
        <p:blipFill>
          <a:blip r:embed="rId3"/>
          <a:stretch>
            <a:fillRect/>
          </a:stretch>
        </p:blipFill>
        <p:spPr>
          <a:xfrm>
            <a:off x="3379012" y="1638725"/>
            <a:ext cx="8654843" cy="4033026"/>
          </a:xfrm>
          <a:prstGeom prst="rect">
            <a:avLst/>
          </a:prstGeom>
        </p:spPr>
      </p:pic>
    </p:spTree>
    <p:extLst>
      <p:ext uri="{BB962C8B-B14F-4D97-AF65-F5344CB8AC3E}">
        <p14:creationId xmlns:p14="http://schemas.microsoft.com/office/powerpoint/2010/main" val="3953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Labour Market Headline Findings – April 2022 – March 2023</a:t>
            </a:r>
          </a:p>
        </p:txBody>
      </p:sp>
      <p:sp>
        <p:nvSpPr>
          <p:cNvPr id="5" name="TextBox 4">
            <a:extLst>
              <a:ext uri="{FF2B5EF4-FFF2-40B4-BE49-F238E27FC236}">
                <a16:creationId xmlns:a16="http://schemas.microsoft.com/office/drawing/2014/main" id="{3504BDA3-ECA1-3CB6-A871-2440E752EF28}"/>
              </a:ext>
              <a:ext uri="{C183D7F6-B498-43B3-948B-1728B52AA6E4}">
                <adec:decorative xmlns:adec="http://schemas.microsoft.com/office/drawing/2017/decorative" val="0"/>
              </a:ext>
            </a:extLst>
          </p:cNvPr>
          <p:cNvSpPr txBox="1"/>
          <p:nvPr/>
        </p:nvSpPr>
        <p:spPr>
          <a:xfrm>
            <a:off x="615820" y="1045632"/>
            <a:ext cx="10963470" cy="12603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b="1" kern="100">
                <a:effectLst/>
                <a:latin typeface="Calibri" panose="020F0502020204030204" pitchFamily="34" charset="0"/>
                <a:ea typeface="Calibri" panose="020F0502020204030204" pitchFamily="34" charset="0"/>
                <a:cs typeface="Times New Roman" panose="02020603050405020304" pitchFamily="18" charset="0"/>
              </a:rPr>
              <a:t>As with previous quarterly releases, Cambridgeshire and Peterborough has maintained a lower unemployment rate, a higher employment rate and lower rate of economic inactivity amongst the working age population than the UK as a whole. </a:t>
            </a:r>
            <a:endParaRPr kumimoji="0" lang="en-GB" sz="2400" b="1" i="0" u="none" strike="noStrike" kern="1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2494874"/>
            <a:ext cx="11053666" cy="413728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Over the last quarter Cambridgeshire and Peterborough has seen a larger increase in both unemployment and economic inactivity compared to the UK</a:t>
            </a:r>
            <a:r>
              <a:rPr lang="en-GB" sz="2400" b="0" kern="100" dirty="0">
                <a:effectLst/>
                <a:latin typeface="Calibri" panose="020F0502020204030204" pitchFamily="34" charset="0"/>
                <a:ea typeface="Calibri" panose="020F0502020204030204" pitchFamily="34" charset="0"/>
                <a:cs typeface="Times New Roman" panose="02020603050405020304" pitchFamily="18" charset="0"/>
              </a:rPr>
              <a:t>. An increase in the economic inactivity rate, as well as unemployment, implies that working age residents are not only becoming unemployed but are leaving the labour market overall.</a:t>
            </a:r>
          </a:p>
          <a:p>
            <a:pPr marL="285750" indent="-285750">
              <a:lnSpc>
                <a:spcPct val="107000"/>
              </a:lnSpc>
              <a:spcAft>
                <a:spcPts val="800"/>
              </a:spcAft>
              <a:buFont typeface="Arial" panose="020B0604020202020204" pitchFamily="34" charset="0"/>
              <a:buChar char="•"/>
            </a:pPr>
            <a:r>
              <a:rPr lang="en-GB" sz="2400" kern="100" dirty="0">
                <a:latin typeface="Calibri" panose="020F0502020204030204" pitchFamily="34" charset="0"/>
                <a:ea typeface="Calibri" panose="020F0502020204030204" pitchFamily="34" charset="0"/>
                <a:cs typeface="Times New Roman" panose="02020603050405020304" pitchFamily="18" charset="0"/>
              </a:rPr>
              <a:t>This change, however, may be seasonal as </a:t>
            </a:r>
            <a:r>
              <a:rPr lang="en-GB" sz="2400" b="1" kern="100" dirty="0">
                <a:latin typeface="Calibri" panose="020F0502020204030204" pitchFamily="34" charset="0"/>
                <a:ea typeface="Calibri" panose="020F0502020204030204" pitchFamily="34" charset="0"/>
                <a:cs typeface="Times New Roman" panose="02020603050405020304" pitchFamily="18" charset="0"/>
              </a:rPr>
              <a:t>looking at changes compared to the same point</a:t>
            </a: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 in the previous year, a higher proportion of Cambridgeshire and Peterborough’s economically inactive population are both becoming economically active and then employed compared to the UK as a whole. </a:t>
            </a:r>
          </a:p>
          <a:p>
            <a:pPr>
              <a:lnSpc>
                <a:spcPct val="107000"/>
              </a:lnSpc>
              <a:spcAft>
                <a:spcPts val="800"/>
              </a:spcAft>
            </a:pPr>
            <a:endParaRPr lang="en-GB" sz="18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467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318945-D673-CD1D-E5F0-5A59A0981409}"/>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Trends –by Industry</a:t>
            </a:r>
          </a:p>
        </p:txBody>
      </p:sp>
      <p:graphicFrame>
        <p:nvGraphicFramePr>
          <p:cNvPr id="2" name="Table 2">
            <a:extLst>
              <a:ext uri="{FF2B5EF4-FFF2-40B4-BE49-F238E27FC236}">
                <a16:creationId xmlns:a16="http://schemas.microsoft.com/office/drawing/2014/main" id="{4FF6287B-EF7D-0FF0-7E8D-4467B981D9C6}"/>
              </a:ext>
            </a:extLst>
          </p:cNvPr>
          <p:cNvGraphicFramePr>
            <a:graphicFrameLocks noGrp="1"/>
          </p:cNvGraphicFramePr>
          <p:nvPr>
            <p:extLst>
              <p:ext uri="{D42A27DB-BD31-4B8C-83A1-F6EECF244321}">
                <p14:modId xmlns:p14="http://schemas.microsoft.com/office/powerpoint/2010/main" val="3222349320"/>
              </p:ext>
            </p:extLst>
          </p:nvPr>
        </p:nvGraphicFramePr>
        <p:xfrm>
          <a:off x="689455" y="678179"/>
          <a:ext cx="10645140" cy="853440"/>
        </p:xfrm>
        <a:graphic>
          <a:graphicData uri="http://schemas.openxmlformats.org/drawingml/2006/table">
            <a:tbl>
              <a:tblPr firstRow="1" bandRow="1">
                <a:tableStyleId>{5C22544A-7EE6-4342-B048-85BDC9FD1C3A}</a:tableStyleId>
              </a:tblPr>
              <a:tblGrid>
                <a:gridCol w="5322570">
                  <a:extLst>
                    <a:ext uri="{9D8B030D-6E8A-4147-A177-3AD203B41FA5}">
                      <a16:colId xmlns:a16="http://schemas.microsoft.com/office/drawing/2014/main" val="177310155"/>
                    </a:ext>
                  </a:extLst>
                </a:gridCol>
                <a:gridCol w="5322570">
                  <a:extLst>
                    <a:ext uri="{9D8B030D-6E8A-4147-A177-3AD203B41FA5}">
                      <a16:colId xmlns:a16="http://schemas.microsoft.com/office/drawing/2014/main" val="1647353521"/>
                    </a:ext>
                  </a:extLst>
                </a:gridCol>
              </a:tblGrid>
              <a:tr h="392415">
                <a:tc>
                  <a:txBody>
                    <a:bodyPr/>
                    <a:lstStyle/>
                    <a:p>
                      <a:pPr algn="ctr"/>
                      <a:r>
                        <a:rPr lang="en-GB" sz="1400" dirty="0">
                          <a:solidFill>
                            <a:schemeClr val="tx1"/>
                          </a:solidFill>
                        </a:rPr>
                        <a:t>Median Posting Duration (April - July 2023)</a:t>
                      </a:r>
                      <a:br>
                        <a:rPr lang="en-GB" sz="1400" dirty="0">
                          <a:solidFill>
                            <a:schemeClr val="tx1"/>
                          </a:solidFill>
                        </a:rPr>
                      </a:br>
                      <a:r>
                        <a:rPr lang="en-GB" sz="1400" dirty="0">
                          <a:solidFill>
                            <a:schemeClr val="tx1"/>
                          </a:solidFill>
                        </a:rPr>
                        <a:t>(Cambridgeshire and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Posting Intensity (April – July 2023)</a:t>
                      </a:r>
                      <a:br>
                        <a:rPr lang="en-GB" sz="1400">
                          <a:solidFill>
                            <a:schemeClr val="tx1"/>
                          </a:solidFill>
                        </a:rPr>
                      </a:br>
                      <a:r>
                        <a:rPr lang="en-GB" sz="1400">
                          <a:solidFill>
                            <a:schemeClr val="tx1"/>
                          </a:solidFill>
                        </a:rPr>
                        <a:t>(Cambridgeshire and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812995201"/>
                  </a:ext>
                </a:extLst>
              </a:tr>
              <a:tr h="253916">
                <a:tc>
                  <a:txBody>
                    <a:bodyPr/>
                    <a:lstStyle/>
                    <a:p>
                      <a:pPr algn="ctr"/>
                      <a:r>
                        <a:rPr lang="en-GB" sz="1400" b="1"/>
                        <a:t>42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5973738"/>
                  </a:ext>
                </a:extLst>
              </a:tr>
            </a:tbl>
          </a:graphicData>
        </a:graphic>
      </p:graphicFrame>
      <p:graphicFrame>
        <p:nvGraphicFramePr>
          <p:cNvPr id="3" name="Table 2">
            <a:extLst>
              <a:ext uri="{FF2B5EF4-FFF2-40B4-BE49-F238E27FC236}">
                <a16:creationId xmlns:a16="http://schemas.microsoft.com/office/drawing/2014/main" id="{C5D8A5D5-8B11-90AD-E8A1-6D3CE401CBD6}"/>
              </a:ext>
            </a:extLst>
          </p:cNvPr>
          <p:cNvGraphicFramePr>
            <a:graphicFrameLocks noGrp="1"/>
          </p:cNvGraphicFramePr>
          <p:nvPr>
            <p:extLst>
              <p:ext uri="{D42A27DB-BD31-4B8C-83A1-F6EECF244321}">
                <p14:modId xmlns:p14="http://schemas.microsoft.com/office/powerpoint/2010/main" val="2377772599"/>
              </p:ext>
            </p:extLst>
          </p:nvPr>
        </p:nvGraphicFramePr>
        <p:xfrm>
          <a:off x="689455" y="1586358"/>
          <a:ext cx="10745049" cy="4571028"/>
        </p:xfrm>
        <a:graphic>
          <a:graphicData uri="http://schemas.openxmlformats.org/drawingml/2006/table">
            <a:tbl>
              <a:tblPr firstRow="1">
                <a:tableStyleId>{5C22544A-7EE6-4342-B048-85BDC9FD1C3A}</a:tableStyleId>
              </a:tblPr>
              <a:tblGrid>
                <a:gridCol w="1125067">
                  <a:extLst>
                    <a:ext uri="{9D8B030D-6E8A-4147-A177-3AD203B41FA5}">
                      <a16:colId xmlns:a16="http://schemas.microsoft.com/office/drawing/2014/main" val="2906206529"/>
                    </a:ext>
                  </a:extLst>
                </a:gridCol>
                <a:gridCol w="5507679">
                  <a:extLst>
                    <a:ext uri="{9D8B030D-6E8A-4147-A177-3AD203B41FA5}">
                      <a16:colId xmlns:a16="http://schemas.microsoft.com/office/drawing/2014/main" val="724741252"/>
                    </a:ext>
                  </a:extLst>
                </a:gridCol>
                <a:gridCol w="2885245">
                  <a:extLst>
                    <a:ext uri="{9D8B030D-6E8A-4147-A177-3AD203B41FA5}">
                      <a16:colId xmlns:a16="http://schemas.microsoft.com/office/drawing/2014/main" val="2487304054"/>
                    </a:ext>
                  </a:extLst>
                </a:gridCol>
                <a:gridCol w="1227058">
                  <a:extLst>
                    <a:ext uri="{9D8B030D-6E8A-4147-A177-3AD203B41FA5}">
                      <a16:colId xmlns:a16="http://schemas.microsoft.com/office/drawing/2014/main" val="1067962786"/>
                    </a:ext>
                  </a:extLst>
                </a:gridCol>
              </a:tblGrid>
              <a:tr h="77850">
                <a:tc gridSpan="4">
                  <a:txBody>
                    <a:bodyPr/>
                    <a:lstStyle/>
                    <a:p>
                      <a:pPr algn="ctr" fontAlgn="ctr"/>
                      <a:r>
                        <a:rPr lang="en-GB" sz="1400" b="1" i="0" u="none" strike="noStrike" dirty="0">
                          <a:solidFill>
                            <a:srgbClr val="000000"/>
                          </a:solidFill>
                          <a:effectLst/>
                          <a:latin typeface="Calibri" panose="020F0502020204030204" pitchFamily="34" charset="0"/>
                        </a:rPr>
                        <a:t>Median Posting Duration for Vacancies across Cambridgeshire and Peterborough in Days by Employment Sector April to July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837641805"/>
                  </a:ext>
                </a:extLst>
              </a:tr>
              <a:tr h="463663">
                <a:tc>
                  <a:txBody>
                    <a:bodyPr/>
                    <a:lstStyle/>
                    <a:p>
                      <a:pPr algn="ctr" fontAlgn="ctr"/>
                      <a:r>
                        <a:rPr lang="en-GB" sz="1400" b="1" i="0" u="none" strike="noStrike">
                          <a:solidFill>
                            <a:srgbClr val="000000"/>
                          </a:solidFill>
                          <a:effectLst/>
                          <a:latin typeface="Calibri" panose="020F0502020204030204" pitchFamily="34" charset="0"/>
                        </a:rPr>
                        <a:t>Sector Identifier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400" u="none" strike="noStrike">
                          <a:effectLst/>
                        </a:rPr>
                        <a:t>Employment Sector </a:t>
                      </a:r>
                      <a:endParaRPr lang="en-GB"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400" u="none" strike="noStrike">
                          <a:effectLst/>
                        </a:rPr>
                        <a:t>April – July 2023 Median Posting Duration (Days)</a:t>
                      </a:r>
                      <a:endParaRPr lang="en-GB"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400" u="none" strike="noStrike" dirty="0">
                          <a:effectLst/>
                        </a:rPr>
                        <a:t>April - July 2023 Posting Intensity</a:t>
                      </a:r>
                      <a:endParaRPr lang="en-GB" sz="1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97018776"/>
                  </a:ext>
                </a:extLst>
              </a:tr>
              <a:tr h="208492">
                <a:tc>
                  <a:txBody>
                    <a:bodyPr/>
                    <a:lstStyle/>
                    <a:p>
                      <a:pPr algn="ct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Accommodation and food service activities</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38</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63517"/>
                  </a:ext>
                </a:extLst>
              </a:tr>
              <a:tr h="208492">
                <a:tc>
                  <a:txBody>
                    <a:bodyPr/>
                    <a:lstStyle/>
                    <a:p>
                      <a:pPr algn="ct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Administrative and support service activities</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40</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720263"/>
                  </a:ext>
                </a:extLst>
              </a:tr>
              <a:tr h="208492">
                <a:tc>
                  <a:txBody>
                    <a:bodyPr/>
                    <a:lstStyle/>
                    <a:p>
                      <a:pPr algn="ct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Arts, entertainment and recreation</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43</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4976487"/>
                  </a:ext>
                </a:extLst>
              </a:tr>
              <a:tr h="208492">
                <a:tc>
                  <a:txBody>
                    <a:bodyPr/>
                    <a:lstStyle/>
                    <a:p>
                      <a:pPr algn="ct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Construction</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715397"/>
                  </a:ext>
                </a:extLst>
              </a:tr>
              <a:tr h="208492">
                <a:tc>
                  <a:txBody>
                    <a:bodyPr/>
                    <a:lstStyle/>
                    <a:p>
                      <a:pPr algn="ct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dirty="0">
                          <a:effectLst/>
                        </a:rPr>
                        <a:t>Education</a:t>
                      </a:r>
                      <a:endParaRPr lang="en-GB"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46</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256415"/>
                  </a:ext>
                </a:extLst>
              </a:tr>
              <a:tr h="208492">
                <a:tc>
                  <a:txBody>
                    <a:bodyPr/>
                    <a:lstStyle/>
                    <a:p>
                      <a:pPr algn="ct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Financial and insurance activities</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45</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8606626"/>
                  </a:ext>
                </a:extLst>
              </a:tr>
              <a:tr h="208492">
                <a:tc>
                  <a:txBody>
                    <a:bodyPr/>
                    <a:lstStyle/>
                    <a:p>
                      <a:pPr algn="ct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Human health and social work activities</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3203660"/>
                  </a:ext>
                </a:extLst>
              </a:tr>
              <a:tr h="208492">
                <a:tc>
                  <a:txBody>
                    <a:bodyPr/>
                    <a:lstStyle/>
                    <a:p>
                      <a:pPr algn="ct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Information and communication</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47</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675811"/>
                  </a:ext>
                </a:extLst>
              </a:tr>
              <a:tr h="208492">
                <a:tc>
                  <a:txBody>
                    <a:bodyPr/>
                    <a:lstStyle/>
                    <a:p>
                      <a:pPr algn="ct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Manufacturing</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43</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353043"/>
                  </a:ext>
                </a:extLst>
              </a:tr>
              <a:tr h="208492">
                <a:tc>
                  <a:txBody>
                    <a:bodyPr/>
                    <a:lstStyle/>
                    <a:p>
                      <a:pPr algn="ctr" fontAlgn="b"/>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Other service activities</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35</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4937928"/>
                  </a:ext>
                </a:extLst>
              </a:tr>
              <a:tr h="208492">
                <a:tc>
                  <a:txBody>
                    <a:bodyPr/>
                    <a:lstStyle/>
                    <a:p>
                      <a:pPr algn="ctr" fontAlgn="b"/>
                      <a:r>
                        <a:rPr lang="en-GB" sz="1400" u="none" strike="noStrike">
                          <a:effectLst/>
                        </a:rPr>
                        <a:t>11</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Professional, scientific and technical activities</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46</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756637"/>
                  </a:ext>
                </a:extLst>
              </a:tr>
              <a:tr h="208492">
                <a:tc>
                  <a:txBody>
                    <a:bodyPr/>
                    <a:lstStyle/>
                    <a:p>
                      <a:pPr algn="ctr" fontAlgn="b"/>
                      <a:r>
                        <a:rPr lang="en-GB" sz="1400" u="none" strike="noStrike">
                          <a:effectLst/>
                        </a:rPr>
                        <a:t>12</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Public administration and defence; compulsory social security</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40</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1898972"/>
                  </a:ext>
                </a:extLst>
              </a:tr>
              <a:tr h="208492">
                <a:tc>
                  <a:txBody>
                    <a:bodyPr/>
                    <a:lstStyle/>
                    <a:p>
                      <a:pPr algn="ctr" fontAlgn="b"/>
                      <a:r>
                        <a:rPr lang="en-GB" sz="1400" u="none" strike="noStrike">
                          <a:effectLst/>
                        </a:rPr>
                        <a:t>13</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Real estate activities</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2:1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787727"/>
                  </a:ext>
                </a:extLst>
              </a:tr>
              <a:tr h="208492">
                <a:tc>
                  <a:txBody>
                    <a:bodyPr/>
                    <a:lstStyle/>
                    <a:p>
                      <a:pPr algn="ctr" fontAlgn="b"/>
                      <a:r>
                        <a:rPr lang="en-GB" sz="1400" u="none" strike="noStrike">
                          <a:effectLst/>
                        </a:rPr>
                        <a:t>14</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Transportation and storage</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38</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739436"/>
                  </a:ext>
                </a:extLst>
              </a:tr>
              <a:tr h="236405">
                <a:tc>
                  <a:txBody>
                    <a:bodyPr/>
                    <a:lstStyle/>
                    <a:p>
                      <a:pPr algn="ctr" fontAlgn="b"/>
                      <a:r>
                        <a:rPr lang="en-GB" sz="1400" u="none" strike="noStrike">
                          <a:effectLst/>
                        </a:rPr>
                        <a:t>15</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a:effectLst/>
                        </a:rPr>
                        <a:t>Wholesale and retail trade; repair of motor vehicles and motorcycles</a:t>
                      </a:r>
                      <a:endParaRPr lang="en-GB" sz="12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42</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280942"/>
                  </a:ext>
                </a:extLst>
              </a:tr>
              <a:tr h="524825">
                <a:tc>
                  <a:txBody>
                    <a:bodyPr/>
                    <a:lstStyle/>
                    <a:p>
                      <a:pPr algn="ctr" fontAlgn="b"/>
                      <a:r>
                        <a:rPr lang="en-GB" sz="1200" b="0" i="0" u="none" strike="noStrike">
                          <a:solidFill>
                            <a:srgbClr val="000000"/>
                          </a:solidFill>
                          <a:effectLst/>
                          <a:latin typeface="+mn-lt"/>
                        </a:rPr>
                        <a:t>16</a:t>
                      </a: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mn-lt"/>
                        </a:rPr>
                        <a:t>Other sectors </a:t>
                      </a:r>
                      <a:r>
                        <a:rPr lang="en-GB" sz="1200" b="0" i="0" u="none" strike="noStrike">
                          <a:solidFill>
                            <a:schemeClr val="tx1"/>
                          </a:solidFill>
                          <a:effectLst/>
                          <a:latin typeface="+mn-lt"/>
                          <a:cs typeface="Arial" panose="020B0604020202020204" pitchFamily="34" charset="0"/>
                        </a:rPr>
                        <a:t>(A</a:t>
                      </a:r>
                      <a:r>
                        <a:rPr lang="en-GB" sz="1200" b="0" i="0">
                          <a:solidFill>
                            <a:schemeClr val="tx1"/>
                          </a:solidFill>
                          <a:effectLst/>
                          <a:latin typeface="+mn-lt"/>
                          <a:cs typeface="Arial" panose="020B0604020202020204" pitchFamily="34" charset="0"/>
                        </a:rPr>
                        <a:t>griculture, forestry and fishing; Mining and quarrying; Water supply and Waste management)</a:t>
                      </a:r>
                      <a:endParaRPr lang="en-US" sz="1200" b="0" i="0">
                        <a:solidFill>
                          <a:schemeClr val="tx1"/>
                        </a:solidFill>
                        <a:effectLst/>
                        <a:latin typeface="+mn-lt"/>
                        <a:cs typeface="Arial" panose="020B0604020202020204" pitchFamily="34" charset="0"/>
                      </a:endParaRPr>
                    </a:p>
                    <a:p>
                      <a:pPr algn="l" fontAlgn="b"/>
                      <a:endParaRPr lang="en-GB" sz="12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Calibri" panose="020F050202020403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1208470"/>
                  </a:ext>
                </a:extLst>
              </a:tr>
            </a:tbl>
          </a:graphicData>
        </a:graphic>
      </p:graphicFrame>
      <p:sp>
        <p:nvSpPr>
          <p:cNvPr id="4" name="TextBox 3">
            <a:extLst>
              <a:ext uri="{FF2B5EF4-FFF2-40B4-BE49-F238E27FC236}">
                <a16:creationId xmlns:a16="http://schemas.microsoft.com/office/drawing/2014/main" id="{19D85444-FB6B-64DB-EB1C-06D790F0A746}"/>
              </a:ext>
            </a:extLst>
          </p:cNvPr>
          <p:cNvSpPr txBox="1"/>
          <p:nvPr/>
        </p:nvSpPr>
        <p:spPr>
          <a:xfrm>
            <a:off x="453830" y="6212125"/>
            <a:ext cx="12191999"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chart above shows two metrics to measure the potential difficulty in filling roles in certain sectors: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Median Posting Duration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measures how long the average job posting is live online for.</a:t>
            </a:r>
            <a:r>
              <a:rPr kumimoji="0" lang="en-GB" sz="12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Posting Intensity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  </a:t>
            </a:r>
          </a:p>
        </p:txBody>
      </p:sp>
    </p:spTree>
    <p:extLst>
      <p:ext uri="{BB962C8B-B14F-4D97-AF65-F5344CB8AC3E}">
        <p14:creationId xmlns:p14="http://schemas.microsoft.com/office/powerpoint/2010/main" val="259803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Labour Market Headlines - Definitions</a:t>
            </a:r>
          </a:p>
        </p:txBody>
      </p:sp>
      <p:sp>
        <p:nvSpPr>
          <p:cNvPr id="3" name="TextBox 2">
            <a:extLst>
              <a:ext uri="{FF2B5EF4-FFF2-40B4-BE49-F238E27FC236}">
                <a16:creationId xmlns:a16="http://schemas.microsoft.com/office/drawing/2014/main" id="{704E18DC-FBAF-5902-FF1B-A5BFE4550076}"/>
              </a:ext>
            </a:extLst>
          </p:cNvPr>
          <p:cNvSpPr txBox="1"/>
          <p:nvPr/>
        </p:nvSpPr>
        <p:spPr>
          <a:xfrm>
            <a:off x="774441" y="6332412"/>
            <a:ext cx="9759820" cy="369332"/>
          </a:xfrm>
          <a:prstGeom prst="rect">
            <a:avLst/>
          </a:prstGeom>
          <a:noFill/>
        </p:spPr>
        <p:txBody>
          <a:bodyPr wrap="square" rtlCol="0">
            <a:spAutoFit/>
          </a:bodyPr>
          <a:lstStyle/>
          <a:p>
            <a:r>
              <a:rPr lang="en-GB" b="1"/>
              <a:t>Note – All of these measures are calculated on the basis of the working age (16-64) population</a:t>
            </a:r>
          </a:p>
        </p:txBody>
      </p:sp>
      <p:sp>
        <p:nvSpPr>
          <p:cNvPr id="2" name="TextBox 1">
            <a:extLst>
              <a:ext uri="{FF2B5EF4-FFF2-40B4-BE49-F238E27FC236}">
                <a16:creationId xmlns:a16="http://schemas.microsoft.com/office/drawing/2014/main" id="{32BDFB51-3706-5AF5-5DED-B9310DE0A96E}"/>
              </a:ext>
            </a:extLst>
          </p:cNvPr>
          <p:cNvSpPr txBox="1"/>
          <p:nvPr/>
        </p:nvSpPr>
        <p:spPr>
          <a:xfrm>
            <a:off x="569167" y="1173068"/>
            <a:ext cx="11053666" cy="661302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b="1" i="1" dirty="0"/>
              <a:t>Employment Rate (Employed Population/Total Population): </a:t>
            </a:r>
            <a:r>
              <a:rPr lang="en-GB" sz="2400" dirty="0"/>
              <a:t>The percentage of the total population who are employed</a:t>
            </a:r>
          </a:p>
          <a:p>
            <a:pPr marL="285750" indent="-285750">
              <a:lnSpc>
                <a:spcPct val="107000"/>
              </a:lnSpc>
              <a:spcAft>
                <a:spcPts val="800"/>
              </a:spcAft>
              <a:buFont typeface="Arial" panose="020B0604020202020204" pitchFamily="34" charset="0"/>
              <a:buChar char="•"/>
            </a:pPr>
            <a:r>
              <a:rPr lang="en-GB" sz="2400" b="1" i="1" dirty="0"/>
              <a:t>Unemployment </a:t>
            </a:r>
            <a:r>
              <a:rPr lang="en-GB" sz="2400" b="1" i="1" kern="1200" dirty="0"/>
              <a:t>Rate (Unemployed Population/Economically Active Population): </a:t>
            </a:r>
            <a:r>
              <a:rPr lang="en-GB" sz="2400" kern="1200" dirty="0"/>
              <a:t>The proportion of the Economically Active Population </a:t>
            </a:r>
            <a:r>
              <a:rPr lang="en-US" sz="2400" kern="1200" dirty="0"/>
              <a:t>without a job, have been actively seeking work in the past four weeks and are available to start work in the next two weeks or are out of work, have found a job and are waiting to start it in the next two weeks</a:t>
            </a:r>
            <a:endParaRPr lang="en-GB" sz="2400" kern="1200" dirty="0"/>
          </a:p>
          <a:p>
            <a:pPr marL="342900" lvl="1" indent="-342900" algn="l" defTabSz="889000">
              <a:lnSpc>
                <a:spcPct val="90000"/>
              </a:lnSpc>
              <a:spcBef>
                <a:spcPct val="0"/>
              </a:spcBef>
              <a:spcAft>
                <a:spcPct val="15000"/>
              </a:spcAft>
              <a:buFont typeface="Arial" panose="020B0604020202020204" pitchFamily="34" charset="0"/>
              <a:buChar char="•"/>
            </a:pPr>
            <a:r>
              <a:rPr lang="en-GB" sz="2400" b="1" i="1" kern="1200" dirty="0"/>
              <a:t>Economic Inactivity Rate (Economically Inactive Population/Total Population: </a:t>
            </a:r>
            <a:r>
              <a:rPr lang="en-GB" sz="2400" kern="1200" dirty="0"/>
              <a:t>The proportion of the population without a job and have not sought work in the last four weeks and/or are not available to start work in the next two weeks. Example reasons for being economically inactive could include being a student, having caring responsibilities, being sick and disabled and retirement</a:t>
            </a:r>
          </a:p>
          <a:p>
            <a:pPr marL="285750" indent="-285750">
              <a:lnSpc>
                <a:spcPct val="107000"/>
              </a:lnSpc>
              <a:spcAft>
                <a:spcPts val="800"/>
              </a:spcAft>
              <a:buFont typeface="Arial" panose="020B0604020202020204" pitchFamily="34" charset="0"/>
              <a:buChar char="•"/>
            </a:pPr>
            <a:endParaRPr lang="en-GB" sz="2400" kern="1200" dirty="0"/>
          </a:p>
          <a:p>
            <a:pPr marL="285750" indent="-285750">
              <a:lnSpc>
                <a:spcPct val="107000"/>
              </a:lnSpc>
              <a:spcAft>
                <a:spcPts val="800"/>
              </a:spcAft>
              <a:buFont typeface="Arial" panose="020B0604020202020204" pitchFamily="34" charset="0"/>
              <a:buChar char="•"/>
            </a:pPr>
            <a:endParaRPr lang="en-GB" sz="2400" kern="1200" dirty="0"/>
          </a:p>
          <a:p>
            <a:pPr>
              <a:lnSpc>
                <a:spcPct val="107000"/>
              </a:lnSpc>
              <a:spcAft>
                <a:spcPts val="800"/>
              </a:spcAft>
            </a:pPr>
            <a:endParaRPr lang="en-GB" sz="24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177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The unemployment rate between April 2022 and March 2023 was 3.1% (lower than the 3.7% nationally), this has increased by +0.2 percentage points since the last quarter and is  -0.5 percentage points lower than the level 12 months previously&#10;The employment rate between April 2022 and March 2023 was 79.1% (higher than the 75.4% nationally), this has decreased by -1.0 percentage points since the last quarter but is +0.8 percentage points higher than the level 12 months previously&#10;18.4% of residents (aged 16-64) were economically inactive between April 2022 and March 2023(lower than the 21.7% nationally), this has increased by +0.9 percentage points since the last quarter and is -0.4pp lower than the level 12 months previously&#10;">
            <a:extLst>
              <a:ext uri="{FF2B5EF4-FFF2-40B4-BE49-F238E27FC236}">
                <a16:creationId xmlns:a16="http://schemas.microsoft.com/office/drawing/2014/main" id="{986FE1DF-EB51-809F-4C6E-94FEE89CFC15}"/>
              </a:ext>
              <a:ext uri="{C183D7F6-B498-43B3-948B-1728B52AA6E4}">
                <adec:decorative xmlns:adec="http://schemas.microsoft.com/office/drawing/2017/decorative" val="0"/>
              </a:ext>
            </a:extLst>
          </p:cNvPr>
          <p:cNvGrpSpPr/>
          <p:nvPr/>
        </p:nvGrpSpPr>
        <p:grpSpPr>
          <a:xfrm>
            <a:off x="-101178" y="0"/>
            <a:ext cx="12293178" cy="6948191"/>
            <a:chOff x="-101178" y="-19784"/>
            <a:chExt cx="12293178" cy="6948191"/>
          </a:xfrm>
        </p:grpSpPr>
        <p:pic>
          <p:nvPicPr>
            <p:cNvPr id="5" name="Picture 4">
              <a:extLst>
                <a:ext uri="{FF2B5EF4-FFF2-40B4-BE49-F238E27FC236}">
                  <a16:creationId xmlns:a16="http://schemas.microsoft.com/office/drawing/2014/main" id="{738849CC-A81F-4D03-803D-DFBD23F9C2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64611" y="5176509"/>
              <a:ext cx="2365453" cy="1243692"/>
            </a:xfrm>
            <a:prstGeom prst="rect">
              <a:avLst/>
            </a:prstGeom>
          </p:spPr>
        </p:pic>
        <p:sp>
          <p:nvSpPr>
            <p:cNvPr id="110" name="Rectangle: Rounded Corners 109">
              <a:extLst>
                <a:ext uri="{FF2B5EF4-FFF2-40B4-BE49-F238E27FC236}">
                  <a16:creationId xmlns:a16="http://schemas.microsoft.com/office/drawing/2014/main" id="{F9E6AAF1-7C93-4AC5-86FB-2949B4C1BAEB}"/>
                </a:ext>
                <a:ext uri="{C183D7F6-B498-43B3-948B-1728B52AA6E4}">
                  <adec:decorative xmlns:adec="http://schemas.microsoft.com/office/drawing/2017/decorative" val="1"/>
                </a:ext>
              </a:extLst>
            </p:cNvPr>
            <p:cNvSpPr/>
            <p:nvPr/>
          </p:nvSpPr>
          <p:spPr>
            <a:xfrm>
              <a:off x="91053" y="516530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D7F2723E-AB88-4240-BE4B-DAF46CFBAD98}"/>
                </a:ext>
                <a:ext uri="{C183D7F6-B498-43B3-948B-1728B52AA6E4}">
                  <adec:decorative xmlns:adec="http://schemas.microsoft.com/office/drawing/2017/decorative" val="1"/>
                </a:ext>
              </a:extLst>
            </p:cNvPr>
            <p:cNvSpPr/>
            <p:nvPr/>
          </p:nvSpPr>
          <p:spPr>
            <a:xfrm>
              <a:off x="5573236" y="2917982"/>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DDA93802-CBC6-4DB6-804E-BF86EE8C0B15}"/>
                </a:ext>
                <a:ext uri="{C183D7F6-B498-43B3-948B-1728B52AA6E4}">
                  <adec:decorative xmlns:adec="http://schemas.microsoft.com/office/drawing/2017/decorative" val="1"/>
                </a:ext>
              </a:extLst>
            </p:cNvPr>
            <p:cNvSpPr/>
            <p:nvPr/>
          </p:nvSpPr>
          <p:spPr>
            <a:xfrm>
              <a:off x="2805018" y="2910252"/>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Rounded Corners 102">
              <a:extLst>
                <a:ext uri="{FF2B5EF4-FFF2-40B4-BE49-F238E27FC236}">
                  <a16:creationId xmlns:a16="http://schemas.microsoft.com/office/drawing/2014/main" id="{6F279233-6CB4-4697-8AC3-FC8004F862BA}"/>
                </a:ext>
                <a:ext uri="{C183D7F6-B498-43B3-948B-1728B52AA6E4}">
                  <adec:decorative xmlns:adec="http://schemas.microsoft.com/office/drawing/2017/decorative" val="1"/>
                </a:ext>
              </a:extLst>
            </p:cNvPr>
            <p:cNvSpPr/>
            <p:nvPr/>
          </p:nvSpPr>
          <p:spPr>
            <a:xfrm>
              <a:off x="135981" y="291184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C43544D9-1A17-4537-8D82-345153CA93F2}"/>
                </a:ext>
                <a:ext uri="{C183D7F6-B498-43B3-948B-1728B52AA6E4}">
                  <adec:decorative xmlns:adec="http://schemas.microsoft.com/office/drawing/2017/decorative" val="1"/>
                </a:ext>
              </a:extLst>
            </p:cNvPr>
            <p:cNvSpPr/>
            <p:nvPr/>
          </p:nvSpPr>
          <p:spPr>
            <a:xfrm>
              <a:off x="5535428" y="50252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81510555-CC38-4FD7-A386-374D0CAAD93B}"/>
                </a:ext>
                <a:ext uri="{C183D7F6-B498-43B3-948B-1728B52AA6E4}">
                  <adec:decorative xmlns:adec="http://schemas.microsoft.com/office/drawing/2017/decorative" val="1"/>
                </a:ext>
              </a:extLst>
            </p:cNvPr>
            <p:cNvSpPr/>
            <p:nvPr/>
          </p:nvSpPr>
          <p:spPr>
            <a:xfrm>
              <a:off x="2836848" y="506137"/>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BD9936E-E90D-4F5A-9096-CBDF4591EA74}"/>
                </a:ext>
                <a:ext uri="{C183D7F6-B498-43B3-948B-1728B52AA6E4}">
                  <adec:decorative xmlns:adec="http://schemas.microsoft.com/office/drawing/2017/decorative" val="1"/>
                </a:ext>
              </a:extLst>
            </p:cNvPr>
            <p:cNvSpPr/>
            <p:nvPr/>
          </p:nvSpPr>
          <p:spPr>
            <a:xfrm>
              <a:off x="0" y="-19784"/>
              <a:ext cx="12192000" cy="518518"/>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Unemployment Rate Overall (aged 16-64) – 3.1%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B2690C-64E7-46A5-91DE-7DF2FE01A50A}"/>
                </a:ext>
              </a:extLst>
            </p:cNvPr>
            <p:cNvSpPr txBox="1"/>
            <p:nvPr/>
          </p:nvSpPr>
          <p:spPr>
            <a:xfrm>
              <a:off x="229577" y="790513"/>
              <a:ext cx="2117213" cy="923330"/>
            </a:xfrm>
            <a:prstGeom prst="rect">
              <a:avLst/>
            </a:prstGeom>
            <a:noFill/>
          </p:spPr>
          <p:txBody>
            <a:bodyPr wrap="square" rtlCol="0">
              <a:spAutoFit/>
            </a:bodyPr>
            <a:lstStyle/>
            <a:p>
              <a:r>
                <a:rPr lang="en-GB">
                  <a:solidFill>
                    <a:schemeClr val="bg1"/>
                  </a:solidFill>
                </a:rPr>
                <a:t>Rolling Quarterly change </a:t>
              </a:r>
              <a:br>
                <a:rPr lang="en-GB">
                  <a:solidFill>
                    <a:schemeClr val="bg1"/>
                  </a:solidFill>
                </a:rPr>
              </a:br>
              <a:r>
                <a:rPr lang="en-GB">
                  <a:solidFill>
                    <a:schemeClr val="bg1"/>
                  </a:solidFill>
                </a:rPr>
                <a:t>(Jan – Mar 2022):</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150796" y="99518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9451563" y="1289223"/>
              <a:ext cx="828675" cy="369332"/>
            </a:xfrm>
            <a:prstGeom prst="rect">
              <a:avLst/>
            </a:prstGeom>
            <a:noFill/>
          </p:spPr>
          <p:txBody>
            <a:bodyPr wrap="square" rtlCol="0">
              <a:spAutoFit/>
            </a:bodyPr>
            <a:lstStyle/>
            <a:p>
              <a:r>
                <a:rPr lang="en-GB">
                  <a:solidFill>
                    <a:schemeClr val="bg1"/>
                  </a:solidFill>
                </a:rPr>
                <a:t>+1.9%</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133193" y="133325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7A43E9B4-B252-42F4-837C-B91114425CF2}"/>
                </a:ext>
                <a:ext uri="{C183D7F6-B498-43B3-948B-1728B52AA6E4}">
                  <adec:decorative xmlns:adec="http://schemas.microsoft.com/office/drawing/2017/decorative" val="1"/>
                </a:ext>
              </a:extLst>
            </p:cNvPr>
            <p:cNvSpPr/>
            <p:nvPr/>
          </p:nvSpPr>
          <p:spPr>
            <a:xfrm>
              <a:off x="117214" y="517747"/>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46E379-432A-4C10-8E37-008D5E29AC9B}"/>
                </a:ext>
              </a:extLst>
            </p:cNvPr>
            <p:cNvSpPr txBox="1"/>
            <p:nvPr/>
          </p:nvSpPr>
          <p:spPr>
            <a:xfrm>
              <a:off x="322602" y="589281"/>
              <a:ext cx="2811630" cy="369332"/>
            </a:xfrm>
            <a:prstGeom prst="rect">
              <a:avLst/>
            </a:prstGeom>
            <a:noFill/>
          </p:spPr>
          <p:txBody>
            <a:bodyPr wrap="square" rtlCol="0">
              <a:spAutoFit/>
            </a:bodyPr>
            <a:lstStyle/>
            <a:p>
              <a:r>
                <a:rPr lang="en-GB">
                  <a:solidFill>
                    <a:schemeClr val="bg1"/>
                  </a:solidFill>
                </a:rPr>
                <a:t>Quarterly change </a:t>
              </a:r>
            </a:p>
          </p:txBody>
        </p:sp>
        <p:sp>
          <p:nvSpPr>
            <p:cNvPr id="26" name="TextBox 25">
              <a:extLst>
                <a:ext uri="{FF2B5EF4-FFF2-40B4-BE49-F238E27FC236}">
                  <a16:creationId xmlns:a16="http://schemas.microsoft.com/office/drawing/2014/main" id="{BA237704-3670-4F53-90BD-CB3017DC5149}"/>
                </a:ext>
              </a:extLst>
            </p:cNvPr>
            <p:cNvSpPr txBox="1"/>
            <p:nvPr/>
          </p:nvSpPr>
          <p:spPr>
            <a:xfrm>
              <a:off x="1066074" y="1200614"/>
              <a:ext cx="828675" cy="369332"/>
            </a:xfrm>
            <a:prstGeom prst="rect">
              <a:avLst/>
            </a:prstGeom>
            <a:noFill/>
          </p:spPr>
          <p:txBody>
            <a:bodyPr wrap="square" rtlCol="0">
              <a:spAutoFit/>
            </a:bodyPr>
            <a:lstStyle/>
            <a:p>
              <a:r>
                <a:rPr lang="en-GB">
                  <a:solidFill>
                    <a:schemeClr val="bg1"/>
                  </a:solidFill>
                </a:rPr>
                <a:t>+0.2pp</a:t>
              </a:r>
            </a:p>
          </p:txBody>
        </p:sp>
        <p:sp>
          <p:nvSpPr>
            <p:cNvPr id="27" name="Isosceles Triangle 26">
              <a:extLst>
                <a:ext uri="{FF2B5EF4-FFF2-40B4-BE49-F238E27FC236}">
                  <a16:creationId xmlns:a16="http://schemas.microsoft.com/office/drawing/2014/main" id="{AE3B578A-33BC-44D7-AF11-7993F730CAAC}"/>
                </a:ext>
                <a:ext uri="{C183D7F6-B498-43B3-948B-1728B52AA6E4}">
                  <adec:decorative xmlns:adec="http://schemas.microsoft.com/office/drawing/2017/decorative" val="1"/>
                </a:ext>
              </a:extLst>
            </p:cNvPr>
            <p:cNvSpPr/>
            <p:nvPr/>
          </p:nvSpPr>
          <p:spPr>
            <a:xfrm>
              <a:off x="507539" y="128700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BD12EBD-06D3-4C18-95B9-517F1B1912CD}"/>
                </a:ext>
              </a:extLst>
            </p:cNvPr>
            <p:cNvSpPr txBox="1"/>
            <p:nvPr/>
          </p:nvSpPr>
          <p:spPr>
            <a:xfrm>
              <a:off x="2913321" y="568997"/>
              <a:ext cx="2487533" cy="646331"/>
            </a:xfrm>
            <a:prstGeom prst="rect">
              <a:avLst/>
            </a:prstGeom>
            <a:noFill/>
          </p:spPr>
          <p:txBody>
            <a:bodyPr wrap="square" rtlCol="0">
              <a:spAutoFit/>
            </a:bodyPr>
            <a:lstStyle/>
            <a:p>
              <a:pPr algn="ctr"/>
              <a:r>
                <a:rPr lang="en-GB" dirty="0">
                  <a:solidFill>
                    <a:schemeClr val="bg1"/>
                  </a:solidFill>
                </a:rPr>
                <a:t>Previous Quarterly change </a:t>
              </a:r>
            </a:p>
          </p:txBody>
        </p:sp>
        <p:sp>
          <p:nvSpPr>
            <p:cNvPr id="31" name="TextBox 30">
              <a:extLst>
                <a:ext uri="{FF2B5EF4-FFF2-40B4-BE49-F238E27FC236}">
                  <a16:creationId xmlns:a16="http://schemas.microsoft.com/office/drawing/2014/main" id="{70B05889-F667-4126-9EFF-48E5296FF799}"/>
                </a:ext>
              </a:extLst>
            </p:cNvPr>
            <p:cNvSpPr txBox="1"/>
            <p:nvPr/>
          </p:nvSpPr>
          <p:spPr>
            <a:xfrm>
              <a:off x="3830679" y="1173597"/>
              <a:ext cx="968793" cy="369332"/>
            </a:xfrm>
            <a:prstGeom prst="rect">
              <a:avLst/>
            </a:prstGeom>
            <a:noFill/>
          </p:spPr>
          <p:txBody>
            <a:bodyPr wrap="square" rtlCol="0">
              <a:spAutoFit/>
            </a:bodyPr>
            <a:lstStyle/>
            <a:p>
              <a:r>
                <a:rPr lang="en-GB">
                  <a:solidFill>
                    <a:schemeClr val="bg1"/>
                  </a:solidFill>
                </a:rPr>
                <a:t>-0.6pp</a:t>
              </a:r>
            </a:p>
          </p:txBody>
        </p:sp>
        <p:sp>
          <p:nvSpPr>
            <p:cNvPr id="32" name="Isosceles Triangle 31">
              <a:extLst>
                <a:ext uri="{FF2B5EF4-FFF2-40B4-BE49-F238E27FC236}">
                  <a16:creationId xmlns:a16="http://schemas.microsoft.com/office/drawing/2014/main" id="{AEA49FA2-B376-4721-B0DF-E32A82566578}"/>
                </a:ext>
                <a:ext uri="{C183D7F6-B498-43B3-948B-1728B52AA6E4}">
                  <adec:decorative xmlns:adec="http://schemas.microsoft.com/office/drawing/2017/decorative" val="1"/>
                </a:ext>
              </a:extLst>
            </p:cNvPr>
            <p:cNvSpPr/>
            <p:nvPr/>
          </p:nvSpPr>
          <p:spPr>
            <a:xfrm rot="10800000">
              <a:off x="3357504" y="1199041"/>
              <a:ext cx="270326"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C3D82DE4-3E14-4544-B7F5-F99000E28BD3}"/>
                </a:ext>
              </a:extLst>
            </p:cNvPr>
            <p:cNvSpPr txBox="1"/>
            <p:nvPr/>
          </p:nvSpPr>
          <p:spPr>
            <a:xfrm>
              <a:off x="5609818" y="517597"/>
              <a:ext cx="2121471" cy="646331"/>
            </a:xfrm>
            <a:prstGeom prst="rect">
              <a:avLst/>
            </a:prstGeom>
            <a:noFill/>
          </p:spPr>
          <p:txBody>
            <a:bodyPr wrap="square" rtlCol="0">
              <a:spAutoFit/>
            </a:bodyPr>
            <a:lstStyle/>
            <a:p>
              <a:pPr algn="ctr"/>
              <a:r>
                <a:rPr lang="en-GB">
                  <a:solidFill>
                    <a:schemeClr val="bg1"/>
                  </a:solidFill>
                </a:rPr>
                <a:t>Change since previous year</a:t>
              </a:r>
            </a:p>
          </p:txBody>
        </p:sp>
        <p:sp>
          <p:nvSpPr>
            <p:cNvPr id="36" name="TextBox 35">
              <a:extLst>
                <a:ext uri="{FF2B5EF4-FFF2-40B4-BE49-F238E27FC236}">
                  <a16:creationId xmlns:a16="http://schemas.microsoft.com/office/drawing/2014/main" id="{A6632850-DEA3-47CF-A3F9-08CC4A859D41}"/>
                </a:ext>
              </a:extLst>
            </p:cNvPr>
            <p:cNvSpPr txBox="1"/>
            <p:nvPr/>
          </p:nvSpPr>
          <p:spPr>
            <a:xfrm>
              <a:off x="6534568" y="1233981"/>
              <a:ext cx="828675" cy="369332"/>
            </a:xfrm>
            <a:prstGeom prst="rect">
              <a:avLst/>
            </a:prstGeom>
            <a:noFill/>
          </p:spPr>
          <p:txBody>
            <a:bodyPr wrap="square" rtlCol="0">
              <a:spAutoFit/>
            </a:bodyPr>
            <a:lstStyle/>
            <a:p>
              <a:r>
                <a:rPr lang="en-GB">
                  <a:solidFill>
                    <a:schemeClr val="bg1"/>
                  </a:solidFill>
                </a:rPr>
                <a:t>-0.5pp</a:t>
              </a:r>
            </a:p>
          </p:txBody>
        </p:sp>
        <p:sp>
          <p:nvSpPr>
            <p:cNvPr id="37" name="Isosceles Triangle 36">
              <a:extLst>
                <a:ext uri="{FF2B5EF4-FFF2-40B4-BE49-F238E27FC236}">
                  <a16:creationId xmlns:a16="http://schemas.microsoft.com/office/drawing/2014/main" id="{4233631E-D0B7-4FF8-84F2-7235E3E985DB}"/>
                </a:ext>
                <a:ext uri="{C183D7F6-B498-43B3-948B-1728B52AA6E4}">
                  <adec:decorative xmlns:adec="http://schemas.microsoft.com/office/drawing/2017/decorative" val="1"/>
                </a:ext>
              </a:extLst>
            </p:cNvPr>
            <p:cNvSpPr/>
            <p:nvPr/>
          </p:nvSpPr>
          <p:spPr>
            <a:xfrm>
              <a:off x="6066050" y="1265067"/>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3398FDB-FB75-F664-1FF3-840988E0D6CB}"/>
                </a:ext>
                <a:ext uri="{C183D7F6-B498-43B3-948B-1728B52AA6E4}">
                  <adec:decorative xmlns:adec="http://schemas.microsoft.com/office/drawing/2017/decorative" val="1"/>
                </a:ext>
              </a:extLst>
            </p:cNvPr>
            <p:cNvSpPr/>
            <p:nvPr/>
          </p:nvSpPr>
          <p:spPr>
            <a:xfrm>
              <a:off x="-7425" y="2213684"/>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Rate Overall (aged 16-64) – 79.1%</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34598BF2-D280-92CB-C5D6-EBABC340F773}"/>
                </a:ext>
              </a:extLst>
            </p:cNvPr>
            <p:cNvSpPr txBox="1"/>
            <p:nvPr/>
          </p:nvSpPr>
          <p:spPr>
            <a:xfrm>
              <a:off x="9552375" y="3618291"/>
              <a:ext cx="828675" cy="369332"/>
            </a:xfrm>
            <a:prstGeom prst="rect">
              <a:avLst/>
            </a:prstGeom>
            <a:noFill/>
          </p:spPr>
          <p:txBody>
            <a:bodyPr wrap="square" rtlCol="0">
              <a:spAutoFit/>
            </a:bodyPr>
            <a:lstStyle/>
            <a:p>
              <a:r>
                <a:rPr lang="en-GB">
                  <a:solidFill>
                    <a:schemeClr val="bg1"/>
                  </a:solidFill>
                </a:rPr>
                <a:t>+1.9%</a:t>
              </a:r>
            </a:p>
          </p:txBody>
        </p:sp>
        <p:sp>
          <p:nvSpPr>
            <p:cNvPr id="61" name="Isosceles Triangle 60">
              <a:extLst>
                <a:ext uri="{FF2B5EF4-FFF2-40B4-BE49-F238E27FC236}">
                  <a16:creationId xmlns:a16="http://schemas.microsoft.com/office/drawing/2014/main" id="{867657DF-ADCE-C781-F882-051FC2696153}"/>
                </a:ext>
              </a:extLst>
            </p:cNvPr>
            <p:cNvSpPr/>
            <p:nvPr/>
          </p:nvSpPr>
          <p:spPr>
            <a:xfrm>
              <a:off x="9234005" y="3662328"/>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8038C187-6ADA-9919-4567-63B78BECB38C}"/>
                </a:ext>
              </a:extLst>
            </p:cNvPr>
            <p:cNvSpPr txBox="1"/>
            <p:nvPr/>
          </p:nvSpPr>
          <p:spPr>
            <a:xfrm>
              <a:off x="350155" y="2986422"/>
              <a:ext cx="1829246" cy="369332"/>
            </a:xfrm>
            <a:prstGeom prst="rect">
              <a:avLst/>
            </a:prstGeom>
            <a:noFill/>
          </p:spPr>
          <p:txBody>
            <a:bodyPr wrap="square" rtlCol="0">
              <a:spAutoFit/>
            </a:bodyPr>
            <a:lstStyle/>
            <a:p>
              <a:r>
                <a:rPr lang="en-GB">
                  <a:solidFill>
                    <a:schemeClr val="bg1"/>
                  </a:solidFill>
                </a:rPr>
                <a:t>Quarterly change </a:t>
              </a:r>
            </a:p>
          </p:txBody>
        </p:sp>
        <p:sp>
          <p:nvSpPr>
            <p:cNvPr id="64" name="TextBox 63">
              <a:extLst>
                <a:ext uri="{FF2B5EF4-FFF2-40B4-BE49-F238E27FC236}">
                  <a16:creationId xmlns:a16="http://schemas.microsoft.com/office/drawing/2014/main" id="{E37C5959-68DE-84A7-3DD3-529DEE5AAB70}"/>
                </a:ext>
              </a:extLst>
            </p:cNvPr>
            <p:cNvSpPr txBox="1"/>
            <p:nvPr/>
          </p:nvSpPr>
          <p:spPr>
            <a:xfrm>
              <a:off x="1268347" y="3484997"/>
              <a:ext cx="876633" cy="365881"/>
            </a:xfrm>
            <a:prstGeom prst="rect">
              <a:avLst/>
            </a:prstGeom>
            <a:noFill/>
          </p:spPr>
          <p:txBody>
            <a:bodyPr wrap="square" rtlCol="0">
              <a:spAutoFit/>
            </a:bodyPr>
            <a:lstStyle/>
            <a:p>
              <a:r>
                <a:rPr lang="en-GB">
                  <a:solidFill>
                    <a:schemeClr val="bg1"/>
                  </a:solidFill>
                </a:rPr>
                <a:t>-1.0pp</a:t>
              </a:r>
            </a:p>
          </p:txBody>
        </p:sp>
        <p:sp>
          <p:nvSpPr>
            <p:cNvPr id="65" name="Isosceles Triangle 64">
              <a:extLst>
                <a:ext uri="{FF2B5EF4-FFF2-40B4-BE49-F238E27FC236}">
                  <a16:creationId xmlns:a16="http://schemas.microsoft.com/office/drawing/2014/main" id="{C7FB3E6D-F683-77CB-17F3-D23134313239}"/>
                </a:ext>
                <a:ext uri="{C183D7F6-B498-43B3-948B-1728B52AA6E4}">
                  <adec:decorative xmlns:adec="http://schemas.microsoft.com/office/drawing/2017/decorative" val="1"/>
                </a:ext>
              </a:extLst>
            </p:cNvPr>
            <p:cNvSpPr/>
            <p:nvPr/>
          </p:nvSpPr>
          <p:spPr>
            <a:xfrm rot="10800000">
              <a:off x="712649" y="355398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5CD9743E-7788-3157-7BE0-96396E246CF7}"/>
                </a:ext>
              </a:extLst>
            </p:cNvPr>
            <p:cNvSpPr txBox="1"/>
            <p:nvPr/>
          </p:nvSpPr>
          <p:spPr>
            <a:xfrm>
              <a:off x="3141694" y="2997426"/>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endParaRPr lang="en-GB">
                <a:solidFill>
                  <a:schemeClr val="bg1"/>
                </a:solidFill>
              </a:endParaRPr>
            </a:p>
          </p:txBody>
        </p:sp>
        <p:sp>
          <p:nvSpPr>
            <p:cNvPr id="70" name="Isosceles Triangle 69">
              <a:extLst>
                <a:ext uri="{FF2B5EF4-FFF2-40B4-BE49-F238E27FC236}">
                  <a16:creationId xmlns:a16="http://schemas.microsoft.com/office/drawing/2014/main" id="{DF110FED-2A25-863F-E4B8-14D89ECFBB09}"/>
                </a:ext>
                <a:ext uri="{C183D7F6-B498-43B3-948B-1728B52AA6E4}">
                  <adec:decorative xmlns:adec="http://schemas.microsoft.com/office/drawing/2017/decorative" val="1"/>
                </a:ext>
              </a:extLst>
            </p:cNvPr>
            <p:cNvSpPr/>
            <p:nvPr/>
          </p:nvSpPr>
          <p:spPr>
            <a:xfrm>
              <a:off x="3488305" y="354266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78FBA52C-942F-538E-3E6F-E396265993D3}"/>
                </a:ext>
              </a:extLst>
            </p:cNvPr>
            <p:cNvSpPr txBox="1"/>
            <p:nvPr/>
          </p:nvSpPr>
          <p:spPr>
            <a:xfrm>
              <a:off x="5984199" y="2964957"/>
              <a:ext cx="1829246" cy="646331"/>
            </a:xfrm>
            <a:prstGeom prst="rect">
              <a:avLst/>
            </a:prstGeom>
            <a:noFill/>
          </p:spPr>
          <p:txBody>
            <a:bodyPr wrap="square" rtlCol="0">
              <a:spAutoFit/>
            </a:bodyPr>
            <a:lstStyle/>
            <a:p>
              <a:r>
                <a:rPr lang="en-GB">
                  <a:solidFill>
                    <a:schemeClr val="bg1"/>
                  </a:solidFill>
                </a:rPr>
                <a:t>Change since previous year</a:t>
              </a:r>
            </a:p>
          </p:txBody>
        </p:sp>
        <p:sp>
          <p:nvSpPr>
            <p:cNvPr id="74" name="TextBox 73">
              <a:extLst>
                <a:ext uri="{FF2B5EF4-FFF2-40B4-BE49-F238E27FC236}">
                  <a16:creationId xmlns:a16="http://schemas.microsoft.com/office/drawing/2014/main" id="{FC98A482-86AA-4042-3456-9F57EE1230A8}"/>
                </a:ext>
              </a:extLst>
            </p:cNvPr>
            <p:cNvSpPr txBox="1"/>
            <p:nvPr/>
          </p:nvSpPr>
          <p:spPr>
            <a:xfrm>
              <a:off x="6600918" y="3634770"/>
              <a:ext cx="828675" cy="369332"/>
            </a:xfrm>
            <a:prstGeom prst="rect">
              <a:avLst/>
            </a:prstGeom>
            <a:noFill/>
          </p:spPr>
          <p:txBody>
            <a:bodyPr wrap="square" rtlCol="0">
              <a:spAutoFit/>
            </a:bodyPr>
            <a:lstStyle/>
            <a:p>
              <a:r>
                <a:rPr lang="en-GB">
                  <a:solidFill>
                    <a:schemeClr val="bg1"/>
                  </a:solidFill>
                </a:rPr>
                <a:t>+0.8pp</a:t>
              </a:r>
            </a:p>
          </p:txBody>
        </p:sp>
        <p:sp>
          <p:nvSpPr>
            <p:cNvPr id="75" name="Isosceles Triangle 74">
              <a:extLst>
                <a:ext uri="{FF2B5EF4-FFF2-40B4-BE49-F238E27FC236}">
                  <a16:creationId xmlns:a16="http://schemas.microsoft.com/office/drawing/2014/main" id="{D99F271C-DD6E-02C7-2DF8-E87CC80C921B}"/>
                </a:ext>
                <a:ext uri="{C183D7F6-B498-43B3-948B-1728B52AA6E4}">
                  <adec:decorative xmlns:adec="http://schemas.microsoft.com/office/drawing/2017/decorative" val="1"/>
                </a:ext>
              </a:extLst>
            </p:cNvPr>
            <p:cNvSpPr/>
            <p:nvPr/>
          </p:nvSpPr>
          <p:spPr>
            <a:xfrm>
              <a:off x="6199602" y="3666925"/>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CFA744BB-686B-8D1B-BB69-4810B7047571}"/>
                </a:ext>
              </a:extLst>
            </p:cNvPr>
            <p:cNvSpPr txBox="1"/>
            <p:nvPr/>
          </p:nvSpPr>
          <p:spPr>
            <a:xfrm>
              <a:off x="8159847" y="525431"/>
              <a:ext cx="3914939" cy="1569660"/>
            </a:xfrm>
            <a:prstGeom prst="rect">
              <a:avLst/>
            </a:prstGeom>
            <a:noFill/>
          </p:spPr>
          <p:txBody>
            <a:bodyPr wrap="square" lIns="91440" tIns="45720" rIns="91440" bIns="45720" rtlCol="0" anchor="t">
              <a:spAutoFit/>
            </a:bodyPr>
            <a:lstStyle/>
            <a:p>
              <a:r>
                <a:rPr lang="en-GB" sz="1600" dirty="0"/>
                <a:t>The unemployment rate between April 2022 and March 2023 was 3.1% </a:t>
              </a:r>
              <a:r>
                <a:rPr lang="en-GB" sz="1200" i="1" dirty="0"/>
                <a:t>(lower than the 3.7% nationally)</a:t>
              </a:r>
              <a:r>
                <a:rPr lang="en-GB" sz="1600" dirty="0"/>
                <a:t>, this has increased by +0.2 percentage points since the last quarter and is  -0.5 percentage points lower than the level 12 months previously</a:t>
              </a:r>
            </a:p>
          </p:txBody>
        </p:sp>
        <p:sp>
          <p:nvSpPr>
            <p:cNvPr id="78" name="TextBox 77">
              <a:extLst>
                <a:ext uri="{FF2B5EF4-FFF2-40B4-BE49-F238E27FC236}">
                  <a16:creationId xmlns:a16="http://schemas.microsoft.com/office/drawing/2014/main" id="{F8A212EA-76DB-7EB1-529C-D91FAC586E07}"/>
                </a:ext>
              </a:extLst>
            </p:cNvPr>
            <p:cNvSpPr txBox="1"/>
            <p:nvPr/>
          </p:nvSpPr>
          <p:spPr>
            <a:xfrm>
              <a:off x="-101178" y="6651408"/>
              <a:ext cx="11982893" cy="276999"/>
            </a:xfrm>
            <a:prstGeom prst="rect">
              <a:avLst/>
            </a:prstGeom>
            <a:noFill/>
          </p:spPr>
          <p:txBody>
            <a:bodyPr wrap="square" rtlCol="0">
              <a:spAutoFit/>
            </a:bodyPr>
            <a:lstStyle/>
            <a:p>
              <a:r>
                <a:rPr lang="en-GB" sz="1050" b="1" i="1"/>
                <a:t>* Please note: estimates and confidence intervals are unreliable due to small sample sizes and so should be treated as indicative</a:t>
              </a:r>
              <a:r>
                <a:rPr lang="en-GB" sz="1200" b="1" i="1"/>
                <a:t>.</a:t>
              </a:r>
            </a:p>
          </p:txBody>
        </p:sp>
        <p:sp>
          <p:nvSpPr>
            <p:cNvPr id="80" name="TextBox 79">
              <a:extLst>
                <a:ext uri="{FF2B5EF4-FFF2-40B4-BE49-F238E27FC236}">
                  <a16:creationId xmlns:a16="http://schemas.microsoft.com/office/drawing/2014/main" id="{38685B54-8663-323C-4446-2926EFA78D59}"/>
                </a:ext>
              </a:extLst>
            </p:cNvPr>
            <p:cNvSpPr txBox="1"/>
            <p:nvPr/>
          </p:nvSpPr>
          <p:spPr>
            <a:xfrm>
              <a:off x="8159847" y="2865850"/>
              <a:ext cx="3914939" cy="1569660"/>
            </a:xfrm>
            <a:prstGeom prst="rect">
              <a:avLst/>
            </a:prstGeom>
            <a:noFill/>
          </p:spPr>
          <p:txBody>
            <a:bodyPr wrap="square" rtlCol="0">
              <a:spAutoFit/>
            </a:bodyPr>
            <a:lstStyle/>
            <a:p>
              <a:r>
                <a:rPr lang="en-GB" sz="1600" dirty="0"/>
                <a:t>The employment rate between April 2022 and March 2023 was 79.1% </a:t>
              </a:r>
              <a:r>
                <a:rPr lang="en-GB" sz="1200" i="1" dirty="0"/>
                <a:t>(higher than the 75.4% nationally)</a:t>
              </a:r>
              <a:r>
                <a:rPr lang="en-GB" sz="1600" dirty="0"/>
                <a:t>, this has decreased by -1.0 percentage points since the last quarter but is +0.8 percentage points higher than the level 12 months previously</a:t>
              </a:r>
            </a:p>
          </p:txBody>
        </p:sp>
        <p:sp>
          <p:nvSpPr>
            <p:cNvPr id="81" name="Rectangle 80">
              <a:extLst>
                <a:ext uri="{FF2B5EF4-FFF2-40B4-BE49-F238E27FC236}">
                  <a16:creationId xmlns:a16="http://schemas.microsoft.com/office/drawing/2014/main" id="{C7F4585A-AACC-82B7-7A7C-1BCC3905AB1A}"/>
                </a:ext>
                <a:ext uri="{C183D7F6-B498-43B3-948B-1728B52AA6E4}">
                  <adec:decorative xmlns:adec="http://schemas.microsoft.com/office/drawing/2017/decorative" val="1"/>
                </a:ext>
              </a:extLst>
            </p:cNvPr>
            <p:cNvSpPr/>
            <p:nvPr/>
          </p:nvSpPr>
          <p:spPr>
            <a:xfrm>
              <a:off x="-17994" y="4495661"/>
              <a:ext cx="12202569"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solidFill>
                    <a:prstClr val="white"/>
                  </a:solidFill>
                  <a:latin typeface="Calibri" panose="020F0502020204030204"/>
                </a:rPr>
                <a:t>Economically Inactive (aged 16-64) – 18.4%</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EF483CA0-B927-D0E9-F6B2-30415A08EA21}"/>
                </a:ext>
              </a:extLst>
            </p:cNvPr>
            <p:cNvSpPr txBox="1"/>
            <p:nvPr/>
          </p:nvSpPr>
          <p:spPr>
            <a:xfrm>
              <a:off x="7711253" y="5885193"/>
              <a:ext cx="828675" cy="369332"/>
            </a:xfrm>
            <a:prstGeom prst="rect">
              <a:avLst/>
            </a:prstGeom>
            <a:noFill/>
          </p:spPr>
          <p:txBody>
            <a:bodyPr wrap="square" rtlCol="0">
              <a:spAutoFit/>
            </a:bodyPr>
            <a:lstStyle/>
            <a:p>
              <a:r>
                <a:rPr lang="en-GB">
                  <a:solidFill>
                    <a:schemeClr val="bg1"/>
                  </a:solidFill>
                </a:rPr>
                <a:t>+1.9%</a:t>
              </a:r>
            </a:p>
          </p:txBody>
        </p:sp>
        <p:sp>
          <p:nvSpPr>
            <p:cNvPr id="89" name="Isosceles Triangle 88">
              <a:extLst>
                <a:ext uri="{FF2B5EF4-FFF2-40B4-BE49-F238E27FC236}">
                  <a16:creationId xmlns:a16="http://schemas.microsoft.com/office/drawing/2014/main" id="{0F36978D-ADDC-5D12-7CC4-63C7550F314F}"/>
                </a:ext>
              </a:extLst>
            </p:cNvPr>
            <p:cNvSpPr/>
            <p:nvPr/>
          </p:nvSpPr>
          <p:spPr>
            <a:xfrm>
              <a:off x="7392883" y="592923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316293F3-17B1-87B2-D5DD-AE70E8290F35}"/>
                </a:ext>
              </a:extLst>
            </p:cNvPr>
            <p:cNvSpPr txBox="1"/>
            <p:nvPr/>
          </p:nvSpPr>
          <p:spPr>
            <a:xfrm>
              <a:off x="400073" y="5344316"/>
              <a:ext cx="1829246" cy="338554"/>
            </a:xfrm>
            <a:prstGeom prst="rect">
              <a:avLst/>
            </a:prstGeom>
            <a:noFill/>
          </p:spPr>
          <p:txBody>
            <a:bodyPr wrap="square" rtlCol="0">
              <a:spAutoFit/>
            </a:bodyPr>
            <a:lstStyle/>
            <a:p>
              <a:r>
                <a:rPr lang="en-GB" sz="1600">
                  <a:solidFill>
                    <a:schemeClr val="bg1"/>
                  </a:solidFill>
                </a:rPr>
                <a:t>Quarterly change </a:t>
              </a:r>
            </a:p>
          </p:txBody>
        </p:sp>
        <p:sp>
          <p:nvSpPr>
            <p:cNvPr id="101" name="Isosceles Triangle 100">
              <a:extLst>
                <a:ext uri="{FF2B5EF4-FFF2-40B4-BE49-F238E27FC236}">
                  <a16:creationId xmlns:a16="http://schemas.microsoft.com/office/drawing/2014/main" id="{CA1620F4-E20A-6CD4-2FB9-680EA1DD7655}"/>
                </a:ext>
              </a:extLst>
            </p:cNvPr>
            <p:cNvSpPr/>
            <p:nvPr/>
          </p:nvSpPr>
          <p:spPr>
            <a:xfrm rot="10800000">
              <a:off x="6116159" y="604434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a:extLst>
                <a:ext uri="{FF2B5EF4-FFF2-40B4-BE49-F238E27FC236}">
                  <a16:creationId xmlns:a16="http://schemas.microsoft.com/office/drawing/2014/main" id="{9F960194-B3C1-F8B1-5D75-17B6A76CF5AD}"/>
                </a:ext>
              </a:extLst>
            </p:cNvPr>
            <p:cNvSpPr txBox="1"/>
            <p:nvPr/>
          </p:nvSpPr>
          <p:spPr>
            <a:xfrm>
              <a:off x="8262448" y="5100363"/>
              <a:ext cx="3846514" cy="1569660"/>
            </a:xfrm>
            <a:prstGeom prst="rect">
              <a:avLst/>
            </a:prstGeom>
            <a:noFill/>
          </p:spPr>
          <p:txBody>
            <a:bodyPr wrap="square" rtlCol="0">
              <a:spAutoFit/>
            </a:bodyPr>
            <a:lstStyle/>
            <a:p>
              <a:r>
                <a:rPr lang="en-GB" sz="1600" dirty="0"/>
                <a:t>18.4% of residents (aged 16-64) were economically inactive between April 2022 and March 2023</a:t>
              </a:r>
              <a:r>
                <a:rPr lang="en-GB" sz="1200" i="1" dirty="0"/>
                <a:t>(lower than the 21.7% nationally)</a:t>
              </a:r>
              <a:r>
                <a:rPr lang="en-GB" sz="1600" dirty="0"/>
                <a:t>, this has increased by +0.9 percentage points since the last quarter and is -0.4pp lower than the level 12 months previously</a:t>
              </a:r>
            </a:p>
          </p:txBody>
        </p:sp>
        <p:sp>
          <p:nvSpPr>
            <p:cNvPr id="4" name="TextBox 3">
              <a:extLst>
                <a:ext uri="{FF2B5EF4-FFF2-40B4-BE49-F238E27FC236}">
                  <a16:creationId xmlns:a16="http://schemas.microsoft.com/office/drawing/2014/main" id="{E7A5170E-94EE-4300-BF85-7ADC5FBCC9C1}"/>
                </a:ext>
              </a:extLst>
            </p:cNvPr>
            <p:cNvSpPr txBox="1"/>
            <p:nvPr/>
          </p:nvSpPr>
          <p:spPr>
            <a:xfrm>
              <a:off x="229577" y="1769221"/>
              <a:ext cx="1999131" cy="430887"/>
            </a:xfrm>
            <a:prstGeom prst="rect">
              <a:avLst/>
            </a:prstGeom>
            <a:noFill/>
          </p:spPr>
          <p:txBody>
            <a:bodyPr wrap="square" rtlCol="0">
              <a:spAutoFit/>
            </a:bodyPr>
            <a:lstStyle/>
            <a:p>
              <a:r>
                <a:rPr lang="en-GB" sz="1100" b="1" i="1"/>
                <a:t>Comparing Apr 2022- Mar 2023 with Jan 2022 - Dec 2022</a:t>
              </a:r>
            </a:p>
          </p:txBody>
        </p:sp>
        <p:sp>
          <p:nvSpPr>
            <p:cNvPr id="76" name="TextBox 75">
              <a:extLst>
                <a:ext uri="{FF2B5EF4-FFF2-40B4-BE49-F238E27FC236}">
                  <a16:creationId xmlns:a16="http://schemas.microsoft.com/office/drawing/2014/main" id="{C4CEE736-8941-4B4B-BB0A-3AB73693600C}"/>
                </a:ext>
              </a:extLst>
            </p:cNvPr>
            <p:cNvSpPr txBox="1"/>
            <p:nvPr/>
          </p:nvSpPr>
          <p:spPr>
            <a:xfrm>
              <a:off x="2913321" y="1763216"/>
              <a:ext cx="2129563" cy="430887"/>
            </a:xfrm>
            <a:prstGeom prst="rect">
              <a:avLst/>
            </a:prstGeom>
            <a:noFill/>
          </p:spPr>
          <p:txBody>
            <a:bodyPr wrap="square" rtlCol="0">
              <a:spAutoFit/>
            </a:bodyPr>
            <a:lstStyle/>
            <a:p>
              <a:r>
                <a:rPr lang="en-GB" sz="1100" b="1" i="1"/>
                <a:t>Comparing Jan 2022- Dec 2022 with Oct 2021 - Sept 2022</a:t>
              </a:r>
            </a:p>
          </p:txBody>
        </p:sp>
        <p:sp>
          <p:nvSpPr>
            <p:cNvPr id="93" name="TextBox 92">
              <a:extLst>
                <a:ext uri="{FF2B5EF4-FFF2-40B4-BE49-F238E27FC236}">
                  <a16:creationId xmlns:a16="http://schemas.microsoft.com/office/drawing/2014/main" id="{D6EF6E60-06D0-4450-9C2C-345E15AB7E2E}"/>
                </a:ext>
              </a:extLst>
            </p:cNvPr>
            <p:cNvSpPr txBox="1"/>
            <p:nvPr/>
          </p:nvSpPr>
          <p:spPr>
            <a:xfrm>
              <a:off x="5760014" y="1754051"/>
              <a:ext cx="1999131" cy="430887"/>
            </a:xfrm>
            <a:prstGeom prst="rect">
              <a:avLst/>
            </a:prstGeom>
            <a:noFill/>
          </p:spPr>
          <p:txBody>
            <a:bodyPr wrap="square" rtlCol="0">
              <a:spAutoFit/>
            </a:bodyPr>
            <a:lstStyle/>
            <a:p>
              <a:r>
                <a:rPr lang="en-GB" sz="1100" b="1" i="1"/>
                <a:t>Comparing Apr 2022- Mar 2023 with Apr 2021 - Mar 2022</a:t>
              </a:r>
            </a:p>
          </p:txBody>
        </p:sp>
        <p:sp>
          <p:nvSpPr>
            <p:cNvPr id="106" name="TextBox 105">
              <a:extLst>
                <a:ext uri="{FF2B5EF4-FFF2-40B4-BE49-F238E27FC236}">
                  <a16:creationId xmlns:a16="http://schemas.microsoft.com/office/drawing/2014/main" id="{CA04ED0F-7BCE-4FF0-97C2-FD7762FA71AE}"/>
                </a:ext>
              </a:extLst>
            </p:cNvPr>
            <p:cNvSpPr txBox="1"/>
            <p:nvPr/>
          </p:nvSpPr>
          <p:spPr>
            <a:xfrm>
              <a:off x="2779674" y="4088895"/>
              <a:ext cx="2263210" cy="430887"/>
            </a:xfrm>
            <a:prstGeom prst="rect">
              <a:avLst/>
            </a:prstGeom>
            <a:noFill/>
          </p:spPr>
          <p:txBody>
            <a:bodyPr wrap="square" rtlCol="0">
              <a:spAutoFit/>
            </a:bodyPr>
            <a:lstStyle/>
            <a:p>
              <a:r>
                <a:rPr lang="en-GB" sz="1100" b="1" i="1"/>
                <a:t>Comparing Jan 2022- Dec 2022 with Oct 2021 - Sept 2022</a:t>
              </a:r>
            </a:p>
          </p:txBody>
        </p:sp>
        <p:sp>
          <p:nvSpPr>
            <p:cNvPr id="109" name="TextBox 108">
              <a:extLst>
                <a:ext uri="{FF2B5EF4-FFF2-40B4-BE49-F238E27FC236}">
                  <a16:creationId xmlns:a16="http://schemas.microsoft.com/office/drawing/2014/main" id="{FA9E13DA-5DAA-4049-A024-A213D6051FF9}"/>
                </a:ext>
              </a:extLst>
            </p:cNvPr>
            <p:cNvSpPr txBox="1"/>
            <p:nvPr/>
          </p:nvSpPr>
          <p:spPr>
            <a:xfrm>
              <a:off x="5752384" y="4102016"/>
              <a:ext cx="1999131" cy="430887"/>
            </a:xfrm>
            <a:prstGeom prst="rect">
              <a:avLst/>
            </a:prstGeom>
            <a:noFill/>
          </p:spPr>
          <p:txBody>
            <a:bodyPr wrap="square" rtlCol="0">
              <a:spAutoFit/>
            </a:bodyPr>
            <a:lstStyle/>
            <a:p>
              <a:r>
                <a:rPr lang="en-GB" sz="1100" b="1" i="1"/>
                <a:t>Comparing Apr 2022- Mar 2023 with Apr 2021 - Mar 2022</a:t>
              </a:r>
            </a:p>
          </p:txBody>
        </p:sp>
        <p:pic>
          <p:nvPicPr>
            <p:cNvPr id="111" name="Picture 110">
              <a:extLst>
                <a:ext uri="{FF2B5EF4-FFF2-40B4-BE49-F238E27FC236}">
                  <a16:creationId xmlns:a16="http://schemas.microsoft.com/office/drawing/2014/main" id="{5E441554-4784-4C3B-96D4-C0F59851F4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80866" y="5174163"/>
              <a:ext cx="2365453" cy="1243692"/>
            </a:xfrm>
            <a:prstGeom prst="rect">
              <a:avLst/>
            </a:prstGeom>
          </p:spPr>
        </p:pic>
        <p:sp>
          <p:nvSpPr>
            <p:cNvPr id="113" name="TextBox 112">
              <a:extLst>
                <a:ext uri="{FF2B5EF4-FFF2-40B4-BE49-F238E27FC236}">
                  <a16:creationId xmlns:a16="http://schemas.microsoft.com/office/drawing/2014/main" id="{0A21F1B9-DF16-45AC-B51F-42144382F0E4}"/>
                </a:ext>
              </a:extLst>
            </p:cNvPr>
            <p:cNvSpPr txBox="1"/>
            <p:nvPr/>
          </p:nvSpPr>
          <p:spPr>
            <a:xfrm>
              <a:off x="2781082" y="6362291"/>
              <a:ext cx="2261802" cy="430887"/>
            </a:xfrm>
            <a:prstGeom prst="rect">
              <a:avLst/>
            </a:prstGeom>
            <a:noFill/>
          </p:spPr>
          <p:txBody>
            <a:bodyPr wrap="square" rtlCol="0">
              <a:spAutoFit/>
            </a:bodyPr>
            <a:lstStyle/>
            <a:p>
              <a:r>
                <a:rPr lang="en-GB" sz="1100" b="1" i="1"/>
                <a:t>Comparing Jan 2022- Dec 2022 with Oct 2021 - Sept 2022</a:t>
              </a:r>
            </a:p>
          </p:txBody>
        </p:sp>
        <p:sp>
          <p:nvSpPr>
            <p:cNvPr id="114" name="TextBox 113">
              <a:extLst>
                <a:ext uri="{FF2B5EF4-FFF2-40B4-BE49-F238E27FC236}">
                  <a16:creationId xmlns:a16="http://schemas.microsoft.com/office/drawing/2014/main" id="{58B0CB9F-7365-4F9F-89DC-0E1FCF46BC73}"/>
                </a:ext>
              </a:extLst>
            </p:cNvPr>
            <p:cNvSpPr txBox="1"/>
            <p:nvPr/>
          </p:nvSpPr>
          <p:spPr>
            <a:xfrm>
              <a:off x="5875824" y="6349083"/>
              <a:ext cx="1999131" cy="430887"/>
            </a:xfrm>
            <a:prstGeom prst="rect">
              <a:avLst/>
            </a:prstGeom>
            <a:noFill/>
          </p:spPr>
          <p:txBody>
            <a:bodyPr wrap="square" rtlCol="0">
              <a:spAutoFit/>
            </a:bodyPr>
            <a:lstStyle/>
            <a:p>
              <a:r>
                <a:rPr lang="en-GB" sz="1100" b="1" i="1"/>
                <a:t>Comparing Apr 2022- Mar 2023 with Apr 2021 - Mar 2022</a:t>
              </a:r>
            </a:p>
          </p:txBody>
        </p:sp>
        <p:sp>
          <p:nvSpPr>
            <p:cNvPr id="116" name="TextBox 115">
              <a:extLst>
                <a:ext uri="{FF2B5EF4-FFF2-40B4-BE49-F238E27FC236}">
                  <a16:creationId xmlns:a16="http://schemas.microsoft.com/office/drawing/2014/main" id="{281819EC-DDE4-44AD-929E-6CBDF2192741}"/>
                </a:ext>
              </a:extLst>
            </p:cNvPr>
            <p:cNvSpPr txBox="1"/>
            <p:nvPr/>
          </p:nvSpPr>
          <p:spPr>
            <a:xfrm>
              <a:off x="6045709" y="5242547"/>
              <a:ext cx="1829246" cy="646331"/>
            </a:xfrm>
            <a:prstGeom prst="rect">
              <a:avLst/>
            </a:prstGeom>
            <a:noFill/>
          </p:spPr>
          <p:txBody>
            <a:bodyPr wrap="square" rtlCol="0">
              <a:spAutoFit/>
            </a:bodyPr>
            <a:lstStyle/>
            <a:p>
              <a:r>
                <a:rPr lang="en-GB">
                  <a:solidFill>
                    <a:schemeClr val="bg1"/>
                  </a:solidFill>
                </a:rPr>
                <a:t>Change since previous year</a:t>
              </a:r>
            </a:p>
          </p:txBody>
        </p:sp>
        <p:sp>
          <p:nvSpPr>
            <p:cNvPr id="117" name="Isosceles Triangle 116">
              <a:extLst>
                <a:ext uri="{FF2B5EF4-FFF2-40B4-BE49-F238E27FC236}">
                  <a16:creationId xmlns:a16="http://schemas.microsoft.com/office/drawing/2014/main" id="{60FE69EB-3B9F-4B06-99ED-176E8D042C62}"/>
                </a:ext>
                <a:ext uri="{C183D7F6-B498-43B3-948B-1728B52AA6E4}">
                  <adec:decorative xmlns:adec="http://schemas.microsoft.com/office/drawing/2017/decorative" val="1"/>
                </a:ext>
              </a:extLst>
            </p:cNvPr>
            <p:cNvSpPr/>
            <p:nvPr/>
          </p:nvSpPr>
          <p:spPr>
            <a:xfrm rot="10800000">
              <a:off x="6228465" y="595104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a:extLst>
                <a:ext uri="{FF2B5EF4-FFF2-40B4-BE49-F238E27FC236}">
                  <a16:creationId xmlns:a16="http://schemas.microsoft.com/office/drawing/2014/main" id="{337E2477-2D00-4FFA-B6B8-9E8E697529C0}"/>
                </a:ext>
              </a:extLst>
            </p:cNvPr>
            <p:cNvSpPr txBox="1"/>
            <p:nvPr/>
          </p:nvSpPr>
          <p:spPr>
            <a:xfrm>
              <a:off x="6595775" y="5861886"/>
              <a:ext cx="828675" cy="369332"/>
            </a:xfrm>
            <a:prstGeom prst="rect">
              <a:avLst/>
            </a:prstGeom>
            <a:noFill/>
          </p:spPr>
          <p:txBody>
            <a:bodyPr wrap="square" rtlCol="0">
              <a:spAutoFit/>
            </a:bodyPr>
            <a:lstStyle/>
            <a:p>
              <a:r>
                <a:rPr lang="en-GB">
                  <a:solidFill>
                    <a:schemeClr val="bg1"/>
                  </a:solidFill>
                </a:rPr>
                <a:t>-0.4pp</a:t>
              </a:r>
            </a:p>
          </p:txBody>
        </p:sp>
        <p:sp>
          <p:nvSpPr>
            <p:cNvPr id="119" name="Isosceles Triangle 118">
              <a:extLst>
                <a:ext uri="{FF2B5EF4-FFF2-40B4-BE49-F238E27FC236}">
                  <a16:creationId xmlns:a16="http://schemas.microsoft.com/office/drawing/2014/main" id="{F1DDC56A-2FB9-4C02-BF40-90FD2756F222}"/>
                </a:ext>
                <a:ext uri="{C183D7F6-B498-43B3-948B-1728B52AA6E4}">
                  <adec:decorative xmlns:adec="http://schemas.microsoft.com/office/drawing/2017/decorative" val="1"/>
                </a:ext>
              </a:extLst>
            </p:cNvPr>
            <p:cNvSpPr/>
            <p:nvPr/>
          </p:nvSpPr>
          <p:spPr>
            <a:xfrm rot="10800000">
              <a:off x="3326382" y="579015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extBox 119">
              <a:extLst>
                <a:ext uri="{FF2B5EF4-FFF2-40B4-BE49-F238E27FC236}">
                  <a16:creationId xmlns:a16="http://schemas.microsoft.com/office/drawing/2014/main" id="{2EA46DC2-520C-4F4B-851D-B54E83B9165B}"/>
                </a:ext>
              </a:extLst>
            </p:cNvPr>
            <p:cNvSpPr txBox="1"/>
            <p:nvPr/>
          </p:nvSpPr>
          <p:spPr>
            <a:xfrm>
              <a:off x="3043754" y="5214068"/>
              <a:ext cx="2037790"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endParaRPr lang="en-GB">
                <a:solidFill>
                  <a:schemeClr val="bg1"/>
                </a:solidFill>
              </a:endParaRPr>
            </a:p>
          </p:txBody>
        </p:sp>
        <p:sp>
          <p:nvSpPr>
            <p:cNvPr id="121" name="TextBox 120">
              <a:extLst>
                <a:ext uri="{FF2B5EF4-FFF2-40B4-BE49-F238E27FC236}">
                  <a16:creationId xmlns:a16="http://schemas.microsoft.com/office/drawing/2014/main" id="{3E8897B3-7B3F-4271-835D-614DFDCDDCF5}"/>
                </a:ext>
              </a:extLst>
            </p:cNvPr>
            <p:cNvSpPr txBox="1"/>
            <p:nvPr/>
          </p:nvSpPr>
          <p:spPr>
            <a:xfrm>
              <a:off x="3923148" y="3484997"/>
              <a:ext cx="876633" cy="365881"/>
            </a:xfrm>
            <a:prstGeom prst="rect">
              <a:avLst/>
            </a:prstGeom>
            <a:noFill/>
          </p:spPr>
          <p:txBody>
            <a:bodyPr wrap="square" rtlCol="0">
              <a:spAutoFit/>
            </a:bodyPr>
            <a:lstStyle/>
            <a:p>
              <a:r>
                <a:rPr lang="en-GB">
                  <a:solidFill>
                    <a:schemeClr val="bg1"/>
                  </a:solidFill>
                </a:rPr>
                <a:t>+2.2pp</a:t>
              </a:r>
            </a:p>
          </p:txBody>
        </p:sp>
        <p:sp>
          <p:nvSpPr>
            <p:cNvPr id="123" name="TextBox 122">
              <a:extLst>
                <a:ext uri="{FF2B5EF4-FFF2-40B4-BE49-F238E27FC236}">
                  <a16:creationId xmlns:a16="http://schemas.microsoft.com/office/drawing/2014/main" id="{F639728A-FC78-424B-88EF-9232CBBE872D}"/>
                </a:ext>
              </a:extLst>
            </p:cNvPr>
            <p:cNvSpPr txBox="1"/>
            <p:nvPr/>
          </p:nvSpPr>
          <p:spPr>
            <a:xfrm>
              <a:off x="3857253" y="5702254"/>
              <a:ext cx="876633" cy="365881"/>
            </a:xfrm>
            <a:prstGeom prst="rect">
              <a:avLst/>
            </a:prstGeom>
            <a:noFill/>
          </p:spPr>
          <p:txBody>
            <a:bodyPr wrap="square" rtlCol="0">
              <a:spAutoFit/>
            </a:bodyPr>
            <a:lstStyle/>
            <a:p>
              <a:r>
                <a:rPr lang="en-GB">
                  <a:solidFill>
                    <a:schemeClr val="bg1"/>
                  </a:solidFill>
                </a:rPr>
                <a:t>-1.8pp</a:t>
              </a:r>
            </a:p>
          </p:txBody>
        </p:sp>
        <p:sp>
          <p:nvSpPr>
            <p:cNvPr id="3" name="Isosceles Triangle 2">
              <a:extLst>
                <a:ext uri="{FF2B5EF4-FFF2-40B4-BE49-F238E27FC236}">
                  <a16:creationId xmlns:a16="http://schemas.microsoft.com/office/drawing/2014/main" id="{3831B6F0-BE53-DFF1-0E53-E712A2C02EE4}"/>
                </a:ext>
                <a:ext uri="{C183D7F6-B498-43B3-948B-1728B52AA6E4}">
                  <adec:decorative xmlns:adec="http://schemas.microsoft.com/office/drawing/2017/decorative" val="1"/>
                </a:ext>
              </a:extLst>
            </p:cNvPr>
            <p:cNvSpPr/>
            <p:nvPr/>
          </p:nvSpPr>
          <p:spPr>
            <a:xfrm>
              <a:off x="669463" y="576001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2FA4149-DA52-DAC5-301D-02DD19170CDC}"/>
                </a:ext>
              </a:extLst>
            </p:cNvPr>
            <p:cNvSpPr txBox="1"/>
            <p:nvPr/>
          </p:nvSpPr>
          <p:spPr>
            <a:xfrm>
              <a:off x="1032433" y="5702254"/>
              <a:ext cx="876633" cy="365881"/>
            </a:xfrm>
            <a:prstGeom prst="rect">
              <a:avLst/>
            </a:prstGeom>
            <a:noFill/>
          </p:spPr>
          <p:txBody>
            <a:bodyPr wrap="square" rtlCol="0">
              <a:spAutoFit/>
            </a:bodyPr>
            <a:lstStyle/>
            <a:p>
              <a:r>
                <a:rPr lang="en-GB">
                  <a:solidFill>
                    <a:schemeClr val="bg1"/>
                  </a:solidFill>
                </a:rPr>
                <a:t>+0.9pp</a:t>
              </a:r>
            </a:p>
          </p:txBody>
        </p:sp>
        <p:sp>
          <p:nvSpPr>
            <p:cNvPr id="8" name="TextBox 7">
              <a:extLst>
                <a:ext uri="{FF2B5EF4-FFF2-40B4-BE49-F238E27FC236}">
                  <a16:creationId xmlns:a16="http://schemas.microsoft.com/office/drawing/2014/main" id="{385F8EB2-91E1-D6BD-6BEB-03B04177705E}"/>
                </a:ext>
              </a:extLst>
            </p:cNvPr>
            <p:cNvSpPr txBox="1"/>
            <p:nvPr/>
          </p:nvSpPr>
          <p:spPr>
            <a:xfrm>
              <a:off x="320579" y="4071383"/>
              <a:ext cx="1999131" cy="430887"/>
            </a:xfrm>
            <a:prstGeom prst="rect">
              <a:avLst/>
            </a:prstGeom>
            <a:noFill/>
          </p:spPr>
          <p:txBody>
            <a:bodyPr wrap="square" rtlCol="0">
              <a:spAutoFit/>
            </a:bodyPr>
            <a:lstStyle/>
            <a:p>
              <a:r>
                <a:rPr lang="en-GB" sz="1100" b="1" i="1"/>
                <a:t>Comparing Apr 2022- Mar 2023 with Jan 2022 - Dec 2022</a:t>
              </a:r>
            </a:p>
          </p:txBody>
        </p:sp>
        <p:sp>
          <p:nvSpPr>
            <p:cNvPr id="9" name="TextBox 8">
              <a:extLst>
                <a:ext uri="{FF2B5EF4-FFF2-40B4-BE49-F238E27FC236}">
                  <a16:creationId xmlns:a16="http://schemas.microsoft.com/office/drawing/2014/main" id="{DCF4A233-3032-8E96-914F-84573288FD80}"/>
                </a:ext>
              </a:extLst>
            </p:cNvPr>
            <p:cNvSpPr txBox="1"/>
            <p:nvPr/>
          </p:nvSpPr>
          <p:spPr>
            <a:xfrm>
              <a:off x="215325" y="6346751"/>
              <a:ext cx="1999131" cy="430887"/>
            </a:xfrm>
            <a:prstGeom prst="rect">
              <a:avLst/>
            </a:prstGeom>
            <a:noFill/>
          </p:spPr>
          <p:txBody>
            <a:bodyPr wrap="square" rtlCol="0">
              <a:spAutoFit/>
            </a:bodyPr>
            <a:lstStyle/>
            <a:p>
              <a:r>
                <a:rPr lang="en-GB" sz="1100" b="1" i="1"/>
                <a:t>Comparing Apr 2022- Mar 2023 with Jan 2022 - Dec 2022</a:t>
              </a:r>
            </a:p>
          </p:txBody>
        </p:sp>
      </p:grpSp>
      <p:sp>
        <p:nvSpPr>
          <p:cNvPr id="13" name="Title 12">
            <a:extLst>
              <a:ext uri="{FF2B5EF4-FFF2-40B4-BE49-F238E27FC236}">
                <a16:creationId xmlns:a16="http://schemas.microsoft.com/office/drawing/2014/main" id="{E130BFC7-9613-0DC0-35AD-FBCA0FE417BC}"/>
              </a:ext>
            </a:extLst>
          </p:cNvPr>
          <p:cNvSpPr>
            <a:spLocks noGrp="1"/>
          </p:cNvSpPr>
          <p:nvPr>
            <p:ph type="ctrTitle"/>
          </p:nvPr>
        </p:nvSpPr>
        <p:spPr>
          <a:xfrm>
            <a:off x="7155403" y="-94559"/>
            <a:ext cx="5864912" cy="597853"/>
          </a:xfrm>
        </p:spPr>
        <p:txBody>
          <a:bodyPr vert="horz" lIns="91440" tIns="45720" rIns="91440" bIns="45720" rtlCol="0" anchor="b">
            <a:normAutofit/>
          </a:bodyPr>
          <a:lstStyle/>
          <a:p>
            <a:r>
              <a:rPr lang="en-GB" sz="3200" dirty="0">
                <a:solidFill>
                  <a:schemeClr val="bg1"/>
                </a:solidFill>
              </a:rPr>
              <a:t>Key Economic Indicators</a:t>
            </a:r>
          </a:p>
        </p:txBody>
      </p:sp>
    </p:spTree>
    <p:extLst>
      <p:ext uri="{BB962C8B-B14F-4D97-AF65-F5344CB8AC3E}">
        <p14:creationId xmlns:p14="http://schemas.microsoft.com/office/powerpoint/2010/main" val="402921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1E97169-4CBF-4A52-B101-0765903F9EE1}"/>
              </a:ext>
              <a:ext uri="{C183D7F6-B498-43B3-948B-1728B52AA6E4}">
                <adec:decorative xmlns:adec="http://schemas.microsoft.com/office/drawing/2017/decorative" val="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Unemployment Rate (16-64 year olds) – 3.1%, (April 2022 - March 2023)</a:t>
            </a:r>
          </a:p>
        </p:txBody>
      </p:sp>
      <p:pic>
        <p:nvPicPr>
          <p:cNvPr id="12" name="Picture 11" descr="A bar chart showing the unemployment rate across Cambridgeshire and Peterborough and the United Kingdom with a rolling three year average line. The time period covered is 2007 to 2023.  The unemployment rate in Cambridgeshire and Peterborough has been consistently lower than the United Kingdom.">
            <a:extLst>
              <a:ext uri="{FF2B5EF4-FFF2-40B4-BE49-F238E27FC236}">
                <a16:creationId xmlns:a16="http://schemas.microsoft.com/office/drawing/2014/main" id="{37577CC6-1B59-58F4-B26B-5F01E4FE884A}"/>
              </a:ext>
            </a:extLst>
          </p:cNvPr>
          <p:cNvPicPr>
            <a:picLocks noChangeAspect="1"/>
          </p:cNvPicPr>
          <p:nvPr/>
        </p:nvPicPr>
        <p:blipFill>
          <a:blip r:embed="rId3"/>
          <a:stretch>
            <a:fillRect/>
          </a:stretch>
        </p:blipFill>
        <p:spPr>
          <a:xfrm>
            <a:off x="1710086" y="670582"/>
            <a:ext cx="9116923" cy="4658800"/>
          </a:xfrm>
          <a:prstGeom prst="rect">
            <a:avLst/>
          </a:prstGeom>
        </p:spPr>
      </p:pic>
      <p:sp>
        <p:nvSpPr>
          <p:cNvPr id="4" name="Rectangle: Rounded Corners 3">
            <a:extLst>
              <a:ext uri="{FF2B5EF4-FFF2-40B4-BE49-F238E27FC236}">
                <a16:creationId xmlns:a16="http://schemas.microsoft.com/office/drawing/2014/main" id="{FB72B3DF-5326-4312-8634-54FC2E4B4B69}"/>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EB2690C-64E7-46A5-91DE-7DF2FE01A50A}"/>
              </a:ext>
            </a:extLst>
          </p:cNvPr>
          <p:cNvSpPr txBox="1"/>
          <p:nvPr/>
        </p:nvSpPr>
        <p:spPr>
          <a:xfrm>
            <a:off x="643609" y="5626015"/>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(Dec 22 – Mar 23):</a:t>
            </a:r>
          </a:p>
        </p:txBody>
      </p:sp>
      <p:sp>
        <p:nvSpPr>
          <p:cNvPr id="3" name="TextBox 2">
            <a:extLst>
              <a:ext uri="{FF2B5EF4-FFF2-40B4-BE49-F238E27FC236}">
                <a16:creationId xmlns:a16="http://schemas.microsoft.com/office/drawing/2014/main" id="{D9226147-33A4-4D9D-B338-881EC349B5FA}"/>
              </a:ext>
            </a:extLst>
          </p:cNvPr>
          <p:cNvSpPr txBox="1"/>
          <p:nvPr/>
        </p:nvSpPr>
        <p:spPr>
          <a:xfrm>
            <a:off x="2931234" y="5878584"/>
            <a:ext cx="828675" cy="369332"/>
          </a:xfrm>
          <a:prstGeom prst="rect">
            <a:avLst/>
          </a:prstGeom>
          <a:noFill/>
        </p:spPr>
        <p:txBody>
          <a:bodyPr wrap="square" rtlCol="0">
            <a:spAutoFit/>
          </a:bodyPr>
          <a:lstStyle/>
          <a:p>
            <a:r>
              <a:rPr lang="en-GB">
                <a:solidFill>
                  <a:schemeClr val="bg1"/>
                </a:solidFill>
              </a:rPr>
              <a:t>+0.2pp</a:t>
            </a:r>
          </a:p>
        </p:txBody>
      </p:sp>
      <p:sp>
        <p:nvSpPr>
          <p:cNvPr id="6" name="TextBox 5">
            <a:extLst>
              <a:ext uri="{FF2B5EF4-FFF2-40B4-BE49-F238E27FC236}">
                <a16:creationId xmlns:a16="http://schemas.microsoft.com/office/drawing/2014/main" id="{0E25083A-591B-4635-94D5-81A91553C4A7}"/>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Apr 2022 - </a:t>
            </a:r>
            <a:r>
              <a:rPr lang="en-GB" sz="1200" i="1">
                <a:solidFill>
                  <a:schemeClr val="bg1"/>
                </a:solidFill>
              </a:rPr>
              <a:t>Mar</a:t>
            </a:r>
            <a:r>
              <a:rPr lang="en-GB" sz="1200" i="1" kern="1200">
                <a:solidFill>
                  <a:schemeClr val="bg1"/>
                </a:solidFill>
                <a:effectLst/>
                <a:ea typeface="+mn-ea"/>
                <a:cs typeface="+mn-cs"/>
              </a:rPr>
              <a:t> 2023 with Jan 2022 - </a:t>
            </a:r>
            <a:r>
              <a:rPr lang="en-GB" sz="1200" i="1">
                <a:solidFill>
                  <a:schemeClr val="bg1"/>
                </a:solidFill>
              </a:rPr>
              <a:t>Dec</a:t>
            </a:r>
            <a:r>
              <a:rPr lang="en-GB" sz="1200" i="1" kern="1200">
                <a:solidFill>
                  <a:schemeClr val="bg1"/>
                </a:solidFill>
                <a:effectLst/>
                <a:ea typeface="+mn-ea"/>
                <a:cs typeface="+mn-cs"/>
              </a:rPr>
              <a:t> 2022</a:t>
            </a:r>
            <a:endParaRPr lang="en-GB" sz="1200">
              <a:solidFill>
                <a:schemeClr val="bg1"/>
              </a:solidFill>
              <a:effectLst/>
            </a:endParaRPr>
          </a:p>
        </p:txBody>
      </p:sp>
      <p:sp>
        <p:nvSpPr>
          <p:cNvPr id="10" name="TextBox 9">
            <a:extLst>
              <a:ext uri="{FF2B5EF4-FFF2-40B4-BE49-F238E27FC236}">
                <a16:creationId xmlns:a16="http://schemas.microsoft.com/office/drawing/2014/main" id="{E57F29FA-99FB-43C5-B751-174C6D71EA76}"/>
              </a:ext>
            </a:extLst>
          </p:cNvPr>
          <p:cNvSpPr txBox="1"/>
          <p:nvPr/>
        </p:nvSpPr>
        <p:spPr>
          <a:xfrm>
            <a:off x="4253912" y="5677431"/>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a:solidFill>
                  <a:schemeClr val="bg1"/>
                </a:solidFill>
              </a:rPr>
              <a:t>(Sept – Dec 22):</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310059" y="5882104"/>
            <a:ext cx="828675" cy="369332"/>
          </a:xfrm>
          <a:prstGeom prst="rect">
            <a:avLst/>
          </a:prstGeom>
          <a:noFill/>
        </p:spPr>
        <p:txBody>
          <a:bodyPr wrap="square" rtlCol="0">
            <a:spAutoFit/>
          </a:bodyPr>
          <a:lstStyle/>
          <a:p>
            <a:r>
              <a:rPr lang="en-GB">
                <a:solidFill>
                  <a:schemeClr val="bg1"/>
                </a:solidFill>
              </a:rPr>
              <a:t>-0.6pp</a:t>
            </a:r>
          </a:p>
        </p:txBody>
      </p:sp>
      <p:sp>
        <p:nvSpPr>
          <p:cNvPr id="20" name="TextBox 19">
            <a:extLst>
              <a:ext uri="{FF2B5EF4-FFF2-40B4-BE49-F238E27FC236}">
                <a16:creationId xmlns:a16="http://schemas.microsoft.com/office/drawing/2014/main" id="{A7DAE669-08F4-4823-9CD7-680AAE710587}"/>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 2022 – Dec 2022 with Oct 2021– Sept 2022</a:t>
            </a:r>
            <a:endParaRPr lang="en-GB" sz="1200">
              <a:solidFill>
                <a:schemeClr val="bg1"/>
              </a:solidFill>
              <a:effectLst/>
            </a:endParaRPr>
          </a:p>
        </p:txBody>
      </p:sp>
      <p:sp>
        <p:nvSpPr>
          <p:cNvPr id="7" name="Isosceles Triangle 6">
            <a:extLst>
              <a:ext uri="{FF2B5EF4-FFF2-40B4-BE49-F238E27FC236}">
                <a16:creationId xmlns:a16="http://schemas.microsoft.com/office/drawing/2014/main" id="{753FCAC4-4E3F-421E-95E6-11303ADDBDEC}"/>
              </a:ext>
              <a:ext uri="{C183D7F6-B498-43B3-948B-1728B52AA6E4}">
                <adec:decorative xmlns:adec="http://schemas.microsoft.com/office/drawing/2017/decorative" val="1"/>
              </a:ext>
            </a:extLst>
          </p:cNvPr>
          <p:cNvSpPr/>
          <p:nvPr/>
        </p:nvSpPr>
        <p:spPr>
          <a:xfrm>
            <a:off x="2397967" y="5885544"/>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D2BC10BD-6F37-49FA-9BCC-EC11A924DBF2}"/>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a:solidFill>
                  <a:schemeClr val="bg1"/>
                </a:solidFill>
              </a:rPr>
              <a:t>Change since March 2022:</a:t>
            </a:r>
          </a:p>
        </p:txBody>
      </p:sp>
      <p:sp>
        <p:nvSpPr>
          <p:cNvPr id="17" name="Isosceles Triangle 16">
            <a:extLst>
              <a:ext uri="{FF2B5EF4-FFF2-40B4-BE49-F238E27FC236}">
                <a16:creationId xmlns:a16="http://schemas.microsoft.com/office/drawing/2014/main" id="{5FB9FBFC-E792-4B89-8BCD-911F654EC5F7}"/>
              </a:ext>
              <a:ext uri="{C183D7F6-B498-43B3-948B-1728B52AA6E4}">
                <adec:decorative xmlns:adec="http://schemas.microsoft.com/office/drawing/2017/decorative" val="1"/>
              </a:ext>
            </a:extLst>
          </p:cNvPr>
          <p:cNvSpPr/>
          <p:nvPr/>
        </p:nvSpPr>
        <p:spPr>
          <a:xfrm rot="10800000">
            <a:off x="5944701"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a:solidFill>
                  <a:schemeClr val="bg1"/>
                </a:solidFill>
              </a:rPr>
              <a:t>-0.5pp</a:t>
            </a:r>
          </a:p>
        </p:txBody>
      </p:sp>
      <p:sp>
        <p:nvSpPr>
          <p:cNvPr id="19" name="Isosceles Triangle 18">
            <a:extLst>
              <a:ext uri="{FF2B5EF4-FFF2-40B4-BE49-F238E27FC236}">
                <a16:creationId xmlns:a16="http://schemas.microsoft.com/office/drawing/2014/main" id="{9EF47247-2FAF-483A-BBD4-A3D837C02F02}"/>
              </a:ext>
              <a:ext uri="{C183D7F6-B498-43B3-948B-1728B52AA6E4}">
                <adec:decorative xmlns:adec="http://schemas.microsoft.com/office/drawing/2017/decorative" val="1"/>
              </a:ext>
            </a:extLst>
          </p:cNvPr>
          <p:cNvSpPr/>
          <p:nvPr/>
        </p:nvSpPr>
        <p:spPr>
          <a:xfrm rot="10800000">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6EE3F32-67B1-4CB2-B9E5-94B8EFE896B6}"/>
              </a:ext>
            </a:extLst>
          </p:cNvPr>
          <p:cNvSpPr txBox="1"/>
          <p:nvPr/>
        </p:nvSpPr>
        <p:spPr>
          <a:xfrm>
            <a:off x="7921976" y="6422816"/>
            <a:ext cx="3270794" cy="461665"/>
          </a:xfrm>
          <a:prstGeom prst="rect">
            <a:avLst/>
          </a:prstGeom>
          <a:noFill/>
        </p:spPr>
        <p:txBody>
          <a:bodyPr wrap="square" rtlCol="0">
            <a:spAutoFit/>
          </a:bodyPr>
          <a:lstStyle/>
          <a:p>
            <a:pPr algn="ctr"/>
            <a:r>
              <a:rPr lang="en-GB" sz="1200" i="1">
                <a:solidFill>
                  <a:schemeClr val="bg1"/>
                </a:solidFill>
              </a:rPr>
              <a:t>Comparing Apr 2022- Mar 2023 with Apr 2021 - Mar 2022</a:t>
            </a:r>
          </a:p>
        </p:txBody>
      </p:sp>
    </p:spTree>
    <p:extLst>
      <p:ext uri="{BB962C8B-B14F-4D97-AF65-F5344CB8AC3E}">
        <p14:creationId xmlns:p14="http://schemas.microsoft.com/office/powerpoint/2010/main" val="206829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Rate (16-64) – 79.1%, (April 2022 - March 2023)</a:t>
            </a:r>
          </a:p>
        </p:txBody>
      </p:sp>
      <p:pic>
        <p:nvPicPr>
          <p:cNvPr id="6" name="Picture 5" descr="A bar chart showing the employment rate across Cambridgeshire and Peterborough and the United Kingdom from 2007 to 2023. There is a rolling three year average line. The economic inactivity rate in Cambridgeshire and Peterborough has been consistently higher than the United Kingdom. ">
            <a:extLst>
              <a:ext uri="{FF2B5EF4-FFF2-40B4-BE49-F238E27FC236}">
                <a16:creationId xmlns:a16="http://schemas.microsoft.com/office/drawing/2014/main" id="{8C888C8C-86B8-921D-7ABD-3F6CAA8D716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98975" y="724102"/>
            <a:ext cx="9074064" cy="4601318"/>
          </a:xfrm>
          <a:prstGeom prst="rect">
            <a:avLst/>
          </a:prstGeom>
        </p:spPr>
      </p:pic>
      <p:grpSp>
        <p:nvGrpSpPr>
          <p:cNvPr id="7" name="Group 6">
            <a:extLst>
              <a:ext uri="{FF2B5EF4-FFF2-40B4-BE49-F238E27FC236}">
                <a16:creationId xmlns:a16="http://schemas.microsoft.com/office/drawing/2014/main" id="{B875A0D2-C083-2255-FEE2-A5BC5F61FCC3}"/>
              </a:ext>
              <a:ext uri="{C183D7F6-B498-43B3-948B-1728B52AA6E4}">
                <adec:decorative xmlns:adec="http://schemas.microsoft.com/office/drawing/2017/decorative" val="1"/>
              </a:ext>
            </a:extLst>
          </p:cNvPr>
          <p:cNvGrpSpPr/>
          <p:nvPr/>
        </p:nvGrpSpPr>
        <p:grpSpPr>
          <a:xfrm>
            <a:off x="4232872" y="5478474"/>
            <a:ext cx="3357785" cy="1362742"/>
            <a:chOff x="4232872" y="5478474"/>
            <a:chExt cx="3357785" cy="1362742"/>
          </a:xfrm>
        </p:grpSpPr>
        <p:sp>
          <p:nvSpPr>
            <p:cNvPr id="12" name="Rectangle: Rounded Corners 11">
              <a:extLst>
                <a:ext uri="{FF2B5EF4-FFF2-40B4-BE49-F238E27FC236}">
                  <a16:creationId xmlns:a16="http://schemas.microsoft.com/office/drawing/2014/main" id="{86546572-156A-C3CA-3F6F-756529A39961}"/>
                </a:ext>
              </a:extLst>
            </p:cNvPr>
            <p:cNvSpPr/>
            <p:nvPr/>
          </p:nvSpPr>
          <p:spPr>
            <a:xfrm>
              <a:off x="4232872" y="5478474"/>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F7B9D684-17B9-AD1F-2CBA-07351A6F706B}"/>
                </a:ext>
              </a:extLst>
            </p:cNvPr>
            <p:cNvSpPr/>
            <p:nvPr/>
          </p:nvSpPr>
          <p:spPr>
            <a:xfrm>
              <a:off x="6036007" y="59298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Rounded Corners 22">
            <a:extLst>
              <a:ext uri="{FF2B5EF4-FFF2-40B4-BE49-F238E27FC236}">
                <a16:creationId xmlns:a16="http://schemas.microsoft.com/office/drawing/2014/main" id="{07CF6C6D-585E-62F3-C3E6-26F7E0D86CB7}"/>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A9FA745-9181-5902-26F7-F260B906944E}"/>
              </a:ext>
            </a:extLst>
          </p:cNvPr>
          <p:cNvSpPr txBox="1"/>
          <p:nvPr/>
        </p:nvSpPr>
        <p:spPr>
          <a:xfrm>
            <a:off x="668466" y="5641537"/>
            <a:ext cx="2200045"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(Dec 22 – Mar 23):</a:t>
            </a:r>
          </a:p>
        </p:txBody>
      </p:sp>
      <p:sp>
        <p:nvSpPr>
          <p:cNvPr id="25" name="TextBox 24">
            <a:extLst>
              <a:ext uri="{FF2B5EF4-FFF2-40B4-BE49-F238E27FC236}">
                <a16:creationId xmlns:a16="http://schemas.microsoft.com/office/drawing/2014/main" id="{56057E84-A9AE-3942-691B-0F06086B3959}"/>
              </a:ext>
            </a:extLst>
          </p:cNvPr>
          <p:cNvSpPr txBox="1"/>
          <p:nvPr/>
        </p:nvSpPr>
        <p:spPr>
          <a:xfrm>
            <a:off x="2931234" y="5842873"/>
            <a:ext cx="828764" cy="646331"/>
          </a:xfrm>
          <a:prstGeom prst="rect">
            <a:avLst/>
          </a:prstGeom>
          <a:noFill/>
        </p:spPr>
        <p:txBody>
          <a:bodyPr wrap="square" rtlCol="0">
            <a:spAutoFit/>
          </a:bodyPr>
          <a:lstStyle/>
          <a:p>
            <a:r>
              <a:rPr lang="en-GB">
                <a:solidFill>
                  <a:schemeClr val="bg1"/>
                </a:solidFill>
              </a:rPr>
              <a:t>-1.0pp	</a:t>
            </a:r>
          </a:p>
        </p:txBody>
      </p:sp>
      <p:sp>
        <p:nvSpPr>
          <p:cNvPr id="2" name="TextBox 1">
            <a:extLst>
              <a:ext uri="{FF2B5EF4-FFF2-40B4-BE49-F238E27FC236}">
                <a16:creationId xmlns:a16="http://schemas.microsoft.com/office/drawing/2014/main" id="{F6242277-FF61-BF3D-953A-89E34DC09279}"/>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Apr 2022 - </a:t>
            </a:r>
            <a:r>
              <a:rPr lang="en-GB" sz="1200" i="1">
                <a:solidFill>
                  <a:schemeClr val="bg1"/>
                </a:solidFill>
              </a:rPr>
              <a:t>Mar</a:t>
            </a:r>
            <a:r>
              <a:rPr lang="en-GB" sz="1200" i="1" kern="1200">
                <a:solidFill>
                  <a:schemeClr val="bg1"/>
                </a:solidFill>
                <a:effectLst/>
                <a:ea typeface="+mn-ea"/>
                <a:cs typeface="+mn-cs"/>
              </a:rPr>
              <a:t> 2023 with Jan 2022 - </a:t>
            </a:r>
            <a:r>
              <a:rPr lang="en-GB" sz="1200" i="1">
                <a:solidFill>
                  <a:schemeClr val="bg1"/>
                </a:solidFill>
              </a:rPr>
              <a:t>Dec</a:t>
            </a:r>
            <a:r>
              <a:rPr lang="en-GB" sz="1200" i="1" kern="1200">
                <a:solidFill>
                  <a:schemeClr val="bg1"/>
                </a:solidFill>
                <a:effectLst/>
                <a:ea typeface="+mn-ea"/>
                <a:cs typeface="+mn-cs"/>
              </a:rPr>
              <a:t> 2022</a:t>
            </a:r>
            <a:endParaRPr lang="en-GB" sz="1200">
              <a:solidFill>
                <a:schemeClr val="bg1"/>
              </a:solidFill>
              <a:effectLst/>
            </a:endParaRPr>
          </a:p>
        </p:txBody>
      </p:sp>
      <p:sp>
        <p:nvSpPr>
          <p:cNvPr id="26" name="Rectangle: Rounded Corners 25">
            <a:extLst>
              <a:ext uri="{FF2B5EF4-FFF2-40B4-BE49-F238E27FC236}">
                <a16:creationId xmlns:a16="http://schemas.microsoft.com/office/drawing/2014/main" id="{0ED06267-92DD-211F-9F93-6491C6D4C289}"/>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3FE3051-1A8F-A776-C4EC-F57D68C131B1}"/>
              </a:ext>
            </a:extLst>
          </p:cNvPr>
          <p:cNvSpPr txBox="1"/>
          <p:nvPr/>
        </p:nvSpPr>
        <p:spPr>
          <a:xfrm>
            <a:off x="4323090" y="5641537"/>
            <a:ext cx="1829246"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a:solidFill>
                  <a:schemeClr val="bg1"/>
                </a:solidFill>
              </a:rPr>
              <a:t>(Sept – Dec 22):</a:t>
            </a:r>
          </a:p>
        </p:txBody>
      </p:sp>
      <p:sp>
        <p:nvSpPr>
          <p:cNvPr id="28" name="TextBox 27">
            <a:extLst>
              <a:ext uri="{FF2B5EF4-FFF2-40B4-BE49-F238E27FC236}">
                <a16:creationId xmlns:a16="http://schemas.microsoft.com/office/drawing/2014/main" id="{9B3C2839-89A3-871A-25D6-95FD8A5FE5E7}"/>
              </a:ext>
            </a:extLst>
          </p:cNvPr>
          <p:cNvSpPr txBox="1"/>
          <p:nvPr/>
        </p:nvSpPr>
        <p:spPr>
          <a:xfrm>
            <a:off x="6607389" y="5882104"/>
            <a:ext cx="1157887" cy="369332"/>
          </a:xfrm>
          <a:prstGeom prst="rect">
            <a:avLst/>
          </a:prstGeom>
          <a:noFill/>
        </p:spPr>
        <p:txBody>
          <a:bodyPr wrap="square" rtlCol="0">
            <a:spAutoFit/>
          </a:bodyPr>
          <a:lstStyle/>
          <a:p>
            <a:r>
              <a:rPr lang="en-GB">
                <a:solidFill>
                  <a:schemeClr val="bg1"/>
                </a:solidFill>
              </a:rPr>
              <a:t>+2.2pp</a:t>
            </a:r>
          </a:p>
        </p:txBody>
      </p:sp>
      <p:sp>
        <p:nvSpPr>
          <p:cNvPr id="3" name="TextBox 2">
            <a:extLst>
              <a:ext uri="{FF2B5EF4-FFF2-40B4-BE49-F238E27FC236}">
                <a16:creationId xmlns:a16="http://schemas.microsoft.com/office/drawing/2014/main" id="{68FBAB62-6B5E-B819-E083-829547993EDF}"/>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 2022 – Dec 2022 with Oct 2021– Sept 2022</a:t>
            </a:r>
            <a:endParaRPr lang="en-GB" sz="1200">
              <a:solidFill>
                <a:schemeClr val="bg1"/>
              </a:solidFill>
              <a:effectLst/>
            </a:endParaRPr>
          </a:p>
        </p:txBody>
      </p:sp>
      <p:sp>
        <p:nvSpPr>
          <p:cNvPr id="27" name="TextBox 26">
            <a:extLst>
              <a:ext uri="{FF2B5EF4-FFF2-40B4-BE49-F238E27FC236}">
                <a16:creationId xmlns:a16="http://schemas.microsoft.com/office/drawing/2014/main" id="{DF82B0AA-7DB0-D9CD-5BB4-EA2C49CB0ADE}"/>
              </a:ext>
            </a:extLst>
          </p:cNvPr>
          <p:cNvSpPr txBox="1"/>
          <p:nvPr/>
        </p:nvSpPr>
        <p:spPr>
          <a:xfrm>
            <a:off x="7878712" y="5677431"/>
            <a:ext cx="1829246" cy="646331"/>
          </a:xfrm>
          <a:prstGeom prst="rect">
            <a:avLst/>
          </a:prstGeom>
          <a:noFill/>
        </p:spPr>
        <p:txBody>
          <a:bodyPr wrap="square" rtlCol="0">
            <a:spAutoFit/>
          </a:bodyPr>
          <a:lstStyle/>
          <a:p>
            <a:r>
              <a:rPr lang="en-GB">
                <a:solidFill>
                  <a:schemeClr val="bg1"/>
                </a:solidFill>
              </a:rPr>
              <a:t>Change since March 2022:</a:t>
            </a:r>
          </a:p>
        </p:txBody>
      </p:sp>
      <p:sp>
        <p:nvSpPr>
          <p:cNvPr id="29" name="TextBox 28">
            <a:extLst>
              <a:ext uri="{FF2B5EF4-FFF2-40B4-BE49-F238E27FC236}">
                <a16:creationId xmlns:a16="http://schemas.microsoft.com/office/drawing/2014/main" id="{9A15533E-E3DA-A350-66BE-922653E4822F}"/>
              </a:ext>
            </a:extLst>
          </p:cNvPr>
          <p:cNvSpPr txBox="1"/>
          <p:nvPr/>
        </p:nvSpPr>
        <p:spPr>
          <a:xfrm>
            <a:off x="10047369" y="5834548"/>
            <a:ext cx="828675" cy="369332"/>
          </a:xfrm>
          <a:prstGeom prst="rect">
            <a:avLst/>
          </a:prstGeom>
          <a:noFill/>
        </p:spPr>
        <p:txBody>
          <a:bodyPr wrap="square" rtlCol="0">
            <a:spAutoFit/>
          </a:bodyPr>
          <a:lstStyle/>
          <a:p>
            <a:r>
              <a:rPr lang="en-GB">
                <a:solidFill>
                  <a:schemeClr val="bg1"/>
                </a:solidFill>
              </a:rPr>
              <a:t>+0.8pp</a:t>
            </a:r>
          </a:p>
        </p:txBody>
      </p:sp>
      <p:sp>
        <p:nvSpPr>
          <p:cNvPr id="33" name="TextBox 32">
            <a:extLst>
              <a:ext uri="{FF2B5EF4-FFF2-40B4-BE49-F238E27FC236}">
                <a16:creationId xmlns:a16="http://schemas.microsoft.com/office/drawing/2014/main" id="{CD2E4586-5642-6FB5-6E0F-29AB59458D76}"/>
              </a:ext>
            </a:extLst>
          </p:cNvPr>
          <p:cNvSpPr txBox="1"/>
          <p:nvPr/>
        </p:nvSpPr>
        <p:spPr>
          <a:xfrm>
            <a:off x="7921976" y="6422816"/>
            <a:ext cx="3270794" cy="461665"/>
          </a:xfrm>
          <a:prstGeom prst="rect">
            <a:avLst/>
          </a:prstGeom>
          <a:noFill/>
        </p:spPr>
        <p:txBody>
          <a:bodyPr wrap="square" rtlCol="0">
            <a:spAutoFit/>
          </a:bodyPr>
          <a:lstStyle/>
          <a:p>
            <a:pPr algn="ctr"/>
            <a:r>
              <a:rPr lang="en-GB" sz="1200" i="1">
                <a:solidFill>
                  <a:schemeClr val="bg1"/>
                </a:solidFill>
              </a:rPr>
              <a:t>Comparing Apr 2022- Mar 2023 with Apr 2021 - Mar 2022</a:t>
            </a:r>
          </a:p>
        </p:txBody>
      </p:sp>
      <p:sp>
        <p:nvSpPr>
          <p:cNvPr id="30" name="Isosceles Triangle 29">
            <a:extLst>
              <a:ext uri="{FF2B5EF4-FFF2-40B4-BE49-F238E27FC236}">
                <a16:creationId xmlns:a16="http://schemas.microsoft.com/office/drawing/2014/main" id="{B4E4E19E-AAFD-A8C1-7924-A1F234AB12D5}"/>
              </a:ext>
              <a:ext uri="{C183D7F6-B498-43B3-948B-1728B52AA6E4}">
                <adec:decorative xmlns:adec="http://schemas.microsoft.com/office/drawing/2017/decorative" val="1"/>
              </a:ext>
            </a:extLst>
          </p:cNvPr>
          <p:cNvSpPr/>
          <p:nvPr/>
        </p:nvSpPr>
        <p:spPr>
          <a:xfrm rot="10800000">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760874C9-72AC-86AC-52A0-BBC39A01E158}"/>
              </a:ext>
              <a:ext uri="{C183D7F6-B498-43B3-948B-1728B52AA6E4}">
                <adec:decorative xmlns:adec="http://schemas.microsoft.com/office/drawing/2017/decorative" val="1"/>
              </a:ext>
            </a:extLst>
          </p:cNvPr>
          <p:cNvSpPr/>
          <p:nvPr/>
        </p:nvSpPr>
        <p:spPr>
          <a:xfrm rot="10800000">
            <a:off x="2429898" y="592087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769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Economically Inactive (16-64 Year Olds) – 18.4%, (April 2022 - March 2023)</a:t>
            </a:r>
          </a:p>
        </p:txBody>
      </p:sp>
      <p:sp>
        <p:nvSpPr>
          <p:cNvPr id="5" name="Rectangle: Rounded Corners 4">
            <a:extLst>
              <a:ext uri="{FF2B5EF4-FFF2-40B4-BE49-F238E27FC236}">
                <a16:creationId xmlns:a16="http://schemas.microsoft.com/office/drawing/2014/main" id="{C54C791C-3477-C9F5-1F40-8E90D4BE4546}"/>
              </a:ext>
              <a:ext uri="{C183D7F6-B498-43B3-948B-1728B52AA6E4}">
                <adec:decorative xmlns:adec="http://schemas.microsoft.com/office/drawing/2017/decorative" val="1"/>
              </a:ext>
            </a:extLst>
          </p:cNvPr>
          <p:cNvSpPr/>
          <p:nvPr/>
        </p:nvSpPr>
        <p:spPr>
          <a:xfrm>
            <a:off x="783982" y="544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bar chart showing the economic inactivity rate across Cambridgeshire and Peterborough and the United Kingdom from 2007 to 2023. There is a rolling three year average line. The economic inactivity rate in Cambridgeshire and Peterborough has been consistently lower than the United Kingdom. ">
            <a:extLst>
              <a:ext uri="{FF2B5EF4-FFF2-40B4-BE49-F238E27FC236}">
                <a16:creationId xmlns:a16="http://schemas.microsoft.com/office/drawing/2014/main" id="{5BF4A1BE-8F2E-A284-095B-B86F4114695E}"/>
              </a:ext>
            </a:extLst>
          </p:cNvPr>
          <p:cNvPicPr>
            <a:picLocks noChangeAspect="1"/>
          </p:cNvPicPr>
          <p:nvPr/>
        </p:nvPicPr>
        <p:blipFill>
          <a:blip r:embed="rId3"/>
          <a:stretch>
            <a:fillRect/>
          </a:stretch>
        </p:blipFill>
        <p:spPr>
          <a:xfrm>
            <a:off x="1097944" y="728156"/>
            <a:ext cx="10059890" cy="4644000"/>
          </a:xfrm>
          <a:prstGeom prst="rect">
            <a:avLst/>
          </a:prstGeom>
        </p:spPr>
      </p:pic>
      <p:sp>
        <p:nvSpPr>
          <p:cNvPr id="12" name="TextBox 11">
            <a:extLst>
              <a:ext uri="{FF2B5EF4-FFF2-40B4-BE49-F238E27FC236}">
                <a16:creationId xmlns:a16="http://schemas.microsoft.com/office/drawing/2014/main" id="{C7D04C54-7C68-8CFF-8889-B495DA57E192}"/>
              </a:ext>
            </a:extLst>
          </p:cNvPr>
          <p:cNvSpPr txBox="1"/>
          <p:nvPr/>
        </p:nvSpPr>
        <p:spPr>
          <a:xfrm>
            <a:off x="819518" y="5596015"/>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(Dec 22 – Mar 23):</a:t>
            </a:r>
          </a:p>
        </p:txBody>
      </p:sp>
      <p:sp>
        <p:nvSpPr>
          <p:cNvPr id="13" name="TextBox 12">
            <a:extLst>
              <a:ext uri="{FF2B5EF4-FFF2-40B4-BE49-F238E27FC236}">
                <a16:creationId xmlns:a16="http://schemas.microsoft.com/office/drawing/2014/main" id="{AD0A5952-2053-0EE0-E2AF-993197563E86}"/>
              </a:ext>
            </a:extLst>
          </p:cNvPr>
          <p:cNvSpPr txBox="1"/>
          <p:nvPr/>
        </p:nvSpPr>
        <p:spPr>
          <a:xfrm>
            <a:off x="2669804" y="5812873"/>
            <a:ext cx="1266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t>
            </a:r>
            <a:r>
              <a:rPr lang="en-GB">
                <a:solidFill>
                  <a:prstClr val="white"/>
                </a:solidFill>
                <a:latin typeface="Calibri" panose="020F0502020204030204"/>
              </a:rPr>
              <a:t>0.9</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2" name="TextBox 1">
            <a:extLst>
              <a:ext uri="{FF2B5EF4-FFF2-40B4-BE49-F238E27FC236}">
                <a16:creationId xmlns:a16="http://schemas.microsoft.com/office/drawing/2014/main" id="{4D77DED6-B91C-8730-3CA8-099C4FD2B63A}"/>
              </a:ext>
            </a:extLst>
          </p:cNvPr>
          <p:cNvSpPr txBox="1"/>
          <p:nvPr/>
        </p:nvSpPr>
        <p:spPr>
          <a:xfrm>
            <a:off x="819518" y="6418421"/>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Apr 2022 - </a:t>
            </a:r>
            <a:r>
              <a:rPr lang="en-GB" sz="1200" i="1">
                <a:solidFill>
                  <a:schemeClr val="bg1"/>
                </a:solidFill>
              </a:rPr>
              <a:t>Mar</a:t>
            </a:r>
            <a:r>
              <a:rPr lang="en-GB" sz="1200" i="1" kern="1200">
                <a:solidFill>
                  <a:schemeClr val="bg1"/>
                </a:solidFill>
                <a:effectLst/>
                <a:ea typeface="+mn-ea"/>
                <a:cs typeface="+mn-cs"/>
              </a:rPr>
              <a:t> 2023 with Jan 2022 - </a:t>
            </a:r>
            <a:r>
              <a:rPr lang="en-GB" sz="1200" i="1">
                <a:solidFill>
                  <a:schemeClr val="bg1"/>
                </a:solidFill>
              </a:rPr>
              <a:t>Dec</a:t>
            </a:r>
            <a:r>
              <a:rPr lang="en-GB" sz="1200" i="1" kern="1200">
                <a:solidFill>
                  <a:schemeClr val="bg1"/>
                </a:solidFill>
                <a:effectLst/>
                <a:ea typeface="+mn-ea"/>
                <a:cs typeface="+mn-cs"/>
              </a:rPr>
              <a:t> 2022</a:t>
            </a:r>
            <a:endParaRPr lang="en-GB" sz="1200">
              <a:solidFill>
                <a:schemeClr val="bg1"/>
              </a:solidFill>
              <a:effectLst/>
            </a:endParaRPr>
          </a:p>
        </p:txBody>
      </p:sp>
      <p:sp>
        <p:nvSpPr>
          <p:cNvPr id="17" name="Rectangle: Rounded Corners 16">
            <a:extLst>
              <a:ext uri="{FF2B5EF4-FFF2-40B4-BE49-F238E27FC236}">
                <a16:creationId xmlns:a16="http://schemas.microsoft.com/office/drawing/2014/main" id="{ADD725A4-9E4C-6347-2C91-536635176942}"/>
              </a:ext>
              <a:ext uri="{C183D7F6-B498-43B3-948B-1728B52AA6E4}">
                <adec:decorative xmlns:adec="http://schemas.microsoft.com/office/drawing/2017/decorative" val="1"/>
              </a:ext>
            </a:extLst>
          </p:cNvPr>
          <p:cNvSpPr/>
          <p:nvPr/>
        </p:nvSpPr>
        <p:spPr>
          <a:xfrm>
            <a:off x="4417107" y="544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BD1BF73C-459F-6E7D-8B75-799770F621FC}"/>
              </a:ext>
            </a:extLst>
          </p:cNvPr>
          <p:cNvSpPr txBox="1"/>
          <p:nvPr/>
        </p:nvSpPr>
        <p:spPr>
          <a:xfrm>
            <a:off x="4429821" y="5647431"/>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a:solidFill>
                  <a:schemeClr val="bg1"/>
                </a:solidFill>
              </a:rPr>
              <a:t>(Sept – Dec 22):</a:t>
            </a:r>
          </a:p>
        </p:txBody>
      </p:sp>
      <p:sp>
        <p:nvSpPr>
          <p:cNvPr id="27" name="TextBox 26">
            <a:extLst>
              <a:ext uri="{FF2B5EF4-FFF2-40B4-BE49-F238E27FC236}">
                <a16:creationId xmlns:a16="http://schemas.microsoft.com/office/drawing/2014/main" id="{CE5B8731-C0DD-4A09-EACE-58F466CD88A6}"/>
              </a:ext>
            </a:extLst>
          </p:cNvPr>
          <p:cNvSpPr txBox="1"/>
          <p:nvPr/>
        </p:nvSpPr>
        <p:spPr>
          <a:xfrm>
            <a:off x="6434507" y="5864773"/>
            <a:ext cx="1350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t>
            </a:r>
            <a:r>
              <a:rPr lang="en-GB">
                <a:solidFill>
                  <a:prstClr val="white"/>
                </a:solidFill>
                <a:latin typeface="Calibri" panose="020F0502020204030204"/>
              </a:rPr>
              <a:t>1.8</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3" name="TextBox 2">
            <a:extLst>
              <a:ext uri="{FF2B5EF4-FFF2-40B4-BE49-F238E27FC236}">
                <a16:creationId xmlns:a16="http://schemas.microsoft.com/office/drawing/2014/main" id="{13B2F413-5D62-9A67-5CC1-856E152C0F15}"/>
              </a:ext>
            </a:extLst>
          </p:cNvPr>
          <p:cNvSpPr txBox="1"/>
          <p:nvPr/>
        </p:nvSpPr>
        <p:spPr>
          <a:xfrm>
            <a:off x="4464760" y="6389991"/>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 2022 – Dec 2022 with Oct 2021– Sept 2022</a:t>
            </a:r>
            <a:endParaRPr lang="en-GB" sz="1200">
              <a:solidFill>
                <a:schemeClr val="bg1"/>
              </a:solidFill>
              <a:effectLst/>
            </a:endParaRPr>
          </a:p>
        </p:txBody>
      </p:sp>
      <p:sp>
        <p:nvSpPr>
          <p:cNvPr id="25" name="Rectangle: Rounded Corners 24">
            <a:extLst>
              <a:ext uri="{FF2B5EF4-FFF2-40B4-BE49-F238E27FC236}">
                <a16:creationId xmlns:a16="http://schemas.microsoft.com/office/drawing/2014/main" id="{7272A7CB-E480-75CA-9E09-6B5C399FBD04}"/>
              </a:ext>
              <a:ext uri="{C183D7F6-B498-43B3-948B-1728B52AA6E4}">
                <adec:decorative xmlns:adec="http://schemas.microsoft.com/office/drawing/2017/decorative" val="1"/>
              </a:ext>
            </a:extLst>
          </p:cNvPr>
          <p:cNvSpPr/>
          <p:nvPr/>
        </p:nvSpPr>
        <p:spPr>
          <a:xfrm>
            <a:off x="8033580" y="544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756F3F2A-50F7-4DE7-23B6-1BF2E3B040D1}"/>
              </a:ext>
            </a:extLst>
          </p:cNvPr>
          <p:cNvSpPr txBox="1"/>
          <p:nvPr/>
        </p:nvSpPr>
        <p:spPr>
          <a:xfrm>
            <a:off x="8054621" y="5647431"/>
            <a:ext cx="1829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Change since March 2022:</a:t>
            </a:r>
          </a:p>
        </p:txBody>
      </p:sp>
      <p:sp>
        <p:nvSpPr>
          <p:cNvPr id="28" name="TextBox 27">
            <a:extLst>
              <a:ext uri="{FF2B5EF4-FFF2-40B4-BE49-F238E27FC236}">
                <a16:creationId xmlns:a16="http://schemas.microsoft.com/office/drawing/2014/main" id="{C0767B74-598B-10E1-4ED4-3464E488D0AA}"/>
              </a:ext>
            </a:extLst>
          </p:cNvPr>
          <p:cNvSpPr txBox="1"/>
          <p:nvPr/>
        </p:nvSpPr>
        <p:spPr>
          <a:xfrm>
            <a:off x="10223278" y="5804548"/>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t>
            </a:r>
            <a:r>
              <a:rPr lang="en-GB">
                <a:solidFill>
                  <a:prstClr val="white"/>
                </a:solidFill>
                <a:latin typeface="Calibri" panose="020F0502020204030204"/>
              </a:rPr>
              <a:t>0.4</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32" name="TextBox 31">
            <a:extLst>
              <a:ext uri="{FF2B5EF4-FFF2-40B4-BE49-F238E27FC236}">
                <a16:creationId xmlns:a16="http://schemas.microsoft.com/office/drawing/2014/main" id="{CD4CE3BE-8E15-09C1-B904-819CF74E875D}"/>
              </a:ext>
            </a:extLst>
          </p:cNvPr>
          <p:cNvSpPr txBox="1"/>
          <p:nvPr/>
        </p:nvSpPr>
        <p:spPr>
          <a:xfrm>
            <a:off x="8097885" y="6392816"/>
            <a:ext cx="3270794" cy="461665"/>
          </a:xfrm>
          <a:prstGeom prst="rect">
            <a:avLst/>
          </a:prstGeom>
          <a:noFill/>
        </p:spPr>
        <p:txBody>
          <a:bodyPr wrap="square" rtlCol="0">
            <a:spAutoFit/>
          </a:bodyPr>
          <a:lstStyle/>
          <a:p>
            <a:pPr algn="ctr"/>
            <a:r>
              <a:rPr lang="en-GB" sz="1200" i="1">
                <a:solidFill>
                  <a:schemeClr val="bg1"/>
                </a:solidFill>
              </a:rPr>
              <a:t>Comparing Apr 2022- Mar 2023 with Apr 2021 - Mar 2022</a:t>
            </a:r>
          </a:p>
        </p:txBody>
      </p:sp>
      <p:sp>
        <p:nvSpPr>
          <p:cNvPr id="29" name="Isosceles Triangle 28">
            <a:extLst>
              <a:ext uri="{FF2B5EF4-FFF2-40B4-BE49-F238E27FC236}">
                <a16:creationId xmlns:a16="http://schemas.microsoft.com/office/drawing/2014/main" id="{33117D7C-43C2-E490-883B-B6D1377CDF48}"/>
              </a:ext>
              <a:ext uri="{C183D7F6-B498-43B3-948B-1728B52AA6E4}">
                <adec:decorative xmlns:adec="http://schemas.microsoft.com/office/drawing/2017/decorative" val="1"/>
              </a:ext>
            </a:extLst>
          </p:cNvPr>
          <p:cNvSpPr/>
          <p:nvPr/>
        </p:nvSpPr>
        <p:spPr>
          <a:xfrm flipV="1">
            <a:off x="9904908" y="584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25CFC802-961C-54A9-189A-C9A16E86C7F8}"/>
              </a:ext>
              <a:ext uri="{C183D7F6-B498-43B3-948B-1728B52AA6E4}">
                <adec:decorative xmlns:adec="http://schemas.microsoft.com/office/drawing/2017/decorative" val="1"/>
              </a:ext>
            </a:extLst>
          </p:cNvPr>
          <p:cNvSpPr/>
          <p:nvPr/>
        </p:nvSpPr>
        <p:spPr>
          <a:xfrm rot="14376596">
            <a:off x="2328851" y="593782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Isosceles Triangle 33">
            <a:extLst>
              <a:ext uri="{FF2B5EF4-FFF2-40B4-BE49-F238E27FC236}">
                <a16:creationId xmlns:a16="http://schemas.microsoft.com/office/drawing/2014/main" id="{A6815EB5-836A-C7AC-63AD-A9E063F3B5C9}"/>
              </a:ext>
              <a:ext uri="{C183D7F6-B498-43B3-948B-1728B52AA6E4}">
                <adec:decorative xmlns:adec="http://schemas.microsoft.com/office/drawing/2017/decorative" val="1"/>
              </a:ext>
            </a:extLst>
          </p:cNvPr>
          <p:cNvSpPr/>
          <p:nvPr/>
        </p:nvSpPr>
        <p:spPr>
          <a:xfrm rot="10800000">
            <a:off x="6127890" y="592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87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Claimant Counts</a:t>
            </a:r>
          </a:p>
        </p:txBody>
      </p:sp>
      <p:sp>
        <p:nvSpPr>
          <p:cNvPr id="3" name="Text Placeholder 2">
            <a:extLst>
              <a:ext uri="{FF2B5EF4-FFF2-40B4-BE49-F238E27FC236}">
                <a16:creationId xmlns:a16="http://schemas.microsoft.com/office/drawing/2014/main" id="{8FADBCAC-F8F6-E60A-C849-DB9E3F58D973}"/>
              </a:ext>
            </a:extLst>
          </p:cNvPr>
          <p:cNvSpPr>
            <a:spLocks noGrp="1"/>
          </p:cNvSpPr>
          <p:nvPr>
            <p:ph type="body" idx="1"/>
          </p:nvPr>
        </p:nvSpPr>
        <p:spPr/>
        <p:txBody>
          <a:bodyPr/>
          <a:lstStyle/>
          <a:p>
            <a:pPr algn="ctr"/>
            <a:r>
              <a:rPr lang="en-GB" sz="2400" b="1">
                <a:solidFill>
                  <a:schemeClr val="bg1"/>
                </a:solidFill>
                <a:latin typeface="+mn-lt"/>
              </a:rPr>
              <a:t>Claimant Count of Benefits Related to Unemployment – July 2023</a:t>
            </a:r>
            <a:br>
              <a:rPr lang="en-GB" sz="2400" b="1">
                <a:solidFill>
                  <a:schemeClr val="bg1"/>
                </a:solidFill>
                <a:latin typeface="+mn-lt"/>
              </a:rPr>
            </a:br>
            <a:r>
              <a:rPr lang="en-GB" sz="2400" b="1">
                <a:solidFill>
                  <a:schemeClr val="bg1"/>
                </a:solidFill>
                <a:latin typeface="+mn-lt"/>
              </a:rPr>
              <a:t>Universal Credit Claimant Counts – June 2023</a:t>
            </a:r>
            <a:endParaRPr lang="en-GB"/>
          </a:p>
        </p:txBody>
      </p:sp>
    </p:spTree>
    <p:extLst>
      <p:ext uri="{BB962C8B-B14F-4D97-AF65-F5344CB8AC3E}">
        <p14:creationId xmlns:p14="http://schemas.microsoft.com/office/powerpoint/2010/main" val="1086415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PCA (part only)">
      <a:dk1>
        <a:sysClr val="windowText" lastClr="000000"/>
      </a:dk1>
      <a:lt1>
        <a:sysClr val="window" lastClr="FFFFFF"/>
      </a:lt1>
      <a:dk2>
        <a:srgbClr val="44546A"/>
      </a:dk2>
      <a:lt2>
        <a:srgbClr val="E7E6E6"/>
      </a:lt2>
      <a:accent1>
        <a:srgbClr val="6B2673"/>
      </a:accent1>
      <a:accent2>
        <a:srgbClr val="1E325D"/>
      </a:accent2>
      <a:accent3>
        <a:srgbClr val="0074A5"/>
      </a:accent3>
      <a:accent4>
        <a:srgbClr val="5CA7D1"/>
      </a:accent4>
      <a:accent5>
        <a:srgbClr val="69B433"/>
      </a:accent5>
      <a:accent6>
        <a:srgbClr val="AC802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4" ma:contentTypeDescription="Create a new document." ma:contentTypeScope="" ma:versionID="4c0cf87099d0971bc2fc1f6bfdaf8da6">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28116157aa4982b211d32c83479881ff"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110565-9E90-4F5C-BE5B-8D389F6DEE89}">
  <ds:schemaRefs>
    <ds:schemaRef ds:uri="http://schemas.microsoft.com/sharepoint/v3/contenttype/forms"/>
  </ds:schemaRefs>
</ds:datastoreItem>
</file>

<file path=customXml/itemProps2.xml><?xml version="1.0" encoding="utf-8"?>
<ds:datastoreItem xmlns:ds="http://schemas.openxmlformats.org/officeDocument/2006/customXml" ds:itemID="{1C1169C8-0A02-4209-BB0B-DD6E3896B526}">
  <ds:schemaRefs>
    <ds:schemaRef ds:uri="http://www.w3.org/XML/1998/namespace"/>
    <ds:schemaRef ds:uri="http://purl.org/dc/terms/"/>
    <ds:schemaRef ds:uri="http://schemas.microsoft.com/office/infopath/2007/PartnerControls"/>
    <ds:schemaRef ds:uri="d2c5561e-d5a1-4761-9d3e-caffcd84e59f"/>
    <ds:schemaRef ds:uri="http://schemas.microsoft.com/office/2006/documentManagement/types"/>
    <ds:schemaRef ds:uri="http://purl.org/dc/dcmitype/"/>
    <ds:schemaRef ds:uri="http://schemas.microsoft.com/office/2006/metadata/properties"/>
    <ds:schemaRef ds:uri="http://schemas.openxmlformats.org/package/2006/metadata/core-properties"/>
    <ds:schemaRef ds:uri="38160366-bcfb-49fe-ae5b-ebd90b6ce091"/>
    <ds:schemaRef ds:uri="http://purl.org/dc/elements/1.1/"/>
  </ds:schemaRefs>
</ds:datastoreItem>
</file>

<file path=customXml/itemProps3.xml><?xml version="1.0" encoding="utf-8"?>
<ds:datastoreItem xmlns:ds="http://schemas.openxmlformats.org/officeDocument/2006/customXml" ds:itemID="{C43D18AF-5876-4D68-9FD4-5AC496F988CF}">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TotalTime>
  <Words>9381</Words>
  <Application>Microsoft Office PowerPoint</Application>
  <PresentationFormat>Widescreen</PresentationFormat>
  <Paragraphs>1026</Paragraphs>
  <Slides>30</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Abel</vt:lpstr>
      <vt:lpstr>Arial</vt:lpstr>
      <vt:lpstr>Calibri</vt:lpstr>
      <vt:lpstr>Calibri Light</vt:lpstr>
      <vt:lpstr>Open Sans</vt:lpstr>
      <vt:lpstr>Segoe UI</vt:lpstr>
      <vt:lpstr>Symbol</vt:lpstr>
      <vt:lpstr>Trebuchet MS</vt:lpstr>
      <vt:lpstr>Verdana</vt:lpstr>
      <vt:lpstr>Office Theme</vt:lpstr>
      <vt:lpstr>1_Office Theme</vt:lpstr>
      <vt:lpstr>CPCA Economy &amp; Employment Update</vt:lpstr>
      <vt:lpstr>Labour Market Overview</vt:lpstr>
      <vt:lpstr>Labour Market Headline Findings – April 2022 – March 2023</vt:lpstr>
      <vt:lpstr>Labour Market Headlines - Definitions</vt:lpstr>
      <vt:lpstr>Key Economic Indicators</vt:lpstr>
      <vt:lpstr>Unemployment Rate (16-64 year olds) – 3.1%, (April 2022 - March 2023)</vt:lpstr>
      <vt:lpstr>Employment Rate (16-64) – 79.1%, (April 2022 - March 2023)</vt:lpstr>
      <vt:lpstr>Economically Inactive (16-64 Year Olds) – 18.4%, (April 2022 - March 2023)</vt:lpstr>
      <vt:lpstr>Claimant Counts</vt:lpstr>
      <vt:lpstr>Claimants of Benefits related to Unemployment – July 2023</vt:lpstr>
      <vt:lpstr>Labour Market – Claimant Count</vt:lpstr>
      <vt:lpstr>Labour Market – Claimant Counts by Local Authority</vt:lpstr>
      <vt:lpstr>Labour Market – Claimant counts across time</vt:lpstr>
      <vt:lpstr>Labour Market – Percentage Change in Claimant Counts</vt:lpstr>
      <vt:lpstr>Labour Market – Claimant counts by age</vt:lpstr>
      <vt:lpstr>Labour Market – Claimant Rates by Age Group</vt:lpstr>
      <vt:lpstr>Labour Market – Claimant counts by location</vt:lpstr>
      <vt:lpstr>Universal Credit Claimants – June 2023</vt:lpstr>
      <vt:lpstr>Labour Market – People on Universal Credit</vt:lpstr>
      <vt:lpstr>Labour Market – People on Universal Credit by Local Authority</vt:lpstr>
      <vt:lpstr>Wages and Inflation</vt:lpstr>
      <vt:lpstr>Wages and Inflation– April 2023</vt:lpstr>
      <vt:lpstr>Employment Trends – Median monthly wage (PAYE Experimental Residence Data)</vt:lpstr>
      <vt:lpstr>Employment Trends – Median monthly wage growth (PAYE) (January 2021- April 2023)</vt:lpstr>
      <vt:lpstr>Vacancies</vt:lpstr>
      <vt:lpstr>Vacancies – July 2023</vt:lpstr>
      <vt:lpstr>Employment Trends – Vacancies</vt:lpstr>
      <vt:lpstr>Employment Trends – Vacancies by Industry</vt:lpstr>
      <vt:lpstr>Employment Trends – Vacancies by Industry Changes</vt:lpstr>
      <vt:lpstr>Employment Trends –by Industry</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Economic Impact Data and Monitoring Report Preview – 22nd July 2020</dc:title>
  <dc:creator>Howsham Ryan</dc:creator>
  <cp:lastModifiedBy>Dominic Milham</cp:lastModifiedBy>
  <cp:revision>3</cp:revision>
  <dcterms:created xsi:type="dcterms:W3CDTF">2020-07-21T14:04:50Z</dcterms:created>
  <dcterms:modified xsi:type="dcterms:W3CDTF">2023-10-24T13:15:29Z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