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75" r:id="rId3"/>
    <p:sldId id="257" r:id="rId4"/>
    <p:sldId id="258" r:id="rId5"/>
    <p:sldId id="261" r:id="rId6"/>
    <p:sldId id="270" r:id="rId7"/>
    <p:sldId id="276" r:id="rId8"/>
    <p:sldId id="277" r:id="rId9"/>
    <p:sldId id="278" r:id="rId10"/>
    <p:sldId id="279"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07D3F34-1C37-7D77-4CB4-8EB5E92209B2}" name="Tom King (he/him)" initials="TK(" userId="S::Tom.King@cambridgeshire.gov.uk::48e77897-8dd0-4e6d-a8f1-9745f87ba2af" providerId="AD"/>
  <p188:author id="{14508A64-452C-D305-809B-F2E1442B234B}" name="Jack Hicks" initials="JH" userId="S::Jack.Hicks@cambridgeshire.gov.uk::2b9c6a7b-eab9-4479-83cf-004ae7932934" providerId="AD"/>
  <p188:author id="{0AED1C8A-9137-31C9-C047-EDD1D359613D}" name="Dominic Milham" initials="DM" userId="S::Dominic.Milham@cambridgeshire.gov.uk::d852ccbe-f955-41c6-ba59-765581eb65a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Arianne Abouzar" initials="AA" lastIdx="23" clrIdx="0">
    <p:extLst>
      <p:ext uri="{19B8F6BF-5375-455C-9EA6-DF929625EA0E}">
        <p15:presenceInfo xmlns:p15="http://schemas.microsoft.com/office/powerpoint/2012/main" userId="S::Arianne.Abouzar@cambridgeshire.gov.uk::17852c53-966b-46ab-8a2d-9adfd7cd3a66" providerId="AD"/>
      </p:ext>
    </p:extLst>
  </p:cmAuthor>
  <p:cmAuthor id="2" name="Rachel Hallam" initials="RH" lastIdx="2" clrIdx="1">
    <p:extLst>
      <p:ext uri="{19B8F6BF-5375-455C-9EA6-DF929625EA0E}">
        <p15:presenceInfo xmlns:p15="http://schemas.microsoft.com/office/powerpoint/2012/main" userId="S::Rachel.Hallam@cambridgeshire.gov.uk::9f5af52d-7374-4604-9344-0e5ade114817" providerId="AD"/>
      </p:ext>
    </p:extLst>
  </p:cmAuthor>
  <p:cmAuthor id="3" name="Dominic Milham" initials="DM" lastIdx="5" clrIdx="2">
    <p:extLst>
      <p:ext uri="{19B8F6BF-5375-455C-9EA6-DF929625EA0E}">
        <p15:presenceInfo xmlns:p15="http://schemas.microsoft.com/office/powerpoint/2012/main" userId="S::Dominic.Milham@cambridgeshire.gov.uk::d852ccbe-f955-41c6-ba59-765581eb65a4" providerId="AD"/>
      </p:ext>
    </p:extLst>
  </p:cmAuthor>
  <p:cmAuthor id="4" name="Tom King (he/him)" initials="TK(" lastIdx="5" clrIdx="3">
    <p:extLst>
      <p:ext uri="{19B8F6BF-5375-455C-9EA6-DF929625EA0E}">
        <p15:presenceInfo xmlns:p15="http://schemas.microsoft.com/office/powerpoint/2012/main" userId="S::Tom.King@cambridgeshire.gov.uk::48e77897-8dd0-4e6d-a8f1-9745f87ba2a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61" autoAdjust="0"/>
    <p:restoredTop sz="90599" autoAdjust="0"/>
  </p:normalViewPr>
  <p:slideViewPr>
    <p:cSldViewPr snapToGrid="0">
      <p:cViewPr varScale="1">
        <p:scale>
          <a:sx n="101" d="100"/>
          <a:sy n="101" d="100"/>
        </p:scale>
        <p:origin x="282" y="10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18" Type="http://schemas.microsoft.com/office/2018/10/relationships/authors" Targe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6933F1-6E06-43A3-BA8D-0626C53C1751}" type="datetimeFigureOut">
              <a:rPr lang="en-GB" smtClean="0"/>
              <a:t>19/10/2023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3AC5BE-8BEA-424F-82D4-51DDAEBF61E3}" type="slidenum">
              <a:rPr lang="en-GB" smtClean="0"/>
              <a:t>‹#›</a:t>
            </a:fld>
            <a:endParaRPr lang="en-GB"/>
          </a:p>
        </p:txBody>
      </p:sp>
    </p:spTree>
    <p:extLst>
      <p:ext uri="{BB962C8B-B14F-4D97-AF65-F5344CB8AC3E}">
        <p14:creationId xmlns:p14="http://schemas.microsoft.com/office/powerpoint/2010/main" val="16693177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63AC5BE-8BEA-424F-82D4-51DDAEBF61E3}" type="slidenum">
              <a:rPr lang="en-GB" smtClean="0"/>
              <a:t>1</a:t>
            </a:fld>
            <a:endParaRPr lang="en-GB"/>
          </a:p>
        </p:txBody>
      </p:sp>
    </p:spTree>
    <p:extLst>
      <p:ext uri="{BB962C8B-B14F-4D97-AF65-F5344CB8AC3E}">
        <p14:creationId xmlns:p14="http://schemas.microsoft.com/office/powerpoint/2010/main" val="10615336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63AC5BE-8BEA-424F-82D4-51DDAEBF61E3}" type="slidenum">
              <a:rPr lang="en-GB" smtClean="0"/>
              <a:t>2</a:t>
            </a:fld>
            <a:endParaRPr lang="en-GB"/>
          </a:p>
        </p:txBody>
      </p:sp>
    </p:spTree>
    <p:extLst>
      <p:ext uri="{BB962C8B-B14F-4D97-AF65-F5344CB8AC3E}">
        <p14:creationId xmlns:p14="http://schemas.microsoft.com/office/powerpoint/2010/main" val="15370960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63AC5BE-8BEA-424F-82D4-51DDAEBF61E3}" type="slidenum">
              <a:rPr lang="en-GB" smtClean="0"/>
              <a:t>3</a:t>
            </a:fld>
            <a:endParaRPr lang="en-GB"/>
          </a:p>
        </p:txBody>
      </p:sp>
    </p:spTree>
    <p:extLst>
      <p:ext uri="{BB962C8B-B14F-4D97-AF65-F5344CB8AC3E}">
        <p14:creationId xmlns:p14="http://schemas.microsoft.com/office/powerpoint/2010/main" val="33561445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63AC5BE-8BEA-424F-82D4-51DDAEBF61E3}" type="slidenum">
              <a:rPr lang="en-GB" smtClean="0"/>
              <a:t>4</a:t>
            </a:fld>
            <a:endParaRPr lang="en-GB"/>
          </a:p>
        </p:txBody>
      </p:sp>
    </p:spTree>
    <p:extLst>
      <p:ext uri="{BB962C8B-B14F-4D97-AF65-F5344CB8AC3E}">
        <p14:creationId xmlns:p14="http://schemas.microsoft.com/office/powerpoint/2010/main" val="22023355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63AC5BE-8BEA-424F-82D4-51DDAEBF61E3}" type="slidenum">
              <a:rPr lang="en-GB" smtClean="0"/>
              <a:t>6</a:t>
            </a:fld>
            <a:endParaRPr lang="en-GB"/>
          </a:p>
        </p:txBody>
      </p:sp>
    </p:spTree>
    <p:extLst>
      <p:ext uri="{BB962C8B-B14F-4D97-AF65-F5344CB8AC3E}">
        <p14:creationId xmlns:p14="http://schemas.microsoft.com/office/powerpoint/2010/main" val="33612351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3AC5BE-8BEA-424F-82D4-51DDAEBF61E3}"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150646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3AC5BE-8BEA-424F-82D4-51DDAEBF61E3}"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62034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63AC5BE-8BEA-424F-82D4-51DDAEBF61E3}" type="slidenum">
              <a:rPr lang="en-GB" smtClean="0"/>
              <a:t>9</a:t>
            </a:fld>
            <a:endParaRPr lang="en-GB"/>
          </a:p>
        </p:txBody>
      </p:sp>
    </p:spTree>
    <p:extLst>
      <p:ext uri="{BB962C8B-B14F-4D97-AF65-F5344CB8AC3E}">
        <p14:creationId xmlns:p14="http://schemas.microsoft.com/office/powerpoint/2010/main" val="33979323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3AC5BE-8BEA-424F-82D4-51DDAEBF61E3}"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12908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F22BF-0DE5-440C-9F02-2F71665E0A2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12E7E9D-8867-4156-93CA-D96A4BAD5BC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2B1F036-2A8C-4BFC-AF6E-6C7E49059930}"/>
              </a:ext>
            </a:extLst>
          </p:cNvPr>
          <p:cNvSpPr>
            <a:spLocks noGrp="1"/>
          </p:cNvSpPr>
          <p:nvPr>
            <p:ph type="dt" sz="half" idx="10"/>
          </p:nvPr>
        </p:nvSpPr>
        <p:spPr/>
        <p:txBody>
          <a:bodyPr/>
          <a:lstStyle/>
          <a:p>
            <a:fld id="{9842CD64-60B9-4460-9807-80C4E53EEBF4}" type="datetimeFigureOut">
              <a:rPr lang="en-GB" smtClean="0"/>
              <a:t>19/10/2023</a:t>
            </a:fld>
            <a:endParaRPr lang="en-GB"/>
          </a:p>
        </p:txBody>
      </p:sp>
      <p:sp>
        <p:nvSpPr>
          <p:cNvPr id="5" name="Footer Placeholder 4">
            <a:extLst>
              <a:ext uri="{FF2B5EF4-FFF2-40B4-BE49-F238E27FC236}">
                <a16:creationId xmlns:a16="http://schemas.microsoft.com/office/drawing/2014/main" id="{22158DDC-9EB1-41DD-AE57-66C130FC662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E89907B-5E6C-4ED2-81E7-99DC9C1C619D}"/>
              </a:ext>
            </a:extLst>
          </p:cNvPr>
          <p:cNvSpPr>
            <a:spLocks noGrp="1"/>
          </p:cNvSpPr>
          <p:nvPr>
            <p:ph type="sldNum" sz="quarter" idx="12"/>
          </p:nvPr>
        </p:nvSpPr>
        <p:spPr/>
        <p:txBody>
          <a:bodyPr/>
          <a:lstStyle/>
          <a:p>
            <a:fld id="{588CA334-50FC-484B-876C-9C6C9C4E22AB}" type="slidenum">
              <a:rPr lang="en-GB" smtClean="0"/>
              <a:t>‹#›</a:t>
            </a:fld>
            <a:endParaRPr lang="en-GB"/>
          </a:p>
        </p:txBody>
      </p:sp>
    </p:spTree>
    <p:extLst>
      <p:ext uri="{BB962C8B-B14F-4D97-AF65-F5344CB8AC3E}">
        <p14:creationId xmlns:p14="http://schemas.microsoft.com/office/powerpoint/2010/main" val="37964159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90346-EDE4-48B3-B4BE-06C9F8F1A61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77F00CF-862C-4255-BF3D-85312E3FBC7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EB399B2-9880-4FCE-B926-55BD3DDAAA34}"/>
              </a:ext>
            </a:extLst>
          </p:cNvPr>
          <p:cNvSpPr>
            <a:spLocks noGrp="1"/>
          </p:cNvSpPr>
          <p:nvPr>
            <p:ph type="dt" sz="half" idx="10"/>
          </p:nvPr>
        </p:nvSpPr>
        <p:spPr/>
        <p:txBody>
          <a:bodyPr/>
          <a:lstStyle/>
          <a:p>
            <a:fld id="{9842CD64-60B9-4460-9807-80C4E53EEBF4}" type="datetimeFigureOut">
              <a:rPr lang="en-GB" smtClean="0"/>
              <a:t>19/10/2023</a:t>
            </a:fld>
            <a:endParaRPr lang="en-GB"/>
          </a:p>
        </p:txBody>
      </p:sp>
      <p:sp>
        <p:nvSpPr>
          <p:cNvPr id="5" name="Footer Placeholder 4">
            <a:extLst>
              <a:ext uri="{FF2B5EF4-FFF2-40B4-BE49-F238E27FC236}">
                <a16:creationId xmlns:a16="http://schemas.microsoft.com/office/drawing/2014/main" id="{9FB01039-6F17-4A64-A295-89928EEDD2C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203F152-ECE7-4FFA-A9A8-692136C2D8AE}"/>
              </a:ext>
            </a:extLst>
          </p:cNvPr>
          <p:cNvSpPr>
            <a:spLocks noGrp="1"/>
          </p:cNvSpPr>
          <p:nvPr>
            <p:ph type="sldNum" sz="quarter" idx="12"/>
          </p:nvPr>
        </p:nvSpPr>
        <p:spPr/>
        <p:txBody>
          <a:bodyPr/>
          <a:lstStyle/>
          <a:p>
            <a:fld id="{588CA334-50FC-484B-876C-9C6C9C4E22AB}" type="slidenum">
              <a:rPr lang="en-GB" smtClean="0"/>
              <a:t>‹#›</a:t>
            </a:fld>
            <a:endParaRPr lang="en-GB"/>
          </a:p>
        </p:txBody>
      </p:sp>
    </p:spTree>
    <p:extLst>
      <p:ext uri="{BB962C8B-B14F-4D97-AF65-F5344CB8AC3E}">
        <p14:creationId xmlns:p14="http://schemas.microsoft.com/office/powerpoint/2010/main" val="2807617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5A7965C-616F-4469-AF15-736D322695B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36D912D-C64D-4374-B945-235826FEBFF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98DC110-BF73-4386-81D7-4CAF33B419FF}"/>
              </a:ext>
            </a:extLst>
          </p:cNvPr>
          <p:cNvSpPr>
            <a:spLocks noGrp="1"/>
          </p:cNvSpPr>
          <p:nvPr>
            <p:ph type="dt" sz="half" idx="10"/>
          </p:nvPr>
        </p:nvSpPr>
        <p:spPr/>
        <p:txBody>
          <a:bodyPr/>
          <a:lstStyle/>
          <a:p>
            <a:fld id="{9842CD64-60B9-4460-9807-80C4E53EEBF4}" type="datetimeFigureOut">
              <a:rPr lang="en-GB" smtClean="0"/>
              <a:t>19/10/2023</a:t>
            </a:fld>
            <a:endParaRPr lang="en-GB"/>
          </a:p>
        </p:txBody>
      </p:sp>
      <p:sp>
        <p:nvSpPr>
          <p:cNvPr id="5" name="Footer Placeholder 4">
            <a:extLst>
              <a:ext uri="{FF2B5EF4-FFF2-40B4-BE49-F238E27FC236}">
                <a16:creationId xmlns:a16="http://schemas.microsoft.com/office/drawing/2014/main" id="{00219F8F-E7BB-4B92-A8AA-B9202EF8E9B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BADA33F-BE54-427B-9CCD-50792D3C3D07}"/>
              </a:ext>
            </a:extLst>
          </p:cNvPr>
          <p:cNvSpPr>
            <a:spLocks noGrp="1"/>
          </p:cNvSpPr>
          <p:nvPr>
            <p:ph type="sldNum" sz="quarter" idx="12"/>
          </p:nvPr>
        </p:nvSpPr>
        <p:spPr/>
        <p:txBody>
          <a:bodyPr/>
          <a:lstStyle/>
          <a:p>
            <a:fld id="{588CA334-50FC-484B-876C-9C6C9C4E22AB}" type="slidenum">
              <a:rPr lang="en-GB" smtClean="0"/>
              <a:t>‹#›</a:t>
            </a:fld>
            <a:endParaRPr lang="en-GB"/>
          </a:p>
        </p:txBody>
      </p:sp>
    </p:spTree>
    <p:extLst>
      <p:ext uri="{BB962C8B-B14F-4D97-AF65-F5344CB8AC3E}">
        <p14:creationId xmlns:p14="http://schemas.microsoft.com/office/powerpoint/2010/main" val="804445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29149-E2DF-49C9-97DC-5D2EFA62778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5BBFC86-B03F-4C5B-B455-9EE67CE9F45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B39FF61-A557-47CA-8B77-EA4DC5C7E28A}"/>
              </a:ext>
            </a:extLst>
          </p:cNvPr>
          <p:cNvSpPr>
            <a:spLocks noGrp="1"/>
          </p:cNvSpPr>
          <p:nvPr>
            <p:ph type="dt" sz="half" idx="10"/>
          </p:nvPr>
        </p:nvSpPr>
        <p:spPr/>
        <p:txBody>
          <a:bodyPr/>
          <a:lstStyle/>
          <a:p>
            <a:fld id="{9842CD64-60B9-4460-9807-80C4E53EEBF4}" type="datetimeFigureOut">
              <a:rPr lang="en-GB" smtClean="0"/>
              <a:t>19/10/2023</a:t>
            </a:fld>
            <a:endParaRPr lang="en-GB"/>
          </a:p>
        </p:txBody>
      </p:sp>
      <p:sp>
        <p:nvSpPr>
          <p:cNvPr id="5" name="Footer Placeholder 4">
            <a:extLst>
              <a:ext uri="{FF2B5EF4-FFF2-40B4-BE49-F238E27FC236}">
                <a16:creationId xmlns:a16="http://schemas.microsoft.com/office/drawing/2014/main" id="{283F32C9-A89C-4007-9CC0-10A38577134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031EAC4-E0D5-450D-8B8D-B741847C1F4C}"/>
              </a:ext>
            </a:extLst>
          </p:cNvPr>
          <p:cNvSpPr>
            <a:spLocks noGrp="1"/>
          </p:cNvSpPr>
          <p:nvPr>
            <p:ph type="sldNum" sz="quarter" idx="12"/>
          </p:nvPr>
        </p:nvSpPr>
        <p:spPr/>
        <p:txBody>
          <a:bodyPr/>
          <a:lstStyle/>
          <a:p>
            <a:fld id="{588CA334-50FC-484B-876C-9C6C9C4E22AB}" type="slidenum">
              <a:rPr lang="en-GB" smtClean="0"/>
              <a:t>‹#›</a:t>
            </a:fld>
            <a:endParaRPr lang="en-GB"/>
          </a:p>
        </p:txBody>
      </p:sp>
    </p:spTree>
    <p:extLst>
      <p:ext uri="{BB962C8B-B14F-4D97-AF65-F5344CB8AC3E}">
        <p14:creationId xmlns:p14="http://schemas.microsoft.com/office/powerpoint/2010/main" val="2742613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77A1F-3F6A-4813-BF75-90ADF1F1F5A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4174756-B192-46B7-953F-C432BEAEFF5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ABAAA33-72C3-431F-BB1D-41B725820B64}"/>
              </a:ext>
            </a:extLst>
          </p:cNvPr>
          <p:cNvSpPr>
            <a:spLocks noGrp="1"/>
          </p:cNvSpPr>
          <p:nvPr>
            <p:ph type="dt" sz="half" idx="10"/>
          </p:nvPr>
        </p:nvSpPr>
        <p:spPr/>
        <p:txBody>
          <a:bodyPr/>
          <a:lstStyle/>
          <a:p>
            <a:fld id="{9842CD64-60B9-4460-9807-80C4E53EEBF4}" type="datetimeFigureOut">
              <a:rPr lang="en-GB" smtClean="0"/>
              <a:t>19/10/2023</a:t>
            </a:fld>
            <a:endParaRPr lang="en-GB"/>
          </a:p>
        </p:txBody>
      </p:sp>
      <p:sp>
        <p:nvSpPr>
          <p:cNvPr id="5" name="Footer Placeholder 4">
            <a:extLst>
              <a:ext uri="{FF2B5EF4-FFF2-40B4-BE49-F238E27FC236}">
                <a16:creationId xmlns:a16="http://schemas.microsoft.com/office/drawing/2014/main" id="{13572CD0-F6FF-41E0-9823-91096A16A71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7EA3D8E-E328-4A65-ADFC-BDA28F247A8F}"/>
              </a:ext>
            </a:extLst>
          </p:cNvPr>
          <p:cNvSpPr>
            <a:spLocks noGrp="1"/>
          </p:cNvSpPr>
          <p:nvPr>
            <p:ph type="sldNum" sz="quarter" idx="12"/>
          </p:nvPr>
        </p:nvSpPr>
        <p:spPr/>
        <p:txBody>
          <a:bodyPr/>
          <a:lstStyle/>
          <a:p>
            <a:fld id="{588CA334-50FC-484B-876C-9C6C9C4E22AB}" type="slidenum">
              <a:rPr lang="en-GB" smtClean="0"/>
              <a:t>‹#›</a:t>
            </a:fld>
            <a:endParaRPr lang="en-GB"/>
          </a:p>
        </p:txBody>
      </p:sp>
    </p:spTree>
    <p:extLst>
      <p:ext uri="{BB962C8B-B14F-4D97-AF65-F5344CB8AC3E}">
        <p14:creationId xmlns:p14="http://schemas.microsoft.com/office/powerpoint/2010/main" val="821716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A6319B-31E7-4371-93D4-B36D2AC2210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90EAB79-2D7D-4150-91D0-36A5FE4B1CA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7D0E014-5EB3-43DD-AD43-19AE35B1423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5788DCF-8C83-4779-90E1-EB69A9A2B452}"/>
              </a:ext>
            </a:extLst>
          </p:cNvPr>
          <p:cNvSpPr>
            <a:spLocks noGrp="1"/>
          </p:cNvSpPr>
          <p:nvPr>
            <p:ph type="dt" sz="half" idx="10"/>
          </p:nvPr>
        </p:nvSpPr>
        <p:spPr/>
        <p:txBody>
          <a:bodyPr/>
          <a:lstStyle/>
          <a:p>
            <a:fld id="{9842CD64-60B9-4460-9807-80C4E53EEBF4}" type="datetimeFigureOut">
              <a:rPr lang="en-GB" smtClean="0"/>
              <a:t>19/10/2023</a:t>
            </a:fld>
            <a:endParaRPr lang="en-GB"/>
          </a:p>
        </p:txBody>
      </p:sp>
      <p:sp>
        <p:nvSpPr>
          <p:cNvPr id="6" name="Footer Placeholder 5">
            <a:extLst>
              <a:ext uri="{FF2B5EF4-FFF2-40B4-BE49-F238E27FC236}">
                <a16:creationId xmlns:a16="http://schemas.microsoft.com/office/drawing/2014/main" id="{6188C0A0-FDF5-4843-8F17-8FF5614BF89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A58D948-EDBA-4C24-94C0-8B0F5FE1C174}"/>
              </a:ext>
            </a:extLst>
          </p:cNvPr>
          <p:cNvSpPr>
            <a:spLocks noGrp="1"/>
          </p:cNvSpPr>
          <p:nvPr>
            <p:ph type="sldNum" sz="quarter" idx="12"/>
          </p:nvPr>
        </p:nvSpPr>
        <p:spPr/>
        <p:txBody>
          <a:bodyPr/>
          <a:lstStyle/>
          <a:p>
            <a:fld id="{588CA334-50FC-484B-876C-9C6C9C4E22AB}" type="slidenum">
              <a:rPr lang="en-GB" smtClean="0"/>
              <a:t>‹#›</a:t>
            </a:fld>
            <a:endParaRPr lang="en-GB"/>
          </a:p>
        </p:txBody>
      </p:sp>
    </p:spTree>
    <p:extLst>
      <p:ext uri="{BB962C8B-B14F-4D97-AF65-F5344CB8AC3E}">
        <p14:creationId xmlns:p14="http://schemas.microsoft.com/office/powerpoint/2010/main" val="1574300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60A82-94F8-4F67-A720-81C6A5852DE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D5662E1-3A6F-47CA-BFBC-A6461A8681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4C49B95-5BBB-446D-A5A2-BFF45FA6929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94EE1F7-5E2F-423D-81BA-69E55969FFF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44E9BA9-9C12-4159-B9CF-0E899A39C1E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CC5E4EE-A72D-481D-A045-487DB86735D2}"/>
              </a:ext>
            </a:extLst>
          </p:cNvPr>
          <p:cNvSpPr>
            <a:spLocks noGrp="1"/>
          </p:cNvSpPr>
          <p:nvPr>
            <p:ph type="dt" sz="half" idx="10"/>
          </p:nvPr>
        </p:nvSpPr>
        <p:spPr/>
        <p:txBody>
          <a:bodyPr/>
          <a:lstStyle/>
          <a:p>
            <a:fld id="{9842CD64-60B9-4460-9807-80C4E53EEBF4}" type="datetimeFigureOut">
              <a:rPr lang="en-GB" smtClean="0"/>
              <a:t>19/10/2023</a:t>
            </a:fld>
            <a:endParaRPr lang="en-GB"/>
          </a:p>
        </p:txBody>
      </p:sp>
      <p:sp>
        <p:nvSpPr>
          <p:cNvPr id="8" name="Footer Placeholder 7">
            <a:extLst>
              <a:ext uri="{FF2B5EF4-FFF2-40B4-BE49-F238E27FC236}">
                <a16:creationId xmlns:a16="http://schemas.microsoft.com/office/drawing/2014/main" id="{BB4EA80F-ACC2-48FC-9A28-888829ED70B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13821C9-A7EF-4E87-95F9-06F043368108}"/>
              </a:ext>
            </a:extLst>
          </p:cNvPr>
          <p:cNvSpPr>
            <a:spLocks noGrp="1"/>
          </p:cNvSpPr>
          <p:nvPr>
            <p:ph type="sldNum" sz="quarter" idx="12"/>
          </p:nvPr>
        </p:nvSpPr>
        <p:spPr/>
        <p:txBody>
          <a:bodyPr/>
          <a:lstStyle/>
          <a:p>
            <a:fld id="{588CA334-50FC-484B-876C-9C6C9C4E22AB}" type="slidenum">
              <a:rPr lang="en-GB" smtClean="0"/>
              <a:t>‹#›</a:t>
            </a:fld>
            <a:endParaRPr lang="en-GB"/>
          </a:p>
        </p:txBody>
      </p:sp>
    </p:spTree>
    <p:extLst>
      <p:ext uri="{BB962C8B-B14F-4D97-AF65-F5344CB8AC3E}">
        <p14:creationId xmlns:p14="http://schemas.microsoft.com/office/powerpoint/2010/main" val="30471143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8C8E64-F026-45DA-81DC-4F71ADE4021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CDC1277-0163-4B11-9DDF-B4125A6F2803}"/>
              </a:ext>
            </a:extLst>
          </p:cNvPr>
          <p:cNvSpPr>
            <a:spLocks noGrp="1"/>
          </p:cNvSpPr>
          <p:nvPr>
            <p:ph type="dt" sz="half" idx="10"/>
          </p:nvPr>
        </p:nvSpPr>
        <p:spPr/>
        <p:txBody>
          <a:bodyPr/>
          <a:lstStyle/>
          <a:p>
            <a:fld id="{9842CD64-60B9-4460-9807-80C4E53EEBF4}" type="datetimeFigureOut">
              <a:rPr lang="en-GB" smtClean="0"/>
              <a:t>19/10/2023</a:t>
            </a:fld>
            <a:endParaRPr lang="en-GB"/>
          </a:p>
        </p:txBody>
      </p:sp>
      <p:sp>
        <p:nvSpPr>
          <p:cNvPr id="4" name="Footer Placeholder 3">
            <a:extLst>
              <a:ext uri="{FF2B5EF4-FFF2-40B4-BE49-F238E27FC236}">
                <a16:creationId xmlns:a16="http://schemas.microsoft.com/office/drawing/2014/main" id="{4A147381-E50A-48DC-BC6B-33E2977A522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0D90966-1E10-4FCC-B88B-2BEEBBEEA5C8}"/>
              </a:ext>
            </a:extLst>
          </p:cNvPr>
          <p:cNvSpPr>
            <a:spLocks noGrp="1"/>
          </p:cNvSpPr>
          <p:nvPr>
            <p:ph type="sldNum" sz="quarter" idx="12"/>
          </p:nvPr>
        </p:nvSpPr>
        <p:spPr/>
        <p:txBody>
          <a:bodyPr/>
          <a:lstStyle/>
          <a:p>
            <a:fld id="{588CA334-50FC-484B-876C-9C6C9C4E22AB}" type="slidenum">
              <a:rPr lang="en-GB" smtClean="0"/>
              <a:t>‹#›</a:t>
            </a:fld>
            <a:endParaRPr lang="en-GB"/>
          </a:p>
        </p:txBody>
      </p:sp>
    </p:spTree>
    <p:extLst>
      <p:ext uri="{BB962C8B-B14F-4D97-AF65-F5344CB8AC3E}">
        <p14:creationId xmlns:p14="http://schemas.microsoft.com/office/powerpoint/2010/main" val="450826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CCECD02-E50B-40C7-AA1F-5E3C4B6B60CC}"/>
              </a:ext>
            </a:extLst>
          </p:cNvPr>
          <p:cNvSpPr>
            <a:spLocks noGrp="1"/>
          </p:cNvSpPr>
          <p:nvPr>
            <p:ph type="dt" sz="half" idx="10"/>
          </p:nvPr>
        </p:nvSpPr>
        <p:spPr/>
        <p:txBody>
          <a:bodyPr/>
          <a:lstStyle/>
          <a:p>
            <a:fld id="{9842CD64-60B9-4460-9807-80C4E53EEBF4}" type="datetimeFigureOut">
              <a:rPr lang="en-GB" smtClean="0"/>
              <a:t>19/10/2023</a:t>
            </a:fld>
            <a:endParaRPr lang="en-GB"/>
          </a:p>
        </p:txBody>
      </p:sp>
      <p:sp>
        <p:nvSpPr>
          <p:cNvPr id="3" name="Footer Placeholder 2">
            <a:extLst>
              <a:ext uri="{FF2B5EF4-FFF2-40B4-BE49-F238E27FC236}">
                <a16:creationId xmlns:a16="http://schemas.microsoft.com/office/drawing/2014/main" id="{A897D7C6-17D6-4723-96D1-A2085DD5385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92464DE-F966-4141-BBCA-AB83598848B5}"/>
              </a:ext>
            </a:extLst>
          </p:cNvPr>
          <p:cNvSpPr>
            <a:spLocks noGrp="1"/>
          </p:cNvSpPr>
          <p:nvPr>
            <p:ph type="sldNum" sz="quarter" idx="12"/>
          </p:nvPr>
        </p:nvSpPr>
        <p:spPr/>
        <p:txBody>
          <a:bodyPr/>
          <a:lstStyle/>
          <a:p>
            <a:fld id="{588CA334-50FC-484B-876C-9C6C9C4E22AB}" type="slidenum">
              <a:rPr lang="en-GB" smtClean="0"/>
              <a:t>‹#›</a:t>
            </a:fld>
            <a:endParaRPr lang="en-GB"/>
          </a:p>
        </p:txBody>
      </p:sp>
    </p:spTree>
    <p:extLst>
      <p:ext uri="{BB962C8B-B14F-4D97-AF65-F5344CB8AC3E}">
        <p14:creationId xmlns:p14="http://schemas.microsoft.com/office/powerpoint/2010/main" val="2044643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07DE5-DEC2-4690-8585-EBD909B27F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9954A92-C46A-4D29-A73C-BF420736F4A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7F4D57B-0148-47B2-8919-25691C0E7A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32C9F81-EF70-4ED9-9959-1BDE8A01CCA9}"/>
              </a:ext>
            </a:extLst>
          </p:cNvPr>
          <p:cNvSpPr>
            <a:spLocks noGrp="1"/>
          </p:cNvSpPr>
          <p:nvPr>
            <p:ph type="dt" sz="half" idx="10"/>
          </p:nvPr>
        </p:nvSpPr>
        <p:spPr/>
        <p:txBody>
          <a:bodyPr/>
          <a:lstStyle/>
          <a:p>
            <a:fld id="{9842CD64-60B9-4460-9807-80C4E53EEBF4}" type="datetimeFigureOut">
              <a:rPr lang="en-GB" smtClean="0"/>
              <a:t>19/10/2023</a:t>
            </a:fld>
            <a:endParaRPr lang="en-GB"/>
          </a:p>
        </p:txBody>
      </p:sp>
      <p:sp>
        <p:nvSpPr>
          <p:cNvPr id="6" name="Footer Placeholder 5">
            <a:extLst>
              <a:ext uri="{FF2B5EF4-FFF2-40B4-BE49-F238E27FC236}">
                <a16:creationId xmlns:a16="http://schemas.microsoft.com/office/drawing/2014/main" id="{14768CDA-1205-4804-92CB-AA1B3729AB6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01DF327-09C6-4359-983D-46BFCEC3A0FD}"/>
              </a:ext>
            </a:extLst>
          </p:cNvPr>
          <p:cNvSpPr>
            <a:spLocks noGrp="1"/>
          </p:cNvSpPr>
          <p:nvPr>
            <p:ph type="sldNum" sz="quarter" idx="12"/>
          </p:nvPr>
        </p:nvSpPr>
        <p:spPr/>
        <p:txBody>
          <a:bodyPr/>
          <a:lstStyle/>
          <a:p>
            <a:fld id="{588CA334-50FC-484B-876C-9C6C9C4E22AB}" type="slidenum">
              <a:rPr lang="en-GB" smtClean="0"/>
              <a:t>‹#›</a:t>
            </a:fld>
            <a:endParaRPr lang="en-GB"/>
          </a:p>
        </p:txBody>
      </p:sp>
    </p:spTree>
    <p:extLst>
      <p:ext uri="{BB962C8B-B14F-4D97-AF65-F5344CB8AC3E}">
        <p14:creationId xmlns:p14="http://schemas.microsoft.com/office/powerpoint/2010/main" val="24105193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40313-0982-43D0-BB69-37B1BC75D0C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75CA7E9-5AC3-4B08-A13C-B48D371D08D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E7EA914-D906-4916-BECF-5E5FA92A6A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E6F964-549D-4BA5-B9D9-3677538EA84E}"/>
              </a:ext>
            </a:extLst>
          </p:cNvPr>
          <p:cNvSpPr>
            <a:spLocks noGrp="1"/>
          </p:cNvSpPr>
          <p:nvPr>
            <p:ph type="dt" sz="half" idx="10"/>
          </p:nvPr>
        </p:nvSpPr>
        <p:spPr/>
        <p:txBody>
          <a:bodyPr/>
          <a:lstStyle/>
          <a:p>
            <a:fld id="{9842CD64-60B9-4460-9807-80C4E53EEBF4}" type="datetimeFigureOut">
              <a:rPr lang="en-GB" smtClean="0"/>
              <a:t>19/10/2023</a:t>
            </a:fld>
            <a:endParaRPr lang="en-GB"/>
          </a:p>
        </p:txBody>
      </p:sp>
      <p:sp>
        <p:nvSpPr>
          <p:cNvPr id="6" name="Footer Placeholder 5">
            <a:extLst>
              <a:ext uri="{FF2B5EF4-FFF2-40B4-BE49-F238E27FC236}">
                <a16:creationId xmlns:a16="http://schemas.microsoft.com/office/drawing/2014/main" id="{6EBD9847-6FE1-4A0C-8085-D31DBB6CFAB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76588F5-B3D9-493A-9313-ED0CCD04BD27}"/>
              </a:ext>
            </a:extLst>
          </p:cNvPr>
          <p:cNvSpPr>
            <a:spLocks noGrp="1"/>
          </p:cNvSpPr>
          <p:nvPr>
            <p:ph type="sldNum" sz="quarter" idx="12"/>
          </p:nvPr>
        </p:nvSpPr>
        <p:spPr/>
        <p:txBody>
          <a:bodyPr/>
          <a:lstStyle/>
          <a:p>
            <a:fld id="{588CA334-50FC-484B-876C-9C6C9C4E22AB}" type="slidenum">
              <a:rPr lang="en-GB" smtClean="0"/>
              <a:t>‹#›</a:t>
            </a:fld>
            <a:endParaRPr lang="en-GB"/>
          </a:p>
        </p:txBody>
      </p:sp>
    </p:spTree>
    <p:extLst>
      <p:ext uri="{BB962C8B-B14F-4D97-AF65-F5344CB8AC3E}">
        <p14:creationId xmlns:p14="http://schemas.microsoft.com/office/powerpoint/2010/main" val="317220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77A507-6ED7-40AB-BAF2-379CCA1B401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05E6B21-ACF1-47CF-A443-9ACAAA11099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7838294-0B56-4C72-8D53-FCF2439A68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42CD64-60B9-4460-9807-80C4E53EEBF4}" type="datetimeFigureOut">
              <a:rPr lang="en-GB" smtClean="0"/>
              <a:t>19/10/2023</a:t>
            </a:fld>
            <a:endParaRPr lang="en-GB"/>
          </a:p>
        </p:txBody>
      </p:sp>
      <p:sp>
        <p:nvSpPr>
          <p:cNvPr id="5" name="Footer Placeholder 4">
            <a:extLst>
              <a:ext uri="{FF2B5EF4-FFF2-40B4-BE49-F238E27FC236}">
                <a16:creationId xmlns:a16="http://schemas.microsoft.com/office/drawing/2014/main" id="{B028E0E2-0C03-439E-AA40-83AAAEB3F40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47F9F5B-09B2-4C87-89E0-53719855D1C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8CA334-50FC-484B-876C-9C6C9C4E22AB}" type="slidenum">
              <a:rPr lang="en-GB" smtClean="0"/>
              <a:t>‹#›</a:t>
            </a:fld>
            <a:endParaRPr lang="en-GB"/>
          </a:p>
        </p:txBody>
      </p:sp>
    </p:spTree>
    <p:extLst>
      <p:ext uri="{BB962C8B-B14F-4D97-AF65-F5344CB8AC3E}">
        <p14:creationId xmlns:p14="http://schemas.microsoft.com/office/powerpoint/2010/main" val="30107282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6">
            <a:extLst>
              <a:ext uri="{FF2B5EF4-FFF2-40B4-BE49-F238E27FC236}">
                <a16:creationId xmlns:a16="http://schemas.microsoft.com/office/drawing/2014/main" id="{2A8AA5BC-4F7A-4226-8F99-6D824B226A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4" name="Straight Connector 8">
            <a:extLst>
              <a:ext uri="{FF2B5EF4-FFF2-40B4-BE49-F238E27FC236}">
                <a16:creationId xmlns:a16="http://schemas.microsoft.com/office/drawing/2014/main" id="{911DBBF1-3229-4BD9-B3D1-B4CA571E743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bwMode="white">
          <a:xfrm>
            <a:off x="0" y="843625"/>
            <a:ext cx="12188824" cy="0"/>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5BC87C3E-1040-4EE4-9BDB-9537F7A1B3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6" y="968282"/>
            <a:ext cx="12188824" cy="49469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BEB46A4-9551-45E3-99D2-F5C5642C4637}"/>
              </a:ext>
            </a:extLst>
          </p:cNvPr>
          <p:cNvSpPr>
            <a:spLocks noGrp="1"/>
          </p:cNvSpPr>
          <p:nvPr>
            <p:ph type="ctrTitle"/>
          </p:nvPr>
        </p:nvSpPr>
        <p:spPr>
          <a:xfrm>
            <a:off x="795338" y="1566473"/>
            <a:ext cx="10601325" cy="2166723"/>
          </a:xfrm>
        </p:spPr>
        <p:txBody>
          <a:bodyPr>
            <a:normAutofit fontScale="90000"/>
          </a:bodyPr>
          <a:lstStyle/>
          <a:p>
            <a:r>
              <a:rPr lang="en-GB" sz="5100" dirty="0"/>
              <a:t>An overview of apprenticeships delivered in the Greater Cambridge area – Q3 (February – April) 2022/23</a:t>
            </a:r>
          </a:p>
        </p:txBody>
      </p:sp>
      <p:cxnSp>
        <p:nvCxnSpPr>
          <p:cNvPr id="13" name="Straight Connector 12">
            <a:extLst>
              <a:ext uri="{FF2B5EF4-FFF2-40B4-BE49-F238E27FC236}">
                <a16:creationId xmlns:a16="http://schemas.microsoft.com/office/drawing/2014/main" id="{42CDBECE-872A-4C73-9DC1-BB4E805E2CF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4400" y="3894594"/>
            <a:ext cx="2743200" cy="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5CD5A0B-CDD7-427C-AA42-2EECFDFA181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bwMode="white">
          <a:xfrm>
            <a:off x="0" y="6028863"/>
            <a:ext cx="12188824" cy="0"/>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sp>
        <p:nvSpPr>
          <p:cNvPr id="8" name="Title 1">
            <a:extLst>
              <a:ext uri="{FF2B5EF4-FFF2-40B4-BE49-F238E27FC236}">
                <a16:creationId xmlns:a16="http://schemas.microsoft.com/office/drawing/2014/main" id="{BD5A9AD9-BBA5-4B8C-86BD-245EFEEEBD8C}"/>
              </a:ext>
            </a:extLst>
          </p:cNvPr>
          <p:cNvSpPr txBox="1">
            <a:spLocks/>
          </p:cNvSpPr>
          <p:nvPr/>
        </p:nvSpPr>
        <p:spPr>
          <a:xfrm>
            <a:off x="795338" y="3946549"/>
            <a:ext cx="10601325" cy="402431"/>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2000" dirty="0"/>
              <a:t>GCP Update</a:t>
            </a:r>
          </a:p>
        </p:txBody>
      </p:sp>
      <p:sp>
        <p:nvSpPr>
          <p:cNvPr id="9" name="Title 1">
            <a:extLst>
              <a:ext uri="{FF2B5EF4-FFF2-40B4-BE49-F238E27FC236}">
                <a16:creationId xmlns:a16="http://schemas.microsoft.com/office/drawing/2014/main" id="{0057ABBC-5F97-4B60-92F8-E1D4ED612223}"/>
              </a:ext>
            </a:extLst>
          </p:cNvPr>
          <p:cNvSpPr txBox="1">
            <a:spLocks/>
          </p:cNvSpPr>
          <p:nvPr/>
        </p:nvSpPr>
        <p:spPr>
          <a:xfrm>
            <a:off x="117446" y="6185377"/>
            <a:ext cx="11945923" cy="402431"/>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2000" b="1" dirty="0">
                <a:solidFill>
                  <a:schemeClr val="bg1"/>
                </a:solidFill>
              </a:rPr>
              <a:t>Contact: Dominic.Milham@cambridgeshire.gov.uk</a:t>
            </a:r>
          </a:p>
        </p:txBody>
      </p:sp>
    </p:spTree>
    <p:extLst>
      <p:ext uri="{BB962C8B-B14F-4D97-AF65-F5344CB8AC3E}">
        <p14:creationId xmlns:p14="http://schemas.microsoft.com/office/powerpoint/2010/main" val="3189260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par>
                                <p:cTn id="8" presetID="10" presetClass="entr" presetSubtype="0" fill="hold" grpId="0" nodeType="withEffect">
                                  <p:stCondLst>
                                    <p:cond delay="500"/>
                                  </p:stCondLst>
                                  <p:iterate type="lt">
                                    <p:tmPct val="10000"/>
                                  </p:iterate>
                                  <p:childTnLst>
                                    <p:set>
                                      <p:cBhvr>
                                        <p:cTn id="9" dur="1" fill="hold">
                                          <p:stCondLst>
                                            <p:cond delay="0"/>
                                          </p:stCondLst>
                                        </p:cTn>
                                        <p:tgtEl>
                                          <p:spTgt spid="8"/>
                                        </p:tgtEl>
                                        <p:attrNameLst>
                                          <p:attrName>style.visibility</p:attrName>
                                        </p:attrNameLst>
                                      </p:cBhvr>
                                      <p:to>
                                        <p:strVal val="visible"/>
                                      </p:to>
                                    </p:set>
                                    <p:animEffect transition="in" filter="fade">
                                      <p:cBhvr>
                                        <p:cTn id="10" dur="400"/>
                                        <p:tgtEl>
                                          <p:spTgt spid="8"/>
                                        </p:tgtEl>
                                      </p:cBhvr>
                                    </p:animEffect>
                                  </p:childTnLst>
                                </p:cTn>
                              </p:par>
                              <p:par>
                                <p:cTn id="11" presetID="10" presetClass="entr" presetSubtype="0" fill="hold" grpId="0" nodeType="withEffect">
                                  <p:stCondLst>
                                    <p:cond delay="500"/>
                                  </p:stCondLst>
                                  <p:iterate type="lt">
                                    <p:tmPct val="10000"/>
                                  </p:iterate>
                                  <p:childTnLst>
                                    <p:set>
                                      <p:cBhvr>
                                        <p:cTn id="12" dur="1" fill="hold">
                                          <p:stCondLst>
                                            <p:cond delay="0"/>
                                          </p:stCondLst>
                                        </p:cTn>
                                        <p:tgtEl>
                                          <p:spTgt spid="9"/>
                                        </p:tgtEl>
                                        <p:attrNameLst>
                                          <p:attrName>style.visibility</p:attrName>
                                        </p:attrNameLst>
                                      </p:cBhvr>
                                      <p:to>
                                        <p:strVal val="visible"/>
                                      </p:to>
                                    </p:set>
                                    <p:animEffect transition="in" filter="fade">
                                      <p:cBhvr>
                                        <p:cTn id="13" dur="4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2">
            <a:extLst>
              <a:ext uri="{FF2B5EF4-FFF2-40B4-BE49-F238E27FC236}">
                <a16:creationId xmlns:a16="http://schemas.microsoft.com/office/drawing/2014/main" id="{2BD55E05-51A2-4173-A7FA-869DE4F71A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1345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480F354-C594-4930-87DF-DE64EFF6EDE6}"/>
              </a:ext>
            </a:extLst>
          </p:cNvPr>
          <p:cNvSpPr>
            <a:spLocks noGrp="1"/>
          </p:cNvSpPr>
          <p:nvPr>
            <p:ph type="title"/>
          </p:nvPr>
        </p:nvSpPr>
        <p:spPr>
          <a:xfrm>
            <a:off x="838200" y="621792"/>
            <a:ext cx="4795157" cy="5413248"/>
          </a:xfrm>
        </p:spPr>
        <p:txBody>
          <a:bodyPr vert="horz" lIns="91440" tIns="45720" rIns="91440" bIns="45720" rtlCol="0" anchor="ctr">
            <a:normAutofit/>
          </a:bodyPr>
          <a:lstStyle/>
          <a:p>
            <a:r>
              <a:rPr lang="en-US" sz="5200" kern="1200" dirty="0">
                <a:solidFill>
                  <a:schemeClr val="bg1"/>
                </a:solidFill>
                <a:latin typeface="+mj-lt"/>
                <a:ea typeface="+mj-ea"/>
                <a:cs typeface="+mj-cs"/>
              </a:rPr>
              <a:t>Who are the main providers delivering achievements in the GCP area?</a:t>
            </a:r>
          </a:p>
        </p:txBody>
      </p:sp>
      <p:sp>
        <p:nvSpPr>
          <p:cNvPr id="8" name="TextBox 7">
            <a:extLst>
              <a:ext uri="{FF2B5EF4-FFF2-40B4-BE49-F238E27FC236}">
                <a16:creationId xmlns:a16="http://schemas.microsoft.com/office/drawing/2014/main" id="{16A1CC42-34C8-4D7D-9773-9D65F39DA514}"/>
              </a:ext>
            </a:extLst>
          </p:cNvPr>
          <p:cNvSpPr txBox="1"/>
          <p:nvPr/>
        </p:nvSpPr>
        <p:spPr>
          <a:xfrm>
            <a:off x="5948371" y="3013229"/>
            <a:ext cx="6178533" cy="3844771"/>
          </a:xfrm>
          <a:prstGeom prst="rect">
            <a:avLst/>
          </a:prstGeom>
        </p:spPr>
        <p:txBody>
          <a:bodyPr vert="horz" lIns="91440" tIns="45720" rIns="91440" bIns="45720" rtlCol="0" anchor="ctr">
            <a:normAutofit/>
          </a:bodyPr>
          <a:lstStyle/>
          <a:p>
            <a:pPr marL="342900" marR="0" lvl="0" indent="-28575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The largest provider in the area to date in 2022/23 was </a:t>
            </a: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Cambridge Regional College</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 which accounted for </a:t>
            </a:r>
            <a:r>
              <a:rPr lang="en-US" sz="1200" dirty="0">
                <a:solidFill>
                  <a:prstClr val="black"/>
                </a:solidFill>
                <a:latin typeface="Calibri" panose="020F0502020204030204"/>
              </a:rPr>
              <a:t>24</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 (</a:t>
            </a:r>
            <a:r>
              <a:rPr lang="en-US" sz="1200" dirty="0">
                <a:solidFill>
                  <a:prstClr val="black"/>
                </a:solidFill>
                <a:latin typeface="Calibri" panose="020F0502020204030204"/>
              </a:rPr>
              <a:t>183</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 of apprenticeship achievements. In the 2021/22 year the college accounted for </a:t>
            </a:r>
            <a:r>
              <a:rPr lang="en-US" sz="1200" dirty="0">
                <a:solidFill>
                  <a:prstClr val="black"/>
                </a:solidFill>
                <a:latin typeface="Calibri" panose="020F0502020204030204"/>
              </a:rPr>
              <a:t>26</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 (166)of achievements up to Q3. This provider saw a +10% increase in the number of Q3 achievements between 2021/22 and 2022/23.</a:t>
            </a:r>
          </a:p>
          <a:p>
            <a:pPr marL="342900" marR="0" lvl="0" indent="-28575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r>
              <a:rPr kumimoji="0" lang="en-US" sz="1200" b="1" i="0" u="none" strike="noStrike" kern="1200" cap="none" spc="0" normalizeH="0" baseline="0" noProof="0" dirty="0" err="1">
                <a:ln>
                  <a:noFill/>
                </a:ln>
                <a:solidFill>
                  <a:prstClr val="black"/>
                </a:solidFill>
                <a:effectLst/>
                <a:uLnTx/>
                <a:uFillTx/>
                <a:latin typeface="Calibri" panose="020F0502020204030204"/>
                <a:ea typeface="+mn-ea"/>
                <a:cs typeface="+mn-cs"/>
              </a:rPr>
              <a:t>Medipro</a:t>
            </a: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 Limited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is a new provider and has the second most achievements this year.</a:t>
            </a:r>
          </a:p>
          <a:p>
            <a:pPr marL="342900" marR="0" lvl="0" indent="-28575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Up to Q3 2021/22</a:t>
            </a:r>
            <a:r>
              <a:rPr lang="en-US" sz="1200" dirty="0">
                <a:solidFill>
                  <a:prstClr val="black"/>
                </a:solidFill>
                <a:latin typeface="Calibri" panose="020F0502020204030204"/>
              </a:rPr>
              <a:t>, the </a:t>
            </a:r>
            <a:r>
              <a:rPr lang="en-US" sz="1200" b="1" dirty="0">
                <a:solidFill>
                  <a:prstClr val="black"/>
                </a:solidFill>
                <a:latin typeface="Calibri" panose="020F0502020204030204"/>
              </a:rPr>
              <a:t>University of Cambridge </a:t>
            </a:r>
            <a:r>
              <a:rPr lang="en-US" sz="1200" dirty="0">
                <a:solidFill>
                  <a:prstClr val="black"/>
                </a:solidFill>
                <a:latin typeface="Calibri" panose="020F0502020204030204"/>
              </a:rPr>
              <a:t>was the third largest provider but up to Q3 2022/23 it is the ninth largest. Its share of achievements has fallen from 6% to 3%.</a:t>
            </a:r>
          </a:p>
          <a:p>
            <a:pPr marL="342900" marR="0" lvl="0" indent="-28575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Dick White Referrals </a:t>
            </a:r>
            <a:r>
              <a:rPr kumimoji="0" lang="en-US" sz="1200" i="0" u="none" strike="noStrike" kern="1200" cap="none" spc="0" normalizeH="0" baseline="0" noProof="0" dirty="0">
                <a:ln>
                  <a:noFill/>
                </a:ln>
                <a:solidFill>
                  <a:prstClr val="black"/>
                </a:solidFill>
                <a:effectLst/>
                <a:uLnTx/>
                <a:uFillTx/>
                <a:latin typeface="Calibri" panose="020F0502020204030204"/>
                <a:ea typeface="+mn-ea"/>
                <a:cs typeface="+mn-cs"/>
              </a:rPr>
              <a:t>has seen a 94% increase on achievements from the same point last year. Rising from 17 to 33. </a:t>
            </a:r>
            <a:r>
              <a:rPr lang="en-US" sz="1200" dirty="0">
                <a:solidFill>
                  <a:prstClr val="black"/>
                </a:solidFill>
                <a:latin typeface="Calibri" panose="020F0502020204030204"/>
              </a:rPr>
              <a:t>T</a:t>
            </a:r>
            <a:r>
              <a:rPr kumimoji="0" lang="en-US" sz="1200" i="0" u="none" strike="noStrike" kern="1200" cap="none" spc="0" normalizeH="0" baseline="0" noProof="0" dirty="0">
                <a:ln>
                  <a:noFill/>
                </a:ln>
                <a:solidFill>
                  <a:prstClr val="black"/>
                </a:solidFill>
                <a:effectLst/>
                <a:uLnTx/>
                <a:uFillTx/>
                <a:latin typeface="Calibri" panose="020F0502020204030204"/>
                <a:ea typeface="+mn-ea"/>
                <a:cs typeface="+mn-cs"/>
              </a:rPr>
              <a:t>his is the first time they have appeared in the top five providers. In the same period in 2021/22, </a:t>
            </a: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Dick White Referrals </a:t>
            </a:r>
            <a:r>
              <a:rPr kumimoji="0" lang="en-US" sz="1200" i="0" u="none" strike="noStrike" kern="1200" cap="none" spc="0" normalizeH="0" baseline="0" noProof="0" dirty="0">
                <a:ln>
                  <a:noFill/>
                </a:ln>
                <a:solidFill>
                  <a:prstClr val="black"/>
                </a:solidFill>
                <a:effectLst/>
                <a:uLnTx/>
                <a:uFillTx/>
                <a:latin typeface="Calibri" panose="020F0502020204030204"/>
                <a:ea typeface="+mn-ea"/>
                <a:cs typeface="+mn-cs"/>
              </a:rPr>
              <a:t>was the ninth largest provider.</a:t>
            </a:r>
            <a:endPar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aphicFrame>
        <p:nvGraphicFramePr>
          <p:cNvPr id="4" name="Table 3">
            <a:extLst>
              <a:ext uri="{FF2B5EF4-FFF2-40B4-BE49-F238E27FC236}">
                <a16:creationId xmlns:a16="http://schemas.microsoft.com/office/drawing/2014/main" id="{4E97A71E-E7DF-1B9C-DE20-992633E8EB77}"/>
              </a:ext>
            </a:extLst>
          </p:cNvPr>
          <p:cNvGraphicFramePr>
            <a:graphicFrameLocks noGrp="1"/>
          </p:cNvGraphicFramePr>
          <p:nvPr>
            <p:extLst>
              <p:ext uri="{D42A27DB-BD31-4B8C-83A1-F6EECF244321}">
                <p14:modId xmlns:p14="http://schemas.microsoft.com/office/powerpoint/2010/main" val="1437167723"/>
              </p:ext>
            </p:extLst>
          </p:nvPr>
        </p:nvGraphicFramePr>
        <p:xfrm>
          <a:off x="6178552" y="31270"/>
          <a:ext cx="5718173" cy="3521994"/>
        </p:xfrm>
        <a:graphic>
          <a:graphicData uri="http://schemas.openxmlformats.org/drawingml/2006/table">
            <a:tbl>
              <a:tblPr firstRow="1" bandRow="1">
                <a:tableStyleId>{073A0DAA-6AF3-43AB-8588-CEC1D06C72B9}</a:tableStyleId>
              </a:tblPr>
              <a:tblGrid>
                <a:gridCol w="1392442">
                  <a:extLst>
                    <a:ext uri="{9D8B030D-6E8A-4147-A177-3AD203B41FA5}">
                      <a16:colId xmlns:a16="http://schemas.microsoft.com/office/drawing/2014/main" val="964585436"/>
                    </a:ext>
                  </a:extLst>
                </a:gridCol>
                <a:gridCol w="950578">
                  <a:extLst>
                    <a:ext uri="{9D8B030D-6E8A-4147-A177-3AD203B41FA5}">
                      <a16:colId xmlns:a16="http://schemas.microsoft.com/office/drawing/2014/main" val="2978933329"/>
                    </a:ext>
                  </a:extLst>
                </a:gridCol>
                <a:gridCol w="1125051">
                  <a:extLst>
                    <a:ext uri="{9D8B030D-6E8A-4147-A177-3AD203B41FA5}">
                      <a16:colId xmlns:a16="http://schemas.microsoft.com/office/drawing/2014/main" val="2835473479"/>
                    </a:ext>
                  </a:extLst>
                </a:gridCol>
                <a:gridCol w="1125051">
                  <a:extLst>
                    <a:ext uri="{9D8B030D-6E8A-4147-A177-3AD203B41FA5}">
                      <a16:colId xmlns:a16="http://schemas.microsoft.com/office/drawing/2014/main" val="3135021968"/>
                    </a:ext>
                  </a:extLst>
                </a:gridCol>
                <a:gridCol w="1125051">
                  <a:extLst>
                    <a:ext uri="{9D8B030D-6E8A-4147-A177-3AD203B41FA5}">
                      <a16:colId xmlns:a16="http://schemas.microsoft.com/office/drawing/2014/main" val="543742725"/>
                    </a:ext>
                  </a:extLst>
                </a:gridCol>
              </a:tblGrid>
              <a:tr h="226807">
                <a:tc grid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lt1"/>
                          </a:solidFill>
                          <a:effectLst/>
                          <a:latin typeface="+mn-lt"/>
                          <a:ea typeface="+mn-ea"/>
                          <a:cs typeface="+mn-cs"/>
                        </a:rPr>
                        <a:t>Top Five Providers by Q3 Achievements 2022/23</a:t>
                      </a:r>
                      <a:endParaRPr lang="en-GB" sz="1100" dirty="0">
                        <a:latin typeface="+mn-lt"/>
                      </a:endParaRPr>
                    </a:p>
                  </a:txBody>
                  <a:tcPr/>
                </a:tc>
                <a:tc hMerge="1">
                  <a:txBody>
                    <a:bodyPr/>
                    <a:lstStyle/>
                    <a:p>
                      <a:endParaRPr lang="en-GB" sz="1200" dirty="0"/>
                    </a:p>
                  </a:txBody>
                  <a:tcPr/>
                </a:tc>
                <a:tc hMerge="1">
                  <a:txBody>
                    <a:bodyPr/>
                    <a:lstStyle/>
                    <a:p>
                      <a:endParaRPr lang="en-GB" sz="1200" dirty="0"/>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400" dirty="0">
                        <a:latin typeface="+mn-lt"/>
                      </a:endParaRPr>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dirty="0">
                        <a:latin typeface="+mn-lt"/>
                      </a:endParaRPr>
                    </a:p>
                  </a:txBody>
                  <a:tcPr/>
                </a:tc>
                <a:extLst>
                  <a:ext uri="{0D108BD9-81ED-4DB2-BD59-A6C34878D82A}">
                    <a16:rowId xmlns:a16="http://schemas.microsoft.com/office/drawing/2014/main" val="4266693999"/>
                  </a:ext>
                </a:extLst>
              </a:tr>
              <a:tr h="680420">
                <a:tc>
                  <a:txBody>
                    <a:bodyPr/>
                    <a:lstStyle/>
                    <a:p>
                      <a:pPr algn="ctr"/>
                      <a:r>
                        <a:rPr lang="en-GB" sz="1100" b="1" dirty="0">
                          <a:latin typeface="+mn-lt"/>
                        </a:rPr>
                        <a:t>Provider</a:t>
                      </a:r>
                    </a:p>
                  </a:txBody>
                  <a:tcPr/>
                </a:tc>
                <a:tc>
                  <a:txBody>
                    <a:bodyPr/>
                    <a:lstStyle/>
                    <a:p>
                      <a:pPr algn="ctr"/>
                      <a:r>
                        <a:rPr lang="en-GB" sz="1100" b="1" dirty="0">
                          <a:latin typeface="+mn-lt"/>
                        </a:rPr>
                        <a:t>2022/23 delivery to date (achievements)</a:t>
                      </a:r>
                    </a:p>
                  </a:txBody>
                  <a:tcPr/>
                </a:tc>
                <a:tc>
                  <a:txBody>
                    <a:bodyPr/>
                    <a:lstStyle/>
                    <a:p>
                      <a:pPr algn="ctr"/>
                      <a:r>
                        <a:rPr lang="en-GB" sz="1100" b="1" dirty="0">
                          <a:latin typeface="+mn-lt"/>
                        </a:rPr>
                        <a:t>% of Total 2022/23 achievements</a:t>
                      </a:r>
                    </a:p>
                  </a:txBody>
                  <a:tcPr/>
                </a:tc>
                <a:tc>
                  <a:txBody>
                    <a:bodyPr/>
                    <a:lstStyle/>
                    <a:p>
                      <a:pPr algn="ctr"/>
                      <a:r>
                        <a:rPr lang="en-GB" sz="1100" b="1" dirty="0">
                          <a:latin typeface="+mn-lt"/>
                        </a:rPr>
                        <a:t>2021/22 delivery (achievements)</a:t>
                      </a:r>
                    </a:p>
                  </a:txBody>
                  <a:tcPr/>
                </a:tc>
                <a:tc>
                  <a:txBody>
                    <a:bodyPr/>
                    <a:lstStyle/>
                    <a:p>
                      <a:pPr algn="ctr"/>
                      <a:r>
                        <a:rPr lang="en-GB" sz="1100" b="1" dirty="0">
                          <a:latin typeface="+mn-lt"/>
                        </a:rPr>
                        <a:t>% Change between 2021/22 and 2022/23</a:t>
                      </a:r>
                    </a:p>
                  </a:txBody>
                  <a:tcPr/>
                </a:tc>
                <a:extLst>
                  <a:ext uri="{0D108BD9-81ED-4DB2-BD59-A6C34878D82A}">
                    <a16:rowId xmlns:a16="http://schemas.microsoft.com/office/drawing/2014/main" val="1488508502"/>
                  </a:ext>
                </a:extLst>
              </a:tr>
              <a:tr h="285083">
                <a:tc>
                  <a:txBody>
                    <a:bodyPr/>
                    <a:lstStyle/>
                    <a:p>
                      <a:pPr algn="ctr" fontAlgn="b"/>
                      <a:r>
                        <a:rPr lang="en-GB" sz="1200" b="0" i="0" u="none" strike="noStrike" dirty="0">
                          <a:solidFill>
                            <a:srgbClr val="000000"/>
                          </a:solidFill>
                          <a:effectLst/>
                          <a:latin typeface="+mn-lt"/>
                        </a:rPr>
                        <a:t>CAMBRIDGE REGIONAL COLLEGE</a:t>
                      </a:r>
                    </a:p>
                  </a:txBody>
                  <a:tcPr marL="7620" marR="7620" marT="7620" marB="0" anchor="ctr"/>
                </a:tc>
                <a:tc>
                  <a:txBody>
                    <a:bodyPr/>
                    <a:lstStyle/>
                    <a:p>
                      <a:pPr algn="ctr" fontAlgn="b"/>
                      <a:r>
                        <a:rPr lang="en-GB" sz="1200" b="0" i="0" u="none" strike="noStrike" dirty="0">
                          <a:solidFill>
                            <a:srgbClr val="000000"/>
                          </a:solidFill>
                          <a:effectLst/>
                          <a:latin typeface="+mn-lt"/>
                        </a:rPr>
                        <a:t>183</a:t>
                      </a:r>
                    </a:p>
                  </a:txBody>
                  <a:tcPr marL="7620" marR="7620" marT="7620" marB="0" anchor="ctr"/>
                </a:tc>
                <a:tc>
                  <a:txBody>
                    <a:bodyPr/>
                    <a:lstStyle/>
                    <a:p>
                      <a:pPr algn="ctr" fontAlgn="b"/>
                      <a:r>
                        <a:rPr lang="en-GB" sz="1200" b="0" i="0" u="none" strike="noStrike" dirty="0">
                          <a:solidFill>
                            <a:srgbClr val="000000"/>
                          </a:solidFill>
                          <a:effectLst/>
                          <a:latin typeface="+mn-lt"/>
                        </a:rPr>
                        <a:t>24%</a:t>
                      </a:r>
                    </a:p>
                  </a:txBody>
                  <a:tcPr marL="7620" marR="7620" marT="7620" marB="0" anchor="ctr"/>
                </a:tc>
                <a:tc>
                  <a:txBody>
                    <a:bodyPr/>
                    <a:lstStyle/>
                    <a:p>
                      <a:pPr algn="ctr" fontAlgn="b"/>
                      <a:r>
                        <a:rPr lang="en-GB" sz="1200" b="0" i="0" u="none" strike="noStrike" dirty="0">
                          <a:solidFill>
                            <a:srgbClr val="000000"/>
                          </a:solidFill>
                          <a:effectLst/>
                          <a:latin typeface="+mn-lt"/>
                        </a:rPr>
                        <a:t>166</a:t>
                      </a:r>
                    </a:p>
                  </a:txBody>
                  <a:tcPr marL="7620" marR="7620" marT="7620" marB="0" anchor="ctr"/>
                </a:tc>
                <a:tc>
                  <a:txBody>
                    <a:bodyPr/>
                    <a:lstStyle/>
                    <a:p>
                      <a:pPr algn="ctr" fontAlgn="b"/>
                      <a:r>
                        <a:rPr lang="en-GB" sz="1200" b="0" i="0" u="none" strike="noStrike" dirty="0">
                          <a:solidFill>
                            <a:srgbClr val="000000"/>
                          </a:solidFill>
                          <a:effectLst/>
                          <a:latin typeface="+mn-lt"/>
                        </a:rPr>
                        <a:t>10%</a:t>
                      </a:r>
                    </a:p>
                  </a:txBody>
                  <a:tcPr marL="7620" marR="7620" marT="7620" marB="0" anchor="ctr"/>
                </a:tc>
                <a:extLst>
                  <a:ext uri="{0D108BD9-81ED-4DB2-BD59-A6C34878D82A}">
                    <a16:rowId xmlns:a16="http://schemas.microsoft.com/office/drawing/2014/main" val="1902086858"/>
                  </a:ext>
                </a:extLst>
              </a:tr>
              <a:tr h="562291">
                <a:tc>
                  <a:txBody>
                    <a:bodyPr/>
                    <a:lstStyle/>
                    <a:p>
                      <a:pPr algn="ctr" fontAlgn="b"/>
                      <a:r>
                        <a:rPr lang="en-GB" sz="1200" b="0" i="0" u="none" strike="noStrike" dirty="0">
                          <a:solidFill>
                            <a:srgbClr val="000000"/>
                          </a:solidFill>
                          <a:effectLst/>
                          <a:latin typeface="+mn-lt"/>
                        </a:rPr>
                        <a:t>MEDIPRO LIMITED</a:t>
                      </a:r>
                    </a:p>
                  </a:txBody>
                  <a:tcPr marL="7620" marR="7620" marT="7620" marB="0" anchor="ctr"/>
                </a:tc>
                <a:tc>
                  <a:txBody>
                    <a:bodyPr/>
                    <a:lstStyle/>
                    <a:p>
                      <a:pPr algn="ctr" fontAlgn="b"/>
                      <a:r>
                        <a:rPr lang="en-GB" sz="1200" b="0" i="0" u="none" strike="noStrike" dirty="0">
                          <a:solidFill>
                            <a:srgbClr val="000000"/>
                          </a:solidFill>
                          <a:effectLst/>
                          <a:latin typeface="+mn-lt"/>
                        </a:rPr>
                        <a:t>54</a:t>
                      </a:r>
                    </a:p>
                  </a:txBody>
                  <a:tcPr marL="7620" marR="7620" marT="7620" marB="0" anchor="ctr"/>
                </a:tc>
                <a:tc>
                  <a:txBody>
                    <a:bodyPr/>
                    <a:lstStyle/>
                    <a:p>
                      <a:pPr algn="ctr" fontAlgn="b"/>
                      <a:r>
                        <a:rPr lang="en-GB" sz="1200" b="0" i="0" u="none" strike="noStrike" dirty="0">
                          <a:solidFill>
                            <a:srgbClr val="000000"/>
                          </a:solidFill>
                          <a:effectLst/>
                          <a:latin typeface="+mn-lt"/>
                        </a:rPr>
                        <a:t>7%</a:t>
                      </a:r>
                    </a:p>
                  </a:txBody>
                  <a:tcPr marL="7620" marR="7620" marT="7620" marB="0" anchor="ctr"/>
                </a:tc>
                <a:tc>
                  <a:txBody>
                    <a:bodyPr/>
                    <a:lstStyle/>
                    <a:p>
                      <a:pPr algn="ctr" fontAlgn="b"/>
                      <a:r>
                        <a:rPr lang="en-GB" sz="1200" b="0" i="0" u="none" strike="noStrike" dirty="0">
                          <a:solidFill>
                            <a:srgbClr val="000000"/>
                          </a:solidFill>
                          <a:effectLst/>
                          <a:latin typeface="+mn-lt"/>
                        </a:rPr>
                        <a:t>Not a Provider</a:t>
                      </a:r>
                    </a:p>
                  </a:txBody>
                  <a:tcPr marL="7620" marR="7620" marT="7620" marB="0" anchor="ctr"/>
                </a:tc>
                <a:tc>
                  <a:txBody>
                    <a:bodyPr/>
                    <a:lstStyle/>
                    <a:p>
                      <a:pPr algn="ctr" fontAlgn="b"/>
                      <a:r>
                        <a:rPr lang="en-GB" sz="1200" b="0" i="0" u="none" strike="noStrike" dirty="0">
                          <a:solidFill>
                            <a:srgbClr val="000000"/>
                          </a:solidFill>
                          <a:effectLst/>
                          <a:latin typeface="+mn-lt"/>
                        </a:rPr>
                        <a:t>N/A</a:t>
                      </a:r>
                    </a:p>
                  </a:txBody>
                  <a:tcPr marL="7620" marR="7620" marT="7620" marB="0" anchor="ctr"/>
                </a:tc>
                <a:extLst>
                  <a:ext uri="{0D108BD9-81ED-4DB2-BD59-A6C34878D82A}">
                    <a16:rowId xmlns:a16="http://schemas.microsoft.com/office/drawing/2014/main" val="1443441744"/>
                  </a:ext>
                </a:extLst>
              </a:tr>
              <a:tr h="285083">
                <a:tc>
                  <a:txBody>
                    <a:bodyPr/>
                    <a:lstStyle/>
                    <a:p>
                      <a:pPr algn="ctr" fontAlgn="b"/>
                      <a:r>
                        <a:rPr lang="en-GB" sz="1200" b="0" i="0" u="none" strike="noStrike">
                          <a:solidFill>
                            <a:srgbClr val="000000"/>
                          </a:solidFill>
                          <a:effectLst/>
                          <a:latin typeface="+mn-lt"/>
                        </a:rPr>
                        <a:t>CORNDEL LIMITED</a:t>
                      </a:r>
                    </a:p>
                  </a:txBody>
                  <a:tcPr marL="7620" marR="7620" marT="7620" marB="0" anchor="ctr"/>
                </a:tc>
                <a:tc>
                  <a:txBody>
                    <a:bodyPr/>
                    <a:lstStyle/>
                    <a:p>
                      <a:pPr algn="ctr" fontAlgn="b"/>
                      <a:r>
                        <a:rPr lang="en-GB" sz="1200" b="0" i="0" u="none" strike="noStrike">
                          <a:solidFill>
                            <a:srgbClr val="000000"/>
                          </a:solidFill>
                          <a:effectLst/>
                          <a:latin typeface="+mn-lt"/>
                        </a:rPr>
                        <a:t>42</a:t>
                      </a:r>
                    </a:p>
                  </a:txBody>
                  <a:tcPr marL="7620" marR="7620" marT="7620" marB="0" anchor="ctr"/>
                </a:tc>
                <a:tc>
                  <a:txBody>
                    <a:bodyPr/>
                    <a:lstStyle/>
                    <a:p>
                      <a:pPr algn="ctr" fontAlgn="b"/>
                      <a:r>
                        <a:rPr lang="en-GB" sz="1200" b="0" i="0" u="none" strike="noStrike" dirty="0">
                          <a:solidFill>
                            <a:srgbClr val="000000"/>
                          </a:solidFill>
                          <a:effectLst/>
                          <a:latin typeface="+mn-lt"/>
                        </a:rPr>
                        <a:t>5%</a:t>
                      </a:r>
                    </a:p>
                  </a:txBody>
                  <a:tcPr marL="7620" marR="7620" marT="7620" marB="0" anchor="ctr"/>
                </a:tc>
                <a:tc>
                  <a:txBody>
                    <a:bodyPr/>
                    <a:lstStyle/>
                    <a:p>
                      <a:pPr algn="ctr" fontAlgn="b"/>
                      <a:r>
                        <a:rPr lang="en-GB" sz="1200" b="0" i="0" u="none" strike="noStrike" dirty="0">
                          <a:solidFill>
                            <a:srgbClr val="000000"/>
                          </a:solidFill>
                          <a:effectLst/>
                          <a:latin typeface="+mn-lt"/>
                        </a:rPr>
                        <a:t>49</a:t>
                      </a:r>
                    </a:p>
                  </a:txBody>
                  <a:tcPr marL="7620" marR="7620" marT="7620" marB="0" anchor="ctr"/>
                </a:tc>
                <a:tc>
                  <a:txBody>
                    <a:bodyPr/>
                    <a:lstStyle/>
                    <a:p>
                      <a:pPr algn="ctr" fontAlgn="b"/>
                      <a:r>
                        <a:rPr lang="en-GB" sz="1200" b="0" i="0" u="none" strike="noStrike" dirty="0">
                          <a:solidFill>
                            <a:srgbClr val="000000"/>
                          </a:solidFill>
                          <a:effectLst/>
                          <a:latin typeface="+mn-lt"/>
                        </a:rPr>
                        <a:t>-14%</a:t>
                      </a:r>
                    </a:p>
                  </a:txBody>
                  <a:tcPr marL="7620" marR="7620" marT="7620" marB="0" anchor="ctr"/>
                </a:tc>
                <a:extLst>
                  <a:ext uri="{0D108BD9-81ED-4DB2-BD59-A6C34878D82A}">
                    <a16:rowId xmlns:a16="http://schemas.microsoft.com/office/drawing/2014/main" val="1101619681"/>
                  </a:ext>
                </a:extLst>
              </a:tr>
              <a:tr h="285083">
                <a:tc>
                  <a:txBody>
                    <a:bodyPr/>
                    <a:lstStyle/>
                    <a:p>
                      <a:pPr algn="ctr" fontAlgn="b"/>
                      <a:r>
                        <a:rPr lang="en-GB" sz="1200" b="0" i="0" u="none" strike="noStrike">
                          <a:solidFill>
                            <a:srgbClr val="000000"/>
                          </a:solidFill>
                          <a:effectLst/>
                          <a:latin typeface="+mn-lt"/>
                        </a:rPr>
                        <a:t>ANGLIA RUSKIN UNIVERSITY HIGHER EDUCATION CORPORATION</a:t>
                      </a:r>
                    </a:p>
                  </a:txBody>
                  <a:tcPr marL="7620" marR="7620" marT="7620" marB="0" anchor="ctr"/>
                </a:tc>
                <a:tc>
                  <a:txBody>
                    <a:bodyPr/>
                    <a:lstStyle/>
                    <a:p>
                      <a:pPr algn="ctr" fontAlgn="b"/>
                      <a:r>
                        <a:rPr lang="en-GB" sz="1200" b="0" i="0" u="none" strike="noStrike">
                          <a:solidFill>
                            <a:srgbClr val="000000"/>
                          </a:solidFill>
                          <a:effectLst/>
                          <a:latin typeface="+mn-lt"/>
                        </a:rPr>
                        <a:t>33</a:t>
                      </a:r>
                    </a:p>
                  </a:txBody>
                  <a:tcPr marL="7620" marR="7620" marT="7620" marB="0" anchor="ctr"/>
                </a:tc>
                <a:tc>
                  <a:txBody>
                    <a:bodyPr/>
                    <a:lstStyle/>
                    <a:p>
                      <a:pPr algn="ctr" fontAlgn="b"/>
                      <a:r>
                        <a:rPr lang="en-GB" sz="1200" b="0" i="0" u="none" strike="noStrike" dirty="0">
                          <a:solidFill>
                            <a:srgbClr val="000000"/>
                          </a:solidFill>
                          <a:effectLst/>
                          <a:latin typeface="+mn-lt"/>
                        </a:rPr>
                        <a:t>4%</a:t>
                      </a:r>
                    </a:p>
                  </a:txBody>
                  <a:tcPr marL="7620" marR="7620" marT="7620" marB="0" anchor="ctr"/>
                </a:tc>
                <a:tc>
                  <a:txBody>
                    <a:bodyPr/>
                    <a:lstStyle/>
                    <a:p>
                      <a:pPr algn="ctr" fontAlgn="b"/>
                      <a:r>
                        <a:rPr lang="en-GB" sz="1200" b="0" i="0" u="none" strike="noStrike" dirty="0">
                          <a:solidFill>
                            <a:srgbClr val="000000"/>
                          </a:solidFill>
                          <a:effectLst/>
                          <a:latin typeface="+mn-lt"/>
                        </a:rPr>
                        <a:t>41</a:t>
                      </a:r>
                    </a:p>
                  </a:txBody>
                  <a:tcPr marL="7620" marR="7620" marT="7620" marB="0" anchor="ctr"/>
                </a:tc>
                <a:tc>
                  <a:txBody>
                    <a:bodyPr/>
                    <a:lstStyle/>
                    <a:p>
                      <a:pPr algn="ctr" fontAlgn="b"/>
                      <a:r>
                        <a:rPr lang="en-GB" sz="1200" b="0" i="0" u="none" strike="noStrike" dirty="0">
                          <a:solidFill>
                            <a:srgbClr val="000000"/>
                          </a:solidFill>
                          <a:effectLst/>
                          <a:latin typeface="+mn-lt"/>
                        </a:rPr>
                        <a:t>-20%</a:t>
                      </a:r>
                    </a:p>
                  </a:txBody>
                  <a:tcPr marL="7620" marR="7620" marT="7620" marB="0" anchor="ctr"/>
                </a:tc>
                <a:extLst>
                  <a:ext uri="{0D108BD9-81ED-4DB2-BD59-A6C34878D82A}">
                    <a16:rowId xmlns:a16="http://schemas.microsoft.com/office/drawing/2014/main" val="3979684400"/>
                  </a:ext>
                </a:extLst>
              </a:tr>
              <a:tr h="285083">
                <a:tc>
                  <a:txBody>
                    <a:bodyPr/>
                    <a:lstStyle/>
                    <a:p>
                      <a:pPr algn="ctr" fontAlgn="b"/>
                      <a:r>
                        <a:rPr lang="en-GB" sz="1200" b="0" i="0" u="none" strike="noStrike" dirty="0">
                          <a:solidFill>
                            <a:srgbClr val="000000"/>
                          </a:solidFill>
                          <a:effectLst/>
                          <a:latin typeface="+mn-lt"/>
                        </a:rPr>
                        <a:t>DICK WHITE REFERRALS LIMITED</a:t>
                      </a:r>
                    </a:p>
                  </a:txBody>
                  <a:tcPr marL="7620" marR="7620" marT="7620" marB="0" anchor="ctr"/>
                </a:tc>
                <a:tc>
                  <a:txBody>
                    <a:bodyPr/>
                    <a:lstStyle/>
                    <a:p>
                      <a:pPr algn="ctr" fontAlgn="b"/>
                      <a:r>
                        <a:rPr lang="en-GB" sz="1200" b="0" i="0" u="none" strike="noStrike" dirty="0">
                          <a:solidFill>
                            <a:srgbClr val="000000"/>
                          </a:solidFill>
                          <a:effectLst/>
                          <a:latin typeface="+mn-lt"/>
                        </a:rPr>
                        <a:t>33</a:t>
                      </a:r>
                    </a:p>
                  </a:txBody>
                  <a:tcPr marL="7620" marR="7620" marT="7620" marB="0" anchor="ctr"/>
                </a:tc>
                <a:tc>
                  <a:txBody>
                    <a:bodyPr/>
                    <a:lstStyle/>
                    <a:p>
                      <a:pPr algn="ctr" fontAlgn="b"/>
                      <a:r>
                        <a:rPr lang="en-GB" sz="1200" b="0" i="0" u="none" strike="noStrike" dirty="0">
                          <a:solidFill>
                            <a:srgbClr val="000000"/>
                          </a:solidFill>
                          <a:effectLst/>
                          <a:latin typeface="+mn-lt"/>
                        </a:rPr>
                        <a:t>4%</a:t>
                      </a:r>
                    </a:p>
                  </a:txBody>
                  <a:tcPr marL="7620" marR="7620" marT="7620" marB="0" anchor="ctr"/>
                </a:tc>
                <a:tc>
                  <a:txBody>
                    <a:bodyPr/>
                    <a:lstStyle/>
                    <a:p>
                      <a:pPr algn="ctr" fontAlgn="b"/>
                      <a:r>
                        <a:rPr lang="en-GB" sz="1200" b="0" i="0" u="none" strike="noStrike" dirty="0">
                          <a:solidFill>
                            <a:srgbClr val="000000"/>
                          </a:solidFill>
                          <a:effectLst/>
                          <a:latin typeface="+mn-lt"/>
                        </a:rPr>
                        <a:t>17</a:t>
                      </a:r>
                    </a:p>
                  </a:txBody>
                  <a:tcPr marL="7620" marR="7620" marT="7620" marB="0" anchor="ctr"/>
                </a:tc>
                <a:tc>
                  <a:txBody>
                    <a:bodyPr/>
                    <a:lstStyle/>
                    <a:p>
                      <a:pPr algn="ctr" fontAlgn="b"/>
                      <a:r>
                        <a:rPr lang="en-GB" sz="1200" b="0" i="0" u="none" strike="noStrike" dirty="0">
                          <a:solidFill>
                            <a:srgbClr val="000000"/>
                          </a:solidFill>
                          <a:effectLst/>
                          <a:latin typeface="+mn-lt"/>
                        </a:rPr>
                        <a:t>94%</a:t>
                      </a:r>
                    </a:p>
                  </a:txBody>
                  <a:tcPr marL="7620" marR="7620" marT="7620" marB="0" anchor="ctr"/>
                </a:tc>
                <a:extLst>
                  <a:ext uri="{0D108BD9-81ED-4DB2-BD59-A6C34878D82A}">
                    <a16:rowId xmlns:a16="http://schemas.microsoft.com/office/drawing/2014/main" val="3686475671"/>
                  </a:ext>
                </a:extLst>
              </a:tr>
            </a:tbl>
          </a:graphicData>
        </a:graphic>
      </p:graphicFrame>
    </p:spTree>
    <p:extLst>
      <p:ext uri="{BB962C8B-B14F-4D97-AF65-F5344CB8AC3E}">
        <p14:creationId xmlns:p14="http://schemas.microsoft.com/office/powerpoint/2010/main" val="22894265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273D955-236A-4C5C-806C-2D2FBC005CBC}"/>
              </a:ext>
              <a:ext uri="{C183D7F6-B498-43B3-948B-1728B52AA6E4}">
                <adec:decorative xmlns:adec="http://schemas.microsoft.com/office/drawing/2017/decorative" val="1"/>
              </a:ext>
            </a:extLst>
          </p:cNvPr>
          <p:cNvSpPr/>
          <p:nvPr/>
        </p:nvSpPr>
        <p:spPr>
          <a:xfrm>
            <a:off x="0" y="0"/>
            <a:ext cx="5883864" cy="6858000"/>
          </a:xfrm>
          <a:prstGeom prst="rect">
            <a:avLst/>
          </a:prstGeom>
          <a:solidFill>
            <a:schemeClr val="tx1">
              <a:lumMod val="75000"/>
              <a:lumOff val="2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B480F354-C594-4930-87DF-DE64EFF6EDE6}"/>
              </a:ext>
            </a:extLst>
          </p:cNvPr>
          <p:cNvSpPr>
            <a:spLocks noGrp="1"/>
          </p:cNvSpPr>
          <p:nvPr>
            <p:ph type="title"/>
          </p:nvPr>
        </p:nvSpPr>
        <p:spPr>
          <a:xfrm>
            <a:off x="328474" y="621792"/>
            <a:ext cx="5304883" cy="5413248"/>
          </a:xfrm>
        </p:spPr>
        <p:txBody>
          <a:bodyPr vert="horz" lIns="91440" tIns="45720" rIns="91440" bIns="45720" rtlCol="0" anchor="ctr">
            <a:normAutofit/>
          </a:bodyPr>
          <a:lstStyle/>
          <a:p>
            <a:r>
              <a:rPr lang="en-US" sz="5200" kern="1200" dirty="0">
                <a:solidFill>
                  <a:schemeClr val="bg1"/>
                </a:solidFill>
                <a:latin typeface="+mj-lt"/>
                <a:ea typeface="+mj-ea"/>
                <a:cs typeface="+mj-cs"/>
              </a:rPr>
              <a:t>Delivery </a:t>
            </a:r>
            <a:r>
              <a:rPr lang="en-US" sz="5200" dirty="0">
                <a:solidFill>
                  <a:schemeClr val="bg1"/>
                </a:solidFill>
              </a:rPr>
              <a:t>to date</a:t>
            </a:r>
            <a:br>
              <a:rPr lang="en-US" sz="5200" dirty="0">
                <a:solidFill>
                  <a:schemeClr val="bg1"/>
                </a:solidFill>
              </a:rPr>
            </a:br>
            <a:r>
              <a:rPr lang="en-US" sz="5200" dirty="0">
                <a:solidFill>
                  <a:schemeClr val="bg1"/>
                </a:solidFill>
              </a:rPr>
              <a:t>(April 2022/23)</a:t>
            </a:r>
            <a:endParaRPr lang="en-US" sz="5200" kern="1200" dirty="0">
              <a:solidFill>
                <a:schemeClr val="bg1"/>
              </a:solidFill>
              <a:latin typeface="+mj-lt"/>
              <a:ea typeface="+mj-ea"/>
              <a:cs typeface="+mj-cs"/>
            </a:endParaRPr>
          </a:p>
        </p:txBody>
      </p:sp>
      <p:sp>
        <p:nvSpPr>
          <p:cNvPr id="16" name="TextBox 15">
            <a:extLst>
              <a:ext uri="{FF2B5EF4-FFF2-40B4-BE49-F238E27FC236}">
                <a16:creationId xmlns:a16="http://schemas.microsoft.com/office/drawing/2014/main" id="{A9CD6AE5-5B7A-463F-A1A6-4587131ABACB}"/>
              </a:ext>
            </a:extLst>
          </p:cNvPr>
          <p:cNvSpPr txBox="1"/>
          <p:nvPr/>
        </p:nvSpPr>
        <p:spPr>
          <a:xfrm>
            <a:off x="5962957" y="115631"/>
            <a:ext cx="6205537" cy="931024"/>
          </a:xfrm>
          <a:prstGeom prst="rect">
            <a:avLst/>
          </a:prstGeom>
          <a:noFill/>
        </p:spPr>
        <p:txBody>
          <a:bodyPr wrap="square">
            <a:spAutoFit/>
          </a:bodyPr>
          <a:lstStyle/>
          <a:p>
            <a:pPr marL="285750" indent="-285750">
              <a:lnSpc>
                <a:spcPct val="90000"/>
              </a:lnSpc>
              <a:spcAft>
                <a:spcPts val="600"/>
              </a:spcAft>
              <a:buFont typeface="Arial" panose="020B0604020202020204" pitchFamily="34" charset="0"/>
              <a:buChar char="•"/>
            </a:pPr>
            <a:r>
              <a:rPr lang="en-US" sz="1100" dirty="0"/>
              <a:t>Up to Q3 2022/23 there have been </a:t>
            </a:r>
            <a:r>
              <a:rPr lang="en-US" sz="1100" b="1" dirty="0"/>
              <a:t>1,788 apprenticeship starts</a:t>
            </a:r>
            <a:r>
              <a:rPr lang="en-US" sz="1100" dirty="0"/>
              <a:t>* across the Greater Cambridge area. This is +5% more compared to the number of starts up to Q3 in 2021/22, where there were 1,695 apprenticeship starts.</a:t>
            </a:r>
          </a:p>
          <a:p>
            <a:pPr marL="285750" indent="-285750">
              <a:lnSpc>
                <a:spcPct val="90000"/>
              </a:lnSpc>
              <a:spcAft>
                <a:spcPts val="600"/>
              </a:spcAft>
              <a:buFont typeface="Arial" panose="020B0604020202020204" pitchFamily="34" charset="0"/>
              <a:buChar char="•"/>
            </a:pPr>
            <a:r>
              <a:rPr lang="en-US" sz="1100" dirty="0"/>
              <a:t>Up to Q3 2022/23 there have been </a:t>
            </a:r>
            <a:r>
              <a:rPr lang="en-US" sz="1100" b="1" dirty="0"/>
              <a:t>773 apprenticeship achievements, </a:t>
            </a:r>
            <a:r>
              <a:rPr lang="en-US" sz="1100" dirty="0"/>
              <a:t>a +19% increase compared to the number of achievements up to Q3 in 2021/22.</a:t>
            </a:r>
          </a:p>
        </p:txBody>
      </p:sp>
      <p:pic>
        <p:nvPicPr>
          <p:cNvPr id="3" name="Picture 2" descr="A line chart showing overall starts and starts up to Q3 and overall achievements and achievements up to Q3 for 2020/21, 2021/22 and 2022/23 across apprenticeships delivered in Greater Cambridge. Q3 starts are higher in Q3 of 2022/23 than in Q3 of 2021/22.">
            <a:extLst>
              <a:ext uri="{FF2B5EF4-FFF2-40B4-BE49-F238E27FC236}">
                <a16:creationId xmlns:a16="http://schemas.microsoft.com/office/drawing/2014/main" id="{A6FAD560-1802-C1B5-642A-B181134D4536}"/>
              </a:ext>
            </a:extLst>
          </p:cNvPr>
          <p:cNvPicPr>
            <a:picLocks noChangeAspect="1"/>
          </p:cNvPicPr>
          <p:nvPr/>
        </p:nvPicPr>
        <p:blipFill>
          <a:blip r:embed="rId3"/>
          <a:stretch>
            <a:fillRect/>
          </a:stretch>
        </p:blipFill>
        <p:spPr>
          <a:xfrm>
            <a:off x="5951182" y="1046655"/>
            <a:ext cx="6169687" cy="4980864"/>
          </a:xfrm>
          <a:prstGeom prst="rect">
            <a:avLst/>
          </a:prstGeom>
        </p:spPr>
      </p:pic>
      <p:sp>
        <p:nvSpPr>
          <p:cNvPr id="20" name="TextBox 19">
            <a:extLst>
              <a:ext uri="{FF2B5EF4-FFF2-40B4-BE49-F238E27FC236}">
                <a16:creationId xmlns:a16="http://schemas.microsoft.com/office/drawing/2014/main" id="{CBDA1BAC-3FB3-4688-A9F7-32B85417EA27}"/>
              </a:ext>
            </a:extLst>
          </p:cNvPr>
          <p:cNvSpPr txBox="1"/>
          <p:nvPr/>
        </p:nvSpPr>
        <p:spPr>
          <a:xfrm>
            <a:off x="5883864" y="6257836"/>
            <a:ext cx="6795472" cy="230832"/>
          </a:xfrm>
          <a:prstGeom prst="rect">
            <a:avLst/>
          </a:prstGeom>
          <a:noFill/>
        </p:spPr>
        <p:txBody>
          <a:bodyPr wrap="square" rtlCol="0">
            <a:spAutoFit/>
          </a:bodyPr>
          <a:lstStyle/>
          <a:p>
            <a:r>
              <a:rPr lang="en-GB" sz="900" i="1" dirty="0"/>
              <a:t>*Apprenticeship starts and achievements are calculated based on the course delivery location.</a:t>
            </a:r>
          </a:p>
        </p:txBody>
      </p:sp>
    </p:spTree>
    <p:extLst>
      <p:ext uri="{BB962C8B-B14F-4D97-AF65-F5344CB8AC3E}">
        <p14:creationId xmlns:p14="http://schemas.microsoft.com/office/powerpoint/2010/main" val="15165440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CEB41C5C-0F34-4DDA-9D7C-5E717F35F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384" y="303591"/>
            <a:ext cx="4334256" cy="5896743"/>
          </a:xfrm>
          <a:prstGeom prst="rect">
            <a:avLst/>
          </a:prstGeom>
          <a:solidFill>
            <a:schemeClr val="tx1">
              <a:lumMod val="75000"/>
              <a:lumOff val="25000"/>
            </a:schemeClr>
          </a:solidFill>
          <a:ln w="127000" cap="sq" cmpd="thinThick">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44B4082-9DEF-414E-B589-FFA2FBE8341B}"/>
              </a:ext>
            </a:extLst>
          </p:cNvPr>
          <p:cNvSpPr>
            <a:spLocks noGrp="1"/>
          </p:cNvSpPr>
          <p:nvPr>
            <p:ph type="title"/>
          </p:nvPr>
        </p:nvSpPr>
        <p:spPr>
          <a:xfrm>
            <a:off x="592416" y="545656"/>
            <a:ext cx="3822192" cy="1344975"/>
          </a:xfrm>
        </p:spPr>
        <p:txBody>
          <a:bodyPr vert="horz" lIns="91440" tIns="45720" rIns="91440" bIns="45720" rtlCol="0" anchor="ctr">
            <a:normAutofit/>
          </a:bodyPr>
          <a:lstStyle/>
          <a:p>
            <a:r>
              <a:rPr lang="en-US" sz="3600" kern="1200" dirty="0">
                <a:solidFill>
                  <a:schemeClr val="bg1"/>
                </a:solidFill>
                <a:latin typeface="+mj-lt"/>
                <a:ea typeface="+mj-ea"/>
                <a:cs typeface="+mj-cs"/>
              </a:rPr>
              <a:t>Starts by Level</a:t>
            </a:r>
          </a:p>
        </p:txBody>
      </p:sp>
      <p:cxnSp>
        <p:nvCxnSpPr>
          <p:cNvPr id="25" name="Straight Connector 24">
            <a:extLst>
              <a:ext uri="{FF2B5EF4-FFF2-40B4-BE49-F238E27FC236}">
                <a16:creationId xmlns:a16="http://schemas.microsoft.com/office/drawing/2014/main" id="{57E1E5E6-F385-4E9C-B201-BA5BDE5CAD5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04088" y="2050687"/>
            <a:ext cx="3685032" cy="0"/>
          </a:xfrm>
          <a:prstGeom prst="line">
            <a:avLst/>
          </a:prstGeom>
          <a:ln w="22225">
            <a:solidFill>
              <a:srgbClr val="E7E6E6"/>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5E3E1CE9-8BF9-44C1-A1A3-97155672628E}"/>
              </a:ext>
            </a:extLst>
          </p:cNvPr>
          <p:cNvSpPr txBox="1"/>
          <p:nvPr/>
        </p:nvSpPr>
        <p:spPr>
          <a:xfrm>
            <a:off x="336384" y="2313126"/>
            <a:ext cx="4334256" cy="3624770"/>
          </a:xfrm>
          <a:prstGeom prst="rect">
            <a:avLst/>
          </a:prstGeom>
        </p:spPr>
        <p:txBody>
          <a:bodyPr vert="horz" lIns="91440" tIns="45720" rIns="91440" bIns="45720" rtlCol="0">
            <a:normAutofit fontScale="92500" lnSpcReduction="20000"/>
          </a:bodyPr>
          <a:lstStyle/>
          <a:p>
            <a:pPr marL="285750" indent="-285750">
              <a:lnSpc>
                <a:spcPct val="90000"/>
              </a:lnSpc>
              <a:spcAft>
                <a:spcPts val="600"/>
              </a:spcAft>
              <a:buFont typeface="Arial" panose="020B0604020202020204" pitchFamily="34" charset="0"/>
              <a:buChar char="•"/>
            </a:pPr>
            <a:r>
              <a:rPr lang="en-US" sz="1200" b="1" dirty="0">
                <a:solidFill>
                  <a:schemeClr val="bg1"/>
                </a:solidFill>
              </a:rPr>
              <a:t>Up to Q3 2022/23 (August 2022 – April 2023) there have been 1,788 apprenticeship starts* across the Greater Cambridge area.</a:t>
            </a:r>
            <a:endParaRPr lang="en-US" sz="1200" dirty="0">
              <a:solidFill>
                <a:schemeClr val="bg1"/>
              </a:solidFill>
            </a:endParaRPr>
          </a:p>
          <a:p>
            <a:pPr marL="285750" indent="-228600">
              <a:lnSpc>
                <a:spcPct val="90000"/>
              </a:lnSpc>
              <a:spcAft>
                <a:spcPts val="600"/>
              </a:spcAft>
              <a:buFont typeface="Arial" panose="020B0604020202020204" pitchFamily="34" charset="0"/>
              <a:buChar char="•"/>
            </a:pPr>
            <a:r>
              <a:rPr lang="en-US" sz="1200" dirty="0">
                <a:solidFill>
                  <a:schemeClr val="bg1"/>
                </a:solidFill>
              </a:rPr>
              <a:t>As in previous years, the largest proportion of starts were in level 3 apprenticeships (32%), although this is lower than the national proportion (43%) and 4 percentage points lower than in the same point in 2021/22.</a:t>
            </a:r>
          </a:p>
          <a:p>
            <a:pPr marL="285750" indent="-228600">
              <a:lnSpc>
                <a:spcPct val="90000"/>
              </a:lnSpc>
              <a:spcAft>
                <a:spcPts val="600"/>
              </a:spcAft>
              <a:buFont typeface="Arial" panose="020B0604020202020204" pitchFamily="34" charset="0"/>
              <a:buChar char="•"/>
            </a:pPr>
            <a:r>
              <a:rPr lang="en-US" sz="1200" dirty="0">
                <a:solidFill>
                  <a:schemeClr val="bg1"/>
                </a:solidFill>
              </a:rPr>
              <a:t>Across Greater Cambridge, there were higher proportions of apprenticeship starts in level 4, 5, 6 and 7 apprenticeships compared to what was observed nationally. </a:t>
            </a:r>
          </a:p>
          <a:p>
            <a:pPr marL="285750" indent="-228600">
              <a:lnSpc>
                <a:spcPct val="90000"/>
              </a:lnSpc>
              <a:spcAft>
                <a:spcPts val="600"/>
              </a:spcAft>
              <a:buFont typeface="Arial" panose="020B0604020202020204" pitchFamily="34" charset="0"/>
              <a:buChar char="•"/>
            </a:pPr>
            <a:r>
              <a:rPr lang="en-US" sz="1200" dirty="0">
                <a:solidFill>
                  <a:schemeClr val="bg1"/>
                </a:solidFill>
              </a:rPr>
              <a:t>While the total number of starts across the GCP area in all apprenticeship levels increased across Q3 in 2022/23, there is some variation between each level:</a:t>
            </a:r>
          </a:p>
          <a:p>
            <a:pPr marL="742950" lvl="1" indent="-228600">
              <a:lnSpc>
                <a:spcPct val="90000"/>
              </a:lnSpc>
              <a:spcAft>
                <a:spcPts val="600"/>
              </a:spcAft>
              <a:buFont typeface="Arial" panose="020B0604020202020204" pitchFamily="34" charset="0"/>
              <a:buChar char="•"/>
            </a:pPr>
            <a:r>
              <a:rPr lang="en-US" sz="1200" dirty="0">
                <a:solidFill>
                  <a:schemeClr val="bg1"/>
                </a:solidFill>
              </a:rPr>
              <a:t>Level 3 apprenticeships saw the largest raw number decrease in this period with -32 (-5%) less starts compared to the same period in 2021/22.</a:t>
            </a:r>
          </a:p>
          <a:p>
            <a:pPr marL="742950" lvl="1" indent="-228600">
              <a:lnSpc>
                <a:spcPct val="90000"/>
              </a:lnSpc>
              <a:spcAft>
                <a:spcPts val="600"/>
              </a:spcAft>
              <a:buFont typeface="Arial" panose="020B0604020202020204" pitchFamily="34" charset="0"/>
              <a:buChar char="•"/>
            </a:pPr>
            <a:r>
              <a:rPr lang="en-US" sz="1200" dirty="0">
                <a:solidFill>
                  <a:schemeClr val="bg1"/>
                </a:solidFill>
              </a:rPr>
              <a:t>Level 4 apprenticeships saw the largest percentage and raw number increase, +125 starts (+73%) in this period compared to last year. </a:t>
            </a:r>
          </a:p>
          <a:p>
            <a:pPr marL="285750" indent="-228600">
              <a:lnSpc>
                <a:spcPct val="90000"/>
              </a:lnSpc>
              <a:spcAft>
                <a:spcPts val="600"/>
              </a:spcAft>
              <a:buFont typeface="Arial" panose="020B0604020202020204" pitchFamily="34" charset="0"/>
              <a:buChar char="•"/>
            </a:pPr>
            <a:r>
              <a:rPr lang="en-GB" sz="1200" dirty="0">
                <a:solidFill>
                  <a:schemeClr val="bg1"/>
                </a:solidFill>
              </a:rPr>
              <a:t>In comparison, the largest decrease nationally was in Level 2 Apprenticeships (-18% starts compared to GCP’s -3%). Level 4 and above apprenticeships all saw an increase nationally, with Level 6 apprenticeships seeing the largest % increase (+10% compared to GCPs -9%).</a:t>
            </a:r>
            <a:endParaRPr lang="en-US" sz="1200" dirty="0">
              <a:solidFill>
                <a:schemeClr val="bg1"/>
              </a:solidFill>
              <a:highlight>
                <a:srgbClr val="FFFF00"/>
              </a:highlight>
            </a:endParaRPr>
          </a:p>
        </p:txBody>
      </p:sp>
      <p:pic>
        <p:nvPicPr>
          <p:cNvPr id="4" name="Picture 3" descr="A bar chart outlining the proportion and raw number of starts by level of apprenticeship up to and including Q3 for 2020/21, 2021/22 and 2022/23 for apprenticeships delivered in Greater Cambridge. Level 3 starts made up a lower proportion in Q3 of 2022/23 compared to Q3 of 2021/22. The three sectors with the most starts are: Level 3 (577, 32%), Level 4, (297,17%) and Level 2 (289, 16%).">
            <a:extLst>
              <a:ext uri="{FF2B5EF4-FFF2-40B4-BE49-F238E27FC236}">
                <a16:creationId xmlns:a16="http://schemas.microsoft.com/office/drawing/2014/main" id="{D3F7D642-02C5-B6D6-2CCE-9C117AAE5BDA}"/>
              </a:ext>
            </a:extLst>
          </p:cNvPr>
          <p:cNvPicPr>
            <a:picLocks noChangeAspect="1"/>
          </p:cNvPicPr>
          <p:nvPr/>
        </p:nvPicPr>
        <p:blipFill>
          <a:blip r:embed="rId3"/>
          <a:stretch>
            <a:fillRect/>
          </a:stretch>
        </p:blipFill>
        <p:spPr>
          <a:xfrm>
            <a:off x="4849105" y="189959"/>
            <a:ext cx="7218290" cy="3237257"/>
          </a:xfrm>
          <a:prstGeom prst="rect">
            <a:avLst/>
          </a:prstGeom>
        </p:spPr>
      </p:pic>
      <p:pic>
        <p:nvPicPr>
          <p:cNvPr id="5" name="Picture 4" descr="A bar chart outlining the proportion of starts by level of apprenticeship for 2020/21 and 2021/22 overall and 2022/23 up to Q3 for apprenticeships delivered in Greater Cambridge. There is also a national comparison for 2022/23 up to Q3. Nationally, the three largest sectors are the same, but in Greater Cambridge they make up a smaller proportion of starts.">
            <a:extLst>
              <a:ext uri="{FF2B5EF4-FFF2-40B4-BE49-F238E27FC236}">
                <a16:creationId xmlns:a16="http://schemas.microsoft.com/office/drawing/2014/main" id="{4BB3AC5D-371B-BF11-350D-7C7DFCCC116C}"/>
              </a:ext>
            </a:extLst>
          </p:cNvPr>
          <p:cNvPicPr>
            <a:picLocks noChangeAspect="1"/>
          </p:cNvPicPr>
          <p:nvPr/>
        </p:nvPicPr>
        <p:blipFill>
          <a:blip r:embed="rId4"/>
          <a:stretch>
            <a:fillRect/>
          </a:stretch>
        </p:blipFill>
        <p:spPr>
          <a:xfrm>
            <a:off x="4849105" y="3427216"/>
            <a:ext cx="7218290" cy="3252197"/>
          </a:xfrm>
          <a:prstGeom prst="rect">
            <a:avLst/>
          </a:prstGeom>
        </p:spPr>
      </p:pic>
      <p:sp>
        <p:nvSpPr>
          <p:cNvPr id="19" name="TextBox 18">
            <a:extLst>
              <a:ext uri="{FF2B5EF4-FFF2-40B4-BE49-F238E27FC236}">
                <a16:creationId xmlns:a16="http://schemas.microsoft.com/office/drawing/2014/main" id="{90E96212-6D89-4A53-8F8E-231B65063B52}"/>
              </a:ext>
            </a:extLst>
          </p:cNvPr>
          <p:cNvSpPr txBox="1"/>
          <p:nvPr/>
        </p:nvSpPr>
        <p:spPr>
          <a:xfrm>
            <a:off x="6202386" y="6594622"/>
            <a:ext cx="6795472" cy="307777"/>
          </a:xfrm>
          <a:prstGeom prst="rect">
            <a:avLst/>
          </a:prstGeom>
          <a:noFill/>
        </p:spPr>
        <p:txBody>
          <a:bodyPr wrap="square" rtlCol="0">
            <a:spAutoFit/>
          </a:bodyPr>
          <a:lstStyle/>
          <a:p>
            <a:r>
              <a:rPr lang="en-GB" sz="1400" i="1" dirty="0"/>
              <a:t>*Apprenticeship starts are calculated based on the course delivery location.</a:t>
            </a:r>
          </a:p>
        </p:txBody>
      </p:sp>
    </p:spTree>
    <p:extLst>
      <p:ext uri="{BB962C8B-B14F-4D97-AF65-F5344CB8AC3E}">
        <p14:creationId xmlns:p14="http://schemas.microsoft.com/office/powerpoint/2010/main" val="280041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CEB41C5C-0F34-4DDA-9D7C-5E717F35F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384" y="303591"/>
            <a:ext cx="4334256" cy="5896743"/>
          </a:xfrm>
          <a:prstGeom prst="rect">
            <a:avLst/>
          </a:prstGeom>
          <a:solidFill>
            <a:schemeClr val="tx1">
              <a:lumMod val="75000"/>
              <a:lumOff val="25000"/>
            </a:schemeClr>
          </a:solidFill>
          <a:ln w="127000" cap="sq" cmpd="thinThick">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a:extLst>
              <a:ext uri="{FF2B5EF4-FFF2-40B4-BE49-F238E27FC236}">
                <a16:creationId xmlns:a16="http://schemas.microsoft.com/office/drawing/2014/main" id="{BD8DABBC-DDE1-4648-89E3-C4CA7CE413BC}"/>
              </a:ext>
            </a:extLst>
          </p:cNvPr>
          <p:cNvSpPr txBox="1">
            <a:spLocks noGrp="1"/>
          </p:cNvSpPr>
          <p:nvPr>
            <p:ph type="title" idx="4294967295"/>
          </p:nvPr>
        </p:nvSpPr>
        <p:spPr>
          <a:xfrm>
            <a:off x="594360" y="640263"/>
            <a:ext cx="3822192" cy="13449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p>
            <a:pPr marL="0" marR="0" lvl="0" indent="0" algn="l" defTabSz="914400" rtl="0" eaLnBrk="1" fontAlgn="auto" latinLnBrk="0" hangingPunct="1">
              <a:lnSpc>
                <a:spcPct val="90000"/>
              </a:lnSpc>
              <a:spcBef>
                <a:spcPct val="0"/>
              </a:spcBef>
              <a:spcAft>
                <a:spcPts val="600"/>
              </a:spcAft>
              <a:buClrTx/>
              <a:buSzTx/>
              <a:buFontTx/>
              <a:buNone/>
              <a:tabLst/>
              <a:defRPr/>
            </a:pPr>
            <a:r>
              <a:rPr kumimoji="0" lang="en-US" sz="3600" b="0" i="0" u="none" strike="noStrike" kern="1200" cap="none" spc="0" normalizeH="0" baseline="0" noProof="0" dirty="0">
                <a:ln>
                  <a:noFill/>
                </a:ln>
                <a:solidFill>
                  <a:schemeClr val="bg1"/>
                </a:solidFill>
                <a:effectLst/>
                <a:uLnTx/>
                <a:uFillTx/>
                <a:latin typeface="+mj-lt"/>
                <a:ea typeface="+mj-ea"/>
                <a:cs typeface="+mj-cs"/>
              </a:rPr>
              <a:t>Starts by subject area</a:t>
            </a:r>
          </a:p>
        </p:txBody>
      </p:sp>
      <p:cxnSp>
        <p:nvCxnSpPr>
          <p:cNvPr id="22" name="Straight Connector 21">
            <a:extLst>
              <a:ext uri="{FF2B5EF4-FFF2-40B4-BE49-F238E27FC236}">
                <a16:creationId xmlns:a16="http://schemas.microsoft.com/office/drawing/2014/main" id="{57E1E5E6-F385-4E9C-B201-BA5BDE5CAD5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04088" y="2050687"/>
            <a:ext cx="3685032" cy="0"/>
          </a:xfrm>
          <a:prstGeom prst="line">
            <a:avLst/>
          </a:prstGeom>
          <a:ln w="22225">
            <a:solidFill>
              <a:srgbClr val="E7E6E6"/>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15C01F86-2586-4E21-94DA-645B348FE70E}"/>
              </a:ext>
            </a:extLst>
          </p:cNvPr>
          <p:cNvSpPr txBox="1"/>
          <p:nvPr/>
        </p:nvSpPr>
        <p:spPr>
          <a:xfrm>
            <a:off x="336384" y="2054891"/>
            <a:ext cx="4334256" cy="4145437"/>
          </a:xfrm>
          <a:prstGeom prst="rect">
            <a:avLst/>
          </a:prstGeom>
        </p:spPr>
        <p:txBody>
          <a:bodyPr vert="horz" lIns="91440" tIns="45720" rIns="91440" bIns="45720" rtlCol="0">
            <a:normAutofit/>
          </a:bodyPr>
          <a:lstStyle/>
          <a:p>
            <a:pPr marL="285750" indent="-228600">
              <a:lnSpc>
                <a:spcPct val="90000"/>
              </a:lnSpc>
              <a:spcAft>
                <a:spcPts val="600"/>
              </a:spcAft>
              <a:buFont typeface="Arial" panose="020B0604020202020204" pitchFamily="34" charset="0"/>
              <a:buChar char="•"/>
            </a:pPr>
            <a:r>
              <a:rPr lang="en-US" sz="1200" dirty="0">
                <a:solidFill>
                  <a:schemeClr val="bg1"/>
                </a:solidFill>
              </a:rPr>
              <a:t>While apprenticeships have seen an increase in the number of starts, the impact on individual subject areas has varied when considering starts across Q3 in 2022/23 compared with equivalent periods in 2021/22 and 2020/21.</a:t>
            </a:r>
          </a:p>
          <a:p>
            <a:pPr marL="285750" indent="-228600">
              <a:lnSpc>
                <a:spcPct val="90000"/>
              </a:lnSpc>
              <a:spcAft>
                <a:spcPts val="600"/>
              </a:spcAft>
              <a:buFont typeface="Arial" panose="020B0604020202020204" pitchFamily="34" charset="0"/>
              <a:buChar char="•"/>
            </a:pPr>
            <a:r>
              <a:rPr lang="en-US" sz="1200" dirty="0">
                <a:solidFill>
                  <a:schemeClr val="bg1"/>
                </a:solidFill>
              </a:rPr>
              <a:t>Comparing Q3 2022/23 with the same point in the previous year, the single biggest raw number decrease in starts was in the Business, Administration and Law subject area, with -32 fewer starts (-6%).</a:t>
            </a:r>
          </a:p>
          <a:p>
            <a:pPr marL="285750" indent="-228600">
              <a:lnSpc>
                <a:spcPct val="90000"/>
              </a:lnSpc>
              <a:spcAft>
                <a:spcPts val="600"/>
              </a:spcAft>
              <a:buFont typeface="Arial" panose="020B0604020202020204" pitchFamily="34" charset="0"/>
              <a:buChar char="•"/>
            </a:pPr>
            <a:r>
              <a:rPr lang="en-US" sz="1200" dirty="0">
                <a:solidFill>
                  <a:schemeClr val="bg1"/>
                </a:solidFill>
              </a:rPr>
              <a:t>Retail and Commercial Enterprises saw the largest percentage decrease (-16%) with 27 fewer starts. </a:t>
            </a:r>
          </a:p>
          <a:p>
            <a:pPr marL="285750" indent="-228600">
              <a:lnSpc>
                <a:spcPct val="90000"/>
              </a:lnSpc>
              <a:spcAft>
                <a:spcPts val="600"/>
              </a:spcAft>
              <a:buFont typeface="Arial" panose="020B0604020202020204" pitchFamily="34" charset="0"/>
              <a:buChar char="•"/>
            </a:pPr>
            <a:r>
              <a:rPr lang="en-US" sz="1200" dirty="0">
                <a:solidFill>
                  <a:schemeClr val="bg1"/>
                </a:solidFill>
              </a:rPr>
              <a:t>The Health, Public Services and care sector accounted for a higher percentage of apprenticeship starts across the Greater Cambridge area as of Q3 2022/23 at 31%, compared with 25% for the same period in 2021/22. This sector saw starts increase by +131 (+30%), the largest raw number increase across all sectors. This is largely driven by </a:t>
            </a:r>
            <a:r>
              <a:rPr lang="en-US" sz="1200" dirty="0" err="1">
                <a:solidFill>
                  <a:schemeClr val="bg1"/>
                </a:solidFill>
              </a:rPr>
              <a:t>Medipro</a:t>
            </a:r>
            <a:r>
              <a:rPr lang="en-US" sz="1200" dirty="0">
                <a:solidFill>
                  <a:schemeClr val="bg1"/>
                </a:solidFill>
              </a:rPr>
              <a:t>, a new provider who accounted for 23% (130) of all starts in the sector. All of these starts first appeared in Q3 of the 2022/23 year</a:t>
            </a:r>
          </a:p>
          <a:p>
            <a:pPr marL="285750" indent="-228600">
              <a:lnSpc>
                <a:spcPct val="90000"/>
              </a:lnSpc>
              <a:spcAft>
                <a:spcPts val="600"/>
              </a:spcAft>
              <a:buFont typeface="Arial" panose="020B0604020202020204" pitchFamily="34" charset="0"/>
              <a:buChar char="•"/>
            </a:pPr>
            <a:r>
              <a:rPr lang="en-US" sz="1200" dirty="0">
                <a:solidFill>
                  <a:schemeClr val="bg1"/>
                </a:solidFill>
              </a:rPr>
              <a:t>Health, Public Services and Care accounted for a higher percentage of starts in Greater Cambridge (31%) than it did nationally (28%)</a:t>
            </a:r>
          </a:p>
          <a:p>
            <a:pPr marL="285750" indent="-228600">
              <a:lnSpc>
                <a:spcPct val="90000"/>
              </a:lnSpc>
              <a:spcAft>
                <a:spcPts val="600"/>
              </a:spcAft>
              <a:buFont typeface="Arial" panose="020B0604020202020204" pitchFamily="34" charset="0"/>
              <a:buChar char="•"/>
            </a:pPr>
            <a:endParaRPr lang="en-US" sz="1200" dirty="0">
              <a:solidFill>
                <a:schemeClr val="bg1"/>
              </a:solidFill>
            </a:endParaRPr>
          </a:p>
        </p:txBody>
      </p:sp>
      <p:pic>
        <p:nvPicPr>
          <p:cNvPr id="5" name="Picture 4" descr="A bar chart outlining the proportion and raw number of starts by subject area of apprenticeship up to and including Q3 for 2020/21, 2021/22 and 2022/23 for apprenticeships delivered in Greater Cambridge. The proportion of starts across the Business, administration and law are 4 percentage points lower in 2022/23 than in 2021/22. The three largest sectors are: Health, Public Services and Care, (563, 31%) Business, Administration and Law (487, 27%), and Engineering and Manufacturing Technologies (177, 10%).">
            <a:extLst>
              <a:ext uri="{FF2B5EF4-FFF2-40B4-BE49-F238E27FC236}">
                <a16:creationId xmlns:a16="http://schemas.microsoft.com/office/drawing/2014/main" id="{DB9FC1C1-9222-933E-1CE7-4CE2C7681714}"/>
              </a:ext>
            </a:extLst>
          </p:cNvPr>
          <p:cNvPicPr>
            <a:picLocks noChangeAspect="1"/>
          </p:cNvPicPr>
          <p:nvPr/>
        </p:nvPicPr>
        <p:blipFill>
          <a:blip r:embed="rId3"/>
          <a:stretch>
            <a:fillRect/>
          </a:stretch>
        </p:blipFill>
        <p:spPr>
          <a:xfrm>
            <a:off x="4822556" y="171321"/>
            <a:ext cx="7212193" cy="3036071"/>
          </a:xfrm>
          <a:prstGeom prst="rect">
            <a:avLst/>
          </a:prstGeom>
        </p:spPr>
      </p:pic>
      <p:pic>
        <p:nvPicPr>
          <p:cNvPr id="3" name="Picture 2" descr="A bar chart outlining the proportion of starts by subject area of apprenticeship for 2020/21 and 2021/22 overall and 2022/23 up to Q3 for apprenticeships delivered in Greater Cambridge. There is also a national comparison for 2022/23 up to Q3. There is a lower proportion of starts in the Engineering and manufacturing technology subject area in Greater Cambridge than nationally. The three largest sectors are the same nationally as they are in Greater Cambridge.">
            <a:extLst>
              <a:ext uri="{FF2B5EF4-FFF2-40B4-BE49-F238E27FC236}">
                <a16:creationId xmlns:a16="http://schemas.microsoft.com/office/drawing/2014/main" id="{3BFF72FD-FA74-EAEF-1D67-4741C1C9157D}"/>
              </a:ext>
            </a:extLst>
          </p:cNvPr>
          <p:cNvPicPr>
            <a:picLocks noChangeAspect="1"/>
          </p:cNvPicPr>
          <p:nvPr/>
        </p:nvPicPr>
        <p:blipFill>
          <a:blip r:embed="rId4"/>
          <a:stretch>
            <a:fillRect/>
          </a:stretch>
        </p:blipFill>
        <p:spPr>
          <a:xfrm>
            <a:off x="4822556" y="3207392"/>
            <a:ext cx="7212193" cy="3090940"/>
          </a:xfrm>
          <a:prstGeom prst="rect">
            <a:avLst/>
          </a:prstGeom>
        </p:spPr>
      </p:pic>
      <p:sp>
        <p:nvSpPr>
          <p:cNvPr id="6" name="TextBox 5">
            <a:extLst>
              <a:ext uri="{FF2B5EF4-FFF2-40B4-BE49-F238E27FC236}">
                <a16:creationId xmlns:a16="http://schemas.microsoft.com/office/drawing/2014/main" id="{685F7451-EB05-49DE-86B7-6BC9A86FD120}"/>
              </a:ext>
            </a:extLst>
          </p:cNvPr>
          <p:cNvSpPr txBox="1"/>
          <p:nvPr/>
        </p:nvSpPr>
        <p:spPr>
          <a:xfrm>
            <a:off x="1686758" y="6396335"/>
            <a:ext cx="10609491" cy="461665"/>
          </a:xfrm>
          <a:prstGeom prst="rect">
            <a:avLst/>
          </a:prstGeom>
          <a:noFill/>
        </p:spPr>
        <p:txBody>
          <a:bodyPr wrap="square" rtlCol="0">
            <a:spAutoFit/>
          </a:bodyPr>
          <a:lstStyle/>
          <a:p>
            <a:r>
              <a:rPr lang="en-GB" sz="1200" i="1" dirty="0"/>
              <a:t>*Sectors which account for less than 3% of starts in the Greater Cambridge area and nationally in Q3 of 2022/23  have been included within the Other category. This includes Education and Training; Leisure, Travel and Tourism; Arts, Media and Publishing; Science and Mathematics.</a:t>
            </a:r>
          </a:p>
        </p:txBody>
      </p:sp>
    </p:spTree>
    <p:extLst>
      <p:ext uri="{BB962C8B-B14F-4D97-AF65-F5344CB8AC3E}">
        <p14:creationId xmlns:p14="http://schemas.microsoft.com/office/powerpoint/2010/main" val="40414011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EB41C5C-0F34-4DDA-9D7C-5E717F35F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384" y="303591"/>
            <a:ext cx="4334256" cy="5896743"/>
          </a:xfrm>
          <a:prstGeom prst="rect">
            <a:avLst/>
          </a:prstGeom>
          <a:solidFill>
            <a:schemeClr val="tx1">
              <a:lumMod val="75000"/>
              <a:lumOff val="25000"/>
            </a:schemeClr>
          </a:solidFill>
          <a:ln w="127000" cap="sq" cmpd="thinThick">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7D25E2-C177-4A9C-9584-4BA77E5DEC92}"/>
              </a:ext>
            </a:extLst>
          </p:cNvPr>
          <p:cNvSpPr>
            <a:spLocks noGrp="1"/>
          </p:cNvSpPr>
          <p:nvPr>
            <p:ph type="title"/>
          </p:nvPr>
        </p:nvSpPr>
        <p:spPr>
          <a:xfrm>
            <a:off x="594360" y="640263"/>
            <a:ext cx="3822192" cy="1344975"/>
          </a:xfrm>
        </p:spPr>
        <p:txBody>
          <a:bodyPr>
            <a:normAutofit/>
          </a:bodyPr>
          <a:lstStyle/>
          <a:p>
            <a:r>
              <a:rPr lang="en-GB" sz="3600">
                <a:solidFill>
                  <a:schemeClr val="bg1"/>
                </a:solidFill>
              </a:rPr>
              <a:t>Starts </a:t>
            </a:r>
            <a:r>
              <a:rPr lang="en-GB" sz="3600" dirty="0">
                <a:solidFill>
                  <a:schemeClr val="bg1"/>
                </a:solidFill>
              </a:rPr>
              <a:t>by age groups</a:t>
            </a:r>
          </a:p>
        </p:txBody>
      </p:sp>
      <p:cxnSp>
        <p:nvCxnSpPr>
          <p:cNvPr id="12" name="Straight Connector 11">
            <a:extLst>
              <a:ext uri="{FF2B5EF4-FFF2-40B4-BE49-F238E27FC236}">
                <a16:creationId xmlns:a16="http://schemas.microsoft.com/office/drawing/2014/main" id="{57E1E5E6-F385-4E9C-B201-BA5BDE5CAD5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04088" y="2050687"/>
            <a:ext cx="3685032" cy="0"/>
          </a:xfrm>
          <a:prstGeom prst="line">
            <a:avLst/>
          </a:prstGeom>
          <a:ln w="22225">
            <a:solidFill>
              <a:srgbClr val="E7E6E6"/>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13A19989-ABBF-4534-A160-19BFC01D49C0}"/>
              </a:ext>
            </a:extLst>
          </p:cNvPr>
          <p:cNvSpPr>
            <a:spLocks noGrp="1"/>
          </p:cNvSpPr>
          <p:nvPr>
            <p:ph idx="1"/>
          </p:nvPr>
        </p:nvSpPr>
        <p:spPr>
          <a:xfrm>
            <a:off x="452387" y="2121763"/>
            <a:ext cx="4090737" cy="3865142"/>
          </a:xfrm>
        </p:spPr>
        <p:txBody>
          <a:bodyPr>
            <a:normAutofit/>
          </a:bodyPr>
          <a:lstStyle/>
          <a:p>
            <a:r>
              <a:rPr lang="en-GB" sz="1400" dirty="0">
                <a:solidFill>
                  <a:schemeClr val="bg1"/>
                </a:solidFill>
              </a:rPr>
              <a:t>Of the </a:t>
            </a:r>
            <a:r>
              <a:rPr lang="en-US" sz="1400" dirty="0">
                <a:solidFill>
                  <a:schemeClr val="bg1"/>
                </a:solidFill>
              </a:rPr>
              <a:t>1,788</a:t>
            </a:r>
            <a:r>
              <a:rPr lang="en-GB" sz="1400" dirty="0">
                <a:solidFill>
                  <a:schemeClr val="bg1"/>
                </a:solidFill>
              </a:rPr>
              <a:t> apprenticeship starts up to Q3 in 2022/23, 843 (47%) starts were among 25+ year olds, 587 (33%) starts were among 19-24 year olds and those aged Under 19 accounted for 358 (20%) starts. </a:t>
            </a:r>
          </a:p>
          <a:p>
            <a:r>
              <a:rPr lang="en-GB" sz="1400" dirty="0">
                <a:solidFill>
                  <a:schemeClr val="bg1"/>
                </a:solidFill>
              </a:rPr>
              <a:t>Under 19s were the age group that saw the largest percentage  increase in starts between Q3 2021/22 and Q3 2022/23 (+38, +12%). The 19-24 age group and the 25+ age group both increased by +4% from the previous year.</a:t>
            </a:r>
          </a:p>
          <a:p>
            <a:r>
              <a:rPr lang="en-GB" sz="1400" dirty="0">
                <a:solidFill>
                  <a:schemeClr val="bg1"/>
                </a:solidFill>
              </a:rPr>
              <a:t>This resulted in a higher proportion of starts  being for those aged under 19 (20% in Q3 2022/23 compared to 19% in Q3 2021/22, a difference of 1 percentage points). </a:t>
            </a:r>
          </a:p>
          <a:p>
            <a:r>
              <a:rPr lang="en-GB" sz="1400" dirty="0">
                <a:solidFill>
                  <a:schemeClr val="bg1"/>
                </a:solidFill>
              </a:rPr>
              <a:t>Nationally, a higher proportion of apprenticeship starts were in the Under 19 age group (25% compared to 20% in Greater Cambridge).</a:t>
            </a:r>
          </a:p>
          <a:p>
            <a:endParaRPr lang="en-GB" sz="1400" dirty="0">
              <a:solidFill>
                <a:schemeClr val="bg1"/>
              </a:solidFill>
            </a:endParaRPr>
          </a:p>
        </p:txBody>
      </p:sp>
      <p:pic>
        <p:nvPicPr>
          <p:cNvPr id="4" name="Picture 3" descr="A bar chart outlining the proportion and raw number of starts by age up to and including Q3 for 2020/21, 2021/22 and 2022/23 for apprenticeships delivered in Greater Cambridge. In each of the three years, the proportion of starts across those aged 25+ has decreased with increases in those aged 19+.">
            <a:extLst>
              <a:ext uri="{FF2B5EF4-FFF2-40B4-BE49-F238E27FC236}">
                <a16:creationId xmlns:a16="http://schemas.microsoft.com/office/drawing/2014/main" id="{EA83CFBE-0B07-2382-F638-D963B205C360}"/>
              </a:ext>
            </a:extLst>
          </p:cNvPr>
          <p:cNvPicPr>
            <a:picLocks noChangeAspect="1"/>
          </p:cNvPicPr>
          <p:nvPr/>
        </p:nvPicPr>
        <p:blipFill>
          <a:blip r:embed="rId2"/>
          <a:stretch>
            <a:fillRect/>
          </a:stretch>
        </p:blipFill>
        <p:spPr>
          <a:xfrm>
            <a:off x="4887062" y="-33608"/>
            <a:ext cx="7212193" cy="3261643"/>
          </a:xfrm>
          <a:prstGeom prst="rect">
            <a:avLst/>
          </a:prstGeom>
        </p:spPr>
      </p:pic>
      <p:pic>
        <p:nvPicPr>
          <p:cNvPr id="7" name="Picture 6" descr="A bar chart outlining the proportion of starts by age for 2020/21 and 2021/22 overall and 2022/23 up to Q3 for apprenticeships delivered in Greater Cambridge. There is also a national comparison for 2022/23 up to Q3. Nationally, the proportion of starts across those aged 19+ is five percentage points higher than observed in Greater Cambridge.">
            <a:extLst>
              <a:ext uri="{FF2B5EF4-FFF2-40B4-BE49-F238E27FC236}">
                <a16:creationId xmlns:a16="http://schemas.microsoft.com/office/drawing/2014/main" id="{1A455625-5B93-77C3-CA4C-81349FBE8269}"/>
              </a:ext>
            </a:extLst>
          </p:cNvPr>
          <p:cNvPicPr>
            <a:picLocks noChangeAspect="1"/>
          </p:cNvPicPr>
          <p:nvPr/>
        </p:nvPicPr>
        <p:blipFill>
          <a:blip r:embed="rId3"/>
          <a:stretch>
            <a:fillRect/>
          </a:stretch>
        </p:blipFill>
        <p:spPr>
          <a:xfrm>
            <a:off x="4887062" y="3481517"/>
            <a:ext cx="7212193" cy="3249450"/>
          </a:xfrm>
          <a:prstGeom prst="rect">
            <a:avLst/>
          </a:prstGeom>
        </p:spPr>
      </p:pic>
    </p:spTree>
    <p:extLst>
      <p:ext uri="{BB962C8B-B14F-4D97-AF65-F5344CB8AC3E}">
        <p14:creationId xmlns:p14="http://schemas.microsoft.com/office/powerpoint/2010/main" val="37727272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2">
            <a:extLst>
              <a:ext uri="{FF2B5EF4-FFF2-40B4-BE49-F238E27FC236}">
                <a16:creationId xmlns:a16="http://schemas.microsoft.com/office/drawing/2014/main" id="{2BD55E05-51A2-4173-A7FA-869DE4F71A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1345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480F354-C594-4930-87DF-DE64EFF6EDE6}"/>
              </a:ext>
            </a:extLst>
          </p:cNvPr>
          <p:cNvSpPr>
            <a:spLocks noGrp="1"/>
          </p:cNvSpPr>
          <p:nvPr>
            <p:ph type="title"/>
          </p:nvPr>
        </p:nvSpPr>
        <p:spPr>
          <a:xfrm>
            <a:off x="838200" y="621792"/>
            <a:ext cx="4795157" cy="5413248"/>
          </a:xfrm>
        </p:spPr>
        <p:txBody>
          <a:bodyPr vert="horz" lIns="91440" tIns="45720" rIns="91440" bIns="45720" rtlCol="0" anchor="ctr">
            <a:normAutofit/>
          </a:bodyPr>
          <a:lstStyle/>
          <a:p>
            <a:r>
              <a:rPr lang="en-US" sz="5200" kern="1200" dirty="0">
                <a:solidFill>
                  <a:schemeClr val="bg1"/>
                </a:solidFill>
                <a:latin typeface="+mj-lt"/>
                <a:ea typeface="+mj-ea"/>
                <a:cs typeface="+mj-cs"/>
              </a:rPr>
              <a:t>Who are the main providers delivering starts in the GCP area?</a:t>
            </a:r>
          </a:p>
        </p:txBody>
      </p:sp>
      <p:sp>
        <p:nvSpPr>
          <p:cNvPr id="8" name="TextBox 7">
            <a:extLst>
              <a:ext uri="{FF2B5EF4-FFF2-40B4-BE49-F238E27FC236}">
                <a16:creationId xmlns:a16="http://schemas.microsoft.com/office/drawing/2014/main" id="{16A1CC42-34C8-4D7D-9773-9D65F39DA514}"/>
              </a:ext>
            </a:extLst>
          </p:cNvPr>
          <p:cNvSpPr txBox="1"/>
          <p:nvPr/>
        </p:nvSpPr>
        <p:spPr>
          <a:xfrm>
            <a:off x="5948371" y="3288908"/>
            <a:ext cx="6178533" cy="3594296"/>
          </a:xfrm>
          <a:prstGeom prst="rect">
            <a:avLst/>
          </a:prstGeom>
        </p:spPr>
        <p:txBody>
          <a:bodyPr vert="horz" lIns="91440" tIns="45720" rIns="91440" bIns="45720" rtlCol="0" anchor="ctr">
            <a:normAutofit/>
          </a:bodyPr>
          <a:lstStyle/>
          <a:p>
            <a:pPr marL="342900" indent="-285750">
              <a:lnSpc>
                <a:spcPct val="90000"/>
              </a:lnSpc>
              <a:spcAft>
                <a:spcPts val="600"/>
              </a:spcAft>
              <a:buFont typeface="Arial" panose="020B0604020202020204" pitchFamily="34" charset="0"/>
              <a:buChar char="•"/>
            </a:pPr>
            <a:r>
              <a:rPr lang="en-US" sz="1400" dirty="0"/>
              <a:t>The largest provider in the area to date in 2022/23 was </a:t>
            </a:r>
            <a:r>
              <a:rPr lang="en-US" sz="1400" b="1" dirty="0"/>
              <a:t>Anglia Ruskin University</a:t>
            </a:r>
            <a:r>
              <a:rPr lang="en-US" sz="1400" dirty="0"/>
              <a:t>, which accounted for 16% (295) of apprenticeship starts. In the 2021/22 year the college accounted for 17% (376) of all starts overall with 269 starts up to Q3. This provider saw a +10% increase in the number of Q3 starts between 2021/22 and 2022/23.</a:t>
            </a:r>
          </a:p>
          <a:p>
            <a:pPr marL="342900" indent="-285750">
              <a:lnSpc>
                <a:spcPct val="90000"/>
              </a:lnSpc>
              <a:spcAft>
                <a:spcPts val="600"/>
              </a:spcAft>
              <a:buFont typeface="Arial" panose="020B0604020202020204" pitchFamily="34" charset="0"/>
              <a:buChar char="•"/>
            </a:pPr>
            <a:r>
              <a:rPr lang="en-US" sz="1400" b="1" dirty="0"/>
              <a:t>Cambridge Regional College </a:t>
            </a:r>
            <a:r>
              <a:rPr lang="en-US" sz="1400" dirty="0"/>
              <a:t>is the second largest provider of apprenticeships in the Greater Cambridge area, it accounted for 14% (257) of all apprenticeship starts up to Q3 in 2022/23. In the 2021/22 year the college accounted for 16% (336) of all starts overall and 19% of starts at Q3. </a:t>
            </a:r>
            <a:r>
              <a:rPr lang="en-US" sz="1400" b="1" dirty="0"/>
              <a:t>Cambridge Regional College </a:t>
            </a:r>
            <a:r>
              <a:rPr lang="en-US" sz="1400" dirty="0"/>
              <a:t>has also been the top provider overall for 2020/21 and second largest in 2021/22. This provider saw a -20% decrease in the number of Q3 starts between 2021/22 and 2022/23.</a:t>
            </a:r>
          </a:p>
          <a:p>
            <a:pPr marL="342900" indent="-285750">
              <a:lnSpc>
                <a:spcPct val="90000"/>
              </a:lnSpc>
              <a:spcAft>
                <a:spcPts val="600"/>
              </a:spcAft>
              <a:buFont typeface="Arial" panose="020B0604020202020204" pitchFamily="34" charset="0"/>
              <a:buChar char="•"/>
            </a:pPr>
            <a:r>
              <a:rPr lang="en-US" sz="1400" b="1" dirty="0" err="1"/>
              <a:t>Medipro</a:t>
            </a:r>
            <a:r>
              <a:rPr lang="en-US" sz="1400" b="1" dirty="0"/>
              <a:t> Limited, Kaplan Financial Limited and Lifetime Training Group Limited </a:t>
            </a:r>
            <a:r>
              <a:rPr lang="en-US" sz="1400" dirty="0"/>
              <a:t>were all in the top 5 up to Q3 in 2022/23. All three provider saw an increase in provision, </a:t>
            </a:r>
            <a:r>
              <a:rPr lang="en-US" sz="1400" b="1" dirty="0" err="1"/>
              <a:t>Medipro</a:t>
            </a:r>
            <a:r>
              <a:rPr lang="en-US" sz="1400" b="1" dirty="0"/>
              <a:t> Limited</a:t>
            </a:r>
            <a:r>
              <a:rPr lang="en-US" sz="1400" dirty="0"/>
              <a:t> is a new provider, and </a:t>
            </a:r>
            <a:r>
              <a:rPr lang="en-US" sz="1400" b="1" dirty="0"/>
              <a:t>Kaplan Financial Limited</a:t>
            </a:r>
            <a:r>
              <a:rPr lang="en-US" sz="1400" dirty="0"/>
              <a:t> increased their provision by +54% from the same point last year.</a:t>
            </a:r>
          </a:p>
        </p:txBody>
      </p:sp>
      <p:graphicFrame>
        <p:nvGraphicFramePr>
          <p:cNvPr id="4" name="Table 3">
            <a:extLst>
              <a:ext uri="{FF2B5EF4-FFF2-40B4-BE49-F238E27FC236}">
                <a16:creationId xmlns:a16="http://schemas.microsoft.com/office/drawing/2014/main" id="{4E97A71E-E7DF-1B9C-DE20-992633E8EB77}"/>
              </a:ext>
            </a:extLst>
          </p:cNvPr>
          <p:cNvGraphicFramePr>
            <a:graphicFrameLocks noGrp="1"/>
          </p:cNvGraphicFramePr>
          <p:nvPr>
            <p:extLst>
              <p:ext uri="{D42A27DB-BD31-4B8C-83A1-F6EECF244321}">
                <p14:modId xmlns:p14="http://schemas.microsoft.com/office/powerpoint/2010/main" val="1413354778"/>
              </p:ext>
            </p:extLst>
          </p:nvPr>
        </p:nvGraphicFramePr>
        <p:xfrm>
          <a:off x="6178552" y="31270"/>
          <a:ext cx="5718173" cy="3232434"/>
        </p:xfrm>
        <a:graphic>
          <a:graphicData uri="http://schemas.openxmlformats.org/drawingml/2006/table">
            <a:tbl>
              <a:tblPr firstRow="1" bandRow="1">
                <a:tableStyleId>{073A0DAA-6AF3-43AB-8588-CEC1D06C72B9}</a:tableStyleId>
              </a:tblPr>
              <a:tblGrid>
                <a:gridCol w="1392442">
                  <a:extLst>
                    <a:ext uri="{9D8B030D-6E8A-4147-A177-3AD203B41FA5}">
                      <a16:colId xmlns:a16="http://schemas.microsoft.com/office/drawing/2014/main" val="964585436"/>
                    </a:ext>
                  </a:extLst>
                </a:gridCol>
                <a:gridCol w="950578">
                  <a:extLst>
                    <a:ext uri="{9D8B030D-6E8A-4147-A177-3AD203B41FA5}">
                      <a16:colId xmlns:a16="http://schemas.microsoft.com/office/drawing/2014/main" val="2978933329"/>
                    </a:ext>
                  </a:extLst>
                </a:gridCol>
                <a:gridCol w="1125051">
                  <a:extLst>
                    <a:ext uri="{9D8B030D-6E8A-4147-A177-3AD203B41FA5}">
                      <a16:colId xmlns:a16="http://schemas.microsoft.com/office/drawing/2014/main" val="2835473479"/>
                    </a:ext>
                  </a:extLst>
                </a:gridCol>
                <a:gridCol w="1125051">
                  <a:extLst>
                    <a:ext uri="{9D8B030D-6E8A-4147-A177-3AD203B41FA5}">
                      <a16:colId xmlns:a16="http://schemas.microsoft.com/office/drawing/2014/main" val="3135021968"/>
                    </a:ext>
                  </a:extLst>
                </a:gridCol>
                <a:gridCol w="1125051">
                  <a:extLst>
                    <a:ext uri="{9D8B030D-6E8A-4147-A177-3AD203B41FA5}">
                      <a16:colId xmlns:a16="http://schemas.microsoft.com/office/drawing/2014/main" val="543742725"/>
                    </a:ext>
                  </a:extLst>
                </a:gridCol>
              </a:tblGrid>
              <a:tr h="226807">
                <a:tc grid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lt1"/>
                          </a:solidFill>
                          <a:effectLst/>
                          <a:latin typeface="+mn-lt"/>
                          <a:ea typeface="+mn-ea"/>
                          <a:cs typeface="+mn-cs"/>
                        </a:rPr>
                        <a:t>Top Five Providers by Q3 Starts 2022/23</a:t>
                      </a:r>
                      <a:endParaRPr lang="en-GB" sz="1100" dirty="0">
                        <a:latin typeface="+mn-lt"/>
                      </a:endParaRPr>
                    </a:p>
                  </a:txBody>
                  <a:tcPr/>
                </a:tc>
                <a:tc hMerge="1">
                  <a:txBody>
                    <a:bodyPr/>
                    <a:lstStyle/>
                    <a:p>
                      <a:endParaRPr lang="en-GB" sz="1200" dirty="0"/>
                    </a:p>
                  </a:txBody>
                  <a:tcPr/>
                </a:tc>
                <a:tc hMerge="1">
                  <a:txBody>
                    <a:bodyPr/>
                    <a:lstStyle/>
                    <a:p>
                      <a:endParaRPr lang="en-GB" sz="1200" dirty="0"/>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400" dirty="0">
                        <a:latin typeface="+mn-lt"/>
                      </a:endParaRPr>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dirty="0">
                        <a:latin typeface="+mn-lt"/>
                      </a:endParaRPr>
                    </a:p>
                  </a:txBody>
                  <a:tcPr/>
                </a:tc>
                <a:extLst>
                  <a:ext uri="{0D108BD9-81ED-4DB2-BD59-A6C34878D82A}">
                    <a16:rowId xmlns:a16="http://schemas.microsoft.com/office/drawing/2014/main" val="4266693999"/>
                  </a:ext>
                </a:extLst>
              </a:tr>
              <a:tr h="680420">
                <a:tc>
                  <a:txBody>
                    <a:bodyPr/>
                    <a:lstStyle/>
                    <a:p>
                      <a:pPr algn="ctr"/>
                      <a:r>
                        <a:rPr lang="en-GB" sz="1100" b="1" dirty="0">
                          <a:latin typeface="+mn-lt"/>
                        </a:rPr>
                        <a:t>Provider</a:t>
                      </a:r>
                    </a:p>
                  </a:txBody>
                  <a:tcPr/>
                </a:tc>
                <a:tc>
                  <a:txBody>
                    <a:bodyPr/>
                    <a:lstStyle/>
                    <a:p>
                      <a:pPr algn="ctr"/>
                      <a:r>
                        <a:rPr lang="en-GB" sz="1100" b="1" dirty="0">
                          <a:latin typeface="+mn-lt"/>
                        </a:rPr>
                        <a:t>2022/23 delivery to date (starts)</a:t>
                      </a:r>
                    </a:p>
                  </a:txBody>
                  <a:tcPr/>
                </a:tc>
                <a:tc>
                  <a:txBody>
                    <a:bodyPr/>
                    <a:lstStyle/>
                    <a:p>
                      <a:pPr algn="ctr"/>
                      <a:r>
                        <a:rPr lang="en-GB" sz="1100" b="1" dirty="0">
                          <a:latin typeface="+mn-lt"/>
                        </a:rPr>
                        <a:t>% of Total 2022/23 starts</a:t>
                      </a:r>
                    </a:p>
                  </a:txBody>
                  <a:tcPr/>
                </a:tc>
                <a:tc>
                  <a:txBody>
                    <a:bodyPr/>
                    <a:lstStyle/>
                    <a:p>
                      <a:pPr algn="ctr"/>
                      <a:r>
                        <a:rPr lang="en-GB" sz="1100" b="1" dirty="0">
                          <a:latin typeface="+mn-lt"/>
                        </a:rPr>
                        <a:t>2021/22 delivery (starts)</a:t>
                      </a:r>
                    </a:p>
                  </a:txBody>
                  <a:tcPr/>
                </a:tc>
                <a:tc>
                  <a:txBody>
                    <a:bodyPr/>
                    <a:lstStyle/>
                    <a:p>
                      <a:pPr algn="ctr"/>
                      <a:r>
                        <a:rPr lang="en-GB" sz="1100" b="1" dirty="0">
                          <a:latin typeface="+mn-lt"/>
                        </a:rPr>
                        <a:t>% Change between 2021/22 and 2022/23</a:t>
                      </a:r>
                    </a:p>
                  </a:txBody>
                  <a:tcPr/>
                </a:tc>
                <a:extLst>
                  <a:ext uri="{0D108BD9-81ED-4DB2-BD59-A6C34878D82A}">
                    <a16:rowId xmlns:a16="http://schemas.microsoft.com/office/drawing/2014/main" val="1488508502"/>
                  </a:ext>
                </a:extLst>
              </a:tr>
              <a:tr h="285083">
                <a:tc>
                  <a:txBody>
                    <a:bodyPr/>
                    <a:lstStyle/>
                    <a:p>
                      <a:pPr algn="ctr" fontAlgn="b"/>
                      <a:r>
                        <a:rPr lang="en-GB" sz="1100" b="0" i="0" u="none" strike="noStrike" dirty="0">
                          <a:solidFill>
                            <a:schemeClr val="tx1"/>
                          </a:solidFill>
                          <a:effectLst/>
                          <a:latin typeface="Calibri" panose="020F0502020204030204" pitchFamily="34" charset="0"/>
                        </a:rPr>
                        <a:t>ANGLIA RUSKIN UNIVERSITY HIGHER EDUCATION CORPORATION</a:t>
                      </a:r>
                    </a:p>
                  </a:txBody>
                  <a:tcPr marL="7620" marR="7620" marT="7620" marB="0" anchor="ctr"/>
                </a:tc>
                <a:tc>
                  <a:txBody>
                    <a:bodyPr/>
                    <a:lstStyle/>
                    <a:p>
                      <a:pPr algn="ctr" fontAlgn="b"/>
                      <a:r>
                        <a:rPr lang="en-GB" sz="1100" b="0" i="0" u="none" strike="noStrike" dirty="0">
                          <a:solidFill>
                            <a:schemeClr val="tx1"/>
                          </a:solidFill>
                          <a:effectLst/>
                          <a:latin typeface="Calibri" panose="020F0502020204030204" pitchFamily="34" charset="0"/>
                        </a:rPr>
                        <a:t>295</a:t>
                      </a:r>
                    </a:p>
                  </a:txBody>
                  <a:tcPr marL="7620" marR="7620" marT="7620" marB="0" anchor="ctr"/>
                </a:tc>
                <a:tc>
                  <a:txBody>
                    <a:bodyPr/>
                    <a:lstStyle/>
                    <a:p>
                      <a:pPr algn="ctr" fontAlgn="b"/>
                      <a:r>
                        <a:rPr lang="en-GB" sz="1100" b="0" i="0" u="none" strike="noStrike" dirty="0">
                          <a:solidFill>
                            <a:schemeClr val="tx1"/>
                          </a:solidFill>
                          <a:effectLst/>
                          <a:latin typeface="Calibri" panose="020F0502020204030204" pitchFamily="34" charset="0"/>
                        </a:rPr>
                        <a:t>17%</a:t>
                      </a:r>
                    </a:p>
                  </a:txBody>
                  <a:tcPr marL="7620" marR="7620" marT="7620" marB="0" anchor="ctr"/>
                </a:tc>
                <a:tc>
                  <a:txBody>
                    <a:bodyPr/>
                    <a:lstStyle/>
                    <a:p>
                      <a:pPr algn="ctr" fontAlgn="b"/>
                      <a:r>
                        <a:rPr lang="en-GB" sz="1100" b="0" i="0" u="none" strike="noStrike" dirty="0">
                          <a:solidFill>
                            <a:schemeClr val="tx1"/>
                          </a:solidFill>
                          <a:effectLst/>
                          <a:latin typeface="Calibri" panose="020F0502020204030204" pitchFamily="34" charset="0"/>
                        </a:rPr>
                        <a:t>269</a:t>
                      </a:r>
                    </a:p>
                  </a:txBody>
                  <a:tcPr marL="7620" marR="7620" marT="7620" marB="0" anchor="ctr"/>
                </a:tc>
                <a:tc>
                  <a:txBody>
                    <a:bodyPr/>
                    <a:lstStyle/>
                    <a:p>
                      <a:pPr algn="ctr" fontAlgn="b"/>
                      <a:r>
                        <a:rPr lang="en-GB" sz="1100" b="0" i="0" u="none" strike="noStrike" dirty="0">
                          <a:solidFill>
                            <a:schemeClr val="tx1"/>
                          </a:solidFill>
                          <a:effectLst/>
                          <a:latin typeface="Calibri" panose="020F0502020204030204" pitchFamily="34" charset="0"/>
                        </a:rPr>
                        <a:t>+10%</a:t>
                      </a:r>
                    </a:p>
                  </a:txBody>
                  <a:tcPr marL="7620" marR="7620" marT="7620" marB="0" anchor="ctr"/>
                </a:tc>
                <a:extLst>
                  <a:ext uri="{0D108BD9-81ED-4DB2-BD59-A6C34878D82A}">
                    <a16:rowId xmlns:a16="http://schemas.microsoft.com/office/drawing/2014/main" val="1902086858"/>
                  </a:ext>
                </a:extLst>
              </a:tr>
              <a:tr h="562291">
                <a:tc>
                  <a:txBody>
                    <a:bodyPr/>
                    <a:lstStyle/>
                    <a:p>
                      <a:pPr algn="ctr" fontAlgn="b"/>
                      <a:r>
                        <a:rPr lang="en-GB" sz="1100" b="0" i="0" u="none" strike="noStrike">
                          <a:solidFill>
                            <a:schemeClr val="tx1"/>
                          </a:solidFill>
                          <a:effectLst/>
                          <a:latin typeface="Calibri" panose="020F0502020204030204" pitchFamily="34" charset="0"/>
                        </a:rPr>
                        <a:t>CAMBRIDGE REGIONAL COLLEGE</a:t>
                      </a:r>
                    </a:p>
                  </a:txBody>
                  <a:tcPr marL="7620" marR="7620" marT="7620" marB="0" anchor="ctr"/>
                </a:tc>
                <a:tc>
                  <a:txBody>
                    <a:bodyPr/>
                    <a:lstStyle/>
                    <a:p>
                      <a:pPr algn="ctr" fontAlgn="b"/>
                      <a:r>
                        <a:rPr lang="en-GB" sz="1100" b="0" i="0" u="none" strike="noStrike">
                          <a:solidFill>
                            <a:schemeClr val="tx1"/>
                          </a:solidFill>
                          <a:effectLst/>
                          <a:latin typeface="Calibri" panose="020F0502020204030204" pitchFamily="34" charset="0"/>
                        </a:rPr>
                        <a:t>257</a:t>
                      </a:r>
                    </a:p>
                  </a:txBody>
                  <a:tcPr marL="7620" marR="7620" marT="7620" marB="0" anchor="ctr"/>
                </a:tc>
                <a:tc>
                  <a:txBody>
                    <a:bodyPr/>
                    <a:lstStyle/>
                    <a:p>
                      <a:pPr algn="ctr" fontAlgn="b"/>
                      <a:r>
                        <a:rPr lang="en-GB" sz="1100" b="0" i="0" u="none" strike="noStrike" dirty="0">
                          <a:solidFill>
                            <a:schemeClr val="tx1"/>
                          </a:solidFill>
                          <a:effectLst/>
                          <a:latin typeface="Calibri" panose="020F0502020204030204" pitchFamily="34" charset="0"/>
                        </a:rPr>
                        <a:t>14%</a:t>
                      </a:r>
                    </a:p>
                  </a:txBody>
                  <a:tcPr marL="7620" marR="7620" marT="7620" marB="0" anchor="ctr"/>
                </a:tc>
                <a:tc>
                  <a:txBody>
                    <a:bodyPr/>
                    <a:lstStyle/>
                    <a:p>
                      <a:pPr algn="ctr" fontAlgn="b"/>
                      <a:r>
                        <a:rPr lang="en-GB" sz="1100" b="0" i="0" u="none" strike="noStrike" dirty="0">
                          <a:solidFill>
                            <a:schemeClr val="tx1"/>
                          </a:solidFill>
                          <a:effectLst/>
                          <a:latin typeface="Calibri" panose="020F0502020204030204" pitchFamily="34" charset="0"/>
                        </a:rPr>
                        <a:t>320</a:t>
                      </a:r>
                    </a:p>
                  </a:txBody>
                  <a:tcPr marL="7620" marR="7620" marT="7620" marB="0" anchor="ctr"/>
                </a:tc>
                <a:tc>
                  <a:txBody>
                    <a:bodyPr/>
                    <a:lstStyle/>
                    <a:p>
                      <a:pPr algn="ctr" fontAlgn="b"/>
                      <a:r>
                        <a:rPr lang="en-GB" sz="1100" b="0" i="0" u="none" strike="noStrike" dirty="0">
                          <a:solidFill>
                            <a:schemeClr val="tx1"/>
                          </a:solidFill>
                          <a:effectLst/>
                          <a:latin typeface="Calibri" panose="020F0502020204030204" pitchFamily="34" charset="0"/>
                        </a:rPr>
                        <a:t>-20%</a:t>
                      </a:r>
                    </a:p>
                  </a:txBody>
                  <a:tcPr marL="7620" marR="7620" marT="7620" marB="0" anchor="ctr"/>
                </a:tc>
                <a:extLst>
                  <a:ext uri="{0D108BD9-81ED-4DB2-BD59-A6C34878D82A}">
                    <a16:rowId xmlns:a16="http://schemas.microsoft.com/office/drawing/2014/main" val="1443441744"/>
                  </a:ext>
                </a:extLst>
              </a:tr>
              <a:tr h="285083">
                <a:tc>
                  <a:txBody>
                    <a:bodyPr/>
                    <a:lstStyle/>
                    <a:p>
                      <a:pPr algn="ctr" fontAlgn="b"/>
                      <a:r>
                        <a:rPr lang="en-GB" sz="1100" b="0" i="0" u="none" strike="noStrike" dirty="0">
                          <a:solidFill>
                            <a:schemeClr val="tx1"/>
                          </a:solidFill>
                          <a:effectLst/>
                          <a:latin typeface="Calibri" panose="020F0502020204030204" pitchFamily="34" charset="0"/>
                        </a:rPr>
                        <a:t>MEDIPRO LIMITED</a:t>
                      </a:r>
                    </a:p>
                  </a:txBody>
                  <a:tcPr marL="7620" marR="7620" marT="7620" marB="0" anchor="ctr"/>
                </a:tc>
                <a:tc>
                  <a:txBody>
                    <a:bodyPr/>
                    <a:lstStyle/>
                    <a:p>
                      <a:pPr algn="ctr" fontAlgn="b"/>
                      <a:r>
                        <a:rPr lang="en-GB" sz="1100" b="0" i="0" u="none" strike="noStrike" dirty="0">
                          <a:solidFill>
                            <a:schemeClr val="tx1"/>
                          </a:solidFill>
                          <a:effectLst/>
                          <a:latin typeface="Calibri" panose="020F0502020204030204" pitchFamily="34" charset="0"/>
                        </a:rPr>
                        <a:t>130</a:t>
                      </a:r>
                    </a:p>
                  </a:txBody>
                  <a:tcPr marL="7620" marR="7620" marT="7620" marB="0" anchor="ctr"/>
                </a:tc>
                <a:tc>
                  <a:txBody>
                    <a:bodyPr/>
                    <a:lstStyle/>
                    <a:p>
                      <a:pPr algn="ctr" fontAlgn="b"/>
                      <a:r>
                        <a:rPr lang="en-GB" sz="1100" b="0" i="0" u="none" strike="noStrike" dirty="0">
                          <a:solidFill>
                            <a:schemeClr val="tx1"/>
                          </a:solidFill>
                          <a:effectLst/>
                          <a:latin typeface="Calibri" panose="020F0502020204030204" pitchFamily="34" charset="0"/>
                        </a:rPr>
                        <a:t>7%</a:t>
                      </a:r>
                    </a:p>
                  </a:txBody>
                  <a:tcPr marL="7620" marR="7620" marT="7620" marB="0" anchor="ctr"/>
                </a:tc>
                <a:tc>
                  <a:txBody>
                    <a:bodyPr/>
                    <a:lstStyle/>
                    <a:p>
                      <a:pPr algn="ctr" fontAlgn="b"/>
                      <a:r>
                        <a:rPr lang="en-GB" sz="1100" b="0" i="0" u="none" strike="noStrike" dirty="0">
                          <a:solidFill>
                            <a:schemeClr val="tx1"/>
                          </a:solidFill>
                          <a:effectLst/>
                          <a:latin typeface="Calibri" panose="020F0502020204030204" pitchFamily="34" charset="0"/>
                        </a:rPr>
                        <a:t>Not a Provider</a:t>
                      </a:r>
                    </a:p>
                  </a:txBody>
                  <a:tcPr marL="7620" marR="7620" marT="7620" marB="0" anchor="ctr"/>
                </a:tc>
                <a:tc>
                  <a:txBody>
                    <a:bodyPr/>
                    <a:lstStyle/>
                    <a:p>
                      <a:pPr algn="ctr" fontAlgn="b"/>
                      <a:r>
                        <a:rPr lang="en-GB" sz="1100" b="0" i="0" u="none" strike="noStrike" dirty="0">
                          <a:solidFill>
                            <a:schemeClr val="tx1"/>
                          </a:solidFill>
                          <a:effectLst/>
                          <a:latin typeface="Calibri" panose="020F0502020204030204" pitchFamily="34" charset="0"/>
                        </a:rPr>
                        <a:t>N/A</a:t>
                      </a:r>
                    </a:p>
                  </a:txBody>
                  <a:tcPr marL="7620" marR="7620" marT="7620" marB="0" anchor="ctr"/>
                </a:tc>
                <a:extLst>
                  <a:ext uri="{0D108BD9-81ED-4DB2-BD59-A6C34878D82A}">
                    <a16:rowId xmlns:a16="http://schemas.microsoft.com/office/drawing/2014/main" val="1101619681"/>
                  </a:ext>
                </a:extLst>
              </a:tr>
              <a:tr h="285083">
                <a:tc>
                  <a:txBody>
                    <a:bodyPr/>
                    <a:lstStyle/>
                    <a:p>
                      <a:pPr algn="ctr" fontAlgn="b"/>
                      <a:r>
                        <a:rPr lang="en-GB" sz="1100" b="0" i="0" u="none" strike="noStrike" dirty="0">
                          <a:solidFill>
                            <a:schemeClr val="tx1"/>
                          </a:solidFill>
                          <a:effectLst/>
                          <a:latin typeface="Calibri" panose="020F0502020204030204" pitchFamily="34" charset="0"/>
                        </a:rPr>
                        <a:t>WEST SUFFOLK COLLEGE</a:t>
                      </a:r>
                    </a:p>
                  </a:txBody>
                  <a:tcPr marL="7620" marR="7620" marT="7620" marB="0" anchor="ctr"/>
                </a:tc>
                <a:tc>
                  <a:txBody>
                    <a:bodyPr/>
                    <a:lstStyle/>
                    <a:p>
                      <a:pPr algn="ctr" fontAlgn="b"/>
                      <a:r>
                        <a:rPr lang="en-GB" sz="1100" b="0" i="0" u="none" strike="noStrike" dirty="0">
                          <a:solidFill>
                            <a:schemeClr val="tx1"/>
                          </a:solidFill>
                          <a:effectLst/>
                          <a:latin typeface="Calibri" panose="020F0502020204030204" pitchFamily="34" charset="0"/>
                        </a:rPr>
                        <a:t>83</a:t>
                      </a:r>
                    </a:p>
                  </a:txBody>
                  <a:tcPr marL="7620" marR="7620" marT="7620" marB="0" anchor="ctr"/>
                </a:tc>
                <a:tc>
                  <a:txBody>
                    <a:bodyPr/>
                    <a:lstStyle/>
                    <a:p>
                      <a:pPr algn="ctr" fontAlgn="b"/>
                      <a:r>
                        <a:rPr lang="en-GB" sz="1100" b="0" i="0" u="none" strike="noStrike" dirty="0">
                          <a:solidFill>
                            <a:schemeClr val="tx1"/>
                          </a:solidFill>
                          <a:effectLst/>
                          <a:latin typeface="Calibri" panose="020F0502020204030204" pitchFamily="34" charset="0"/>
                        </a:rPr>
                        <a:t>5%</a:t>
                      </a:r>
                    </a:p>
                  </a:txBody>
                  <a:tcPr marL="7620" marR="7620" marT="7620" marB="0" anchor="ctr"/>
                </a:tc>
                <a:tc>
                  <a:txBody>
                    <a:bodyPr/>
                    <a:lstStyle/>
                    <a:p>
                      <a:pPr algn="ctr" fontAlgn="b"/>
                      <a:r>
                        <a:rPr lang="en-GB" sz="1100" b="0" i="0" u="none" strike="noStrike" dirty="0">
                          <a:solidFill>
                            <a:schemeClr val="tx1"/>
                          </a:solidFill>
                          <a:effectLst/>
                          <a:latin typeface="Calibri" panose="020F0502020204030204" pitchFamily="34" charset="0"/>
                        </a:rPr>
                        <a:t>60</a:t>
                      </a:r>
                    </a:p>
                  </a:txBody>
                  <a:tcPr marL="7620" marR="7620" marT="7620" marB="0" anchor="ctr"/>
                </a:tc>
                <a:tc>
                  <a:txBody>
                    <a:bodyPr/>
                    <a:lstStyle/>
                    <a:p>
                      <a:pPr algn="ctr" fontAlgn="b"/>
                      <a:r>
                        <a:rPr lang="en-GB" sz="1100" b="0" i="0" u="none" strike="noStrike" dirty="0">
                          <a:solidFill>
                            <a:schemeClr val="tx1"/>
                          </a:solidFill>
                          <a:effectLst/>
                          <a:latin typeface="Calibri" panose="020F0502020204030204" pitchFamily="34" charset="0"/>
                        </a:rPr>
                        <a:t>+38%</a:t>
                      </a:r>
                    </a:p>
                  </a:txBody>
                  <a:tcPr marL="7620" marR="7620" marT="7620" marB="0" anchor="ctr"/>
                </a:tc>
                <a:extLst>
                  <a:ext uri="{0D108BD9-81ED-4DB2-BD59-A6C34878D82A}">
                    <a16:rowId xmlns:a16="http://schemas.microsoft.com/office/drawing/2014/main" val="3979684400"/>
                  </a:ext>
                </a:extLst>
              </a:tr>
              <a:tr h="285083">
                <a:tc>
                  <a:txBody>
                    <a:bodyPr/>
                    <a:lstStyle/>
                    <a:p>
                      <a:pPr algn="ctr" fontAlgn="b"/>
                      <a:r>
                        <a:rPr lang="en-GB" sz="1100" b="0" i="0" u="none" strike="noStrike" dirty="0">
                          <a:solidFill>
                            <a:schemeClr val="tx1"/>
                          </a:solidFill>
                          <a:effectLst/>
                          <a:latin typeface="Calibri" panose="020F0502020204030204" pitchFamily="34" charset="0"/>
                        </a:rPr>
                        <a:t>KAPLAN FINANCIAL LIMITED</a:t>
                      </a:r>
                    </a:p>
                  </a:txBody>
                  <a:tcPr marL="7620" marR="7620" marT="7620" marB="0" anchor="ctr"/>
                </a:tc>
                <a:tc>
                  <a:txBody>
                    <a:bodyPr/>
                    <a:lstStyle/>
                    <a:p>
                      <a:pPr algn="ctr" fontAlgn="b"/>
                      <a:r>
                        <a:rPr lang="en-GB" sz="1100" b="0" i="0" u="none" strike="noStrike" dirty="0">
                          <a:solidFill>
                            <a:schemeClr val="tx1"/>
                          </a:solidFill>
                          <a:effectLst/>
                          <a:latin typeface="Calibri" panose="020F0502020204030204" pitchFamily="34" charset="0"/>
                        </a:rPr>
                        <a:t>74</a:t>
                      </a:r>
                    </a:p>
                  </a:txBody>
                  <a:tcPr marL="7620" marR="7620" marT="7620" marB="0" anchor="ctr"/>
                </a:tc>
                <a:tc>
                  <a:txBody>
                    <a:bodyPr/>
                    <a:lstStyle/>
                    <a:p>
                      <a:pPr algn="ctr" fontAlgn="b"/>
                      <a:r>
                        <a:rPr lang="en-GB" sz="1100" b="0" i="0" u="none" strike="noStrike" dirty="0">
                          <a:solidFill>
                            <a:schemeClr val="tx1"/>
                          </a:solidFill>
                          <a:effectLst/>
                          <a:latin typeface="Calibri" panose="020F0502020204030204" pitchFamily="34" charset="0"/>
                        </a:rPr>
                        <a:t>4%</a:t>
                      </a:r>
                    </a:p>
                  </a:txBody>
                  <a:tcPr marL="7620" marR="7620" marT="7620" marB="0" anchor="ctr"/>
                </a:tc>
                <a:tc>
                  <a:txBody>
                    <a:bodyPr/>
                    <a:lstStyle/>
                    <a:p>
                      <a:pPr algn="ctr" fontAlgn="b"/>
                      <a:r>
                        <a:rPr lang="en-GB" sz="1100" b="0" i="0" u="none" strike="noStrike" dirty="0">
                          <a:solidFill>
                            <a:schemeClr val="tx1"/>
                          </a:solidFill>
                          <a:effectLst/>
                          <a:latin typeface="Calibri" panose="020F0502020204030204" pitchFamily="34" charset="0"/>
                        </a:rPr>
                        <a:t>48</a:t>
                      </a:r>
                    </a:p>
                  </a:txBody>
                  <a:tcPr marL="7620" marR="7620" marT="7620" marB="0" anchor="ctr"/>
                </a:tc>
                <a:tc>
                  <a:txBody>
                    <a:bodyPr/>
                    <a:lstStyle/>
                    <a:p>
                      <a:pPr algn="ctr" fontAlgn="b"/>
                      <a:r>
                        <a:rPr lang="en-GB" sz="1100" b="0" i="0" u="none" strike="noStrike" dirty="0">
                          <a:solidFill>
                            <a:schemeClr val="tx1"/>
                          </a:solidFill>
                          <a:effectLst/>
                          <a:latin typeface="Calibri" panose="020F0502020204030204" pitchFamily="34" charset="0"/>
                        </a:rPr>
                        <a:t>+54%</a:t>
                      </a:r>
                    </a:p>
                  </a:txBody>
                  <a:tcPr marL="7620" marR="7620" marT="7620" marB="0" anchor="ctr"/>
                </a:tc>
                <a:extLst>
                  <a:ext uri="{0D108BD9-81ED-4DB2-BD59-A6C34878D82A}">
                    <a16:rowId xmlns:a16="http://schemas.microsoft.com/office/drawing/2014/main" val="3686475671"/>
                  </a:ext>
                </a:extLst>
              </a:tr>
            </a:tbl>
          </a:graphicData>
        </a:graphic>
      </p:graphicFrame>
    </p:spTree>
    <p:extLst>
      <p:ext uri="{BB962C8B-B14F-4D97-AF65-F5344CB8AC3E}">
        <p14:creationId xmlns:p14="http://schemas.microsoft.com/office/powerpoint/2010/main" val="25994409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CEB41C5C-0F34-4DDA-9D7C-5E717F35F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384" y="303591"/>
            <a:ext cx="4334256" cy="5896743"/>
          </a:xfrm>
          <a:prstGeom prst="rect">
            <a:avLst/>
          </a:prstGeom>
          <a:solidFill>
            <a:schemeClr val="tx1">
              <a:lumMod val="75000"/>
              <a:lumOff val="25000"/>
            </a:schemeClr>
          </a:solidFill>
          <a:ln w="127000" cap="sq" cmpd="thinThick">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44B4082-9DEF-414E-B589-FFA2FBE8341B}"/>
              </a:ext>
            </a:extLst>
          </p:cNvPr>
          <p:cNvSpPr>
            <a:spLocks noGrp="1"/>
          </p:cNvSpPr>
          <p:nvPr>
            <p:ph type="title"/>
          </p:nvPr>
        </p:nvSpPr>
        <p:spPr>
          <a:xfrm>
            <a:off x="592416" y="545656"/>
            <a:ext cx="3822192" cy="1344975"/>
          </a:xfrm>
        </p:spPr>
        <p:txBody>
          <a:bodyPr vert="horz" lIns="91440" tIns="45720" rIns="91440" bIns="45720" rtlCol="0" anchor="ctr">
            <a:normAutofit/>
          </a:bodyPr>
          <a:lstStyle/>
          <a:p>
            <a:r>
              <a:rPr lang="en-US" sz="3600" dirty="0">
                <a:solidFill>
                  <a:schemeClr val="bg1"/>
                </a:solidFill>
              </a:rPr>
              <a:t>A</a:t>
            </a:r>
            <a:r>
              <a:rPr lang="en-US" sz="3600" kern="1200" dirty="0">
                <a:solidFill>
                  <a:schemeClr val="bg1"/>
                </a:solidFill>
                <a:latin typeface="+mj-lt"/>
                <a:ea typeface="+mj-ea"/>
                <a:cs typeface="+mj-cs"/>
              </a:rPr>
              <a:t>chievements by Level</a:t>
            </a:r>
          </a:p>
        </p:txBody>
      </p:sp>
      <p:cxnSp>
        <p:nvCxnSpPr>
          <p:cNvPr id="25" name="Straight Connector 24">
            <a:extLst>
              <a:ext uri="{FF2B5EF4-FFF2-40B4-BE49-F238E27FC236}">
                <a16:creationId xmlns:a16="http://schemas.microsoft.com/office/drawing/2014/main" id="{57E1E5E6-F385-4E9C-B201-BA5BDE5CAD5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04088" y="2050687"/>
            <a:ext cx="3685032" cy="0"/>
          </a:xfrm>
          <a:prstGeom prst="line">
            <a:avLst/>
          </a:prstGeom>
          <a:ln w="22225">
            <a:solidFill>
              <a:srgbClr val="E7E6E6"/>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5E3E1CE9-8BF9-44C1-A1A3-97155672628E}"/>
              </a:ext>
            </a:extLst>
          </p:cNvPr>
          <p:cNvSpPr txBox="1"/>
          <p:nvPr/>
        </p:nvSpPr>
        <p:spPr>
          <a:xfrm>
            <a:off x="336384" y="2313126"/>
            <a:ext cx="4334256" cy="3624770"/>
          </a:xfrm>
          <a:prstGeom prst="rect">
            <a:avLst/>
          </a:prstGeom>
        </p:spPr>
        <p:txBody>
          <a:bodyPr vert="horz" lIns="91440" tIns="45720" rIns="91440" bIns="45720" rtlCol="0">
            <a:normAutofit/>
          </a:bodyPr>
          <a:lstStyle/>
          <a:p>
            <a:pPr marL="285750" marR="0" lvl="0" indent="-28575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r>
              <a:rPr lang="en-US" sz="1200" b="1" dirty="0">
                <a:solidFill>
                  <a:prstClr val="white"/>
                </a:solidFill>
                <a:latin typeface="Calibri" panose="020F0502020204030204"/>
              </a:rPr>
              <a:t>Up to </a:t>
            </a:r>
            <a:r>
              <a:rPr kumimoji="0" lang="en-US" sz="1200" b="1" i="0" u="none" strike="noStrike" kern="1200" cap="none" spc="0" normalizeH="0" baseline="0" noProof="0" dirty="0">
                <a:ln>
                  <a:noFill/>
                </a:ln>
                <a:solidFill>
                  <a:prstClr val="white"/>
                </a:solidFill>
                <a:effectLst/>
                <a:uLnTx/>
                <a:uFillTx/>
                <a:latin typeface="Calibri" panose="020F0502020204030204"/>
                <a:ea typeface="+mn-ea"/>
                <a:cs typeface="+mn-cs"/>
              </a:rPr>
              <a:t>Q3 of the 2022/23 academic year (</a:t>
            </a:r>
            <a:r>
              <a:rPr lang="en-US" sz="1200" b="1" dirty="0">
                <a:solidFill>
                  <a:prstClr val="white"/>
                </a:solidFill>
                <a:latin typeface="Calibri" panose="020F0502020204030204"/>
              </a:rPr>
              <a:t>August 2022</a:t>
            </a:r>
            <a:r>
              <a:rPr kumimoji="0" lang="en-US" sz="1200" b="1" i="0" u="none" strike="noStrike" kern="1200" cap="none" spc="0" normalizeH="0" baseline="0" noProof="0" dirty="0">
                <a:ln>
                  <a:noFill/>
                </a:ln>
                <a:solidFill>
                  <a:prstClr val="white"/>
                </a:solidFill>
                <a:effectLst/>
                <a:uLnTx/>
                <a:uFillTx/>
                <a:latin typeface="Calibri" panose="020F0502020204030204"/>
                <a:ea typeface="+mn-ea"/>
                <a:cs typeface="+mn-cs"/>
              </a:rPr>
              <a:t> – April 2023) there have been 773 apprenticeship achievements* across the Greater Cambridge area.</a:t>
            </a:r>
            <a:endPar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285750" indent="-228600">
              <a:lnSpc>
                <a:spcPct val="90000"/>
              </a:lnSpc>
              <a:spcAft>
                <a:spcPts val="600"/>
              </a:spcAft>
              <a:buFont typeface="Arial" panose="020B0604020202020204" pitchFamily="34" charset="0"/>
              <a:buChar char="•"/>
            </a:pPr>
            <a:r>
              <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rPr>
              <a:t>As in previous years - up to Q3 of 2022/23, the largest proportion of achievements were in level 3 apprenticeships (39%), 4 percentage points higher than in 2021/22, although this is lower than the national proportion (45%).</a:t>
            </a:r>
          </a:p>
          <a:p>
            <a:pPr marL="285750" marR="0" lvl="0" indent="-22860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rPr>
              <a:t>Across Greater Cambridge, there were  higher proportions of apprenticeship achievements in level 4 (15% compared to 9%), 5 (14% compared to 8%) and 7 (10% compared to 6%) apprenticeships compared to what was observed nationally.</a:t>
            </a:r>
          </a:p>
          <a:p>
            <a:pPr marL="285750" marR="0" lvl="0" indent="-22860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r>
              <a:rPr lang="en-US" sz="1200" dirty="0">
                <a:solidFill>
                  <a:prstClr val="white"/>
                </a:solidFill>
                <a:latin typeface="Calibri" panose="020F0502020204030204"/>
              </a:rPr>
              <a:t>Level 6 apprenticeships accounted for 7% of achievements up to Q3 2021/22 but just 2% up to Q3 2022/23, this was the largest raw number and percentage decrease: -27 achievements (-61%).</a:t>
            </a:r>
          </a:p>
          <a:p>
            <a:pPr marL="285750" marR="0" lvl="0" indent="-22860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rPr>
              <a:t>Level 3 achievements saw </a:t>
            </a:r>
            <a:r>
              <a:rPr lang="en-US" sz="1200" dirty="0">
                <a:solidFill>
                  <a:prstClr val="white"/>
                </a:solidFill>
                <a:latin typeface="Calibri" panose="020F0502020204030204"/>
              </a:rPr>
              <a:t>the</a:t>
            </a:r>
            <a:r>
              <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rPr>
              <a:t> largest raw number increase </a:t>
            </a:r>
            <a:r>
              <a:rPr lang="en-US" sz="1200" dirty="0">
                <a:solidFill>
                  <a:prstClr val="white"/>
                </a:solidFill>
                <a:latin typeface="Calibri" panose="020F0502020204030204"/>
              </a:rPr>
              <a:t>of +74 starts (+32%) from the same period last year. Level 4 achievements had the largest percentage increase: +77%(+50).</a:t>
            </a:r>
            <a:endPar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9" name="TextBox 18">
            <a:extLst>
              <a:ext uri="{FF2B5EF4-FFF2-40B4-BE49-F238E27FC236}">
                <a16:creationId xmlns:a16="http://schemas.microsoft.com/office/drawing/2014/main" id="{90E96212-6D89-4A53-8F8E-231B65063B52}"/>
              </a:ext>
            </a:extLst>
          </p:cNvPr>
          <p:cNvSpPr txBox="1"/>
          <p:nvPr/>
        </p:nvSpPr>
        <p:spPr>
          <a:xfrm>
            <a:off x="6033710" y="6550223"/>
            <a:ext cx="6795472"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1" u="none" strike="noStrike" kern="1200" cap="none" spc="0" normalizeH="0" baseline="0" noProof="0" dirty="0">
                <a:ln>
                  <a:noFill/>
                </a:ln>
                <a:solidFill>
                  <a:prstClr val="black"/>
                </a:solidFill>
                <a:effectLst/>
                <a:uLnTx/>
                <a:uFillTx/>
                <a:latin typeface="Calibri" panose="020F0502020204030204"/>
                <a:ea typeface="+mn-ea"/>
                <a:cs typeface="+mn-cs"/>
              </a:rPr>
              <a:t>*Apprenticeship achievements are calculated based on the course delivery location.</a:t>
            </a:r>
          </a:p>
        </p:txBody>
      </p:sp>
      <p:pic>
        <p:nvPicPr>
          <p:cNvPr id="4" name="Picture 3" descr="A bar chart outlining the proportion of achievements by level of apprenticeship for 2020/21 and 2021/22 overall and 2022/23 up to Q3 for apprenticeships delivered in Greater Cambridge. There is also a national comparison for 2022/23 up to Q3. Level 2 and level 3 apprenticeships make up a smaller proportion of Greater Cambridge starts compared to nationally. The three levels with the most achievements are the same nationally as in Greater Cambridge.">
            <a:extLst>
              <a:ext uri="{FF2B5EF4-FFF2-40B4-BE49-F238E27FC236}">
                <a16:creationId xmlns:a16="http://schemas.microsoft.com/office/drawing/2014/main" id="{95E6830E-CD81-9801-CB3F-FEE11A1F561E}"/>
              </a:ext>
            </a:extLst>
          </p:cNvPr>
          <p:cNvPicPr>
            <a:picLocks noChangeAspect="1"/>
          </p:cNvPicPr>
          <p:nvPr/>
        </p:nvPicPr>
        <p:blipFill>
          <a:blip r:embed="rId3"/>
          <a:stretch>
            <a:fillRect/>
          </a:stretch>
        </p:blipFill>
        <p:spPr>
          <a:xfrm>
            <a:off x="4812683" y="3251962"/>
            <a:ext cx="7151228" cy="3225064"/>
          </a:xfrm>
          <a:prstGeom prst="rect">
            <a:avLst/>
          </a:prstGeom>
        </p:spPr>
      </p:pic>
      <p:pic>
        <p:nvPicPr>
          <p:cNvPr id="5" name="Picture 4" descr="A bar chart outlining the proportion and raw number of achievements by level of apprenticeship up to and including Q3 for 2020/21, 2021/22 and 2022/23 for apprenticeships delivered in Greater Cambridge. The percentage of level 6 achievements has dropped from 7% in Q3 of last year to 2% of Q3 of this year. The three levels with the largest number of achievements are: level 3 (304, 39%), Level 2 (155, 20%) and Level 4 (115, 15%).">
            <a:extLst>
              <a:ext uri="{FF2B5EF4-FFF2-40B4-BE49-F238E27FC236}">
                <a16:creationId xmlns:a16="http://schemas.microsoft.com/office/drawing/2014/main" id="{11419E9D-B664-6067-700C-B783EAC6D43B}"/>
              </a:ext>
            </a:extLst>
          </p:cNvPr>
          <p:cNvPicPr>
            <a:picLocks noChangeAspect="1"/>
          </p:cNvPicPr>
          <p:nvPr/>
        </p:nvPicPr>
        <p:blipFill>
          <a:blip r:embed="rId4"/>
          <a:stretch>
            <a:fillRect/>
          </a:stretch>
        </p:blipFill>
        <p:spPr>
          <a:xfrm>
            <a:off x="4812683" y="-40163"/>
            <a:ext cx="7151228" cy="3292125"/>
          </a:xfrm>
          <a:prstGeom prst="rect">
            <a:avLst/>
          </a:prstGeom>
        </p:spPr>
      </p:pic>
    </p:spTree>
    <p:extLst>
      <p:ext uri="{BB962C8B-B14F-4D97-AF65-F5344CB8AC3E}">
        <p14:creationId xmlns:p14="http://schemas.microsoft.com/office/powerpoint/2010/main" val="20392211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CEB41C5C-0F34-4DDA-9D7C-5E717F35F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384" y="303591"/>
            <a:ext cx="4334256" cy="5896743"/>
          </a:xfrm>
          <a:prstGeom prst="rect">
            <a:avLst/>
          </a:prstGeom>
          <a:solidFill>
            <a:schemeClr val="tx1">
              <a:lumMod val="75000"/>
              <a:lumOff val="25000"/>
            </a:schemeClr>
          </a:solidFill>
          <a:ln w="127000" cap="sq" cmpd="thinThick">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itle 6">
            <a:extLst>
              <a:ext uri="{FF2B5EF4-FFF2-40B4-BE49-F238E27FC236}">
                <a16:creationId xmlns:a16="http://schemas.microsoft.com/office/drawing/2014/main" id="{BD8DABBC-DDE1-4648-89E3-C4CA7CE413BC}"/>
              </a:ext>
            </a:extLst>
          </p:cNvPr>
          <p:cNvSpPr txBox="1">
            <a:spLocks noGrp="1"/>
          </p:cNvSpPr>
          <p:nvPr>
            <p:ph type="title" idx="4294967295"/>
          </p:nvPr>
        </p:nvSpPr>
        <p:spPr>
          <a:xfrm>
            <a:off x="594360" y="640263"/>
            <a:ext cx="3822192" cy="13449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p>
            <a:pPr marL="0" marR="0" lvl="0" indent="0" algn="l" defTabSz="914400" rtl="0" eaLnBrk="1" fontAlgn="auto" latinLnBrk="0" hangingPunct="1">
              <a:lnSpc>
                <a:spcPct val="90000"/>
              </a:lnSpc>
              <a:spcBef>
                <a:spcPct val="0"/>
              </a:spcBef>
              <a:spcAft>
                <a:spcPts val="60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Light" panose="020F0302020204030204"/>
                <a:ea typeface="+mn-ea"/>
                <a:cs typeface="+mn-cs"/>
              </a:rPr>
              <a:t>Achievements by subject area</a:t>
            </a:r>
          </a:p>
        </p:txBody>
      </p:sp>
      <p:cxnSp>
        <p:nvCxnSpPr>
          <p:cNvPr id="22" name="Straight Connector 21">
            <a:extLst>
              <a:ext uri="{FF2B5EF4-FFF2-40B4-BE49-F238E27FC236}">
                <a16:creationId xmlns:a16="http://schemas.microsoft.com/office/drawing/2014/main" id="{57E1E5E6-F385-4E9C-B201-BA5BDE5CAD5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04088" y="2050687"/>
            <a:ext cx="3685032" cy="0"/>
          </a:xfrm>
          <a:prstGeom prst="line">
            <a:avLst/>
          </a:prstGeom>
          <a:ln w="22225">
            <a:solidFill>
              <a:srgbClr val="E7E6E6"/>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15C01F86-2586-4E21-94DA-645B348FE70E}"/>
              </a:ext>
            </a:extLst>
          </p:cNvPr>
          <p:cNvSpPr txBox="1"/>
          <p:nvPr/>
        </p:nvSpPr>
        <p:spPr>
          <a:xfrm>
            <a:off x="336384" y="2054891"/>
            <a:ext cx="4334256" cy="4145437"/>
          </a:xfrm>
          <a:prstGeom prst="rect">
            <a:avLst/>
          </a:prstGeom>
        </p:spPr>
        <p:txBody>
          <a:bodyPr vert="horz" lIns="91440" tIns="45720" rIns="91440" bIns="45720" rtlCol="0">
            <a:normAutofit fontScale="92500" lnSpcReduction="20000"/>
          </a:bodyPr>
          <a:lstStyle/>
          <a:p>
            <a:pPr marL="285750" marR="0" lvl="0" indent="-22860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rPr>
              <a:t>While apprenticeships have seen an increase in the number of achievements, the impact on individual subject areas has varied when considering achievements across Q3 in 2022/23 compared with equivalent periods in 2021/22 and 2020/21.</a:t>
            </a:r>
          </a:p>
          <a:p>
            <a:pPr marL="285750" marR="0" lvl="0" indent="-22860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rPr>
              <a:t>Comparing Q3 2022/23 with the same point in the previous year, the single biggest raw number decrease in achievements was in the Retail and Commercial Enterprise subject area, with -25 fewer achievements (-</a:t>
            </a:r>
            <a:r>
              <a:rPr lang="en-US" sz="1200" dirty="0">
                <a:solidFill>
                  <a:prstClr val="white"/>
                </a:solidFill>
                <a:latin typeface="Calibri" panose="020F0502020204030204"/>
              </a:rPr>
              <a:t>27</a:t>
            </a:r>
            <a:r>
              <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rPr>
              <a:t>%).</a:t>
            </a:r>
          </a:p>
          <a:p>
            <a:pPr marL="285750" marR="0" lvl="0" indent="-22860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r>
              <a:rPr lang="en-US" sz="1200" dirty="0">
                <a:solidFill>
                  <a:prstClr val="white"/>
                </a:solidFill>
                <a:latin typeface="Calibri" panose="020F0502020204030204"/>
              </a:rPr>
              <a:t>The largest percentage decrease in achievements was in Construction, Planning and the Built Environment (-47%, -23). This is partly due to Cambridge Regional College decreasing its achievements in this subject sector from 50 achievements up to Q3 2020/21 and 49 up to Q3 2021/22 to 26 up to Q3 2022/23</a:t>
            </a:r>
            <a:endPar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285750" marR="0" lvl="0" indent="-22860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r>
              <a:rPr lang="en-US" sz="1200" dirty="0">
                <a:solidFill>
                  <a:prstClr val="white"/>
                </a:solidFill>
                <a:latin typeface="Calibri" panose="020F0502020204030204"/>
              </a:rPr>
              <a:t>Health, Public Services and Care had the largest raw number and percentage increase to their achievements: 178 up to Q3 2022/23 from 57 in the same period last year. This is an increase of +212%. And driven by  </a:t>
            </a:r>
            <a:r>
              <a:rPr lang="en-US" sz="1200" dirty="0" err="1">
                <a:solidFill>
                  <a:prstClr val="white"/>
                </a:solidFill>
                <a:latin typeface="Calibri" panose="020F0502020204030204"/>
              </a:rPr>
              <a:t>Medipro</a:t>
            </a:r>
            <a:r>
              <a:rPr lang="en-US" sz="1200" dirty="0">
                <a:solidFill>
                  <a:prstClr val="white"/>
                </a:solidFill>
                <a:latin typeface="Calibri" panose="020F0502020204030204"/>
              </a:rPr>
              <a:t>, a new provider, having 54 achievements so far this year. This provider is already processing achievements due to taking on learners from the East of England Ambulance Service which ceased provision in 2021/22.</a:t>
            </a:r>
          </a:p>
          <a:p>
            <a:pPr marL="285750" marR="0" lvl="0" indent="-22860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rPr>
              <a:t>The Agriculture, Horticulture and Animal Care sector accounted for a higher percentage of apprenticeship achievements across Greater </a:t>
            </a:r>
            <a:r>
              <a:rPr lang="en-US" sz="1200" dirty="0">
                <a:solidFill>
                  <a:prstClr val="white"/>
                </a:solidFill>
                <a:latin typeface="Calibri" panose="020F0502020204030204"/>
              </a:rPr>
              <a:t>Cambridge </a:t>
            </a:r>
            <a:r>
              <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rPr>
              <a:t>across Q3 in 2022/23 at 6%, compared with 4% for the same period in 2021/22. </a:t>
            </a:r>
          </a:p>
          <a:p>
            <a:pPr marL="285750" marR="0" lvl="0" indent="-22860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rPr>
              <a:t>Health, Public Services and Care accounts for a higher proportion of national achievements up to Q3 (27%) than it does in Greater Cambridge (23%). A lower proportion of national achievements are also in the Business, Administration and Law subject area (30% nationally compared to 37% in Greater Cambridge).</a:t>
            </a:r>
          </a:p>
          <a:p>
            <a:pPr marL="285750" marR="0" lvl="0" indent="-22860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endParaRPr kumimoji="0" lang="en-US" sz="12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3" name="Picture 2" descr="A bar chart outlining the proportion and raw number of achievements by subject area of apprenticeship up to and including Q3 for 2020/21, 2021/22 and 2022/23 for apprenticeships delivered in Greater Cambridge.  Starts across the Retail and Commercial Enterprise subject area make up a smaller proportion in Q3 of 2022/23 than in Q3 of 2021/22. The three sectors with the most achievements are: Business, administration and Law (285, 37%), Health, Public Services and Care (178, 23%), and Engineering and Manufacturing Technology (117, 15%).">
            <a:extLst>
              <a:ext uri="{FF2B5EF4-FFF2-40B4-BE49-F238E27FC236}">
                <a16:creationId xmlns:a16="http://schemas.microsoft.com/office/drawing/2014/main" id="{11D77452-4370-9027-B7DE-F363CA53E1DA}"/>
              </a:ext>
            </a:extLst>
          </p:cNvPr>
          <p:cNvPicPr>
            <a:picLocks noChangeAspect="1"/>
          </p:cNvPicPr>
          <p:nvPr/>
        </p:nvPicPr>
        <p:blipFill>
          <a:blip r:embed="rId3"/>
          <a:stretch>
            <a:fillRect/>
          </a:stretch>
        </p:blipFill>
        <p:spPr>
          <a:xfrm>
            <a:off x="4870885" y="303591"/>
            <a:ext cx="7218290" cy="3097036"/>
          </a:xfrm>
          <a:prstGeom prst="rect">
            <a:avLst/>
          </a:prstGeom>
        </p:spPr>
      </p:pic>
      <p:pic>
        <p:nvPicPr>
          <p:cNvPr id="5" name="Picture 4" descr="A bar chart outlining the proportion of achievements by subject area of apprenticeship for 2020/21 and 2021/22 overall and 2022/23 up to Q3 for apprenticeships delivered in Greater Cambridge. There is also a national comparison for 2022/23 up to Q3. Business, administration and law makes up a higher proportion of starts in Greater Cambridge when compared to nationally. The three sectors with the most starts are the same nationally as in Greater Cambridge.">
            <a:extLst>
              <a:ext uri="{FF2B5EF4-FFF2-40B4-BE49-F238E27FC236}">
                <a16:creationId xmlns:a16="http://schemas.microsoft.com/office/drawing/2014/main" id="{798E4A29-2EA1-AEBC-C4CE-567C796E046B}"/>
              </a:ext>
            </a:extLst>
          </p:cNvPr>
          <p:cNvPicPr>
            <a:picLocks noChangeAspect="1"/>
          </p:cNvPicPr>
          <p:nvPr/>
        </p:nvPicPr>
        <p:blipFill>
          <a:blip r:embed="rId4"/>
          <a:stretch>
            <a:fillRect/>
          </a:stretch>
        </p:blipFill>
        <p:spPr>
          <a:xfrm>
            <a:off x="4870885" y="3429000"/>
            <a:ext cx="7218290" cy="3011685"/>
          </a:xfrm>
          <a:prstGeom prst="rect">
            <a:avLst/>
          </a:prstGeom>
        </p:spPr>
      </p:pic>
      <p:sp>
        <p:nvSpPr>
          <p:cNvPr id="6" name="TextBox 5">
            <a:extLst>
              <a:ext uri="{FF2B5EF4-FFF2-40B4-BE49-F238E27FC236}">
                <a16:creationId xmlns:a16="http://schemas.microsoft.com/office/drawing/2014/main" id="{685F7451-EB05-49DE-86B7-6BC9A86FD120}"/>
              </a:ext>
            </a:extLst>
          </p:cNvPr>
          <p:cNvSpPr txBox="1"/>
          <p:nvPr/>
        </p:nvSpPr>
        <p:spPr>
          <a:xfrm>
            <a:off x="238958" y="6396335"/>
            <a:ext cx="1060949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1" u="none" strike="noStrike" kern="1200" cap="none" spc="0" normalizeH="0" baseline="0" noProof="0" dirty="0">
                <a:ln>
                  <a:noFill/>
                </a:ln>
                <a:solidFill>
                  <a:prstClr val="black"/>
                </a:solidFill>
                <a:effectLst/>
                <a:uLnTx/>
                <a:uFillTx/>
                <a:latin typeface="Calibri" panose="020F0502020204030204"/>
                <a:ea typeface="+mn-ea"/>
                <a:cs typeface="+mn-cs"/>
              </a:rPr>
              <a:t>*Sectors which account for less than 3% of achievements in the Greater Cambridge area and nationally in Q3 of 2022/23  have been included within the Other category. This includes Education and Training; Leisure, Travel and Tourism; Arts, Media and Publishing; Science and Mathematics.</a:t>
            </a:r>
          </a:p>
        </p:txBody>
      </p:sp>
    </p:spTree>
    <p:extLst>
      <p:ext uri="{BB962C8B-B14F-4D97-AF65-F5344CB8AC3E}">
        <p14:creationId xmlns:p14="http://schemas.microsoft.com/office/powerpoint/2010/main" val="3944532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EB41C5C-0F34-4DDA-9D7C-5E717F35F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384" y="303591"/>
            <a:ext cx="4334256" cy="5896743"/>
          </a:xfrm>
          <a:prstGeom prst="rect">
            <a:avLst/>
          </a:prstGeom>
          <a:solidFill>
            <a:schemeClr val="tx1">
              <a:lumMod val="75000"/>
              <a:lumOff val="25000"/>
            </a:schemeClr>
          </a:solidFill>
          <a:ln w="127000" cap="sq" cmpd="thinThick">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07D25E2-C177-4A9C-9584-4BA77E5DEC92}"/>
              </a:ext>
            </a:extLst>
          </p:cNvPr>
          <p:cNvSpPr>
            <a:spLocks noGrp="1"/>
          </p:cNvSpPr>
          <p:nvPr>
            <p:ph type="title"/>
          </p:nvPr>
        </p:nvSpPr>
        <p:spPr>
          <a:xfrm>
            <a:off x="594360" y="640263"/>
            <a:ext cx="3822192" cy="1344975"/>
          </a:xfrm>
        </p:spPr>
        <p:txBody>
          <a:bodyPr>
            <a:normAutofit/>
          </a:bodyPr>
          <a:lstStyle/>
          <a:p>
            <a:r>
              <a:rPr lang="en-GB" sz="3600" dirty="0">
                <a:solidFill>
                  <a:schemeClr val="bg1"/>
                </a:solidFill>
              </a:rPr>
              <a:t>Achievements by age groups</a:t>
            </a:r>
          </a:p>
        </p:txBody>
      </p:sp>
      <p:cxnSp>
        <p:nvCxnSpPr>
          <p:cNvPr id="12" name="Straight Connector 11">
            <a:extLst>
              <a:ext uri="{FF2B5EF4-FFF2-40B4-BE49-F238E27FC236}">
                <a16:creationId xmlns:a16="http://schemas.microsoft.com/office/drawing/2014/main" id="{57E1E5E6-F385-4E9C-B201-BA5BDE5CAD5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04088" y="2050687"/>
            <a:ext cx="3685032" cy="0"/>
          </a:xfrm>
          <a:prstGeom prst="line">
            <a:avLst/>
          </a:prstGeom>
          <a:ln w="22225">
            <a:solidFill>
              <a:srgbClr val="E7E6E6"/>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13A19989-ABBF-4534-A160-19BFC01D49C0}"/>
              </a:ext>
            </a:extLst>
          </p:cNvPr>
          <p:cNvSpPr>
            <a:spLocks noGrp="1"/>
          </p:cNvSpPr>
          <p:nvPr>
            <p:ph idx="1"/>
          </p:nvPr>
        </p:nvSpPr>
        <p:spPr>
          <a:xfrm>
            <a:off x="452387" y="2121763"/>
            <a:ext cx="4090737" cy="3865142"/>
          </a:xfrm>
        </p:spPr>
        <p:txBody>
          <a:bodyPr>
            <a:normAutofit fontScale="92500" lnSpcReduction="10000"/>
          </a:bodyPr>
          <a:lstStyle/>
          <a:p>
            <a:r>
              <a:rPr lang="en-GB" sz="1400" dirty="0">
                <a:solidFill>
                  <a:schemeClr val="bg1"/>
                </a:solidFill>
              </a:rPr>
              <a:t>Of the 733 apprenticeship achievements up to Q3 in 2022/23, 350 (45%) achievements were 25+ year olds, 263 (34%) achievements were among 19-24 year olds and those aged 19 and under accounted for 160 (21%) achievements.  In Q3 of 2021/22 it accounted for 150 (23%) of achievements. </a:t>
            </a:r>
          </a:p>
          <a:p>
            <a:r>
              <a:rPr lang="en-GB" sz="1400" dirty="0">
                <a:solidFill>
                  <a:schemeClr val="bg1"/>
                </a:solidFill>
              </a:rPr>
              <a:t>There has been a higher proportion (+6 percentage points) of apprenticeship achievements in 2022/23 up to Q3 among those aged 19-24 compared to the same period in 2021/22, achievements increased in this age group by +79 (+43%).</a:t>
            </a:r>
          </a:p>
          <a:p>
            <a:r>
              <a:rPr lang="en-GB" sz="1400" dirty="0">
                <a:solidFill>
                  <a:schemeClr val="bg1"/>
                </a:solidFill>
              </a:rPr>
              <a:t>There were lower proportions of those aged 25+ undertaking apprenticeships compared to the equivalent period 2021/22. However, the number of  achievements across the 25+ age group increased by +36 (+11%).</a:t>
            </a:r>
          </a:p>
          <a:p>
            <a:r>
              <a:rPr lang="en-GB" sz="1400" dirty="0">
                <a:solidFill>
                  <a:schemeClr val="bg1"/>
                </a:solidFill>
              </a:rPr>
              <a:t>Nationally, a slightly higher proportion of achievements were for those aged under 19 (23% compared to 21% in Greater Cambridge) and a slightly lower proportion of 19-24 (32% compared to 34%)</a:t>
            </a:r>
          </a:p>
          <a:p>
            <a:endParaRPr lang="en-GB" sz="1400" dirty="0">
              <a:solidFill>
                <a:schemeClr val="bg1"/>
              </a:solidFill>
            </a:endParaRPr>
          </a:p>
        </p:txBody>
      </p:sp>
      <p:pic>
        <p:nvPicPr>
          <p:cNvPr id="5" name="Picture 4" descr="A bar chart outlining the proportion and raw number of achievements by age up to and including Q3 for 2020/21, 2021/22 and 2022/23 for apprenticeships delivered in Greater Cambridge. Achievements are higher across all age groups in Q3 of 2022/23 than they were in Q3 of 2020/21 and 2021/22">
            <a:extLst>
              <a:ext uri="{FF2B5EF4-FFF2-40B4-BE49-F238E27FC236}">
                <a16:creationId xmlns:a16="http://schemas.microsoft.com/office/drawing/2014/main" id="{516A61EC-5EE8-BB52-BEC0-D3D3850D58EC}"/>
              </a:ext>
            </a:extLst>
          </p:cNvPr>
          <p:cNvPicPr>
            <a:picLocks noChangeAspect="1"/>
          </p:cNvPicPr>
          <p:nvPr/>
        </p:nvPicPr>
        <p:blipFill>
          <a:blip r:embed="rId3"/>
          <a:stretch>
            <a:fillRect/>
          </a:stretch>
        </p:blipFill>
        <p:spPr>
          <a:xfrm>
            <a:off x="4756823" y="167357"/>
            <a:ext cx="7212193" cy="3261643"/>
          </a:xfrm>
          <a:prstGeom prst="rect">
            <a:avLst/>
          </a:prstGeom>
        </p:spPr>
      </p:pic>
      <p:pic>
        <p:nvPicPr>
          <p:cNvPr id="4" name="Picture 3" descr="A bar chart outlining the proportion of achievements by age of apprenticeship for 2020/21 and 2021/22 overall and 2022/23 up to Q3 for apprenticeships delivered in Greater Cambridge.. There is also a national comparison for 2022/23 up to Q3. The proportion of achievements across those under 19 is lower in Greater Cambridge than nationally.">
            <a:extLst>
              <a:ext uri="{FF2B5EF4-FFF2-40B4-BE49-F238E27FC236}">
                <a16:creationId xmlns:a16="http://schemas.microsoft.com/office/drawing/2014/main" id="{155E319D-2400-AB88-67CE-A318BF1EDEB7}"/>
              </a:ext>
            </a:extLst>
          </p:cNvPr>
          <p:cNvPicPr>
            <a:picLocks noChangeAspect="1"/>
          </p:cNvPicPr>
          <p:nvPr/>
        </p:nvPicPr>
        <p:blipFill>
          <a:blip r:embed="rId4"/>
          <a:stretch>
            <a:fillRect/>
          </a:stretch>
        </p:blipFill>
        <p:spPr>
          <a:xfrm>
            <a:off x="4750726" y="3441193"/>
            <a:ext cx="7218290" cy="3249450"/>
          </a:xfrm>
          <a:prstGeom prst="rect">
            <a:avLst/>
          </a:prstGeom>
        </p:spPr>
      </p:pic>
    </p:spTree>
    <p:extLst>
      <p:ext uri="{BB962C8B-B14F-4D97-AF65-F5344CB8AC3E}">
        <p14:creationId xmlns:p14="http://schemas.microsoft.com/office/powerpoint/2010/main" val="8080415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5874</TotalTime>
  <Words>2139</Words>
  <Application>Microsoft Office PowerPoint</Application>
  <PresentationFormat>Widescreen</PresentationFormat>
  <Paragraphs>128</Paragraphs>
  <Slides>10</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An overview of apprenticeships delivered in the Greater Cambridge area – Q3 (February – April) 2022/23</vt:lpstr>
      <vt:lpstr>Delivery to date (April 2022/23)</vt:lpstr>
      <vt:lpstr>Starts by Level</vt:lpstr>
      <vt:lpstr>Starts by subject area</vt:lpstr>
      <vt:lpstr>Starts by age groups</vt:lpstr>
      <vt:lpstr>Who are the main providers delivering starts in the GCP area?</vt:lpstr>
      <vt:lpstr>Achievements by Level</vt:lpstr>
      <vt:lpstr>Achievements by subject area</vt:lpstr>
      <vt:lpstr>Achievements by age groups</vt:lpstr>
      <vt:lpstr>Who are the main providers delivering achievements in the GCP area?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overview of Apprenticeships in the Greater Cambridge area – Q2 2020/21</dc:title>
  <dc:creator>Arianne Abouzar</dc:creator>
  <cp:lastModifiedBy>Dominic Milham</cp:lastModifiedBy>
  <cp:revision>276</cp:revision>
  <dcterms:created xsi:type="dcterms:W3CDTF">2021-06-02T07:44:53Z</dcterms:created>
  <dcterms:modified xsi:type="dcterms:W3CDTF">2023-10-19T08:00:54Z</dcterms:modified>
</cp:coreProperties>
</file>