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5" r:id="rId3"/>
    <p:sldId id="257" r:id="rId4"/>
    <p:sldId id="258" r:id="rId5"/>
    <p:sldId id="261" r:id="rId6"/>
    <p:sldId id="270" r:id="rId7"/>
    <p:sldId id="276" r:id="rId8"/>
    <p:sldId id="277" r:id="rId9"/>
    <p:sldId id="278" r:id="rId10"/>
    <p:sldId id="27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7D3F34-1C37-7D77-4CB4-8EB5E92209B2}" name="Tom King (he/him)" initials="TK(" userId="S::Tom.King@cambridgeshire.gov.uk::48e77897-8dd0-4e6d-a8f1-9745f87ba2af" providerId="AD"/>
  <p188:author id="{14508A64-452C-D305-809B-F2E1442B234B}" name="Jack Hicks" initials="JH" userId="S::Jack.Hicks@cambridgeshire.gov.uk::2b9c6a7b-eab9-4479-83cf-004ae7932934" providerId="AD"/>
  <p188:author id="{0AED1C8A-9137-31C9-C047-EDD1D359613D}" name="Dominic Milham" initials="DM" userId="S::Dominic.Milham@cambridgeshire.gov.uk::d852ccbe-f955-41c6-ba59-765581eb65a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ianne Abouzar" initials="AA" lastIdx="23" clrIdx="0">
    <p:extLst>
      <p:ext uri="{19B8F6BF-5375-455C-9EA6-DF929625EA0E}">
        <p15:presenceInfo xmlns:p15="http://schemas.microsoft.com/office/powerpoint/2012/main" userId="S::Arianne.Abouzar@cambridgeshire.gov.uk::17852c53-966b-46ab-8a2d-9adfd7cd3a66" providerId="AD"/>
      </p:ext>
    </p:extLst>
  </p:cmAuthor>
  <p:cmAuthor id="2" name="Rachel Hallam" initials="RH" lastIdx="2" clrIdx="1">
    <p:extLst>
      <p:ext uri="{19B8F6BF-5375-455C-9EA6-DF929625EA0E}">
        <p15:presenceInfo xmlns:p15="http://schemas.microsoft.com/office/powerpoint/2012/main" userId="S::Rachel.Hallam@cambridgeshire.gov.uk::9f5af52d-7374-4604-9344-0e5ade114817" providerId="AD"/>
      </p:ext>
    </p:extLst>
  </p:cmAuthor>
  <p:cmAuthor id="3" name="Dominic Milham" initials="DM" lastIdx="5" clrIdx="2">
    <p:extLst>
      <p:ext uri="{19B8F6BF-5375-455C-9EA6-DF929625EA0E}">
        <p15:presenceInfo xmlns:p15="http://schemas.microsoft.com/office/powerpoint/2012/main" userId="S::Dominic.Milham@cambridgeshire.gov.uk::d852ccbe-f955-41c6-ba59-765581eb65a4" providerId="AD"/>
      </p:ext>
    </p:extLst>
  </p:cmAuthor>
  <p:cmAuthor id="4" name="Tom King (he/him)" initials="TK(" lastIdx="5" clrIdx="3">
    <p:extLst>
      <p:ext uri="{19B8F6BF-5375-455C-9EA6-DF929625EA0E}">
        <p15:presenceInfo xmlns:p15="http://schemas.microsoft.com/office/powerpoint/2012/main" userId="S::Tom.King@cambridgeshire.gov.uk::48e77897-8dd0-4e6d-a8f1-9745f87ba2a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7" autoAdjust="0"/>
    <p:restoredTop sz="84136" autoAdjust="0"/>
  </p:normalViewPr>
  <p:slideViewPr>
    <p:cSldViewPr snapToGrid="0">
      <p:cViewPr varScale="1">
        <p:scale>
          <a:sx n="96" d="100"/>
          <a:sy n="96" d="100"/>
        </p:scale>
        <p:origin x="97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933F1-6E06-43A3-BA8D-0626C53C1751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AC5BE-8BEA-424F-82D4-51DDAEBF6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31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AC5BE-8BEA-424F-82D4-51DDAEBF61E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33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3AC5BE-8BEA-424F-82D4-51DDAEBF61E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794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AC5BE-8BEA-424F-82D4-51DDAEBF61E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96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AC5BE-8BEA-424F-82D4-51DDAEBF61E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144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AC5BE-8BEA-424F-82D4-51DDAEBF61E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335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AC5BE-8BEA-424F-82D4-51DDAEBF61E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519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AC5BE-8BEA-424F-82D4-51DDAEBF61E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235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3AC5BE-8BEA-424F-82D4-51DDAEBF61E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7563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3AC5BE-8BEA-424F-82D4-51DDAEBF61E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8389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3AC5BE-8BEA-424F-82D4-51DDAEBF61E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3326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F22BF-0DE5-440C-9F02-2F71665E0A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2E7E9D-8867-4156-93CA-D96A4BAD5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1F036-2A8C-4BFC-AF6E-6C7E49059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CD64-60B9-4460-9807-80C4E53EEBF4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58DDC-9EB1-41DD-AE57-66C130FC6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9907B-5E6C-4ED2-81E7-99DC9C1C6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A334-50FC-484B-876C-9C6C9C4E2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41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90346-EDE4-48B3-B4BE-06C9F8F1A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7F00CF-862C-4255-BF3D-85312E3FB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399B2-9880-4FCE-B926-55BD3DDAA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CD64-60B9-4460-9807-80C4E53EEBF4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01039-6F17-4A64-A295-89928EEDD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3F152-ECE7-4FFA-A9A8-692136C2D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A334-50FC-484B-876C-9C6C9C4E2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1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A7965C-616F-4469-AF15-736D322695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6D912D-C64D-4374-B945-235826FEB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DC110-BF73-4386-81D7-4CAF33B41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CD64-60B9-4460-9807-80C4E53EEBF4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19F8F-E7BB-4B92-A8AA-B9202EF8E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DA33F-BE54-427B-9CCD-50792D3C3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A334-50FC-484B-876C-9C6C9C4E2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44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29149-E2DF-49C9-97DC-5D2EFA627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BFC86-B03F-4C5B-B455-9EE67CE9F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9FF61-A557-47CA-8B77-EA4DC5C7E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CD64-60B9-4460-9807-80C4E53EEBF4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F32C9-A89C-4007-9CC0-10A385771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1EAC4-E0D5-450D-8B8D-B741847C1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A334-50FC-484B-876C-9C6C9C4E2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61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77A1F-3F6A-4813-BF75-90ADF1F1F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174756-B192-46B7-953F-C432BEAEF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AAA33-72C3-431F-BB1D-41B725820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CD64-60B9-4460-9807-80C4E53EEBF4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72CD0-F6FF-41E0-9823-91096A16A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A3D8E-E328-4A65-ADFC-BDA28F247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A334-50FC-484B-876C-9C6C9C4E2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71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319B-31E7-4371-93D4-B36D2AC22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EAB79-2D7D-4150-91D0-36A5FE4B1C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D0E014-5EB3-43DD-AD43-19AE35B14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88DCF-8C83-4779-90E1-EB69A9A2B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CD64-60B9-4460-9807-80C4E53EEBF4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88C0A0-FDF5-4843-8F17-8FF5614BF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58D948-EDBA-4C24-94C0-8B0F5FE1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A334-50FC-484B-876C-9C6C9C4E2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30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60A82-94F8-4F67-A720-81C6A585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5662E1-3A6F-47CA-BFBC-A6461A868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C49B95-5BBB-446D-A5A2-BFF45FA69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4EE1F7-5E2F-423D-81BA-69E55969F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4E9BA9-9C12-4159-B9CF-0E899A39C1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C5E4EE-A72D-481D-A045-487DB8673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CD64-60B9-4460-9807-80C4E53EEBF4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4EA80F-ACC2-48FC-9A28-888829ED7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3821C9-A7EF-4E87-95F9-06F043368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A334-50FC-484B-876C-9C6C9C4E2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11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C8E64-F026-45DA-81DC-4F71ADE40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C1277-0163-4B11-9DDF-B4125A6F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CD64-60B9-4460-9807-80C4E53EEBF4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147381-E50A-48DC-BC6B-33E2977A5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D90966-1E10-4FCC-B88B-2BEEBBEEA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A334-50FC-484B-876C-9C6C9C4E2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82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ECD02-E50B-40C7-AA1F-5E3C4B6B6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CD64-60B9-4460-9807-80C4E53EEBF4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97D7C6-17D6-4723-96D1-A2085DD53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464DE-F966-4141-BBCA-AB8359884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A334-50FC-484B-876C-9C6C9C4E2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64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07DE5-DEC2-4690-8585-EBD909B27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54A92-C46A-4D29-A73C-BF420736F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F4D57B-0148-47B2-8919-25691C0E7A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C9F81-EF70-4ED9-9959-1BDE8A01C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CD64-60B9-4460-9807-80C4E53EEBF4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68CDA-1205-4804-92CB-AA1B3729A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DF327-09C6-4359-983D-46BFCEC3A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A334-50FC-484B-876C-9C6C9C4E2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51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40313-0982-43D0-BB69-37B1BC75D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5CA7E9-5AC3-4B08-A13C-B48D371D08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7EA914-D906-4916-BECF-5E5FA92A6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E6F964-549D-4BA5-B9D9-3677538EA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CD64-60B9-4460-9807-80C4E53EEBF4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D9847-6FE1-4A0C-8085-D31DBB6CF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588F5-B3D9-493A-9313-ED0CCD04B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A334-50FC-484B-876C-9C6C9C4E2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2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77A507-6ED7-40AB-BAF2-379CCA1B4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5E6B21-ACF1-47CF-A443-9ACAAA110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38294-0B56-4C72-8D53-FCF2439A68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2CD64-60B9-4460-9807-80C4E53EEBF4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8E0E2-0C03-439E-AA40-83AAAEB3F4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F9F5B-09B2-4C87-89E0-53719855D1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CA334-50FC-484B-876C-9C6C9C4E2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72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" name="Straight Connector 8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843625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968282"/>
            <a:ext cx="12188824" cy="4946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EB46A4-9551-45E3-99D2-F5C5642C4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38" y="1566473"/>
            <a:ext cx="10601325" cy="2166723"/>
          </a:xfrm>
        </p:spPr>
        <p:txBody>
          <a:bodyPr>
            <a:normAutofit fontScale="90000"/>
          </a:bodyPr>
          <a:lstStyle/>
          <a:p>
            <a:r>
              <a:rPr lang="en-GB" sz="5100" dirty="0"/>
              <a:t>An overview of apprenticeships delivered in the Cambridgeshire and Peterborough area – Q3 2022/23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2CDBECE-872A-4C73-9DC1-BB4E805E2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3894594"/>
            <a:ext cx="27432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028863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BD5A9AD9-BBA5-4B8C-86BD-245EFEEEBD8C}"/>
              </a:ext>
            </a:extLst>
          </p:cNvPr>
          <p:cNvSpPr txBox="1">
            <a:spLocks/>
          </p:cNvSpPr>
          <p:nvPr/>
        </p:nvSpPr>
        <p:spPr>
          <a:xfrm>
            <a:off x="795338" y="3946549"/>
            <a:ext cx="10601325" cy="4024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/>
              <a:t>Cambridgeshire and Peterborough Update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057ABBC-5F97-4B60-92F8-E1D4ED612223}"/>
              </a:ext>
            </a:extLst>
          </p:cNvPr>
          <p:cNvSpPr txBox="1">
            <a:spLocks/>
          </p:cNvSpPr>
          <p:nvPr/>
        </p:nvSpPr>
        <p:spPr>
          <a:xfrm>
            <a:off x="117446" y="6185377"/>
            <a:ext cx="11945923" cy="4024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dirty="0">
                <a:solidFill>
                  <a:schemeClr val="bg1"/>
                </a:solidFill>
              </a:rPr>
              <a:t>Contact: Dominic.Milham@cambridgeshire.gov.uk</a:t>
            </a:r>
          </a:p>
        </p:txBody>
      </p:sp>
    </p:spTree>
    <p:extLst>
      <p:ext uri="{BB962C8B-B14F-4D97-AF65-F5344CB8AC3E}">
        <p14:creationId xmlns:p14="http://schemas.microsoft.com/office/powerpoint/2010/main" val="318926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1345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80F354-C594-4930-87DF-DE64EFF6E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1792"/>
            <a:ext cx="4795157" cy="541324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5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Who are the main providers delivering achievements in the Cambridgeshire and Peterborough area?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A1CC42-34C8-4D7D-9773-9D65F39DA514}"/>
              </a:ext>
            </a:extLst>
          </p:cNvPr>
          <p:cNvSpPr txBox="1"/>
          <p:nvPr/>
        </p:nvSpPr>
        <p:spPr>
          <a:xfrm>
            <a:off x="5948371" y="3429000"/>
            <a:ext cx="6178533" cy="330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34290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largest provider in the area to date in 2022/23 was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Cambridge Regional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/>
              </a:rPr>
              <a:t> College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which accounted for 12% (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183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of apprenticeship achievements. The college accounted for 13% (172) of all achievements up to Q3 2021/22. This provider saw a 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+6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 increase in the number of Q3 achievements between 2021/22 and 2022/23. </a:t>
            </a:r>
          </a:p>
          <a:p>
            <a:pPr marL="34290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College of Animal Welfare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the second largest apprenticeship provider in the Cambridgeshire and Peterborough area up to Q3 2022/23, accounting for 5% (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72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of all achievements.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College of Animal Welfare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have increased their provision by 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200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 from the same period last year </a:t>
            </a:r>
          </a:p>
          <a:p>
            <a:pPr marL="34290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Medipro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Limited 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has the 3</a:t>
            </a:r>
            <a:r>
              <a:rPr lang="en-US" sz="1600" baseline="30000" dirty="0">
                <a:solidFill>
                  <a:prstClr val="black"/>
                </a:solidFill>
                <a:latin typeface="Calibri" panose="020F0502020204030204"/>
              </a:rPr>
              <a:t>rd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highest number of achievements (54). It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had no achievements last year as it was a new provider for 2022/23.</a:t>
            </a:r>
          </a:p>
          <a:p>
            <a:pPr marL="34290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Corndel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Limited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was 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lang="en-US" sz="1600" baseline="30000" dirty="0">
                <a:solidFill>
                  <a:prstClr val="black"/>
                </a:solidFill>
                <a:latin typeface="Calibri" panose="020F0502020204030204"/>
              </a:rPr>
              <a:t>nd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apprenticeship achievements up to Q3 2021/22, accounting for 4% (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49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of achievements . Up to Q3 2022/23 it is the 5</a:t>
            </a:r>
            <a:r>
              <a:rPr kumimoji="0" lang="en-US" sz="1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largest provider accounting for 3% (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46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of achievements. This is a decrease of 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-3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(-6%) from the same point last year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E97A71E-E7DF-1B9C-DE20-992633E8E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237382"/>
              </p:ext>
            </p:extLst>
          </p:nvPr>
        </p:nvGraphicFramePr>
        <p:xfrm>
          <a:off x="6178552" y="31270"/>
          <a:ext cx="5867673" cy="302998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95674">
                  <a:extLst>
                    <a:ext uri="{9D8B030D-6E8A-4147-A177-3AD203B41FA5}">
                      <a16:colId xmlns:a16="http://schemas.microsoft.com/office/drawing/2014/main" val="964585436"/>
                    </a:ext>
                  </a:extLst>
                </a:gridCol>
                <a:gridCol w="1108604">
                  <a:extLst>
                    <a:ext uri="{9D8B030D-6E8A-4147-A177-3AD203B41FA5}">
                      <a16:colId xmlns:a16="http://schemas.microsoft.com/office/drawing/2014/main" val="2978933329"/>
                    </a:ext>
                  </a:extLst>
                </a:gridCol>
                <a:gridCol w="1154465">
                  <a:extLst>
                    <a:ext uri="{9D8B030D-6E8A-4147-A177-3AD203B41FA5}">
                      <a16:colId xmlns:a16="http://schemas.microsoft.com/office/drawing/2014/main" val="2835473479"/>
                    </a:ext>
                  </a:extLst>
                </a:gridCol>
                <a:gridCol w="1154465">
                  <a:extLst>
                    <a:ext uri="{9D8B030D-6E8A-4147-A177-3AD203B41FA5}">
                      <a16:colId xmlns:a16="http://schemas.microsoft.com/office/drawing/2014/main" val="3135021968"/>
                    </a:ext>
                  </a:extLst>
                </a:gridCol>
                <a:gridCol w="1154465">
                  <a:extLst>
                    <a:ext uri="{9D8B030D-6E8A-4147-A177-3AD203B41FA5}">
                      <a16:colId xmlns:a16="http://schemas.microsoft.com/office/drawing/2014/main" val="543742725"/>
                    </a:ext>
                  </a:extLst>
                </a:gridCol>
              </a:tblGrid>
              <a:tr h="26106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 Five Providers by Q3 achievements 2022/23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693999"/>
                  </a:ext>
                </a:extLst>
              </a:tr>
              <a:tr h="936752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+mn-lt"/>
                        </a:rPr>
                        <a:t>Provider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+mn-lt"/>
                        </a:rPr>
                        <a:t>2022/23 delivery to date (achievements)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+mn-lt"/>
                        </a:rPr>
                        <a:t>% of Total 2022/23 achievements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+mn-lt"/>
                        </a:rPr>
                        <a:t>2021/22 delivery (achievements)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+mn-lt"/>
                        </a:rPr>
                        <a:t>% Change between 2021/22 and 2022/23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508502"/>
                  </a:ext>
                </a:extLst>
              </a:tr>
              <a:tr h="3455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CAMBRIDGE REGIONAL COLLEGE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02086858"/>
                  </a:ext>
                </a:extLst>
              </a:tr>
              <a:tr h="56659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COLLEGE OF ANIMAL WELFARE LIMITED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43441744"/>
                  </a:ext>
                </a:extLst>
              </a:tr>
              <a:tr h="2872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MEDIPRO LIMITED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01619681"/>
                  </a:ext>
                </a:extLst>
              </a:tr>
              <a:tr h="3455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 SUFFOLK COLLEGE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79684400"/>
                  </a:ext>
                </a:extLst>
              </a:tr>
              <a:tr h="2872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CORNDEL LIMITED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86475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079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273D955-236A-4C5C-806C-2D2FBC005C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588386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80F354-C594-4930-87DF-DE64EFF6E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474" y="621792"/>
            <a:ext cx="5304883" cy="54132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Delivery </a:t>
            </a:r>
            <a:r>
              <a:rPr lang="en-US" sz="5200" dirty="0">
                <a:solidFill>
                  <a:schemeClr val="bg1"/>
                </a:solidFill>
              </a:rPr>
              <a:t>to date</a:t>
            </a:r>
            <a:br>
              <a:rPr lang="en-US" sz="5200" dirty="0">
                <a:solidFill>
                  <a:schemeClr val="bg1"/>
                </a:solidFill>
              </a:rPr>
            </a:br>
            <a:r>
              <a:rPr lang="en-US" sz="5200" dirty="0">
                <a:solidFill>
                  <a:schemeClr val="bg1"/>
                </a:solidFill>
              </a:rPr>
              <a:t>(April 2022/23)</a:t>
            </a:r>
            <a:endParaRPr lang="en-US" sz="5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CD6AE5-5B7A-463F-A1A6-4587131ABACB}"/>
              </a:ext>
            </a:extLst>
          </p:cNvPr>
          <p:cNvSpPr txBox="1"/>
          <p:nvPr/>
        </p:nvSpPr>
        <p:spPr>
          <a:xfrm>
            <a:off x="5962957" y="115631"/>
            <a:ext cx="6205537" cy="9310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Up to Q3 of 2022/23 (August 2022 – April 2023) there have been </a:t>
            </a:r>
            <a:r>
              <a:rPr lang="en-US" sz="1100" b="1" dirty="0"/>
              <a:t>3,997 apprenticeship starts</a:t>
            </a:r>
            <a:r>
              <a:rPr lang="en-US" sz="1100" dirty="0"/>
              <a:t>* across Cambridgeshire and Peterborough. This is +3% more than the number of starts up to Q3 in 2021/22, where there were 3,886 apprenticeship starts.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There has been 1,525 achievements up to Q3 2022/23, an increase of +16% from the same point last year where there was 1,318 achievements</a:t>
            </a:r>
          </a:p>
        </p:txBody>
      </p:sp>
      <p:pic>
        <p:nvPicPr>
          <p:cNvPr id="5" name="Picture 4" descr="A line chart showing overall starts and starts up to Q3 and overall achievements and achievements up to Q3 for 2020/21, 2021/22 and 2022/23 across apprenticeships delivered in Cambridgeshire and Peterborough.  Q3 starts are higher in 2022/23 than the same point in 2021/22.">
            <a:extLst>
              <a:ext uri="{FF2B5EF4-FFF2-40B4-BE49-F238E27FC236}">
                <a16:creationId xmlns:a16="http://schemas.microsoft.com/office/drawing/2014/main" id="{5FB06EEF-F51A-F2B1-2285-03A5BC70B8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3864" y="1115142"/>
            <a:ext cx="6163590" cy="491989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BDA1BAC-3FB3-4688-A9F7-32B85417EA27}"/>
              </a:ext>
            </a:extLst>
          </p:cNvPr>
          <p:cNvSpPr txBox="1"/>
          <p:nvPr/>
        </p:nvSpPr>
        <p:spPr>
          <a:xfrm>
            <a:off x="5883864" y="6257836"/>
            <a:ext cx="67954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i="1" dirty="0"/>
              <a:t>*</a:t>
            </a:r>
            <a:r>
              <a:rPr lang="en-GB" sz="900" i="1"/>
              <a:t>Apprenticeship starts </a:t>
            </a:r>
            <a:r>
              <a:rPr lang="en-GB" sz="900" i="1" dirty="0"/>
              <a:t>are calculated based on the course delivery location.</a:t>
            </a:r>
          </a:p>
        </p:txBody>
      </p:sp>
    </p:spTree>
    <p:extLst>
      <p:ext uri="{BB962C8B-B14F-4D97-AF65-F5344CB8AC3E}">
        <p14:creationId xmlns:p14="http://schemas.microsoft.com/office/powerpoint/2010/main" val="1516544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4B4082-9DEF-414E-B589-FFA2FBE83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416" y="545656"/>
            <a:ext cx="3822192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Starts by Level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E3E1CE9-8BF9-44C1-A1A3-97155672628E}"/>
              </a:ext>
            </a:extLst>
          </p:cNvPr>
          <p:cNvSpPr txBox="1"/>
          <p:nvPr/>
        </p:nvSpPr>
        <p:spPr>
          <a:xfrm>
            <a:off x="249756" y="2085943"/>
            <a:ext cx="4420884" cy="450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50" b="1" dirty="0">
                <a:solidFill>
                  <a:schemeClr val="bg1"/>
                </a:solidFill>
              </a:rPr>
              <a:t>Up to Q3 (August 2022 - April 2023) there have been 3,997  apprenticeship starts* across Cambridgeshire and Peterborough.</a:t>
            </a:r>
            <a:endParaRPr lang="en-US" sz="1150" dirty="0">
              <a:solidFill>
                <a:schemeClr val="bg1"/>
              </a:solidFill>
            </a:endParaRPr>
          </a:p>
          <a:p>
            <a:pPr marL="228600" indent="-1714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50" dirty="0">
                <a:solidFill>
                  <a:schemeClr val="bg1"/>
                </a:solidFill>
              </a:rPr>
              <a:t>Up to Q3 of 2022/23, the largest proportion of starts were in Level 3 apprenticeships (42%), this is lightly lower than the national proportion (43%). </a:t>
            </a:r>
          </a:p>
          <a:p>
            <a:pPr marL="228600" indent="-1714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50" dirty="0">
                <a:solidFill>
                  <a:schemeClr val="bg1"/>
                </a:solidFill>
              </a:rPr>
              <a:t>Across Cambridgeshire and Peterborough, there were higher proportions of apprenticeship starts in Level 4 apprenticeships (13% in C&amp;P compared to 11% nationally) and in Level 5 apprenticeships (10% in C&amp;P compared to 8% nationally) compared to what was observed nationally</a:t>
            </a:r>
          </a:p>
          <a:p>
            <a:pPr marL="228600" indent="-1714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50" dirty="0">
                <a:solidFill>
                  <a:schemeClr val="bg1"/>
                </a:solidFill>
              </a:rPr>
              <a:t> A lower proportion of starts were at Level 2 (20% compared to 23% nationally), Level 3 apprenticeships (42% compared to 43% nationally)</a:t>
            </a:r>
          </a:p>
          <a:p>
            <a:pPr marL="228600" indent="-1714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50" dirty="0">
                <a:solidFill>
                  <a:schemeClr val="bg1"/>
                </a:solidFill>
              </a:rPr>
              <a:t> While the total number of starts across the Cambridgeshire and Peterborough area across all apprenticeship Levels increased  across Q3 in 2022/23, there is some variation between each level: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50" dirty="0">
                <a:solidFill>
                  <a:schemeClr val="bg1"/>
                </a:solidFill>
              </a:rPr>
              <a:t>Level 4 apprenticeships saw the largest raw number and percentage increase for this period with +153 (+41%) more starts compared to the same period in 2021/22. Nationally, Level 4 apprenticeships saw a +4% increase.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50" dirty="0">
                <a:solidFill>
                  <a:schemeClr val="bg1"/>
                </a:solidFill>
              </a:rPr>
              <a:t>Level 2 and Level 5 apprenticeships were the only levels to see a decrease of -55 starts (-7%) and -85 (-18%) in this period. </a:t>
            </a:r>
          </a:p>
        </p:txBody>
      </p:sp>
      <p:pic>
        <p:nvPicPr>
          <p:cNvPr id="3" name="Picture 2" descr="A bar chart outlining the proportion and raw number of starts by level of apprenticeship up to and including Q3 for 2020/21, 2021/22 and 2022/23 for apprenticeships delivered in Cambridgeshire and Peterborough. Level 2 starts made up a lower proportion in Q3 of 2022/23 compared to Q3 of 2021/22. The three levels with the most starts are: Level 3 (1,676, 42%), Level 2 (791, 20%), and Level 4 (528, 13%).">
            <a:extLst>
              <a:ext uri="{FF2B5EF4-FFF2-40B4-BE49-F238E27FC236}">
                <a16:creationId xmlns:a16="http://schemas.microsoft.com/office/drawing/2014/main" id="{D64D0CD1-3E44-1FD3-7D6D-97044B1C03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0825" y="179312"/>
            <a:ext cx="7206097" cy="3072650"/>
          </a:xfrm>
          <a:prstGeom prst="rect">
            <a:avLst/>
          </a:prstGeom>
        </p:spPr>
      </p:pic>
      <p:pic>
        <p:nvPicPr>
          <p:cNvPr id="4" name="Picture 3" descr="A bar chart outlining the proportion of starts by level of apprenticeship for 2020/21 and 2021/22 overall and 2022/23 up to Q3 for apprenticeships delivered in Cambridgeshire and Peterborough. There is also a national comparison for 2022/23 up to Q3.  Nationally, level 4 starts make up a smaller percentage of starts in Q3 than in Cambridgeshire and Peterborough. The three largest sectors are the same nationally as they are in Cambridgeshire and Peterborough.">
            <a:extLst>
              <a:ext uri="{FF2B5EF4-FFF2-40B4-BE49-F238E27FC236}">
                <a16:creationId xmlns:a16="http://schemas.microsoft.com/office/drawing/2014/main" id="{CECAEDF5-2F17-B6AF-F4B1-2D4DEB855F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0825" y="3251962"/>
            <a:ext cx="7206097" cy="306655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0E96212-6D89-4A53-8F8E-231B65063B52}"/>
              </a:ext>
            </a:extLst>
          </p:cNvPr>
          <p:cNvSpPr txBox="1"/>
          <p:nvPr/>
        </p:nvSpPr>
        <p:spPr>
          <a:xfrm>
            <a:off x="6202386" y="6594622"/>
            <a:ext cx="6795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*Apprenticeship starts are calculated based on the course delivery location.</a:t>
            </a:r>
          </a:p>
        </p:txBody>
      </p:sp>
    </p:spTree>
    <p:extLst>
      <p:ext uri="{BB962C8B-B14F-4D97-AF65-F5344CB8AC3E}">
        <p14:creationId xmlns:p14="http://schemas.microsoft.com/office/powerpoint/2010/main" val="280041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D8DABBC-DDE1-4648-89E3-C4CA7CE413B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94360" y="640263"/>
            <a:ext cx="3822192" cy="13449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Starts by subject area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5C01F86-2586-4E21-94DA-645B348FE70E}"/>
              </a:ext>
            </a:extLst>
          </p:cNvPr>
          <p:cNvSpPr txBox="1"/>
          <p:nvPr/>
        </p:nvSpPr>
        <p:spPr>
          <a:xfrm>
            <a:off x="336384" y="2054891"/>
            <a:ext cx="4334256" cy="41454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While apprenticeships have seen an increase in the number of starts, the impact on individual subject areas has varied when considering starts across Q3 in 2022/23 compared with equivalent periods in 2021/22 and 2020/21.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Comparing Q3 2022/23 with the same point in the previous year, the single biggest raw number decrease in starts was in the Business, Administration and Law subject area, with -83 fewer starts 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(-7%).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The Other sector saw a -9% (-12) decrease in starts, the largest percentage decrease.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The Health, Public Services and Care sector accounted the largest raw number increase from 2021/22 with +65 more starts (+6%) but this is still -38 (-3%) below the 2020/21 level . This increase is as a result of </a:t>
            </a:r>
            <a:r>
              <a:rPr lang="en-US" sz="1200" dirty="0" err="1">
                <a:solidFill>
                  <a:schemeClr val="bg1"/>
                </a:solidFill>
              </a:rPr>
              <a:t>Medipro</a:t>
            </a:r>
            <a:r>
              <a:rPr lang="en-US" sz="1200" dirty="0">
                <a:solidFill>
                  <a:schemeClr val="bg1"/>
                </a:solidFill>
              </a:rPr>
              <a:t>, a new provider who accounts for 12% (130) of all apprenticeships in the sector. The reason the overall increase is just 6% is that the 6 largest providers in the previous year all decreased their provision up to Q3 2022/23.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The information and Communication Technology sector experienced the largest percentage increase from 2021/222 (+24%, +54 starts).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A higher proportion of national starts are also in the construction subject area (8% nationally compared to 7% in Cambridgeshire and Peterborough) and in the Engineering and Manufacturing Technology subject area (15% compared to 13%)</a:t>
            </a:r>
          </a:p>
        </p:txBody>
      </p:sp>
      <p:pic>
        <p:nvPicPr>
          <p:cNvPr id="8" name="Picture 7" descr="A bar chart outlining the proportion and raw number of starts by subject area of apprenticeship up to and including Q3 for 2020/21, 2021/22 and 2022/23 for apprenticeships delivered in Cambridgeshire and Peterborough. The proportion of starts in Business, administration and law is 3 percentage points lower in Q3 of 2022/23 than in Q3 of 2021/22. The three sectors with the most starts are: Health, Public Services and Care (1,086, 27%), Business, Administration and Law (1,056, 26%) and Engineering and Manufacturing Technologies (521, 13%).">
            <a:extLst>
              <a:ext uri="{FF2B5EF4-FFF2-40B4-BE49-F238E27FC236}">
                <a16:creationId xmlns:a16="http://schemas.microsoft.com/office/drawing/2014/main" id="{0D987F14-11D2-E621-22B3-44432D2C4D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4255" y="0"/>
            <a:ext cx="7230483" cy="3115326"/>
          </a:xfrm>
          <a:prstGeom prst="rect">
            <a:avLst/>
          </a:prstGeom>
        </p:spPr>
      </p:pic>
      <p:pic>
        <p:nvPicPr>
          <p:cNvPr id="9" name="Picture 8" descr="A bar chart outlining the proportion of starts by subject area of apprenticeship for 2020/21 and 2021/22 overall and 2022/23 up to Q3 for apprenticeships delivered in Cambridgeshire and Peterborough. There is also a national comparison for 2022/23 up to Q3. There is a higher proportion of starts in agriculture, horticulture and animal care in Cambridgeshire and Peterborough than nationally. The three largest sectors are the same nationally as in Cambridgeshire and Peterborough.">
            <a:extLst>
              <a:ext uri="{FF2B5EF4-FFF2-40B4-BE49-F238E27FC236}">
                <a16:creationId xmlns:a16="http://schemas.microsoft.com/office/drawing/2014/main" id="{92D68752-79EA-9323-D032-D512F001AD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4255" y="3115326"/>
            <a:ext cx="7230483" cy="31275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85F7451-EB05-49DE-86B7-6BC9A86FD120}"/>
              </a:ext>
            </a:extLst>
          </p:cNvPr>
          <p:cNvSpPr txBox="1"/>
          <p:nvPr/>
        </p:nvSpPr>
        <p:spPr>
          <a:xfrm>
            <a:off x="0" y="6396335"/>
            <a:ext cx="12296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/>
              <a:t>*Sectors which account for less than 3% of starts in the Greater Cambridge area and nationally in Q3 of 2022/23  have been included within the Other category. This includes Education and Training; Leisure, Travel and Tourism; Arts, Media and Publishing, Science and Mathematics, History, Philosophy and Theology and Social Sciences</a:t>
            </a:r>
          </a:p>
        </p:txBody>
      </p:sp>
    </p:spTree>
    <p:extLst>
      <p:ext uri="{BB962C8B-B14F-4D97-AF65-F5344CB8AC3E}">
        <p14:creationId xmlns:p14="http://schemas.microsoft.com/office/powerpoint/2010/main" val="4041401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7D25E2-C177-4A9C-9584-4BA77E5DE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Starts by age groups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19989-ABBF-4534-A160-19BFC01D4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7" y="2121763"/>
            <a:ext cx="4090737" cy="3865142"/>
          </a:xfrm>
        </p:spPr>
        <p:txBody>
          <a:bodyPr>
            <a:normAutofit fontScale="92500" lnSpcReduction="20000"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Of the 3,997 apprenticeship starts up to Q3 in 2022/23, 1,891 (47%) starts were among 25+ year olds, 1,226 (31%) starts were among 19-24 year olds and those aged 19 and under accounted for 880 (22%) starts. </a:t>
            </a:r>
          </a:p>
          <a:p>
            <a:r>
              <a:rPr lang="en-GB" sz="1400" dirty="0">
                <a:solidFill>
                  <a:schemeClr val="bg1"/>
                </a:solidFill>
              </a:rPr>
              <a:t>There has been a higher proportion (+1 percentage points) of apprenticeship starts in 2022/23 up to Q3 among those aged under 19 compared to the same period in 2021/22. Starts increased by +80 (+10%).</a:t>
            </a:r>
          </a:p>
          <a:p>
            <a:r>
              <a:rPr lang="en-GB" sz="1400" dirty="0">
                <a:solidFill>
                  <a:schemeClr val="bg1"/>
                </a:solidFill>
              </a:rPr>
              <a:t>There were lower proportions of those aged 19-24 and 25+ undertaking apprenticeships compared to the equivalent period 2021/22. Starts across the 19-24 age group remained very similar to 2021/22 Q3 (-1) however starts across the 25+ age group increased by +32 (+2%).</a:t>
            </a:r>
          </a:p>
          <a:p>
            <a:r>
              <a:rPr lang="en-GB" sz="1400" dirty="0">
                <a:solidFill>
                  <a:schemeClr val="bg1"/>
                </a:solidFill>
              </a:rPr>
              <a:t>Nationally, a lower percentage of apprenticeship starts (46%) were across the 25+ age group(47% in Cambridgeshire and Peterborough) and the 19-24 age group (30% compared to 31%)</a:t>
            </a:r>
          </a:p>
          <a:p>
            <a:r>
              <a:rPr lang="en-GB" sz="1400" dirty="0">
                <a:solidFill>
                  <a:schemeClr val="bg1"/>
                </a:solidFill>
              </a:rPr>
              <a:t>There were a higher proportion of national starts in the Under 19 age group (25%) compared to in Cambridgeshire and Peterborough (22%)</a:t>
            </a:r>
          </a:p>
        </p:txBody>
      </p:sp>
      <p:pic>
        <p:nvPicPr>
          <p:cNvPr id="8" name="Picture 7" descr="A bar chart outlining the proportion and raw number of starts by age up to and including Q3 for 2020/21, 2021/22 and 2022/23 for apprenticeships delivered in Cambridgeshire and Peterborough. Across Q3 of the last three years, the proportion of starts across those aged 25+  has decreased.">
            <a:extLst>
              <a:ext uri="{FF2B5EF4-FFF2-40B4-BE49-F238E27FC236}">
                <a16:creationId xmlns:a16="http://schemas.microsoft.com/office/drawing/2014/main" id="{E242376F-9644-DF6A-2475-FF089EDFFA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643" y="167119"/>
            <a:ext cx="7212193" cy="3084843"/>
          </a:xfrm>
          <a:prstGeom prst="rect">
            <a:avLst/>
          </a:prstGeom>
        </p:spPr>
      </p:pic>
      <p:pic>
        <p:nvPicPr>
          <p:cNvPr id="7" name="Picture 6" descr="A bar chart outlining the proportion of starts by age for 2020/21 and 2021/22 overall and 2022/23 up to Q3 for apprenticeships delivered in Cambridgeshire and Peterborough. There is also a national comparison for 2022/23 up to Q3.  Nationally, there is a higher proportion of starts across those aged under 19 compared to Cambridgeshire and Peterborough.">
            <a:extLst>
              <a:ext uri="{FF2B5EF4-FFF2-40B4-BE49-F238E27FC236}">
                <a16:creationId xmlns:a16="http://schemas.microsoft.com/office/drawing/2014/main" id="{5C539662-53AF-A350-CA74-F7DD7276A2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0546" y="3429000"/>
            <a:ext cx="7218290" cy="30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727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1345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80F354-C594-4930-87DF-DE64EFF6E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1792"/>
            <a:ext cx="4795157" cy="541324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5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Who are the main providers delivering starts in the Cambridgeshire and Peterborough area?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A1CC42-34C8-4D7D-9773-9D65F39DA514}"/>
              </a:ext>
            </a:extLst>
          </p:cNvPr>
          <p:cNvSpPr txBox="1"/>
          <p:nvPr/>
        </p:nvSpPr>
        <p:spPr>
          <a:xfrm>
            <a:off x="5948371" y="3429000"/>
            <a:ext cx="6178533" cy="330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The largest provider in the area to date in 2022/23 was </a:t>
            </a:r>
            <a:r>
              <a:rPr lang="en-US" sz="1600" b="1" dirty="0"/>
              <a:t>Anglia Ruskin University</a:t>
            </a:r>
            <a:r>
              <a:rPr lang="en-US" sz="1600" dirty="0"/>
              <a:t>, which accounted for 10% (392) of apprenticeship starts. This provider saw a +12% increase in the number of Q3 starts between 2021/22 and 2022/23. 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Inspire Education Group </a:t>
            </a:r>
            <a:r>
              <a:rPr lang="en-US" sz="1600" dirty="0"/>
              <a:t>are the second largest apprenticeship provider in the Cambridgeshire and Peterborough area up to Q3 2022/23, accounting for 7% (293) of all starts. </a:t>
            </a:r>
            <a:r>
              <a:rPr lang="en-US" sz="1600" b="1" dirty="0"/>
              <a:t>Inspire Education Group </a:t>
            </a:r>
            <a:r>
              <a:rPr lang="en-US" sz="1600" dirty="0"/>
              <a:t>have increased their provision by 49% since the same point in 2021/22. This is as a result of an increase in the Business, administration and Law subject sector from 11 starts in 2021/22 up to Q3 to 94 starts in the same period in 2022/23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E97A71E-E7DF-1B9C-DE20-992633E8E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113728"/>
              </p:ext>
            </p:extLst>
          </p:nvPr>
        </p:nvGraphicFramePr>
        <p:xfrm>
          <a:off x="6178552" y="31270"/>
          <a:ext cx="5718173" cy="321405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92442">
                  <a:extLst>
                    <a:ext uri="{9D8B030D-6E8A-4147-A177-3AD203B41FA5}">
                      <a16:colId xmlns:a16="http://schemas.microsoft.com/office/drawing/2014/main" val="964585436"/>
                    </a:ext>
                  </a:extLst>
                </a:gridCol>
                <a:gridCol w="950578">
                  <a:extLst>
                    <a:ext uri="{9D8B030D-6E8A-4147-A177-3AD203B41FA5}">
                      <a16:colId xmlns:a16="http://schemas.microsoft.com/office/drawing/2014/main" val="2978933329"/>
                    </a:ext>
                  </a:extLst>
                </a:gridCol>
                <a:gridCol w="1125051">
                  <a:extLst>
                    <a:ext uri="{9D8B030D-6E8A-4147-A177-3AD203B41FA5}">
                      <a16:colId xmlns:a16="http://schemas.microsoft.com/office/drawing/2014/main" val="2835473479"/>
                    </a:ext>
                  </a:extLst>
                </a:gridCol>
                <a:gridCol w="1125051">
                  <a:extLst>
                    <a:ext uri="{9D8B030D-6E8A-4147-A177-3AD203B41FA5}">
                      <a16:colId xmlns:a16="http://schemas.microsoft.com/office/drawing/2014/main" val="3135021968"/>
                    </a:ext>
                  </a:extLst>
                </a:gridCol>
                <a:gridCol w="1125051">
                  <a:extLst>
                    <a:ext uri="{9D8B030D-6E8A-4147-A177-3AD203B41FA5}">
                      <a16:colId xmlns:a16="http://schemas.microsoft.com/office/drawing/2014/main" val="543742725"/>
                    </a:ext>
                  </a:extLst>
                </a:gridCol>
              </a:tblGrid>
              <a:tr h="22680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 Five Providers by Q3 Starts 2022/23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693999"/>
                  </a:ext>
                </a:extLst>
              </a:tr>
              <a:tr h="68042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+mn-lt"/>
                        </a:rPr>
                        <a:t>Provider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+mn-lt"/>
                        </a:rPr>
                        <a:t>2022/23 delivery to date (starts)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+mn-lt"/>
                        </a:rPr>
                        <a:t>% of Total 2022/23 starts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+mn-lt"/>
                        </a:rPr>
                        <a:t>2021/22 delivery (starts)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+mn-lt"/>
                        </a:rPr>
                        <a:t>% Change between 2021/22 and 2022/23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508502"/>
                  </a:ext>
                </a:extLst>
              </a:tr>
              <a:tr h="285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ANGLIA RUSKIN UNIVERSITY HIGHER EDUCATION CORPORATION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+12%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02086858"/>
                  </a:ext>
                </a:extLst>
              </a:tr>
              <a:tr h="562291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INSPIRE EDUCATION GROUP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43441744"/>
                  </a:ext>
                </a:extLst>
              </a:tr>
              <a:tr h="285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CAMBRIDGE REGIONAL COLLEGE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01619681"/>
                  </a:ext>
                </a:extLst>
              </a:tr>
              <a:tr h="285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LIFETIME TRAINING GROUP LIMITED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+22%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79684400"/>
                  </a:ext>
                </a:extLst>
              </a:tr>
              <a:tr h="285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COLLEGE OF ANIMAL WELFAE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86475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440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4B4082-9DEF-414E-B589-FFA2FBE83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416" y="545656"/>
            <a:ext cx="3822192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Achievements by Level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E3E1CE9-8BF9-44C1-A1A3-97155672628E}"/>
              </a:ext>
            </a:extLst>
          </p:cNvPr>
          <p:cNvSpPr txBox="1"/>
          <p:nvPr/>
        </p:nvSpPr>
        <p:spPr>
          <a:xfrm>
            <a:off x="336384" y="2085943"/>
            <a:ext cx="4334256" cy="450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1" dirty="0">
                <a:solidFill>
                  <a:prstClr val="white"/>
                </a:solidFill>
                <a:latin typeface="Calibri" panose="020F0502020204030204"/>
              </a:rPr>
              <a:t>Up to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Q3 of 2022/23 </a:t>
            </a:r>
            <a:r>
              <a:rPr lang="en-US" sz="1100" b="1" dirty="0">
                <a:solidFill>
                  <a:prstClr val="white"/>
                </a:solidFill>
                <a:latin typeface="Calibri" panose="020F0502020204030204"/>
              </a:rPr>
              <a:t>(August 2022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April 2023) there have been 1,525  apprenticeship achievements* across Cambridgeshire and Peterborough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1714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 to Q3 of 2022/23, the largest proportion of achievements were in Level 3 apprenticeships (44%), this is lower than the national proportion (45%). </a:t>
            </a:r>
          </a:p>
          <a:p>
            <a:pPr marL="228600" marR="0" lvl="0" indent="-1714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Across Cambridgeshire and Peterborough, there were higher proportions of apprenticeship achievements in Level 5 (11% in C&amp;P compared to 8% nationally) and Level 4 apprenticeships (13% in C&amp;P and 9% nationally) compared to what was observed nationally. And a lower proportion of Level 2 (24% compared to 27% nationally) and Level 6 apprenticeships (</a:t>
            </a:r>
            <a:r>
              <a:rPr lang="en-US" sz="1100" dirty="0">
                <a:solidFill>
                  <a:prstClr val="white"/>
                </a:solidFill>
                <a:latin typeface="Calibri" panose="020F0502020204030204"/>
              </a:rPr>
              <a:t>1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 compared to 5% nationally).</a:t>
            </a:r>
          </a:p>
          <a:p>
            <a:pPr marL="228600" marR="0" lvl="0" indent="-1714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While the total number of achievements across the Cambridgeshire and Peterborough area in all apprenticeship Levels increased across Q3 in 2022/23, there is some variation between each level:</a:t>
            </a:r>
          </a:p>
          <a:p>
            <a:pPr marL="685800" lvl="1" indent="-1714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white"/>
                </a:solidFill>
                <a:latin typeface="Calibri" panose="020F0502020204030204"/>
              </a:rPr>
              <a:t>Level 3 apprenticeships saw the largest increase in this period with +111 (+20%) more achievements compared to the same period in 2021/22. Nationally, Level 3 apprenticeships saw an increase of +6,121 (+15%)</a:t>
            </a:r>
          </a:p>
          <a:p>
            <a:pPr marL="685800" lvl="1" indent="-1714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white"/>
                </a:solidFill>
                <a:latin typeface="Calibri" panose="020F0502020204030204"/>
              </a:rPr>
              <a:t>Level 6 apprenticeships were the only level to see a decrease of -30 achievements (-59%) in this period. Nationally, Level 6 apprenticeship achievements increased by +3,065 (+119%).</a:t>
            </a:r>
          </a:p>
        </p:txBody>
      </p:sp>
      <p:pic>
        <p:nvPicPr>
          <p:cNvPr id="3" name="Picture 2" descr="A bar chart outlining the proportion and raw number of achievements by level of apprenticeship up to and including Q3 for 2020/21, 2021/22 and 2022/23 for apprenticeships delivered in Cambridgeshire and Peterborough.  The percentage of level 6 achievements has dropped from 4% across Q3 of last year to 1% across Q3 this year. The three levels with the largest number of starts are: Level 3 (673, 44%), Level 2 (366, 24%), and Level 4 (195, 13%).">
            <a:extLst>
              <a:ext uri="{FF2B5EF4-FFF2-40B4-BE49-F238E27FC236}">
                <a16:creationId xmlns:a16="http://schemas.microsoft.com/office/drawing/2014/main" id="{9C214B20-92E7-78D0-D87D-1CF48ABD47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2312" y="514362"/>
            <a:ext cx="7254869" cy="3072650"/>
          </a:xfrm>
          <a:prstGeom prst="rect">
            <a:avLst/>
          </a:prstGeom>
        </p:spPr>
      </p:pic>
      <p:pic>
        <p:nvPicPr>
          <p:cNvPr id="4" name="Picture 3" descr="A bar chart outlining the proportion of achievements by level of apprenticeship for 2020/21 and 2021/22 overall and 2022/23 up to Q3 for apprenticeships delivered in Cambridgeshire and Peterborough. There is also a national comparison for 2022/23 up to Q3. Level 2 apprenticeships make up a smaller proportion of Cambridgeshire and Peterborough starts compared to nationally. The three largest sectors are the same nationally as they are in Cambridgeshire and Peterborough.">
            <a:extLst>
              <a:ext uri="{FF2B5EF4-FFF2-40B4-BE49-F238E27FC236}">
                <a16:creationId xmlns:a16="http://schemas.microsoft.com/office/drawing/2014/main" id="{6DE02280-07E2-913C-0ACA-08D6314AB5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2312" y="3587012"/>
            <a:ext cx="7254869" cy="307874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0E96212-6D89-4A53-8F8E-231B65063B52}"/>
              </a:ext>
            </a:extLst>
          </p:cNvPr>
          <p:cNvSpPr txBox="1"/>
          <p:nvPr/>
        </p:nvSpPr>
        <p:spPr>
          <a:xfrm>
            <a:off x="6202386" y="6594622"/>
            <a:ext cx="6795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*Apprenticeship achievements are calculated based on the course delivery location.</a:t>
            </a:r>
          </a:p>
        </p:txBody>
      </p:sp>
    </p:spTree>
    <p:extLst>
      <p:ext uri="{BB962C8B-B14F-4D97-AF65-F5344CB8AC3E}">
        <p14:creationId xmlns:p14="http://schemas.microsoft.com/office/powerpoint/2010/main" val="2826748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D8DABBC-DDE1-4648-89E3-C4CA7CE413B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94360" y="640263"/>
            <a:ext cx="3822192" cy="13449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Achievements by subject area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5C01F86-2586-4E21-94DA-645B348FE70E}"/>
              </a:ext>
            </a:extLst>
          </p:cNvPr>
          <p:cNvSpPr txBox="1"/>
          <p:nvPr/>
        </p:nvSpPr>
        <p:spPr>
          <a:xfrm>
            <a:off x="336384" y="2054891"/>
            <a:ext cx="4334256" cy="41454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While apprenticeships have seen an increase in the number of achievements, the impact on individual subject areas has varied when considering achievements across Q3 in 2022/23 compared with equivalent periods in 2021/22 and 2020/21.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Comparing Q3 2022/23 with the same point in the previous year, the single biggest raw number decrease in achievements was in the Retail and Commercial Enterprise subject area, with -</a:t>
            </a:r>
            <a:r>
              <a:rPr lang="en-US" sz="1200" dirty="0">
                <a:solidFill>
                  <a:prstClr val="white"/>
                </a:solidFill>
                <a:latin typeface="Calibri" panose="020F0502020204030204"/>
              </a:rPr>
              <a:t>48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(-</a:t>
            </a:r>
            <a:r>
              <a:rPr lang="en-US" sz="1200" dirty="0">
                <a:solidFill>
                  <a:prstClr val="white"/>
                </a:solidFill>
                <a:latin typeface="Calibri" panose="020F0502020204030204"/>
              </a:rPr>
              <a:t>27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%) achievements. Construction, Planning and the Built Environment saw the largest percentage decrease (-33%, -20 achievements).</a:t>
            </a: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Agriculture, Horticulture and Animal Care sector accounted for a higher percentage of apprenticeship achievements across the Cambridgeshire and Peterborough area across Q3 in 2022/23 at 9%, compared with 4% for the same period in 2021/22. This sector saw achievements increase by +77 (+</a:t>
            </a:r>
            <a:r>
              <a:rPr lang="en-US" sz="1200" dirty="0">
                <a:solidFill>
                  <a:prstClr val="white"/>
                </a:solidFill>
                <a:latin typeface="Calibri" panose="020F0502020204030204"/>
              </a:rPr>
              <a:t>135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%), the largest  percentage increase across all sectors. This sector makes up 2% of National achievements.</a:t>
            </a: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Health, Public Services and Care accounts for a higher proportion of national achievements up to Q3 (27%) than in Cambridgeshire and Peterborough (23%) but saw the largest raw number increase in achievements (+124, +55%) across the region. A higher proportion of national achievements are also in the Engineering and Manufacturing Technologies subject area (16% nationally compared to 14% in Cambridgeshire and Peterborough).</a:t>
            </a:r>
          </a:p>
        </p:txBody>
      </p:sp>
      <p:pic>
        <p:nvPicPr>
          <p:cNvPr id="2" name="Picture 1" descr="A bar chart outlining the proportion and raw number of achievements by subject area of apprenticeship up to and including Q3 for 2020/21, 2021/22 and 2022/23 for apprenticeships delivered in Cambridgeshire and Peterborough. Retail and Construction enterprise makes up a smaller proportion in Q3 of 2022/23 than in Q3 of 2021/22. The three sectors with the largest number of achievements are: Business, Administration and Law (541, 35%), Health, Public Services and care (348, 23%), and Engineering and Manufacturing Technologies (211, 14%).">
            <a:extLst>
              <a:ext uri="{FF2B5EF4-FFF2-40B4-BE49-F238E27FC236}">
                <a16:creationId xmlns:a16="http://schemas.microsoft.com/office/drawing/2014/main" id="{EB6DE372-215A-A858-0BF5-6E83E17192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8619" y="31220"/>
            <a:ext cx="7346317" cy="3017782"/>
          </a:xfrm>
          <a:prstGeom prst="rect">
            <a:avLst/>
          </a:prstGeom>
        </p:spPr>
      </p:pic>
      <p:pic>
        <p:nvPicPr>
          <p:cNvPr id="8" name="Picture 7" descr="A bar chart outlining the proportion of achievements by subject area of apprenticeship for 2020/21 and 2021/22 overall and 2022/23 up to Q3 for apprenticeships delivered in Cambridgeshire and Peterborough. There is also a national comparison for 2022/23 up to Q3. Refer to commentary for data points. Business, administration and law makes up a higher proportion in Cambridgeshire and Peterborough when compared to nationally. The three largest sectors nationally are the same as they are in Cambridgeshire and Peterborough.">
            <a:extLst>
              <a:ext uri="{FF2B5EF4-FFF2-40B4-BE49-F238E27FC236}">
                <a16:creationId xmlns:a16="http://schemas.microsoft.com/office/drawing/2014/main" id="{B1C6D9AD-D491-FB83-B15E-25E0E8F9C3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8619" y="3049002"/>
            <a:ext cx="7346317" cy="30116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85F7451-EB05-49DE-86B7-6BC9A86FD120}"/>
              </a:ext>
            </a:extLst>
          </p:cNvPr>
          <p:cNvSpPr txBox="1"/>
          <p:nvPr/>
        </p:nvSpPr>
        <p:spPr>
          <a:xfrm>
            <a:off x="457201" y="6365115"/>
            <a:ext cx="11848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*Sectors which account for less than 3% of achievements in the Greater Cambridge area and nationally </a:t>
            </a:r>
            <a:r>
              <a:rPr kumimoji="0" lang="en-GB" sz="12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Q3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2022/23  have been included within the Other category. This includes Education and Training; Leisure, Travel and Tourism; Arts, Media and Publishing, Science and Mathematics, History, Philosophy and Theology and Social Sciences</a:t>
            </a:r>
          </a:p>
        </p:txBody>
      </p:sp>
    </p:spTree>
    <p:extLst>
      <p:ext uri="{BB962C8B-B14F-4D97-AF65-F5344CB8AC3E}">
        <p14:creationId xmlns:p14="http://schemas.microsoft.com/office/powerpoint/2010/main" val="2877551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7D25E2-C177-4A9C-9584-4BA77E5DE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Achievements by age groups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19989-ABBF-4534-A160-19BFC01D4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7" y="2121763"/>
            <a:ext cx="4090737" cy="3865142"/>
          </a:xfrm>
        </p:spPr>
        <p:txBody>
          <a:bodyPr>
            <a:normAutofit lnSpcReduction="10000"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Of the 1,525 apprenticeship achievements up to Q3 in 2022/23, 706 (46%) achievements were 25+ year olds, 487 (32%) achievements were among 19-24 year olds and those aged 19 and under accounted for 322 (22%) achievements. </a:t>
            </a:r>
          </a:p>
          <a:p>
            <a:r>
              <a:rPr lang="en-GB" sz="1400" dirty="0">
                <a:solidFill>
                  <a:schemeClr val="bg1"/>
                </a:solidFill>
              </a:rPr>
              <a:t>There has been a higher proportion (+2 percentage points) of apprenticeship achievements in 2022/23 up to Q3 among those aged 19-24 compared to the same period in 2021/22, achievements increased by +93 (+24%).</a:t>
            </a:r>
          </a:p>
          <a:p>
            <a:r>
              <a:rPr lang="en-GB" sz="1400" dirty="0">
                <a:solidFill>
                  <a:schemeClr val="bg1"/>
                </a:solidFill>
              </a:rPr>
              <a:t>There were lower proportions of those aged 25+ undertaking apprenticeships compared to the equivalent period 2021/22, however achievements across the 25+ age group still increased by +52 (+8%).</a:t>
            </a:r>
          </a:p>
          <a:p>
            <a:r>
              <a:rPr lang="en-GB" sz="1400" dirty="0">
                <a:solidFill>
                  <a:schemeClr val="bg1"/>
                </a:solidFill>
                <a:effectLst/>
              </a:rPr>
              <a:t>Nationally proportions of achievements for each age group remained the same for Q3 of 2022/23 as Q3 2021/22’ and are closely aligned with Cambridgeshire and Peterborough.</a:t>
            </a:r>
            <a:endParaRPr lang="en-GB" sz="1400" dirty="0">
              <a:solidFill>
                <a:schemeClr val="bg1"/>
              </a:solidFill>
            </a:endParaRPr>
          </a:p>
        </p:txBody>
      </p:sp>
      <p:pic>
        <p:nvPicPr>
          <p:cNvPr id="7" name="Picture 6" descr="A bar chart outlining the proportion and raw number of achievements by age up to and including Q3 for 2020/21, 2021/22 and 2022/23 for apprenticeships delivered in Cambridgeshire and Peterborough. Achievements are higher in Q3 of 2022/23 than they were in 2020/21 and 2021/22.">
            <a:extLst>
              <a:ext uri="{FF2B5EF4-FFF2-40B4-BE49-F238E27FC236}">
                <a16:creationId xmlns:a16="http://schemas.microsoft.com/office/drawing/2014/main" id="{DC121C79-D0D9-34D7-F402-AB5B1701E1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4256" y="547893"/>
            <a:ext cx="7232870" cy="3005588"/>
          </a:xfrm>
          <a:prstGeom prst="rect">
            <a:avLst/>
          </a:prstGeom>
        </p:spPr>
      </p:pic>
      <p:pic>
        <p:nvPicPr>
          <p:cNvPr id="5" name="Picture 4" descr="A bar chart outlining the proportion of achievements by age for 2020/21 and 2021/22 overall and 2022/23 up to Q3 for apprenticeships delivered in Cambridgeshire and Peterborough. There is also a national comparison for 2022/23 up to Q3. The proportion of achievements by age is very similar across Cambridgeshire and Peterborough and nationally.">
            <a:extLst>
              <a:ext uri="{FF2B5EF4-FFF2-40B4-BE49-F238E27FC236}">
                <a16:creationId xmlns:a16="http://schemas.microsoft.com/office/drawing/2014/main" id="{1DD0534C-26B2-DCBB-B88B-FEAEBE8961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643" y="3553481"/>
            <a:ext cx="7230483" cy="299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548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6386</TotalTime>
  <Words>2131</Words>
  <Application>Microsoft Office PowerPoint</Application>
  <PresentationFormat>Widescreen</PresentationFormat>
  <Paragraphs>127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An overview of apprenticeships delivered in the Cambridgeshire and Peterborough area – Q3 2022/23</vt:lpstr>
      <vt:lpstr>Delivery to date (April 2022/23)</vt:lpstr>
      <vt:lpstr>Starts by Level</vt:lpstr>
      <vt:lpstr>Starts by subject area</vt:lpstr>
      <vt:lpstr>Starts by age groups</vt:lpstr>
      <vt:lpstr>Who are the main providers delivering starts in the Cambridgeshire and Peterborough area?</vt:lpstr>
      <vt:lpstr>Achievements by Level</vt:lpstr>
      <vt:lpstr>Achievements by subject area</vt:lpstr>
      <vt:lpstr>Achievements by age groups</vt:lpstr>
      <vt:lpstr>Who are the main providers delivering achievements in the Cambridgeshire and Peterborough area?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Apprenticeships in the Greater Cambridge area – Q2 2020/21</dc:title>
  <dc:creator>Arianne Abouzar</dc:creator>
  <cp:lastModifiedBy>Dominic Milham</cp:lastModifiedBy>
  <cp:revision>295</cp:revision>
  <dcterms:created xsi:type="dcterms:W3CDTF">2021-06-02T07:44:53Z</dcterms:created>
  <dcterms:modified xsi:type="dcterms:W3CDTF">2023-10-19T08:01:34Z</dcterms:modified>
</cp:coreProperties>
</file>