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48" r:id="rId5"/>
  </p:sldMasterIdLst>
  <p:notesMasterIdLst>
    <p:notesMasterId r:id="rId64"/>
  </p:notesMasterIdLst>
  <p:sldIdLst>
    <p:sldId id="437" r:id="rId6"/>
    <p:sldId id="512" r:id="rId7"/>
    <p:sldId id="510" r:id="rId8"/>
    <p:sldId id="513" r:id="rId9"/>
    <p:sldId id="514" r:id="rId10"/>
    <p:sldId id="515" r:id="rId11"/>
    <p:sldId id="516" r:id="rId12"/>
    <p:sldId id="517" r:id="rId13"/>
    <p:sldId id="518" r:id="rId14"/>
    <p:sldId id="519" r:id="rId15"/>
    <p:sldId id="520" r:id="rId16"/>
    <p:sldId id="521" r:id="rId17"/>
    <p:sldId id="522" r:id="rId18"/>
    <p:sldId id="529" r:id="rId19"/>
    <p:sldId id="523" r:id="rId20"/>
    <p:sldId id="524" r:id="rId21"/>
    <p:sldId id="526" r:id="rId22"/>
    <p:sldId id="528" r:id="rId23"/>
    <p:sldId id="527" r:id="rId24"/>
    <p:sldId id="525" r:id="rId25"/>
    <p:sldId id="530" r:id="rId26"/>
    <p:sldId id="531" r:id="rId27"/>
    <p:sldId id="532" r:id="rId28"/>
    <p:sldId id="567" r:id="rId29"/>
    <p:sldId id="569" r:id="rId30"/>
    <p:sldId id="538" r:id="rId31"/>
    <p:sldId id="573" r:id="rId32"/>
    <p:sldId id="565" r:id="rId33"/>
    <p:sldId id="534" r:id="rId34"/>
    <p:sldId id="535" r:id="rId35"/>
    <p:sldId id="536" r:id="rId36"/>
    <p:sldId id="572" r:id="rId37"/>
    <p:sldId id="566" r:id="rId38"/>
    <p:sldId id="540" r:id="rId39"/>
    <p:sldId id="541" r:id="rId40"/>
    <p:sldId id="568" r:id="rId41"/>
    <p:sldId id="571" r:id="rId42"/>
    <p:sldId id="542" r:id="rId43"/>
    <p:sldId id="544" r:id="rId44"/>
    <p:sldId id="543" r:id="rId45"/>
    <p:sldId id="545" r:id="rId46"/>
    <p:sldId id="546" r:id="rId47"/>
    <p:sldId id="547" r:id="rId48"/>
    <p:sldId id="548" r:id="rId49"/>
    <p:sldId id="549" r:id="rId50"/>
    <p:sldId id="550" r:id="rId51"/>
    <p:sldId id="563" r:id="rId52"/>
    <p:sldId id="552" r:id="rId53"/>
    <p:sldId id="553" r:id="rId54"/>
    <p:sldId id="554" r:id="rId55"/>
    <p:sldId id="555" r:id="rId56"/>
    <p:sldId id="556" r:id="rId57"/>
    <p:sldId id="557" r:id="rId58"/>
    <p:sldId id="558" r:id="rId59"/>
    <p:sldId id="559" r:id="rId60"/>
    <p:sldId id="560" r:id="rId61"/>
    <p:sldId id="561" r:id="rId62"/>
    <p:sldId id="56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01AA37-8213-CE41-06FD-73004C907152}" name="Graham Shone" initials="GS" userId="S::Graham.Shone@cambridgeshire.gov.uk::2f7cc940-7d68-4e90-989c-33e4e1c21e5c" providerId="AD"/>
  <p188:author id="{31E173AC-BEE1-9415-E7F1-E6B1B98096B2}" name="Graham Shone" initials="GS" userId="S::graham.shone@cambridgeshire.gov.uk::2f7cc940-7d68-4e90-989c-33e4e1c21e5c" providerId="AD"/>
  <p188:author id="{FA48E8B1-B145-1D33-FCB4-338445089B4C}" name="Ellen Pollard (she/her)" initials="EP(" userId="S::Ellen.Pollard@cambridgeshire.gov.uk::1bb0be40-2395-4b16-8b02-ec28fb870a9e" providerId="AD"/>
  <p188:author id="{0C1301F6-F582-FC1B-822B-BE1043A157FE}" name="Ellen Pollard (she/her)" initials="E(" userId="S::ellen.pollard@cambridgeshire.gov.uk::1bb0be40-2395-4b16-8b02-ec28fb870a9e" providerId="AD"/>
  <p188:author id="{197393F7-CDF3-0087-C06B-57340D72DC4F}" name="Sian Loveday" initials="SL" userId="S::Sian.Loveday@cambridgeshire.gov.uk::3c467ee9-6672-4447-be23-8e5882dd38c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5B9BD5"/>
    <a:srgbClr val="BDD7EE"/>
    <a:srgbClr val="FFFF00"/>
    <a:srgbClr val="FFCCCC"/>
    <a:srgbClr val="8A0000"/>
    <a:srgbClr val="002060"/>
    <a:srgbClr val="FFC000"/>
    <a:srgbClr val="5799D4"/>
    <a:srgbClr val="7D43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4B192B-CA85-48BC-8833-9C8F1E66F103}" v="5" dt="2023-08-25T13:31:46.9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669" autoAdjust="0"/>
  </p:normalViewPr>
  <p:slideViewPr>
    <p:cSldViewPr snapToGrid="0">
      <p:cViewPr varScale="1">
        <p:scale>
          <a:sx n="93" d="100"/>
          <a:sy n="93" d="100"/>
        </p:scale>
        <p:origin x="12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8607BA-34CA-4CA5-9351-18454376610F}" type="datetimeFigureOut">
              <a:rPr lang="en-GB" smtClean="0"/>
              <a:t>25/08/2023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67AE0F-FC5D-4269-A9BD-2387D0DAA2D4}" type="slidenum">
              <a:rPr lang="en-GB" smtClean="0"/>
              <a:t>‹#›</a:t>
            </a:fld>
            <a:endParaRPr lang="en-GB"/>
          </a:p>
        </p:txBody>
      </p:sp>
    </p:spTree>
    <p:extLst>
      <p:ext uri="{BB962C8B-B14F-4D97-AF65-F5344CB8AC3E}">
        <p14:creationId xmlns:p14="http://schemas.microsoft.com/office/powerpoint/2010/main" val="1955242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gov.uk/guidance/2-bus-fare-cap"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gov.uk/guidance/2-bus-fare-cap"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29BFED-29D6-4DAE-9693-E577AD6C3CA5}" type="slidenum">
              <a:rPr lang="en-GB" smtClean="0"/>
              <a:t>1</a:t>
            </a:fld>
            <a:endParaRPr lang="en-GB"/>
          </a:p>
        </p:txBody>
      </p:sp>
    </p:spTree>
    <p:extLst>
      <p:ext uri="{BB962C8B-B14F-4D97-AF65-F5344CB8AC3E}">
        <p14:creationId xmlns:p14="http://schemas.microsoft.com/office/powerpoint/2010/main" val="1819674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44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prstClr val="black"/>
                </a:solidFill>
                <a:latin typeface="Calibri" panose="020F0502020204030204"/>
              </a:rPr>
              <a:t>Source: </a:t>
            </a:r>
            <a:r>
              <a:rPr lang="en-GB" sz="1200" i="0" dirty="0">
                <a:solidFill>
                  <a:prstClr val="black"/>
                </a:solidFill>
              </a:rPr>
              <a:t>National Highways </a:t>
            </a:r>
            <a:r>
              <a:rPr lang="en-GB" sz="1200" i="0" dirty="0">
                <a:solidFill>
                  <a:prstClr val="black"/>
                </a:solidFill>
                <a:latin typeface="Calibri" panose="020F0502020204030204"/>
              </a:rPr>
              <a:t>WebTRIS data.</a:t>
            </a:r>
            <a:r>
              <a:rPr lang="en-GB" sz="1200" i="0" dirty="0"/>
              <a:t> (https://webtris.highwaysengland.co.uk/)</a:t>
            </a:r>
            <a:endParaRPr lang="en-GB" sz="1200" i="1" dirty="0">
              <a:solidFill>
                <a:prstClr val="black"/>
              </a:solidFill>
            </a:endParaRPr>
          </a:p>
          <a:p>
            <a:pPr>
              <a:defRPr/>
            </a:pPr>
            <a:endParaRPr lang="en-GB" sz="1200" b="1" i="0" dirty="0">
              <a:solidFill>
                <a:prstClr val="black"/>
              </a:solidFill>
            </a:endParaRPr>
          </a:p>
          <a:p>
            <a:pPr>
              <a:defRPr/>
            </a:pPr>
            <a:r>
              <a:rPr lang="en-GB" sz="1200" b="1" i="0" dirty="0">
                <a:solidFill>
                  <a:prstClr val="black"/>
                </a:solidFill>
              </a:rPr>
              <a:t>Technical notes: </a:t>
            </a:r>
          </a:p>
          <a:p>
            <a:pPr>
              <a:defRPr/>
            </a:pPr>
            <a:r>
              <a:rPr lang="en-GB" sz="800" i="0" dirty="0">
                <a:solidFill>
                  <a:prstClr val="black"/>
                </a:solidFill>
              </a:rPr>
              <a:t>Count site locations and IDs:</a:t>
            </a:r>
          </a:p>
          <a:p>
            <a:pPr fontAlgn="b"/>
            <a:r>
              <a:rPr lang="pt-BR" sz="1200" b="1" dirty="0">
                <a:solidFill>
                  <a:srgbClr val="000000"/>
                </a:solidFill>
                <a:latin typeface="Calibri"/>
                <a:cs typeface="Calibri"/>
              </a:rPr>
              <a:t>Cambridge</a:t>
            </a:r>
            <a:r>
              <a:rPr lang="pt-BR" b="1" dirty="0">
                <a:solidFill>
                  <a:srgbClr val="000000"/>
                </a:solidFill>
                <a:latin typeface="Calibri"/>
                <a:cs typeface="Calibri"/>
              </a:rPr>
              <a:t>: </a:t>
            </a:r>
            <a:r>
              <a:rPr lang="pt-BR" dirty="0"/>
              <a:t>MIDAS site at M11/6886B, MIDAS site at M11/6820A, MIDAS site at M11/6886A</a:t>
            </a:r>
            <a:endParaRPr lang="en-GB" sz="1800" b="0" dirty="0">
              <a:latin typeface="Calibri"/>
              <a:cs typeface="Calibri"/>
            </a:endParaRPr>
          </a:p>
          <a:p>
            <a:pPr fontAlgn="b"/>
            <a:r>
              <a:rPr lang="en-GB" sz="1200" b="1" dirty="0">
                <a:solidFill>
                  <a:srgbClr val="000000"/>
                </a:solidFill>
                <a:latin typeface="Calibri"/>
                <a:cs typeface="Calibri"/>
              </a:rPr>
              <a:t>Peterborough</a:t>
            </a:r>
            <a:r>
              <a:rPr lang="en-GB" b="1" dirty="0">
                <a:solidFill>
                  <a:srgbClr val="000000"/>
                </a:solidFill>
                <a:latin typeface="Calibri"/>
                <a:cs typeface="Calibri"/>
              </a:rPr>
              <a:t>:</a:t>
            </a:r>
            <a:r>
              <a:rPr lang="en-GB" b="0" dirty="0">
                <a:solidFill>
                  <a:srgbClr val="000000"/>
                </a:solidFill>
                <a:latin typeface="Calibri"/>
                <a:cs typeface="Calibri"/>
              </a:rPr>
              <a:t> TMU Site 6502/2, TMU Site 6351/1, TMU Site 6351/2. </a:t>
            </a:r>
            <a:r>
              <a:rPr lang="en-GB" b="0" i="1" dirty="0">
                <a:solidFill>
                  <a:srgbClr val="000000"/>
                </a:solidFill>
                <a:latin typeface="Calibri"/>
                <a:cs typeface="Calibri"/>
              </a:rPr>
              <a:t>*Removed from analysis June 2023: </a:t>
            </a:r>
            <a:r>
              <a:rPr lang="en-GB" sz="1800" b="0" i="1" dirty="0">
                <a:solidFill>
                  <a:srgbClr val="000000"/>
                </a:solidFill>
                <a:latin typeface="Calibri"/>
                <a:cs typeface="Calibri"/>
              </a:rPr>
              <a:t> TMU Site 6505/1, TMU Site 6353/1</a:t>
            </a:r>
          </a:p>
          <a:p>
            <a:pPr fontAlgn="b"/>
            <a:r>
              <a:rPr lang="en-GB" sz="1200" b="1" dirty="0">
                <a:solidFill>
                  <a:srgbClr val="000000"/>
                </a:solidFill>
                <a:latin typeface="Calibri"/>
                <a:cs typeface="Calibri"/>
              </a:rPr>
              <a:t>East Cambridgeshire</a:t>
            </a:r>
            <a:r>
              <a:rPr lang="en-GB" b="1" dirty="0">
                <a:solidFill>
                  <a:srgbClr val="000000"/>
                </a:solidFill>
                <a:latin typeface="Calibri"/>
                <a:cs typeface="Calibri"/>
              </a:rPr>
              <a:t>:</a:t>
            </a:r>
            <a:r>
              <a:rPr lang="en-GB" sz="1800" b="1" dirty="0">
                <a:solidFill>
                  <a:srgbClr val="000000"/>
                </a:solidFill>
                <a:latin typeface="Calibri"/>
                <a:cs typeface="Calibri"/>
              </a:rPr>
              <a:t> </a:t>
            </a:r>
            <a:r>
              <a:rPr lang="pt-BR" sz="1800" b="0" dirty="0">
                <a:solidFill>
                  <a:srgbClr val="000000"/>
                </a:solidFill>
                <a:latin typeface="Calibri"/>
                <a:cs typeface="Calibri"/>
              </a:rPr>
              <a:t>MIDAS site at A11/0047B, TMU Site 6317/1, MIDAS site at A11/0883A, MIDAS site at A14/1107A, MIDAS site at A14/1241A, MIDAS site at A14/1241B</a:t>
            </a:r>
            <a:endParaRPr lang="en-GB" b="0" dirty="0">
              <a:solidFill>
                <a:srgbClr val="000000"/>
              </a:solidFill>
              <a:latin typeface="Arial" panose="020B0604020202020204" pitchFamily="34" charset="0"/>
              <a:cs typeface="Arial" panose="020B0604020202020204" pitchFamily="34" charset="0"/>
            </a:endParaRPr>
          </a:p>
          <a:p>
            <a:r>
              <a:rPr lang="en-GB" sz="1200" b="1" dirty="0">
                <a:solidFill>
                  <a:srgbClr val="000000"/>
                </a:solidFill>
                <a:latin typeface="Calibri"/>
                <a:cs typeface="Calibri"/>
              </a:rPr>
              <a:t>Fenland</a:t>
            </a:r>
            <a:r>
              <a:rPr lang="en-GB" b="1" dirty="0">
                <a:solidFill>
                  <a:srgbClr val="000000"/>
                </a:solidFill>
                <a:latin typeface="Calibri"/>
                <a:cs typeface="Calibri"/>
              </a:rPr>
              <a:t>: </a:t>
            </a:r>
            <a:r>
              <a:rPr lang="en-GB" b="0" dirty="0">
                <a:solidFill>
                  <a:srgbClr val="000000"/>
                </a:solidFill>
                <a:latin typeface="Calibri"/>
                <a:cs typeface="Calibri"/>
              </a:rPr>
              <a:t>TMU Site 6350/2, TMU Site 6350/1</a:t>
            </a:r>
            <a:endParaRPr lang="en-GB" b="0" dirty="0">
              <a:solidFill>
                <a:srgbClr val="000000"/>
              </a:solidFill>
              <a:latin typeface="Arial" panose="020B0604020202020204" pitchFamily="34" charset="0"/>
              <a:cs typeface="Arial"/>
            </a:endParaRPr>
          </a:p>
          <a:p>
            <a:r>
              <a:rPr lang="en-GB" sz="1200" b="1" dirty="0">
                <a:solidFill>
                  <a:srgbClr val="000000"/>
                </a:solidFill>
                <a:latin typeface="Calibri"/>
                <a:cs typeface="Calibri"/>
              </a:rPr>
              <a:t>Huntingdonshire</a:t>
            </a:r>
            <a:r>
              <a:rPr lang="en-GB" b="1" dirty="0">
                <a:solidFill>
                  <a:srgbClr val="000000"/>
                </a:solidFill>
                <a:latin typeface="Calibri"/>
                <a:cs typeface="Calibri"/>
              </a:rPr>
              <a:t>: </a:t>
            </a:r>
            <a:r>
              <a:rPr lang="pt-BR" b="0" dirty="0">
                <a:solidFill>
                  <a:srgbClr val="000000"/>
                </a:solidFill>
                <a:latin typeface="Calibri"/>
                <a:cs typeface="Calibri"/>
              </a:rPr>
              <a:t>TMU Site 6816/1, TMU Site 6781/2, MIDAS site at A1M/2134A, MIDAS site at A1M/2220A, MIDAS site at A1M/2145B, MIDAS site at A1M/2219B</a:t>
            </a:r>
            <a:r>
              <a:rPr lang="pt-BR" b="0" i="1" dirty="0">
                <a:solidFill>
                  <a:srgbClr val="000000"/>
                </a:solidFill>
                <a:latin typeface="Calibri"/>
                <a:cs typeface="Calibri"/>
              </a:rPr>
              <a:t>. *Removed from analysis June 2023:  TMU Site 6782/2, TMU Site 6999/1, TMU Site 6999/2.</a:t>
            </a:r>
            <a:endParaRPr lang="en-GB" b="0" i="1" dirty="0">
              <a:solidFill>
                <a:srgbClr val="000000"/>
              </a:solidFill>
              <a:latin typeface="Calibri" panose="020F0502020204030204" pitchFamily="34" charset="0"/>
              <a:cs typeface="Calibri"/>
            </a:endParaRPr>
          </a:p>
          <a:p>
            <a:r>
              <a:rPr lang="en-GB" sz="1200" b="1" dirty="0">
                <a:solidFill>
                  <a:srgbClr val="000000"/>
                </a:solidFill>
                <a:latin typeface="Calibri"/>
                <a:cs typeface="Calibri"/>
              </a:rPr>
              <a:t>South Cambridgeshire</a:t>
            </a:r>
            <a:r>
              <a:rPr lang="en-GB" b="1" dirty="0">
                <a:solidFill>
                  <a:srgbClr val="000000"/>
                </a:solidFill>
                <a:latin typeface="Calibri"/>
                <a:cs typeface="Calibri"/>
              </a:rPr>
              <a:t>: </a:t>
            </a:r>
            <a:r>
              <a:rPr lang="en-GB" b="0" dirty="0">
                <a:solidFill>
                  <a:srgbClr val="000000"/>
                </a:solidFill>
                <a:latin typeface="Calibri"/>
                <a:cs typeface="Calibri"/>
              </a:rPr>
              <a:t>TMU Site 6312/2, TMU Site 6310/1, MIDAS site at M11/6747A</a:t>
            </a:r>
          </a:p>
          <a:p>
            <a:endParaRPr lang="en-GB" sz="1800" b="1" dirty="0">
              <a:solidFill>
                <a:srgbClr val="000000"/>
              </a:solidFill>
              <a:latin typeface="Calibri" panose="020F0502020204030204" pitchFamily="34" charset="0"/>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11</a:t>
            </a:fld>
            <a:endParaRPr lang="en-GB">
              <a:solidFill>
                <a:prstClr val="black"/>
              </a:solidFill>
              <a:latin typeface="Calibri" panose="020F0502020204030204"/>
            </a:endParaRPr>
          </a:p>
        </p:txBody>
      </p:sp>
    </p:spTree>
    <p:extLst>
      <p:ext uri="{BB962C8B-B14F-4D97-AF65-F5344CB8AC3E}">
        <p14:creationId xmlns:p14="http://schemas.microsoft.com/office/powerpoint/2010/main" val="1722860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prstClr val="black"/>
                </a:solidFill>
                <a:latin typeface="Calibri" panose="020F0502020204030204"/>
              </a:rPr>
              <a:t>Source: </a:t>
            </a:r>
            <a:r>
              <a:rPr lang="en-GB" sz="1200" i="0" dirty="0">
                <a:solidFill>
                  <a:prstClr val="black"/>
                </a:solidFill>
              </a:rPr>
              <a:t>National Highways </a:t>
            </a:r>
            <a:r>
              <a:rPr lang="en-GB" sz="1200" i="0" dirty="0">
                <a:solidFill>
                  <a:prstClr val="black"/>
                </a:solidFill>
                <a:latin typeface="Calibri" panose="020F0502020204030204"/>
              </a:rPr>
              <a:t>WebTRIS data.</a:t>
            </a:r>
            <a:r>
              <a:rPr lang="en-GB" sz="1200" i="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0" dirty="0">
                <a:solidFill>
                  <a:prstClr val="black"/>
                </a:solidFill>
                <a:latin typeface="Calibri" panose="020F0502020204030204"/>
              </a:rPr>
              <a:t>Technical note:</a:t>
            </a:r>
            <a:r>
              <a:rPr lang="en-GB" sz="1100" dirty="0"/>
              <a:t> </a:t>
            </a:r>
            <a:r>
              <a:rPr lang="en-GB" sz="1200" dirty="0">
                <a:solidFill>
                  <a:prstClr val="black"/>
                </a:solidFill>
                <a:latin typeface="Calibri" panose="020F0502020204030204"/>
              </a:rPr>
              <a:t>Average Daily Flow by year for main carriageway monitors in each district, all with data 2019 – 2023. This dataset averages across ALL days (Mon-Sun). The 2023 average is calculated using only Jan – Jun in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prstClr val="black"/>
                </a:solidFill>
                <a:latin typeface="Calibri" panose="020F0502020204030204"/>
              </a:rPr>
              <a:t>Commentary: </a:t>
            </a:r>
            <a:r>
              <a:rPr lang="en-GB" sz="1200" b="0" dirty="0">
                <a:solidFill>
                  <a:prstClr val="black"/>
                </a:solidFill>
                <a:latin typeface="Calibri" panose="020F0502020204030204"/>
              </a:rPr>
              <a:t>Average daily flows are higher than 2020 and 2021 which were affected most by the COVID-19 pandemic but average flows in 2023 so far still remain below pre-pandemic 2019 averages.</a:t>
            </a:r>
            <a:endParaRPr lang="en-GB" sz="12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latin typeface="Calibri" panose="020F0502020204030204"/>
            </a:endParaRPr>
          </a:p>
          <a:p>
            <a:pPr>
              <a:defRPr/>
            </a:pPr>
            <a:endParaRPr lang="en-GB" dirty="0">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12</a:t>
            </a:fld>
            <a:endParaRPr lang="en-GB">
              <a:solidFill>
                <a:prstClr val="black"/>
              </a:solidFill>
              <a:latin typeface="Calibri" panose="020F0502020204030204"/>
            </a:endParaRPr>
          </a:p>
        </p:txBody>
      </p:sp>
    </p:spTree>
    <p:extLst>
      <p:ext uri="{BB962C8B-B14F-4D97-AF65-F5344CB8AC3E}">
        <p14:creationId xmlns:p14="http://schemas.microsoft.com/office/powerpoint/2010/main" val="1373951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 </a:t>
            </a:r>
            <a:r>
              <a:rPr lang="en-GB" b="0">
                <a:cs typeface="Calibri"/>
              </a:rPr>
              <a:t>The graph shows the percentage difference from the corresponding month in 2019 (e.g. March 2023 compared to March 2019). Created using </a:t>
            </a:r>
            <a:r>
              <a:rPr lang="en-GB" sz="1200" b="0">
                <a:solidFill>
                  <a:prstClr val="black"/>
                </a:solidFill>
                <a:latin typeface="Calibri" panose="020F0502020204030204"/>
                <a:cs typeface="Calibri"/>
              </a:rPr>
              <a:t>A</a:t>
            </a:r>
            <a:r>
              <a:rPr lang="en-GB" sz="1200" b="0">
                <a:solidFill>
                  <a:prstClr val="black"/>
                </a:solidFill>
                <a:latin typeface="Calibri" panose="020F0502020204030204"/>
              </a:rPr>
              <a:t>verage</a:t>
            </a:r>
            <a:r>
              <a:rPr lang="en-GB" sz="1200">
                <a:solidFill>
                  <a:prstClr val="black"/>
                </a:solidFill>
                <a:latin typeface="Calibri" panose="020F0502020204030204"/>
              </a:rPr>
              <a:t> Daily Flow by month data for main carriageway monitors in each district, all with data 2019 – 2023. This dataset averages across ALL days (Mon-Sun).</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13</a:t>
            </a:fld>
            <a:endParaRPr lang="en-GB">
              <a:solidFill>
                <a:prstClr val="black"/>
              </a:solidFill>
              <a:latin typeface="Calibri" panose="020F0502020204030204"/>
            </a:endParaRPr>
          </a:p>
        </p:txBody>
      </p:sp>
    </p:spTree>
    <p:extLst>
      <p:ext uri="{BB962C8B-B14F-4D97-AF65-F5344CB8AC3E}">
        <p14:creationId xmlns:p14="http://schemas.microsoft.com/office/powerpoint/2010/main" val="950963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prstClr val="black"/>
                </a:solidFill>
                <a:latin typeface="Calibri" panose="020F0502020204030204"/>
              </a:rPr>
              <a:t>Source: </a:t>
            </a:r>
            <a:r>
              <a:rPr lang="en-GB" sz="1400" i="0" dirty="0">
                <a:solidFill>
                  <a:prstClr val="black"/>
                </a:solidFill>
              </a:rPr>
              <a:t>National Highways </a:t>
            </a:r>
            <a:r>
              <a:rPr lang="en-GB" sz="1400" i="0" dirty="0">
                <a:solidFill>
                  <a:prstClr val="black"/>
                </a:solidFill>
                <a:latin typeface="Calibri" panose="020F0502020204030204"/>
              </a:rPr>
              <a:t>WebTRIS data.</a:t>
            </a:r>
            <a:r>
              <a:rPr lang="en-GB" sz="1400" i="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i="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dirty="0">
                <a:solidFill>
                  <a:prstClr val="black"/>
                </a:solidFill>
              </a:rPr>
              <a:t>Technical note: </a:t>
            </a:r>
            <a:r>
              <a:rPr lang="en-GB" sz="1400" i="0" dirty="0">
                <a:solidFill>
                  <a:prstClr val="black"/>
                </a:solidFill>
              </a:rPr>
              <a:t>Average Daily Flow in the week for main carriageway monitors in each district, all with data 2019 – 2023. Note the use of ‘normal’ days which allow for a ‘like-for-like’ comparison between comparable days. For example, bank holidays and school holidays are excluded from average flow calculations for ‘normal’ days. As such, this dataset does not account for the Christmas period, Christmas or New Year bank holidays, school summer holidays etc.</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14</a:t>
            </a:fld>
            <a:endParaRPr lang="en-GB">
              <a:solidFill>
                <a:prstClr val="black"/>
              </a:solidFill>
              <a:latin typeface="Calibri" panose="020F0502020204030204"/>
            </a:endParaRPr>
          </a:p>
        </p:txBody>
      </p:sp>
    </p:spTree>
    <p:extLst>
      <p:ext uri="{BB962C8B-B14F-4D97-AF65-F5344CB8AC3E}">
        <p14:creationId xmlns:p14="http://schemas.microsoft.com/office/powerpoint/2010/main" val="574410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solidFill>
                  <a:prstClr val="black"/>
                </a:solidFill>
                <a:latin typeface="Calibri" panose="020F0502020204030204"/>
              </a:rPr>
              <a:t>Source: </a:t>
            </a:r>
            <a:r>
              <a:rPr lang="en-GB" sz="1400" i="0">
                <a:solidFill>
                  <a:prstClr val="black"/>
                </a:solidFill>
              </a:rPr>
              <a:t>National Highways </a:t>
            </a:r>
            <a:r>
              <a:rPr lang="en-GB" sz="1400" i="0">
                <a:solidFill>
                  <a:prstClr val="black"/>
                </a:solidFill>
                <a:latin typeface="Calibri" panose="020F0502020204030204"/>
              </a:rPr>
              <a:t>WebTRIS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i="0">
              <a:solidFill>
                <a:prstClr val="black"/>
              </a:solidFill>
            </a:endParaRPr>
          </a:p>
          <a:p>
            <a:r>
              <a:rPr lang="en-GB" sz="1400" b="1" i="0">
                <a:solidFill>
                  <a:prstClr val="black"/>
                </a:solidFill>
              </a:rPr>
              <a:t>Technical note: </a:t>
            </a:r>
            <a:r>
              <a:rPr lang="en-GB" sz="1400">
                <a:solidFill>
                  <a:prstClr val="black"/>
                </a:solidFill>
                <a:latin typeface="Calibri" panose="020F0502020204030204"/>
              </a:rPr>
              <a:t> This dataset averages across ALL days (Mon-Sun). </a:t>
            </a:r>
            <a:r>
              <a:rPr lang="en-GB" sz="1400">
                <a:solidFill>
                  <a:schemeClr val="bg2">
                    <a:lumMod val="50000"/>
                  </a:schemeClr>
                </a:solidFill>
                <a:cs typeface="Calibri"/>
              </a:rPr>
              <a:t>Analysis based on 3 sensors - all on the main carriageway of the M11 (2 near Madingley Road and 1 near Trumpington).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i="1">
              <a:solidFill>
                <a:prstClr val="black"/>
              </a:solidFill>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15</a:t>
            </a:fld>
            <a:endParaRPr lang="en-GB">
              <a:solidFill>
                <a:prstClr val="black"/>
              </a:solidFill>
              <a:latin typeface="Calibri" panose="020F0502020204030204"/>
            </a:endParaRPr>
          </a:p>
        </p:txBody>
      </p:sp>
    </p:spTree>
    <p:extLst>
      <p:ext uri="{BB962C8B-B14F-4D97-AF65-F5344CB8AC3E}">
        <p14:creationId xmlns:p14="http://schemas.microsoft.com/office/powerpoint/2010/main" val="3300657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prstClr val="black"/>
              </a:solidFill>
            </a:endParaRPr>
          </a:p>
          <a:p>
            <a:r>
              <a:rPr lang="en-GB" sz="1200" b="1" i="0">
                <a:solidFill>
                  <a:prstClr val="black"/>
                </a:solidFill>
              </a:rPr>
              <a:t>Technical note: </a:t>
            </a:r>
            <a:r>
              <a:rPr lang="en-GB" sz="1200">
                <a:solidFill>
                  <a:prstClr val="black"/>
                </a:solidFill>
                <a:latin typeface="Calibri" panose="020F0502020204030204"/>
              </a:rPr>
              <a:t> This dataset averages across ALL days (Mon-Sun). </a:t>
            </a:r>
            <a:r>
              <a:rPr lang="en-GB" sz="1200">
                <a:solidFill>
                  <a:schemeClr val="bg2">
                    <a:lumMod val="50000"/>
                  </a:schemeClr>
                </a:solidFill>
                <a:cs typeface="Calibri"/>
              </a:rPr>
              <a:t>Analysis based on 5 sensors - 3 on the main carriageway of the A11 (2 close to Red Lodge and 1 north of Six Mile Bottom) and 2 on the main carriageway of the A14 (2 north of Newmarket).</a:t>
            </a: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16</a:t>
            </a:fld>
            <a:endParaRPr lang="en-GB">
              <a:solidFill>
                <a:prstClr val="black"/>
              </a:solidFill>
              <a:latin typeface="Calibri" panose="020F0502020204030204"/>
            </a:endParaRPr>
          </a:p>
        </p:txBody>
      </p:sp>
    </p:spTree>
    <p:extLst>
      <p:ext uri="{BB962C8B-B14F-4D97-AF65-F5344CB8AC3E}">
        <p14:creationId xmlns:p14="http://schemas.microsoft.com/office/powerpoint/2010/main" val="239617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prstClr val="black"/>
              </a:solidFill>
            </a:endParaRPr>
          </a:p>
          <a:p>
            <a:r>
              <a:rPr lang="en-GB" sz="1200" b="1" i="0">
                <a:solidFill>
                  <a:prstClr val="black"/>
                </a:solidFill>
              </a:rPr>
              <a:t>Technical note: </a:t>
            </a:r>
            <a:r>
              <a:rPr lang="en-GB" sz="1200">
                <a:solidFill>
                  <a:prstClr val="black"/>
                </a:solidFill>
                <a:latin typeface="Calibri" panose="020F0502020204030204"/>
              </a:rPr>
              <a:t> This dataset averages across ALL days (Mon-Sun). </a:t>
            </a:r>
            <a:r>
              <a:rPr lang="en-GB" sz="1200">
                <a:solidFill>
                  <a:schemeClr val="bg2">
                    <a:lumMod val="50000"/>
                  </a:schemeClr>
                </a:solidFill>
                <a:cs typeface="Calibri"/>
              </a:rPr>
              <a:t>Analysis based on 2 sensors on the main carriageway of the A47 (both close to </a:t>
            </a:r>
            <a:r>
              <a:rPr lang="en-GB" sz="1200" err="1">
                <a:solidFill>
                  <a:schemeClr val="bg2">
                    <a:lumMod val="50000"/>
                  </a:schemeClr>
                </a:solidFill>
                <a:cs typeface="Calibri"/>
              </a:rPr>
              <a:t>Guyhirn</a:t>
            </a:r>
            <a:r>
              <a:rPr lang="en-GB" sz="1200">
                <a:solidFill>
                  <a:schemeClr val="bg2">
                    <a:lumMod val="50000"/>
                  </a:schemeClr>
                </a:solidFill>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a:solidFill>
                <a:prstClr val="black"/>
              </a:solidFill>
            </a:endParaRP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17</a:t>
            </a:fld>
            <a:endParaRPr lang="en-GB">
              <a:solidFill>
                <a:prstClr val="black"/>
              </a:solidFill>
              <a:latin typeface="Calibri" panose="020F0502020204030204"/>
            </a:endParaRPr>
          </a:p>
        </p:txBody>
      </p:sp>
    </p:spTree>
    <p:extLst>
      <p:ext uri="{BB962C8B-B14F-4D97-AF65-F5344CB8AC3E}">
        <p14:creationId xmlns:p14="http://schemas.microsoft.com/office/powerpoint/2010/main" val="1012782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prstClr val="black"/>
              </a:solidFill>
            </a:endParaRPr>
          </a:p>
          <a:p>
            <a:r>
              <a:rPr lang="en-GB" sz="1200" b="1" i="0">
                <a:solidFill>
                  <a:prstClr val="black"/>
                </a:solidFill>
              </a:rPr>
              <a:t>Technical note: </a:t>
            </a:r>
            <a:r>
              <a:rPr lang="en-GB" sz="1200">
                <a:solidFill>
                  <a:prstClr val="black"/>
                </a:solidFill>
                <a:latin typeface="Calibri" panose="020F0502020204030204"/>
              </a:rPr>
              <a:t> This dataset averages across ALL days (Mon-Sun). </a:t>
            </a:r>
            <a:r>
              <a:rPr lang="en-GB" sz="1200">
                <a:solidFill>
                  <a:schemeClr val="bg2">
                    <a:lumMod val="50000"/>
                  </a:schemeClr>
                </a:solidFill>
                <a:cs typeface="Calibri"/>
              </a:rPr>
              <a:t>Analysis based on 6 sensors - 1 on the A1 (north of St Neots), 6 on the A1(M) (2 east of Sawtry, 2 west of Yaxley, 1 near </a:t>
            </a:r>
            <a:r>
              <a:rPr lang="en-GB" sz="1200" err="1">
                <a:solidFill>
                  <a:schemeClr val="bg2">
                    <a:lumMod val="50000"/>
                  </a:schemeClr>
                </a:solidFill>
                <a:cs typeface="Calibri"/>
              </a:rPr>
              <a:t>Alwalton</a:t>
            </a:r>
            <a:r>
              <a:rPr lang="en-GB" sz="1200">
                <a:solidFill>
                  <a:schemeClr val="bg2">
                    <a:lumMod val="50000"/>
                  </a:schemeClr>
                </a:solidFill>
                <a:cs typeface="Calibri"/>
              </a:rPr>
              <a:t>). A428 sensors excluded to avoid data bias due to the A14 roadworks.  </a:t>
            </a: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18</a:t>
            </a:fld>
            <a:endParaRPr lang="en-GB">
              <a:solidFill>
                <a:prstClr val="black"/>
              </a:solidFill>
              <a:latin typeface="Calibri" panose="020F0502020204030204"/>
            </a:endParaRPr>
          </a:p>
        </p:txBody>
      </p:sp>
    </p:spTree>
    <p:extLst>
      <p:ext uri="{BB962C8B-B14F-4D97-AF65-F5344CB8AC3E}">
        <p14:creationId xmlns:p14="http://schemas.microsoft.com/office/powerpoint/2010/main" val="802008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prstClr val="black"/>
              </a:solidFill>
            </a:endParaRPr>
          </a:p>
          <a:p>
            <a:r>
              <a:rPr lang="en-GB" sz="1200" b="1" i="0">
                <a:solidFill>
                  <a:prstClr val="black"/>
                </a:solidFill>
              </a:rPr>
              <a:t>Technical note: </a:t>
            </a:r>
            <a:r>
              <a:rPr lang="en-GB" sz="1200">
                <a:solidFill>
                  <a:prstClr val="black"/>
                </a:solidFill>
                <a:latin typeface="Calibri" panose="020F0502020204030204"/>
              </a:rPr>
              <a:t> This dataset averages across ALL days (Mon-Sun). </a:t>
            </a:r>
            <a:r>
              <a:rPr lang="en-GB" sz="1200">
                <a:solidFill>
                  <a:schemeClr val="bg2">
                    <a:lumMod val="50000"/>
                  </a:schemeClr>
                </a:solidFill>
                <a:cs typeface="Calibri"/>
              </a:rPr>
              <a:t>Analysis based on 3 sensors – 2 on the A47 (2 east of </a:t>
            </a:r>
            <a:r>
              <a:rPr lang="en-GB" sz="1200" err="1">
                <a:solidFill>
                  <a:schemeClr val="bg2">
                    <a:lumMod val="50000"/>
                  </a:schemeClr>
                </a:solidFill>
                <a:cs typeface="Calibri"/>
              </a:rPr>
              <a:t>Dogsthrope</a:t>
            </a:r>
            <a:r>
              <a:rPr lang="en-GB" sz="1200">
                <a:solidFill>
                  <a:schemeClr val="bg2">
                    <a:lumMod val="50000"/>
                  </a:schemeClr>
                </a:solidFill>
                <a:cs typeface="Calibri"/>
              </a:rPr>
              <a:t>) and 1 on the A1 (1 north of Wansford).</a:t>
            </a: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19</a:t>
            </a:fld>
            <a:endParaRPr lang="en-GB">
              <a:solidFill>
                <a:prstClr val="black"/>
              </a:solidFill>
              <a:latin typeface="Calibri" panose="020F0502020204030204"/>
            </a:endParaRPr>
          </a:p>
        </p:txBody>
      </p:sp>
    </p:spTree>
    <p:extLst>
      <p:ext uri="{BB962C8B-B14F-4D97-AF65-F5344CB8AC3E}">
        <p14:creationId xmlns:p14="http://schemas.microsoft.com/office/powerpoint/2010/main" val="696583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49532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a:solidFill>
                  <a:prstClr val="black"/>
                </a:solidFill>
              </a:rPr>
              <a:t>Technical note: </a:t>
            </a:r>
            <a:r>
              <a:rPr lang="en-GB" sz="1200">
                <a:solidFill>
                  <a:prstClr val="black"/>
                </a:solidFill>
                <a:latin typeface="Calibri" panose="020F0502020204030204"/>
              </a:rPr>
              <a:t> This dataset averages across ALL days (Mon-Sun). </a:t>
            </a:r>
            <a:r>
              <a:rPr lang="en-GB" sz="1200">
                <a:solidFill>
                  <a:schemeClr val="bg2">
                    <a:lumMod val="50000"/>
                  </a:schemeClr>
                </a:solidFill>
                <a:cs typeface="Calibri"/>
              </a:rPr>
              <a:t>Analysis based on 3 sensors - 1 on the M11 (near Duxford) and 2 on the A11 (1 south of Great Wilbraham and 1 west of Abington). A428 sensors excluded to avoid data bias due to the A14 roadworks.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a:solidFill>
                <a:prstClr val="black"/>
              </a:solidFill>
            </a:endParaRP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20</a:t>
            </a:fld>
            <a:endParaRPr lang="en-GB">
              <a:solidFill>
                <a:prstClr val="black"/>
              </a:solidFill>
              <a:latin typeface="Calibri" panose="020F0502020204030204"/>
            </a:endParaRPr>
          </a:p>
        </p:txBody>
      </p:sp>
    </p:spTree>
    <p:extLst>
      <p:ext uri="{BB962C8B-B14F-4D97-AF65-F5344CB8AC3E}">
        <p14:creationId xmlns:p14="http://schemas.microsoft.com/office/powerpoint/2010/main" val="954420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215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Source: </a:t>
            </a:r>
            <a:r>
              <a:rPr lang="en-GB" dirty="0"/>
              <a:t>Cambridge Vivacity sensors</a:t>
            </a:r>
            <a:endParaRPr lang="en-US" dirty="0"/>
          </a:p>
          <a:p>
            <a:pPr>
              <a:defRPr/>
            </a:pPr>
            <a:endParaRPr lang="en-GB" b="1" dirty="0">
              <a:cs typeface="Calibri"/>
            </a:endParaRPr>
          </a:p>
          <a:p>
            <a:pPr>
              <a:defRPr/>
            </a:pPr>
            <a:r>
              <a:rPr lang="en-GB" b="1" dirty="0">
                <a:cs typeface="Calibri"/>
              </a:rPr>
              <a:t>Technical note: </a:t>
            </a:r>
            <a:r>
              <a:rPr lang="en-US" dirty="0"/>
              <a:t>This analysis has excluded sensors which may compromise the validity of historic comparisons when figures for all sites are combined. For example, some sites may have data gaps, road closures or events impacting data within the comparison period.</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22</a:t>
            </a:fld>
            <a:endParaRPr lang="en-GB">
              <a:solidFill>
                <a:prstClr val="black"/>
              </a:solidFill>
              <a:latin typeface="Calibri" panose="020F0502020204030204"/>
            </a:endParaRPr>
          </a:p>
        </p:txBody>
      </p:sp>
    </p:spTree>
    <p:extLst>
      <p:ext uri="{BB962C8B-B14F-4D97-AF65-F5344CB8AC3E}">
        <p14:creationId xmlns:p14="http://schemas.microsoft.com/office/powerpoint/2010/main" val="2245886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Source: </a:t>
            </a:r>
            <a:r>
              <a:rPr lang="en-GB" dirty="0"/>
              <a:t>Cambridge Vivacity sensors</a:t>
            </a:r>
          </a:p>
          <a:p>
            <a:pPr>
              <a:defRPr/>
            </a:pPr>
            <a:endParaRPr lang="en-GB" b="1" dirty="0">
              <a:cs typeface="Calibri"/>
            </a:endParaRPr>
          </a:p>
          <a:p>
            <a:pPr>
              <a:defRPr/>
            </a:pPr>
            <a:r>
              <a:rPr lang="en-GB" b="1" dirty="0">
                <a:cs typeface="Calibri"/>
              </a:rPr>
              <a:t>Technical Notes: </a:t>
            </a:r>
            <a:r>
              <a:rPr lang="en-GB" dirty="0"/>
              <a:t>'Non-neutral days' are not included within the calculations. </a:t>
            </a:r>
            <a:endParaRPr lang="en-US" dirty="0"/>
          </a:p>
          <a:p>
            <a:pPr>
              <a:defRPr/>
            </a:pPr>
            <a:r>
              <a:rPr lang="en-US" dirty="0"/>
              <a:t>This chart shows the average volume of motor vehicles counted per weekday for each month/year . </a:t>
            </a:r>
          </a:p>
          <a:p>
            <a:pPr>
              <a:defRPr/>
            </a:pPr>
            <a:r>
              <a:rPr lang="en-US" dirty="0"/>
              <a:t>The table presents full week and weekend changes against various historic benchmarks to give an indication of how traffic flows are recovering.</a:t>
            </a:r>
            <a:endParaRPr lang="en-US" dirty="0">
              <a:cs typeface="Calibri"/>
            </a:endParaRPr>
          </a:p>
          <a:p>
            <a:pPr>
              <a:defRPr/>
            </a:pPr>
            <a:r>
              <a:rPr lang="en-US" dirty="0"/>
              <a:t>Improved data cleaning processes are being developed to improve the omission of any poor quality / non-comparable data – gaps on the graph may be present for this reason. Care should be taken in interpreting these charts as they are solely based on the 5 locations stated – which dilutes the geographical coverage and may not provide a city-wide / holistic view.</a:t>
            </a:r>
            <a:endParaRPr lang="en-GB" dirty="0"/>
          </a:p>
          <a:p>
            <a:pPr>
              <a:defRPr/>
            </a:pPr>
            <a:endParaRPr lang="en-GB" b="1" dirty="0"/>
          </a:p>
          <a:p>
            <a:pPr>
              <a:defRPr/>
            </a:pPr>
            <a:r>
              <a:rPr lang="en-GB" b="1" dirty="0"/>
              <a:t>Commentary:</a:t>
            </a:r>
            <a:r>
              <a:rPr lang="en-GB" dirty="0"/>
              <a:t> </a:t>
            </a:r>
            <a:endParaRPr lang="en-US" dirty="0"/>
          </a:p>
          <a:p>
            <a:pPr marL="185420" indent="-185420">
              <a:buFont typeface="Arial"/>
              <a:buChar char="•"/>
              <a:defRPr/>
            </a:pPr>
            <a:r>
              <a:rPr lang="en-GB" dirty="0"/>
              <a:t>Motorised traffic flows have stayed relatively stable throughout 2023 so far. Average motorised flows in June are 5% ahead of this point last year, with weekdays presenting as +7% against June 2022, but weekend motorised trips only 1% ahead of June 2022.</a:t>
            </a:r>
            <a:endParaRPr lang="en-GB" dirty="0">
              <a:cs typeface="Calibri"/>
            </a:endParaRPr>
          </a:p>
          <a:p>
            <a:pPr marL="185420" indent="-185420">
              <a:buFont typeface="Arial"/>
              <a:buChar char="•"/>
              <a:defRPr/>
            </a:pPr>
            <a:r>
              <a:rPr lang="en-GB" dirty="0"/>
              <a:t>Motorised flows remain below June 2019 (‘pre-COVID’) levels (-9%). </a:t>
            </a:r>
            <a:endParaRPr lang="en-US" dirty="0"/>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23</a:t>
            </a:fld>
            <a:endParaRPr lang="en-GB">
              <a:solidFill>
                <a:prstClr val="black"/>
              </a:solidFill>
              <a:latin typeface="Calibri" panose="020F0502020204030204"/>
            </a:endParaRPr>
          </a:p>
        </p:txBody>
      </p:sp>
    </p:spTree>
    <p:extLst>
      <p:ext uri="{BB962C8B-B14F-4D97-AF65-F5344CB8AC3E}">
        <p14:creationId xmlns:p14="http://schemas.microsoft.com/office/powerpoint/2010/main" val="4014732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9245" indent="-309245">
              <a:buFont typeface="Arial,Sans-Serif"/>
              <a:buChar char="•"/>
              <a:defRPr/>
            </a:pPr>
            <a:endParaRPr lang="en-GB"/>
          </a:p>
          <a:p>
            <a:pPr>
              <a:defRPr/>
            </a:pPr>
            <a:endParaRPr lang="en-GB"/>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24</a:t>
            </a:fld>
            <a:endParaRPr lang="en-GB">
              <a:solidFill>
                <a:prstClr val="black"/>
              </a:solidFill>
              <a:latin typeface="Calibri" panose="020F0502020204030204"/>
            </a:endParaRPr>
          </a:p>
        </p:txBody>
      </p:sp>
    </p:spTree>
    <p:extLst>
      <p:ext uri="{BB962C8B-B14F-4D97-AF65-F5344CB8AC3E}">
        <p14:creationId xmlns:p14="http://schemas.microsoft.com/office/powerpoint/2010/main" val="1981572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Source: </a:t>
            </a:r>
            <a:r>
              <a:rPr lang="en-GB" dirty="0"/>
              <a:t>Cambridgeshire Annual Traffic Surveys (2017, 2018, 2019, 2020, 2021 and 2022).</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cs typeface="Calibri"/>
              </a:rPr>
              <a:t>Technical Note: </a:t>
            </a:r>
            <a:r>
              <a:rPr lang="en-GB" sz="1200" dirty="0">
                <a:solidFill>
                  <a:schemeClr val="bg2">
                    <a:lumMod val="50000"/>
                  </a:schemeClr>
                </a:solidFill>
                <a:cs typeface="Calibri"/>
              </a:rPr>
              <a:t>These figures are based on the sum of motorised traffic counts across sites in Cambridge (see previous slide) on a </a:t>
            </a:r>
            <a:r>
              <a:rPr lang="en-GB" sz="1200" b="1" dirty="0">
                <a:solidFill>
                  <a:schemeClr val="bg2">
                    <a:lumMod val="50000"/>
                  </a:schemeClr>
                </a:solidFill>
                <a:cs typeface="Calibri"/>
              </a:rPr>
              <a:t>single day </a:t>
            </a:r>
            <a:r>
              <a:rPr lang="en-GB" sz="1200" b="0" dirty="0">
                <a:solidFill>
                  <a:schemeClr val="bg2">
                    <a:lumMod val="50000"/>
                  </a:schemeClr>
                </a:solidFill>
                <a:cs typeface="Calibri"/>
              </a:rPr>
              <a:t>(i.e. not an average across a longer time period). </a:t>
            </a:r>
            <a:r>
              <a:rPr lang="en-GB" dirty="0">
                <a:cs typeface="Calibri"/>
              </a:rPr>
              <a:t>The survey day is chosen in order to most closely represent a “typical” day for traffic flows (i.e. avoid bank holidays, any weeks with strike action, any other special circumstances which can distort volumes).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a:defRPr/>
            </a:pPr>
            <a:r>
              <a:rPr lang="en-GB" b="1" dirty="0"/>
              <a:t>Commentary:</a:t>
            </a:r>
            <a:r>
              <a:rPr lang="en-GB" dirty="0"/>
              <a:t> </a:t>
            </a:r>
          </a:p>
          <a:p>
            <a:pPr>
              <a:defRPr/>
            </a:pPr>
            <a:r>
              <a:rPr lang="en-GB" dirty="0"/>
              <a:t>The years before Covid (2017 to 2019) show a greater number of cells with high traffic volumes (above 4,000 per half hour period), with a particularly prominent morning peak between 7:30 and 9:00 am which is not replicated in 2022. Only 4pm to 5.30pm presents with more than 4,000 vehicles per half hour in 2022. While the pre-Covid morning peak is not yet visible, motorised flows have gradually increased each year since the pandemic (2020).</a:t>
            </a:r>
            <a:endParaRPr lang="en-US" dirty="0"/>
          </a:p>
          <a:p>
            <a:pPr marL="309245" indent="-309245">
              <a:buFont typeface="Arial,Sans-Serif"/>
              <a:buChar char="•"/>
              <a:defRPr/>
            </a:pPr>
            <a:endParaRPr lang="en-GB" dirty="0"/>
          </a:p>
          <a:p>
            <a:pPr>
              <a:defRPr/>
            </a:pPr>
            <a:endParaRPr lang="en-GB" dirty="0"/>
          </a:p>
          <a:p>
            <a:pPr>
              <a:defRPr/>
            </a:pPr>
            <a:endParaRPr lang="en-GB" dirty="0">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25</a:t>
            </a:fld>
            <a:endParaRPr lang="en-GB">
              <a:solidFill>
                <a:prstClr val="black"/>
              </a:solidFill>
              <a:latin typeface="Calibri" panose="020F0502020204030204"/>
            </a:endParaRPr>
          </a:p>
        </p:txBody>
      </p:sp>
    </p:spTree>
    <p:extLst>
      <p:ext uri="{BB962C8B-B14F-4D97-AF65-F5344CB8AC3E}">
        <p14:creationId xmlns:p14="http://schemas.microsoft.com/office/powerpoint/2010/main" val="758961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866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Vivacity sensors</a:t>
            </a:r>
            <a:endParaRPr lang="en-US"/>
          </a:p>
          <a:p>
            <a:pPr>
              <a:defRPr/>
            </a:pPr>
            <a:endParaRPr lang="en-GB" b="1">
              <a:cs typeface="Calibri"/>
            </a:endParaRPr>
          </a:p>
          <a:p>
            <a:pPr>
              <a:defRPr/>
            </a:pPr>
            <a:r>
              <a:rPr lang="en-GB" b="1">
                <a:cs typeface="Calibri"/>
              </a:rPr>
              <a:t>Technical note: </a:t>
            </a:r>
            <a:r>
              <a:rPr lang="en-US"/>
              <a:t>This analysis has excluded sensors which may compromise the validity of historic comparisons when figures for all sites are combined. For example, some sites may have data gaps, road closures or events impacting data within the comparison period.</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27</a:t>
            </a:fld>
            <a:endParaRPr lang="en-GB">
              <a:solidFill>
                <a:prstClr val="black"/>
              </a:solidFill>
              <a:latin typeface="Calibri" panose="020F0502020204030204"/>
            </a:endParaRPr>
          </a:p>
        </p:txBody>
      </p:sp>
    </p:spTree>
    <p:extLst>
      <p:ext uri="{BB962C8B-B14F-4D97-AF65-F5344CB8AC3E}">
        <p14:creationId xmlns:p14="http://schemas.microsoft.com/office/powerpoint/2010/main" val="2666581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GB" b="1" dirty="0"/>
              <a:t>Source: </a:t>
            </a:r>
            <a:r>
              <a:rPr lang="en-GB" dirty="0"/>
              <a:t>Cambridge Vivacity sensors</a:t>
            </a:r>
            <a:endParaRPr lang="en-US" dirty="0"/>
          </a:p>
          <a:p>
            <a:pPr defTabSz="990752">
              <a:defRPr/>
            </a:pPr>
            <a:endParaRPr lang="en-GB" b="1" dirty="0"/>
          </a:p>
          <a:p>
            <a:pPr defTabSz="990752">
              <a:defRPr/>
            </a:pPr>
            <a:r>
              <a:rPr lang="en-GB" b="1" dirty="0"/>
              <a:t>Technical Notes: </a:t>
            </a:r>
            <a:r>
              <a:rPr lang="en-GB" dirty="0"/>
              <a:t>Sensors included within the four-year chart are: Coleridge Road, Hills Road, Perne Road and Tenison Road. 'Non-neutral' days are not included within average weekday flow calculations. Fridays are not counted as a weekday. Traffic flows on all other days are counted and used to calculate a typical 'average' traffic flow within central Cambridge on a weekday. </a:t>
            </a:r>
          </a:p>
          <a:p>
            <a:pPr defTabSz="990752">
              <a:defRPr/>
            </a:pPr>
            <a:r>
              <a:rPr lang="en-GB" dirty="0"/>
              <a:t>We have selected the most recent month of data (June 2023) and compared it to three historic time periods to show how traffic flows have evolved since these sensors were installed. </a:t>
            </a:r>
          </a:p>
          <a:p>
            <a:pPr defTabSz="990752">
              <a:defRPr/>
            </a:pPr>
            <a:r>
              <a:rPr lang="en-GB" b="0" dirty="0">
                <a:cs typeface="Calibri"/>
              </a:rPr>
              <a:t>Please note that rounding may lead to active travel % share (walking + cycling) on the bar chart appearing different from the share on the table.</a:t>
            </a:r>
          </a:p>
          <a:p>
            <a:pPr defTabSz="990752">
              <a:defRPr/>
            </a:pPr>
            <a:endParaRPr lang="en-GB" sz="1300" b="1" dirty="0">
              <a:solidFill>
                <a:prstClr val="black"/>
              </a:solidFill>
            </a:endParaRPr>
          </a:p>
          <a:p>
            <a:pPr defTabSz="990752">
              <a:defRPr/>
            </a:pPr>
            <a:r>
              <a:rPr lang="en-GB" sz="1300" b="1" dirty="0">
                <a:solidFill>
                  <a:prstClr val="black"/>
                </a:solidFill>
              </a:rPr>
              <a:t>Commentary</a:t>
            </a:r>
            <a:endParaRPr lang="en-GB" b="1" dirty="0">
              <a:cs typeface="Calibri" panose="020F0502020204030204"/>
            </a:endParaRPr>
          </a:p>
          <a:p>
            <a:pPr marL="185420" indent="-185420">
              <a:buFont typeface="Arial"/>
              <a:buChar char="•"/>
              <a:defRPr/>
            </a:pPr>
            <a:r>
              <a:rPr lang="en-GB" sz="1300" dirty="0">
                <a:solidFill>
                  <a:prstClr val="black"/>
                </a:solidFill>
                <a:latin typeface="Calibri" panose="020F0502020204030204"/>
              </a:rPr>
              <a:t>Motor vehicles dominate in all years. Active travel is now 24% of all traffic in June 2023 – ahead of pre-Covid (June 2019 – 22%).</a:t>
            </a:r>
            <a:endParaRPr lang="en-GB" sz="1300" dirty="0">
              <a:solidFill>
                <a:prstClr val="black"/>
              </a:solidFill>
              <a:latin typeface="Calibri" panose="020F0502020204030204"/>
              <a:cs typeface="Calibri"/>
            </a:endParaRPr>
          </a:p>
          <a:p>
            <a:pPr marL="185420" indent="-185420">
              <a:buFont typeface="Arial"/>
              <a:buChar char="•"/>
              <a:defRPr/>
            </a:pPr>
            <a:r>
              <a:rPr lang="en-GB" sz="1300" dirty="0">
                <a:solidFill>
                  <a:prstClr val="black"/>
                </a:solidFill>
                <a:latin typeface="Calibri" panose="020F0502020204030204"/>
              </a:rPr>
              <a:t>Traffic volumes appear to be stabilising post-Covid, with very little overall change from June 2022 to June 2023.</a:t>
            </a:r>
          </a:p>
          <a:p>
            <a:pPr marL="185420" indent="-185420">
              <a:buFont typeface="Arial"/>
              <a:buChar char="•"/>
              <a:defRPr/>
            </a:pPr>
            <a:r>
              <a:rPr lang="en-GB" sz="1300" b="0" dirty="0">
                <a:solidFill>
                  <a:prstClr val="black"/>
                </a:solidFill>
                <a:latin typeface="Calibri" panose="020F0502020204030204"/>
                <a:cs typeface="Calibri"/>
              </a:rPr>
              <a:t>Cars are the largest individual mode of transport (63%). This is lower than pre-Covid (66% - June 2019).</a:t>
            </a:r>
          </a:p>
          <a:p>
            <a:pPr marL="185420" indent="-185420">
              <a:buFont typeface="Arial"/>
              <a:buChar char="•"/>
              <a:defRPr/>
            </a:pPr>
            <a:r>
              <a:rPr lang="en-GB" sz="1300" b="0" dirty="0">
                <a:solidFill>
                  <a:prstClr val="black"/>
                </a:solidFill>
                <a:latin typeface="Calibri" panose="020F0502020204030204"/>
                <a:cs typeface="Calibri"/>
              </a:rPr>
              <a:t>Pedestrians and cyclists have each seen a slight increase in proportionate share of journeys in comparison to pre-Covid.</a:t>
            </a:r>
            <a:br>
              <a:rPr lang="en-GB" sz="1300" b="1" dirty="0">
                <a:latin typeface="Calibri" panose="020F0502020204030204"/>
                <a:cs typeface="Calibri"/>
              </a:rPr>
            </a:br>
            <a:endParaRPr lang="en-GB" sz="1300" i="1" dirty="0">
              <a:solidFill>
                <a:prstClr val="black"/>
              </a:solidFill>
              <a:cs typeface="Calibri" panose="020F0502020204030204"/>
            </a:endParaRPr>
          </a:p>
          <a:p>
            <a:pPr defTabSz="990752">
              <a:defRPr/>
            </a:pPr>
            <a:endParaRPr lang="en-GB" sz="1300" i="1" dirty="0">
              <a:cs typeface="Calibri"/>
            </a:endParaRPr>
          </a:p>
          <a:p>
            <a:pPr defTabSz="990752">
              <a:defRPr/>
            </a:pPr>
            <a:endParaRPr lang="en-GB" dirty="0"/>
          </a:p>
          <a:p>
            <a:pPr defTabSz="990752">
              <a:defRPr/>
            </a:pPr>
            <a:endParaRPr lang="en-GB" sz="1300" i="1" dirty="0">
              <a:solidFill>
                <a:prstClr val="black"/>
              </a:solidFill>
              <a:cs typeface="Calibri"/>
            </a:endParaRPr>
          </a:p>
          <a:p>
            <a:pPr>
              <a:defRPr/>
            </a:pPr>
            <a:endParaRPr lang="en-GB" dirty="0">
              <a:cs typeface="Calibri" panose="020F0502020204030204"/>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28</a:t>
            </a:fld>
            <a:endParaRPr lang="en-GB">
              <a:solidFill>
                <a:prstClr val="black"/>
              </a:solidFill>
              <a:latin typeface="Calibri" panose="020F0502020204030204"/>
            </a:endParaRPr>
          </a:p>
        </p:txBody>
      </p:sp>
    </p:spTree>
    <p:extLst>
      <p:ext uri="{BB962C8B-B14F-4D97-AF65-F5344CB8AC3E}">
        <p14:creationId xmlns:p14="http://schemas.microsoft.com/office/powerpoint/2010/main" val="311040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Source: </a:t>
            </a:r>
            <a:r>
              <a:rPr lang="en-GB" dirty="0"/>
              <a:t>Cambridge Vivacity sensors</a:t>
            </a:r>
            <a:endParaRPr lang="en-US" dirty="0"/>
          </a:p>
          <a:p>
            <a:pPr>
              <a:defRPr/>
            </a:pPr>
            <a:endParaRPr lang="en-GB" b="1" dirty="0">
              <a:cs typeface="Calibri"/>
            </a:endParaRPr>
          </a:p>
          <a:p>
            <a:pPr>
              <a:defRPr/>
            </a:pPr>
            <a:r>
              <a:rPr lang="en-GB" b="1" dirty="0">
                <a:cs typeface="Calibri"/>
              </a:rPr>
              <a:t>Technical Note:</a:t>
            </a:r>
          </a:p>
          <a:p>
            <a:pPr>
              <a:defRPr/>
            </a:pPr>
            <a:r>
              <a:rPr lang="en-GB" dirty="0"/>
              <a:t>Non-neutral days are not included within the average weekday flow calculations. Weekdays are defined as Monday to Thursday, as per DfT guidance. We have selected the most recent month of data (March 2023) and compared it to three historic months to show how traffic flows have evolved since these sensors were installed.</a:t>
            </a:r>
          </a:p>
          <a:p>
            <a:pPr>
              <a:defRPr/>
            </a:pPr>
            <a:r>
              <a:rPr lang="en-GB" dirty="0"/>
              <a:t> </a:t>
            </a:r>
            <a:endParaRPr lang="en-GB" dirty="0">
              <a:cs typeface="Calibri"/>
            </a:endParaRPr>
          </a:p>
          <a:p>
            <a:pPr>
              <a:defRPr/>
            </a:pPr>
            <a:r>
              <a:rPr lang="en-GB" dirty="0">
                <a:cs typeface="Calibri"/>
              </a:rPr>
              <a:t>Please see the comments on the slide which highlight events which are considered likely to have impacted the data. For example, there may be a data gap or a change that is likely to affect the counts either upwards or downwards – and so require caution to be taken when assessing the outputs.</a:t>
            </a:r>
            <a:endParaRPr lang="en-GB" dirty="0"/>
          </a:p>
          <a:p>
            <a:pPr>
              <a:defRPr/>
            </a:pPr>
            <a:endParaRPr lang="en-GB" b="1" i="0" dirty="0"/>
          </a:p>
          <a:p>
            <a:pPr>
              <a:defRPr/>
            </a:pPr>
            <a:r>
              <a:rPr lang="en-GB" b="1" i="0" dirty="0"/>
              <a:t>Commentary:</a:t>
            </a:r>
            <a:endParaRPr lang="en-US" i="0" dirty="0"/>
          </a:p>
          <a:p>
            <a:pPr marL="285750" indent="-285750">
              <a:buFont typeface="Calibri,Sans-Serif"/>
              <a:buChar char="-"/>
              <a:defRPr/>
            </a:pPr>
            <a:r>
              <a:rPr lang="en-GB" dirty="0"/>
              <a:t>Cars are the largest individual category in all locations across all years – but some sites are seeing the dominance of cars recede slightly, such as Newmarket Road, Perne Road and Station Road.</a:t>
            </a:r>
            <a:endParaRPr lang="en-GB" dirty="0">
              <a:cs typeface="Calibri"/>
            </a:endParaRPr>
          </a:p>
          <a:p>
            <a:pPr marL="285750" indent="-285750">
              <a:buFont typeface="Calibri,Sans-Serif"/>
              <a:buChar char="-"/>
              <a:defRPr/>
            </a:pPr>
            <a:r>
              <a:rPr lang="en-GB" dirty="0"/>
              <a:t>Overall, however, there has not been a significant impact on modal split at most locations - with the exceptions being sites which have had a sensor upgrade that enables vastly improved active mode counts (these are East Road, Mill Road West and Mill Road East).</a:t>
            </a:r>
          </a:p>
          <a:p>
            <a:pPr marL="285750" indent="-285750">
              <a:buFont typeface="Calibri,Sans-Serif"/>
              <a:buChar char="-"/>
              <a:defRPr/>
            </a:pPr>
            <a:r>
              <a:rPr lang="en-GB" dirty="0">
                <a:cs typeface="Calibri" panose="020F0502020204030204"/>
              </a:rPr>
              <a:t>Generally we are seeing a rebound from June 2021 (mid-Covid), except for Hills Road is presenting with overall flows which are lower than June 2021.</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29</a:t>
            </a:fld>
            <a:endParaRPr lang="en-GB">
              <a:solidFill>
                <a:prstClr val="black"/>
              </a:solidFill>
              <a:latin typeface="Calibri" panose="020F0502020204030204"/>
            </a:endParaRPr>
          </a:p>
        </p:txBody>
      </p:sp>
    </p:spTree>
    <p:extLst>
      <p:ext uri="{BB962C8B-B14F-4D97-AF65-F5344CB8AC3E}">
        <p14:creationId xmlns:p14="http://schemas.microsoft.com/office/powerpoint/2010/main" val="1678223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29BFED-29D6-4DAE-9693-E577AD6C3CA5}" type="slidenum">
              <a:rPr lang="en-GB" smtClean="0"/>
              <a:t>3</a:t>
            </a:fld>
            <a:endParaRPr lang="en-GB"/>
          </a:p>
        </p:txBody>
      </p:sp>
    </p:spTree>
    <p:extLst>
      <p:ext uri="{BB962C8B-B14F-4D97-AF65-F5344CB8AC3E}">
        <p14:creationId xmlns:p14="http://schemas.microsoft.com/office/powerpoint/2010/main" val="3479392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Source: </a:t>
            </a:r>
            <a:r>
              <a:rPr lang="en-GB" dirty="0"/>
              <a:t>Cambridge Vivacity sensors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cs typeface="Calibri"/>
              </a:rPr>
              <a:t>Technical Note: </a:t>
            </a:r>
            <a:r>
              <a:rPr lang="en-GB" sz="1200" dirty="0">
                <a:solidFill>
                  <a:schemeClr val="bg2">
                    <a:lumMod val="50000"/>
                  </a:schemeClr>
                </a:solidFill>
                <a:cs typeface="Calibri"/>
              </a:rPr>
              <a:t>Calculations are made on an average weekday. Low and zero flows are removed from any average calculations. Any ‘non neutral’ days - such as bank holidays or school holidays – are also excluded.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2">
                    <a:lumMod val="50000"/>
                  </a:schemeClr>
                </a:solidFill>
                <a:cs typeface="Calibri"/>
              </a:rPr>
              <a:t>Data is shown only for the nine sensors with comparable data for both </a:t>
            </a:r>
            <a:r>
              <a:rPr lang="en-GB" sz="1200" b="1" dirty="0">
                <a:solidFill>
                  <a:schemeClr val="bg2">
                    <a:lumMod val="50000"/>
                  </a:schemeClr>
                </a:solidFill>
                <a:cs typeface="Calibri"/>
              </a:rPr>
              <a:t>active </a:t>
            </a:r>
            <a:r>
              <a:rPr lang="en-GB" sz="1200" b="0" dirty="0">
                <a:solidFill>
                  <a:schemeClr val="bg2">
                    <a:lumMod val="50000"/>
                  </a:schemeClr>
                </a:solidFill>
                <a:cs typeface="Calibri"/>
              </a:rPr>
              <a:t>and </a:t>
            </a:r>
            <a:r>
              <a:rPr lang="en-GB" sz="1200" b="1" dirty="0">
                <a:solidFill>
                  <a:schemeClr val="bg2">
                    <a:lumMod val="50000"/>
                  </a:schemeClr>
                </a:solidFill>
                <a:cs typeface="Calibri"/>
              </a:rPr>
              <a:t>motorised </a:t>
            </a:r>
            <a:r>
              <a:rPr lang="en-GB" sz="1200" b="0" dirty="0">
                <a:solidFill>
                  <a:schemeClr val="bg2">
                    <a:lumMod val="50000"/>
                  </a:schemeClr>
                </a:solidFill>
                <a:cs typeface="Calibri"/>
              </a:rPr>
              <a:t>traffic flows.</a:t>
            </a:r>
            <a:endParaRPr lang="en-GB" dirty="0">
              <a:cs typeface="Calibri"/>
            </a:endParaRPr>
          </a:p>
          <a:p>
            <a:pPr>
              <a:defRPr/>
            </a:pPr>
            <a:endParaRPr lang="en-GB" b="1" dirty="0"/>
          </a:p>
          <a:p>
            <a:pPr>
              <a:defRPr/>
            </a:pPr>
            <a:r>
              <a:rPr lang="en-GB" b="1" dirty="0"/>
              <a:t>Commentary:</a:t>
            </a:r>
            <a:endParaRPr lang="en-GB" dirty="0"/>
          </a:p>
          <a:p>
            <a:pPr>
              <a:defRPr/>
            </a:pPr>
            <a:r>
              <a:rPr lang="en-GB" dirty="0"/>
              <a:t>Active travel is 8% ahead of pre-Covid (June 2019) levels, though by site active travel varies. This ranges from active travel being down 26% against pre-Covid at Coleridge Road, to active travel being 45% ahead of pre-Covid levels at Perne Road.</a:t>
            </a:r>
            <a:endParaRPr lang="en-GB" dirty="0">
              <a:cs typeface="Calibri"/>
            </a:endParaRPr>
          </a:p>
          <a:p>
            <a:pPr>
              <a:defRPr/>
            </a:pPr>
            <a:r>
              <a:rPr lang="en-GB" dirty="0"/>
              <a:t>Motorised travel is 10% below pre-pandemic levels overall across these sites. All individual sites show a decrease in motorised travel against June 2019. </a:t>
            </a:r>
            <a:r>
              <a:rPr lang="en-GB" dirty="0">
                <a:cs typeface="Calibri" panose="020F0502020204030204"/>
              </a:rPr>
              <a:t>Coleridge Road has seen the largest individual drop in motorised vehicle flows against February 2020 (-17%).</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30</a:t>
            </a:fld>
            <a:endParaRPr lang="en-GB">
              <a:solidFill>
                <a:prstClr val="black"/>
              </a:solidFill>
              <a:latin typeface="Calibri" panose="020F0502020204030204"/>
            </a:endParaRPr>
          </a:p>
        </p:txBody>
      </p:sp>
    </p:spTree>
    <p:extLst>
      <p:ext uri="{BB962C8B-B14F-4D97-AF65-F5344CB8AC3E}">
        <p14:creationId xmlns:p14="http://schemas.microsoft.com/office/powerpoint/2010/main" val="4171710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Source: </a:t>
            </a:r>
            <a:r>
              <a:rPr lang="en-GB" dirty="0"/>
              <a:t>Cambridge Vivacity sensors</a:t>
            </a:r>
            <a:endParaRPr lang="en-US" dirty="0"/>
          </a:p>
          <a:p>
            <a:pPr>
              <a:defRPr/>
            </a:pPr>
            <a:endParaRPr lang="en-GB" b="1" dirty="0">
              <a:cs typeface="Calibri"/>
            </a:endParaRPr>
          </a:p>
          <a:p>
            <a:pPr>
              <a:defRPr/>
            </a:pPr>
            <a:r>
              <a:rPr lang="en-GB" b="1" dirty="0">
                <a:cs typeface="Calibri"/>
              </a:rPr>
              <a:t>Technical Note: </a:t>
            </a:r>
            <a:r>
              <a:rPr lang="en-GB" b="0" dirty="0">
                <a:cs typeface="Calibri"/>
              </a:rPr>
              <a:t>Weekday volumes do not include Fridays. </a:t>
            </a:r>
            <a:r>
              <a:rPr lang="en-GB" dirty="0">
                <a:cs typeface="Calibri"/>
              </a:rPr>
              <a:t>Low and zero flows are removed from any average calculations, and any ‘non neutral’ days - such as bank holidays or school holidays – are also excluded.</a:t>
            </a:r>
          </a:p>
          <a:p>
            <a:pPr>
              <a:defRPr/>
            </a:pPr>
            <a:endParaRPr lang="en-GB" b="1" dirty="0"/>
          </a:p>
          <a:p>
            <a:pPr>
              <a:defRPr/>
            </a:pPr>
            <a:r>
              <a:rPr lang="en-GB" b="1" dirty="0"/>
              <a:t>Commentary: </a:t>
            </a:r>
            <a:r>
              <a:rPr lang="en-GB" dirty="0"/>
              <a:t>Motorcycles are ahead of pre-Covid (June 2019) counts at all sites.</a:t>
            </a:r>
            <a:endParaRPr lang="en-GB" dirty="0">
              <a:cs typeface="Calibri"/>
            </a:endParaRPr>
          </a:p>
          <a:p>
            <a:pPr>
              <a:defRPr/>
            </a:pPr>
            <a:r>
              <a:rPr lang="en-GB" dirty="0"/>
              <a:t>Several sites are showing cycling and walking levels substantially ahead of pre-Covid (June 2019).</a:t>
            </a:r>
            <a:endParaRPr lang="en-US" dirty="0"/>
          </a:p>
          <a:p>
            <a:pPr>
              <a:defRPr/>
            </a:pPr>
            <a:r>
              <a:rPr lang="en-GB" dirty="0"/>
              <a:t>Coleridge Road is showing the largest fall in car volumes (-18% against June 2020); and is also the site with the largest decrease in active volumes compared to pre-Covid (-26% against June 2019).</a:t>
            </a:r>
          </a:p>
          <a:p>
            <a:pPr>
              <a:defRPr/>
            </a:pPr>
            <a:r>
              <a:rPr lang="en-GB" dirty="0"/>
              <a:t>There is a noticeable variation in cycling and pedestrian volumes across these sites in comparison to pre-Covid (June 2019). For example, Station Road shows a 42% increase in pedestrian counts; whereas Coleridge Road shows a 52% decrease. </a:t>
            </a:r>
          </a:p>
          <a:p>
            <a:pPr>
              <a:defRPr/>
            </a:pPr>
            <a:r>
              <a:rPr lang="en-GB" dirty="0"/>
              <a:t>Elsewhere, cycling counts are 69% ahead of pre-Covid at Perne Road; whereas Hills Road shows a 11% drop across the same time-span.</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31</a:t>
            </a:fld>
            <a:endParaRPr lang="en-GB">
              <a:solidFill>
                <a:prstClr val="black"/>
              </a:solidFill>
              <a:latin typeface="Calibri" panose="020F0502020204030204"/>
            </a:endParaRPr>
          </a:p>
        </p:txBody>
      </p:sp>
    </p:spTree>
    <p:extLst>
      <p:ext uri="{BB962C8B-B14F-4D97-AF65-F5344CB8AC3E}">
        <p14:creationId xmlns:p14="http://schemas.microsoft.com/office/powerpoint/2010/main" val="798093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740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Source: </a:t>
            </a:r>
            <a:r>
              <a:rPr lang="en-GB" dirty="0"/>
              <a:t>Cambridge Vivacity sensors</a:t>
            </a:r>
            <a:endParaRPr lang="en-US" dirty="0"/>
          </a:p>
          <a:p>
            <a:pPr>
              <a:defRPr/>
            </a:pPr>
            <a:endParaRPr lang="en-GB" b="1" dirty="0">
              <a:cs typeface="Calibri"/>
            </a:endParaRPr>
          </a:p>
          <a:p>
            <a:pPr>
              <a:defRPr/>
            </a:pPr>
            <a:r>
              <a:rPr lang="en-GB" b="1" dirty="0">
                <a:cs typeface="Calibri"/>
              </a:rPr>
              <a:t>Technical note: </a:t>
            </a:r>
            <a:r>
              <a:rPr lang="en-US" dirty="0"/>
              <a:t>This analysis has excluded sensors which may compromise the validity of historic comparisons when figures for all sites are combined. For example, some sites may have data gaps, road closures or events impacting data within the comparison period.</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33</a:t>
            </a:fld>
            <a:endParaRPr lang="en-GB">
              <a:solidFill>
                <a:prstClr val="black"/>
              </a:solidFill>
              <a:latin typeface="Calibri" panose="020F0502020204030204"/>
            </a:endParaRPr>
          </a:p>
        </p:txBody>
      </p:sp>
    </p:spTree>
    <p:extLst>
      <p:ext uri="{BB962C8B-B14F-4D97-AF65-F5344CB8AC3E}">
        <p14:creationId xmlns:p14="http://schemas.microsoft.com/office/powerpoint/2010/main" val="8044727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Source: </a:t>
            </a:r>
            <a:r>
              <a:rPr lang="en-GB" dirty="0"/>
              <a:t>Cambridge Vivacity sensors</a:t>
            </a:r>
            <a:endParaRPr lang="en-US" dirty="0"/>
          </a:p>
          <a:p>
            <a:pPr>
              <a:defRPr/>
            </a:pPr>
            <a:endParaRPr lang="en-GB" b="1" dirty="0">
              <a:cs typeface="Calibri"/>
            </a:endParaRPr>
          </a:p>
          <a:p>
            <a:pPr>
              <a:defRPr/>
            </a:pPr>
            <a:r>
              <a:rPr lang="en-GB" b="1" dirty="0">
                <a:cs typeface="Calibri"/>
              </a:rPr>
              <a:t>Technical note: </a:t>
            </a:r>
            <a:r>
              <a:rPr lang="en-GB" dirty="0"/>
              <a:t>Bank holiday weeks are not included within the calculations. School holidays are also excluded (except summer holidays in order to obtain figures for August). </a:t>
            </a:r>
            <a:r>
              <a:rPr lang="en-GB" sz="1200" dirty="0">
                <a:solidFill>
                  <a:schemeClr val="bg2">
                    <a:lumMod val="50000"/>
                  </a:schemeClr>
                </a:solidFill>
                <a:cs typeface="Calibri"/>
              </a:rPr>
              <a:t>Sensors used within the calculations: Coleridge Road, Hills Road, and Tenison Road.</a:t>
            </a:r>
            <a:endParaRPr lang="en-GB" dirty="0">
              <a:cs typeface="Calibri" panose="020F0502020204030204"/>
            </a:endParaRPr>
          </a:p>
          <a:p>
            <a:pPr>
              <a:defRPr/>
            </a:pPr>
            <a:endParaRPr lang="en-GB" b="1" dirty="0"/>
          </a:p>
          <a:p>
            <a:pPr>
              <a:defRPr/>
            </a:pPr>
            <a:r>
              <a:rPr lang="en-GB" b="1" dirty="0"/>
              <a:t>Commentary:</a:t>
            </a:r>
            <a:r>
              <a:rPr lang="en-US" b="1" dirty="0"/>
              <a:t> </a:t>
            </a:r>
            <a:r>
              <a:rPr lang="en-GB" dirty="0"/>
              <a:t>June 2023 is around 11% below pre-Covid overall, and is 1% below this time last year. 2023 is presenting a similar monthly pattern to that which we saw in 2022.</a:t>
            </a:r>
          </a:p>
          <a:p>
            <a:pPr>
              <a:defRPr/>
            </a:pPr>
            <a:r>
              <a:rPr lang="en-GB" dirty="0">
                <a:cs typeface="Calibri"/>
              </a:rPr>
              <a:t>Weekend cycling volumes are only 6% below pre-Covid (June 2019), which is a stronger recovery than weekday volumes which are at -11%. In addition, weekend cycling volumes are 2% ahead of this point last year, whereas weekday volumes are -1% against June 2022. It is possible that suppressed commuting volumes is driving this divergence in weekend and weekday indicators.</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34</a:t>
            </a:fld>
            <a:endParaRPr lang="en-GB">
              <a:solidFill>
                <a:prstClr val="black"/>
              </a:solidFill>
              <a:latin typeface="Calibri" panose="020F0502020204030204"/>
            </a:endParaRPr>
          </a:p>
        </p:txBody>
      </p:sp>
    </p:spTree>
    <p:extLst>
      <p:ext uri="{BB962C8B-B14F-4D97-AF65-F5344CB8AC3E}">
        <p14:creationId xmlns:p14="http://schemas.microsoft.com/office/powerpoint/2010/main" val="3889436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Source: </a:t>
            </a:r>
            <a:r>
              <a:rPr lang="en-GB" dirty="0"/>
              <a:t>Cambridge Vivacity sensors</a:t>
            </a:r>
            <a:endParaRPr lang="en-US" dirty="0"/>
          </a:p>
          <a:p>
            <a:pPr>
              <a:defRPr/>
            </a:pPr>
            <a:endParaRPr lang="en-GB" b="1" dirty="0">
              <a:cs typeface="Calibri"/>
            </a:endParaRPr>
          </a:p>
          <a:p>
            <a:pPr>
              <a:defRPr/>
            </a:pPr>
            <a:r>
              <a:rPr lang="en-GB" b="1" dirty="0">
                <a:cs typeface="Calibri"/>
              </a:rPr>
              <a:t>Technical Note:</a:t>
            </a:r>
            <a:r>
              <a:rPr lang="en-GB" dirty="0">
                <a:cs typeface="Calibri"/>
              </a:rPr>
              <a:t> Bank holidays and school holidays do not get included in these monthly averages. Fridays are not counted as a 'weekday’ - but Fridays are included in the 'Mon-Sun' calculations.</a:t>
            </a:r>
          </a:p>
          <a:p>
            <a:pPr marL="0" marR="0" lvl="0" indent="0" algn="l" defTabSz="914400">
              <a:lnSpc>
                <a:spcPct val="100000"/>
              </a:lnSpc>
              <a:spcBef>
                <a:spcPts val="0"/>
              </a:spcBef>
              <a:spcAft>
                <a:spcPts val="0"/>
              </a:spcAft>
              <a:buClrTx/>
              <a:buSzTx/>
              <a:buFontTx/>
              <a:buNone/>
              <a:tabLst/>
              <a:defRPr/>
            </a:pPr>
            <a:r>
              <a:rPr lang="en-GB" dirty="0">
                <a:cs typeface="Calibri"/>
              </a:rPr>
              <a:t>Sensors used within the calculations: Coleridge Road, Hills Road, and Tenison Road.</a:t>
            </a:r>
          </a:p>
          <a:p>
            <a:pPr>
              <a:defRPr/>
            </a:pPr>
            <a:endParaRPr lang="en-GB" b="1" dirty="0"/>
          </a:p>
          <a:p>
            <a:pPr>
              <a:defRPr/>
            </a:pPr>
            <a:r>
              <a:rPr lang="en-GB" b="1" dirty="0"/>
              <a:t>Commentary:</a:t>
            </a:r>
            <a:r>
              <a:rPr lang="en-US" b="1" dirty="0"/>
              <a:t> </a:t>
            </a:r>
            <a:r>
              <a:rPr lang="en-US" dirty="0"/>
              <a:t>Pedestrian volumes </a:t>
            </a:r>
            <a:r>
              <a:rPr lang="en-US" b="0" dirty="0"/>
              <a:t>in June 2023 are 1% below pre-Covid (June 2019) levels. Weekdays show a 1% drop against pre-Covid, while weekends show no change. June 2023 pedestrian volumes are 7% ahead of mid-Covid (Mar 2021), however weekends are showing an 8% drop against mid-Covid pedestrian traffic.</a:t>
            </a:r>
          </a:p>
          <a:p>
            <a:pPr>
              <a:defRPr/>
            </a:pPr>
            <a:endParaRPr lang="en-US" b="0" dirty="0"/>
          </a:p>
          <a:p>
            <a:pPr>
              <a:defRPr/>
            </a:pPr>
            <a:r>
              <a:rPr lang="en-US" b="0" dirty="0"/>
              <a:t>Pedestrian volumes in June 2023 are below last year (-10% in comparison to June 2022), with weekend volumes down 14%.</a:t>
            </a:r>
            <a:endParaRPr lang="en-US" b="0" dirty="0">
              <a:cs typeface="Calibri"/>
            </a:endParaRPr>
          </a:p>
          <a:p>
            <a:pPr>
              <a:defRPr/>
            </a:pPr>
            <a:endParaRPr lang="en-GB" dirty="0"/>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35</a:t>
            </a:fld>
            <a:endParaRPr lang="en-GB">
              <a:solidFill>
                <a:prstClr val="black"/>
              </a:solidFill>
              <a:latin typeface="Calibri" panose="020F0502020204030204"/>
            </a:endParaRPr>
          </a:p>
        </p:txBody>
      </p:sp>
    </p:spTree>
    <p:extLst>
      <p:ext uri="{BB962C8B-B14F-4D97-AF65-F5344CB8AC3E}">
        <p14:creationId xmlns:p14="http://schemas.microsoft.com/office/powerpoint/2010/main" val="341672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Source: </a:t>
            </a:r>
            <a:r>
              <a:rPr lang="en-GB" dirty="0"/>
              <a:t>Cambridge Spring Census – Screenline &amp; Cycle Route Monitoring. </a:t>
            </a:r>
            <a:endParaRPr lang="en-US" dirty="0"/>
          </a:p>
          <a:p>
            <a:pPr>
              <a:defRPr/>
            </a:pPr>
            <a:endParaRPr lang="en-GB" b="1" dirty="0">
              <a:cs typeface="Calibri"/>
            </a:endParaRPr>
          </a:p>
          <a:p>
            <a:pPr>
              <a:defRPr/>
            </a:pPr>
            <a:r>
              <a:rPr lang="en-GB" b="1" dirty="0">
                <a:cs typeface="Calibri"/>
              </a:rPr>
              <a:t>Technical Note:</a:t>
            </a:r>
            <a:r>
              <a:rPr lang="en-GB" dirty="0">
                <a:cs typeface="Calibri"/>
              </a:rPr>
              <a:t> The data is derived from a single survey day, conducted in spring across all the years shown. The survey day is chosen in order to most closely represent a “typical” day for traffic flows (i.e. avoid bank holidays, any weeks with strike action, any other special circumstance which can distort volumes). The flows calculated here are a total for all 14 sites in 2022 and 2023, and 13 sites in 2017-2021 inclusive (Abbey Chesterton Bridge only opened in early 2022). </a:t>
            </a:r>
          </a:p>
          <a:p>
            <a:pPr>
              <a:defRPr/>
            </a:pPr>
            <a:r>
              <a:rPr lang="en-GB" dirty="0">
                <a:cs typeface="Calibri"/>
              </a:rPr>
              <a:t>As active travel can be erratic due to weather conditions on an individual day, we would advise some caution in using these figures as they are taken from an individual daily survey rather than an average volume calculated over a long period of times</a:t>
            </a:r>
          </a:p>
          <a:p>
            <a:pPr>
              <a:defRPr/>
            </a:pPr>
            <a:endParaRPr lang="en-GB" b="1" dirty="0"/>
          </a:p>
          <a:p>
            <a:pPr>
              <a:defRPr/>
            </a:pPr>
            <a:r>
              <a:rPr lang="en-GB" b="1" dirty="0"/>
              <a:t>Commentary: </a:t>
            </a:r>
            <a:r>
              <a:rPr lang="en-GB" b="0" dirty="0"/>
              <a:t>Prior to Covid (2017 - 2019), there was a morning peak of more than 6,000 at 8:30am. This has not been since 2019, albeit with the 8:30am morning peak gradually returning (albeit at a lower volume of 5,475 in 2023). Evening peak volumes and spread are much closer to those seen pre-Covid, hitting between 4,000 and 5,500 trips between the hours of 4pm and 6.30pm.</a:t>
            </a:r>
          </a:p>
        </p:txBody>
      </p:sp>
      <p:sp>
        <p:nvSpPr>
          <p:cNvPr id="4" name="Slide Number Placeholder 3"/>
          <p:cNvSpPr>
            <a:spLocks noGrp="1"/>
          </p:cNvSpPr>
          <p:nvPr>
            <p:ph type="sldNum" sz="quarter" idx="5"/>
          </p:nvPr>
        </p:nvSpPr>
        <p:spPr/>
        <p:txBody>
          <a:bodyPr/>
          <a:lstStyle/>
          <a:p>
            <a:fld id="{0567AE0F-FC5D-4269-A9BD-2387D0DAA2D4}" type="slidenum">
              <a:rPr lang="en-GB" smtClean="0"/>
              <a:t>37</a:t>
            </a:fld>
            <a:endParaRPr lang="en-GB"/>
          </a:p>
        </p:txBody>
      </p:sp>
    </p:spTree>
    <p:extLst>
      <p:ext uri="{BB962C8B-B14F-4D97-AF65-F5344CB8AC3E}">
        <p14:creationId xmlns:p14="http://schemas.microsoft.com/office/powerpoint/2010/main" val="2130981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441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cs typeface="Calibri"/>
              </a:rPr>
              <a:t>Source: </a:t>
            </a:r>
            <a:r>
              <a:rPr lang="en-GB" b="0" dirty="0">
                <a:cs typeface="Calibri"/>
              </a:rPr>
              <a:t>Cambridge BID footfall data.</a:t>
            </a:r>
          </a:p>
          <a:p>
            <a:pPr>
              <a:defRPr/>
            </a:pPr>
            <a:endParaRPr lang="en-GB" b="1" dirty="0">
              <a:cs typeface="Calibri"/>
            </a:endParaRPr>
          </a:p>
          <a:p>
            <a:pPr>
              <a:defRPr/>
            </a:pPr>
            <a:r>
              <a:rPr lang="en-GB" b="1" dirty="0">
                <a:cs typeface="Calibri"/>
              </a:rPr>
              <a:t>Technical note: </a:t>
            </a:r>
            <a:r>
              <a:rPr lang="en-GB" b="0" dirty="0">
                <a:cs typeface="Calibri"/>
              </a:rPr>
              <a:t>Data from the following locations: Bridge Street, Fitzroy Street at Waitrose, Market Hill, Regent Street, Rose Crescent, Sidney Street. Excludes data for King’s Parade and One Station Square.</a:t>
            </a:r>
            <a:r>
              <a:rPr lang="en-GB" dirty="0">
                <a:cs typeface="Calibri"/>
              </a:rPr>
              <a:t> </a:t>
            </a:r>
            <a:r>
              <a:rPr lang="en-GB" dirty="0"/>
              <a:t>As outlined at the start of this slide pack, 'weekdays' do not include Fridays. Table calculations do not include bank holidays, school holidays or any other "non neutral" days. The percentage changes are designed to reflect change on a "typical" day.</a:t>
            </a:r>
            <a:endParaRPr lang="en-GB" b="0" dirty="0">
              <a:cs typeface="Calibri"/>
            </a:endParaRPr>
          </a:p>
          <a:p>
            <a:pPr>
              <a:defRPr/>
            </a:pPr>
            <a:endParaRPr lang="en-GB" b="1" dirty="0">
              <a:cs typeface="Calibri"/>
            </a:endParaRPr>
          </a:p>
          <a:p>
            <a:pPr>
              <a:defRPr/>
            </a:pPr>
            <a:r>
              <a:rPr lang="en-GB" b="1" dirty="0">
                <a:cs typeface="Calibri"/>
              </a:rPr>
              <a:t>Commentary: </a:t>
            </a:r>
            <a:endParaRPr lang="en-GB" b="1" dirty="0">
              <a:ea typeface="Calibri"/>
              <a:cs typeface="Calibri"/>
            </a:endParaRPr>
          </a:p>
          <a:p>
            <a:pPr marL="171450" indent="-171450">
              <a:buFont typeface="Arial" panose="020B0604020202020204" pitchFamily="34" charset="0"/>
              <a:buChar char="•"/>
              <a:defRPr/>
            </a:pPr>
            <a:r>
              <a:rPr lang="en-GB" b="0" dirty="0">
                <a:cs typeface="Calibri"/>
              </a:rPr>
              <a:t>June foot traffic in central Cambridge is</a:t>
            </a:r>
            <a:r>
              <a:rPr lang="en-GB" dirty="0">
                <a:cs typeface="Calibri"/>
              </a:rPr>
              <a:t> 3% ahead of</a:t>
            </a:r>
            <a:r>
              <a:rPr lang="en-GB" b="0" dirty="0">
                <a:cs typeface="Calibri"/>
              </a:rPr>
              <a:t> the pre-Covid level of </a:t>
            </a:r>
            <a:r>
              <a:rPr lang="en-GB" dirty="0">
                <a:cs typeface="Calibri"/>
              </a:rPr>
              <a:t>June</a:t>
            </a:r>
            <a:r>
              <a:rPr lang="en-GB" b="0" dirty="0">
                <a:cs typeface="Calibri"/>
              </a:rPr>
              <a:t> 2019 – and sits slightly </a:t>
            </a:r>
            <a:r>
              <a:rPr lang="en-GB" dirty="0">
                <a:cs typeface="Calibri"/>
              </a:rPr>
              <a:t>above</a:t>
            </a:r>
            <a:r>
              <a:rPr lang="en-GB" b="0" dirty="0">
                <a:cs typeface="Calibri"/>
              </a:rPr>
              <a:t> what we saw in </a:t>
            </a:r>
            <a:r>
              <a:rPr lang="en-GB" dirty="0">
                <a:cs typeface="Calibri"/>
              </a:rPr>
              <a:t>June</a:t>
            </a:r>
            <a:r>
              <a:rPr lang="en-GB" b="0" dirty="0">
                <a:cs typeface="Calibri"/>
              </a:rPr>
              <a:t> last year </a:t>
            </a:r>
            <a:r>
              <a:rPr lang="en-GB" dirty="0">
                <a:cs typeface="Calibri"/>
              </a:rPr>
              <a:t>(+</a:t>
            </a:r>
            <a:r>
              <a:rPr lang="en-GB" b="0" dirty="0">
                <a:cs typeface="Calibri"/>
              </a:rPr>
              <a:t>1%).</a:t>
            </a:r>
            <a:r>
              <a:rPr lang="en-GB" dirty="0">
                <a:cs typeface="Calibri"/>
              </a:rPr>
              <a:t> June 2023 had very hot weather – which may be a factor in the increased footfall year-on-year </a:t>
            </a:r>
            <a:r>
              <a:rPr lang="en-GB" i="1" dirty="0">
                <a:cs typeface="Calibri"/>
              </a:rPr>
              <a:t>and </a:t>
            </a:r>
            <a:r>
              <a:rPr lang="en-GB" dirty="0">
                <a:cs typeface="Calibri"/>
              </a:rPr>
              <a:t>in comparison to June 2019.</a:t>
            </a:r>
            <a:endParaRPr lang="en-GB" b="0" dirty="0">
              <a:ea typeface="Calibri"/>
              <a:cs typeface="Calibri"/>
            </a:endParaRPr>
          </a:p>
          <a:p>
            <a:pPr marL="171450" indent="-171450">
              <a:buFont typeface="Arial" panose="020B0604020202020204" pitchFamily="34" charset="0"/>
              <a:buChar char="•"/>
              <a:defRPr/>
            </a:pPr>
            <a:r>
              <a:rPr lang="en-GB" dirty="0">
                <a:cs typeface="Calibri"/>
              </a:rPr>
              <a:t>Weekday (Mon-Thu) </a:t>
            </a:r>
            <a:r>
              <a:rPr lang="en-GB" b="1" dirty="0">
                <a:cs typeface="Calibri"/>
              </a:rPr>
              <a:t>and</a:t>
            </a:r>
            <a:r>
              <a:rPr lang="en-GB" i="1" dirty="0">
                <a:cs typeface="Calibri"/>
              </a:rPr>
              <a:t> </a:t>
            </a:r>
            <a:r>
              <a:rPr lang="en-GB" dirty="0">
                <a:cs typeface="Calibri"/>
              </a:rPr>
              <a:t>Weekend</a:t>
            </a:r>
            <a:r>
              <a:rPr lang="en-GB" b="0" dirty="0">
                <a:cs typeface="Calibri"/>
              </a:rPr>
              <a:t> footfall </a:t>
            </a:r>
            <a:r>
              <a:rPr lang="en-GB" dirty="0">
                <a:cs typeface="Calibri"/>
              </a:rPr>
              <a:t>are both 5% above pre-Covid levels. Weekday (Mon-Thu) foot traffic is 3% above June 2022, with weekends showing no change in comparison to last year.</a:t>
            </a:r>
            <a:endParaRPr lang="en-GB" b="0" dirty="0">
              <a:ea typeface="Calibri"/>
              <a:cs typeface="Calibri"/>
            </a:endParaRPr>
          </a:p>
          <a:p>
            <a:pPr marL="171450" indent="-171450">
              <a:buFont typeface="Arial" panose="020B0604020202020204" pitchFamily="34" charset="0"/>
              <a:buChar char="•"/>
              <a:defRPr/>
            </a:pPr>
            <a:r>
              <a:rPr lang="en-GB" b="0" dirty="0">
                <a:cs typeface="Calibri"/>
              </a:rPr>
              <a:t>Overall,</a:t>
            </a:r>
            <a:r>
              <a:rPr lang="en-GB" dirty="0">
                <a:cs typeface="Calibri"/>
              </a:rPr>
              <a:t> June 2023</a:t>
            </a:r>
            <a:r>
              <a:rPr lang="en-GB" b="0" dirty="0">
                <a:cs typeface="Calibri"/>
              </a:rPr>
              <a:t> was </a:t>
            </a:r>
            <a:r>
              <a:rPr lang="en-GB" dirty="0">
                <a:cs typeface="Calibri"/>
              </a:rPr>
              <a:t>26</a:t>
            </a:r>
            <a:r>
              <a:rPr lang="en-GB" b="0" dirty="0">
                <a:cs typeface="Calibri"/>
              </a:rPr>
              <a:t>% ahead of </a:t>
            </a:r>
            <a:r>
              <a:rPr lang="en-GB" dirty="0">
                <a:cs typeface="Calibri"/>
              </a:rPr>
              <a:t>June 2021</a:t>
            </a:r>
            <a:r>
              <a:rPr lang="en-GB" b="0" dirty="0">
                <a:cs typeface="Calibri"/>
              </a:rPr>
              <a:t> (Mid-Covid</a:t>
            </a:r>
            <a:r>
              <a:rPr lang="en-GB" dirty="0">
                <a:cs typeface="Calibri"/>
              </a:rPr>
              <a:t>). Weekend and Weekday (Mon-Thu) present as very similar levels in comparison to mid-Covid (June 2021).</a:t>
            </a:r>
            <a:endParaRPr lang="en-GB" dirty="0">
              <a:ea typeface="Calibri"/>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39</a:t>
            </a:fld>
            <a:endParaRPr lang="en-GB">
              <a:solidFill>
                <a:prstClr val="black"/>
              </a:solidFill>
              <a:latin typeface="Calibri" panose="020F0502020204030204"/>
            </a:endParaRPr>
          </a:p>
        </p:txBody>
      </p:sp>
    </p:spTree>
    <p:extLst>
      <p:ext uri="{BB962C8B-B14F-4D97-AF65-F5344CB8AC3E}">
        <p14:creationId xmlns:p14="http://schemas.microsoft.com/office/powerpoint/2010/main" val="2418486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cs typeface="Calibri"/>
              </a:rPr>
              <a:t>Source: </a:t>
            </a:r>
            <a:r>
              <a:rPr lang="en-GB" b="0" dirty="0">
                <a:cs typeface="Calibri"/>
              </a:rPr>
              <a:t>Cambridge BID footfall data.</a:t>
            </a:r>
          </a:p>
          <a:p>
            <a:pPr>
              <a:defRPr/>
            </a:pPr>
            <a:endParaRPr lang="en-GB" b="1" dirty="0"/>
          </a:p>
          <a:p>
            <a:pPr>
              <a:defRPr/>
            </a:pPr>
            <a:r>
              <a:rPr lang="en-GB" b="1" dirty="0"/>
              <a:t>Technical note: </a:t>
            </a:r>
            <a:r>
              <a:rPr lang="en-GB" dirty="0"/>
              <a:t>Data from the following locations: Bridge Street, Fitzroy Street at Waitrose, Market Hill, Regent Street, Rose Crescent, Sidney Street. Excludes data for King’s Parade and One Station Square. Table calculations do not include bank holidays, school holidays or any other "non neutral" days. The percentage changes are designed to reflect change on a "typical" day.</a:t>
            </a:r>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cs typeface="Calibri"/>
              </a:rPr>
              <a:t>Commentary: </a:t>
            </a:r>
            <a:r>
              <a:rPr lang="en-GB" b="0" dirty="0">
                <a:cs typeface="Calibri"/>
              </a:rPr>
              <a:t>Sunday shows the weakest recovery against pre-Covid retail footfall levels (+1%) while Saturdays are above pre-COVID by +9%.</a:t>
            </a:r>
            <a:endParaRPr lang="en-GB" dirty="0">
              <a:ea typeface="Calibri"/>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40</a:t>
            </a:fld>
            <a:endParaRPr lang="en-GB">
              <a:solidFill>
                <a:prstClr val="black"/>
              </a:solidFill>
              <a:latin typeface="Calibri" panose="020F0502020204030204"/>
            </a:endParaRPr>
          </a:p>
        </p:txBody>
      </p:sp>
    </p:spTree>
    <p:extLst>
      <p:ext uri="{BB962C8B-B14F-4D97-AF65-F5344CB8AC3E}">
        <p14:creationId xmlns:p14="http://schemas.microsoft.com/office/powerpoint/2010/main" val="2879413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29BFED-29D6-4DAE-9693-E577AD6C3CA5}" type="slidenum">
              <a:rPr lang="en-GB" smtClean="0"/>
              <a:t>4</a:t>
            </a:fld>
            <a:endParaRPr lang="en-GB"/>
          </a:p>
        </p:txBody>
      </p:sp>
    </p:spTree>
    <p:extLst>
      <p:ext uri="{BB962C8B-B14F-4D97-AF65-F5344CB8AC3E}">
        <p14:creationId xmlns:p14="http://schemas.microsoft.com/office/powerpoint/2010/main" val="40400855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7544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cs typeface="Calibri"/>
              </a:rPr>
              <a:t>Source: </a:t>
            </a:r>
            <a:r>
              <a:rPr lang="en-GB" b="0" dirty="0">
                <a:cs typeface="Calibri"/>
              </a:rPr>
              <a:t>Cambridge City Council Car Parking data</a:t>
            </a:r>
          </a:p>
          <a:p>
            <a:pPr>
              <a:defRPr/>
            </a:pPr>
            <a:endParaRPr lang="en-GB" b="1" dirty="0">
              <a:cs typeface="Calibri"/>
            </a:endParaRPr>
          </a:p>
          <a:p>
            <a:pPr>
              <a:defRPr/>
            </a:pPr>
            <a:r>
              <a:rPr lang="en-GB" b="1" dirty="0">
                <a:cs typeface="Calibri"/>
              </a:rPr>
              <a:t>Technical notes</a:t>
            </a:r>
            <a:r>
              <a:rPr lang="en-GB" b="0" dirty="0">
                <a:cs typeface="Calibri"/>
              </a:rPr>
              <a:t>: Table calculations do not include bank holidays, school holidays, or any other "non neutral" days. The percentage changes are designed to reflect change on a "typical" day.</a:t>
            </a:r>
            <a:r>
              <a:rPr lang="en-GB" dirty="0">
                <a:cs typeface="Calibri"/>
              </a:rPr>
              <a:t> As outlined at the start of this slide pack, 'weekdays' do not include Fridays.</a:t>
            </a:r>
            <a:endParaRPr lang="en-GB" b="0" dirty="0">
              <a:cs typeface="Calibri"/>
            </a:endParaRPr>
          </a:p>
          <a:p>
            <a:pPr>
              <a:defRPr/>
            </a:pPr>
            <a:endParaRPr lang="en-GB" b="1" dirty="0">
              <a:cs typeface="Calibri"/>
            </a:endParaRPr>
          </a:p>
          <a:p>
            <a:pPr>
              <a:defRPr/>
            </a:pPr>
            <a:r>
              <a:rPr lang="en-GB" b="1" dirty="0">
                <a:cs typeface="Calibri"/>
              </a:rPr>
              <a:t>Commentary: </a:t>
            </a:r>
          </a:p>
          <a:p>
            <a:pPr marL="171450" indent="-171450">
              <a:buFont typeface="Arial,Sans-Serif"/>
              <a:buChar char="•"/>
              <a:defRPr/>
            </a:pPr>
            <a:r>
              <a:rPr lang="en-GB" dirty="0"/>
              <a:t>Multi-storey car park usage in central Cambridge is 20% below the pre-Covid level of June 2019. Weekdays and Weekends present a very similar drop-off in comparison to pre-Covid volumes (both 19% below June 2019). </a:t>
            </a:r>
          </a:p>
          <a:p>
            <a:pPr marL="171450" indent="-171450">
              <a:buFont typeface="Arial,Sans-Serif"/>
              <a:buChar char="•"/>
              <a:defRPr/>
            </a:pPr>
            <a:r>
              <a:rPr lang="en-GB" dirty="0"/>
              <a:t>June 2023 multi-storey car park usage also presents as 4% below mid-Covid (June 2021) levels. </a:t>
            </a:r>
          </a:p>
          <a:p>
            <a:pPr marL="171450" indent="-171450">
              <a:buFont typeface="Arial,Sans-Serif"/>
              <a:buChar char="•"/>
              <a:defRPr/>
            </a:pPr>
            <a:r>
              <a:rPr lang="en-GB" dirty="0"/>
              <a:t>The figures for June 2023 are 3% below last year (June 2022). It is possible the good weather in June 2023 may have encouraged active travel use into, and around, Cambridge. Additionally, an increased charge for car parks was introduced in February 2023 and may be having an impact on usage.</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42</a:t>
            </a:fld>
            <a:endParaRPr lang="en-GB">
              <a:solidFill>
                <a:prstClr val="black"/>
              </a:solidFill>
              <a:latin typeface="Calibri" panose="020F0502020204030204"/>
            </a:endParaRPr>
          </a:p>
        </p:txBody>
      </p:sp>
    </p:spTree>
    <p:extLst>
      <p:ext uri="{BB962C8B-B14F-4D97-AF65-F5344CB8AC3E}">
        <p14:creationId xmlns:p14="http://schemas.microsoft.com/office/powerpoint/2010/main" val="22422693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City Council Car Parking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notes</a:t>
            </a:r>
            <a:r>
              <a:rPr lang="en-GB" b="0">
                <a:cs typeface="Calibri"/>
              </a:rPr>
              <a:t>: School holidays, bank holidays and any other "non neutral" days are not included in calculations for this chart. </a:t>
            </a:r>
          </a:p>
          <a:p>
            <a:pPr>
              <a:defRPr/>
            </a:pPr>
            <a:endParaRPr lang="en-GB" b="1"/>
          </a:p>
          <a:p>
            <a:pPr>
              <a:defRPr/>
            </a:pPr>
            <a:r>
              <a:rPr lang="en-GB" b="1"/>
              <a:t>Commentary:</a:t>
            </a:r>
          </a:p>
          <a:p>
            <a:pPr marL="171450" indent="-171450">
              <a:buFont typeface="Arial"/>
              <a:buChar char="•"/>
              <a:defRPr/>
            </a:pPr>
            <a:r>
              <a:rPr lang="en-GB">
                <a:cs typeface="Calibri"/>
              </a:rPr>
              <a:t>The proportionate split in length of stay in Cambridge's multi-storey car parks is relatively consistent across the four months shown within the chart. June 2021 is a slight outlier with a greater proportion (24%) of less-than-1-hour stays than the other three years (all 21%).</a:t>
            </a:r>
          </a:p>
          <a:p>
            <a:pPr marL="171450" indent="-171450">
              <a:buFont typeface="Arial"/>
              <a:buChar char="•"/>
              <a:defRPr/>
            </a:pPr>
            <a:r>
              <a:rPr lang="en-GB">
                <a:cs typeface="Calibri"/>
              </a:rPr>
              <a:t>The chart indicates a reduction in typical daily car park usage in central Cambridge over time, with 2023 lower than 2022, which itself was slightly down on 2021. All three are noticeably lower than June 2019.</a:t>
            </a:r>
          </a:p>
          <a:p>
            <a:pPr marL="171450" indent="-171450">
              <a:buFont typeface="Arial"/>
              <a:buChar cha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43</a:t>
            </a:fld>
            <a:endParaRPr lang="en-GB">
              <a:solidFill>
                <a:prstClr val="black"/>
              </a:solidFill>
              <a:latin typeface="Calibri" panose="020F0502020204030204"/>
            </a:endParaRPr>
          </a:p>
        </p:txBody>
      </p:sp>
    </p:spTree>
    <p:extLst>
      <p:ext uri="{BB962C8B-B14F-4D97-AF65-F5344CB8AC3E}">
        <p14:creationId xmlns:p14="http://schemas.microsoft.com/office/powerpoint/2010/main" val="5734298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City Council Car Parking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notes</a:t>
            </a:r>
            <a:r>
              <a:rPr lang="en-GB" b="0">
                <a:cs typeface="Calibri"/>
              </a:rPr>
              <a:t>: School holidays, bank holidays and any other "non neutral" days are not included in calculations for this chart. </a:t>
            </a:r>
            <a:endParaRPr lang="en-GB" b="1">
              <a:cs typeface="Calibri"/>
            </a:endParaRPr>
          </a:p>
          <a:p>
            <a:pPr>
              <a:defRPr/>
            </a:pPr>
            <a:endParaRPr lang="en-GB" b="1"/>
          </a:p>
          <a:p>
            <a:pPr>
              <a:defRPr/>
            </a:pPr>
            <a:r>
              <a:rPr lang="en-GB" b="1"/>
              <a:t>Commentary:</a:t>
            </a:r>
            <a:endParaRPr lang="en-US"/>
          </a:p>
          <a:p>
            <a:pPr marL="185420" indent="-185420">
              <a:buFont typeface="Arial,Sans-Serif"/>
              <a:buChar char="•"/>
              <a:defRPr/>
            </a:pPr>
            <a:r>
              <a:rPr lang="en-GB"/>
              <a:t>86% of June visits to Grafton West lasted less than three hours – making it the most likely facility to be used for short stays.</a:t>
            </a:r>
            <a:endParaRPr lang="en-GB">
              <a:cs typeface="Calibri"/>
            </a:endParaRPr>
          </a:p>
          <a:p>
            <a:pPr marL="185420" indent="-185420">
              <a:buFont typeface="Arial,Sans-Serif"/>
              <a:buChar char="•"/>
              <a:defRPr/>
            </a:pPr>
            <a:r>
              <a:rPr lang="en-GB"/>
              <a:t>Queen Anne's Terrace is the facility most likely to see long stays, with 41% of June 2023 visits lasting more than three hours. </a:t>
            </a:r>
            <a:endParaRPr lang="en-US"/>
          </a:p>
          <a:p>
            <a:pPr marL="185420" indent="-185420">
              <a:buFont typeface="Arial,Sans-Serif"/>
              <a:buChar char="•"/>
              <a:defRPr/>
            </a:pPr>
            <a:r>
              <a:rPr lang="en-GB"/>
              <a:t>Grand Arcade is comfortably the most popular multi storey car park facility in Cambridge – with more than 60,000 patrons in June (neutral days only).</a:t>
            </a: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44</a:t>
            </a:fld>
            <a:endParaRPr lang="en-GB">
              <a:solidFill>
                <a:prstClr val="black"/>
              </a:solidFill>
              <a:latin typeface="Calibri" panose="020F0502020204030204"/>
            </a:endParaRPr>
          </a:p>
        </p:txBody>
      </p:sp>
    </p:spTree>
    <p:extLst>
      <p:ext uri="{BB962C8B-B14F-4D97-AF65-F5344CB8AC3E}">
        <p14:creationId xmlns:p14="http://schemas.microsoft.com/office/powerpoint/2010/main" val="40190316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425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sz="1200" b="0">
                <a:solidFill>
                  <a:srgbClr val="000000"/>
                </a:solidFill>
                <a:latin typeface="Calibri"/>
                <a:cs typeface="Calibri"/>
              </a:rPr>
              <a:t>Rail statistics, ORR. Table 1415a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srgbClr val="000000"/>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a:solidFill>
                  <a:srgbClr val="000000"/>
                </a:solidFill>
                <a:effectLst/>
                <a:latin typeface="Calibri"/>
                <a:cs typeface="Calibri"/>
              </a:rPr>
              <a:t>Technical note: </a:t>
            </a:r>
            <a:r>
              <a:rPr lang="en-GB" sz="1200" b="0" i="0">
                <a:solidFill>
                  <a:srgbClr val="000000"/>
                </a:solidFill>
                <a:effectLst/>
                <a:latin typeface="Calibri"/>
                <a:cs typeface="Calibri"/>
              </a:rPr>
              <a:t> Rail Passenger annual data runs April – March and is released in April each year. As such, </a:t>
            </a:r>
            <a:r>
              <a:rPr lang="en-GB" sz="1200">
                <a:solidFill>
                  <a:schemeClr val="bg2">
                    <a:lumMod val="50000"/>
                  </a:schemeClr>
                </a:solidFill>
                <a:cs typeface="Calibri"/>
              </a:rPr>
              <a:t>2018/19 is used as the pre-COVID baseline as 2019/20 entries and exit data is affected in March 2020 by the first COVID-19 lockdown.</a:t>
            </a:r>
            <a:endParaRPr lang="en-GB" b="0" i="0">
              <a:solidFill>
                <a:srgbClr val="444444"/>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Commentary: </a:t>
            </a:r>
            <a:r>
              <a:rPr lang="en-GB" b="0">
                <a:cs typeface="Calibri"/>
              </a:rPr>
              <a:t>Rail usage overall is down on pre-Covid baselines. Stations in Huntingdonshire have seen the largest decrease in passenger entries and exits, being 48% below 2018/19 figures. Cambridge is also significantly lower than 2018/19 figures (-42%).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46</a:t>
            </a:fld>
            <a:endParaRPr lang="en-GB">
              <a:solidFill>
                <a:prstClr val="black"/>
              </a:solidFill>
              <a:latin typeface="Calibri" panose="020F0502020204030204"/>
            </a:endParaRPr>
          </a:p>
        </p:txBody>
      </p:sp>
    </p:spTree>
    <p:extLst>
      <p:ext uri="{BB962C8B-B14F-4D97-AF65-F5344CB8AC3E}">
        <p14:creationId xmlns:p14="http://schemas.microsoft.com/office/powerpoint/2010/main" val="27155798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cs typeface="Calibri"/>
              </a:rPr>
              <a:t>Source: </a:t>
            </a:r>
            <a:r>
              <a:rPr lang="en-GB" b="0" dirty="0">
                <a:cs typeface="Calibri"/>
              </a:rPr>
              <a:t>Cambridge BID footfall data​</a:t>
            </a:r>
          </a:p>
          <a:p>
            <a:pPr>
              <a:defRPr/>
            </a:pPr>
            <a:endParaRPr lang="en-GB" b="1" dirty="0">
              <a:cs typeface="Calibri"/>
            </a:endParaRPr>
          </a:p>
          <a:p>
            <a:pPr>
              <a:defRPr/>
            </a:pPr>
            <a:r>
              <a:rPr lang="en-GB" b="1" dirty="0">
                <a:cs typeface="Calibri"/>
              </a:rPr>
              <a:t>Technical note: </a:t>
            </a:r>
            <a:r>
              <a:rPr lang="en-GB" b="0" dirty="0">
                <a:cs typeface="Calibri"/>
              </a:rPr>
              <a:t>The One Station Square sensor was fitted in December 2019 so pre-COVID data is not available for all months. For June comparisons, we use February 2020 as that is technically the ‘closest’ month to June out of all available pre-Covid months, but we acknowledge the comparison is not ideal. Data may be impacted by strike action.</a:t>
            </a:r>
            <a:r>
              <a:rPr lang="en-GB" dirty="0"/>
              <a:t> As outlined at the start of this slide pack, 'weekdays' do not include Fridays. </a:t>
            </a:r>
            <a:endParaRPr lang="en-GB" b="1" dirty="0">
              <a:cs typeface="Calibri"/>
            </a:endParaRPr>
          </a:p>
          <a:p>
            <a:pPr>
              <a:defRPr/>
            </a:pPr>
            <a:endParaRPr lang="en-GB" b="1" dirty="0">
              <a:cs typeface="Calibri"/>
            </a:endParaRPr>
          </a:p>
          <a:p>
            <a:pPr>
              <a:defRPr/>
            </a:pPr>
            <a:r>
              <a:rPr lang="en-GB" b="1" dirty="0">
                <a:cs typeface="Calibri"/>
              </a:rPr>
              <a:t>Commentary:</a:t>
            </a:r>
          </a:p>
          <a:p>
            <a:pPr marL="171450" indent="-171450">
              <a:buFont typeface="Arial"/>
              <a:buChar char="•"/>
              <a:defRPr/>
            </a:pPr>
            <a:r>
              <a:rPr lang="en-GB" dirty="0">
                <a:cs typeface="Calibri"/>
              </a:rPr>
              <a:t>Footfall at One Station Square during June 2023 was 18% down on pre-Covid (Feb 2020) levels; however there is a stark contrast between weekend and weekday footfall. Weekend volumes in June 2023 are 10% ahead of February 2020, while weekday foot traffic is 28% </a:t>
            </a:r>
            <a:r>
              <a:rPr lang="en-GB" b="1" dirty="0">
                <a:cs typeface="Calibri"/>
              </a:rPr>
              <a:t>below</a:t>
            </a:r>
            <a:r>
              <a:rPr lang="en-GB" b="0" dirty="0">
                <a:cs typeface="Calibri"/>
              </a:rPr>
              <a:t> February 2020. </a:t>
            </a:r>
            <a:endParaRPr lang="en-GB" dirty="0">
              <a:cs typeface="Calibri"/>
            </a:endParaRPr>
          </a:p>
          <a:p>
            <a:pPr marL="171450" indent="-171450">
              <a:buFont typeface="Arial"/>
              <a:buChar char="•"/>
              <a:defRPr/>
            </a:pPr>
            <a:r>
              <a:rPr lang="en-GB" dirty="0">
                <a:cs typeface="Calibri"/>
              </a:rPr>
              <a:t>Compared to June 2022, footfall levels have decreased by 14% overall – with weekdays 15% lower than this time last year. Weekends, meanwhile, are 12% down in comparison to June 2022. This is in contrast to central Cambridge footfall levels which have seen a slight increase compared to this point last year.</a:t>
            </a:r>
          </a:p>
          <a:p>
            <a:pPr marL="171450" indent="-171450">
              <a:buFont typeface="Arial"/>
              <a:buChar char="•"/>
              <a:defRPr/>
            </a:pPr>
            <a:r>
              <a:rPr lang="en-GB" dirty="0">
                <a:cs typeface="Calibri"/>
              </a:rPr>
              <a:t>June 2023 footfall levels at One Station Square are 21% ahead of mid-Covid (June 2021). </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47</a:t>
            </a:fld>
            <a:endParaRPr lang="en-GB">
              <a:solidFill>
                <a:prstClr val="black"/>
              </a:solidFill>
              <a:latin typeface="Calibri" panose="020F0502020204030204"/>
            </a:endParaRPr>
          </a:p>
        </p:txBody>
      </p:sp>
    </p:spTree>
    <p:extLst>
      <p:ext uri="{BB962C8B-B14F-4D97-AF65-F5344CB8AC3E}">
        <p14:creationId xmlns:p14="http://schemas.microsoft.com/office/powerpoint/2010/main" val="35663839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18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cs typeface="Calibri"/>
              </a:rPr>
              <a:t>Source:</a:t>
            </a:r>
            <a:r>
              <a:rPr lang="en-GB" b="0" dirty="0">
                <a:cs typeface="Calibri"/>
              </a:rPr>
              <a:t> Stagecoach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cs typeface="Calibri"/>
              </a:rPr>
              <a:t>Technical note: </a:t>
            </a:r>
            <a:r>
              <a:rPr lang="en-GB" sz="1200" dirty="0">
                <a:solidFill>
                  <a:schemeClr val="bg2">
                    <a:lumMod val="50000"/>
                  </a:schemeClr>
                </a:solidFill>
                <a:cs typeface="Calibri"/>
              </a:rPr>
              <a:t>Due to the commercial sensitivity of this data, bus passenger volumes are not marked on the y-axis of this graph.</a:t>
            </a:r>
            <a:endParaRPr lang="en-GB" b="0" dirty="0">
              <a:cs typeface="Calibri"/>
            </a:endParaRPr>
          </a:p>
          <a:p>
            <a:pPr>
              <a:defRPr/>
            </a:pPr>
            <a:endParaRPr lang="en-GB" b="1" dirty="0">
              <a:cs typeface="Calibri"/>
            </a:endParaRPr>
          </a:p>
          <a:p>
            <a:pPr>
              <a:defRPr/>
            </a:pPr>
            <a:r>
              <a:rPr lang="en-GB" b="1" dirty="0">
                <a:cs typeface="Calibri"/>
              </a:rPr>
              <a:t>Commentary: </a:t>
            </a:r>
            <a:r>
              <a:rPr lang="en-GB" dirty="0">
                <a:cs typeface="Calibri"/>
              </a:rPr>
              <a:t>Bus passenger numbers have continued to rise through 2023 but are still not back to pre-COVID volumes. In January 2023, the government announced a £2 cap on single tickets (</a:t>
            </a:r>
            <a:r>
              <a:rPr lang="en-GB" dirty="0">
                <a:hlinkClick r:id="rId3"/>
              </a:rPr>
              <a:t>£2 bus fare cap - GOV.UK (www.gov.uk)</a:t>
            </a:r>
            <a:r>
              <a:rPr lang="en-GB" dirty="0"/>
              <a:t>).</a:t>
            </a:r>
            <a:endParaRPr lang="en-GB" dirty="0">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49</a:t>
            </a:fld>
            <a:endParaRPr lang="en-GB">
              <a:solidFill>
                <a:prstClr val="black"/>
              </a:solidFill>
              <a:latin typeface="Calibri" panose="020F0502020204030204"/>
            </a:endParaRPr>
          </a:p>
        </p:txBody>
      </p:sp>
    </p:spTree>
    <p:extLst>
      <p:ext uri="{BB962C8B-B14F-4D97-AF65-F5344CB8AC3E}">
        <p14:creationId xmlns:p14="http://schemas.microsoft.com/office/powerpoint/2010/main" val="22153116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cs typeface="Calibri"/>
              </a:rPr>
              <a:t>Source:</a:t>
            </a:r>
            <a:r>
              <a:rPr lang="en-GB" b="0" dirty="0">
                <a:cs typeface="Calibri"/>
              </a:rPr>
              <a:t> Stagecoach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cs typeface="Calibri"/>
              </a:rPr>
              <a:t>Technical note: </a:t>
            </a:r>
            <a:r>
              <a:rPr lang="en-GB" sz="1200" dirty="0">
                <a:solidFill>
                  <a:schemeClr val="bg2">
                    <a:lumMod val="50000"/>
                  </a:schemeClr>
                </a:solidFill>
                <a:cs typeface="Calibri"/>
              </a:rPr>
              <a:t>Due to the commercial sensitivity of this data, bus passenger volumes are not marked on the y-axis of this graph.</a:t>
            </a:r>
            <a:endParaRPr lang="en-GB" b="1" dirty="0">
              <a:cs typeface="Calibri"/>
            </a:endParaRPr>
          </a:p>
          <a:p>
            <a:pPr>
              <a:defRPr/>
            </a:pPr>
            <a:endParaRPr lang="en-GB" b="1" dirty="0">
              <a:cs typeface="Calibri"/>
            </a:endParaRPr>
          </a:p>
          <a:p>
            <a:pPr>
              <a:defRPr/>
            </a:pPr>
            <a:r>
              <a:rPr lang="en-GB" b="1" dirty="0">
                <a:cs typeface="Calibri"/>
              </a:rPr>
              <a:t>Commentary:</a:t>
            </a:r>
            <a:r>
              <a:rPr lang="en-GB" dirty="0">
                <a:cs typeface="Calibri"/>
              </a:rPr>
              <a:t> P&amp;R passengers generally sees a sharp increase during the school holidays. In January 2023, the government announced a £2 cap on single tickets (</a:t>
            </a:r>
            <a:r>
              <a:rPr lang="en-GB" dirty="0">
                <a:hlinkClick r:id="rId3"/>
              </a:rPr>
              <a:t>£2 bus fare cap - GOV.UK (www.gov.uk)</a:t>
            </a:r>
            <a:r>
              <a:rPr lang="en-GB" dirty="0"/>
              <a:t>).</a:t>
            </a:r>
            <a:endParaRPr lang="en-GB" dirty="0">
              <a:cs typeface="Calibri"/>
            </a:endParaRPr>
          </a:p>
          <a:p>
            <a:pPr>
              <a:defRPr/>
            </a:pPr>
            <a:endParaRPr lang="en-GB" dirty="0">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50</a:t>
            </a:fld>
            <a:endParaRPr lang="en-GB">
              <a:solidFill>
                <a:prstClr val="black"/>
              </a:solidFill>
              <a:latin typeface="Calibri" panose="020F0502020204030204"/>
            </a:endParaRPr>
          </a:p>
        </p:txBody>
      </p:sp>
    </p:spTree>
    <p:extLst>
      <p:ext uri="{BB962C8B-B14F-4D97-AF65-F5344CB8AC3E}">
        <p14:creationId xmlns:p14="http://schemas.microsoft.com/office/powerpoint/2010/main" val="3325928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8581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a:t>
            </a:r>
            <a:r>
              <a:rPr lang="en-GB" b="0">
                <a:cs typeface="Calibri"/>
              </a:rPr>
              <a:t> Stagecoach</a:t>
            </a: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51</a:t>
            </a:fld>
            <a:endParaRPr lang="en-GB">
              <a:solidFill>
                <a:prstClr val="black"/>
              </a:solidFill>
              <a:latin typeface="Calibri" panose="020F0502020204030204"/>
            </a:endParaRPr>
          </a:p>
        </p:txBody>
      </p:sp>
    </p:spTree>
    <p:extLst>
      <p:ext uri="{BB962C8B-B14F-4D97-AF65-F5344CB8AC3E}">
        <p14:creationId xmlns:p14="http://schemas.microsoft.com/office/powerpoint/2010/main" val="32970743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4226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cs typeface="Calibri"/>
              </a:rPr>
              <a:t>Source: </a:t>
            </a:r>
            <a:r>
              <a:rPr lang="en-GB" b="0" dirty="0">
                <a:cs typeface="Calibri"/>
              </a:rPr>
              <a:t>Voi monthly updates and Voi dashboard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53</a:t>
            </a:fld>
            <a:endParaRPr lang="en-GB">
              <a:solidFill>
                <a:prstClr val="black"/>
              </a:solidFill>
              <a:latin typeface="Calibri" panose="020F0502020204030204"/>
            </a:endParaRPr>
          </a:p>
        </p:txBody>
      </p:sp>
    </p:spTree>
    <p:extLst>
      <p:ext uri="{BB962C8B-B14F-4D97-AF65-F5344CB8AC3E}">
        <p14:creationId xmlns:p14="http://schemas.microsoft.com/office/powerpoint/2010/main" val="13152156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354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City Air Quality team. Data for the Cambridge air quality continuous monitors can also be found at: Air quality in England (airqualityengland.co.uk).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 </a:t>
            </a:r>
            <a:r>
              <a:rPr lang="en-GB" b="0">
                <a:cs typeface="Calibri"/>
              </a:rPr>
              <a:t>Please note there may be slight differences between the data on Air Quality in England and data in this pack as air quality data undergoes a ratification process.</a:t>
            </a: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55</a:t>
            </a:fld>
            <a:endParaRPr lang="en-GB">
              <a:solidFill>
                <a:prstClr val="black"/>
              </a:solidFill>
              <a:latin typeface="Calibri" panose="020F0502020204030204"/>
            </a:endParaRPr>
          </a:p>
        </p:txBody>
      </p:sp>
    </p:spTree>
    <p:extLst>
      <p:ext uri="{BB962C8B-B14F-4D97-AF65-F5344CB8AC3E}">
        <p14:creationId xmlns:p14="http://schemas.microsoft.com/office/powerpoint/2010/main" val="27717817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City Air Quality team. Data for the Cambridge air quality continuous monitors can also be found at: Air quality in England (airqualityengland.co.uk).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 </a:t>
            </a:r>
            <a:r>
              <a:rPr lang="en-GB" sz="1200">
                <a:solidFill>
                  <a:schemeClr val="bg2">
                    <a:lumMod val="50000"/>
                  </a:schemeClr>
                </a:solidFill>
                <a:cs typeface="Calibri"/>
              </a:rPr>
              <a:t>Analysis based on 5 sensors: Gonville Pl, Montague Rd, Newmarket Rd, Regent St and Parker St. Data for Gonville Place is included in the averages for all values before it was removed in April 2022. </a:t>
            </a:r>
            <a:r>
              <a:rPr lang="en-GB" b="0">
                <a:cs typeface="Calibri"/>
              </a:rPr>
              <a:t>Please note there may be slight differences between the data on Air Quality in England and data in this pack as air quality data undergoes a ratification process. </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56</a:t>
            </a:fld>
            <a:endParaRPr lang="en-GB">
              <a:solidFill>
                <a:prstClr val="black"/>
              </a:solidFill>
              <a:latin typeface="Calibri" panose="020F0502020204030204"/>
            </a:endParaRPr>
          </a:p>
        </p:txBody>
      </p:sp>
    </p:spTree>
    <p:extLst>
      <p:ext uri="{BB962C8B-B14F-4D97-AF65-F5344CB8AC3E}">
        <p14:creationId xmlns:p14="http://schemas.microsoft.com/office/powerpoint/2010/main" val="16858305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cs typeface="Calibri"/>
              </a:rPr>
              <a:t>Source: </a:t>
            </a:r>
            <a:r>
              <a:rPr lang="en-GB" b="0" dirty="0">
                <a:cs typeface="Calibri"/>
              </a:rPr>
              <a:t>Cambridge City Air Quality team. Data for the Cambridge air quality continuous monitors can be found at: Air quality in England (airqualityengland.co.uk).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cs typeface="Calibri"/>
              </a:rPr>
              <a:t>Technical note:</a:t>
            </a:r>
            <a:r>
              <a:rPr lang="en-GB" b="0" dirty="0">
                <a:cs typeface="Calibri"/>
              </a:rPr>
              <a:t> The Gonville Place sensor was removed in April 2022 so there is no data for this site from May 2022 onwards. Please note there may be slight differences between the data on Air Quality in England and data in this pack as air quality data undergoes a ratification process.</a:t>
            </a:r>
          </a:p>
          <a:p>
            <a:pPr>
              <a:defRPr/>
            </a:pPr>
            <a:endParaRPr lang="en-GB" dirty="0">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57</a:t>
            </a:fld>
            <a:endParaRPr lang="en-GB">
              <a:solidFill>
                <a:prstClr val="black"/>
              </a:solidFill>
              <a:latin typeface="Calibri" panose="020F0502020204030204"/>
            </a:endParaRPr>
          </a:p>
        </p:txBody>
      </p:sp>
    </p:spTree>
    <p:extLst>
      <p:ext uri="{BB962C8B-B14F-4D97-AF65-F5344CB8AC3E}">
        <p14:creationId xmlns:p14="http://schemas.microsoft.com/office/powerpoint/2010/main" val="28574431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969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6</a:t>
            </a:fld>
            <a:endParaRPr lang="en-GB">
              <a:solidFill>
                <a:prstClr val="black"/>
              </a:solidFill>
              <a:latin typeface="Calibri" panose="020F0502020204030204"/>
            </a:endParaRPr>
          </a:p>
        </p:txBody>
      </p:sp>
    </p:spTree>
    <p:extLst>
      <p:ext uri="{BB962C8B-B14F-4D97-AF65-F5344CB8AC3E}">
        <p14:creationId xmlns:p14="http://schemas.microsoft.com/office/powerpoint/2010/main" val="3002915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ea typeface="Calibri"/>
                <a:cs typeface="Calibri"/>
              </a:rPr>
              <a:t>Source: </a:t>
            </a:r>
            <a:r>
              <a:rPr lang="en-GB" dirty="0">
                <a:ea typeface="Calibri"/>
                <a:cs typeface="Calibri"/>
              </a:rPr>
              <a:t>Various, listed in the Data Source column</a:t>
            </a:r>
          </a:p>
          <a:p>
            <a:pPr>
              <a:defRPr/>
            </a:pPr>
            <a:endParaRPr lang="en-GB" b="1" dirty="0"/>
          </a:p>
          <a:p>
            <a:pPr>
              <a:defRPr/>
            </a:pPr>
            <a:r>
              <a:rPr lang="en-GB" b="1" dirty="0"/>
              <a:t>Technical Notes:</a:t>
            </a:r>
            <a:r>
              <a:rPr lang="en-US" b="1" dirty="0">
                <a:cs typeface="Calibri"/>
              </a:rPr>
              <a:t> </a:t>
            </a:r>
            <a:r>
              <a:rPr lang="en-GB" dirty="0">
                <a:ea typeface="Calibri"/>
                <a:cs typeface="Calibri"/>
              </a:rPr>
              <a:t>Our methodology for analysing the data continues to be refined to react to differing levels of data quality and data gaps. </a:t>
            </a:r>
            <a:r>
              <a:rPr lang="en-GB" dirty="0">
                <a:solidFill>
                  <a:srgbClr val="FF0000"/>
                </a:solidFill>
                <a:ea typeface="Calibri"/>
                <a:cs typeface="Calibri"/>
              </a:rPr>
              <a:t>Therefore, you may observe small adjustments to the stats in the latest slide pack compared to previously published versions.</a:t>
            </a:r>
          </a:p>
          <a:p>
            <a:pPr>
              <a:defRPr/>
            </a:pPr>
            <a:endParaRPr lang="en-GB" b="1" dirty="0">
              <a:solidFill>
                <a:srgbClr val="FF0000"/>
              </a:solidFill>
              <a:ea typeface="Calibri"/>
              <a:cs typeface="Calibri"/>
            </a:endParaRPr>
          </a:p>
          <a:p>
            <a:pPr>
              <a:defRPr/>
            </a:pPr>
            <a:r>
              <a:rPr lang="en-GB" dirty="0">
                <a:ea typeface="Calibri"/>
                <a:cs typeface="Calibri"/>
              </a:rPr>
              <a:t>For example:</a:t>
            </a:r>
            <a:endParaRPr lang="en-GB" b="1" dirty="0">
              <a:ea typeface="Calibri"/>
              <a:cs typeface="Calibri"/>
            </a:endParaRPr>
          </a:p>
          <a:p>
            <a:pPr marL="171450" indent="-171450">
              <a:buFont typeface="Arial,Sans-Serif"/>
              <a:buChar char="•"/>
              <a:defRPr/>
            </a:pPr>
            <a:r>
              <a:rPr lang="en-GB" dirty="0"/>
              <a:t>The method of calculating the strategic road network (SRN) recovery percentages changed in Dec </a:t>
            </a:r>
            <a:r>
              <a:rPr lang="en-GB" b="0" dirty="0"/>
              <a:t>2022 to include data from a larger number of sites (originally 6 sites, now 24 sites). The SRN percentages have therefore been updated and may not reflect the values presented in previous slide packs for this reason.</a:t>
            </a:r>
            <a:endParaRPr lang="en-US" b="0" dirty="0">
              <a:ea typeface="Calibri"/>
              <a:cs typeface="Calibri"/>
            </a:endParaRPr>
          </a:p>
          <a:p>
            <a:pPr marL="171450" indent="-171450">
              <a:buFont typeface="Arial,Sans-Serif"/>
              <a:buChar char="•"/>
              <a:defRPr/>
            </a:pPr>
            <a:r>
              <a:rPr lang="en-GB" b="0" dirty="0"/>
              <a:t>The air pollution percentages historically used data from 5 sensors but one of these sensors was removed in April 2022 so the methodology for calculating the air pollution percentages has been adjusted. The air pollution percentages presented here may differ slightly from those in previous slide packs for this </a:t>
            </a:r>
            <a:r>
              <a:rPr lang="en-GB" dirty="0"/>
              <a:t>reason.</a:t>
            </a:r>
            <a:endParaRPr lang="en-US" dirty="0">
              <a:ea typeface="Calibri"/>
              <a:cs typeface="Calibri"/>
            </a:endParaRPr>
          </a:p>
          <a:p>
            <a:pPr>
              <a:defRPr/>
            </a:pPr>
            <a:endParaRPr lang="en-GB" b="1" dirty="0">
              <a:ea typeface="Calibri"/>
              <a:cs typeface="Calibri"/>
            </a:endParaRPr>
          </a:p>
          <a:p>
            <a:pPr>
              <a:defRPr/>
            </a:pPr>
            <a:r>
              <a:rPr lang="en-GB" b="1" dirty="0">
                <a:ea typeface="Calibri"/>
                <a:cs typeface="Calibri"/>
              </a:rPr>
              <a:t>Commentary:</a:t>
            </a:r>
          </a:p>
          <a:p>
            <a:pPr marL="171450" indent="-171450">
              <a:buFont typeface="Arial" panose="020B0604020202020204" pitchFamily="34" charset="0"/>
              <a:buChar char="•"/>
              <a:defRPr/>
            </a:pPr>
            <a:r>
              <a:rPr lang="en-GB" b="0" dirty="0">
                <a:ea typeface="Calibri"/>
                <a:cs typeface="Calibri"/>
              </a:rPr>
              <a:t>This slide indicates the extent to which each of the transport metrics has recovered over time in comparison to pre-Covid (2019 or early 2020) levels. </a:t>
            </a:r>
          </a:p>
          <a:p>
            <a:pPr marL="171450" indent="-171450">
              <a:buFont typeface="Arial" panose="020B0604020202020204" pitchFamily="34" charset="0"/>
              <a:buChar char="•"/>
              <a:defRPr/>
            </a:pPr>
            <a:r>
              <a:rPr lang="en-GB" b="0" dirty="0">
                <a:ea typeface="Calibri"/>
                <a:cs typeface="Calibri"/>
              </a:rPr>
              <a:t>Google mobility workplace, Cambridge: Plateaued recovery 31% below pre-Covid in Sept 2022. Data source discontinued in October 2022.</a:t>
            </a:r>
          </a:p>
          <a:p>
            <a:pPr marL="171450" indent="-171450">
              <a:buFont typeface="Arial" panose="020B0604020202020204" pitchFamily="34" charset="0"/>
              <a:buChar char="•"/>
              <a:defRPr/>
            </a:pPr>
            <a:r>
              <a:rPr lang="en-GB" b="0" dirty="0">
                <a:ea typeface="Calibri"/>
                <a:cs typeface="Calibri"/>
              </a:rPr>
              <a:t>Google mobility workplace, South Cambridgeshire: fluctuating recovery, 11% below pre-Covid in Sept 2022. Data source discontinued in October 2022.</a:t>
            </a:r>
          </a:p>
          <a:p>
            <a:pPr marL="171450" indent="-171450">
              <a:buFont typeface="Arial" panose="020B0604020202020204" pitchFamily="34" charset="0"/>
              <a:buChar char="•"/>
              <a:defRPr/>
            </a:pPr>
            <a:r>
              <a:rPr lang="en-GB" b="0" dirty="0">
                <a:ea typeface="Calibri"/>
                <a:cs typeface="Calibri"/>
              </a:rPr>
              <a:t>Retail footfall, central Cambridge: fluctuating recovery levels likely linked to seasonal variations. Currently just above pre-Covid.</a:t>
            </a:r>
          </a:p>
          <a:p>
            <a:pPr marL="171450" indent="-171450">
              <a:buFont typeface="Arial" panose="020B0604020202020204" pitchFamily="34" charset="0"/>
              <a:buChar char="•"/>
              <a:defRPr/>
            </a:pPr>
            <a:r>
              <a:rPr lang="en-GB" b="0" dirty="0">
                <a:ea typeface="Calibri"/>
                <a:cs typeface="Calibri"/>
              </a:rPr>
              <a:t>One Station Square footfall: Erratic pattern of recovery over time. Currently below pre-Covid levels.</a:t>
            </a:r>
          </a:p>
          <a:p>
            <a:pPr marL="171450" indent="-171450">
              <a:buFont typeface="Arial" panose="020B0604020202020204" pitchFamily="34" charset="0"/>
              <a:buChar char="•"/>
              <a:defRPr/>
            </a:pPr>
            <a:r>
              <a:rPr lang="en-GB" b="0" dirty="0">
                <a:ea typeface="Calibri"/>
                <a:cs typeface="Calibri"/>
              </a:rPr>
              <a:t>Walking, central Cambridge: Improving recovery trend. Currently just below pre-Covid.</a:t>
            </a:r>
          </a:p>
          <a:p>
            <a:pPr marL="171450" indent="-171450">
              <a:buFont typeface="Arial" panose="020B0604020202020204" pitchFamily="34" charset="0"/>
              <a:buChar char="•"/>
              <a:defRPr/>
            </a:pPr>
            <a:r>
              <a:rPr lang="en-GB" b="0" dirty="0">
                <a:ea typeface="Calibri"/>
                <a:cs typeface="Calibri"/>
              </a:rPr>
              <a:t>Cycling, central Cambridge: Gradually improving recovery trend - currently below pre-Covid.</a:t>
            </a:r>
          </a:p>
          <a:p>
            <a:pPr marL="171450" indent="-171450">
              <a:buFont typeface="Arial" panose="020B0604020202020204" pitchFamily="34" charset="0"/>
              <a:buChar char="•"/>
              <a:defRPr/>
            </a:pPr>
            <a:r>
              <a:rPr lang="en-GB" b="0" dirty="0">
                <a:ea typeface="Calibri"/>
                <a:cs typeface="Calibri"/>
              </a:rPr>
              <a:t>Multi Storey Car Parking, central Cambridge: stabilised trend some way below pre-Covid.</a:t>
            </a:r>
          </a:p>
          <a:p>
            <a:pPr marL="171450" indent="-171450">
              <a:buFont typeface="Arial" panose="020B0604020202020204" pitchFamily="34" charset="0"/>
              <a:buChar char="•"/>
              <a:defRPr/>
            </a:pPr>
            <a:r>
              <a:rPr lang="en-GB" b="0" dirty="0">
                <a:ea typeface="Calibri"/>
                <a:cs typeface="Calibri"/>
              </a:rPr>
              <a:t>Vehicle flows on local roads, central Cambridge: gradually improving recovery trend - currently just below pre-Covid.</a:t>
            </a:r>
          </a:p>
          <a:p>
            <a:pPr marL="171450" indent="-171450">
              <a:buFont typeface="Arial" panose="020B0604020202020204" pitchFamily="34" charset="0"/>
              <a:buChar char="•"/>
              <a:defRPr/>
            </a:pPr>
            <a:r>
              <a:rPr lang="en-GB" b="0" dirty="0">
                <a:ea typeface="Calibri"/>
                <a:cs typeface="Calibri"/>
              </a:rPr>
              <a:t>Vehicle flow on strategic roads, county-wide: gradually improving recovery trend, currently back at pre-Covid levels, but with variation by district.</a:t>
            </a:r>
          </a:p>
          <a:p>
            <a:pPr marL="171450" indent="-171450">
              <a:buFont typeface="Arial" panose="020B0604020202020204" pitchFamily="34" charset="0"/>
              <a:buChar char="•"/>
              <a:defRPr/>
            </a:pPr>
            <a:r>
              <a:rPr lang="en-GB" b="0" dirty="0">
                <a:ea typeface="Calibri"/>
                <a:cs typeface="Calibri"/>
              </a:rPr>
              <a:t>Bus passengers, Cambridge: improving recovery trend since March 2022 but remains below pre-Covid.</a:t>
            </a:r>
          </a:p>
          <a:p>
            <a:pPr marL="171450" indent="-171450">
              <a:buFont typeface="Arial" panose="020B0604020202020204" pitchFamily="34" charset="0"/>
              <a:buChar char="•"/>
              <a:defRPr/>
            </a:pPr>
            <a:r>
              <a:rPr lang="en-GB" b="0" dirty="0">
                <a:ea typeface="Calibri"/>
                <a:cs typeface="Calibri"/>
              </a:rPr>
              <a:t>Park and Ride passengers: gradually improving recovery trend, now above pre-Covid levels in terms of overall passenger numbers, albeit with variation by P&amp;R site.</a:t>
            </a:r>
          </a:p>
          <a:p>
            <a:pPr marL="171450" indent="-171450">
              <a:buFont typeface="Arial" panose="020B0604020202020204" pitchFamily="34" charset="0"/>
              <a:buChar char="•"/>
              <a:defRPr/>
            </a:pPr>
            <a:r>
              <a:rPr lang="en-GB" b="0" dirty="0">
                <a:ea typeface="Calibri"/>
                <a:cs typeface="Calibri"/>
              </a:rPr>
              <a:t>Air pollution: Fluctuating trend in part linked to expected seasonal variations. Currently some way below pre-Covid levels.</a:t>
            </a:r>
          </a:p>
          <a:p>
            <a:pPr>
              <a:defRPr/>
            </a:pPr>
            <a:endParaRPr lang="en-GB" b="1" dirty="0">
              <a:ea typeface="Calibri"/>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7</a:t>
            </a:fld>
            <a:endParaRPr lang="en-GB">
              <a:solidFill>
                <a:prstClr val="black"/>
              </a:solidFill>
              <a:latin typeface="Calibri" panose="020F0502020204030204"/>
            </a:endParaRPr>
          </a:p>
        </p:txBody>
      </p:sp>
    </p:spTree>
    <p:extLst>
      <p:ext uri="{BB962C8B-B14F-4D97-AF65-F5344CB8AC3E}">
        <p14:creationId xmlns:p14="http://schemas.microsoft.com/office/powerpoint/2010/main" val="3680682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229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300" b="1">
                <a:solidFill>
                  <a:prstClr val="black"/>
                </a:solidFill>
                <a:latin typeface="Calibri" panose="020F0502020204030204"/>
              </a:rPr>
              <a:t>Source: </a:t>
            </a:r>
            <a:r>
              <a:rPr lang="en-GB" sz="1300">
                <a:solidFill>
                  <a:prstClr val="black"/>
                </a:solidFill>
                <a:latin typeface="Calibri" panose="020F0502020204030204"/>
              </a:rPr>
              <a:t>Google LLC "Google COVID-19 Community Mobility Reports". https://www.google.com/covid19/mobility/ </a:t>
            </a:r>
          </a:p>
          <a:p>
            <a:pPr>
              <a:defRPr/>
            </a:pPr>
            <a:endParaRPr lang="en-GB" sz="1300" b="1">
              <a:solidFill>
                <a:prstClr val="black"/>
              </a:solidFill>
              <a:latin typeface="Calibri" panose="020F0502020204030204"/>
            </a:endParaRPr>
          </a:p>
          <a:p>
            <a:pPr>
              <a:defRPr/>
            </a:pPr>
            <a:r>
              <a:rPr lang="en-GB" sz="1300" b="1">
                <a:solidFill>
                  <a:prstClr val="black"/>
                </a:solidFill>
                <a:latin typeface="Calibri" panose="020F0502020204030204"/>
              </a:rPr>
              <a:t>Technical notes: </a:t>
            </a:r>
            <a:r>
              <a:rPr lang="en-GB" sz="1300"/>
              <a:t>Data is gathered from Google account holders location history. This helps to demonstrate where people are spending their time.</a:t>
            </a:r>
            <a:r>
              <a:rPr lang="en-GB" sz="1400"/>
              <a:t> </a:t>
            </a:r>
            <a:r>
              <a:rPr lang="en-GB" sz="1300"/>
              <a:t>The data is based on the most recent month (</a:t>
            </a:r>
            <a:r>
              <a:rPr lang="en-GB" sz="1400"/>
              <a:t>October </a:t>
            </a:r>
            <a:r>
              <a:rPr lang="en-GB" sz="1300"/>
              <a:t>2022) compared to the median of the corresponding day in the baseline period (3</a:t>
            </a:r>
            <a:r>
              <a:rPr lang="en-GB" sz="1300" baseline="30000"/>
              <a:t>rd</a:t>
            </a:r>
            <a:r>
              <a:rPr lang="en-GB" sz="1300"/>
              <a:t> Jan-6</a:t>
            </a:r>
            <a:r>
              <a:rPr lang="en-GB" sz="1300" baseline="30000"/>
              <a:t>th</a:t>
            </a:r>
            <a:r>
              <a:rPr lang="en-GB" sz="1300"/>
              <a:t> Feb 2020) as calculated by Google. </a:t>
            </a:r>
            <a:r>
              <a:rPr lang="en-GB" sz="1300">
                <a:solidFill>
                  <a:prstClr val="black"/>
                </a:solidFill>
                <a:latin typeface="Calibri" panose="020F0502020204030204"/>
              </a:rPr>
              <a:t>Tabulated percentages represent the change from the baseline (3</a:t>
            </a:r>
            <a:r>
              <a:rPr lang="en-GB" sz="1300" baseline="30000">
                <a:solidFill>
                  <a:prstClr val="black"/>
                </a:solidFill>
                <a:latin typeface="Calibri" panose="020F0502020204030204"/>
              </a:rPr>
              <a:t>rd</a:t>
            </a:r>
            <a:r>
              <a:rPr lang="en-GB" sz="1300">
                <a:solidFill>
                  <a:prstClr val="black"/>
                </a:solidFill>
                <a:latin typeface="Calibri" panose="020F0502020204030204"/>
              </a:rPr>
              <a:t> Jan – 6</a:t>
            </a:r>
            <a:r>
              <a:rPr lang="en-GB" sz="1300" baseline="30000">
                <a:solidFill>
                  <a:prstClr val="black"/>
                </a:solidFill>
                <a:latin typeface="Calibri" panose="020F0502020204030204"/>
              </a:rPr>
              <a:t>th</a:t>
            </a:r>
            <a:r>
              <a:rPr lang="en-GB" sz="1300">
                <a:solidFill>
                  <a:prstClr val="black"/>
                </a:solidFill>
                <a:latin typeface="Calibri" panose="020F0502020204030204"/>
              </a:rPr>
              <a:t> Feb) to the most recent month. </a:t>
            </a:r>
            <a:endParaRPr lang="en-GB" sz="1400">
              <a:solidFill>
                <a:srgbClr val="202124"/>
              </a:solidFill>
              <a:latin typeface="Roboto" panose="02000000000000000000" pitchFamily="2" charset="0"/>
              <a:ea typeface="Roboto" panose="02000000000000000000" pitchFamily="2" charset="0"/>
              <a:cs typeface="Roboto" panose="02000000000000000000" pitchFamily="2" charset="0"/>
            </a:endParaRPr>
          </a:p>
          <a:p>
            <a:pPr>
              <a:defRPr/>
            </a:pPr>
            <a:endParaRPr lang="en-GB" sz="1300" b="1">
              <a:solidFill>
                <a:prstClr val="black"/>
              </a:solidFill>
              <a:latin typeface="Calibri" panose="020F0502020204030204"/>
            </a:endParaRPr>
          </a:p>
          <a:p>
            <a:pPr>
              <a:defRPr/>
            </a:pPr>
            <a:r>
              <a:rPr lang="en-GB" sz="1300" b="1">
                <a:solidFill>
                  <a:prstClr val="black"/>
                </a:solidFill>
                <a:latin typeface="Calibri" panose="020F0502020204030204"/>
              </a:rPr>
              <a:t>Commentary:  </a:t>
            </a:r>
            <a:r>
              <a:rPr lang="en-GB" sz="1300" b="0">
                <a:solidFill>
                  <a:prstClr val="black"/>
                </a:solidFill>
                <a:latin typeface="Calibri" panose="020F0502020204030204"/>
              </a:rPr>
              <a:t>Cambridge: Cambridge grocery and pharmacy visits finished at 11% above pre-pandemic levels in October 2022. Meanwhile, retail and recreation visits finished 19% below pre-pandemic levels, which suggested that essential shopping recovered to a much stronger extent than leisure shopping. The proportion of people making workplace visits stayed steadfastly below the pre-Covid baseline, ending at -</a:t>
            </a:r>
            <a:r>
              <a:rPr lang="en-GB" sz="1400" b="0">
                <a:solidFill>
                  <a:prstClr val="black"/>
                </a:solidFill>
                <a:latin typeface="Calibri" panose="020F0502020204030204"/>
              </a:rPr>
              <a:t>26</a:t>
            </a:r>
            <a:r>
              <a:rPr lang="en-GB" sz="1300" b="0">
                <a:solidFill>
                  <a:prstClr val="black"/>
                </a:solidFill>
                <a:latin typeface="Calibri" panose="020F0502020204030204"/>
              </a:rPr>
              <a:t>% in October 2022</a:t>
            </a:r>
            <a:r>
              <a:rPr lang="en-GB" sz="1400" b="0">
                <a:solidFill>
                  <a:prstClr val="black"/>
                </a:solidFill>
                <a:latin typeface="Calibri" panose="020F0502020204030204"/>
              </a:rPr>
              <a:t>. Conversely, residential</a:t>
            </a:r>
            <a:r>
              <a:rPr lang="en-GB" sz="1300" b="0">
                <a:solidFill>
                  <a:prstClr val="black"/>
                </a:solidFill>
                <a:latin typeface="Calibri" panose="020F0502020204030204"/>
              </a:rPr>
              <a:t> visits finished 5% higher than the baseline, in part likely due to the </a:t>
            </a:r>
            <a:r>
              <a:rPr lang="en-GB" sz="1400" b="0">
                <a:solidFill>
                  <a:prstClr val="black"/>
                </a:solidFill>
                <a:latin typeface="Calibri" panose="020F0502020204030204"/>
              </a:rPr>
              <a:t>persistence of remote working.</a:t>
            </a:r>
          </a:p>
          <a:p>
            <a:pPr defTabSz="990752">
              <a:defRPr/>
            </a:pPr>
            <a:r>
              <a:rPr lang="en-GB" sz="1300" b="0">
                <a:solidFill>
                  <a:prstClr val="black"/>
                </a:solidFill>
                <a:latin typeface="Calibri" panose="020F0502020204030204"/>
              </a:rPr>
              <a:t>South Cambridgeshire: Data on workplace visits finished at 3% below pre-pandemic baseline levels.</a:t>
            </a:r>
            <a:r>
              <a:rPr lang="en-GB" sz="1300">
                <a:solidFill>
                  <a:prstClr val="black"/>
                </a:solidFill>
              </a:rPr>
              <a:t> </a:t>
            </a:r>
            <a:r>
              <a:rPr lang="en-GB" sz="1300">
                <a:solidFill>
                  <a:prstClr val="black"/>
                </a:solidFill>
                <a:latin typeface="Calibri" panose="020F0502020204030204"/>
              </a:rPr>
              <a:t>Similarly to Cambridge data, residential numbers were continually above the pre-pandemic baseline since the dataset began, finishing at 5% above the baseline in October 2022. Retail and recreation (+16%), and grocery and pharmacy (+9%) visits remain ahead of the</a:t>
            </a:r>
            <a:r>
              <a:rPr lang="en-GB" sz="1400">
                <a:solidFill>
                  <a:prstClr val="black"/>
                </a:solidFill>
                <a:latin typeface="Calibri" panose="020F0502020204030204"/>
              </a:rPr>
              <a:t> </a:t>
            </a:r>
            <a:r>
              <a:rPr lang="en-GB" sz="1300">
                <a:solidFill>
                  <a:prstClr val="black"/>
                </a:solidFill>
                <a:latin typeface="Calibri" panose="020F0502020204030204"/>
              </a:rPr>
              <a:t>pre-pandemic</a:t>
            </a:r>
            <a:r>
              <a:rPr lang="en-GB" sz="1400">
                <a:solidFill>
                  <a:prstClr val="black"/>
                </a:solidFill>
                <a:latin typeface="Calibri" panose="020F0502020204030204"/>
              </a:rPr>
              <a:t> baseline</a:t>
            </a:r>
            <a:r>
              <a:rPr lang="en-GB" sz="1300">
                <a:solidFill>
                  <a:prstClr val="black"/>
                </a:solidFill>
                <a:latin typeface="Calibri" panose="020F0502020204030204"/>
              </a:rPr>
              <a:t> in South Cambridgeshire, suggesting that people’s shopping and leisure habits recovered and then </a:t>
            </a:r>
            <a:r>
              <a:rPr lang="en-GB" sz="1400">
                <a:solidFill>
                  <a:prstClr val="black"/>
                </a:solidFill>
                <a:latin typeface="Calibri" panose="020F0502020204030204"/>
              </a:rPr>
              <a:t>stabilised after the heavy disruption caused by the pandemic and associated lockdowns.</a:t>
            </a:r>
            <a:endParaRPr lang="en-GB" sz="1300" b="1">
              <a:solidFill>
                <a:prstClr val="black"/>
              </a:solidFill>
              <a:latin typeface="Calibri" panose="020F0502020204030204"/>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9</a:t>
            </a:fld>
            <a:endParaRPr lang="en-GB">
              <a:solidFill>
                <a:prstClr val="black"/>
              </a:solidFill>
              <a:latin typeface="Calibri" panose="020F0502020204030204"/>
            </a:endParaRPr>
          </a:p>
        </p:txBody>
      </p:sp>
    </p:spTree>
    <p:extLst>
      <p:ext uri="{BB962C8B-B14F-4D97-AF65-F5344CB8AC3E}">
        <p14:creationId xmlns:p14="http://schemas.microsoft.com/office/powerpoint/2010/main" val="3666946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AB87C-8C79-AAA3-E71D-F038DB6BA7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FBCEE8F-2DA6-F9F1-49E2-3A2F5CFF1F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AF468B-5073-8DE4-0423-A862E10FBECC}"/>
              </a:ext>
            </a:extLst>
          </p:cNvPr>
          <p:cNvSpPr>
            <a:spLocks noGrp="1"/>
          </p:cNvSpPr>
          <p:nvPr>
            <p:ph type="dt" sz="half" idx="10"/>
          </p:nvPr>
        </p:nvSpPr>
        <p:spPr/>
        <p:txBody>
          <a:bodyPr/>
          <a:lstStyle/>
          <a:p>
            <a:fld id="{CB557468-B07E-4DAC-9D43-E901424B776C}" type="datetimeFigureOut">
              <a:rPr lang="en-GB" smtClean="0"/>
              <a:t>25/08/2023</a:t>
            </a:fld>
            <a:endParaRPr lang="en-GB"/>
          </a:p>
        </p:txBody>
      </p:sp>
      <p:sp>
        <p:nvSpPr>
          <p:cNvPr id="5" name="Footer Placeholder 4">
            <a:extLst>
              <a:ext uri="{FF2B5EF4-FFF2-40B4-BE49-F238E27FC236}">
                <a16:creationId xmlns:a16="http://schemas.microsoft.com/office/drawing/2014/main" id="{9F3D6E6B-31C6-D91B-2C22-CB5C8FB027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5F0536-B7F1-5452-7C2B-6B8986C614E4}"/>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4043108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3AE2-CF36-452A-BB66-977A84A9FF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5AFABE5-C4C6-4B61-AE28-729BEED5A8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C9141CA-11EA-4A2E-B770-CCA88F0694C5}"/>
              </a:ext>
            </a:extLst>
          </p:cNvPr>
          <p:cNvSpPr>
            <a:spLocks noGrp="1"/>
          </p:cNvSpPr>
          <p:nvPr>
            <p:ph type="dt" sz="half" idx="10"/>
          </p:nvPr>
        </p:nvSpPr>
        <p:spPr/>
        <p:txBody>
          <a:bodyPr/>
          <a:lstStyle/>
          <a:p>
            <a:fld id="{DFA66334-E3F3-4AD4-AC8A-CBB0D5F7E872}" type="datetime1">
              <a:rPr lang="en-GB" smtClean="0"/>
              <a:t>25/08/2023</a:t>
            </a:fld>
            <a:endParaRPr lang="en-GB"/>
          </a:p>
        </p:txBody>
      </p:sp>
      <p:sp>
        <p:nvSpPr>
          <p:cNvPr id="5" name="Footer Placeholder 4">
            <a:extLst>
              <a:ext uri="{FF2B5EF4-FFF2-40B4-BE49-F238E27FC236}">
                <a16:creationId xmlns:a16="http://schemas.microsoft.com/office/drawing/2014/main" id="{1CCEA804-9621-4BA7-B621-08E92BA6EF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FA7ED5-6ECE-47F3-B134-D56AAB2B08AC}"/>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1289400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8CBD-59F5-42FC-8F34-2BC6C844FD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5287BE-E369-4E90-BA30-2DDE23A753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01E9B4-9D31-4D5D-8888-7D047FF0DE10}"/>
              </a:ext>
            </a:extLst>
          </p:cNvPr>
          <p:cNvSpPr>
            <a:spLocks noGrp="1"/>
          </p:cNvSpPr>
          <p:nvPr>
            <p:ph type="dt" sz="half" idx="10"/>
          </p:nvPr>
        </p:nvSpPr>
        <p:spPr/>
        <p:txBody>
          <a:bodyPr/>
          <a:lstStyle/>
          <a:p>
            <a:fld id="{C3BB75F8-F074-4FD8-A239-E4360D1E41EA}" type="datetime1">
              <a:rPr lang="en-GB" smtClean="0"/>
              <a:t>25/08/2023</a:t>
            </a:fld>
            <a:endParaRPr lang="en-GB"/>
          </a:p>
        </p:txBody>
      </p:sp>
      <p:sp>
        <p:nvSpPr>
          <p:cNvPr id="5" name="Footer Placeholder 4">
            <a:extLst>
              <a:ext uri="{FF2B5EF4-FFF2-40B4-BE49-F238E27FC236}">
                <a16:creationId xmlns:a16="http://schemas.microsoft.com/office/drawing/2014/main" id="{BB8118E0-D3E9-44A3-8487-8E8AD4E624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AB8E64-5CC7-4D1B-8D8E-A8C543AAEDE1}"/>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1537549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A05C3-491A-4541-8EA5-479947DA59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14ED765-093E-4E44-BA5A-BF11566682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768BAD-6C61-4AF5-BA36-34691CCCBA40}"/>
              </a:ext>
            </a:extLst>
          </p:cNvPr>
          <p:cNvSpPr>
            <a:spLocks noGrp="1"/>
          </p:cNvSpPr>
          <p:nvPr>
            <p:ph type="dt" sz="half" idx="10"/>
          </p:nvPr>
        </p:nvSpPr>
        <p:spPr/>
        <p:txBody>
          <a:bodyPr/>
          <a:lstStyle/>
          <a:p>
            <a:fld id="{7BB0EC57-4F45-41CE-AC57-5732AFD6D542}" type="datetime1">
              <a:rPr lang="en-GB" smtClean="0"/>
              <a:t>25/08/2023</a:t>
            </a:fld>
            <a:endParaRPr lang="en-GB"/>
          </a:p>
        </p:txBody>
      </p:sp>
      <p:sp>
        <p:nvSpPr>
          <p:cNvPr id="5" name="Footer Placeholder 4">
            <a:extLst>
              <a:ext uri="{FF2B5EF4-FFF2-40B4-BE49-F238E27FC236}">
                <a16:creationId xmlns:a16="http://schemas.microsoft.com/office/drawing/2014/main" id="{F1F5C16B-D1B5-420C-AABD-72B4A2A3B7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08249F-BD38-4A89-A8BD-600399D08B43}"/>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2225493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B555-FED5-497B-A171-8E2DB5D651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96E0B36-F7EE-47D9-AC25-3A1C78F1D1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306312A-2AEB-4960-8BA1-92D56E1E0F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3DA0885-0332-4C4F-839A-3A5EBF97C269}"/>
              </a:ext>
            </a:extLst>
          </p:cNvPr>
          <p:cNvSpPr>
            <a:spLocks noGrp="1"/>
          </p:cNvSpPr>
          <p:nvPr>
            <p:ph type="dt" sz="half" idx="10"/>
          </p:nvPr>
        </p:nvSpPr>
        <p:spPr/>
        <p:txBody>
          <a:bodyPr/>
          <a:lstStyle/>
          <a:p>
            <a:fld id="{1FEF602E-90F4-4D8B-8BDC-03C7D6B107AF}" type="datetime1">
              <a:rPr lang="en-GB" smtClean="0"/>
              <a:t>25/08/2023</a:t>
            </a:fld>
            <a:endParaRPr lang="en-GB"/>
          </a:p>
        </p:txBody>
      </p:sp>
      <p:sp>
        <p:nvSpPr>
          <p:cNvPr id="6" name="Footer Placeholder 5">
            <a:extLst>
              <a:ext uri="{FF2B5EF4-FFF2-40B4-BE49-F238E27FC236}">
                <a16:creationId xmlns:a16="http://schemas.microsoft.com/office/drawing/2014/main" id="{BA29992C-0F3B-4721-93BC-9F5AE26B47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2C15FF-044B-46DF-886F-8D2065DBED6C}"/>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1506496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F311-C613-47B5-A613-AB39D9C7ACD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AB930A-D530-4DFC-A175-68748097E1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7C3CC-4976-4E11-A4DE-434E9CC18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B26CFAA-A2E6-4606-86CD-2D038E4CC9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A65825-4661-4D04-A96D-1B2D4FB78B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B5A186D-D3F1-41C8-A429-BAD13FF8D580}"/>
              </a:ext>
            </a:extLst>
          </p:cNvPr>
          <p:cNvSpPr>
            <a:spLocks noGrp="1"/>
          </p:cNvSpPr>
          <p:nvPr>
            <p:ph type="dt" sz="half" idx="10"/>
          </p:nvPr>
        </p:nvSpPr>
        <p:spPr/>
        <p:txBody>
          <a:bodyPr/>
          <a:lstStyle/>
          <a:p>
            <a:fld id="{0BF8D2C3-FACA-493A-ABEA-87856B370E21}" type="datetime1">
              <a:rPr lang="en-GB" smtClean="0"/>
              <a:t>25/08/2023</a:t>
            </a:fld>
            <a:endParaRPr lang="en-GB"/>
          </a:p>
        </p:txBody>
      </p:sp>
      <p:sp>
        <p:nvSpPr>
          <p:cNvPr id="8" name="Footer Placeholder 7">
            <a:extLst>
              <a:ext uri="{FF2B5EF4-FFF2-40B4-BE49-F238E27FC236}">
                <a16:creationId xmlns:a16="http://schemas.microsoft.com/office/drawing/2014/main" id="{55805510-CA97-42C8-B696-30171B6B75F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D6CEE85-D369-4770-B7EA-66BB83AD20D9}"/>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1664138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CFE52-F255-4328-B0E2-30995DC23F1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B3FA442-4C8F-4D3C-8D90-B54BF8076551}"/>
              </a:ext>
            </a:extLst>
          </p:cNvPr>
          <p:cNvSpPr>
            <a:spLocks noGrp="1"/>
          </p:cNvSpPr>
          <p:nvPr>
            <p:ph type="dt" sz="half" idx="10"/>
          </p:nvPr>
        </p:nvSpPr>
        <p:spPr/>
        <p:txBody>
          <a:bodyPr/>
          <a:lstStyle/>
          <a:p>
            <a:fld id="{FA1E7086-3C50-46EC-B8FF-347159A35E6D}" type="datetime1">
              <a:rPr lang="en-GB" smtClean="0"/>
              <a:t>25/08/2023</a:t>
            </a:fld>
            <a:endParaRPr lang="en-GB"/>
          </a:p>
        </p:txBody>
      </p:sp>
      <p:sp>
        <p:nvSpPr>
          <p:cNvPr id="4" name="Footer Placeholder 3">
            <a:extLst>
              <a:ext uri="{FF2B5EF4-FFF2-40B4-BE49-F238E27FC236}">
                <a16:creationId xmlns:a16="http://schemas.microsoft.com/office/drawing/2014/main" id="{71DFF7B7-57B0-42AC-BC59-69B925674B1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0AE72C-5C1A-4A4A-B5AA-1A191F47885E}"/>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2182198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66DD6F-2BC4-4868-B7A9-9F5A40977150}"/>
              </a:ext>
            </a:extLst>
          </p:cNvPr>
          <p:cNvSpPr>
            <a:spLocks noGrp="1"/>
          </p:cNvSpPr>
          <p:nvPr>
            <p:ph type="dt" sz="half" idx="10"/>
          </p:nvPr>
        </p:nvSpPr>
        <p:spPr/>
        <p:txBody>
          <a:bodyPr/>
          <a:lstStyle/>
          <a:p>
            <a:fld id="{EB985245-5DF9-46F4-9666-747E5B515BF1}" type="datetime1">
              <a:rPr lang="en-GB" smtClean="0"/>
              <a:t>25/08/2023</a:t>
            </a:fld>
            <a:endParaRPr lang="en-GB"/>
          </a:p>
        </p:txBody>
      </p:sp>
      <p:sp>
        <p:nvSpPr>
          <p:cNvPr id="3" name="Footer Placeholder 2">
            <a:extLst>
              <a:ext uri="{FF2B5EF4-FFF2-40B4-BE49-F238E27FC236}">
                <a16:creationId xmlns:a16="http://schemas.microsoft.com/office/drawing/2014/main" id="{167DE4A5-0C75-4C60-89A4-8F02FDFF5CF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E69C53A-78A2-480B-A2C5-6F1A6DD94CCC}"/>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4234632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DCFB3-EA73-4851-9B5A-85430F3BB8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752CBE8-82C7-406A-B744-B286086EEE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01DE9A8-D356-480E-97B4-3BD975761F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FEDDDC-5253-4087-8484-95A37D4EB1D3}"/>
              </a:ext>
            </a:extLst>
          </p:cNvPr>
          <p:cNvSpPr>
            <a:spLocks noGrp="1"/>
          </p:cNvSpPr>
          <p:nvPr>
            <p:ph type="dt" sz="half" idx="10"/>
          </p:nvPr>
        </p:nvSpPr>
        <p:spPr/>
        <p:txBody>
          <a:bodyPr/>
          <a:lstStyle/>
          <a:p>
            <a:fld id="{D1459A52-441B-4475-AD82-28920DAD9D10}" type="datetime1">
              <a:rPr lang="en-GB" smtClean="0"/>
              <a:t>25/08/2023</a:t>
            </a:fld>
            <a:endParaRPr lang="en-GB"/>
          </a:p>
        </p:txBody>
      </p:sp>
      <p:sp>
        <p:nvSpPr>
          <p:cNvPr id="6" name="Footer Placeholder 5">
            <a:extLst>
              <a:ext uri="{FF2B5EF4-FFF2-40B4-BE49-F238E27FC236}">
                <a16:creationId xmlns:a16="http://schemas.microsoft.com/office/drawing/2014/main" id="{7FA81BC3-387C-4CF5-AECC-155901DD0B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FAA8B7-239D-4195-8231-225B9ACB3060}"/>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2955457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9F57C-44C7-48B3-9C73-9869D7F049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5E35545-87EB-41EB-9393-CB1EE23191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9051CD5-819C-4ABA-B559-79A961D1DB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78E99-D573-4527-9CBD-4C5E9B83F0F5}"/>
              </a:ext>
            </a:extLst>
          </p:cNvPr>
          <p:cNvSpPr>
            <a:spLocks noGrp="1"/>
          </p:cNvSpPr>
          <p:nvPr>
            <p:ph type="dt" sz="half" idx="10"/>
          </p:nvPr>
        </p:nvSpPr>
        <p:spPr/>
        <p:txBody>
          <a:bodyPr/>
          <a:lstStyle/>
          <a:p>
            <a:fld id="{0D5D3115-9412-4A10-800A-898EAC8728B7}" type="datetime1">
              <a:rPr lang="en-GB" smtClean="0"/>
              <a:t>25/08/2023</a:t>
            </a:fld>
            <a:endParaRPr lang="en-GB"/>
          </a:p>
        </p:txBody>
      </p:sp>
      <p:sp>
        <p:nvSpPr>
          <p:cNvPr id="6" name="Footer Placeholder 5">
            <a:extLst>
              <a:ext uri="{FF2B5EF4-FFF2-40B4-BE49-F238E27FC236}">
                <a16:creationId xmlns:a16="http://schemas.microsoft.com/office/drawing/2014/main" id="{85C159F7-3639-4E5F-8E90-D8AA87F0E8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CA3288-CB6B-4F09-B78F-695D89491DE3}"/>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353623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8736-5069-420A-9877-84719375746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F90BF9-AEFA-477B-BCBB-54FCE61450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01378-934A-484A-AE23-8B44BECF611E}"/>
              </a:ext>
            </a:extLst>
          </p:cNvPr>
          <p:cNvSpPr>
            <a:spLocks noGrp="1"/>
          </p:cNvSpPr>
          <p:nvPr>
            <p:ph type="dt" sz="half" idx="10"/>
          </p:nvPr>
        </p:nvSpPr>
        <p:spPr/>
        <p:txBody>
          <a:bodyPr/>
          <a:lstStyle/>
          <a:p>
            <a:fld id="{E527889B-846B-4711-B61D-F1B4BF34CF31}" type="datetime1">
              <a:rPr lang="en-GB" smtClean="0"/>
              <a:t>25/08/2023</a:t>
            </a:fld>
            <a:endParaRPr lang="en-GB"/>
          </a:p>
        </p:txBody>
      </p:sp>
      <p:sp>
        <p:nvSpPr>
          <p:cNvPr id="5" name="Footer Placeholder 4">
            <a:extLst>
              <a:ext uri="{FF2B5EF4-FFF2-40B4-BE49-F238E27FC236}">
                <a16:creationId xmlns:a16="http://schemas.microsoft.com/office/drawing/2014/main" id="{A33E3E73-7BD5-4B40-BC8E-BD8ADAA384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0B2D7C-8D2C-4348-A0F9-BF6C276B7601}"/>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877963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526B-BA3D-51E3-F881-6DF13A9AF3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98BC33-D1C5-6007-9479-59CDA6019D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E82543C-330D-639A-D2E4-D91F4A16B0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B123A2E-27C8-C5EB-251E-8B66CB2784AD}"/>
              </a:ext>
            </a:extLst>
          </p:cNvPr>
          <p:cNvSpPr>
            <a:spLocks noGrp="1"/>
          </p:cNvSpPr>
          <p:nvPr>
            <p:ph type="dt" sz="half" idx="10"/>
          </p:nvPr>
        </p:nvSpPr>
        <p:spPr/>
        <p:txBody>
          <a:bodyPr/>
          <a:lstStyle/>
          <a:p>
            <a:fld id="{CB557468-B07E-4DAC-9D43-E901424B776C}" type="datetimeFigureOut">
              <a:rPr lang="en-GB" smtClean="0"/>
              <a:t>25/08/2023</a:t>
            </a:fld>
            <a:endParaRPr lang="en-GB"/>
          </a:p>
        </p:txBody>
      </p:sp>
      <p:sp>
        <p:nvSpPr>
          <p:cNvPr id="6" name="Footer Placeholder 5">
            <a:extLst>
              <a:ext uri="{FF2B5EF4-FFF2-40B4-BE49-F238E27FC236}">
                <a16:creationId xmlns:a16="http://schemas.microsoft.com/office/drawing/2014/main" id="{A7F25B28-C830-27DF-7F31-85F2F0A2AC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6B24E8-CDC8-1D83-D686-6AF49AAB0B50}"/>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2663855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374099-E20C-43A6-8BC4-841FC80AEA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7F69B6-C3F0-4037-8AD1-80930DBF3B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669753-543C-43E4-871D-362D629F1689}"/>
              </a:ext>
            </a:extLst>
          </p:cNvPr>
          <p:cNvSpPr>
            <a:spLocks noGrp="1"/>
          </p:cNvSpPr>
          <p:nvPr>
            <p:ph type="dt" sz="half" idx="10"/>
          </p:nvPr>
        </p:nvSpPr>
        <p:spPr/>
        <p:txBody>
          <a:bodyPr/>
          <a:lstStyle/>
          <a:p>
            <a:fld id="{6379136C-BBD2-4EB6-AC3F-D0D6ED250303}" type="datetime1">
              <a:rPr lang="en-GB" smtClean="0"/>
              <a:t>25/08/2023</a:t>
            </a:fld>
            <a:endParaRPr lang="en-GB"/>
          </a:p>
        </p:txBody>
      </p:sp>
      <p:sp>
        <p:nvSpPr>
          <p:cNvPr id="5" name="Footer Placeholder 4">
            <a:extLst>
              <a:ext uri="{FF2B5EF4-FFF2-40B4-BE49-F238E27FC236}">
                <a16:creationId xmlns:a16="http://schemas.microsoft.com/office/drawing/2014/main" id="{A6D2E91D-DCD1-4FE2-B297-6A97996E95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FBF12A-80C6-464B-A135-8A275BA57077}"/>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3737728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F4DCF-51BF-6B96-5070-CA78662C111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2DAB02-7B0A-1151-B015-20DBE64429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488CBC-1583-5348-672D-90CFD30AA2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9831E20-1FBF-0578-01FC-BBB734F138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73E170-CD30-1C04-4469-6446406023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71A97D8-9928-6A4B-A66C-3932471C53A7}"/>
              </a:ext>
            </a:extLst>
          </p:cNvPr>
          <p:cNvSpPr>
            <a:spLocks noGrp="1"/>
          </p:cNvSpPr>
          <p:nvPr>
            <p:ph type="dt" sz="half" idx="10"/>
          </p:nvPr>
        </p:nvSpPr>
        <p:spPr/>
        <p:txBody>
          <a:bodyPr/>
          <a:lstStyle/>
          <a:p>
            <a:fld id="{CB557468-B07E-4DAC-9D43-E901424B776C}" type="datetimeFigureOut">
              <a:rPr lang="en-GB" smtClean="0"/>
              <a:t>25/08/2023</a:t>
            </a:fld>
            <a:endParaRPr lang="en-GB"/>
          </a:p>
        </p:txBody>
      </p:sp>
      <p:sp>
        <p:nvSpPr>
          <p:cNvPr id="8" name="Footer Placeholder 7">
            <a:extLst>
              <a:ext uri="{FF2B5EF4-FFF2-40B4-BE49-F238E27FC236}">
                <a16:creationId xmlns:a16="http://schemas.microsoft.com/office/drawing/2014/main" id="{AB26F63A-A532-C077-E77C-BB352A04468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16D391-D97E-7EEC-6F86-F1DF7C62E6C1}"/>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2338759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E7FC-1C6C-85AC-61A8-9D271E06E28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F32E614-8180-01D7-68D2-21C369BFD5D0}"/>
              </a:ext>
            </a:extLst>
          </p:cNvPr>
          <p:cNvSpPr>
            <a:spLocks noGrp="1"/>
          </p:cNvSpPr>
          <p:nvPr>
            <p:ph type="dt" sz="half" idx="10"/>
          </p:nvPr>
        </p:nvSpPr>
        <p:spPr/>
        <p:txBody>
          <a:bodyPr/>
          <a:lstStyle/>
          <a:p>
            <a:fld id="{CB557468-B07E-4DAC-9D43-E901424B776C}" type="datetimeFigureOut">
              <a:rPr lang="en-GB" smtClean="0"/>
              <a:t>25/08/2023</a:t>
            </a:fld>
            <a:endParaRPr lang="en-GB"/>
          </a:p>
        </p:txBody>
      </p:sp>
      <p:sp>
        <p:nvSpPr>
          <p:cNvPr id="4" name="Footer Placeholder 3">
            <a:extLst>
              <a:ext uri="{FF2B5EF4-FFF2-40B4-BE49-F238E27FC236}">
                <a16:creationId xmlns:a16="http://schemas.microsoft.com/office/drawing/2014/main" id="{73FB5837-DD6E-CEE8-3571-E864F03D8A1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716EE79-2AD0-1E31-BB8C-98B9ED2BD216}"/>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1225052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C6F2-1D72-6DF6-80CD-E4DB247189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61F92EB-2393-4406-C0FC-8B1FF9D2C0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A7028B1-4B58-310B-4883-E14B7F6731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D4ECB-BE38-CE83-DE6C-ABF503DFB7CC}"/>
              </a:ext>
            </a:extLst>
          </p:cNvPr>
          <p:cNvSpPr>
            <a:spLocks noGrp="1"/>
          </p:cNvSpPr>
          <p:nvPr>
            <p:ph type="dt" sz="half" idx="10"/>
          </p:nvPr>
        </p:nvSpPr>
        <p:spPr/>
        <p:txBody>
          <a:bodyPr/>
          <a:lstStyle/>
          <a:p>
            <a:fld id="{CB557468-B07E-4DAC-9D43-E901424B776C}" type="datetimeFigureOut">
              <a:rPr lang="en-GB" smtClean="0"/>
              <a:t>25/08/2023</a:t>
            </a:fld>
            <a:endParaRPr lang="en-GB"/>
          </a:p>
        </p:txBody>
      </p:sp>
      <p:sp>
        <p:nvSpPr>
          <p:cNvPr id="6" name="Footer Placeholder 5">
            <a:extLst>
              <a:ext uri="{FF2B5EF4-FFF2-40B4-BE49-F238E27FC236}">
                <a16:creationId xmlns:a16="http://schemas.microsoft.com/office/drawing/2014/main" id="{5E1DF0FC-B518-CAFC-EE18-01F88A828D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08F60E-3135-66CB-7C26-6E1563C61C8B}"/>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1935797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CBD20-DED1-9814-FF7E-A9E81690EC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4A5068F-26E1-94B7-454E-D9D8E43BE3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E9F1578-F0CE-BCD4-A924-3A3CACD3B3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DDBF5F-5324-C570-5AA0-6848D46700D8}"/>
              </a:ext>
            </a:extLst>
          </p:cNvPr>
          <p:cNvSpPr>
            <a:spLocks noGrp="1"/>
          </p:cNvSpPr>
          <p:nvPr>
            <p:ph type="dt" sz="half" idx="10"/>
          </p:nvPr>
        </p:nvSpPr>
        <p:spPr/>
        <p:txBody>
          <a:bodyPr/>
          <a:lstStyle/>
          <a:p>
            <a:fld id="{CB557468-B07E-4DAC-9D43-E901424B776C}" type="datetimeFigureOut">
              <a:rPr lang="en-GB" smtClean="0"/>
              <a:t>25/08/2023</a:t>
            </a:fld>
            <a:endParaRPr lang="en-GB"/>
          </a:p>
        </p:txBody>
      </p:sp>
      <p:sp>
        <p:nvSpPr>
          <p:cNvPr id="6" name="Footer Placeholder 5">
            <a:extLst>
              <a:ext uri="{FF2B5EF4-FFF2-40B4-BE49-F238E27FC236}">
                <a16:creationId xmlns:a16="http://schemas.microsoft.com/office/drawing/2014/main" id="{1F890A54-3FAB-12ED-6AD8-73A4F8619B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C5E3EC-2414-BAFA-6A84-05CF63A5970B}"/>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4192273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70331-E6C2-98C6-7A8A-2361AEF2A9A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3D52ED-D575-61A1-E468-3363526ADD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B0CA86-0D08-8A55-D658-3A1B285A781D}"/>
              </a:ext>
            </a:extLst>
          </p:cNvPr>
          <p:cNvSpPr>
            <a:spLocks noGrp="1"/>
          </p:cNvSpPr>
          <p:nvPr>
            <p:ph type="dt" sz="half" idx="10"/>
          </p:nvPr>
        </p:nvSpPr>
        <p:spPr/>
        <p:txBody>
          <a:bodyPr/>
          <a:lstStyle/>
          <a:p>
            <a:fld id="{CB557468-B07E-4DAC-9D43-E901424B776C}" type="datetimeFigureOut">
              <a:rPr lang="en-GB" smtClean="0"/>
              <a:t>25/08/2023</a:t>
            </a:fld>
            <a:endParaRPr lang="en-GB"/>
          </a:p>
        </p:txBody>
      </p:sp>
      <p:sp>
        <p:nvSpPr>
          <p:cNvPr id="5" name="Footer Placeholder 4">
            <a:extLst>
              <a:ext uri="{FF2B5EF4-FFF2-40B4-BE49-F238E27FC236}">
                <a16:creationId xmlns:a16="http://schemas.microsoft.com/office/drawing/2014/main" id="{A9834252-871D-60AA-FA58-83C75B9894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9F1370-109D-B319-2724-DF03C3AA8A95}"/>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2085861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05FD91-F3CF-350D-B8FD-9B1294BB28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5E98AC1-10A9-FA31-8C6B-9F9D15A7D7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582D14-73DA-9436-0006-C5EFFFAAD9F9}"/>
              </a:ext>
            </a:extLst>
          </p:cNvPr>
          <p:cNvSpPr>
            <a:spLocks noGrp="1"/>
          </p:cNvSpPr>
          <p:nvPr>
            <p:ph type="dt" sz="half" idx="10"/>
          </p:nvPr>
        </p:nvSpPr>
        <p:spPr/>
        <p:txBody>
          <a:bodyPr/>
          <a:lstStyle/>
          <a:p>
            <a:fld id="{CB557468-B07E-4DAC-9D43-E901424B776C}" type="datetimeFigureOut">
              <a:rPr lang="en-GB" smtClean="0"/>
              <a:t>25/08/2023</a:t>
            </a:fld>
            <a:endParaRPr lang="en-GB"/>
          </a:p>
        </p:txBody>
      </p:sp>
      <p:sp>
        <p:nvSpPr>
          <p:cNvPr id="5" name="Footer Placeholder 4">
            <a:extLst>
              <a:ext uri="{FF2B5EF4-FFF2-40B4-BE49-F238E27FC236}">
                <a16:creationId xmlns:a16="http://schemas.microsoft.com/office/drawing/2014/main" id="{0C18179E-D977-1CC7-0463-3E03996C9B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FF598A-6FE5-44CF-748B-D10F89AAE137}"/>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91258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8CBD-59F5-42FC-8F34-2BC6C844FD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5287BE-E369-4E90-BA30-2DDE23A753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01E9B4-9D31-4D5D-8888-7D047FF0DE10}"/>
              </a:ext>
            </a:extLst>
          </p:cNvPr>
          <p:cNvSpPr>
            <a:spLocks noGrp="1"/>
          </p:cNvSpPr>
          <p:nvPr>
            <p:ph type="dt" sz="half" idx="10"/>
          </p:nvPr>
        </p:nvSpPr>
        <p:spPr/>
        <p:txBody>
          <a:bodyPr/>
          <a:lstStyle/>
          <a:p>
            <a:fld id="{C3BB75F8-F074-4FD8-A239-E4360D1E41EA}" type="datetime1">
              <a:rPr lang="en-GB" smtClean="0"/>
              <a:t>25/08/2023</a:t>
            </a:fld>
            <a:endParaRPr lang="en-GB"/>
          </a:p>
        </p:txBody>
      </p:sp>
      <p:sp>
        <p:nvSpPr>
          <p:cNvPr id="5" name="Footer Placeholder 4">
            <a:extLst>
              <a:ext uri="{FF2B5EF4-FFF2-40B4-BE49-F238E27FC236}">
                <a16:creationId xmlns:a16="http://schemas.microsoft.com/office/drawing/2014/main" id="{BB8118E0-D3E9-44A3-8487-8E8AD4E624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AB8E64-5CC7-4D1B-8D8E-A8C543AAEDE1}"/>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116054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E741F4-95A7-4A77-B3A6-5984FB9FE0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D28C57-A811-0E5F-72B8-003F16F0FF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D3B90B-B906-C52B-124D-9114F5B836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57468-B07E-4DAC-9D43-E901424B776C}" type="datetimeFigureOut">
              <a:rPr lang="en-GB" smtClean="0"/>
              <a:t>25/08/2023</a:t>
            </a:fld>
            <a:endParaRPr lang="en-GB"/>
          </a:p>
        </p:txBody>
      </p:sp>
      <p:sp>
        <p:nvSpPr>
          <p:cNvPr id="5" name="Footer Placeholder 4">
            <a:extLst>
              <a:ext uri="{FF2B5EF4-FFF2-40B4-BE49-F238E27FC236}">
                <a16:creationId xmlns:a16="http://schemas.microsoft.com/office/drawing/2014/main" id="{42C061BE-59A4-0564-E62D-952F533C79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CEF1559-4C6A-6751-F146-7BF9A950D5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57622E-B3DE-4DA2-93BB-688BD1BD01D8}" type="slidenum">
              <a:rPr lang="en-GB" smtClean="0"/>
              <a:t>‹#›</a:t>
            </a:fld>
            <a:endParaRPr lang="en-GB"/>
          </a:p>
        </p:txBody>
      </p:sp>
    </p:spTree>
    <p:extLst>
      <p:ext uri="{BB962C8B-B14F-4D97-AF65-F5344CB8AC3E}">
        <p14:creationId xmlns:p14="http://schemas.microsoft.com/office/powerpoint/2010/main" val="17617368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6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9BE21A-8932-453B-9A16-3144B9DF2A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874F6AC-3178-4DAF-8F36-FDC9633BA9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AEF0B9-A3D6-4A91-8AF0-2E7CB9DC1C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C5F7E4-1A96-48A0-A9BB-74490823C4D2}" type="datetime1">
              <a:rPr lang="en-GB" smtClean="0"/>
              <a:t>25/08/2023</a:t>
            </a:fld>
            <a:endParaRPr lang="en-GB"/>
          </a:p>
        </p:txBody>
      </p:sp>
      <p:sp>
        <p:nvSpPr>
          <p:cNvPr id="5" name="Footer Placeholder 4">
            <a:extLst>
              <a:ext uri="{FF2B5EF4-FFF2-40B4-BE49-F238E27FC236}">
                <a16:creationId xmlns:a16="http://schemas.microsoft.com/office/drawing/2014/main" id="{9EB40746-7555-470D-9C63-F8D25E6CA3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48CA7A8-54F6-4343-BB64-D9129F6DF0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6028F-813B-4E02-837E-17CD63D81F9F}" type="slidenum">
              <a:rPr lang="en-GB" smtClean="0"/>
              <a:t>‹#›</a:t>
            </a:fld>
            <a:endParaRPr lang="en-GB"/>
          </a:p>
        </p:txBody>
      </p:sp>
    </p:spTree>
    <p:extLst>
      <p:ext uri="{BB962C8B-B14F-4D97-AF65-F5344CB8AC3E}">
        <p14:creationId xmlns:p14="http://schemas.microsoft.com/office/powerpoint/2010/main" val="1654622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hyperlink" Target="mailto:research.group@cambridgeshire.gov.uk" TargetMode="External"/><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47.xml"/><Relationship Id="rId18" Type="http://schemas.openxmlformats.org/officeDocument/2006/relationships/image" Target="../media/image19.png"/><Relationship Id="rId26" Type="http://schemas.openxmlformats.org/officeDocument/2006/relationships/image" Target="../media/image24.svg"/><Relationship Id="rId3" Type="http://schemas.openxmlformats.org/officeDocument/2006/relationships/slide" Target="slide21.xml"/><Relationship Id="rId21" Type="http://schemas.openxmlformats.org/officeDocument/2006/relationships/slide" Target="slide34.xml"/><Relationship Id="rId7" Type="http://schemas.openxmlformats.org/officeDocument/2006/relationships/image" Target="../media/image13.svg"/><Relationship Id="rId12" Type="http://schemas.openxmlformats.org/officeDocument/2006/relationships/slide" Target="slide50.xml"/><Relationship Id="rId17" Type="http://schemas.openxmlformats.org/officeDocument/2006/relationships/slide" Target="slide38.xml"/><Relationship Id="rId25" Type="http://schemas.openxmlformats.org/officeDocument/2006/relationships/image" Target="../media/image23.png"/><Relationship Id="rId2" Type="http://schemas.openxmlformats.org/officeDocument/2006/relationships/notesSlide" Target="../notesSlides/notesSlide6.xml"/><Relationship Id="rId16" Type="http://schemas.openxmlformats.org/officeDocument/2006/relationships/image" Target="../media/image18.svg"/><Relationship Id="rId20" Type="http://schemas.openxmlformats.org/officeDocument/2006/relationships/slide" Target="slide35.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5.svg"/><Relationship Id="rId24" Type="http://schemas.openxmlformats.org/officeDocument/2006/relationships/slide" Target="slide54.xml"/><Relationship Id="rId5" Type="http://schemas.openxmlformats.org/officeDocument/2006/relationships/slide" Target="slide10.xml"/><Relationship Id="rId15" Type="http://schemas.openxmlformats.org/officeDocument/2006/relationships/image" Target="../media/image17.png"/><Relationship Id="rId23" Type="http://schemas.openxmlformats.org/officeDocument/2006/relationships/image" Target="../media/image22.svg"/><Relationship Id="rId10" Type="http://schemas.openxmlformats.org/officeDocument/2006/relationships/image" Target="../media/image14.png"/><Relationship Id="rId19" Type="http://schemas.openxmlformats.org/officeDocument/2006/relationships/image" Target="../media/image20.svg"/><Relationship Id="rId4" Type="http://schemas.openxmlformats.org/officeDocument/2006/relationships/image" Target="../media/image11.png"/><Relationship Id="rId9" Type="http://schemas.openxmlformats.org/officeDocument/2006/relationships/slide" Target="slide49.xml"/><Relationship Id="rId14" Type="http://schemas.openxmlformats.org/officeDocument/2006/relationships/image" Target="../media/image16.png"/><Relationship Id="rId22" Type="http://schemas.openxmlformats.org/officeDocument/2006/relationships/image" Target="../media/image21.png"/><Relationship Id="rId27"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838199" y="2208893"/>
            <a:ext cx="10439401" cy="2440214"/>
          </a:xfrm>
        </p:spPr>
        <p:txBody>
          <a:bodyPr vert="horz" lIns="91440" tIns="45720" rIns="91440" bIns="45720" rtlCol="0" anchor="b">
            <a:normAutofit fontScale="90000"/>
          </a:bodyPr>
          <a:lstStyle/>
          <a:p>
            <a:r>
              <a:rPr lang="en-GB" sz="4900">
                <a:effectLst/>
                <a:latin typeface="Segoe UI" panose="020B0502040204020203" pitchFamily="34" charset="0"/>
              </a:rPr>
              <a:t>Transport update: Cambridge and South Cambridgeshire</a:t>
            </a:r>
            <a:br>
              <a:rPr lang="en-GB">
                <a:effectLst/>
                <a:latin typeface="Segoe UI" panose="020B0502040204020203" pitchFamily="34" charset="0"/>
              </a:rPr>
            </a:br>
            <a:br>
              <a:rPr lang="en-US" sz="5400" b="1">
                <a:cs typeface="Calibri Light"/>
              </a:rPr>
            </a:br>
            <a:r>
              <a:rPr lang="en-US" sz="3200" b="1">
                <a:cs typeface="Calibri Light"/>
              </a:rPr>
              <a:t>COVID-19 transport impacts and recovery</a:t>
            </a:r>
            <a:endParaRPr lang="en-US" sz="5400" b="1" kern="1200">
              <a:latin typeface="+mj-lt"/>
              <a:cs typeface="Calibri Light"/>
            </a:endParaRPr>
          </a:p>
        </p:txBody>
      </p:sp>
      <p:sp>
        <p:nvSpPr>
          <p:cNvPr id="3" name="TextBox 2">
            <a:extLst>
              <a:ext uri="{FF2B5EF4-FFF2-40B4-BE49-F238E27FC236}">
                <a16:creationId xmlns:a16="http://schemas.microsoft.com/office/drawing/2014/main" id="{0145CA67-64CF-4EB4-8887-6ECB48DE38F3}"/>
              </a:ext>
            </a:extLst>
          </p:cNvPr>
          <p:cNvSpPr txBox="1"/>
          <p:nvPr/>
        </p:nvSpPr>
        <p:spPr>
          <a:xfrm>
            <a:off x="838199" y="5384878"/>
            <a:ext cx="7315200" cy="775494"/>
          </a:xfrm>
          <a:prstGeom prst="rect">
            <a:avLst/>
          </a:prstGeom>
        </p:spPr>
        <p:txBody>
          <a:bodyPr vert="horz" lIns="91440" tIns="45720" rIns="91440" bIns="45720" rtlCol="0" anchor="t">
            <a:normAutofit/>
          </a:bodyPr>
          <a:lstStyle/>
          <a:p>
            <a:pPr>
              <a:lnSpc>
                <a:spcPct val="90000"/>
              </a:lnSpc>
              <a:spcBef>
                <a:spcPts val="1000"/>
              </a:spcBef>
            </a:pPr>
            <a:r>
              <a:rPr lang="en-US" sz="1600" b="1"/>
              <a:t>July 2023</a:t>
            </a:r>
            <a:endParaRPr lang="en-US" sz="1600" b="1" kern="1200">
              <a:latin typeface="+mn-lt"/>
              <a:ea typeface="+mn-ea"/>
              <a:cs typeface="+mn-cs"/>
            </a:endParaRPr>
          </a:p>
          <a:p>
            <a:pPr>
              <a:lnSpc>
                <a:spcPct val="90000"/>
              </a:lnSpc>
              <a:spcBef>
                <a:spcPts val="1000"/>
              </a:spcBef>
            </a:pPr>
            <a:r>
              <a:rPr lang="en-US" sz="1600" b="1" kern="1200">
                <a:latin typeface="+mn-lt"/>
                <a:ea typeface="+mn-ea"/>
                <a:cs typeface="+mn-cs"/>
              </a:rPr>
              <a:t>Research Team, Cambridgeshire County Council</a:t>
            </a:r>
            <a:endParaRPr lang="en-US" sz="1600" b="1" kern="1200">
              <a:latin typeface="+mn-lt"/>
              <a:cs typeface="Calibri"/>
            </a:endParaRPr>
          </a:p>
        </p:txBody>
      </p:sp>
      <p:pic>
        <p:nvPicPr>
          <p:cNvPr id="4" name="Picture 3">
            <a:extLst>
              <a:ext uri="{FF2B5EF4-FFF2-40B4-BE49-F238E27FC236}">
                <a16:creationId xmlns:a16="http://schemas.microsoft.com/office/drawing/2014/main" id="{0371F944-83DC-43A0-9D4F-E4DF376ADB0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40435" y="192508"/>
            <a:ext cx="3746789" cy="824293"/>
          </a:xfrm>
          <a:prstGeom prst="rect">
            <a:avLst/>
          </a:prstGeom>
        </p:spPr>
      </p:pic>
      <p:sp>
        <p:nvSpPr>
          <p:cNvPr id="5" name="Slide Number Placeholder 4">
            <a:extLst>
              <a:ext uri="{FF2B5EF4-FFF2-40B4-BE49-F238E27FC236}">
                <a16:creationId xmlns:a16="http://schemas.microsoft.com/office/drawing/2014/main" id="{F68C85EC-CB0A-4DDE-B5D2-ECD489B97A7C}"/>
              </a:ext>
              <a:ext uri="{C183D7F6-B498-43B3-948B-1728B52AA6E4}">
                <adec:decorative xmlns:adec="http://schemas.microsoft.com/office/drawing/2017/decorative" val="1"/>
              </a:ext>
            </a:extLst>
          </p:cNvPr>
          <p:cNvSpPr>
            <a:spLocks noGrp="1"/>
          </p:cNvSpPr>
          <p:nvPr>
            <p:ph type="sldNum" sz="quarter" idx="12"/>
          </p:nvPr>
        </p:nvSpPr>
        <p:spPr>
          <a:xfrm>
            <a:off x="9448800" y="6492875"/>
            <a:ext cx="2743200" cy="365125"/>
          </a:xfrm>
        </p:spPr>
        <p:txBody>
          <a:bodyPr/>
          <a:lstStyle/>
          <a:p>
            <a:fld id="{AE56028F-813B-4E02-837E-17CD63D81F9F}" type="slidenum">
              <a:rPr lang="en-GB" smtClean="0"/>
              <a:t>1</a:t>
            </a:fld>
            <a:endParaRPr lang="en-GB"/>
          </a:p>
        </p:txBody>
      </p:sp>
    </p:spTree>
    <p:extLst>
      <p:ext uri="{BB962C8B-B14F-4D97-AF65-F5344CB8AC3E}">
        <p14:creationId xmlns:p14="http://schemas.microsoft.com/office/powerpoint/2010/main" val="4136080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Strategic Road Network</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329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Monitoring Sites</a:t>
            </a:r>
          </a:p>
        </p:txBody>
      </p:sp>
      <p:sp>
        <p:nvSpPr>
          <p:cNvPr id="17" name="TextBox 16">
            <a:extLst>
              <a:ext uri="{FF2B5EF4-FFF2-40B4-BE49-F238E27FC236}">
                <a16:creationId xmlns:a16="http://schemas.microsoft.com/office/drawing/2014/main" id="{0F0023AC-4649-27B4-98E7-FB0713E7416F}"/>
              </a:ext>
            </a:extLst>
          </p:cNvPr>
          <p:cNvSpPr txBox="1"/>
          <p:nvPr/>
        </p:nvSpPr>
        <p:spPr>
          <a:xfrm>
            <a:off x="413603" y="816619"/>
            <a:ext cx="5335778" cy="307777"/>
          </a:xfrm>
          <a:prstGeom prst="rect">
            <a:avLst/>
          </a:prstGeom>
          <a:solidFill>
            <a:schemeClr val="bg1"/>
          </a:solidFill>
          <a:ln>
            <a:solidFill>
              <a:schemeClr val="tx1"/>
            </a:solidFill>
          </a:ln>
        </p:spPr>
        <p:txBody>
          <a:bodyPr wrap="square" rtlCol="0">
            <a:spAutoFit/>
          </a:bodyPr>
          <a:lstStyle/>
          <a:p>
            <a:pPr algn="ctr"/>
            <a:r>
              <a:rPr lang="en-GB" sz="1400" b="1"/>
              <a:t>Strategic Road Network traffic monitoring sites with continuous data</a:t>
            </a:r>
          </a:p>
        </p:txBody>
      </p:sp>
      <p:pic>
        <p:nvPicPr>
          <p:cNvPr id="8" name="Picture 7" descr="A map of the strategic road network in Cambridgeshire showing the location of the monitoring sites used in each district.">
            <a:extLst>
              <a:ext uri="{FF2B5EF4-FFF2-40B4-BE49-F238E27FC236}">
                <a16:creationId xmlns:a16="http://schemas.microsoft.com/office/drawing/2014/main" id="{18BDAC62-B22E-787B-142D-D53CAA0A01F6}"/>
              </a:ext>
            </a:extLst>
          </p:cNvPr>
          <p:cNvPicPr>
            <a:picLocks noChangeAspect="1"/>
          </p:cNvPicPr>
          <p:nvPr/>
        </p:nvPicPr>
        <p:blipFill rotWithShape="1">
          <a:blip r:embed="rId3">
            <a:extLst>
              <a:ext uri="{28A0092B-C50C-407E-A947-70E740481C1C}">
                <a14:useLocalDpi xmlns:a14="http://schemas.microsoft.com/office/drawing/2010/main" val="0"/>
              </a:ext>
            </a:extLst>
          </a:blip>
          <a:srcRect t="1444" b="663"/>
          <a:stretch/>
        </p:blipFill>
        <p:spPr>
          <a:xfrm>
            <a:off x="428430" y="1096490"/>
            <a:ext cx="5314087" cy="5562600"/>
          </a:xfrm>
          <a:prstGeom prst="rect">
            <a:avLst/>
          </a:prstGeom>
          <a:ln>
            <a:solidFill>
              <a:schemeClr val="tx1"/>
            </a:solidFill>
          </a:ln>
        </p:spPr>
      </p:pic>
      <p:sp>
        <p:nvSpPr>
          <p:cNvPr id="12" name="TextBox 11">
            <a:extLst>
              <a:ext uri="{FF2B5EF4-FFF2-40B4-BE49-F238E27FC236}">
                <a16:creationId xmlns:a16="http://schemas.microsoft.com/office/drawing/2014/main" id="{B0D012D3-B9E1-F773-D2E2-5E180AEB2354}"/>
              </a:ext>
            </a:extLst>
          </p:cNvPr>
          <p:cNvSpPr txBox="1"/>
          <p:nvPr/>
        </p:nvSpPr>
        <p:spPr>
          <a:xfrm>
            <a:off x="5873596" y="880889"/>
            <a:ext cx="5790349" cy="2908489"/>
          </a:xfrm>
          <a:prstGeom prst="rect">
            <a:avLst/>
          </a:prstGeom>
          <a:noFill/>
        </p:spPr>
        <p:txBody>
          <a:bodyPr wrap="square" lIns="91440" tIns="45720" rIns="91440" bIns="45720" rtlCol="0" anchor="t">
            <a:spAutoFit/>
          </a:bodyPr>
          <a:lstStyle/>
          <a:p>
            <a:pPr marL="171450" indent="-171450">
              <a:spcAft>
                <a:spcPts val="600"/>
              </a:spcAft>
              <a:buFont typeface="Arial" panose="020B0604020202020204" pitchFamily="34" charset="0"/>
              <a:buChar char="•"/>
            </a:pPr>
            <a:r>
              <a:rPr lang="en-GB" sz="1400" dirty="0"/>
              <a:t>National Highways have approximately 1,400 permanent traffic monitoring sites on the strategic road network within Cambridgeshire and Peterborough.</a:t>
            </a:r>
            <a:endParaRPr lang="en-GB" sz="1400" dirty="0">
              <a:cs typeface="Calibri"/>
            </a:endParaRPr>
          </a:p>
          <a:p>
            <a:pPr marL="171450" indent="-171450">
              <a:spcAft>
                <a:spcPts val="600"/>
              </a:spcAft>
              <a:buFont typeface="Arial" panose="020B0604020202020204" pitchFamily="34" charset="0"/>
              <a:buChar char="•"/>
            </a:pPr>
            <a:r>
              <a:rPr lang="en-GB" sz="1400" dirty="0"/>
              <a:t>Each monitoring site varies in its ability to reliably provide data over time, and periods of inactivity are common. It is therefore not appropriate to conduct a long-term analysis for all sites.</a:t>
            </a:r>
            <a:endParaRPr lang="en-GB" sz="1400" dirty="0">
              <a:cs typeface="Calibri"/>
            </a:endParaRPr>
          </a:p>
          <a:p>
            <a:pPr marL="171450" indent="-171450">
              <a:spcAft>
                <a:spcPts val="600"/>
              </a:spcAft>
              <a:buFont typeface="Arial" panose="020B0604020202020204" pitchFamily="34" charset="0"/>
              <a:buChar char="•"/>
            </a:pPr>
            <a:r>
              <a:rPr lang="en-GB" sz="1400" dirty="0"/>
              <a:t>For this reason, only the 24 sensors with uninterrupted data from January 2019 onwards are included in this analysis. These 24 sites are shown on the map to the left.</a:t>
            </a:r>
          </a:p>
          <a:p>
            <a:pPr marL="171450" indent="-171450">
              <a:spcAft>
                <a:spcPts val="600"/>
              </a:spcAft>
              <a:buFont typeface="Arial" panose="020B0604020202020204" pitchFamily="34" charset="0"/>
              <a:buChar char="•"/>
            </a:pPr>
            <a:r>
              <a:rPr lang="en-GB" sz="1400" dirty="0">
                <a:solidFill>
                  <a:srgbClr val="FF0000"/>
                </a:solidFill>
                <a:cs typeface="Calibri"/>
              </a:rPr>
              <a:t>Please note the number of sensors used within this analysis has decreased since the last update from 28 to 24 due to sensor outages*. Therefore, absolute flow volumes will not be comparable to previous updates.</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11</a:t>
            </a:fld>
            <a:endParaRPr lang="en-GB"/>
          </a:p>
        </p:txBody>
      </p:sp>
      <p:sp>
        <p:nvSpPr>
          <p:cNvPr id="15" name="Arrow: Up 14">
            <a:extLst>
              <a:ext uri="{FF2B5EF4-FFF2-40B4-BE49-F238E27FC236}">
                <a16:creationId xmlns:a16="http://schemas.microsoft.com/office/drawing/2014/main" id="{307E506E-E5AF-359F-3C48-820DEDC903FE}"/>
              </a:ext>
              <a:ext uri="{C183D7F6-B498-43B3-948B-1728B52AA6E4}">
                <adec:decorative xmlns:adec="http://schemas.microsoft.com/office/drawing/2017/decorative" val="1"/>
              </a:ext>
            </a:extLst>
          </p:cNvPr>
          <p:cNvSpPr/>
          <p:nvPr/>
        </p:nvSpPr>
        <p:spPr>
          <a:xfrm>
            <a:off x="5078462" y="1476804"/>
            <a:ext cx="247650" cy="444385"/>
          </a:xfrm>
          <a:prstGeom prst="upArrow">
            <a:avLst>
              <a:gd name="adj1" fmla="val 33333"/>
              <a:gd name="adj2" fmla="val 6944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A0F61F19-8D67-5CEC-F342-089E721E4B34}"/>
              </a:ext>
              <a:ext uri="{C183D7F6-B498-43B3-948B-1728B52AA6E4}">
                <adec:decorative xmlns:adec="http://schemas.microsoft.com/office/drawing/2017/decorative" val="1"/>
              </a:ext>
            </a:extLst>
          </p:cNvPr>
          <p:cNvSpPr txBox="1"/>
          <p:nvPr/>
        </p:nvSpPr>
        <p:spPr>
          <a:xfrm flipH="1">
            <a:off x="4995948" y="1962820"/>
            <a:ext cx="440018" cy="338554"/>
          </a:xfrm>
          <a:prstGeom prst="rect">
            <a:avLst/>
          </a:prstGeom>
          <a:noFill/>
        </p:spPr>
        <p:txBody>
          <a:bodyPr wrap="square" rtlCol="0">
            <a:spAutoFit/>
          </a:bodyPr>
          <a:lstStyle/>
          <a:p>
            <a:pPr algn="ctr"/>
            <a:r>
              <a:rPr lang="en-GB" sz="1600" b="1">
                <a:solidFill>
                  <a:srgbClr val="1E2021"/>
                </a:solidFill>
                <a:latin typeface="osmftext"/>
              </a:rPr>
              <a:t>N</a:t>
            </a:r>
            <a:endParaRPr lang="en-GB" sz="1600" b="1"/>
          </a:p>
        </p:txBody>
      </p:sp>
      <p:sp>
        <p:nvSpPr>
          <p:cNvPr id="18" name="TextBox 17">
            <a:extLst>
              <a:ext uri="{FF2B5EF4-FFF2-40B4-BE49-F238E27FC236}">
                <a16:creationId xmlns:a16="http://schemas.microsoft.com/office/drawing/2014/main" id="{EFC7C267-8BB4-3E74-4CF6-95BB3A6B6488}"/>
              </a:ext>
              <a:ext uri="{C183D7F6-B498-43B3-948B-1728B52AA6E4}">
                <adec:decorative xmlns:adec="http://schemas.microsoft.com/office/drawing/2017/decorative" val="1"/>
              </a:ext>
            </a:extLst>
          </p:cNvPr>
          <p:cNvSpPr txBox="1"/>
          <p:nvPr/>
        </p:nvSpPr>
        <p:spPr>
          <a:xfrm>
            <a:off x="413603" y="6394475"/>
            <a:ext cx="2002403" cy="261610"/>
          </a:xfrm>
          <a:prstGeom prst="rect">
            <a:avLst/>
          </a:prstGeom>
          <a:solidFill>
            <a:schemeClr val="bg1"/>
          </a:solidFill>
          <a:ln>
            <a:solidFill>
              <a:schemeClr val="tx1"/>
            </a:solidFill>
          </a:ln>
        </p:spPr>
        <p:txBody>
          <a:bodyPr wrap="square" rtlCol="0">
            <a:spAutoFit/>
          </a:bodyPr>
          <a:lstStyle/>
          <a:p>
            <a:r>
              <a:rPr lang="en-GB" sz="1100"/>
              <a:t>© OpenStreetMap Contributors</a:t>
            </a:r>
          </a:p>
        </p:txBody>
      </p:sp>
      <p:grpSp>
        <p:nvGrpSpPr>
          <p:cNvPr id="6" name="Group 5">
            <a:extLst>
              <a:ext uri="{FF2B5EF4-FFF2-40B4-BE49-F238E27FC236}">
                <a16:creationId xmlns:a16="http://schemas.microsoft.com/office/drawing/2014/main" id="{D90E3B5F-04AD-A547-DB7A-995A0BD02AF2}"/>
              </a:ext>
              <a:ext uri="{C183D7F6-B498-43B3-948B-1728B52AA6E4}">
                <adec:decorative xmlns:adec="http://schemas.microsoft.com/office/drawing/2017/decorative" val="1"/>
              </a:ext>
            </a:extLst>
          </p:cNvPr>
          <p:cNvGrpSpPr/>
          <p:nvPr/>
        </p:nvGrpSpPr>
        <p:grpSpPr>
          <a:xfrm>
            <a:off x="5749381" y="3852719"/>
            <a:ext cx="4338043" cy="2822718"/>
            <a:chOff x="6096000" y="3878141"/>
            <a:chExt cx="4338043" cy="2822718"/>
          </a:xfrm>
        </p:grpSpPr>
        <p:sp>
          <p:nvSpPr>
            <p:cNvPr id="31" name="Rectangle 30">
              <a:extLst>
                <a:ext uri="{FF2B5EF4-FFF2-40B4-BE49-F238E27FC236}">
                  <a16:creationId xmlns:a16="http://schemas.microsoft.com/office/drawing/2014/main" id="{33767688-6B22-AD16-1513-C7C6FD86EACF}"/>
                </a:ext>
                <a:ext uri="{C183D7F6-B498-43B3-948B-1728B52AA6E4}">
                  <adec:decorative xmlns:adec="http://schemas.microsoft.com/office/drawing/2017/decorative" val="1"/>
                </a:ext>
              </a:extLst>
            </p:cNvPr>
            <p:cNvSpPr/>
            <p:nvPr/>
          </p:nvSpPr>
          <p:spPr>
            <a:xfrm>
              <a:off x="6096000" y="3878141"/>
              <a:ext cx="3919112" cy="280874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grpSp>
          <p:nvGrpSpPr>
            <p:cNvPr id="19" name="Group 18">
              <a:extLst>
                <a:ext uri="{FF2B5EF4-FFF2-40B4-BE49-F238E27FC236}">
                  <a16:creationId xmlns:a16="http://schemas.microsoft.com/office/drawing/2014/main" id="{5DA151B3-9C7C-76E9-A191-97A4A7F53A01}"/>
                </a:ext>
                <a:ext uri="{C183D7F6-B498-43B3-948B-1728B52AA6E4}">
                  <adec:decorative xmlns:adec="http://schemas.microsoft.com/office/drawing/2017/decorative" val="1"/>
                </a:ext>
              </a:extLst>
            </p:cNvPr>
            <p:cNvGrpSpPr/>
            <p:nvPr/>
          </p:nvGrpSpPr>
          <p:grpSpPr>
            <a:xfrm>
              <a:off x="6205345" y="3952928"/>
              <a:ext cx="4228698" cy="2747931"/>
              <a:chOff x="6542083" y="1034158"/>
              <a:chExt cx="4228698" cy="2747931"/>
            </a:xfrm>
          </p:grpSpPr>
          <p:grpSp>
            <p:nvGrpSpPr>
              <p:cNvPr id="20" name="Group 19">
                <a:extLst>
                  <a:ext uri="{FF2B5EF4-FFF2-40B4-BE49-F238E27FC236}">
                    <a16:creationId xmlns:a16="http://schemas.microsoft.com/office/drawing/2014/main" id="{4F169118-8AAE-C58D-51EE-DDB2144A3ECC}"/>
                  </a:ext>
                </a:extLst>
              </p:cNvPr>
              <p:cNvGrpSpPr/>
              <p:nvPr/>
            </p:nvGrpSpPr>
            <p:grpSpPr>
              <a:xfrm>
                <a:off x="6542083" y="1034158"/>
                <a:ext cx="3654513" cy="2106197"/>
                <a:chOff x="6593062" y="1090907"/>
                <a:chExt cx="3654513" cy="2106197"/>
              </a:xfrm>
            </p:grpSpPr>
            <p:pic>
              <p:nvPicPr>
                <p:cNvPr id="23" name="Picture 22" descr="A picture containing chart&#10;&#10;Description automatically generated">
                  <a:extLst>
                    <a:ext uri="{FF2B5EF4-FFF2-40B4-BE49-F238E27FC236}">
                      <a16:creationId xmlns:a16="http://schemas.microsoft.com/office/drawing/2014/main" id="{AF5954B1-DE17-2786-0DC5-2FD482E75881}"/>
                    </a:ext>
                  </a:extLst>
                </p:cNvPr>
                <p:cNvPicPr>
                  <a:picLocks noChangeAspect="1"/>
                </p:cNvPicPr>
                <p:nvPr/>
              </p:nvPicPr>
              <p:blipFill rotWithShape="1">
                <a:blip r:embed="rId4">
                  <a:extLst>
                    <a:ext uri="{28A0092B-C50C-407E-A947-70E740481C1C}">
                      <a14:useLocalDpi xmlns:a14="http://schemas.microsoft.com/office/drawing/2010/main" val="0"/>
                    </a:ext>
                  </a:extLst>
                </a:blip>
                <a:srcRect t="63371" r="80260" b="13175"/>
                <a:stretch/>
              </p:blipFill>
              <p:spPr>
                <a:xfrm>
                  <a:off x="6593062" y="2542482"/>
                  <a:ext cx="391938" cy="646331"/>
                </a:xfrm>
                <a:prstGeom prst="rect">
                  <a:avLst/>
                </a:prstGeom>
              </p:spPr>
            </p:pic>
            <p:pic>
              <p:nvPicPr>
                <p:cNvPr id="24" name="Picture 23" descr="A picture containing chart&#10;&#10;Description automatically generated">
                  <a:extLst>
                    <a:ext uri="{FF2B5EF4-FFF2-40B4-BE49-F238E27FC236}">
                      <a16:creationId xmlns:a16="http://schemas.microsoft.com/office/drawing/2014/main" id="{BD7A0ABF-B398-F3AD-F38F-FE4BFAB3D606}"/>
                    </a:ext>
                  </a:extLst>
                </p:cNvPr>
                <p:cNvPicPr>
                  <a:picLocks noChangeAspect="1"/>
                </p:cNvPicPr>
                <p:nvPr/>
              </p:nvPicPr>
              <p:blipFill rotWithShape="1">
                <a:blip r:embed="rId4">
                  <a:extLst>
                    <a:ext uri="{28A0092B-C50C-407E-A947-70E740481C1C}">
                      <a14:useLocalDpi xmlns:a14="http://schemas.microsoft.com/office/drawing/2010/main" val="0"/>
                    </a:ext>
                  </a:extLst>
                </a:blip>
                <a:srcRect l="214" t="-53" r="80046" b="49777"/>
                <a:stretch/>
              </p:blipFill>
              <p:spPr>
                <a:xfrm>
                  <a:off x="6597295" y="1110361"/>
                  <a:ext cx="391938" cy="1400051"/>
                </a:xfrm>
                <a:prstGeom prst="rect">
                  <a:avLst/>
                </a:prstGeom>
              </p:spPr>
            </p:pic>
            <p:sp>
              <p:nvSpPr>
                <p:cNvPr id="25" name="TextBox 24">
                  <a:extLst>
                    <a:ext uri="{FF2B5EF4-FFF2-40B4-BE49-F238E27FC236}">
                      <a16:creationId xmlns:a16="http://schemas.microsoft.com/office/drawing/2014/main" id="{C9FEA6A2-B3E3-4620-B092-1D2E9947F960}"/>
                    </a:ext>
                  </a:extLst>
                </p:cNvPr>
                <p:cNvSpPr txBox="1"/>
                <p:nvPr/>
              </p:nvSpPr>
              <p:spPr>
                <a:xfrm>
                  <a:off x="6908799" y="1090907"/>
                  <a:ext cx="2353554" cy="369332"/>
                </a:xfrm>
                <a:prstGeom prst="rect">
                  <a:avLst/>
                </a:prstGeom>
                <a:noFill/>
              </p:spPr>
              <p:txBody>
                <a:bodyPr wrap="square" rtlCol="0">
                  <a:spAutoFit/>
                </a:bodyPr>
                <a:lstStyle/>
                <a:p>
                  <a:r>
                    <a:rPr lang="en-GB"/>
                    <a:t>Cambridge sites</a:t>
                  </a:r>
                </a:p>
              </p:txBody>
            </p:sp>
            <p:sp>
              <p:nvSpPr>
                <p:cNvPr id="26" name="TextBox 25">
                  <a:extLst>
                    <a:ext uri="{FF2B5EF4-FFF2-40B4-BE49-F238E27FC236}">
                      <a16:creationId xmlns:a16="http://schemas.microsoft.com/office/drawing/2014/main" id="{5E9EDF8C-A071-AD3B-B0DF-9897104832FF}"/>
                    </a:ext>
                  </a:extLst>
                </p:cNvPr>
                <p:cNvSpPr txBox="1"/>
                <p:nvPr/>
              </p:nvSpPr>
              <p:spPr>
                <a:xfrm>
                  <a:off x="6908799" y="1439793"/>
                  <a:ext cx="3069650" cy="369332"/>
                </a:xfrm>
                <a:prstGeom prst="rect">
                  <a:avLst/>
                </a:prstGeom>
                <a:noFill/>
              </p:spPr>
              <p:txBody>
                <a:bodyPr wrap="square" rtlCol="0">
                  <a:spAutoFit/>
                </a:bodyPr>
                <a:lstStyle/>
                <a:p>
                  <a:r>
                    <a:rPr lang="en-GB"/>
                    <a:t>East Cambridgeshire sites</a:t>
                  </a:r>
                </a:p>
              </p:txBody>
            </p:sp>
            <p:sp>
              <p:nvSpPr>
                <p:cNvPr id="27" name="TextBox 26">
                  <a:extLst>
                    <a:ext uri="{FF2B5EF4-FFF2-40B4-BE49-F238E27FC236}">
                      <a16:creationId xmlns:a16="http://schemas.microsoft.com/office/drawing/2014/main" id="{CF0DA7B7-349D-C815-4573-9815C5D17300}"/>
                    </a:ext>
                  </a:extLst>
                </p:cNvPr>
                <p:cNvSpPr txBox="1"/>
                <p:nvPr/>
              </p:nvSpPr>
              <p:spPr>
                <a:xfrm>
                  <a:off x="6883398" y="1789671"/>
                  <a:ext cx="2353554" cy="369332"/>
                </a:xfrm>
                <a:prstGeom prst="rect">
                  <a:avLst/>
                </a:prstGeom>
                <a:noFill/>
              </p:spPr>
              <p:txBody>
                <a:bodyPr wrap="square" rtlCol="0">
                  <a:spAutoFit/>
                </a:bodyPr>
                <a:lstStyle/>
                <a:p>
                  <a:r>
                    <a:rPr lang="en-GB" dirty="0"/>
                    <a:t>Fenland sites</a:t>
                  </a:r>
                </a:p>
              </p:txBody>
            </p:sp>
            <p:sp>
              <p:nvSpPr>
                <p:cNvPr id="28" name="TextBox 27">
                  <a:extLst>
                    <a:ext uri="{FF2B5EF4-FFF2-40B4-BE49-F238E27FC236}">
                      <a16:creationId xmlns:a16="http://schemas.microsoft.com/office/drawing/2014/main" id="{38AD14D9-7D6C-E558-948F-49FEA085F3D6}"/>
                    </a:ext>
                  </a:extLst>
                </p:cNvPr>
                <p:cNvSpPr txBox="1"/>
                <p:nvPr/>
              </p:nvSpPr>
              <p:spPr>
                <a:xfrm>
                  <a:off x="6908799" y="2134579"/>
                  <a:ext cx="2353554" cy="369332"/>
                </a:xfrm>
                <a:prstGeom prst="rect">
                  <a:avLst/>
                </a:prstGeom>
                <a:noFill/>
              </p:spPr>
              <p:txBody>
                <a:bodyPr wrap="square" rtlCol="0">
                  <a:spAutoFit/>
                </a:bodyPr>
                <a:lstStyle/>
                <a:p>
                  <a:r>
                    <a:rPr lang="en-GB" dirty="0"/>
                    <a:t>Huntingdonshire sites</a:t>
                  </a:r>
                </a:p>
              </p:txBody>
            </p:sp>
            <p:sp>
              <p:nvSpPr>
                <p:cNvPr id="29" name="TextBox 28">
                  <a:extLst>
                    <a:ext uri="{FF2B5EF4-FFF2-40B4-BE49-F238E27FC236}">
                      <a16:creationId xmlns:a16="http://schemas.microsoft.com/office/drawing/2014/main" id="{A2175462-6F39-E65D-1EE8-2CCAE3CA8137}"/>
                    </a:ext>
                  </a:extLst>
                </p:cNvPr>
                <p:cNvSpPr txBox="1"/>
                <p:nvPr/>
              </p:nvSpPr>
              <p:spPr>
                <a:xfrm>
                  <a:off x="6902648" y="2498200"/>
                  <a:ext cx="2353554" cy="369332"/>
                </a:xfrm>
                <a:prstGeom prst="rect">
                  <a:avLst/>
                </a:prstGeom>
                <a:noFill/>
              </p:spPr>
              <p:txBody>
                <a:bodyPr wrap="square" rtlCol="0">
                  <a:spAutoFit/>
                </a:bodyPr>
                <a:lstStyle/>
                <a:p>
                  <a:r>
                    <a:rPr lang="en-GB"/>
                    <a:t>Peterborough sites</a:t>
                  </a:r>
                </a:p>
              </p:txBody>
            </p:sp>
            <p:sp>
              <p:nvSpPr>
                <p:cNvPr id="30" name="TextBox 29">
                  <a:extLst>
                    <a:ext uri="{FF2B5EF4-FFF2-40B4-BE49-F238E27FC236}">
                      <a16:creationId xmlns:a16="http://schemas.microsoft.com/office/drawing/2014/main" id="{56B87C39-02E0-1174-A542-714A462AAA83}"/>
                    </a:ext>
                  </a:extLst>
                </p:cNvPr>
                <p:cNvSpPr txBox="1"/>
                <p:nvPr/>
              </p:nvSpPr>
              <p:spPr>
                <a:xfrm>
                  <a:off x="6928048" y="2827772"/>
                  <a:ext cx="3319527" cy="369332"/>
                </a:xfrm>
                <a:prstGeom prst="rect">
                  <a:avLst/>
                </a:prstGeom>
                <a:noFill/>
              </p:spPr>
              <p:txBody>
                <a:bodyPr wrap="square" rtlCol="0">
                  <a:spAutoFit/>
                </a:bodyPr>
                <a:lstStyle/>
                <a:p>
                  <a:r>
                    <a:rPr lang="en-GB"/>
                    <a:t>South Cambridgeshire sites</a:t>
                  </a:r>
                </a:p>
              </p:txBody>
            </p:sp>
          </p:grpSp>
          <p:pic>
            <p:nvPicPr>
              <p:cNvPr id="21" name="Picture 20">
                <a:extLst>
                  <a:ext uri="{FF2B5EF4-FFF2-40B4-BE49-F238E27FC236}">
                    <a16:creationId xmlns:a16="http://schemas.microsoft.com/office/drawing/2014/main" id="{211EEE7B-F385-0D34-903E-30B59F7979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6892" y="3365738"/>
                <a:ext cx="276264" cy="181000"/>
              </a:xfrm>
              <a:prstGeom prst="rect">
                <a:avLst/>
              </a:prstGeom>
            </p:spPr>
          </p:pic>
          <p:sp>
            <p:nvSpPr>
              <p:cNvPr id="22" name="TextBox 21">
                <a:extLst>
                  <a:ext uri="{FF2B5EF4-FFF2-40B4-BE49-F238E27FC236}">
                    <a16:creationId xmlns:a16="http://schemas.microsoft.com/office/drawing/2014/main" id="{C14C6EF6-F1E8-B690-0F82-672BD7B83626}"/>
                  </a:ext>
                </a:extLst>
              </p:cNvPr>
              <p:cNvSpPr txBox="1"/>
              <p:nvPr/>
            </p:nvSpPr>
            <p:spPr>
              <a:xfrm>
                <a:off x="6851669" y="3135758"/>
                <a:ext cx="3919112" cy="646331"/>
              </a:xfrm>
              <a:prstGeom prst="rect">
                <a:avLst/>
              </a:prstGeom>
              <a:noFill/>
            </p:spPr>
            <p:txBody>
              <a:bodyPr wrap="square" rtlCol="0">
                <a:spAutoFit/>
              </a:bodyPr>
              <a:lstStyle/>
              <a:p>
                <a:r>
                  <a:rPr lang="en-GB" dirty="0"/>
                  <a:t>Strategic Road Network in Cambridgeshire and Peterborough</a:t>
                </a:r>
              </a:p>
            </p:txBody>
          </p:sp>
        </p:grpSp>
      </p:grpSp>
      <p:sp>
        <p:nvSpPr>
          <p:cNvPr id="32" name="TextBox 31">
            <a:extLst>
              <a:ext uri="{FF2B5EF4-FFF2-40B4-BE49-F238E27FC236}">
                <a16:creationId xmlns:a16="http://schemas.microsoft.com/office/drawing/2014/main" id="{B1AD8C85-25BA-DCA8-7D17-99E28B862D67}"/>
              </a:ext>
              <a:ext uri="{C183D7F6-B498-43B3-948B-1728B52AA6E4}">
                <adec:decorative xmlns:adec="http://schemas.microsoft.com/office/drawing/2017/decorative" val="1"/>
              </a:ext>
            </a:extLst>
          </p:cNvPr>
          <p:cNvSpPr txBox="1"/>
          <p:nvPr/>
        </p:nvSpPr>
        <p:spPr>
          <a:xfrm>
            <a:off x="2492091" y="1629153"/>
            <a:ext cx="579462"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A47</a:t>
            </a:r>
          </a:p>
        </p:txBody>
      </p:sp>
      <p:sp>
        <p:nvSpPr>
          <p:cNvPr id="33" name="TextBox 32">
            <a:extLst>
              <a:ext uri="{FF2B5EF4-FFF2-40B4-BE49-F238E27FC236}">
                <a16:creationId xmlns:a16="http://schemas.microsoft.com/office/drawing/2014/main" id="{E08E89BA-4D35-FFB3-EB7A-586CEA939495}"/>
              </a:ext>
              <a:ext uri="{C183D7F6-B498-43B3-948B-1728B52AA6E4}">
                <adec:decorative xmlns:adec="http://schemas.microsoft.com/office/drawing/2017/decorative" val="1"/>
              </a:ext>
            </a:extLst>
          </p:cNvPr>
          <p:cNvSpPr txBox="1"/>
          <p:nvPr/>
        </p:nvSpPr>
        <p:spPr>
          <a:xfrm>
            <a:off x="4048662" y="5860482"/>
            <a:ext cx="627929"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M11</a:t>
            </a:r>
          </a:p>
        </p:txBody>
      </p:sp>
      <p:sp>
        <p:nvSpPr>
          <p:cNvPr id="34" name="TextBox 33">
            <a:extLst>
              <a:ext uri="{FF2B5EF4-FFF2-40B4-BE49-F238E27FC236}">
                <a16:creationId xmlns:a16="http://schemas.microsoft.com/office/drawing/2014/main" id="{CE299B37-81B4-D397-E5D1-FC29CBF93620}"/>
              </a:ext>
              <a:ext uri="{C183D7F6-B498-43B3-948B-1728B52AA6E4}">
                <adec:decorative xmlns:adec="http://schemas.microsoft.com/office/drawing/2017/decorative" val="1"/>
              </a:ext>
            </a:extLst>
          </p:cNvPr>
          <p:cNvSpPr txBox="1"/>
          <p:nvPr/>
        </p:nvSpPr>
        <p:spPr>
          <a:xfrm>
            <a:off x="5123163" y="3828558"/>
            <a:ext cx="516217"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A11</a:t>
            </a:r>
          </a:p>
        </p:txBody>
      </p:sp>
      <p:sp>
        <p:nvSpPr>
          <p:cNvPr id="35" name="TextBox 34">
            <a:extLst>
              <a:ext uri="{FF2B5EF4-FFF2-40B4-BE49-F238E27FC236}">
                <a16:creationId xmlns:a16="http://schemas.microsoft.com/office/drawing/2014/main" id="{D4077DED-7154-E19F-6185-BD94C1F61C3B}"/>
              </a:ext>
              <a:ext uri="{C183D7F6-B498-43B3-948B-1728B52AA6E4}">
                <adec:decorative xmlns:adec="http://schemas.microsoft.com/office/drawing/2017/decorative" val="1"/>
              </a:ext>
            </a:extLst>
          </p:cNvPr>
          <p:cNvSpPr txBox="1"/>
          <p:nvPr/>
        </p:nvSpPr>
        <p:spPr>
          <a:xfrm>
            <a:off x="4756142" y="4709980"/>
            <a:ext cx="516217"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A14</a:t>
            </a:r>
          </a:p>
        </p:txBody>
      </p:sp>
      <p:sp>
        <p:nvSpPr>
          <p:cNvPr id="36" name="TextBox 35">
            <a:extLst>
              <a:ext uri="{FF2B5EF4-FFF2-40B4-BE49-F238E27FC236}">
                <a16:creationId xmlns:a16="http://schemas.microsoft.com/office/drawing/2014/main" id="{4E265217-0D7D-83A0-475A-20B193966D72}"/>
              </a:ext>
              <a:ext uri="{C183D7F6-B498-43B3-948B-1728B52AA6E4}">
                <adec:decorative xmlns:adec="http://schemas.microsoft.com/office/drawing/2017/decorative" val="1"/>
              </a:ext>
            </a:extLst>
          </p:cNvPr>
          <p:cNvSpPr txBox="1"/>
          <p:nvPr/>
        </p:nvSpPr>
        <p:spPr>
          <a:xfrm>
            <a:off x="1033659" y="3690892"/>
            <a:ext cx="519292"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A14</a:t>
            </a:r>
          </a:p>
        </p:txBody>
      </p:sp>
      <p:sp>
        <p:nvSpPr>
          <p:cNvPr id="37" name="TextBox 36">
            <a:extLst>
              <a:ext uri="{FF2B5EF4-FFF2-40B4-BE49-F238E27FC236}">
                <a16:creationId xmlns:a16="http://schemas.microsoft.com/office/drawing/2014/main" id="{950CE8EA-F059-6061-38AF-40A6C8B984EA}"/>
              </a:ext>
              <a:ext uri="{C183D7F6-B498-43B3-948B-1728B52AA6E4}">
                <adec:decorative xmlns:adec="http://schemas.microsoft.com/office/drawing/2017/decorative" val="1"/>
              </a:ext>
            </a:extLst>
          </p:cNvPr>
          <p:cNvSpPr txBox="1"/>
          <p:nvPr/>
        </p:nvSpPr>
        <p:spPr>
          <a:xfrm>
            <a:off x="1404865" y="5076559"/>
            <a:ext cx="440018"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a:t>
            </a:r>
          </a:p>
        </p:txBody>
      </p:sp>
      <p:sp>
        <p:nvSpPr>
          <p:cNvPr id="38" name="TextBox 37">
            <a:extLst>
              <a:ext uri="{FF2B5EF4-FFF2-40B4-BE49-F238E27FC236}">
                <a16:creationId xmlns:a16="http://schemas.microsoft.com/office/drawing/2014/main" id="{EAAF7D3D-01AA-7984-E6E5-11C106736E1C}"/>
              </a:ext>
              <a:ext uri="{C183D7F6-B498-43B3-948B-1728B52AA6E4}">
                <adec:decorative xmlns:adec="http://schemas.microsoft.com/office/drawing/2017/decorative" val="1"/>
              </a:ext>
            </a:extLst>
          </p:cNvPr>
          <p:cNvSpPr txBox="1"/>
          <p:nvPr/>
        </p:nvSpPr>
        <p:spPr>
          <a:xfrm>
            <a:off x="2437958" y="5040890"/>
            <a:ext cx="605744"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A428</a:t>
            </a:r>
          </a:p>
        </p:txBody>
      </p:sp>
      <p:sp>
        <p:nvSpPr>
          <p:cNvPr id="39" name="TextBox 38">
            <a:extLst>
              <a:ext uri="{FF2B5EF4-FFF2-40B4-BE49-F238E27FC236}">
                <a16:creationId xmlns:a16="http://schemas.microsoft.com/office/drawing/2014/main" id="{D9E7F599-9B5E-8A84-E5AE-319DA186049F}"/>
              </a:ext>
              <a:ext uri="{C183D7F6-B498-43B3-948B-1728B52AA6E4}">
                <adec:decorative xmlns:adec="http://schemas.microsoft.com/office/drawing/2017/decorative" val="1"/>
              </a:ext>
            </a:extLst>
          </p:cNvPr>
          <p:cNvSpPr txBox="1"/>
          <p:nvPr/>
        </p:nvSpPr>
        <p:spPr>
          <a:xfrm>
            <a:off x="3052825" y="4169077"/>
            <a:ext cx="510066"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A14</a:t>
            </a:r>
          </a:p>
        </p:txBody>
      </p:sp>
      <p:sp>
        <p:nvSpPr>
          <p:cNvPr id="40" name="TextBox 39">
            <a:extLst>
              <a:ext uri="{FF2B5EF4-FFF2-40B4-BE49-F238E27FC236}">
                <a16:creationId xmlns:a16="http://schemas.microsoft.com/office/drawing/2014/main" id="{89DF4182-BD83-5AA8-B928-32DEAFB127FB}"/>
              </a:ext>
              <a:ext uri="{C183D7F6-B498-43B3-948B-1728B52AA6E4}">
                <adec:decorative xmlns:adec="http://schemas.microsoft.com/office/drawing/2017/decorative" val="1"/>
              </a:ext>
            </a:extLst>
          </p:cNvPr>
          <p:cNvSpPr txBox="1"/>
          <p:nvPr/>
        </p:nvSpPr>
        <p:spPr>
          <a:xfrm>
            <a:off x="925804" y="1678286"/>
            <a:ext cx="440018"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a:t>
            </a:r>
          </a:p>
        </p:txBody>
      </p:sp>
      <p:sp>
        <p:nvSpPr>
          <p:cNvPr id="41" name="TextBox 40">
            <a:extLst>
              <a:ext uri="{FF2B5EF4-FFF2-40B4-BE49-F238E27FC236}">
                <a16:creationId xmlns:a16="http://schemas.microsoft.com/office/drawing/2014/main" id="{4BEB1387-5011-BABE-7666-126FAB5E3F74}"/>
              </a:ext>
              <a:ext uri="{C183D7F6-B498-43B3-948B-1728B52AA6E4}">
                <adec:decorative xmlns:adec="http://schemas.microsoft.com/office/drawing/2017/decorative" val="1"/>
              </a:ext>
            </a:extLst>
          </p:cNvPr>
          <p:cNvSpPr txBox="1"/>
          <p:nvPr/>
        </p:nvSpPr>
        <p:spPr>
          <a:xfrm>
            <a:off x="1966049" y="3596683"/>
            <a:ext cx="440018"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a:t>
            </a:r>
          </a:p>
        </p:txBody>
      </p:sp>
    </p:spTree>
    <p:extLst>
      <p:ext uri="{BB962C8B-B14F-4D97-AF65-F5344CB8AC3E}">
        <p14:creationId xmlns:p14="http://schemas.microsoft.com/office/powerpoint/2010/main" val="3920393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Annual Average Daily Flow by Year</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In Cambridgeshire and Peterborough, traffic volumes on the Strategic Road Network so far in 2023 are currently 5% below full-year 2019 and just 1% below full-year 2017. Average daily flows in 2023 so far are close to the full-year average for 2022.</a:t>
            </a:r>
          </a:p>
        </p:txBody>
      </p:sp>
      <p:sp>
        <p:nvSpPr>
          <p:cNvPr id="4" name="TextBox 3">
            <a:extLst>
              <a:ext uri="{FF2B5EF4-FFF2-40B4-BE49-F238E27FC236}">
                <a16:creationId xmlns:a16="http://schemas.microsoft.com/office/drawing/2014/main" id="{36E52E72-D26E-8763-3C3C-4AF11ADACD89}"/>
              </a:ext>
            </a:extLst>
          </p:cNvPr>
          <p:cNvSpPr txBox="1"/>
          <p:nvPr/>
        </p:nvSpPr>
        <p:spPr>
          <a:xfrm>
            <a:off x="696387" y="1200010"/>
            <a:ext cx="10714607" cy="369332"/>
          </a:xfrm>
          <a:prstGeom prst="rect">
            <a:avLst/>
          </a:prstGeom>
          <a:noFill/>
        </p:spPr>
        <p:txBody>
          <a:bodyPr wrap="square" rtlCol="0">
            <a:spAutoFit/>
          </a:bodyPr>
          <a:lstStyle/>
          <a:p>
            <a:pPr algn="ctr"/>
            <a:r>
              <a:rPr lang="en-GB" b="1"/>
              <a:t>Annual Average Daily Flow across all 24 sensors</a:t>
            </a:r>
            <a:endParaRPr lang="en-GB" b="1">
              <a:solidFill>
                <a:srgbClr val="FF0000"/>
              </a:solidFill>
            </a:endParaRPr>
          </a:p>
        </p:txBody>
      </p:sp>
      <p:pic>
        <p:nvPicPr>
          <p:cNvPr id="9" name="Picture 8" descr="Chart showing the annual average daily flow 2017 - 2023. 2023 (January to June average) is -5% from 2019.">
            <a:extLst>
              <a:ext uri="{FF2B5EF4-FFF2-40B4-BE49-F238E27FC236}">
                <a16:creationId xmlns:a16="http://schemas.microsoft.com/office/drawing/2014/main" id="{EEA4F809-F722-D129-4B07-028F5D521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326" y="1612392"/>
            <a:ext cx="11478730" cy="463636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12</a:t>
            </a:fld>
            <a:endParaRPr lang="en-GB"/>
          </a:p>
        </p:txBody>
      </p:sp>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using 3 sensors in Cambridge (M11), 5 in East Cambridgeshire (A11 and A14), 2 in Fenland (A47), 6 in Huntingdonshire (A1 and A1(M)), 3 in Peterborough (A47 and A1) and 3 in South Cambridgeshire (M11 and A11).</a:t>
            </a:r>
          </a:p>
        </p:txBody>
      </p:sp>
      <p:sp>
        <p:nvSpPr>
          <p:cNvPr id="5" name="TextBox 4">
            <a:extLst>
              <a:ext uri="{FF2B5EF4-FFF2-40B4-BE49-F238E27FC236}">
                <a16:creationId xmlns:a16="http://schemas.microsoft.com/office/drawing/2014/main" id="{5E4F4E95-DA73-E906-A7AF-4DF160553367}"/>
              </a:ext>
              <a:ext uri="{C183D7F6-B498-43B3-948B-1728B52AA6E4}">
                <adec:decorative xmlns:adec="http://schemas.microsoft.com/office/drawing/2017/decorative" val="1"/>
              </a:ext>
            </a:extLst>
          </p:cNvPr>
          <p:cNvSpPr txBox="1"/>
          <p:nvPr/>
        </p:nvSpPr>
        <p:spPr>
          <a:xfrm>
            <a:off x="5960768" y="3360788"/>
            <a:ext cx="1007119" cy="954107"/>
          </a:xfrm>
          <a:prstGeom prst="rect">
            <a:avLst/>
          </a:prstGeom>
          <a:solidFill>
            <a:schemeClr val="bg1"/>
          </a:solidFill>
        </p:spPr>
        <p:txBody>
          <a:bodyPr wrap="square" lIns="91440" tIns="45720" rIns="91440" bIns="45720" rtlCol="0" anchor="t">
            <a:spAutoFit/>
          </a:bodyPr>
          <a:lstStyle/>
          <a:p>
            <a:pPr algn="ctr"/>
            <a:endParaRPr lang="en-GB" sz="1400"/>
          </a:p>
          <a:p>
            <a:pPr algn="ctr"/>
            <a:endParaRPr lang="en-GB" sz="1400"/>
          </a:p>
          <a:p>
            <a:pPr algn="ctr"/>
            <a:r>
              <a:rPr lang="en-GB" sz="1400"/>
              <a:t>change from 2019</a:t>
            </a:r>
            <a:endParaRPr lang="en-GB">
              <a:cs typeface="Calibri"/>
            </a:endParaRPr>
          </a:p>
        </p:txBody>
      </p:sp>
      <p:sp>
        <p:nvSpPr>
          <p:cNvPr id="6" name="TextBox 5">
            <a:extLst>
              <a:ext uri="{FF2B5EF4-FFF2-40B4-BE49-F238E27FC236}">
                <a16:creationId xmlns:a16="http://schemas.microsoft.com/office/drawing/2014/main" id="{A7648F35-81C8-2956-6549-9FF71D4538BD}"/>
              </a:ext>
              <a:ext uri="{C183D7F6-B498-43B3-948B-1728B52AA6E4}">
                <adec:decorative xmlns:adec="http://schemas.microsoft.com/office/drawing/2017/decorative" val="1"/>
              </a:ext>
            </a:extLst>
          </p:cNvPr>
          <p:cNvSpPr txBox="1"/>
          <p:nvPr/>
        </p:nvSpPr>
        <p:spPr>
          <a:xfrm>
            <a:off x="7463141" y="2906621"/>
            <a:ext cx="1007119" cy="954107"/>
          </a:xfrm>
          <a:prstGeom prst="rect">
            <a:avLst/>
          </a:prstGeom>
          <a:solidFill>
            <a:schemeClr val="bg1"/>
          </a:solidFill>
        </p:spPr>
        <p:txBody>
          <a:bodyPr wrap="square" lIns="91440" tIns="45720" rIns="91440" bIns="45720" rtlCol="0" anchor="t">
            <a:spAutoFit/>
          </a:bodyPr>
          <a:lstStyle/>
          <a:p>
            <a:pPr algn="ctr"/>
            <a:endParaRPr lang="en-GB" sz="1400" b="1"/>
          </a:p>
          <a:p>
            <a:pPr algn="ctr"/>
            <a:endParaRPr lang="en-GB" sz="1400" b="1"/>
          </a:p>
          <a:p>
            <a:pPr algn="ctr"/>
            <a:r>
              <a:rPr lang="en-GB" sz="1400" b="1"/>
              <a:t> </a:t>
            </a:r>
            <a:r>
              <a:rPr lang="en-GB" sz="1400"/>
              <a:t>change from 2019</a:t>
            </a:r>
          </a:p>
        </p:txBody>
      </p:sp>
      <p:sp>
        <p:nvSpPr>
          <p:cNvPr id="7" name="TextBox 6">
            <a:extLst>
              <a:ext uri="{FF2B5EF4-FFF2-40B4-BE49-F238E27FC236}">
                <a16:creationId xmlns:a16="http://schemas.microsoft.com/office/drawing/2014/main" id="{B6FF097C-E59C-F79B-7F7E-1577208F7CA2}"/>
              </a:ext>
              <a:ext uri="{C183D7F6-B498-43B3-948B-1728B52AA6E4}">
                <adec:decorative xmlns:adec="http://schemas.microsoft.com/office/drawing/2017/decorative" val="1"/>
              </a:ext>
            </a:extLst>
          </p:cNvPr>
          <p:cNvSpPr txBox="1"/>
          <p:nvPr/>
        </p:nvSpPr>
        <p:spPr>
          <a:xfrm>
            <a:off x="8984508" y="2629451"/>
            <a:ext cx="1007119" cy="954107"/>
          </a:xfrm>
          <a:prstGeom prst="rect">
            <a:avLst/>
          </a:prstGeom>
          <a:solidFill>
            <a:schemeClr val="bg1"/>
          </a:solidFill>
        </p:spPr>
        <p:txBody>
          <a:bodyPr wrap="square" lIns="91440" tIns="45720" rIns="91440" bIns="45720" rtlCol="0" anchor="t">
            <a:spAutoFit/>
          </a:bodyPr>
          <a:lstStyle/>
          <a:p>
            <a:pPr algn="ctr"/>
            <a:endParaRPr lang="en-GB" sz="1400" b="1"/>
          </a:p>
          <a:p>
            <a:pPr algn="ctr"/>
            <a:endParaRPr lang="en-GB" sz="1400" b="1"/>
          </a:p>
          <a:p>
            <a:pPr algn="ctr"/>
            <a:r>
              <a:rPr lang="en-GB" sz="1400" b="1"/>
              <a:t> </a:t>
            </a:r>
            <a:r>
              <a:rPr lang="en-GB" sz="1400"/>
              <a:t>change from 2019</a:t>
            </a:r>
          </a:p>
        </p:txBody>
      </p:sp>
      <p:sp>
        <p:nvSpPr>
          <p:cNvPr id="8" name="TextBox 7">
            <a:extLst>
              <a:ext uri="{FF2B5EF4-FFF2-40B4-BE49-F238E27FC236}">
                <a16:creationId xmlns:a16="http://schemas.microsoft.com/office/drawing/2014/main" id="{E9CFF61F-207B-532C-5F91-F861F4A6A402}"/>
              </a:ext>
              <a:ext uri="{C183D7F6-B498-43B3-948B-1728B52AA6E4}">
                <adec:decorative xmlns:adec="http://schemas.microsoft.com/office/drawing/2017/decorative" val="1"/>
              </a:ext>
            </a:extLst>
          </p:cNvPr>
          <p:cNvSpPr txBox="1"/>
          <p:nvPr/>
        </p:nvSpPr>
        <p:spPr>
          <a:xfrm>
            <a:off x="6135835" y="3464310"/>
            <a:ext cx="656984" cy="340519"/>
          </a:xfrm>
          <a:prstGeom prst="roundRect">
            <a:avLst/>
          </a:prstGeom>
          <a:solidFill>
            <a:srgbClr val="5B9BD5"/>
          </a:solidFill>
        </p:spPr>
        <p:txBody>
          <a:bodyPr wrap="square" lIns="91440" tIns="45720" rIns="91440" bIns="45720" rtlCol="0" anchor="t">
            <a:spAutoFit/>
          </a:bodyPr>
          <a:lstStyle/>
          <a:p>
            <a:pPr algn="ctr"/>
            <a:r>
              <a:rPr lang="en-GB" sz="1400" b="1"/>
              <a:t>-27%</a:t>
            </a:r>
            <a:endParaRPr lang="en-GB" sz="1400">
              <a:cs typeface="Calibri"/>
            </a:endParaRPr>
          </a:p>
        </p:txBody>
      </p:sp>
      <p:sp>
        <p:nvSpPr>
          <p:cNvPr id="12" name="TextBox 11">
            <a:extLst>
              <a:ext uri="{FF2B5EF4-FFF2-40B4-BE49-F238E27FC236}">
                <a16:creationId xmlns:a16="http://schemas.microsoft.com/office/drawing/2014/main" id="{EB262A89-EFE6-8F35-63BB-0F6B55134DCF}"/>
              </a:ext>
              <a:ext uri="{C183D7F6-B498-43B3-948B-1728B52AA6E4}">
                <adec:decorative xmlns:adec="http://schemas.microsoft.com/office/drawing/2017/decorative" val="1"/>
              </a:ext>
            </a:extLst>
          </p:cNvPr>
          <p:cNvSpPr txBox="1"/>
          <p:nvPr/>
        </p:nvSpPr>
        <p:spPr>
          <a:xfrm>
            <a:off x="7657137" y="3009560"/>
            <a:ext cx="619125" cy="340519"/>
          </a:xfrm>
          <a:prstGeom prst="roundRect">
            <a:avLst/>
          </a:prstGeom>
          <a:solidFill>
            <a:srgbClr val="5B9BD5"/>
          </a:solidFill>
        </p:spPr>
        <p:txBody>
          <a:bodyPr wrap="square" lIns="91440" tIns="45720" rIns="91440" bIns="45720" rtlCol="0" anchor="t">
            <a:spAutoFit/>
          </a:bodyPr>
          <a:lstStyle/>
          <a:p>
            <a:pPr algn="ctr"/>
            <a:r>
              <a:rPr lang="en-GB" sz="1400" b="1"/>
              <a:t>-15%</a:t>
            </a:r>
            <a:endParaRPr lang="en-GB" sz="1400">
              <a:cs typeface="Calibri"/>
            </a:endParaRPr>
          </a:p>
        </p:txBody>
      </p:sp>
      <p:sp>
        <p:nvSpPr>
          <p:cNvPr id="16" name="TextBox 15">
            <a:extLst>
              <a:ext uri="{FF2B5EF4-FFF2-40B4-BE49-F238E27FC236}">
                <a16:creationId xmlns:a16="http://schemas.microsoft.com/office/drawing/2014/main" id="{44C30D38-67A5-1FA9-01CB-C485E38E2A02}"/>
              </a:ext>
              <a:ext uri="{C183D7F6-B498-43B3-948B-1728B52AA6E4}">
                <adec:decorative xmlns:adec="http://schemas.microsoft.com/office/drawing/2017/decorative" val="1"/>
              </a:ext>
            </a:extLst>
          </p:cNvPr>
          <p:cNvSpPr txBox="1"/>
          <p:nvPr/>
        </p:nvSpPr>
        <p:spPr>
          <a:xfrm>
            <a:off x="9231639" y="2721740"/>
            <a:ext cx="550284" cy="340519"/>
          </a:xfrm>
          <a:prstGeom prst="roundRect">
            <a:avLst/>
          </a:prstGeom>
          <a:solidFill>
            <a:srgbClr val="C4DFF7"/>
          </a:solidFill>
        </p:spPr>
        <p:txBody>
          <a:bodyPr wrap="square" lIns="91440" tIns="45720" rIns="91440" bIns="45720" rtlCol="0" anchor="t">
            <a:spAutoFit/>
          </a:bodyPr>
          <a:lstStyle/>
          <a:p>
            <a:pPr algn="ctr"/>
            <a:r>
              <a:rPr lang="en-GB" sz="1400" b="1"/>
              <a:t>-6%</a:t>
            </a:r>
            <a:endParaRPr lang="en-GB" sz="1400">
              <a:cs typeface="Calibri"/>
            </a:endParaRPr>
          </a:p>
        </p:txBody>
      </p:sp>
      <p:sp>
        <p:nvSpPr>
          <p:cNvPr id="18" name="TextBox 17">
            <a:extLst>
              <a:ext uri="{FF2B5EF4-FFF2-40B4-BE49-F238E27FC236}">
                <a16:creationId xmlns:a16="http://schemas.microsoft.com/office/drawing/2014/main" id="{ACEE0503-4645-1E67-81E2-6970C15F8B68}"/>
              </a:ext>
              <a:ext uri="{C183D7F6-B498-43B3-948B-1728B52AA6E4}">
                <adec:decorative xmlns:adec="http://schemas.microsoft.com/office/drawing/2017/decorative" val="1"/>
              </a:ext>
            </a:extLst>
          </p:cNvPr>
          <p:cNvSpPr txBox="1"/>
          <p:nvPr/>
        </p:nvSpPr>
        <p:spPr>
          <a:xfrm>
            <a:off x="10490470" y="2572496"/>
            <a:ext cx="1007119" cy="954107"/>
          </a:xfrm>
          <a:prstGeom prst="rect">
            <a:avLst/>
          </a:prstGeom>
          <a:solidFill>
            <a:schemeClr val="bg1"/>
          </a:solidFill>
        </p:spPr>
        <p:txBody>
          <a:bodyPr wrap="square" lIns="91440" tIns="45720" rIns="91440" bIns="45720" rtlCol="0" anchor="t">
            <a:spAutoFit/>
          </a:bodyPr>
          <a:lstStyle/>
          <a:p>
            <a:pPr algn="ctr"/>
            <a:endParaRPr lang="en-GB" sz="1400" b="1"/>
          </a:p>
          <a:p>
            <a:pPr algn="ctr"/>
            <a:endParaRPr lang="en-GB" sz="1400" b="1"/>
          </a:p>
          <a:p>
            <a:pPr algn="ctr"/>
            <a:r>
              <a:rPr lang="en-GB" sz="1400" b="1"/>
              <a:t> </a:t>
            </a:r>
            <a:r>
              <a:rPr lang="en-GB" sz="1400"/>
              <a:t>change from 2019</a:t>
            </a:r>
          </a:p>
        </p:txBody>
      </p:sp>
      <p:sp>
        <p:nvSpPr>
          <p:cNvPr id="19" name="TextBox 18">
            <a:extLst>
              <a:ext uri="{FF2B5EF4-FFF2-40B4-BE49-F238E27FC236}">
                <a16:creationId xmlns:a16="http://schemas.microsoft.com/office/drawing/2014/main" id="{64AEBD0E-F303-4BD6-2E3E-101B49470083}"/>
              </a:ext>
              <a:ext uri="{C183D7F6-B498-43B3-948B-1728B52AA6E4}">
                <adec:decorative xmlns:adec="http://schemas.microsoft.com/office/drawing/2017/decorative" val="1"/>
              </a:ext>
            </a:extLst>
          </p:cNvPr>
          <p:cNvSpPr txBox="1"/>
          <p:nvPr/>
        </p:nvSpPr>
        <p:spPr>
          <a:xfrm>
            <a:off x="10685294" y="2675936"/>
            <a:ext cx="657356" cy="340519"/>
          </a:xfrm>
          <a:prstGeom prst="roundRect">
            <a:avLst/>
          </a:prstGeom>
          <a:solidFill>
            <a:srgbClr val="BFBFBF"/>
          </a:solidFill>
        </p:spPr>
        <p:txBody>
          <a:bodyPr wrap="square" lIns="91440" tIns="45720" rIns="91440" bIns="45720" rtlCol="0" anchor="t">
            <a:spAutoFit/>
          </a:bodyPr>
          <a:lstStyle/>
          <a:p>
            <a:pPr algn="ctr"/>
            <a:r>
              <a:rPr lang="en-GB" sz="1400" b="1"/>
              <a:t>-5%</a:t>
            </a:r>
            <a:endParaRPr lang="en-GB" sz="1400">
              <a:cs typeface="Calibri"/>
            </a:endParaRPr>
          </a:p>
        </p:txBody>
      </p:sp>
      <p:sp>
        <p:nvSpPr>
          <p:cNvPr id="21" name="TextBox 20">
            <a:extLst>
              <a:ext uri="{FF2B5EF4-FFF2-40B4-BE49-F238E27FC236}">
                <a16:creationId xmlns:a16="http://schemas.microsoft.com/office/drawing/2014/main" id="{9D55A26B-6DDD-5EC9-F354-9CC2DE8D5A1F}"/>
              </a:ext>
              <a:ext uri="{C183D7F6-B498-43B3-948B-1728B52AA6E4}">
                <adec:decorative xmlns:adec="http://schemas.microsoft.com/office/drawing/2017/decorative" val="1"/>
              </a:ext>
            </a:extLst>
          </p:cNvPr>
          <p:cNvSpPr txBox="1"/>
          <p:nvPr/>
        </p:nvSpPr>
        <p:spPr>
          <a:xfrm>
            <a:off x="10367878" y="2216456"/>
            <a:ext cx="1252301" cy="261610"/>
          </a:xfrm>
          <a:prstGeom prst="rect">
            <a:avLst/>
          </a:prstGeom>
          <a:noFill/>
        </p:spPr>
        <p:txBody>
          <a:bodyPr wrap="square" rtlCol="0">
            <a:spAutoFit/>
          </a:bodyPr>
          <a:lstStyle/>
          <a:p>
            <a:pPr algn="ctr"/>
            <a:r>
              <a:rPr lang="en-GB" sz="1100" b="1">
                <a:solidFill>
                  <a:srgbClr val="FF0000"/>
                </a:solidFill>
              </a:rPr>
              <a:t>Jan – Jun average</a:t>
            </a:r>
          </a:p>
        </p:txBody>
      </p:sp>
    </p:spTree>
    <p:extLst>
      <p:ext uri="{BB962C8B-B14F-4D97-AF65-F5344CB8AC3E}">
        <p14:creationId xmlns:p14="http://schemas.microsoft.com/office/powerpoint/2010/main" val="1143908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Strategic Road Network: Average Daily Flow by Month</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Most districts see recovery to around 2019 average daily flow levels, with an overall 0% change from 2019 across all the districts. Cambridge and Fenland exceed the average daily flow volumes for June 2019 by 18% and 6% respectively.</a:t>
            </a:r>
          </a:p>
        </p:txBody>
      </p:sp>
      <p:sp>
        <p:nvSpPr>
          <p:cNvPr id="5" name="TextBox 4">
            <a:extLst>
              <a:ext uri="{FF2B5EF4-FFF2-40B4-BE49-F238E27FC236}">
                <a16:creationId xmlns:a16="http://schemas.microsoft.com/office/drawing/2014/main" id="{667A1366-63A2-CE42-F01E-B05745A9DA21}"/>
              </a:ext>
            </a:extLst>
          </p:cNvPr>
          <p:cNvSpPr txBox="1"/>
          <p:nvPr/>
        </p:nvSpPr>
        <p:spPr>
          <a:xfrm>
            <a:off x="620142" y="1195194"/>
            <a:ext cx="10714607" cy="369332"/>
          </a:xfrm>
          <a:prstGeom prst="rect">
            <a:avLst/>
          </a:prstGeom>
          <a:noFill/>
        </p:spPr>
        <p:txBody>
          <a:bodyPr wrap="square" rtlCol="0">
            <a:spAutoFit/>
          </a:bodyPr>
          <a:lstStyle/>
          <a:p>
            <a:pPr algn="ctr"/>
            <a:r>
              <a:rPr lang="en-GB" b="1"/>
              <a:t>Percentage change from the same month in 2019</a:t>
            </a:r>
            <a:endParaRPr lang="en-GB" b="1">
              <a:solidFill>
                <a:srgbClr val="FF0000"/>
              </a:solidFill>
            </a:endParaRPr>
          </a:p>
        </p:txBody>
      </p:sp>
      <p:pic>
        <p:nvPicPr>
          <p:cNvPr id="9" name="Picture 8" descr="A line chart showing the % change from the same month in 2019 - with an individual line for each district. In June 2023, Cambridge and Fenland are above June 2019 volumes. South Cambridgeshire is furthest from 2019.">
            <a:extLst>
              <a:ext uri="{FF2B5EF4-FFF2-40B4-BE49-F238E27FC236}">
                <a16:creationId xmlns:a16="http://schemas.microsoft.com/office/drawing/2014/main" id="{A16328B7-A739-1B12-9AAD-8BA8E59DA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506" y="1658650"/>
            <a:ext cx="10100988" cy="3604627"/>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13</a:t>
            </a:fld>
            <a:endParaRPr lang="en-GB"/>
          </a:p>
        </p:txBody>
      </p:sp>
      <p:graphicFrame>
        <p:nvGraphicFramePr>
          <p:cNvPr id="7" name="Table 6">
            <a:extLst>
              <a:ext uri="{FF2B5EF4-FFF2-40B4-BE49-F238E27FC236}">
                <a16:creationId xmlns:a16="http://schemas.microsoft.com/office/drawing/2014/main" id="{61BA3F38-3773-7FC9-6315-5EBB44E17181}"/>
              </a:ext>
            </a:extLst>
          </p:cNvPr>
          <p:cNvGraphicFramePr>
            <a:graphicFrameLocks noGrp="1"/>
          </p:cNvGraphicFramePr>
          <p:nvPr>
            <p:extLst>
              <p:ext uri="{D42A27DB-BD31-4B8C-83A1-F6EECF244321}">
                <p14:modId xmlns:p14="http://schemas.microsoft.com/office/powerpoint/2010/main" val="2673892593"/>
              </p:ext>
            </p:extLst>
          </p:nvPr>
        </p:nvGraphicFramePr>
        <p:xfrm>
          <a:off x="1778000" y="5357401"/>
          <a:ext cx="9182103" cy="1078735"/>
        </p:xfrm>
        <a:graphic>
          <a:graphicData uri="http://schemas.openxmlformats.org/drawingml/2006/table">
            <a:tbl>
              <a:tblPr firstRow="1"/>
              <a:tblGrid>
                <a:gridCol w="1311729">
                  <a:extLst>
                    <a:ext uri="{9D8B030D-6E8A-4147-A177-3AD203B41FA5}">
                      <a16:colId xmlns:a16="http://schemas.microsoft.com/office/drawing/2014/main" val="1862624854"/>
                    </a:ext>
                  </a:extLst>
                </a:gridCol>
                <a:gridCol w="1311729">
                  <a:extLst>
                    <a:ext uri="{9D8B030D-6E8A-4147-A177-3AD203B41FA5}">
                      <a16:colId xmlns:a16="http://schemas.microsoft.com/office/drawing/2014/main" val="3947568686"/>
                    </a:ext>
                  </a:extLst>
                </a:gridCol>
                <a:gridCol w="1311729">
                  <a:extLst>
                    <a:ext uri="{9D8B030D-6E8A-4147-A177-3AD203B41FA5}">
                      <a16:colId xmlns:a16="http://schemas.microsoft.com/office/drawing/2014/main" val="1497690961"/>
                    </a:ext>
                  </a:extLst>
                </a:gridCol>
                <a:gridCol w="1311729">
                  <a:extLst>
                    <a:ext uri="{9D8B030D-6E8A-4147-A177-3AD203B41FA5}">
                      <a16:colId xmlns:a16="http://schemas.microsoft.com/office/drawing/2014/main" val="838918755"/>
                    </a:ext>
                  </a:extLst>
                </a:gridCol>
                <a:gridCol w="1311729">
                  <a:extLst>
                    <a:ext uri="{9D8B030D-6E8A-4147-A177-3AD203B41FA5}">
                      <a16:colId xmlns:a16="http://schemas.microsoft.com/office/drawing/2014/main" val="1185313261"/>
                    </a:ext>
                  </a:extLst>
                </a:gridCol>
                <a:gridCol w="1311729">
                  <a:extLst>
                    <a:ext uri="{9D8B030D-6E8A-4147-A177-3AD203B41FA5}">
                      <a16:colId xmlns:a16="http://schemas.microsoft.com/office/drawing/2014/main" val="930709103"/>
                    </a:ext>
                  </a:extLst>
                </a:gridCol>
                <a:gridCol w="1311729">
                  <a:extLst>
                    <a:ext uri="{9D8B030D-6E8A-4147-A177-3AD203B41FA5}">
                      <a16:colId xmlns:a16="http://schemas.microsoft.com/office/drawing/2014/main" val="2878338066"/>
                    </a:ext>
                  </a:extLst>
                </a:gridCol>
              </a:tblGrid>
              <a:tr h="382999">
                <a:tc gridSpan="7">
                  <a:txBody>
                    <a:bodyPr/>
                    <a:lstStyle/>
                    <a:p>
                      <a:pPr algn="ctr" rtl="0" fontAlgn="b"/>
                      <a:r>
                        <a:rPr lang="en-GB" sz="1200" b="1" i="0" u="none" strike="noStrike">
                          <a:solidFill>
                            <a:srgbClr val="4472C4"/>
                          </a:solidFill>
                          <a:effectLst/>
                          <a:latin typeface="Calibri"/>
                        </a:rPr>
                        <a:t>Pre-COVID to Now:</a:t>
                      </a:r>
                      <a:br>
                        <a:rPr lang="en-GB" sz="1200" b="1" i="0" u="none" strike="noStrike">
                          <a:solidFill>
                            <a:srgbClr val="4472C4"/>
                          </a:solidFill>
                          <a:effectLst/>
                          <a:latin typeface="Calibri"/>
                        </a:rPr>
                      </a:br>
                      <a:r>
                        <a:rPr lang="en-GB" sz="1200" b="1" i="0" u="none" strike="noStrike">
                          <a:solidFill>
                            <a:schemeClr val="tx1"/>
                          </a:solidFill>
                          <a:effectLst/>
                          <a:latin typeface="Calibri"/>
                        </a:rPr>
                        <a:t>Jun 2019 to Jun 2023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71266024"/>
                  </a:ext>
                </a:extLst>
              </a:tr>
              <a:tr h="463110">
                <a:tc>
                  <a:txBody>
                    <a:bodyPr/>
                    <a:lstStyle/>
                    <a:p>
                      <a:pPr algn="ctr" rtl="0" fontAlgn="ctr"/>
                      <a:r>
                        <a:rPr lang="en-GB" sz="1200" b="1" i="0" u="none" strike="noStrike">
                          <a:solidFill>
                            <a:srgbClr val="000000"/>
                          </a:solidFill>
                          <a:effectLst/>
                          <a:latin typeface="Arial"/>
                        </a:rPr>
                        <a:t>Cambridge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Arial"/>
                        </a:rPr>
                        <a:t>East Cambridgeshire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Arial"/>
                        </a:rPr>
                        <a:t>Fenland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Arial"/>
                        </a:rPr>
                        <a:t>Huntingdonshire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Arial"/>
                        </a:rPr>
                        <a:t>Peterborough</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Arial"/>
                        </a:rPr>
                        <a:t>South Cambridgeshire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Arial"/>
                        </a:rPr>
                        <a:t>All Districts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6357023"/>
                  </a:ext>
                </a:extLst>
              </a:tr>
              <a:tr h="232626">
                <a:tc>
                  <a:txBody>
                    <a:bodyPr/>
                    <a:lstStyle/>
                    <a:p>
                      <a:pPr algn="ctr" rtl="0" fontAlgn="b"/>
                      <a:r>
                        <a:rPr lang="en-GB" sz="1200" b="1" i="0" u="none" strike="noStrike" dirty="0">
                          <a:solidFill>
                            <a:schemeClr val="bg1"/>
                          </a:solidFill>
                          <a:effectLst/>
                          <a:latin typeface="Calibri"/>
                        </a:rPr>
                        <a:t>+18%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101"/>
                    </a:solidFill>
                  </a:tcPr>
                </a:tc>
                <a:tc>
                  <a:txBody>
                    <a:bodyPr/>
                    <a:lstStyle/>
                    <a:p>
                      <a:pPr algn="ctr" rtl="0" fontAlgn="b"/>
                      <a:r>
                        <a:rPr lang="en-GB" sz="1200" b="1" i="0" u="none" strike="noStrike">
                          <a:solidFill>
                            <a:schemeClr val="tx1"/>
                          </a:solidFill>
                          <a:effectLst/>
                          <a:latin typeface="Calibri"/>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chemeClr val="tx1"/>
                          </a:solidFill>
                          <a:effectLst/>
                          <a:latin typeface="Calibri"/>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ECE"/>
                    </a:solidFill>
                  </a:tcPr>
                </a:tc>
                <a:tc>
                  <a:txBody>
                    <a:bodyPr/>
                    <a:lstStyle/>
                    <a:p>
                      <a:pPr algn="ctr" rtl="0" fontAlgn="b"/>
                      <a:r>
                        <a:rPr lang="en-GB" sz="1200" b="1" i="0" u="none" strike="noStrike">
                          <a:solidFill>
                            <a:schemeClr val="tx1"/>
                          </a:solidFill>
                          <a:effectLst/>
                          <a:latin typeface="Calibri"/>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chemeClr val="tx1"/>
                          </a:solidFill>
                          <a:effectLst/>
                          <a:latin typeface="Calibri"/>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chemeClr val="tx1"/>
                          </a:solidFill>
                          <a:effectLst/>
                          <a:latin typeface="Calibri"/>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dirty="0">
                          <a:solidFill>
                            <a:schemeClr val="tx1"/>
                          </a:solidFill>
                          <a:effectLst/>
                          <a:latin typeface="Calibri"/>
                        </a:rPr>
                        <a:t>No change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559188670"/>
                  </a:ext>
                </a:extLst>
              </a:tr>
            </a:tbl>
          </a:graphicData>
        </a:graphic>
      </p:graphicFrame>
      <p:sp>
        <p:nvSpPr>
          <p:cNvPr id="12" name="TextBox 11">
            <a:extLst>
              <a:ext uri="{FF2B5EF4-FFF2-40B4-BE49-F238E27FC236}">
                <a16:creationId xmlns:a16="http://schemas.microsoft.com/office/drawing/2014/main" id="{4CA08AED-CBE6-962C-4AC5-7AB4A51CF7E1}"/>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using 3 sensors in Cambridge (M11), 5 in East Cambridgeshire (A11 and A14), 2 in Fenland (A47), 6 in Huntingdonshire (A1 and A1(M)), 3 in Peterborough (A47 and A1) and 3 in South Cambridgeshire (M11 and A11).</a:t>
            </a:r>
          </a:p>
        </p:txBody>
      </p:sp>
    </p:spTree>
    <p:extLst>
      <p:ext uri="{BB962C8B-B14F-4D97-AF65-F5344CB8AC3E}">
        <p14:creationId xmlns:p14="http://schemas.microsoft.com/office/powerpoint/2010/main" val="66925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Daily Flow by Day of the Week</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609600" y="609983"/>
            <a:ext cx="1097331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On the strategic road network in Cambridgeshire, all days of the week present similar average flows to pre-COVID volumes, with change from 2019 ranging only between -4% and +1%. Thursday is furthest from pre-COVID at -4%.</a:t>
            </a:r>
          </a:p>
        </p:txBody>
      </p:sp>
      <p:pic>
        <p:nvPicPr>
          <p:cNvPr id="4" name="Picture 3" descr="A graph showing June 2019, June 2021 and June 2023 average daily flow by day of the week. All days are close to pre-COVID.">
            <a:extLst>
              <a:ext uri="{FF2B5EF4-FFF2-40B4-BE49-F238E27FC236}">
                <a16:creationId xmlns:a16="http://schemas.microsoft.com/office/drawing/2014/main" id="{F8BE02DD-1861-DF7A-2BA5-DFF4A44A6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9820" y="1202699"/>
            <a:ext cx="8551710" cy="4104821"/>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14</a:t>
            </a:fld>
            <a:endParaRPr lang="en-GB"/>
          </a:p>
        </p:txBody>
      </p:sp>
      <p:graphicFrame>
        <p:nvGraphicFramePr>
          <p:cNvPr id="9" name="Table 8">
            <a:extLst>
              <a:ext uri="{FF2B5EF4-FFF2-40B4-BE49-F238E27FC236}">
                <a16:creationId xmlns:a16="http://schemas.microsoft.com/office/drawing/2014/main" id="{F9605FDE-1B6A-2787-975D-779204350429}"/>
              </a:ext>
            </a:extLst>
          </p:cNvPr>
          <p:cNvGraphicFramePr>
            <a:graphicFrameLocks noGrp="1"/>
          </p:cNvGraphicFramePr>
          <p:nvPr>
            <p:extLst>
              <p:ext uri="{D42A27DB-BD31-4B8C-83A1-F6EECF244321}">
                <p14:modId xmlns:p14="http://schemas.microsoft.com/office/powerpoint/2010/main" val="281356093"/>
              </p:ext>
            </p:extLst>
          </p:nvPr>
        </p:nvGraphicFramePr>
        <p:xfrm>
          <a:off x="1753626" y="5512945"/>
          <a:ext cx="8547100" cy="844550"/>
        </p:xfrm>
        <a:graphic>
          <a:graphicData uri="http://schemas.openxmlformats.org/drawingml/2006/table">
            <a:tbl>
              <a:tblPr firstRow="1"/>
              <a:tblGrid>
                <a:gridCol w="1219200">
                  <a:extLst>
                    <a:ext uri="{9D8B030D-6E8A-4147-A177-3AD203B41FA5}">
                      <a16:colId xmlns:a16="http://schemas.microsoft.com/office/drawing/2014/main" val="452143674"/>
                    </a:ext>
                  </a:extLst>
                </a:gridCol>
                <a:gridCol w="1168400">
                  <a:extLst>
                    <a:ext uri="{9D8B030D-6E8A-4147-A177-3AD203B41FA5}">
                      <a16:colId xmlns:a16="http://schemas.microsoft.com/office/drawing/2014/main" val="3258703993"/>
                    </a:ext>
                  </a:extLst>
                </a:gridCol>
                <a:gridCol w="1397000">
                  <a:extLst>
                    <a:ext uri="{9D8B030D-6E8A-4147-A177-3AD203B41FA5}">
                      <a16:colId xmlns:a16="http://schemas.microsoft.com/office/drawing/2014/main" val="3946884924"/>
                    </a:ext>
                  </a:extLst>
                </a:gridCol>
                <a:gridCol w="1219200">
                  <a:extLst>
                    <a:ext uri="{9D8B030D-6E8A-4147-A177-3AD203B41FA5}">
                      <a16:colId xmlns:a16="http://schemas.microsoft.com/office/drawing/2014/main" val="286251696"/>
                    </a:ext>
                  </a:extLst>
                </a:gridCol>
                <a:gridCol w="1231900">
                  <a:extLst>
                    <a:ext uri="{9D8B030D-6E8A-4147-A177-3AD203B41FA5}">
                      <a16:colId xmlns:a16="http://schemas.microsoft.com/office/drawing/2014/main" val="816804133"/>
                    </a:ext>
                  </a:extLst>
                </a:gridCol>
                <a:gridCol w="1206500">
                  <a:extLst>
                    <a:ext uri="{9D8B030D-6E8A-4147-A177-3AD203B41FA5}">
                      <a16:colId xmlns:a16="http://schemas.microsoft.com/office/drawing/2014/main" val="492332359"/>
                    </a:ext>
                  </a:extLst>
                </a:gridCol>
                <a:gridCol w="1104900">
                  <a:extLst>
                    <a:ext uri="{9D8B030D-6E8A-4147-A177-3AD203B41FA5}">
                      <a16:colId xmlns:a16="http://schemas.microsoft.com/office/drawing/2014/main" val="1496233934"/>
                    </a:ext>
                  </a:extLst>
                </a:gridCol>
              </a:tblGrid>
              <a:tr h="196850">
                <a:tc gridSpan="7">
                  <a:txBody>
                    <a:bodyPr/>
                    <a:lstStyle/>
                    <a:p>
                      <a:pPr algn="ctr" rtl="0" fontAlgn="b"/>
                      <a:r>
                        <a:rPr lang="en-GB" sz="1200" b="1" i="0" u="none" strike="noStrike">
                          <a:solidFill>
                            <a:srgbClr val="0070C0"/>
                          </a:solidFill>
                          <a:effectLst/>
                          <a:latin typeface="Calibri" panose="020F0502020204030204" pitchFamily="34" charset="0"/>
                        </a:rPr>
                        <a:t>Pre-COVID to Now:</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69041680"/>
                  </a:ext>
                </a:extLst>
              </a:tr>
              <a:tr h="203200">
                <a:tc gridSpan="7">
                  <a:txBody>
                    <a:bodyPr/>
                    <a:lstStyle/>
                    <a:p>
                      <a:pPr algn="ctr" rtl="0" fontAlgn="b"/>
                      <a:r>
                        <a:rPr lang="en-GB" sz="1200" b="1" i="0" u="none" strike="noStrike">
                          <a:solidFill>
                            <a:srgbClr val="000000"/>
                          </a:solidFill>
                          <a:effectLst/>
                          <a:latin typeface="Calibri" panose="020F0502020204030204" pitchFamily="34" charset="0"/>
                        </a:rPr>
                        <a:t>Jun 2019 to Jun 2023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75802473"/>
                  </a:ext>
                </a:extLst>
              </a:tr>
              <a:tr h="203200">
                <a:tc>
                  <a:txBody>
                    <a:bodyPr/>
                    <a:lstStyle/>
                    <a:p>
                      <a:pPr algn="ctr" rtl="0" fontAlgn="ctr"/>
                      <a:r>
                        <a:rPr lang="en-GB" sz="1200" b="1" i="0" u="none" strike="noStrike">
                          <a:solidFill>
                            <a:srgbClr val="000000"/>
                          </a:solidFill>
                          <a:effectLst/>
                          <a:latin typeface="Calibri" panose="020F0502020204030204" pitchFamily="34" charset="0"/>
                        </a:rPr>
                        <a:t>First Working Day</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Normal Tuesday</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Normal Wednesday</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Normal Thursday</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Last Working Day</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Normal Saturday</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Normal Sunday</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92705673"/>
                  </a:ext>
                </a:extLst>
              </a:tr>
              <a:tr h="241300">
                <a:tc>
                  <a:txBody>
                    <a:bodyPr/>
                    <a:lstStyle/>
                    <a:p>
                      <a:pPr algn="ctr" rtl="0" fontAlgn="ctr"/>
                      <a:r>
                        <a:rPr lang="en-GB" sz="1400" b="1" i="0" u="none" strike="noStrike">
                          <a:solidFill>
                            <a:srgbClr val="000000"/>
                          </a:solidFill>
                          <a:effectLst/>
                          <a:latin typeface="Calibri" panose="020F0502020204030204" pitchFamily="34" charset="0"/>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rtl="0" fontAlgn="ctr"/>
                      <a:r>
                        <a:rPr lang="en-GB" sz="1400" b="1" i="0" u="none" strike="noStrike">
                          <a:solidFill>
                            <a:srgbClr val="000000"/>
                          </a:solidFill>
                          <a:effectLst/>
                          <a:latin typeface="Calibri" panose="020F0502020204030204" pitchFamily="34" charset="0"/>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rtl="0" fontAlgn="ctr"/>
                      <a:r>
                        <a:rPr lang="en-GB" sz="1400" b="1" i="0" u="none" strike="noStrike">
                          <a:solidFill>
                            <a:srgbClr val="000000"/>
                          </a:solidFill>
                          <a:effectLst/>
                          <a:latin typeface="Calibri" panose="020F0502020204030204" pitchFamily="34" charset="0"/>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rtl="0" fontAlgn="ctr"/>
                      <a:r>
                        <a:rPr lang="en-GB" sz="1400" b="1" i="0" u="none" strike="noStrike">
                          <a:solidFill>
                            <a:srgbClr val="000000"/>
                          </a:solidFill>
                          <a:effectLst/>
                          <a:latin typeface="Calibri" panose="020F0502020204030204" pitchFamily="34" charset="0"/>
                        </a:rPr>
                        <a:t>-4%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rtl="0" fontAlgn="ctr"/>
                      <a:r>
                        <a:rPr lang="en-GB" sz="1400" b="1" i="0" u="none" strike="noStrike">
                          <a:solidFill>
                            <a:srgbClr val="000000"/>
                          </a:solidFill>
                          <a:effectLst/>
                          <a:latin typeface="Calibri" panose="020F0502020204030204" pitchFamily="34" charset="0"/>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rtl="0" fontAlgn="ctr"/>
                      <a:r>
                        <a:rPr lang="en-GB" sz="1400" b="1" i="0" u="none" strike="noStrike">
                          <a:solidFill>
                            <a:srgbClr val="000000"/>
                          </a:solidFill>
                          <a:effectLst/>
                          <a:latin typeface="Calibri" panose="020F0502020204030204" pitchFamily="34" charset="0"/>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rtl="0" fontAlgn="ctr"/>
                      <a:r>
                        <a:rPr lang="en-GB" sz="1400" b="1" i="0" u="none" strike="noStrike" dirty="0">
                          <a:solidFill>
                            <a:srgbClr val="000000"/>
                          </a:solidFill>
                          <a:effectLst/>
                          <a:latin typeface="Calibri" panose="020F0502020204030204" pitchFamily="34" charset="0"/>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85057231"/>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24 sensors - 3 sensors in Cambridge, 5 in East Cambridgeshire, 2 in Fenland, 8 in Huntingdonshire, 3 in Peterborough and 3 in South Cambridgeshire.</a:t>
            </a:r>
          </a:p>
        </p:txBody>
      </p:sp>
      <p:sp>
        <p:nvSpPr>
          <p:cNvPr id="6" name="TextBox 5">
            <a:extLst>
              <a:ext uri="{FF2B5EF4-FFF2-40B4-BE49-F238E27FC236}">
                <a16:creationId xmlns:a16="http://schemas.microsoft.com/office/drawing/2014/main" id="{79D739E8-A780-778C-89A2-ADB518F04BBA}"/>
              </a:ext>
              <a:ext uri="{C183D7F6-B498-43B3-948B-1728B52AA6E4}">
                <adec:decorative xmlns:adec="http://schemas.microsoft.com/office/drawing/2017/decorative" val="1"/>
              </a:ext>
            </a:extLst>
          </p:cNvPr>
          <p:cNvSpPr txBox="1"/>
          <p:nvPr/>
        </p:nvSpPr>
        <p:spPr>
          <a:xfrm rot="16200000">
            <a:off x="2614563" y="2386478"/>
            <a:ext cx="804023" cy="276999"/>
          </a:xfrm>
          <a:prstGeom prst="rect">
            <a:avLst/>
          </a:prstGeom>
          <a:noFill/>
        </p:spPr>
        <p:txBody>
          <a:bodyPr wrap="square" rtlCol="0">
            <a:spAutoFit/>
          </a:bodyPr>
          <a:lstStyle/>
          <a:p>
            <a:r>
              <a:rPr lang="en-GB" sz="1200">
                <a:solidFill>
                  <a:schemeClr val="bg1"/>
                </a:solidFill>
              </a:rPr>
              <a:t>Jun-2019</a:t>
            </a:r>
          </a:p>
        </p:txBody>
      </p:sp>
      <p:sp>
        <p:nvSpPr>
          <p:cNvPr id="17" name="TextBox 16">
            <a:extLst>
              <a:ext uri="{FF2B5EF4-FFF2-40B4-BE49-F238E27FC236}">
                <a16:creationId xmlns:a16="http://schemas.microsoft.com/office/drawing/2014/main" id="{52B95F10-525A-FF2E-7A9F-D632A59E5DEC}"/>
              </a:ext>
              <a:ext uri="{C183D7F6-B498-43B3-948B-1728B52AA6E4}">
                <adec:decorative xmlns:adec="http://schemas.microsoft.com/office/drawing/2017/decorative" val="1"/>
              </a:ext>
            </a:extLst>
          </p:cNvPr>
          <p:cNvSpPr txBox="1"/>
          <p:nvPr/>
        </p:nvSpPr>
        <p:spPr>
          <a:xfrm rot="16200000">
            <a:off x="2896955" y="2601631"/>
            <a:ext cx="804023" cy="276999"/>
          </a:xfrm>
          <a:prstGeom prst="rect">
            <a:avLst/>
          </a:prstGeom>
          <a:noFill/>
        </p:spPr>
        <p:txBody>
          <a:bodyPr wrap="square" rtlCol="0">
            <a:spAutoFit/>
          </a:bodyPr>
          <a:lstStyle/>
          <a:p>
            <a:r>
              <a:rPr lang="en-GB" sz="1200">
                <a:solidFill>
                  <a:schemeClr val="bg2">
                    <a:lumMod val="25000"/>
                  </a:schemeClr>
                </a:solidFill>
              </a:rPr>
              <a:t>Jun-2021</a:t>
            </a:r>
          </a:p>
        </p:txBody>
      </p:sp>
      <p:sp>
        <p:nvSpPr>
          <p:cNvPr id="24" name="TextBox 23">
            <a:extLst>
              <a:ext uri="{FF2B5EF4-FFF2-40B4-BE49-F238E27FC236}">
                <a16:creationId xmlns:a16="http://schemas.microsoft.com/office/drawing/2014/main" id="{F2DE5605-4B7E-9B23-422D-D8DCB6EC605A}"/>
              </a:ext>
              <a:ext uri="{C183D7F6-B498-43B3-948B-1728B52AA6E4}">
                <adec:decorative xmlns:adec="http://schemas.microsoft.com/office/drawing/2017/decorative" val="1"/>
              </a:ext>
            </a:extLst>
          </p:cNvPr>
          <p:cNvSpPr txBox="1"/>
          <p:nvPr/>
        </p:nvSpPr>
        <p:spPr>
          <a:xfrm rot="16200000">
            <a:off x="3182369" y="2405134"/>
            <a:ext cx="804023" cy="276999"/>
          </a:xfrm>
          <a:prstGeom prst="rect">
            <a:avLst/>
          </a:prstGeom>
          <a:noFill/>
        </p:spPr>
        <p:txBody>
          <a:bodyPr wrap="square" rtlCol="0">
            <a:spAutoFit/>
          </a:bodyPr>
          <a:lstStyle/>
          <a:p>
            <a:r>
              <a:rPr lang="en-GB" sz="1200">
                <a:solidFill>
                  <a:schemeClr val="bg2">
                    <a:lumMod val="25000"/>
                  </a:schemeClr>
                </a:solidFill>
              </a:rPr>
              <a:t>Jun-2023</a:t>
            </a:r>
          </a:p>
        </p:txBody>
      </p:sp>
      <p:sp>
        <p:nvSpPr>
          <p:cNvPr id="32" name="TextBox 31">
            <a:extLst>
              <a:ext uri="{FF2B5EF4-FFF2-40B4-BE49-F238E27FC236}">
                <a16:creationId xmlns:a16="http://schemas.microsoft.com/office/drawing/2014/main" id="{D4F98AEA-1A7F-0880-2932-2DC1A5167953}"/>
              </a:ext>
              <a:ext uri="{C183D7F6-B498-43B3-948B-1728B52AA6E4}">
                <adec:decorative xmlns:adec="http://schemas.microsoft.com/office/drawing/2017/decorative" val="1"/>
              </a:ext>
            </a:extLst>
          </p:cNvPr>
          <p:cNvSpPr txBox="1"/>
          <p:nvPr/>
        </p:nvSpPr>
        <p:spPr>
          <a:xfrm rot="16200000">
            <a:off x="3656333" y="2477407"/>
            <a:ext cx="804023" cy="276999"/>
          </a:xfrm>
          <a:prstGeom prst="rect">
            <a:avLst/>
          </a:prstGeom>
          <a:noFill/>
        </p:spPr>
        <p:txBody>
          <a:bodyPr wrap="square" rtlCol="0">
            <a:spAutoFit/>
          </a:bodyPr>
          <a:lstStyle/>
          <a:p>
            <a:r>
              <a:rPr lang="en-GB" sz="1200">
                <a:solidFill>
                  <a:schemeClr val="bg1"/>
                </a:solidFill>
              </a:rPr>
              <a:t>Jun-2019</a:t>
            </a:r>
          </a:p>
        </p:txBody>
      </p:sp>
      <p:sp>
        <p:nvSpPr>
          <p:cNvPr id="33" name="TextBox 32">
            <a:extLst>
              <a:ext uri="{FF2B5EF4-FFF2-40B4-BE49-F238E27FC236}">
                <a16:creationId xmlns:a16="http://schemas.microsoft.com/office/drawing/2014/main" id="{B22FFE4D-5395-5867-0E8E-73FBEAFF45D6}"/>
              </a:ext>
              <a:ext uri="{C183D7F6-B498-43B3-948B-1728B52AA6E4}">
                <adec:decorative xmlns:adec="http://schemas.microsoft.com/office/drawing/2017/decorative" val="1"/>
              </a:ext>
            </a:extLst>
          </p:cNvPr>
          <p:cNvSpPr txBox="1"/>
          <p:nvPr/>
        </p:nvSpPr>
        <p:spPr>
          <a:xfrm rot="16200000">
            <a:off x="3938725" y="2692560"/>
            <a:ext cx="804023" cy="276999"/>
          </a:xfrm>
          <a:prstGeom prst="rect">
            <a:avLst/>
          </a:prstGeom>
          <a:noFill/>
        </p:spPr>
        <p:txBody>
          <a:bodyPr wrap="square" rtlCol="0">
            <a:spAutoFit/>
          </a:bodyPr>
          <a:lstStyle/>
          <a:p>
            <a:r>
              <a:rPr lang="en-GB" sz="1200">
                <a:solidFill>
                  <a:schemeClr val="bg2">
                    <a:lumMod val="25000"/>
                  </a:schemeClr>
                </a:solidFill>
              </a:rPr>
              <a:t>Jun-2021</a:t>
            </a:r>
          </a:p>
        </p:txBody>
      </p:sp>
      <p:sp>
        <p:nvSpPr>
          <p:cNvPr id="34" name="TextBox 33">
            <a:extLst>
              <a:ext uri="{FF2B5EF4-FFF2-40B4-BE49-F238E27FC236}">
                <a16:creationId xmlns:a16="http://schemas.microsoft.com/office/drawing/2014/main" id="{61EE94B1-189D-EAB0-B11C-E6C941795E39}"/>
              </a:ext>
              <a:ext uri="{C183D7F6-B498-43B3-948B-1728B52AA6E4}">
                <adec:decorative xmlns:adec="http://schemas.microsoft.com/office/drawing/2017/decorative" val="1"/>
              </a:ext>
            </a:extLst>
          </p:cNvPr>
          <p:cNvSpPr txBox="1"/>
          <p:nvPr/>
        </p:nvSpPr>
        <p:spPr>
          <a:xfrm rot="16200000">
            <a:off x="4224139" y="2496063"/>
            <a:ext cx="804023" cy="276999"/>
          </a:xfrm>
          <a:prstGeom prst="rect">
            <a:avLst/>
          </a:prstGeom>
          <a:noFill/>
        </p:spPr>
        <p:txBody>
          <a:bodyPr wrap="square" rtlCol="0">
            <a:spAutoFit/>
          </a:bodyPr>
          <a:lstStyle/>
          <a:p>
            <a:r>
              <a:rPr lang="en-GB" sz="1200">
                <a:solidFill>
                  <a:schemeClr val="bg2">
                    <a:lumMod val="25000"/>
                  </a:schemeClr>
                </a:solidFill>
              </a:rPr>
              <a:t>Jun-2023</a:t>
            </a:r>
          </a:p>
        </p:txBody>
      </p:sp>
      <p:sp>
        <p:nvSpPr>
          <p:cNvPr id="35" name="TextBox 34">
            <a:extLst>
              <a:ext uri="{FF2B5EF4-FFF2-40B4-BE49-F238E27FC236}">
                <a16:creationId xmlns:a16="http://schemas.microsoft.com/office/drawing/2014/main" id="{A4F43CFF-AD74-3564-ECAC-B3EFAC3D9D69}"/>
              </a:ext>
              <a:ext uri="{C183D7F6-B498-43B3-948B-1728B52AA6E4}">
                <adec:decorative xmlns:adec="http://schemas.microsoft.com/office/drawing/2017/decorative" val="1"/>
              </a:ext>
            </a:extLst>
          </p:cNvPr>
          <p:cNvSpPr txBox="1"/>
          <p:nvPr/>
        </p:nvSpPr>
        <p:spPr>
          <a:xfrm rot="16200000">
            <a:off x="4717559" y="2378207"/>
            <a:ext cx="804023" cy="276999"/>
          </a:xfrm>
          <a:prstGeom prst="rect">
            <a:avLst/>
          </a:prstGeom>
          <a:noFill/>
        </p:spPr>
        <p:txBody>
          <a:bodyPr wrap="square" rtlCol="0">
            <a:spAutoFit/>
          </a:bodyPr>
          <a:lstStyle/>
          <a:p>
            <a:r>
              <a:rPr lang="en-GB" sz="1200">
                <a:solidFill>
                  <a:schemeClr val="bg1"/>
                </a:solidFill>
              </a:rPr>
              <a:t>Jun-2019</a:t>
            </a:r>
          </a:p>
        </p:txBody>
      </p:sp>
      <p:sp>
        <p:nvSpPr>
          <p:cNvPr id="36" name="TextBox 35">
            <a:extLst>
              <a:ext uri="{FF2B5EF4-FFF2-40B4-BE49-F238E27FC236}">
                <a16:creationId xmlns:a16="http://schemas.microsoft.com/office/drawing/2014/main" id="{22B9145A-EEC8-1929-031C-7CBE982C4E8C}"/>
              </a:ext>
              <a:ext uri="{C183D7F6-B498-43B3-948B-1728B52AA6E4}">
                <adec:decorative xmlns:adec="http://schemas.microsoft.com/office/drawing/2017/decorative" val="1"/>
              </a:ext>
            </a:extLst>
          </p:cNvPr>
          <p:cNvSpPr txBox="1"/>
          <p:nvPr/>
        </p:nvSpPr>
        <p:spPr>
          <a:xfrm rot="16200000">
            <a:off x="4990223" y="2603088"/>
            <a:ext cx="804023" cy="276999"/>
          </a:xfrm>
          <a:prstGeom prst="rect">
            <a:avLst/>
          </a:prstGeom>
          <a:noFill/>
        </p:spPr>
        <p:txBody>
          <a:bodyPr wrap="square" rtlCol="0">
            <a:spAutoFit/>
          </a:bodyPr>
          <a:lstStyle/>
          <a:p>
            <a:r>
              <a:rPr lang="en-GB" sz="1200">
                <a:solidFill>
                  <a:schemeClr val="bg2">
                    <a:lumMod val="25000"/>
                  </a:schemeClr>
                </a:solidFill>
              </a:rPr>
              <a:t>Jun-2021</a:t>
            </a:r>
          </a:p>
        </p:txBody>
      </p:sp>
      <p:sp>
        <p:nvSpPr>
          <p:cNvPr id="37" name="TextBox 36">
            <a:extLst>
              <a:ext uri="{FF2B5EF4-FFF2-40B4-BE49-F238E27FC236}">
                <a16:creationId xmlns:a16="http://schemas.microsoft.com/office/drawing/2014/main" id="{EE2BC782-DBEE-D894-1A60-09DFF6F20F52}"/>
              </a:ext>
              <a:ext uri="{C183D7F6-B498-43B3-948B-1728B52AA6E4}">
                <adec:decorative xmlns:adec="http://schemas.microsoft.com/office/drawing/2017/decorative" val="1"/>
              </a:ext>
            </a:extLst>
          </p:cNvPr>
          <p:cNvSpPr txBox="1"/>
          <p:nvPr/>
        </p:nvSpPr>
        <p:spPr>
          <a:xfrm rot="16200000">
            <a:off x="5284708" y="2415662"/>
            <a:ext cx="804023" cy="276999"/>
          </a:xfrm>
          <a:prstGeom prst="rect">
            <a:avLst/>
          </a:prstGeom>
          <a:noFill/>
        </p:spPr>
        <p:txBody>
          <a:bodyPr wrap="square" rtlCol="0">
            <a:spAutoFit/>
          </a:bodyPr>
          <a:lstStyle/>
          <a:p>
            <a:r>
              <a:rPr lang="en-GB" sz="1200">
                <a:solidFill>
                  <a:schemeClr val="bg2">
                    <a:lumMod val="25000"/>
                  </a:schemeClr>
                </a:solidFill>
              </a:rPr>
              <a:t>Jun-2023</a:t>
            </a:r>
          </a:p>
        </p:txBody>
      </p:sp>
      <p:sp>
        <p:nvSpPr>
          <p:cNvPr id="38" name="TextBox 37">
            <a:extLst>
              <a:ext uri="{FF2B5EF4-FFF2-40B4-BE49-F238E27FC236}">
                <a16:creationId xmlns:a16="http://schemas.microsoft.com/office/drawing/2014/main" id="{25C6F0A6-12E6-C33C-EDEB-218E1B18F8DD}"/>
              </a:ext>
              <a:ext uri="{C183D7F6-B498-43B3-948B-1728B52AA6E4}">
                <adec:decorative xmlns:adec="http://schemas.microsoft.com/office/drawing/2017/decorative" val="1"/>
              </a:ext>
            </a:extLst>
          </p:cNvPr>
          <p:cNvSpPr txBox="1"/>
          <p:nvPr/>
        </p:nvSpPr>
        <p:spPr>
          <a:xfrm rot="16200000">
            <a:off x="5763664" y="2298679"/>
            <a:ext cx="804023" cy="276999"/>
          </a:xfrm>
          <a:prstGeom prst="rect">
            <a:avLst/>
          </a:prstGeom>
          <a:noFill/>
        </p:spPr>
        <p:txBody>
          <a:bodyPr wrap="square" rtlCol="0">
            <a:spAutoFit/>
          </a:bodyPr>
          <a:lstStyle/>
          <a:p>
            <a:r>
              <a:rPr lang="en-GB" sz="1200">
                <a:solidFill>
                  <a:schemeClr val="bg1"/>
                </a:solidFill>
              </a:rPr>
              <a:t>Jun-2019</a:t>
            </a:r>
          </a:p>
        </p:txBody>
      </p:sp>
      <p:sp>
        <p:nvSpPr>
          <p:cNvPr id="39" name="TextBox 38">
            <a:extLst>
              <a:ext uri="{FF2B5EF4-FFF2-40B4-BE49-F238E27FC236}">
                <a16:creationId xmlns:a16="http://schemas.microsoft.com/office/drawing/2014/main" id="{A4961A4F-A419-6B99-6C3E-BDF1A368B7DA}"/>
              </a:ext>
              <a:ext uri="{C183D7F6-B498-43B3-948B-1728B52AA6E4}">
                <adec:decorative xmlns:adec="http://schemas.microsoft.com/office/drawing/2017/decorative" val="1"/>
              </a:ext>
            </a:extLst>
          </p:cNvPr>
          <p:cNvSpPr txBox="1"/>
          <p:nvPr/>
        </p:nvSpPr>
        <p:spPr>
          <a:xfrm rot="16200000">
            <a:off x="6036328" y="2562472"/>
            <a:ext cx="804023" cy="276999"/>
          </a:xfrm>
          <a:prstGeom prst="rect">
            <a:avLst/>
          </a:prstGeom>
          <a:noFill/>
        </p:spPr>
        <p:txBody>
          <a:bodyPr wrap="square" rtlCol="0">
            <a:spAutoFit/>
          </a:bodyPr>
          <a:lstStyle/>
          <a:p>
            <a:r>
              <a:rPr lang="en-GB" sz="1200">
                <a:solidFill>
                  <a:schemeClr val="bg2">
                    <a:lumMod val="25000"/>
                  </a:schemeClr>
                </a:solidFill>
              </a:rPr>
              <a:t>Jun-2021</a:t>
            </a:r>
          </a:p>
        </p:txBody>
      </p:sp>
      <p:sp>
        <p:nvSpPr>
          <p:cNvPr id="40" name="TextBox 39">
            <a:extLst>
              <a:ext uri="{FF2B5EF4-FFF2-40B4-BE49-F238E27FC236}">
                <a16:creationId xmlns:a16="http://schemas.microsoft.com/office/drawing/2014/main" id="{2D9C746B-7C04-E3BD-FC9C-2EC66A95D9B8}"/>
              </a:ext>
              <a:ext uri="{C183D7F6-B498-43B3-948B-1728B52AA6E4}">
                <adec:decorative xmlns:adec="http://schemas.microsoft.com/office/drawing/2017/decorative" val="1"/>
              </a:ext>
            </a:extLst>
          </p:cNvPr>
          <p:cNvSpPr txBox="1"/>
          <p:nvPr/>
        </p:nvSpPr>
        <p:spPr>
          <a:xfrm rot="16200000">
            <a:off x="6330813" y="2345862"/>
            <a:ext cx="804023" cy="276999"/>
          </a:xfrm>
          <a:prstGeom prst="rect">
            <a:avLst/>
          </a:prstGeom>
          <a:noFill/>
        </p:spPr>
        <p:txBody>
          <a:bodyPr wrap="square" rtlCol="0">
            <a:spAutoFit/>
          </a:bodyPr>
          <a:lstStyle/>
          <a:p>
            <a:r>
              <a:rPr lang="en-GB" sz="1200">
                <a:solidFill>
                  <a:schemeClr val="bg2">
                    <a:lumMod val="25000"/>
                  </a:schemeClr>
                </a:solidFill>
              </a:rPr>
              <a:t>Jun-2023</a:t>
            </a:r>
          </a:p>
        </p:txBody>
      </p:sp>
      <p:sp>
        <p:nvSpPr>
          <p:cNvPr id="41" name="TextBox 40">
            <a:extLst>
              <a:ext uri="{FF2B5EF4-FFF2-40B4-BE49-F238E27FC236}">
                <a16:creationId xmlns:a16="http://schemas.microsoft.com/office/drawing/2014/main" id="{46EEA169-5AD1-7AFE-E079-87BD6DFA86E2}"/>
              </a:ext>
              <a:ext uri="{C183D7F6-B498-43B3-948B-1728B52AA6E4}">
                <adec:decorative xmlns:adec="http://schemas.microsoft.com/office/drawing/2017/decorative" val="1"/>
              </a:ext>
            </a:extLst>
          </p:cNvPr>
          <p:cNvSpPr txBox="1"/>
          <p:nvPr/>
        </p:nvSpPr>
        <p:spPr>
          <a:xfrm rot="16200000">
            <a:off x="6804428" y="2028211"/>
            <a:ext cx="804023" cy="276999"/>
          </a:xfrm>
          <a:prstGeom prst="rect">
            <a:avLst/>
          </a:prstGeom>
          <a:noFill/>
        </p:spPr>
        <p:txBody>
          <a:bodyPr wrap="square" rtlCol="0">
            <a:spAutoFit/>
          </a:bodyPr>
          <a:lstStyle/>
          <a:p>
            <a:r>
              <a:rPr lang="en-GB" sz="1200">
                <a:solidFill>
                  <a:schemeClr val="bg1"/>
                </a:solidFill>
              </a:rPr>
              <a:t>Jun-2019</a:t>
            </a:r>
          </a:p>
        </p:txBody>
      </p:sp>
      <p:sp>
        <p:nvSpPr>
          <p:cNvPr id="42" name="TextBox 41">
            <a:extLst>
              <a:ext uri="{FF2B5EF4-FFF2-40B4-BE49-F238E27FC236}">
                <a16:creationId xmlns:a16="http://schemas.microsoft.com/office/drawing/2014/main" id="{5387EE31-B1C9-1290-D7AC-997F337BBA9C}"/>
              </a:ext>
              <a:ext uri="{C183D7F6-B498-43B3-948B-1728B52AA6E4}">
                <adec:decorative xmlns:adec="http://schemas.microsoft.com/office/drawing/2017/decorative" val="1"/>
              </a:ext>
            </a:extLst>
          </p:cNvPr>
          <p:cNvSpPr txBox="1"/>
          <p:nvPr/>
        </p:nvSpPr>
        <p:spPr>
          <a:xfrm rot="16200000">
            <a:off x="7086820" y="2214180"/>
            <a:ext cx="804023" cy="276999"/>
          </a:xfrm>
          <a:prstGeom prst="rect">
            <a:avLst/>
          </a:prstGeom>
          <a:noFill/>
        </p:spPr>
        <p:txBody>
          <a:bodyPr wrap="square" rtlCol="0">
            <a:spAutoFit/>
          </a:bodyPr>
          <a:lstStyle/>
          <a:p>
            <a:r>
              <a:rPr lang="en-GB" sz="1200">
                <a:solidFill>
                  <a:schemeClr val="bg2">
                    <a:lumMod val="25000"/>
                  </a:schemeClr>
                </a:solidFill>
              </a:rPr>
              <a:t>Jun-2021</a:t>
            </a:r>
          </a:p>
        </p:txBody>
      </p:sp>
      <p:sp>
        <p:nvSpPr>
          <p:cNvPr id="43" name="TextBox 42">
            <a:extLst>
              <a:ext uri="{FF2B5EF4-FFF2-40B4-BE49-F238E27FC236}">
                <a16:creationId xmlns:a16="http://schemas.microsoft.com/office/drawing/2014/main" id="{3338744E-C08B-1CEE-3007-580CAA4224D7}"/>
              </a:ext>
              <a:ext uri="{C183D7F6-B498-43B3-948B-1728B52AA6E4}">
                <adec:decorative xmlns:adec="http://schemas.microsoft.com/office/drawing/2017/decorative" val="1"/>
              </a:ext>
            </a:extLst>
          </p:cNvPr>
          <p:cNvSpPr txBox="1"/>
          <p:nvPr/>
        </p:nvSpPr>
        <p:spPr>
          <a:xfrm rot="16200000">
            <a:off x="7381305" y="2075394"/>
            <a:ext cx="804023" cy="276999"/>
          </a:xfrm>
          <a:prstGeom prst="rect">
            <a:avLst/>
          </a:prstGeom>
          <a:noFill/>
        </p:spPr>
        <p:txBody>
          <a:bodyPr wrap="square" rtlCol="0">
            <a:spAutoFit/>
          </a:bodyPr>
          <a:lstStyle/>
          <a:p>
            <a:r>
              <a:rPr lang="en-GB" sz="1200">
                <a:solidFill>
                  <a:schemeClr val="bg2">
                    <a:lumMod val="25000"/>
                  </a:schemeClr>
                </a:solidFill>
              </a:rPr>
              <a:t>Jun-2023</a:t>
            </a:r>
          </a:p>
        </p:txBody>
      </p:sp>
      <p:sp>
        <p:nvSpPr>
          <p:cNvPr id="44" name="TextBox 43">
            <a:extLst>
              <a:ext uri="{FF2B5EF4-FFF2-40B4-BE49-F238E27FC236}">
                <a16:creationId xmlns:a16="http://schemas.microsoft.com/office/drawing/2014/main" id="{2DE21C7F-1F9C-2548-4F78-586FDC27EE6C}"/>
              </a:ext>
              <a:ext uri="{C183D7F6-B498-43B3-948B-1728B52AA6E4}">
                <adec:decorative xmlns:adec="http://schemas.microsoft.com/office/drawing/2017/decorative" val="1"/>
              </a:ext>
            </a:extLst>
          </p:cNvPr>
          <p:cNvSpPr txBox="1"/>
          <p:nvPr/>
        </p:nvSpPr>
        <p:spPr>
          <a:xfrm rot="16200000">
            <a:off x="7856262" y="2862049"/>
            <a:ext cx="804023" cy="276999"/>
          </a:xfrm>
          <a:prstGeom prst="rect">
            <a:avLst/>
          </a:prstGeom>
          <a:noFill/>
        </p:spPr>
        <p:txBody>
          <a:bodyPr wrap="square" rtlCol="0">
            <a:spAutoFit/>
          </a:bodyPr>
          <a:lstStyle/>
          <a:p>
            <a:r>
              <a:rPr lang="en-GB" sz="1200">
                <a:solidFill>
                  <a:schemeClr val="bg1"/>
                </a:solidFill>
              </a:rPr>
              <a:t>Jun-2019</a:t>
            </a:r>
          </a:p>
        </p:txBody>
      </p:sp>
      <p:sp>
        <p:nvSpPr>
          <p:cNvPr id="45" name="TextBox 44">
            <a:extLst>
              <a:ext uri="{FF2B5EF4-FFF2-40B4-BE49-F238E27FC236}">
                <a16:creationId xmlns:a16="http://schemas.microsoft.com/office/drawing/2014/main" id="{F6A0DD4F-77E9-030F-5EF6-C3C20A20E104}"/>
              </a:ext>
              <a:ext uri="{C183D7F6-B498-43B3-948B-1728B52AA6E4}">
                <adec:decorative xmlns:adec="http://schemas.microsoft.com/office/drawing/2017/decorative" val="1"/>
              </a:ext>
            </a:extLst>
          </p:cNvPr>
          <p:cNvSpPr txBox="1"/>
          <p:nvPr/>
        </p:nvSpPr>
        <p:spPr>
          <a:xfrm rot="16200000">
            <a:off x="8138654" y="2999379"/>
            <a:ext cx="804023" cy="276999"/>
          </a:xfrm>
          <a:prstGeom prst="rect">
            <a:avLst/>
          </a:prstGeom>
          <a:noFill/>
        </p:spPr>
        <p:txBody>
          <a:bodyPr wrap="square" rtlCol="0">
            <a:spAutoFit/>
          </a:bodyPr>
          <a:lstStyle/>
          <a:p>
            <a:r>
              <a:rPr lang="en-GB" sz="1200">
                <a:solidFill>
                  <a:schemeClr val="bg2">
                    <a:lumMod val="25000"/>
                  </a:schemeClr>
                </a:solidFill>
              </a:rPr>
              <a:t>Jun-2021</a:t>
            </a:r>
          </a:p>
        </p:txBody>
      </p:sp>
      <p:sp>
        <p:nvSpPr>
          <p:cNvPr id="46" name="TextBox 45">
            <a:extLst>
              <a:ext uri="{FF2B5EF4-FFF2-40B4-BE49-F238E27FC236}">
                <a16:creationId xmlns:a16="http://schemas.microsoft.com/office/drawing/2014/main" id="{05310E2E-0F6C-9BEF-289E-D84FF4E3BDC8}"/>
              </a:ext>
              <a:ext uri="{C183D7F6-B498-43B3-948B-1728B52AA6E4}">
                <adec:decorative xmlns:adec="http://schemas.microsoft.com/office/drawing/2017/decorative" val="1"/>
              </a:ext>
            </a:extLst>
          </p:cNvPr>
          <p:cNvSpPr txBox="1"/>
          <p:nvPr/>
        </p:nvSpPr>
        <p:spPr>
          <a:xfrm rot="16200000">
            <a:off x="8433139" y="2850864"/>
            <a:ext cx="804023" cy="276999"/>
          </a:xfrm>
          <a:prstGeom prst="rect">
            <a:avLst/>
          </a:prstGeom>
          <a:noFill/>
        </p:spPr>
        <p:txBody>
          <a:bodyPr wrap="square" rtlCol="0">
            <a:spAutoFit/>
          </a:bodyPr>
          <a:lstStyle/>
          <a:p>
            <a:r>
              <a:rPr lang="en-GB" sz="1200">
                <a:solidFill>
                  <a:schemeClr val="bg2">
                    <a:lumMod val="25000"/>
                  </a:schemeClr>
                </a:solidFill>
              </a:rPr>
              <a:t>Jun-2023</a:t>
            </a:r>
          </a:p>
        </p:txBody>
      </p:sp>
      <p:sp>
        <p:nvSpPr>
          <p:cNvPr id="47" name="TextBox 46">
            <a:extLst>
              <a:ext uri="{FF2B5EF4-FFF2-40B4-BE49-F238E27FC236}">
                <a16:creationId xmlns:a16="http://schemas.microsoft.com/office/drawing/2014/main" id="{1B965054-2D76-456C-01DB-8F159BC24A84}"/>
              </a:ext>
              <a:ext uri="{C183D7F6-B498-43B3-948B-1728B52AA6E4}">
                <adec:decorative xmlns:adec="http://schemas.microsoft.com/office/drawing/2017/decorative" val="1"/>
              </a:ext>
            </a:extLst>
          </p:cNvPr>
          <p:cNvSpPr txBox="1"/>
          <p:nvPr/>
        </p:nvSpPr>
        <p:spPr>
          <a:xfrm rot="16200000">
            <a:off x="8917488" y="2771715"/>
            <a:ext cx="804023" cy="276999"/>
          </a:xfrm>
          <a:prstGeom prst="rect">
            <a:avLst/>
          </a:prstGeom>
          <a:noFill/>
        </p:spPr>
        <p:txBody>
          <a:bodyPr wrap="square" rtlCol="0">
            <a:spAutoFit/>
          </a:bodyPr>
          <a:lstStyle/>
          <a:p>
            <a:r>
              <a:rPr lang="en-GB" sz="1200">
                <a:solidFill>
                  <a:schemeClr val="bg1"/>
                </a:solidFill>
              </a:rPr>
              <a:t>Jun-2019</a:t>
            </a:r>
          </a:p>
        </p:txBody>
      </p:sp>
      <p:sp>
        <p:nvSpPr>
          <p:cNvPr id="48" name="TextBox 47">
            <a:extLst>
              <a:ext uri="{FF2B5EF4-FFF2-40B4-BE49-F238E27FC236}">
                <a16:creationId xmlns:a16="http://schemas.microsoft.com/office/drawing/2014/main" id="{CF60BEDE-88F0-6C59-907C-F88FA4FE4D21}"/>
              </a:ext>
              <a:ext uri="{C183D7F6-B498-43B3-948B-1728B52AA6E4}">
                <adec:decorative xmlns:adec="http://schemas.microsoft.com/office/drawing/2017/decorative" val="1"/>
              </a:ext>
            </a:extLst>
          </p:cNvPr>
          <p:cNvSpPr txBox="1"/>
          <p:nvPr/>
        </p:nvSpPr>
        <p:spPr>
          <a:xfrm rot="16200000">
            <a:off x="9199880" y="2977140"/>
            <a:ext cx="804023" cy="276999"/>
          </a:xfrm>
          <a:prstGeom prst="rect">
            <a:avLst/>
          </a:prstGeom>
          <a:noFill/>
        </p:spPr>
        <p:txBody>
          <a:bodyPr wrap="square" rtlCol="0">
            <a:spAutoFit/>
          </a:bodyPr>
          <a:lstStyle/>
          <a:p>
            <a:r>
              <a:rPr lang="en-GB" sz="1200">
                <a:solidFill>
                  <a:schemeClr val="bg2">
                    <a:lumMod val="25000"/>
                  </a:schemeClr>
                </a:solidFill>
              </a:rPr>
              <a:t>Jun-2021</a:t>
            </a:r>
          </a:p>
        </p:txBody>
      </p:sp>
      <p:sp>
        <p:nvSpPr>
          <p:cNvPr id="49" name="TextBox 48">
            <a:extLst>
              <a:ext uri="{FF2B5EF4-FFF2-40B4-BE49-F238E27FC236}">
                <a16:creationId xmlns:a16="http://schemas.microsoft.com/office/drawing/2014/main" id="{09170418-9F55-98BA-91C2-82D2E15C71BC}"/>
              </a:ext>
              <a:ext uri="{C183D7F6-B498-43B3-948B-1728B52AA6E4}">
                <adec:decorative xmlns:adec="http://schemas.microsoft.com/office/drawing/2017/decorative" val="1"/>
              </a:ext>
            </a:extLst>
          </p:cNvPr>
          <p:cNvSpPr txBox="1"/>
          <p:nvPr/>
        </p:nvSpPr>
        <p:spPr>
          <a:xfrm rot="16200000">
            <a:off x="9494365" y="2818898"/>
            <a:ext cx="804023" cy="276999"/>
          </a:xfrm>
          <a:prstGeom prst="rect">
            <a:avLst/>
          </a:prstGeom>
          <a:noFill/>
        </p:spPr>
        <p:txBody>
          <a:bodyPr wrap="square" rtlCol="0">
            <a:spAutoFit/>
          </a:bodyPr>
          <a:lstStyle/>
          <a:p>
            <a:r>
              <a:rPr lang="en-GB" sz="1200">
                <a:solidFill>
                  <a:schemeClr val="bg2">
                    <a:lumMod val="25000"/>
                  </a:schemeClr>
                </a:solidFill>
              </a:rPr>
              <a:t>Jun-2023</a:t>
            </a:r>
          </a:p>
        </p:txBody>
      </p:sp>
    </p:spTree>
    <p:extLst>
      <p:ext uri="{BB962C8B-B14F-4D97-AF65-F5344CB8AC3E}">
        <p14:creationId xmlns:p14="http://schemas.microsoft.com/office/powerpoint/2010/main" val="3419588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Cambridge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dirty="0">
                <a:solidFill>
                  <a:srgbClr val="000000"/>
                </a:solidFill>
                <a:cs typeface="Calibri"/>
              </a:rPr>
              <a:t>Cambridge strategic road volumes are now exceeding pre-COVID levels (+18%) and show a continual increase through 2023.</a:t>
            </a:r>
            <a:endParaRPr lang="en-US" sz="1400" b="1" dirty="0">
              <a:solidFill>
                <a:srgbClr val="000000"/>
              </a:solidFill>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15</a:t>
            </a:fld>
            <a:endParaRPr lang="en-GB"/>
          </a:p>
        </p:txBody>
      </p:sp>
      <p:pic>
        <p:nvPicPr>
          <p:cNvPr id="5" name="Picture 4" descr="A line chart showing traffic volume trends for Cambridge. So far in 2023, traffic volumes are ahead of 2019.">
            <a:extLst>
              <a:ext uri="{FF2B5EF4-FFF2-40B4-BE49-F238E27FC236}">
                <a16:creationId xmlns:a16="http://schemas.microsoft.com/office/drawing/2014/main" id="{D26E5F04-FD81-39CA-DE01-E0E8A92502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68" y="1566532"/>
            <a:ext cx="10141640" cy="3370240"/>
          </a:xfrm>
          <a:prstGeom prst="rect">
            <a:avLst/>
          </a:prstGeom>
        </p:spPr>
      </p:pic>
      <p:graphicFrame>
        <p:nvGraphicFramePr>
          <p:cNvPr id="4" name="Table 3">
            <a:extLst>
              <a:ext uri="{FF2B5EF4-FFF2-40B4-BE49-F238E27FC236}">
                <a16:creationId xmlns:a16="http://schemas.microsoft.com/office/drawing/2014/main" id="{55E424BA-6433-7080-750C-7A0D66632A17}"/>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566478910"/>
              </p:ext>
            </p:extLst>
          </p:nvPr>
        </p:nvGraphicFramePr>
        <p:xfrm>
          <a:off x="3579244" y="5502540"/>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Jun</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Jun</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Jun 2021 to Jun 2023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Jun 2022 to Jun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101"/>
                    </a:solidFill>
                  </a:tcPr>
                </a:tc>
                <a:tc>
                  <a:txBody>
                    <a:bodyPr/>
                    <a:lstStyle/>
                    <a:p>
                      <a:pPr algn="ctr" rtl="0" fontAlgn="b"/>
                      <a:r>
                        <a:rPr lang="en-GB" sz="1200" b="1" i="0" u="none" strike="noStrike">
                          <a:solidFill>
                            <a:schemeClr val="tx1"/>
                          </a:solidFill>
                          <a:effectLst/>
                          <a:latin typeface="Calibri" panose="020F0502020204030204" pitchFamily="34" charset="0"/>
                        </a:rPr>
                        <a:t>+16%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dirty="0">
                          <a:solidFill>
                            <a:schemeClr val="tx1"/>
                          </a:solidFill>
                          <a:effectLst/>
                          <a:latin typeface="Calibri" panose="020F050202020403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3 sensors - all on the main carriageway of the M11 (2 near Madingley Road and 1 near Trumpington).</a:t>
            </a:r>
          </a:p>
        </p:txBody>
      </p:sp>
    </p:spTree>
    <p:extLst>
      <p:ext uri="{BB962C8B-B14F-4D97-AF65-F5344CB8AC3E}">
        <p14:creationId xmlns:p14="http://schemas.microsoft.com/office/powerpoint/2010/main" val="4015792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East Cambridgeshire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East Cambridgeshire strategic road volumes are very close to pre-COVID volumes (-2%) and volumes are higher in June 2023 than in June 2022 (+7%).</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16</a:t>
            </a:fld>
            <a:endParaRPr lang="en-GB"/>
          </a:p>
        </p:txBody>
      </p:sp>
      <p:pic>
        <p:nvPicPr>
          <p:cNvPr id="6" name="Picture 5" descr="A line chart showing traffic volume trends for East Cambridgeshire. 2023 volumes are just below 2019 volumes but above 2022 volumes in June 2023.">
            <a:extLst>
              <a:ext uri="{FF2B5EF4-FFF2-40B4-BE49-F238E27FC236}">
                <a16:creationId xmlns:a16="http://schemas.microsoft.com/office/drawing/2014/main" id="{FFAFCE3C-BF3E-481F-3846-3ACD25F9C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614" y="1556483"/>
            <a:ext cx="10162772" cy="3296874"/>
          </a:xfrm>
          <a:prstGeom prst="rect">
            <a:avLst/>
          </a:prstGeom>
        </p:spPr>
      </p:pic>
      <p:graphicFrame>
        <p:nvGraphicFramePr>
          <p:cNvPr id="4" name="Table 3">
            <a:extLst>
              <a:ext uri="{FF2B5EF4-FFF2-40B4-BE49-F238E27FC236}">
                <a16:creationId xmlns:a16="http://schemas.microsoft.com/office/drawing/2014/main" id="{AB18D969-B2EB-67A0-4E0C-F8B13C34F7B0}"/>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667854116"/>
              </p:ext>
            </p:extLst>
          </p:nvPr>
        </p:nvGraphicFramePr>
        <p:xfrm>
          <a:off x="3579244" y="5502540"/>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Jun</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Jun</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Jun 2021 to Jun 2023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Jun 2022 to Jun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chemeClr val="tx1"/>
                          </a:solidFill>
                          <a:effectLst/>
                          <a:latin typeface="Calibri" panose="020F050202020403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dirty="0">
                          <a:solidFill>
                            <a:schemeClr val="tx1"/>
                          </a:solidFill>
                          <a:effectLst/>
                          <a:latin typeface="Calibri" panose="020F050202020403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5 sensors - 3 on the main carriageway of the A11 (2 close to Red Lodge and 1 north of Six Mile Bottom) and 2 on the main carriageway of the A14 (2 north of Newmarket).</a:t>
            </a:r>
          </a:p>
        </p:txBody>
      </p:sp>
    </p:spTree>
    <p:extLst>
      <p:ext uri="{BB962C8B-B14F-4D97-AF65-F5344CB8AC3E}">
        <p14:creationId xmlns:p14="http://schemas.microsoft.com/office/powerpoint/2010/main" val="1270727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Fenland</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Fenland strategic road volumes are now above pre-COVID levels (+6%) and have shown a gradual increase in volumes throughout 2023.</a:t>
            </a:r>
            <a:endParaRPr lang="en-US" sz="1400" b="1">
              <a:solidFill>
                <a:srgbClr val="000000"/>
              </a:solidFill>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17</a:t>
            </a:fld>
            <a:endParaRPr lang="en-GB"/>
          </a:p>
        </p:txBody>
      </p:sp>
      <p:pic>
        <p:nvPicPr>
          <p:cNvPr id="7" name="Picture 6" descr="A line chart showing traffic volume trends for Fenland. 2023 volumes are 6% above 2019 volumes and 5% above 2022 volumes in June 2023.">
            <a:extLst>
              <a:ext uri="{FF2B5EF4-FFF2-40B4-BE49-F238E27FC236}">
                <a16:creationId xmlns:a16="http://schemas.microsoft.com/office/drawing/2014/main" id="{0CD37A41-38AB-B460-8732-B3F86941F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425" y="1517113"/>
            <a:ext cx="10714435" cy="3551458"/>
          </a:xfrm>
          <a:prstGeom prst="rect">
            <a:avLst/>
          </a:prstGeom>
        </p:spPr>
      </p:pic>
      <p:graphicFrame>
        <p:nvGraphicFramePr>
          <p:cNvPr id="4" name="Table 3">
            <a:extLst>
              <a:ext uri="{FF2B5EF4-FFF2-40B4-BE49-F238E27FC236}">
                <a16:creationId xmlns:a16="http://schemas.microsoft.com/office/drawing/2014/main" id="{C84029FA-655C-5C34-1B32-EEE8216FBE39}"/>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458031626"/>
              </p:ext>
            </p:extLst>
          </p:nvPr>
        </p:nvGraphicFramePr>
        <p:xfrm>
          <a:off x="3579244" y="5502540"/>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Jun</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Jun</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Jun 2021 to Jun 2023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Jun 2022 to Jun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rtl="0" fontAlgn="b"/>
                      <a:r>
                        <a:rPr lang="en-GB" sz="1200" b="1" i="0" u="none" strike="noStrike">
                          <a:solidFill>
                            <a:schemeClr val="tx1"/>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dirty="0">
                          <a:solidFill>
                            <a:schemeClr val="tx1"/>
                          </a:solidFill>
                          <a:effectLst/>
                          <a:latin typeface="Calibri" panose="020F0502020204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2 sensors on the main carriageway of the A47 (both close to </a:t>
            </a:r>
            <a:r>
              <a:rPr lang="en-GB" sz="1000" err="1">
                <a:solidFill>
                  <a:schemeClr val="bg2">
                    <a:lumMod val="50000"/>
                  </a:schemeClr>
                </a:solidFill>
                <a:cs typeface="Calibri"/>
              </a:rPr>
              <a:t>Guyhirn</a:t>
            </a:r>
            <a:r>
              <a:rPr lang="en-GB" sz="1000">
                <a:solidFill>
                  <a:schemeClr val="bg2">
                    <a:lumMod val="50000"/>
                  </a:schemeClr>
                </a:solidFill>
                <a:cs typeface="Calibri"/>
              </a:rPr>
              <a:t>).</a:t>
            </a:r>
          </a:p>
        </p:txBody>
      </p:sp>
    </p:spTree>
    <p:extLst>
      <p:ext uri="{BB962C8B-B14F-4D97-AF65-F5344CB8AC3E}">
        <p14:creationId xmlns:p14="http://schemas.microsoft.com/office/powerpoint/2010/main" val="4172827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Huntingdonshire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Huntingdonshire strategic road volumes remain just below 2019 volumes (-4%) and have shown little change since June 2022 (-1% change).</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18</a:t>
            </a:fld>
            <a:endParaRPr lang="en-GB"/>
          </a:p>
        </p:txBody>
      </p:sp>
      <p:pic>
        <p:nvPicPr>
          <p:cNvPr id="6" name="Picture 5" descr="A line chart showing traffic volume trends for Huntingdonshire. 2023 volumes are still below 2019 volumes and just below 2022 volumes in June 2023.">
            <a:extLst>
              <a:ext uri="{FF2B5EF4-FFF2-40B4-BE49-F238E27FC236}">
                <a16:creationId xmlns:a16="http://schemas.microsoft.com/office/drawing/2014/main" id="{FDED95FD-6AB2-8D4F-DFC2-4F80D7775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676" y="1708883"/>
            <a:ext cx="9548648" cy="3148867"/>
          </a:xfrm>
          <a:prstGeom prst="rect">
            <a:avLst/>
          </a:prstGeom>
        </p:spPr>
      </p:pic>
      <p:graphicFrame>
        <p:nvGraphicFramePr>
          <p:cNvPr id="4" name="Table 3">
            <a:extLst>
              <a:ext uri="{FF2B5EF4-FFF2-40B4-BE49-F238E27FC236}">
                <a16:creationId xmlns:a16="http://schemas.microsoft.com/office/drawing/2014/main" id="{88CDB542-DE84-BF17-7AE5-560209F482A9}"/>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846839375"/>
              </p:ext>
            </p:extLst>
          </p:nvPr>
        </p:nvGraphicFramePr>
        <p:xfrm>
          <a:off x="3579244" y="5502540"/>
          <a:ext cx="5033511" cy="586856"/>
        </p:xfrm>
        <a:graphic>
          <a:graphicData uri="http://schemas.openxmlformats.org/drawingml/2006/table">
            <a:tbl>
              <a:tblPr firstRow="1"/>
              <a:tblGrid>
                <a:gridCol w="1678556">
                  <a:extLst>
                    <a:ext uri="{9D8B030D-6E8A-4147-A177-3AD203B41FA5}">
                      <a16:colId xmlns:a16="http://schemas.microsoft.com/office/drawing/2014/main" val="2573492267"/>
                    </a:ext>
                  </a:extLst>
                </a:gridCol>
                <a:gridCol w="1677118">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Jun</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Jun</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Jun 2021 to Jun 2023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Jun 2022 to Jun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chemeClr val="tx1"/>
                          </a:solidFill>
                          <a:effectLst/>
                          <a:latin typeface="Calibri" panose="020F0502020204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dirty="0">
                          <a:solidFill>
                            <a:schemeClr val="tx1"/>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6 sensors - 1 on the A1 (north of St Neots), 6 on the A1(M) (2 east of Sawtry, 2 west of Yaxley, 1 near </a:t>
            </a:r>
            <a:r>
              <a:rPr lang="en-GB" sz="1000" err="1">
                <a:solidFill>
                  <a:schemeClr val="bg2">
                    <a:lumMod val="50000"/>
                  </a:schemeClr>
                </a:solidFill>
                <a:cs typeface="Calibri"/>
              </a:rPr>
              <a:t>Alwalton</a:t>
            </a:r>
            <a:r>
              <a:rPr lang="en-GB" sz="1000">
                <a:solidFill>
                  <a:schemeClr val="bg2">
                    <a:lumMod val="50000"/>
                  </a:schemeClr>
                </a:solidFill>
                <a:cs typeface="Calibri"/>
              </a:rPr>
              <a:t>). A428 sensors excluded to avoid data bias due to the A14 roadworks.  </a:t>
            </a:r>
          </a:p>
        </p:txBody>
      </p:sp>
    </p:spTree>
    <p:extLst>
      <p:ext uri="{BB962C8B-B14F-4D97-AF65-F5344CB8AC3E}">
        <p14:creationId xmlns:p14="http://schemas.microsoft.com/office/powerpoint/2010/main" val="1440548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Peterborough</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kumimoji="0" lang="en-GB" sz="1400" i="0" u="none" strike="noStrike" kern="1200" cap="none" spc="0" normalizeH="0" baseline="0" noProof="0">
                <a:ln>
                  <a:noFill/>
                </a:ln>
                <a:effectLst/>
                <a:uLnTx/>
                <a:uFillTx/>
                <a:latin typeface="Calibri" panose="020F0502020204030204"/>
                <a:ea typeface="+mn-ea"/>
                <a:cs typeface="+mn-cs"/>
              </a:rPr>
              <a:t>Peterborough strategic road volumes are </a:t>
            </a:r>
            <a:r>
              <a:rPr lang="en-GB" sz="1400">
                <a:latin typeface="Calibri" panose="020F0502020204030204"/>
              </a:rPr>
              <a:t>very close</a:t>
            </a:r>
            <a:r>
              <a:rPr kumimoji="0" lang="en-GB" sz="1400" i="0" u="none" strike="noStrike" kern="1200" cap="none" spc="0" normalizeH="0" baseline="0" noProof="0">
                <a:ln>
                  <a:noFill/>
                </a:ln>
                <a:effectLst/>
                <a:uLnTx/>
                <a:uFillTx/>
                <a:latin typeface="Calibri" panose="020F0502020204030204"/>
                <a:ea typeface="+mn-ea"/>
                <a:cs typeface="+mn-cs"/>
              </a:rPr>
              <a:t> to pre-COVID volumes (-2%) and </a:t>
            </a:r>
            <a:r>
              <a:rPr lang="en-GB" sz="1400">
                <a:latin typeface="Calibri" panose="020F0502020204030204"/>
              </a:rPr>
              <a:t>have shown little change in comparison to June 2022 (-1%).</a:t>
            </a:r>
            <a:endParaRPr kumimoji="0" lang="en-GB" sz="1400" i="0" u="none" strike="noStrike" kern="1200" cap="none" spc="0" normalizeH="0" baseline="0" noProof="0">
              <a:ln>
                <a:noFill/>
              </a:ln>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19</a:t>
            </a:fld>
            <a:endParaRPr lang="en-GB"/>
          </a:p>
        </p:txBody>
      </p:sp>
      <p:pic>
        <p:nvPicPr>
          <p:cNvPr id="6" name="Picture 5" descr="A line chart showing traffic volume trends for Peterborough. 2023 volumes are just below 2019 volumes and also just below 2022 volumes in June 2023.">
            <a:extLst>
              <a:ext uri="{FF2B5EF4-FFF2-40B4-BE49-F238E27FC236}">
                <a16:creationId xmlns:a16="http://schemas.microsoft.com/office/drawing/2014/main" id="{EDEA2D04-B737-CD07-3047-51FEA8507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304" y="1364520"/>
            <a:ext cx="10477868" cy="3749300"/>
          </a:xfrm>
          <a:prstGeom prst="rect">
            <a:avLst/>
          </a:prstGeom>
        </p:spPr>
      </p:pic>
      <p:graphicFrame>
        <p:nvGraphicFramePr>
          <p:cNvPr id="4" name="Table 3">
            <a:extLst>
              <a:ext uri="{FF2B5EF4-FFF2-40B4-BE49-F238E27FC236}">
                <a16:creationId xmlns:a16="http://schemas.microsoft.com/office/drawing/2014/main" id="{B6840FD1-DBE0-DF84-606C-961C7D281718}"/>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633205932"/>
              </p:ext>
            </p:extLst>
          </p:nvPr>
        </p:nvGraphicFramePr>
        <p:xfrm>
          <a:off x="3579244" y="5502540"/>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Jun</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Jun</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Jun 2021 to Jun 2023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Jun 2022 to Jun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chemeClr val="tx1"/>
                          </a:solidFill>
                          <a:effectLst/>
                          <a:latin typeface="Calibri" panose="020F0502020204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dirty="0">
                          <a:solidFill>
                            <a:schemeClr val="tx1"/>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3 sensors – 2 on the A47 (2 east of Dogsthorpe) and 1 on the A1 (1 north of Wansford).</a:t>
            </a:r>
          </a:p>
        </p:txBody>
      </p:sp>
    </p:spTree>
    <p:extLst>
      <p:ext uri="{BB962C8B-B14F-4D97-AF65-F5344CB8AC3E}">
        <p14:creationId xmlns:p14="http://schemas.microsoft.com/office/powerpoint/2010/main" val="2246510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Transport Update Aims</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a:t>
            </a:fld>
            <a:endParaRPr lang="en-GB"/>
          </a:p>
        </p:txBody>
      </p:sp>
      <p:sp>
        <p:nvSpPr>
          <p:cNvPr id="2" name="Subtitle 2">
            <a:extLst>
              <a:ext uri="{FF2B5EF4-FFF2-40B4-BE49-F238E27FC236}">
                <a16:creationId xmlns:a16="http://schemas.microsoft.com/office/drawing/2014/main" id="{121C3316-B6F8-39CF-4C00-973EA50EC16B}"/>
              </a:ext>
            </a:extLst>
          </p:cNvPr>
          <p:cNvSpPr txBox="1">
            <a:spLocks/>
          </p:cNvSpPr>
          <p:nvPr/>
        </p:nvSpPr>
        <p:spPr>
          <a:xfrm>
            <a:off x="373934" y="984683"/>
            <a:ext cx="11444132" cy="5280384"/>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u="sng"/>
              <a:t>This report is intended to:</a:t>
            </a:r>
          </a:p>
          <a:p>
            <a:r>
              <a:rPr lang="en-GB" sz="1800"/>
              <a:t>Summarise the on-going </a:t>
            </a:r>
            <a:r>
              <a:rPr lang="en-GB" sz="1800" b="1"/>
              <a:t>impacts of COVID-19 </a:t>
            </a:r>
            <a:r>
              <a:rPr lang="en-GB" sz="1800"/>
              <a:t>on trends in transport and mobility up to 30th June 2023.</a:t>
            </a:r>
            <a:endParaRPr lang="en-GB" sz="1800">
              <a:cs typeface="Calibri"/>
            </a:endParaRPr>
          </a:p>
          <a:p>
            <a:r>
              <a:rPr lang="en-GB" sz="1800"/>
              <a:t>Highlight </a:t>
            </a:r>
            <a:r>
              <a:rPr lang="en-GB" sz="1800" b="1"/>
              <a:t>changes in key indicators </a:t>
            </a:r>
            <a:r>
              <a:rPr lang="en-GB" sz="1800"/>
              <a:t>by comparing June 2023 data with to a pre-pandemic baseline (June 2019 or closest possible equivalent), to mid-COVID (June 2021) and to last year (June 2022).</a:t>
            </a:r>
            <a:endParaRPr lang="en-GB" sz="1800">
              <a:cs typeface="Calibri"/>
            </a:endParaRPr>
          </a:p>
          <a:p>
            <a:r>
              <a:rPr lang="en-GB" sz="1800"/>
              <a:t>Provide a </a:t>
            </a:r>
            <a:r>
              <a:rPr lang="en-GB" sz="1800" b="1"/>
              <a:t>basis for discussion for the Greater Cambridge Partnership </a:t>
            </a:r>
            <a:r>
              <a:rPr lang="en-GB" sz="1800"/>
              <a:t>(GCP) to understand and identify existing challenges and future data needs.</a:t>
            </a:r>
            <a:endParaRPr lang="en-GB" sz="1800">
              <a:cs typeface="Calibri"/>
            </a:endParaRPr>
          </a:p>
          <a:p>
            <a:endParaRPr lang="en-GB" sz="1800" b="1"/>
          </a:p>
          <a:p>
            <a:pPr marL="0" indent="0">
              <a:buNone/>
            </a:pPr>
            <a:r>
              <a:rPr lang="en-GB" sz="1800" u="sng"/>
              <a:t>Notes:</a:t>
            </a:r>
            <a:endParaRPr lang="en-GB" sz="1800" u="sng">
              <a:cs typeface="Calibri"/>
            </a:endParaRPr>
          </a:p>
          <a:p>
            <a:r>
              <a:rPr lang="en-GB" sz="1800" b="1"/>
              <a:t>Comparison periods may vary </a:t>
            </a:r>
            <a:r>
              <a:rPr lang="en-GB" sz="1800"/>
              <a:t>across the different datasets based on the availability of historic data – comparison periods are clearly noted for each dataset.</a:t>
            </a:r>
            <a:endParaRPr lang="en-GB" sz="1800">
              <a:cs typeface="Calibri"/>
            </a:endParaRPr>
          </a:p>
          <a:p>
            <a:pPr marL="228600" lvl="1">
              <a:spcBef>
                <a:spcPts val="1000"/>
              </a:spcBef>
            </a:pPr>
            <a:r>
              <a:rPr lang="en-GB" sz="1800">
                <a:cs typeface="Calibri"/>
              </a:rPr>
              <a:t>Where reference is made to ‘Weekdays’ this only includes Monday, Tuesday, Wednesday and Thursday, as per DfT guidance.</a:t>
            </a:r>
          </a:p>
        </p:txBody>
      </p:sp>
    </p:spTree>
    <p:extLst>
      <p:ext uri="{BB962C8B-B14F-4D97-AF65-F5344CB8AC3E}">
        <p14:creationId xmlns:p14="http://schemas.microsoft.com/office/powerpoint/2010/main" val="1706480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South Cambridgeshire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South Cambridgeshire strategic road volumes remain just below pre-COVID levels (-5%) and show little change since June 2022 (+1%).</a:t>
            </a:r>
            <a:endParaRPr lang="en-US" sz="1400" b="1">
              <a:solidFill>
                <a:srgbClr val="000000"/>
              </a:solidFill>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20</a:t>
            </a:fld>
            <a:endParaRPr lang="en-GB"/>
          </a:p>
        </p:txBody>
      </p:sp>
      <p:pic>
        <p:nvPicPr>
          <p:cNvPr id="6" name="Picture 5" descr="A line chart showing traffic volume trends for South Cambridgeshire. 2023 volumes are below 2019 volumes and around 2022 volumes in June 2023.">
            <a:extLst>
              <a:ext uri="{FF2B5EF4-FFF2-40B4-BE49-F238E27FC236}">
                <a16:creationId xmlns:a16="http://schemas.microsoft.com/office/drawing/2014/main" id="{C8BD7717-2EC8-2879-39AD-F1BF9DAACEBB}"/>
              </a:ext>
            </a:extLst>
          </p:cNvPr>
          <p:cNvPicPr>
            <a:picLocks noChangeAspect="1"/>
          </p:cNvPicPr>
          <p:nvPr/>
        </p:nvPicPr>
        <p:blipFill rotWithShape="1">
          <a:blip r:embed="rId4">
            <a:extLst>
              <a:ext uri="{28A0092B-C50C-407E-A947-70E740481C1C}">
                <a14:useLocalDpi xmlns:a14="http://schemas.microsoft.com/office/drawing/2010/main" val="0"/>
              </a:ext>
            </a:extLst>
          </a:blip>
          <a:srcRect l="167" r="-1"/>
          <a:stretch/>
        </p:blipFill>
        <p:spPr>
          <a:xfrm>
            <a:off x="684851" y="1483829"/>
            <a:ext cx="10813226" cy="3527144"/>
          </a:xfrm>
          <a:prstGeom prst="rect">
            <a:avLst/>
          </a:prstGeom>
        </p:spPr>
      </p:pic>
      <p:graphicFrame>
        <p:nvGraphicFramePr>
          <p:cNvPr id="4" name="Table 3">
            <a:extLst>
              <a:ext uri="{FF2B5EF4-FFF2-40B4-BE49-F238E27FC236}">
                <a16:creationId xmlns:a16="http://schemas.microsoft.com/office/drawing/2014/main" id="{A902B32D-969F-998F-AC63-DD272C3BCD8A}"/>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067874789"/>
              </p:ext>
            </p:extLst>
          </p:nvPr>
        </p:nvGraphicFramePr>
        <p:xfrm>
          <a:off x="3579244" y="5502540"/>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Jun</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Jun</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Jun 2021 to Jun 2023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Jun 2022 to Jun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chemeClr val="tx1"/>
                          </a:solidFill>
                          <a:effectLst/>
                          <a:latin typeface="Calibri" panose="020F0502020204030204" pitchFamily="34" charset="0"/>
                        </a:rPr>
                        <a:t>+12%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dirty="0">
                          <a:solidFill>
                            <a:schemeClr val="tx1"/>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3 sensors - 1 on the M11 (near Duxford) and 2 on the A11 (1 south of Great Wilbraham and 1 west of Abington). A428 sensors excluded to avoid data bias due to the A14 roadworks.</a:t>
            </a:r>
          </a:p>
        </p:txBody>
      </p:sp>
    </p:spTree>
    <p:extLst>
      <p:ext uri="{BB962C8B-B14F-4D97-AF65-F5344CB8AC3E}">
        <p14:creationId xmlns:p14="http://schemas.microsoft.com/office/powerpoint/2010/main" val="1691756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fontScale="90000"/>
          </a:bodyPr>
          <a:lstStyle/>
          <a:p>
            <a:pPr algn="ctr"/>
            <a:r>
              <a:rPr lang="en-GB" sz="5400" b="1">
                <a:solidFill>
                  <a:schemeClr val="bg1"/>
                </a:solidFill>
                <a:latin typeface="+mn-lt"/>
                <a:cs typeface="Calibri"/>
              </a:rPr>
              <a:t>Local Road Network:</a:t>
            </a:r>
            <a:br>
              <a:rPr lang="en-GB" sz="5400" b="1">
                <a:solidFill>
                  <a:schemeClr val="bg1"/>
                </a:solidFill>
                <a:latin typeface="+mn-lt"/>
                <a:cs typeface="Calibri"/>
              </a:rPr>
            </a:br>
            <a:r>
              <a:rPr lang="en-GB" sz="5400" b="1">
                <a:solidFill>
                  <a:schemeClr val="bg1"/>
                </a:solidFill>
                <a:latin typeface="+mn-lt"/>
                <a:cs typeface="Calibri"/>
              </a:rPr>
              <a:t>Motorised Vehicles</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278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Monitoring Sites: Motorised Vehicles</a:t>
            </a:r>
          </a:p>
        </p:txBody>
      </p:sp>
      <p:pic>
        <p:nvPicPr>
          <p:cNvPr id="2" name="Picture 4" descr="A map showing Vivacity sensor locations, and the comparable availability of data from when the network was installed in May 2019 through to June 2023. Individual slides within the next section will outline which sensors have been used to produce the figures stated.">
            <a:extLst>
              <a:ext uri="{FF2B5EF4-FFF2-40B4-BE49-F238E27FC236}">
                <a16:creationId xmlns:a16="http://schemas.microsoft.com/office/drawing/2014/main" id="{315B5DC3-C19F-43D3-5FAC-94EA5083FA20}"/>
              </a:ext>
            </a:extLst>
          </p:cNvPr>
          <p:cNvPicPr>
            <a:picLocks noChangeAspect="1"/>
          </p:cNvPicPr>
          <p:nvPr/>
        </p:nvPicPr>
        <p:blipFill>
          <a:blip r:embed="rId3"/>
          <a:stretch>
            <a:fillRect/>
          </a:stretch>
        </p:blipFill>
        <p:spPr>
          <a:xfrm>
            <a:off x="201880" y="659890"/>
            <a:ext cx="6572992" cy="5983544"/>
          </a:xfrm>
          <a:prstGeom prst="rect">
            <a:avLst/>
          </a:prstGeom>
          <a:ln>
            <a:solidFill>
              <a:schemeClr val="tx1"/>
            </a:solidFill>
          </a:ln>
        </p:spPr>
      </p:pic>
      <p:sp>
        <p:nvSpPr>
          <p:cNvPr id="23" name="TextBox 22">
            <a:extLst>
              <a:ext uri="{FF2B5EF4-FFF2-40B4-BE49-F238E27FC236}">
                <a16:creationId xmlns:a16="http://schemas.microsoft.com/office/drawing/2014/main" id="{48598E34-9C7D-A416-3399-CA67881167A8}"/>
              </a:ext>
              <a:ext uri="{C183D7F6-B498-43B3-948B-1728B52AA6E4}">
                <adec:decorative xmlns:adec="http://schemas.microsoft.com/office/drawing/2017/decorative" val="1"/>
              </a:ext>
            </a:extLst>
          </p:cNvPr>
          <p:cNvSpPr txBox="1"/>
          <p:nvPr/>
        </p:nvSpPr>
        <p:spPr>
          <a:xfrm>
            <a:off x="194145" y="654908"/>
            <a:ext cx="4481853" cy="307777"/>
          </a:xfrm>
          <a:prstGeom prst="rect">
            <a:avLst/>
          </a:prstGeom>
          <a:solidFill>
            <a:schemeClr val="bg1"/>
          </a:solidFill>
          <a:ln>
            <a:solidFill>
              <a:schemeClr val="tx1"/>
            </a:solidFill>
          </a:ln>
        </p:spPr>
        <p:txBody>
          <a:bodyPr wrap="square" rtlCol="0">
            <a:spAutoFit/>
          </a:bodyPr>
          <a:lstStyle/>
          <a:p>
            <a:pPr algn="ctr"/>
            <a:r>
              <a:rPr lang="en-GB" sz="1400" b="1" dirty="0"/>
              <a:t>Long Term Vivacity Monitoring Sites – Motorised Vehicles</a:t>
            </a:r>
          </a:p>
        </p:txBody>
      </p:sp>
      <p:sp>
        <p:nvSpPr>
          <p:cNvPr id="25" name="TextBox 24">
            <a:extLst>
              <a:ext uri="{FF2B5EF4-FFF2-40B4-BE49-F238E27FC236}">
                <a16:creationId xmlns:a16="http://schemas.microsoft.com/office/drawing/2014/main" id="{5DB330E8-8581-A91B-E02E-77CBD129D557}"/>
              </a:ext>
            </a:extLst>
          </p:cNvPr>
          <p:cNvSpPr txBox="1"/>
          <p:nvPr/>
        </p:nvSpPr>
        <p:spPr>
          <a:xfrm>
            <a:off x="5061324" y="651459"/>
            <a:ext cx="1716888" cy="219290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cs typeface="Calibri"/>
              </a:rPr>
              <a:t>The </a:t>
            </a:r>
            <a:r>
              <a:rPr lang="en-US" sz="1050" b="1" dirty="0">
                <a:cs typeface="Calibri"/>
              </a:rPr>
              <a:t>Mill Road </a:t>
            </a:r>
            <a:r>
              <a:rPr lang="en-US" sz="1050" dirty="0">
                <a:cs typeface="Calibri"/>
              </a:rPr>
              <a:t>and </a:t>
            </a:r>
            <a:r>
              <a:rPr lang="en-US" sz="1050" b="1" dirty="0">
                <a:cs typeface="Calibri"/>
              </a:rPr>
              <a:t>East Road </a:t>
            </a:r>
            <a:r>
              <a:rPr lang="en-US" sz="1050" dirty="0">
                <a:cs typeface="Calibri"/>
              </a:rPr>
              <a:t>sensors were upgraded in Sept 2022 and are now detecting significantly more cycles and pedestrians. As a result, the active travel flows at these locations are no longer comparable pre/post Sept 2022. </a:t>
            </a:r>
            <a:endParaRPr lang="en-US" sz="1050" dirty="0">
              <a:solidFill>
                <a:sysClr val="windowText" lastClr="000000"/>
              </a:solidFill>
              <a:cs typeface="Calibri"/>
            </a:endParaRPr>
          </a:p>
          <a:p>
            <a:endParaRPr lang="en-US" sz="1050" dirty="0">
              <a:solidFill>
                <a:sysClr val="windowText" lastClr="000000"/>
              </a:solidFill>
              <a:cs typeface="Calibri"/>
            </a:endParaRPr>
          </a:p>
          <a:p>
            <a:r>
              <a:rPr lang="en-US" sz="1050" dirty="0">
                <a:cs typeface="Calibri"/>
              </a:rPr>
              <a:t>The </a:t>
            </a:r>
            <a:r>
              <a:rPr lang="en-US" sz="1050" b="1" dirty="0">
                <a:cs typeface="Calibri"/>
              </a:rPr>
              <a:t>Milton Road (Mid)</a:t>
            </a:r>
            <a:r>
              <a:rPr lang="en-US" sz="1050" dirty="0">
                <a:cs typeface="Calibri"/>
              </a:rPr>
              <a:t> sensor is currently inactive.</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22</a:t>
            </a:fld>
            <a:endParaRPr lang="en-GB"/>
          </a:p>
        </p:txBody>
      </p:sp>
      <p:graphicFrame>
        <p:nvGraphicFramePr>
          <p:cNvPr id="4" name="Table 3">
            <a:extLst>
              <a:ext uri="{FF2B5EF4-FFF2-40B4-BE49-F238E27FC236}">
                <a16:creationId xmlns:a16="http://schemas.microsoft.com/office/drawing/2014/main" id="{745B07B3-757A-F924-B797-DF7BEA369EA9}"/>
              </a:ext>
            </a:extLst>
          </p:cNvPr>
          <p:cNvGraphicFramePr>
            <a:graphicFrameLocks noGrp="1"/>
          </p:cNvGraphicFramePr>
          <p:nvPr>
            <p:extLst>
              <p:ext uri="{D42A27DB-BD31-4B8C-83A1-F6EECF244321}">
                <p14:modId xmlns:p14="http://schemas.microsoft.com/office/powerpoint/2010/main" val="3616394102"/>
              </p:ext>
            </p:extLst>
          </p:nvPr>
        </p:nvGraphicFramePr>
        <p:xfrm>
          <a:off x="6861789" y="661161"/>
          <a:ext cx="5124023" cy="4214088"/>
        </p:xfrm>
        <a:graphic>
          <a:graphicData uri="http://schemas.openxmlformats.org/drawingml/2006/table">
            <a:tbl>
              <a:tblPr firstRow="1" bandRow="1">
                <a:tableStyleId>{5940675A-B579-460E-94D1-54222C63F5DA}</a:tableStyleId>
              </a:tblPr>
              <a:tblGrid>
                <a:gridCol w="1771823">
                  <a:extLst>
                    <a:ext uri="{9D8B030D-6E8A-4147-A177-3AD203B41FA5}">
                      <a16:colId xmlns:a16="http://schemas.microsoft.com/office/drawing/2014/main" val="1191812419"/>
                    </a:ext>
                  </a:extLst>
                </a:gridCol>
                <a:gridCol w="2372185">
                  <a:extLst>
                    <a:ext uri="{9D8B030D-6E8A-4147-A177-3AD203B41FA5}">
                      <a16:colId xmlns:a16="http://schemas.microsoft.com/office/drawing/2014/main" val="481079558"/>
                    </a:ext>
                  </a:extLst>
                </a:gridCol>
                <a:gridCol w="980015">
                  <a:extLst>
                    <a:ext uri="{9D8B030D-6E8A-4147-A177-3AD203B41FA5}">
                      <a16:colId xmlns:a16="http://schemas.microsoft.com/office/drawing/2014/main" val="1547344765"/>
                    </a:ext>
                  </a:extLst>
                </a:gridCol>
              </a:tblGrid>
              <a:tr h="234116">
                <a:tc>
                  <a:txBody>
                    <a:bodyPr/>
                    <a:lstStyle/>
                    <a:p>
                      <a:r>
                        <a:rPr lang="en-GB" sz="1200" b="1">
                          <a:effectLst/>
                        </a:rPr>
                        <a:t> Sensor Location​​</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200" b="1">
                          <a:effectLst/>
                        </a:rPr>
                        <a:t>Location description​​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r>
                        <a:rPr lang="en-GB" sz="1200" b="1">
                          <a:effectLst/>
                        </a:rPr>
                        <a:t>Installed​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2654137971"/>
                  </a:ext>
                </a:extLst>
              </a:tr>
              <a:tr h="234116">
                <a:tc>
                  <a:txBody>
                    <a:bodyPr/>
                    <a:lstStyle/>
                    <a:p>
                      <a:r>
                        <a:rPr lang="en-GB" sz="1200" b="0">
                          <a:solidFill>
                            <a:schemeClr val="tx1"/>
                          </a:solidFill>
                          <a:effectLst/>
                        </a:rPr>
                        <a:t>Cherry Hinton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Rock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91169372"/>
                  </a:ext>
                </a:extLst>
              </a:tr>
              <a:tr h="234116">
                <a:tc>
                  <a:txBody>
                    <a:bodyPr/>
                    <a:lstStyle/>
                    <a:p>
                      <a:r>
                        <a:rPr lang="en-GB" sz="1200" b="0">
                          <a:solidFill>
                            <a:schemeClr val="tx1"/>
                          </a:solidFill>
                          <a:effectLst/>
                        </a:rPr>
                        <a:t>Coldham’s Lane​​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Coldham’s Common​​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35322488"/>
                  </a:ext>
                </a:extLst>
              </a:tr>
              <a:tr h="234116">
                <a:tc>
                  <a:txBody>
                    <a:bodyPr/>
                    <a:lstStyle/>
                    <a:p>
                      <a:r>
                        <a:rPr lang="en-GB" sz="1200" b="0">
                          <a:solidFill>
                            <a:schemeClr val="tx1"/>
                          </a:solidFill>
                          <a:effectLst/>
                        </a:rPr>
                        <a:t>Coleridge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Coleridge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906056800"/>
                  </a:ext>
                </a:extLst>
              </a:tr>
              <a:tr h="234116">
                <a:tc>
                  <a:txBody>
                    <a:bodyPr/>
                    <a:lstStyle/>
                    <a:p>
                      <a:r>
                        <a:rPr lang="en-GB" sz="1200" b="0">
                          <a:solidFill>
                            <a:schemeClr val="tx1"/>
                          </a:solidFill>
                          <a:effectLst/>
                        </a:rPr>
                        <a:t>East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ARU site​​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01192294"/>
                  </a:ext>
                </a:extLst>
              </a:tr>
              <a:tr h="234116">
                <a:tc>
                  <a:txBody>
                    <a:bodyPr/>
                    <a:lstStyle/>
                    <a:p>
                      <a:r>
                        <a:rPr lang="en-GB" sz="1200" b="0">
                          <a:solidFill>
                            <a:schemeClr val="tx1"/>
                          </a:solidFill>
                          <a:effectLst/>
                        </a:rPr>
                        <a:t>Hills Road Bridge​​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Cherry Hinton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921578486"/>
                  </a:ext>
                </a:extLst>
              </a:tr>
              <a:tr h="234116">
                <a:tc>
                  <a:txBody>
                    <a:bodyPr/>
                    <a:lstStyle/>
                    <a:p>
                      <a:r>
                        <a:rPr lang="en-GB" sz="1200" b="0">
                          <a:solidFill>
                            <a:schemeClr val="tx1"/>
                          </a:solidFill>
                          <a:effectLst/>
                        </a:rPr>
                        <a:t>Histon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Just south of A14​</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71920672"/>
                  </a:ext>
                </a:extLst>
              </a:tr>
              <a:tr h="234116">
                <a:tc>
                  <a:txBody>
                    <a:bodyPr/>
                    <a:lstStyle/>
                    <a:p>
                      <a:r>
                        <a:rPr lang="en-GB" sz="1200" b="0">
                          <a:solidFill>
                            <a:schemeClr val="tx1"/>
                          </a:solidFill>
                          <a:effectLst/>
                        </a:rPr>
                        <a:t>Histon Road (South)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Victoria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337692815"/>
                  </a:ext>
                </a:extLst>
              </a:tr>
              <a:tr h="234116">
                <a:tc>
                  <a:txBody>
                    <a:bodyPr/>
                    <a:lstStyle/>
                    <a:p>
                      <a:r>
                        <a:rPr lang="en-GB" sz="1200" b="0">
                          <a:solidFill>
                            <a:schemeClr val="tx1"/>
                          </a:solidFill>
                          <a:effectLst/>
                        </a:rPr>
                        <a:t>Mill Road (East)​​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Brookfield’s hospital​​</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59478729"/>
                  </a:ext>
                </a:extLst>
              </a:tr>
              <a:tr h="234116">
                <a:tc>
                  <a:txBody>
                    <a:bodyPr/>
                    <a:lstStyle/>
                    <a:p>
                      <a:r>
                        <a:rPr lang="en-GB" sz="1200" b="0">
                          <a:solidFill>
                            <a:schemeClr val="tx1"/>
                          </a:solidFill>
                          <a:effectLst/>
                        </a:rPr>
                        <a:t>Mill Road (West)​​</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Close to Parker’s Piece​​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2515974204"/>
                  </a:ext>
                </a:extLst>
              </a:tr>
              <a:tr h="234116">
                <a:tc>
                  <a:txBody>
                    <a:bodyPr/>
                    <a:lstStyle/>
                    <a:p>
                      <a:r>
                        <a:rPr lang="en-GB" sz="1200" b="0">
                          <a:solidFill>
                            <a:schemeClr val="tx1"/>
                          </a:solidFill>
                          <a:effectLst/>
                        </a:rPr>
                        <a:t>Milton Road (Mid)​​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chemeClr val="tx1"/>
                          </a:solidFill>
                          <a:effectLst/>
                        </a:rPr>
                        <a:t>Near Union Lane​​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02981906"/>
                  </a:ext>
                </a:extLst>
              </a:tr>
              <a:tr h="234116">
                <a:tc>
                  <a:txBody>
                    <a:bodyPr/>
                    <a:lstStyle/>
                    <a:p>
                      <a:r>
                        <a:rPr lang="en-GB" sz="1200" b="0">
                          <a:solidFill>
                            <a:schemeClr val="tx1"/>
                          </a:solidFill>
                          <a:effectLst/>
                        </a:rPr>
                        <a:t>Milton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King’s Hedges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80872126"/>
                  </a:ext>
                </a:extLst>
              </a:tr>
              <a:tr h="234116">
                <a:tc>
                  <a:txBody>
                    <a:bodyPr/>
                    <a:lstStyle/>
                    <a:p>
                      <a:r>
                        <a:rPr lang="en-GB" sz="1200" b="0">
                          <a:solidFill>
                            <a:schemeClr val="tx1"/>
                          </a:solidFill>
                          <a:effectLst/>
                        </a:rPr>
                        <a:t>Milton Road (South)​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Near Gilbert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609502090"/>
                  </a:ext>
                </a:extLst>
              </a:tr>
              <a:tr h="234116">
                <a:tc>
                  <a:txBody>
                    <a:bodyPr/>
                    <a:lstStyle/>
                    <a:p>
                      <a:pPr lvl="0">
                        <a:buNone/>
                      </a:pPr>
                      <a:r>
                        <a:rPr lang="en-GB" sz="1200" b="0">
                          <a:solidFill>
                            <a:schemeClr val="tx1"/>
                          </a:solidFill>
                          <a:effectLst/>
                        </a:rPr>
                        <a:t>Newmarket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Ditton Fields</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465075487"/>
                  </a:ext>
                </a:extLst>
              </a:tr>
              <a:tr h="234116">
                <a:tc>
                  <a:txBody>
                    <a:bodyPr/>
                    <a:lstStyle/>
                    <a:p>
                      <a:pPr lvl="0">
                        <a:buNone/>
                      </a:pPr>
                      <a:r>
                        <a:rPr lang="en-GB" sz="1200" b="0">
                          <a:solidFill>
                            <a:schemeClr val="tx1"/>
                          </a:solidFill>
                          <a:effectLst/>
                        </a:rPr>
                        <a:t>Perne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Birdwood Road roundabout</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60087975"/>
                  </a:ext>
                </a:extLst>
              </a:tr>
              <a:tr h="234116">
                <a:tc>
                  <a:txBody>
                    <a:bodyPr/>
                    <a:lstStyle/>
                    <a:p>
                      <a:pPr lvl="0">
                        <a:buNone/>
                      </a:pPr>
                      <a:r>
                        <a:rPr lang="en-GB" sz="1200" b="0">
                          <a:solidFill>
                            <a:schemeClr val="tx1"/>
                          </a:solidFill>
                          <a:effectLst/>
                        </a:rPr>
                        <a:t>Station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Kett House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48178155"/>
                  </a:ext>
                </a:extLst>
              </a:tr>
              <a:tr h="234116">
                <a:tc>
                  <a:txBody>
                    <a:bodyPr/>
                    <a:lstStyle/>
                    <a:p>
                      <a:r>
                        <a:rPr lang="en-GB" sz="1200" b="0">
                          <a:solidFill>
                            <a:schemeClr val="tx1"/>
                          </a:solidFill>
                          <a:effectLst/>
                        </a:rPr>
                        <a:t>Tenison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Mill Road​​</a:t>
                      </a:r>
                    </a:p>
                  </a:txBody>
                  <a:tcPr marR="0" marT="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3413523308"/>
                  </a:ext>
                </a:extLst>
              </a:tr>
              <a:tr h="234116">
                <a:tc>
                  <a:txBody>
                    <a:bodyPr/>
                    <a:lstStyle/>
                    <a:p>
                      <a:r>
                        <a:rPr lang="en-GB" sz="1200" b="0">
                          <a:solidFill>
                            <a:schemeClr val="tx1"/>
                          </a:solidFill>
                          <a:effectLst/>
                        </a:rPr>
                        <a:t>Vinery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Near Romsey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dirty="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134402491"/>
                  </a:ext>
                </a:extLst>
              </a:tr>
            </a:tbl>
          </a:graphicData>
        </a:graphic>
      </p:graphicFrame>
      <p:sp>
        <p:nvSpPr>
          <p:cNvPr id="6" name="TextBox 5">
            <a:extLst>
              <a:ext uri="{FF2B5EF4-FFF2-40B4-BE49-F238E27FC236}">
                <a16:creationId xmlns:a16="http://schemas.microsoft.com/office/drawing/2014/main" id="{B3C20750-6375-899B-674D-29BDB7E80BE3}"/>
              </a:ext>
              <a:ext uri="{C183D7F6-B498-43B3-948B-1728B52AA6E4}">
                <adec:decorative xmlns:adec="http://schemas.microsoft.com/office/drawing/2017/decorative" val="1"/>
              </a:ext>
            </a:extLst>
          </p:cNvPr>
          <p:cNvSpPr txBox="1"/>
          <p:nvPr/>
        </p:nvSpPr>
        <p:spPr>
          <a:xfrm>
            <a:off x="189814" y="6367439"/>
            <a:ext cx="2154621" cy="276999"/>
          </a:xfrm>
          <a:prstGeom prst="rect">
            <a:avLst/>
          </a:prstGeom>
          <a:solidFill>
            <a:schemeClr val="bg1"/>
          </a:solidFill>
          <a:ln>
            <a:solidFill>
              <a:schemeClr val="tx1"/>
            </a:solidFill>
          </a:ln>
        </p:spPr>
        <p:txBody>
          <a:bodyPr wrap="square" rtlCol="0">
            <a:spAutoFit/>
          </a:bodyPr>
          <a:lstStyle/>
          <a:p>
            <a:r>
              <a:rPr lang="en-GB" sz="1200" dirty="0"/>
              <a:t>© OpenStreetMap Contributors</a:t>
            </a:r>
          </a:p>
        </p:txBody>
      </p:sp>
      <p:sp>
        <p:nvSpPr>
          <p:cNvPr id="13" name="Oval 12">
            <a:extLst>
              <a:ext uri="{FF2B5EF4-FFF2-40B4-BE49-F238E27FC236}">
                <a16:creationId xmlns:a16="http://schemas.microsoft.com/office/drawing/2014/main" id="{72283157-BF49-AEC1-56E9-5726A750A8AE}"/>
              </a:ext>
              <a:ext uri="{C183D7F6-B498-43B3-948B-1728B52AA6E4}">
                <adec:decorative xmlns:adec="http://schemas.microsoft.com/office/drawing/2017/decorative" val="1"/>
              </a:ext>
            </a:extLst>
          </p:cNvPr>
          <p:cNvSpPr/>
          <p:nvPr/>
        </p:nvSpPr>
        <p:spPr>
          <a:xfrm>
            <a:off x="3341771" y="5747099"/>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4" name="Oval 13">
            <a:extLst>
              <a:ext uri="{FF2B5EF4-FFF2-40B4-BE49-F238E27FC236}">
                <a16:creationId xmlns:a16="http://schemas.microsoft.com/office/drawing/2014/main" id="{FA528CC9-94C7-4A2D-B47A-2804C4E24F18}"/>
              </a:ext>
              <a:ext uri="{C183D7F6-B498-43B3-948B-1728B52AA6E4}">
                <adec:decorative xmlns:adec="http://schemas.microsoft.com/office/drawing/2017/decorative" val="1"/>
              </a:ext>
            </a:extLst>
          </p:cNvPr>
          <p:cNvSpPr/>
          <p:nvPr/>
        </p:nvSpPr>
        <p:spPr>
          <a:xfrm>
            <a:off x="3419924" y="4623637"/>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2" name="Oval 21">
            <a:extLst>
              <a:ext uri="{FF2B5EF4-FFF2-40B4-BE49-F238E27FC236}">
                <a16:creationId xmlns:a16="http://schemas.microsoft.com/office/drawing/2014/main" id="{581C93EB-D3D2-89C0-6D24-48601F4E06FA}"/>
              </a:ext>
              <a:ext uri="{C183D7F6-B498-43B3-948B-1728B52AA6E4}">
                <adec:decorative xmlns:adec="http://schemas.microsoft.com/office/drawing/2017/decorative" val="1"/>
              </a:ext>
            </a:extLst>
          </p:cNvPr>
          <p:cNvSpPr/>
          <p:nvPr/>
        </p:nvSpPr>
        <p:spPr>
          <a:xfrm>
            <a:off x="4113539" y="5629867"/>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6" name="Oval 25">
            <a:extLst>
              <a:ext uri="{FF2B5EF4-FFF2-40B4-BE49-F238E27FC236}">
                <a16:creationId xmlns:a16="http://schemas.microsoft.com/office/drawing/2014/main" id="{D5B419A2-2679-9147-0F5C-53D5864490E3}"/>
              </a:ext>
              <a:ext uri="{C183D7F6-B498-43B3-948B-1728B52AA6E4}">
                <adec:decorative xmlns:adec="http://schemas.microsoft.com/office/drawing/2017/decorative" val="1"/>
              </a:ext>
            </a:extLst>
          </p:cNvPr>
          <p:cNvSpPr/>
          <p:nvPr/>
        </p:nvSpPr>
        <p:spPr>
          <a:xfrm>
            <a:off x="3859541" y="5941169"/>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8" name="Cross 27">
            <a:extLst>
              <a:ext uri="{FF2B5EF4-FFF2-40B4-BE49-F238E27FC236}">
                <a16:creationId xmlns:a16="http://schemas.microsoft.com/office/drawing/2014/main" id="{D4954E4A-C6F9-4CF2-22EB-3092F533004B}"/>
              </a:ext>
              <a:ext uri="{C183D7F6-B498-43B3-948B-1728B52AA6E4}">
                <adec:decorative xmlns:adec="http://schemas.microsoft.com/office/drawing/2017/decorative" val="1"/>
              </a:ext>
            </a:extLst>
          </p:cNvPr>
          <p:cNvSpPr/>
          <p:nvPr/>
        </p:nvSpPr>
        <p:spPr>
          <a:xfrm rot="2703070">
            <a:off x="4552661" y="4568570"/>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9" name="Cross 28">
            <a:extLst>
              <a:ext uri="{FF2B5EF4-FFF2-40B4-BE49-F238E27FC236}">
                <a16:creationId xmlns:a16="http://schemas.microsoft.com/office/drawing/2014/main" id="{CAE1FD2A-069D-748D-0C88-A38684F966DC}"/>
              </a:ext>
              <a:ext uri="{C183D7F6-B498-43B3-948B-1728B52AA6E4}">
                <adec:decorative xmlns:adec="http://schemas.microsoft.com/office/drawing/2017/decorative" val="1"/>
              </a:ext>
            </a:extLst>
          </p:cNvPr>
          <p:cNvSpPr/>
          <p:nvPr/>
        </p:nvSpPr>
        <p:spPr>
          <a:xfrm rot="2703070">
            <a:off x="3145892" y="4138723"/>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0" name="Cross 29">
            <a:extLst>
              <a:ext uri="{FF2B5EF4-FFF2-40B4-BE49-F238E27FC236}">
                <a16:creationId xmlns:a16="http://schemas.microsoft.com/office/drawing/2014/main" id="{9998E2A8-0E57-490F-DAA0-E4BAB187F789}"/>
              </a:ext>
              <a:ext uri="{C183D7F6-B498-43B3-948B-1728B52AA6E4}">
                <adec:decorative xmlns:adec="http://schemas.microsoft.com/office/drawing/2017/decorative" val="1"/>
              </a:ext>
            </a:extLst>
          </p:cNvPr>
          <p:cNvSpPr/>
          <p:nvPr/>
        </p:nvSpPr>
        <p:spPr>
          <a:xfrm rot="2703070">
            <a:off x="3116583" y="2214184"/>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1" name="Cross 30">
            <a:extLst>
              <a:ext uri="{FF2B5EF4-FFF2-40B4-BE49-F238E27FC236}">
                <a16:creationId xmlns:a16="http://schemas.microsoft.com/office/drawing/2014/main" id="{95125492-5F54-844E-AFB7-81AD148ECD6A}"/>
              </a:ext>
              <a:ext uri="{C183D7F6-B498-43B3-948B-1728B52AA6E4}">
                <adec:decorative xmlns:adec="http://schemas.microsoft.com/office/drawing/2017/decorative" val="1"/>
              </a:ext>
            </a:extLst>
          </p:cNvPr>
          <p:cNvSpPr/>
          <p:nvPr/>
        </p:nvSpPr>
        <p:spPr>
          <a:xfrm rot="2703070">
            <a:off x="2667198" y="2663569"/>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2" name="Cross 31">
            <a:extLst>
              <a:ext uri="{FF2B5EF4-FFF2-40B4-BE49-F238E27FC236}">
                <a16:creationId xmlns:a16="http://schemas.microsoft.com/office/drawing/2014/main" id="{16D1D4C6-FA6A-6086-B4AF-98709ECBF5E7}"/>
              </a:ext>
              <a:ext uri="{C183D7F6-B498-43B3-948B-1728B52AA6E4}">
                <adec:decorative xmlns:adec="http://schemas.microsoft.com/office/drawing/2017/decorative" val="1"/>
              </a:ext>
            </a:extLst>
          </p:cNvPr>
          <p:cNvSpPr/>
          <p:nvPr/>
        </p:nvSpPr>
        <p:spPr>
          <a:xfrm rot="2703070">
            <a:off x="1544699" y="2928301"/>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3" name="Cross 32">
            <a:extLst>
              <a:ext uri="{FF2B5EF4-FFF2-40B4-BE49-F238E27FC236}">
                <a16:creationId xmlns:a16="http://schemas.microsoft.com/office/drawing/2014/main" id="{B1C59756-E732-89B1-13E8-FE89DE6A7F9D}"/>
              </a:ext>
              <a:ext uri="{C183D7F6-B498-43B3-948B-1728B52AA6E4}">
                <adec:decorative xmlns:adec="http://schemas.microsoft.com/office/drawing/2017/decorative" val="1"/>
              </a:ext>
            </a:extLst>
          </p:cNvPr>
          <p:cNvSpPr/>
          <p:nvPr/>
        </p:nvSpPr>
        <p:spPr>
          <a:xfrm rot="2703070">
            <a:off x="3898120" y="1461953"/>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5" name="Oval 34">
            <a:extLst>
              <a:ext uri="{FF2B5EF4-FFF2-40B4-BE49-F238E27FC236}">
                <a16:creationId xmlns:a16="http://schemas.microsoft.com/office/drawing/2014/main" id="{8B3B7014-E998-1ABD-73D2-74736B0E5B65}"/>
              </a:ext>
              <a:ext uri="{C183D7F6-B498-43B3-948B-1728B52AA6E4}">
                <adec:decorative xmlns:adec="http://schemas.microsoft.com/office/drawing/2017/decorative" val="1"/>
              </a:ext>
            </a:extLst>
          </p:cNvPr>
          <p:cNvSpPr/>
          <p:nvPr/>
        </p:nvSpPr>
        <p:spPr>
          <a:xfrm>
            <a:off x="3146387" y="5187621"/>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0" name="Oval 39">
            <a:extLst>
              <a:ext uri="{FF2B5EF4-FFF2-40B4-BE49-F238E27FC236}">
                <a16:creationId xmlns:a16="http://schemas.microsoft.com/office/drawing/2014/main" id="{5B01F473-7F52-F1E7-DDAD-7DAFE7EB7A8D}"/>
              </a:ext>
              <a:ext uri="{C183D7F6-B498-43B3-948B-1728B52AA6E4}">
                <adec:decorative xmlns:adec="http://schemas.microsoft.com/office/drawing/2017/decorative" val="1"/>
              </a:ext>
            </a:extLst>
          </p:cNvPr>
          <p:cNvSpPr/>
          <p:nvPr/>
        </p:nvSpPr>
        <p:spPr>
          <a:xfrm>
            <a:off x="3110361" y="4385512"/>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1" name="Oval 40">
            <a:extLst>
              <a:ext uri="{FF2B5EF4-FFF2-40B4-BE49-F238E27FC236}">
                <a16:creationId xmlns:a16="http://schemas.microsoft.com/office/drawing/2014/main" id="{8A5E95CD-D641-84E8-3079-3CB7DB3389F5}"/>
              </a:ext>
              <a:ext uri="{C183D7F6-B498-43B3-948B-1728B52AA6E4}">
                <adec:decorative xmlns:adec="http://schemas.microsoft.com/office/drawing/2017/decorative" val="1"/>
              </a:ext>
            </a:extLst>
          </p:cNvPr>
          <p:cNvSpPr/>
          <p:nvPr/>
        </p:nvSpPr>
        <p:spPr>
          <a:xfrm>
            <a:off x="4574830" y="4957011"/>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nvGrpSpPr>
          <p:cNvPr id="7" name="Group 6">
            <a:extLst>
              <a:ext uri="{FF2B5EF4-FFF2-40B4-BE49-F238E27FC236}">
                <a16:creationId xmlns:a16="http://schemas.microsoft.com/office/drawing/2014/main" id="{5E3E0CD7-E6E5-5C8A-8A1D-C973A570A89D}"/>
              </a:ext>
              <a:ext uri="{C183D7F6-B498-43B3-948B-1728B52AA6E4}">
                <adec:decorative xmlns:adec="http://schemas.microsoft.com/office/drawing/2017/decorative" val="1"/>
              </a:ext>
            </a:extLst>
          </p:cNvPr>
          <p:cNvGrpSpPr/>
          <p:nvPr/>
        </p:nvGrpSpPr>
        <p:grpSpPr>
          <a:xfrm>
            <a:off x="6849597" y="4937348"/>
            <a:ext cx="5370929" cy="1706085"/>
            <a:chOff x="6861789" y="4937348"/>
            <a:chExt cx="5370929" cy="1706085"/>
          </a:xfrm>
        </p:grpSpPr>
        <p:sp>
          <p:nvSpPr>
            <p:cNvPr id="43" name="TextBox 42">
              <a:extLst>
                <a:ext uri="{FF2B5EF4-FFF2-40B4-BE49-F238E27FC236}">
                  <a16:creationId xmlns:a16="http://schemas.microsoft.com/office/drawing/2014/main" id="{39DB8317-C6A6-E0E4-4A67-AB906EB74506}"/>
                </a:ext>
                <a:ext uri="{C183D7F6-B498-43B3-948B-1728B52AA6E4}">
                  <adec:decorative xmlns:adec="http://schemas.microsoft.com/office/drawing/2017/decorative" val="1"/>
                </a:ext>
              </a:extLst>
            </p:cNvPr>
            <p:cNvSpPr txBox="1"/>
            <p:nvPr/>
          </p:nvSpPr>
          <p:spPr>
            <a:xfrm>
              <a:off x="6920132" y="4978240"/>
              <a:ext cx="1283398" cy="338554"/>
            </a:xfrm>
            <a:prstGeom prst="rect">
              <a:avLst/>
            </a:prstGeom>
            <a:noFill/>
          </p:spPr>
          <p:txBody>
            <a:bodyPr wrap="square" lIns="91440" tIns="45720" rIns="91440" bIns="45720" rtlCol="0" anchor="t">
              <a:spAutoFit/>
            </a:bodyPr>
            <a:lstStyle/>
            <a:p>
              <a:r>
                <a:rPr lang="en-GB" sz="1600" b="1">
                  <a:solidFill>
                    <a:srgbClr val="000000"/>
                  </a:solidFill>
                </a:rPr>
                <a:t>Legend</a:t>
              </a:r>
            </a:p>
          </p:txBody>
        </p:sp>
        <p:sp>
          <p:nvSpPr>
            <p:cNvPr id="45" name="Oval 44">
              <a:extLst>
                <a:ext uri="{FF2B5EF4-FFF2-40B4-BE49-F238E27FC236}">
                  <a16:creationId xmlns:a16="http://schemas.microsoft.com/office/drawing/2014/main" id="{ED142063-2599-66AE-98D8-04C17C5FAD63}"/>
                </a:ext>
                <a:ext uri="{C183D7F6-B498-43B3-948B-1728B52AA6E4}">
                  <adec:decorative xmlns:adec="http://schemas.microsoft.com/office/drawing/2017/decorative" val="1"/>
                </a:ext>
              </a:extLst>
            </p:cNvPr>
            <p:cNvSpPr/>
            <p:nvPr/>
          </p:nvSpPr>
          <p:spPr>
            <a:xfrm>
              <a:off x="7024093" y="5350146"/>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7" name="Oval 46">
              <a:extLst>
                <a:ext uri="{FF2B5EF4-FFF2-40B4-BE49-F238E27FC236}">
                  <a16:creationId xmlns:a16="http://schemas.microsoft.com/office/drawing/2014/main" id="{FB0AAFFF-4974-C409-DAD5-933E3DD24FDE}"/>
                </a:ext>
                <a:ext uri="{C183D7F6-B498-43B3-948B-1728B52AA6E4}">
                  <adec:decorative xmlns:adec="http://schemas.microsoft.com/office/drawing/2017/decorative" val="1"/>
                </a:ext>
              </a:extLst>
            </p:cNvPr>
            <p:cNvSpPr/>
            <p:nvPr/>
          </p:nvSpPr>
          <p:spPr>
            <a:xfrm>
              <a:off x="7022171" y="5686030"/>
              <a:ext cx="179119" cy="18112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9" name="TextBox 48">
              <a:extLst>
                <a:ext uri="{FF2B5EF4-FFF2-40B4-BE49-F238E27FC236}">
                  <a16:creationId xmlns:a16="http://schemas.microsoft.com/office/drawing/2014/main" id="{2BCB657A-7A2A-40AB-8A81-828004A03304}"/>
                </a:ext>
                <a:ext uri="{C183D7F6-B498-43B3-948B-1728B52AA6E4}">
                  <adec:decorative xmlns:adec="http://schemas.microsoft.com/office/drawing/2017/decorative" val="1"/>
                </a:ext>
              </a:extLst>
            </p:cNvPr>
            <p:cNvSpPr txBox="1"/>
            <p:nvPr/>
          </p:nvSpPr>
          <p:spPr>
            <a:xfrm>
              <a:off x="7254944" y="5271477"/>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motorised vehicle data available for most months and years.</a:t>
              </a:r>
            </a:p>
          </p:txBody>
        </p:sp>
        <p:sp>
          <p:nvSpPr>
            <p:cNvPr id="51" name="TextBox 50">
              <a:extLst>
                <a:ext uri="{FF2B5EF4-FFF2-40B4-BE49-F238E27FC236}">
                  <a16:creationId xmlns:a16="http://schemas.microsoft.com/office/drawing/2014/main" id="{4521525A-5BCE-BEBA-F2EE-3123D1308A60}"/>
                </a:ext>
                <a:ext uri="{C183D7F6-B498-43B3-948B-1728B52AA6E4}">
                  <adec:decorative xmlns:adec="http://schemas.microsoft.com/office/drawing/2017/decorative" val="1"/>
                </a:ext>
              </a:extLst>
            </p:cNvPr>
            <p:cNvSpPr txBox="1"/>
            <p:nvPr/>
          </p:nvSpPr>
          <p:spPr>
            <a:xfrm>
              <a:off x="7254944" y="5547344"/>
              <a:ext cx="48115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motorised vehicle data available for June 2019, June 2021, June 2022 &amp; June 2023.</a:t>
              </a:r>
            </a:p>
          </p:txBody>
        </p:sp>
        <p:sp>
          <p:nvSpPr>
            <p:cNvPr id="53" name="Rectangle 52">
              <a:extLst>
                <a:ext uri="{FF2B5EF4-FFF2-40B4-BE49-F238E27FC236}">
                  <a16:creationId xmlns:a16="http://schemas.microsoft.com/office/drawing/2014/main" id="{B975A6DF-AC21-7195-7A7B-897772B09F90}"/>
                </a:ext>
                <a:ext uri="{C183D7F6-B498-43B3-948B-1728B52AA6E4}">
                  <adec:decorative xmlns:adec="http://schemas.microsoft.com/office/drawing/2017/decorative" val="1"/>
                </a:ext>
              </a:extLst>
            </p:cNvPr>
            <p:cNvSpPr/>
            <p:nvPr/>
          </p:nvSpPr>
          <p:spPr>
            <a:xfrm>
              <a:off x="6861789" y="4937348"/>
              <a:ext cx="5140397" cy="170608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sz="1600"/>
            </a:p>
          </p:txBody>
        </p:sp>
        <p:sp>
          <p:nvSpPr>
            <p:cNvPr id="55" name="Oval 54">
              <a:extLst>
                <a:ext uri="{FF2B5EF4-FFF2-40B4-BE49-F238E27FC236}">
                  <a16:creationId xmlns:a16="http://schemas.microsoft.com/office/drawing/2014/main" id="{F13C6579-655D-F66B-A3C3-18A667742445}"/>
                </a:ext>
                <a:ext uri="{C183D7F6-B498-43B3-948B-1728B52AA6E4}">
                  <adec:decorative xmlns:adec="http://schemas.microsoft.com/office/drawing/2017/decorative" val="1"/>
                </a:ext>
              </a:extLst>
            </p:cNvPr>
            <p:cNvSpPr/>
            <p:nvPr/>
          </p:nvSpPr>
          <p:spPr>
            <a:xfrm>
              <a:off x="7022171" y="6034773"/>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57" name="TextBox 56">
              <a:extLst>
                <a:ext uri="{FF2B5EF4-FFF2-40B4-BE49-F238E27FC236}">
                  <a16:creationId xmlns:a16="http://schemas.microsoft.com/office/drawing/2014/main" id="{FEA428DE-5117-EEDE-2DEE-8309440E69D3}"/>
                </a:ext>
                <a:ext uri="{C183D7F6-B498-43B3-948B-1728B52AA6E4}">
                  <adec:decorative xmlns:adec="http://schemas.microsoft.com/office/drawing/2017/decorative" val="1"/>
                </a:ext>
              </a:extLst>
            </p:cNvPr>
            <p:cNvSpPr txBox="1"/>
            <p:nvPr/>
          </p:nvSpPr>
          <p:spPr>
            <a:xfrm>
              <a:off x="7254944" y="5991020"/>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motorised vehicle data available for June 2019 and June 2023.</a:t>
              </a:r>
            </a:p>
          </p:txBody>
        </p:sp>
        <p:sp>
          <p:nvSpPr>
            <p:cNvPr id="59" name="Cross 58">
              <a:extLst>
                <a:ext uri="{FF2B5EF4-FFF2-40B4-BE49-F238E27FC236}">
                  <a16:creationId xmlns:a16="http://schemas.microsoft.com/office/drawing/2014/main" id="{F4939CAF-AC74-62C5-F537-CCB35512B9DE}"/>
                </a:ext>
                <a:ext uri="{C183D7F6-B498-43B3-948B-1728B52AA6E4}">
                  <adec:decorative xmlns:adec="http://schemas.microsoft.com/office/drawing/2017/decorative" val="1"/>
                </a:ext>
              </a:extLst>
            </p:cNvPr>
            <p:cNvSpPr/>
            <p:nvPr/>
          </p:nvSpPr>
          <p:spPr>
            <a:xfrm rot="2703070">
              <a:off x="7023045" y="6347981"/>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61" name="TextBox 60">
              <a:extLst>
                <a:ext uri="{FF2B5EF4-FFF2-40B4-BE49-F238E27FC236}">
                  <a16:creationId xmlns:a16="http://schemas.microsoft.com/office/drawing/2014/main" id="{0727ACCB-63A9-D7B1-C055-40D0F52D7704}"/>
                </a:ext>
                <a:ext uri="{C183D7F6-B498-43B3-948B-1728B52AA6E4}">
                  <adec:decorative xmlns:adec="http://schemas.microsoft.com/office/drawing/2017/decorative" val="1"/>
                </a:ext>
              </a:extLst>
            </p:cNvPr>
            <p:cNvSpPr txBox="1"/>
            <p:nvPr/>
          </p:nvSpPr>
          <p:spPr>
            <a:xfrm>
              <a:off x="7254944" y="6296432"/>
              <a:ext cx="49777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data not available for June 2019 and / or June 2023.</a:t>
              </a:r>
            </a:p>
          </p:txBody>
        </p:sp>
      </p:grpSp>
      <p:sp>
        <p:nvSpPr>
          <p:cNvPr id="5" name="Cross 4">
            <a:extLst>
              <a:ext uri="{FF2B5EF4-FFF2-40B4-BE49-F238E27FC236}">
                <a16:creationId xmlns:a16="http://schemas.microsoft.com/office/drawing/2014/main" id="{C9073107-363D-151B-BFB9-7337C01E369A}"/>
              </a:ext>
              <a:ext uri="{C183D7F6-B498-43B3-948B-1728B52AA6E4}">
                <adec:decorative xmlns:adec="http://schemas.microsoft.com/office/drawing/2017/decorative" val="1"/>
              </a:ext>
            </a:extLst>
          </p:cNvPr>
          <p:cNvSpPr/>
          <p:nvPr/>
        </p:nvSpPr>
        <p:spPr>
          <a:xfrm rot="2703070">
            <a:off x="4834844" y="3075545"/>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8" name="Oval 7">
            <a:extLst>
              <a:ext uri="{FF2B5EF4-FFF2-40B4-BE49-F238E27FC236}">
                <a16:creationId xmlns:a16="http://schemas.microsoft.com/office/drawing/2014/main" id="{A775E827-77F4-EA24-E50B-8A1C5C2C9EC8}"/>
              </a:ext>
              <a:ext uri="{C183D7F6-B498-43B3-948B-1728B52AA6E4}">
                <adec:decorative xmlns:adec="http://schemas.microsoft.com/office/drawing/2017/decorative" val="1"/>
              </a:ext>
            </a:extLst>
          </p:cNvPr>
          <p:cNvSpPr/>
          <p:nvPr/>
        </p:nvSpPr>
        <p:spPr>
          <a:xfrm>
            <a:off x="4707477" y="5435759"/>
            <a:ext cx="179119" cy="18112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9" name="Cross 8">
            <a:extLst>
              <a:ext uri="{FF2B5EF4-FFF2-40B4-BE49-F238E27FC236}">
                <a16:creationId xmlns:a16="http://schemas.microsoft.com/office/drawing/2014/main" id="{555F537E-F372-F594-A23B-EA5CF77258BE}"/>
              </a:ext>
              <a:ext uri="{C183D7F6-B498-43B3-948B-1728B52AA6E4}">
                <adec:decorative xmlns:adec="http://schemas.microsoft.com/office/drawing/2017/decorative" val="1"/>
              </a:ext>
            </a:extLst>
          </p:cNvPr>
          <p:cNvSpPr/>
          <p:nvPr/>
        </p:nvSpPr>
        <p:spPr>
          <a:xfrm rot="2703070">
            <a:off x="4527085" y="4140075"/>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2" name="Cross 11">
            <a:extLst>
              <a:ext uri="{FF2B5EF4-FFF2-40B4-BE49-F238E27FC236}">
                <a16:creationId xmlns:a16="http://schemas.microsoft.com/office/drawing/2014/main" id="{9B5CB84F-451A-4DB6-87FE-28152DDA2F8C}"/>
              </a:ext>
              <a:ext uri="{C183D7F6-B498-43B3-948B-1728B52AA6E4}">
                <adec:decorative xmlns:adec="http://schemas.microsoft.com/office/drawing/2017/decorative" val="1"/>
              </a:ext>
            </a:extLst>
          </p:cNvPr>
          <p:cNvSpPr/>
          <p:nvPr/>
        </p:nvSpPr>
        <p:spPr>
          <a:xfrm rot="2703070">
            <a:off x="1517282" y="1062966"/>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Tree>
    <p:extLst>
      <p:ext uri="{BB962C8B-B14F-4D97-AF65-F5344CB8AC3E}">
        <p14:creationId xmlns:p14="http://schemas.microsoft.com/office/powerpoint/2010/main" val="739559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Motorised Vehicle – Trends</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23</a:t>
            </a:fld>
            <a:endParaRPr lang="en-GB"/>
          </a:p>
        </p:txBody>
      </p:sp>
      <p:sp>
        <p:nvSpPr>
          <p:cNvPr id="4" name="TextBox 3">
            <a:extLst>
              <a:ext uri="{FF2B5EF4-FFF2-40B4-BE49-F238E27FC236}">
                <a16:creationId xmlns:a16="http://schemas.microsoft.com/office/drawing/2014/main" id="{6D41F29E-9580-8A91-8233-774900C8540A}"/>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0000"/>
                </a:solidFill>
                <a:cs typeface="Calibri"/>
              </a:rPr>
              <a:t>In June 2023, local road vehicle flows were slightly above June 2022 (+5%). However, flows are still slightly below pre-COVID, June 2019 volumes (-9%).</a:t>
            </a:r>
            <a:endParaRPr lang="en-US" sz="1400">
              <a:cs typeface="Calibri"/>
            </a:endParaRPr>
          </a:p>
        </p:txBody>
      </p:sp>
      <p:pic>
        <p:nvPicPr>
          <p:cNvPr id="6" name="Picture 5" descr="A line chart showing average weekday motorised traffic flows, with months of the year horizontally along the x-axis, and a line for each year from 2019 through to 2023. The line for 2023 is just above 2022 - but falls below the line for 2019.">
            <a:extLst>
              <a:ext uri="{FF2B5EF4-FFF2-40B4-BE49-F238E27FC236}">
                <a16:creationId xmlns:a16="http://schemas.microsoft.com/office/drawing/2014/main" id="{FF698785-F624-7342-43BC-56B7031CC1C4}"/>
              </a:ext>
            </a:extLst>
          </p:cNvPr>
          <p:cNvPicPr>
            <a:picLocks noChangeAspect="1"/>
          </p:cNvPicPr>
          <p:nvPr/>
        </p:nvPicPr>
        <p:blipFill>
          <a:blip r:embed="rId4"/>
          <a:stretch>
            <a:fillRect/>
          </a:stretch>
        </p:blipFill>
        <p:spPr>
          <a:xfrm>
            <a:off x="2057400" y="973706"/>
            <a:ext cx="7916040" cy="4489298"/>
          </a:xfrm>
          <a:prstGeom prst="rect">
            <a:avLst/>
          </a:prstGeom>
        </p:spPr>
      </p:pic>
      <p:graphicFrame>
        <p:nvGraphicFramePr>
          <p:cNvPr id="5" name="Table 4">
            <a:extLst>
              <a:ext uri="{FF2B5EF4-FFF2-40B4-BE49-F238E27FC236}">
                <a16:creationId xmlns:a16="http://schemas.microsoft.com/office/drawing/2014/main" id="{F083A3C5-68BC-79E5-CF6E-1B0CD921589E}"/>
              </a:ext>
            </a:extLst>
          </p:cNvPr>
          <p:cNvGraphicFramePr>
            <a:graphicFrameLocks noGrp="1"/>
          </p:cNvGraphicFramePr>
          <p:nvPr>
            <p:extLst>
              <p:ext uri="{D42A27DB-BD31-4B8C-83A1-F6EECF244321}">
                <p14:modId xmlns:p14="http://schemas.microsoft.com/office/powerpoint/2010/main" val="3646020267"/>
              </p:ext>
            </p:extLst>
          </p:nvPr>
        </p:nvGraphicFramePr>
        <p:xfrm>
          <a:off x="1624572" y="5506529"/>
          <a:ext cx="3064602" cy="1021490"/>
        </p:xfrm>
        <a:graphic>
          <a:graphicData uri="http://schemas.openxmlformats.org/drawingml/2006/table">
            <a:tbl>
              <a:tblPr firstRow="1"/>
              <a:tblGrid>
                <a:gridCol w="1021534">
                  <a:extLst>
                    <a:ext uri="{9D8B030D-6E8A-4147-A177-3AD203B41FA5}">
                      <a16:colId xmlns:a16="http://schemas.microsoft.com/office/drawing/2014/main" val="4168432786"/>
                    </a:ext>
                  </a:extLst>
                </a:gridCol>
                <a:gridCol w="1021534">
                  <a:extLst>
                    <a:ext uri="{9D8B030D-6E8A-4147-A177-3AD203B41FA5}">
                      <a16:colId xmlns:a16="http://schemas.microsoft.com/office/drawing/2014/main" val="1032806987"/>
                    </a:ext>
                  </a:extLst>
                </a:gridCol>
                <a:gridCol w="1021534">
                  <a:extLst>
                    <a:ext uri="{9D8B030D-6E8A-4147-A177-3AD203B41FA5}">
                      <a16:colId xmlns:a16="http://schemas.microsoft.com/office/drawing/2014/main" val="1141213759"/>
                    </a:ext>
                  </a:extLst>
                </a:gridCol>
              </a:tblGrid>
              <a:tr h="81007">
                <a:tc gridSpan="3">
                  <a:txBody>
                    <a:bodyPr/>
                    <a:lstStyle/>
                    <a:p>
                      <a:pPr lvl="0" algn="ctr" rtl="0">
                        <a:buNone/>
                      </a:pPr>
                      <a:r>
                        <a:rPr lang="en-GB" sz="1200" b="1" i="0" u="none" strike="noStrike">
                          <a:solidFill>
                            <a:srgbClr val="0070C0"/>
                          </a:solidFill>
                          <a:effectLst/>
                          <a:latin typeface="Calibri"/>
                        </a:rPr>
                        <a:t>Pre-COVID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4355102"/>
                  </a:ext>
                </a:extLst>
              </a:tr>
              <a:tr h="0">
                <a:tc gridSpan="3">
                  <a:txBody>
                    <a:bodyPr/>
                    <a:lstStyle/>
                    <a:p>
                      <a:pPr lvl="0" algn="ctr">
                        <a:buNone/>
                      </a:pPr>
                      <a:r>
                        <a:rPr lang="en-GB" sz="1200" b="1" u="none" strike="noStrike">
                          <a:solidFill>
                            <a:schemeClr val="tx1"/>
                          </a:solidFill>
                          <a:effectLst/>
                        </a:rPr>
                        <a:t>June 2019 to June 2023</a:t>
                      </a:r>
                      <a:endParaRPr lang="en-GB" sz="1200" b="1" i="0" u="none" strike="noStrike">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5823245"/>
                  </a:ext>
                </a:extLst>
              </a:tr>
              <a:tr h="0">
                <a:tc>
                  <a:txBody>
                    <a:bodyPr/>
                    <a:lstStyle/>
                    <a:p>
                      <a:pPr lvl="0" algn="ctr" rtl="0">
                        <a:buNone/>
                      </a:pP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6111418"/>
                  </a:ext>
                </a:extLst>
              </a:tr>
              <a:tr h="73837">
                <a:tc>
                  <a:txBody>
                    <a:bodyPr/>
                    <a:lstStyle/>
                    <a:p>
                      <a:pPr lvl="0" algn="ctr" rtl="0">
                        <a:buNone/>
                      </a:pPr>
                      <a:r>
                        <a:rPr lang="en-GB" sz="1200" b="1" i="0" u="none" strike="noStrike">
                          <a:solidFill>
                            <a:schemeClr val="tx1"/>
                          </a:solidFill>
                          <a:effectLst/>
                          <a:latin typeface="Calibri"/>
                        </a:rPr>
                        <a:t>-9%</a:t>
                      </a:r>
                      <a:endParaRPr lang="en-US">
                        <a:solidFill>
                          <a:schemeClr val="tx1"/>
                        </a:solidFill>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lvl="0" algn="ctr">
                        <a:buNone/>
                      </a:pPr>
                      <a:r>
                        <a:rPr lang="en-GB" sz="1200" b="1" i="0" u="none" strike="noStrike">
                          <a:solidFill>
                            <a:schemeClr val="tx1"/>
                          </a:solidFill>
                          <a:effectLst/>
                          <a:latin typeface="Calibri"/>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lvl="0" algn="ctr" rtl="0">
                        <a:buNone/>
                      </a:pPr>
                      <a:r>
                        <a:rPr lang="en-GB" sz="1200" b="1" i="0" u="none" strike="noStrike" dirty="0">
                          <a:solidFill>
                            <a:schemeClr val="tx1"/>
                          </a:solidFill>
                          <a:effectLst/>
                          <a:latin typeface="Calibri"/>
                        </a:rPr>
                        <a:t>-6%</a:t>
                      </a:r>
                      <a:endParaRPr lang="en-US"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76730031"/>
                  </a:ext>
                </a:extLst>
              </a:tr>
            </a:tbl>
          </a:graphicData>
        </a:graphic>
      </p:graphicFrame>
      <p:graphicFrame>
        <p:nvGraphicFramePr>
          <p:cNvPr id="7" name="Table 6">
            <a:extLst>
              <a:ext uri="{FF2B5EF4-FFF2-40B4-BE49-F238E27FC236}">
                <a16:creationId xmlns:a16="http://schemas.microsoft.com/office/drawing/2014/main" id="{1900585D-1AA2-AD75-994D-BF629E392851}"/>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779769378"/>
              </p:ext>
            </p:extLst>
          </p:nvPr>
        </p:nvGraphicFramePr>
        <p:xfrm>
          <a:off x="4689174" y="5506529"/>
          <a:ext cx="3064602" cy="1021490"/>
        </p:xfrm>
        <a:graphic>
          <a:graphicData uri="http://schemas.openxmlformats.org/drawingml/2006/table">
            <a:tbl>
              <a:tblPr firstRow="1"/>
              <a:tblGrid>
                <a:gridCol w="1021534">
                  <a:extLst>
                    <a:ext uri="{9D8B030D-6E8A-4147-A177-3AD203B41FA5}">
                      <a16:colId xmlns:a16="http://schemas.microsoft.com/office/drawing/2014/main" val="237791955"/>
                    </a:ext>
                  </a:extLst>
                </a:gridCol>
                <a:gridCol w="1021534">
                  <a:extLst>
                    <a:ext uri="{9D8B030D-6E8A-4147-A177-3AD203B41FA5}">
                      <a16:colId xmlns:a16="http://schemas.microsoft.com/office/drawing/2014/main" val="2790483596"/>
                    </a:ext>
                  </a:extLst>
                </a:gridCol>
                <a:gridCol w="1021534">
                  <a:extLst>
                    <a:ext uri="{9D8B030D-6E8A-4147-A177-3AD203B41FA5}">
                      <a16:colId xmlns:a16="http://schemas.microsoft.com/office/drawing/2014/main" val="1953113605"/>
                    </a:ext>
                  </a:extLst>
                </a:gridCol>
              </a:tblGrid>
              <a:tr h="81007">
                <a:tc gridSpan="3">
                  <a:txBody>
                    <a:bodyPr/>
                    <a:lstStyle/>
                    <a:p>
                      <a:pPr algn="ctr" rtl="0" fontAlgn="b"/>
                      <a:r>
                        <a:rPr lang="en-GB" sz="1200" b="1" i="0" u="none" strike="noStrike" kern="1200">
                          <a:solidFill>
                            <a:srgbClr val="0070C0"/>
                          </a:solidFill>
                          <a:effectLst/>
                          <a:latin typeface="Calibri"/>
                          <a:ea typeface="+mn-ea"/>
                          <a:cs typeface="+mn-cs"/>
                        </a:rPr>
                        <a:t>Mid-COVID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extLst>
                  <a:ext uri="{0D108BD9-81ED-4DB2-BD59-A6C34878D82A}">
                    <a16:rowId xmlns:a16="http://schemas.microsoft.com/office/drawing/2014/main" val="2613423464"/>
                  </a:ext>
                </a:extLst>
              </a:tr>
              <a:tr h="0">
                <a:tc gridSpan="3">
                  <a:txBody>
                    <a:bodyPr/>
                    <a:lstStyle/>
                    <a:p>
                      <a:pPr algn="ctr" fontAlgn="b"/>
                      <a:r>
                        <a:rPr lang="en-GB" sz="1200" b="1" u="none" strike="noStrike">
                          <a:effectLst/>
                        </a:rPr>
                        <a:t>June 2021 to June</a:t>
                      </a:r>
                      <a:r>
                        <a:rPr lang="en-GB" sz="1200" b="1" i="0" u="none" strike="noStrike" noProof="0">
                          <a:effectLst/>
                          <a:latin typeface="Calibri"/>
                        </a:rPr>
                        <a:t> </a:t>
                      </a:r>
                      <a:r>
                        <a:rPr lang="en-GB" sz="1200" b="1" u="none" strike="noStrike">
                          <a:effectLst/>
                        </a:rPr>
                        <a:t>2023</a:t>
                      </a:r>
                      <a:endParaRPr lang="en-GB" sz="1200" b="1" i="0" u="none" strike="noStrike">
                        <a:solidFill>
                          <a:srgbClr val="000000"/>
                        </a:solidFill>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extLst>
                  <a:ext uri="{0D108BD9-81ED-4DB2-BD59-A6C34878D82A}">
                    <a16:rowId xmlns:a16="http://schemas.microsoft.com/office/drawing/2014/main" val="3774679814"/>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3737821"/>
                  </a:ext>
                </a:extLst>
              </a:tr>
              <a:tr h="73837">
                <a:tc>
                  <a:txBody>
                    <a:bodyPr/>
                    <a:lstStyle/>
                    <a:p>
                      <a:pPr algn="ctr" rtl="0" fontAlgn="ctr"/>
                      <a:r>
                        <a:rPr lang="en-GB" sz="1200" b="1" i="0" u="none" strike="noStrike">
                          <a:effectLst/>
                          <a:latin typeface="Calibri"/>
                        </a:rPr>
                        <a:t>+17%</a:t>
                      </a:r>
                      <a:endParaRPr lang="en-US"/>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+21%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dirty="0">
                          <a:effectLst/>
                          <a:latin typeface="Calibri"/>
                        </a:rPr>
                        <a:t>+16%</a:t>
                      </a:r>
                      <a:endParaRPr lang="en-US"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3793985"/>
                  </a:ext>
                </a:extLst>
              </a:tr>
            </a:tbl>
          </a:graphicData>
        </a:graphic>
      </p:graphicFrame>
      <p:graphicFrame>
        <p:nvGraphicFramePr>
          <p:cNvPr id="9" name="Table 8">
            <a:extLst>
              <a:ext uri="{FF2B5EF4-FFF2-40B4-BE49-F238E27FC236}">
                <a16:creationId xmlns:a16="http://schemas.microsoft.com/office/drawing/2014/main" id="{7A6C456C-ED91-592E-03ED-FBE3D40C4CDB}"/>
              </a:ext>
            </a:extLst>
          </p:cNvPr>
          <p:cNvGraphicFramePr>
            <a:graphicFrameLocks noGrp="1"/>
          </p:cNvGraphicFramePr>
          <p:nvPr>
            <p:extLst>
              <p:ext uri="{D42A27DB-BD31-4B8C-83A1-F6EECF244321}">
                <p14:modId xmlns:p14="http://schemas.microsoft.com/office/powerpoint/2010/main" val="1648604314"/>
              </p:ext>
            </p:extLst>
          </p:nvPr>
        </p:nvGraphicFramePr>
        <p:xfrm>
          <a:off x="7753776" y="5506529"/>
          <a:ext cx="3064602" cy="1021490"/>
        </p:xfrm>
        <a:graphic>
          <a:graphicData uri="http://schemas.openxmlformats.org/drawingml/2006/table">
            <a:tbl>
              <a:tblPr firstRow="1"/>
              <a:tblGrid>
                <a:gridCol w="1021534">
                  <a:extLst>
                    <a:ext uri="{9D8B030D-6E8A-4147-A177-3AD203B41FA5}">
                      <a16:colId xmlns:a16="http://schemas.microsoft.com/office/drawing/2014/main" val="2980363944"/>
                    </a:ext>
                  </a:extLst>
                </a:gridCol>
                <a:gridCol w="1021534">
                  <a:extLst>
                    <a:ext uri="{9D8B030D-6E8A-4147-A177-3AD203B41FA5}">
                      <a16:colId xmlns:a16="http://schemas.microsoft.com/office/drawing/2014/main" val="4191881843"/>
                    </a:ext>
                  </a:extLst>
                </a:gridCol>
                <a:gridCol w="1021534">
                  <a:extLst>
                    <a:ext uri="{9D8B030D-6E8A-4147-A177-3AD203B41FA5}">
                      <a16:colId xmlns:a16="http://schemas.microsoft.com/office/drawing/2014/main" val="617820300"/>
                    </a:ext>
                  </a:extLst>
                </a:gridCol>
              </a:tblGrid>
              <a:tr h="81007">
                <a:tc gridSpan="3">
                  <a:txBody>
                    <a:bodyPr/>
                    <a:lstStyle/>
                    <a:p>
                      <a:pPr algn="ctr" rtl="0" fontAlgn="b"/>
                      <a:r>
                        <a:rPr lang="en-GB" sz="1200" b="1" i="0" u="none" strike="noStrike">
                          <a:solidFill>
                            <a:srgbClr val="0070C0"/>
                          </a:solidFill>
                          <a:effectLst/>
                          <a:latin typeface="Calibri"/>
                        </a:rPr>
                        <a:t>Previous year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5235723"/>
                  </a:ext>
                </a:extLst>
              </a:tr>
              <a:tr h="0">
                <a:tc gridSpan="3">
                  <a:txBody>
                    <a:bodyPr/>
                    <a:lstStyle/>
                    <a:p>
                      <a:pPr algn="ctr" fontAlgn="b"/>
                      <a:r>
                        <a:rPr lang="en-GB" sz="1200" b="1" u="none" strike="noStrike">
                          <a:effectLst/>
                        </a:rPr>
                        <a:t>June 2022 to June 2023</a:t>
                      </a:r>
                      <a:endParaRPr lang="en-GB" sz="1200" b="1" i="0" u="none" strike="noStrike">
                        <a:solidFill>
                          <a:srgbClr val="000000"/>
                        </a:solidFill>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88291528"/>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0304266"/>
                  </a:ext>
                </a:extLst>
              </a:tr>
              <a:tr h="73837">
                <a:tc>
                  <a:txBody>
                    <a:bodyPr/>
                    <a:lstStyle/>
                    <a:p>
                      <a:pPr lvl="0" algn="ctr">
                        <a:buNone/>
                      </a:pPr>
                      <a:r>
                        <a:rPr lang="en-GB" sz="1200" b="1" i="0" u="none" strike="noStrike">
                          <a:effectLst/>
                          <a:latin typeface="Calibri"/>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defTabSz="914400" rtl="0" eaLnBrk="1" latinLnBrk="0" hangingPunct="1">
                        <a:buNone/>
                      </a:pPr>
                      <a:r>
                        <a:rPr lang="en-GB" sz="1200" b="1" i="0" u="none" strike="noStrike" kern="1200">
                          <a:effectLst/>
                          <a:latin typeface="Calibri"/>
                          <a:ea typeface="+mn-ea"/>
                          <a:cs typeface="+mn-cs"/>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dirty="0">
                          <a:effectLst/>
                          <a:latin typeface="Calibri"/>
                        </a:rPr>
                        <a:t>+1%</a:t>
                      </a:r>
                      <a:endParaRPr lang="en-GB" sz="1200" b="1" i="0" u="none" strike="noStrike" dirty="0">
                        <a:solidFill>
                          <a:sysClr val="windowText" lastClr="00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770492"/>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400110"/>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Sensors used for the analysis on this slide: Coleridge Road, Hills Road, Mill Road (West), Mill Road (East), and Tenison Road.</a:t>
            </a:r>
          </a:p>
          <a:p>
            <a:endParaRPr lang="en-GB" sz="1000">
              <a:solidFill>
                <a:schemeClr val="bg2">
                  <a:lumMod val="50000"/>
                </a:schemeClr>
              </a:solidFill>
              <a:cs typeface="Calibri"/>
            </a:endParaRPr>
          </a:p>
        </p:txBody>
      </p:sp>
    </p:spTree>
    <p:extLst>
      <p:ext uri="{BB962C8B-B14F-4D97-AF65-F5344CB8AC3E}">
        <p14:creationId xmlns:p14="http://schemas.microsoft.com/office/powerpoint/2010/main" val="4232913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00000"/>
              </a:lnSpc>
              <a:spcBef>
                <a:spcPts val="0"/>
              </a:spcBef>
              <a:defRPr/>
            </a:pPr>
            <a:r>
              <a:rPr kumimoji="0" lang="en-GB" sz="2800" b="1" i="0" u="none" strike="noStrike" kern="1200" cap="none" spc="0" normalizeH="0" baseline="0" noProof="0">
                <a:ln>
                  <a:noFill/>
                </a:ln>
                <a:effectLst/>
                <a:uLnTx/>
                <a:uFillTx/>
                <a:latin typeface="Calibri" panose="020F0502020204030204"/>
                <a:ea typeface="+mn-ea"/>
                <a:cs typeface="+mn-cs"/>
              </a:rPr>
              <a:t>Local Road Network:</a:t>
            </a:r>
            <a:r>
              <a:rPr lang="en-GB" sz="2800" b="1">
                <a:latin typeface="Calibri" panose="020F0502020204030204"/>
              </a:rPr>
              <a:t> Motorised Vehicle - Annual Survey Sites</a:t>
            </a:r>
            <a:endParaRPr lang="en-GB" sz="2800" b="1" i="0" u="none" strike="noStrike" kern="1200" cap="none" spc="0" normalizeH="0" baseline="0" noProof="0">
              <a:ln>
                <a:noFill/>
              </a:ln>
              <a:effectLst/>
              <a:uLnTx/>
              <a:uFillTx/>
              <a:latin typeface="Calibri" panose="020F0502020204030204"/>
              <a:cs typeface="Calibri"/>
            </a:endParaRPr>
          </a:p>
        </p:txBody>
      </p:sp>
      <p:pic>
        <p:nvPicPr>
          <p:cNvPr id="7" name="Picture 6" descr="Map showing locations of motorised vehicle annual traffic survey sites in both central and outer Cambridge.">
            <a:extLst>
              <a:ext uri="{FF2B5EF4-FFF2-40B4-BE49-F238E27FC236}">
                <a16:creationId xmlns:a16="http://schemas.microsoft.com/office/drawing/2014/main" id="{B5652202-DFA7-A88E-2702-D17DA65C80F0}"/>
              </a:ext>
            </a:extLst>
          </p:cNvPr>
          <p:cNvPicPr>
            <a:picLocks noChangeAspect="1"/>
          </p:cNvPicPr>
          <p:nvPr/>
        </p:nvPicPr>
        <p:blipFill>
          <a:blip r:embed="rId3"/>
          <a:stretch>
            <a:fillRect/>
          </a:stretch>
        </p:blipFill>
        <p:spPr>
          <a:xfrm>
            <a:off x="270696" y="670778"/>
            <a:ext cx="6396804" cy="6082088"/>
          </a:xfrm>
          <a:prstGeom prst="rect">
            <a:avLst/>
          </a:prstGeom>
          <a:ln>
            <a:solidFill>
              <a:schemeClr val="tx1"/>
            </a:solidFill>
          </a:ln>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24</a:t>
            </a:fld>
            <a:endParaRPr lang="en-GB"/>
          </a:p>
        </p:txBody>
      </p:sp>
      <p:sp>
        <p:nvSpPr>
          <p:cNvPr id="8" name="TextBox 7">
            <a:extLst>
              <a:ext uri="{FF2B5EF4-FFF2-40B4-BE49-F238E27FC236}">
                <a16:creationId xmlns:a16="http://schemas.microsoft.com/office/drawing/2014/main" id="{8188327B-6EF2-F083-AEBB-25DD00902DA5}"/>
              </a:ext>
              <a:ext uri="{C183D7F6-B498-43B3-948B-1728B52AA6E4}">
                <adec:decorative xmlns:adec="http://schemas.microsoft.com/office/drawing/2017/decorative" val="1"/>
              </a:ext>
            </a:extLst>
          </p:cNvPr>
          <p:cNvSpPr txBox="1"/>
          <p:nvPr/>
        </p:nvSpPr>
        <p:spPr>
          <a:xfrm>
            <a:off x="262432" y="658868"/>
            <a:ext cx="3426378" cy="307777"/>
          </a:xfrm>
          <a:prstGeom prst="rect">
            <a:avLst/>
          </a:prstGeom>
          <a:solidFill>
            <a:schemeClr val="bg1"/>
          </a:solidFill>
          <a:ln>
            <a:solidFill>
              <a:schemeClr val="tx1"/>
            </a:solidFill>
          </a:ln>
        </p:spPr>
        <p:txBody>
          <a:bodyPr wrap="square" lIns="91440" tIns="45720" rIns="91440" bIns="45720" rtlCol="0" anchor="t">
            <a:spAutoFit/>
          </a:bodyPr>
          <a:lstStyle/>
          <a:p>
            <a:pPr algn="ctr"/>
            <a:r>
              <a:rPr lang="en-GB" sz="1400" b="1"/>
              <a:t>Cambridgeshire Annual Traffic Survey Sites</a:t>
            </a:r>
            <a:endParaRPr lang="en-US"/>
          </a:p>
        </p:txBody>
      </p:sp>
      <p:sp>
        <p:nvSpPr>
          <p:cNvPr id="9" name="TextBox 8">
            <a:extLst>
              <a:ext uri="{FF2B5EF4-FFF2-40B4-BE49-F238E27FC236}">
                <a16:creationId xmlns:a16="http://schemas.microsoft.com/office/drawing/2014/main" id="{CBDE186C-B8DF-9882-242C-C9C28FD071C3}"/>
              </a:ext>
              <a:ext uri="{C183D7F6-B498-43B3-948B-1728B52AA6E4}">
                <adec:decorative xmlns:adec="http://schemas.microsoft.com/office/drawing/2017/decorative" val="1"/>
              </a:ext>
            </a:extLst>
          </p:cNvPr>
          <p:cNvSpPr txBox="1"/>
          <p:nvPr/>
        </p:nvSpPr>
        <p:spPr>
          <a:xfrm>
            <a:off x="251674" y="6475866"/>
            <a:ext cx="2363264" cy="276999"/>
          </a:xfrm>
          <a:prstGeom prst="rect">
            <a:avLst/>
          </a:prstGeom>
          <a:solidFill>
            <a:schemeClr val="bg1"/>
          </a:solidFill>
          <a:ln>
            <a:solidFill>
              <a:schemeClr val="tx1"/>
            </a:solidFill>
          </a:ln>
        </p:spPr>
        <p:txBody>
          <a:bodyPr wrap="square" lIns="91440" tIns="45720" rIns="91440" bIns="45720" rtlCol="0" anchor="t">
            <a:spAutoFit/>
          </a:bodyPr>
          <a:lstStyle/>
          <a:p>
            <a:pPr algn="ctr"/>
            <a:r>
              <a:rPr lang="en-GB" sz="1200"/>
              <a:t>© OpenStreetMap Contributors</a:t>
            </a:r>
          </a:p>
        </p:txBody>
      </p:sp>
      <p:sp>
        <p:nvSpPr>
          <p:cNvPr id="5" name="TextBox 4">
            <a:extLst>
              <a:ext uri="{FF2B5EF4-FFF2-40B4-BE49-F238E27FC236}">
                <a16:creationId xmlns:a16="http://schemas.microsoft.com/office/drawing/2014/main" id="{0DEEAE20-998E-E65D-BEE9-02E5140F0A6A}"/>
              </a:ext>
            </a:extLst>
          </p:cNvPr>
          <p:cNvSpPr txBox="1"/>
          <p:nvPr/>
        </p:nvSpPr>
        <p:spPr>
          <a:xfrm>
            <a:off x="6981825" y="4498435"/>
            <a:ext cx="4939354"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300" dirty="0">
                <a:cs typeface="Calibri"/>
              </a:rPr>
              <a:t>Cambridgeshire County Council commissions annual surveys to determine traffic levels around the county on a “typical” weekday. </a:t>
            </a:r>
          </a:p>
          <a:p>
            <a:pPr algn="ctr"/>
            <a:endParaRPr lang="en-GB" sz="1300" dirty="0">
              <a:cs typeface="Calibri"/>
            </a:endParaRPr>
          </a:p>
          <a:p>
            <a:pPr algn="ctr"/>
            <a:r>
              <a:rPr lang="en-GB" sz="1300" dirty="0">
                <a:cs typeface="Calibri"/>
              </a:rPr>
              <a:t>The sites shown in this map are those in and around Cambridge at which CCC has collected motorised traffic flows over several years.</a:t>
            </a:r>
            <a:endParaRPr lang="en-US" sz="1300" dirty="0">
              <a:cs typeface="Calibri"/>
            </a:endParaRPr>
          </a:p>
          <a:p>
            <a:pPr algn="ctr"/>
            <a:endParaRPr lang="en-GB" sz="1300" dirty="0">
              <a:cs typeface="Calibri"/>
            </a:endParaRPr>
          </a:p>
          <a:p>
            <a:pPr algn="ctr"/>
            <a:r>
              <a:rPr lang="en-GB" sz="1300" dirty="0">
                <a:cs typeface="Calibri"/>
              </a:rPr>
              <a:t>Analysis of motorised traffic counts from these sites is presented on the following slide.</a:t>
            </a:r>
            <a:endParaRPr lang="en-US" sz="1300" dirty="0">
              <a:cs typeface="Calibri"/>
            </a:endParaRPr>
          </a:p>
        </p:txBody>
      </p:sp>
      <p:graphicFrame>
        <p:nvGraphicFramePr>
          <p:cNvPr id="2" name="Table 1">
            <a:extLst>
              <a:ext uri="{FF2B5EF4-FFF2-40B4-BE49-F238E27FC236}">
                <a16:creationId xmlns:a16="http://schemas.microsoft.com/office/drawing/2014/main" id="{3BFD2EAB-EF6B-0C24-F508-8D96772931D9}"/>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153661923"/>
              </p:ext>
            </p:extLst>
          </p:nvPr>
        </p:nvGraphicFramePr>
        <p:xfrm>
          <a:off x="8149765" y="1046013"/>
          <a:ext cx="2432219" cy="3024000"/>
        </p:xfrm>
        <a:graphic>
          <a:graphicData uri="http://schemas.openxmlformats.org/drawingml/2006/table">
            <a:tbl>
              <a:tblPr firstRow="1" bandRow="1">
                <a:tableStyleId>{5940675A-B579-460E-94D1-54222C63F5DA}</a:tableStyleId>
              </a:tblPr>
              <a:tblGrid>
                <a:gridCol w="2432219">
                  <a:extLst>
                    <a:ext uri="{9D8B030D-6E8A-4147-A177-3AD203B41FA5}">
                      <a16:colId xmlns:a16="http://schemas.microsoft.com/office/drawing/2014/main" val="1191812419"/>
                    </a:ext>
                  </a:extLst>
                </a:gridCol>
              </a:tblGrid>
              <a:tr h="252000">
                <a:tc>
                  <a:txBody>
                    <a:bodyPr/>
                    <a:lstStyle/>
                    <a:p>
                      <a:r>
                        <a:rPr lang="en-GB" sz="1300" b="1">
                          <a:effectLst/>
                        </a:rPr>
                        <a:t> Traffic Survey Site Name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54137971"/>
                  </a:ext>
                </a:extLst>
              </a:tr>
              <a:tr h="252000">
                <a:tc>
                  <a:txBody>
                    <a:bodyPr/>
                    <a:lstStyle/>
                    <a:p>
                      <a:r>
                        <a:rPr lang="en-GB" sz="1300" b="0">
                          <a:solidFill>
                            <a:schemeClr val="tx1"/>
                          </a:solidFill>
                          <a:effectLst/>
                        </a:rPr>
                        <a:t>Elizabeth Way</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1169372"/>
                  </a:ext>
                </a:extLst>
              </a:tr>
              <a:tr h="252000">
                <a:tc>
                  <a:txBody>
                    <a:bodyPr/>
                    <a:lstStyle/>
                    <a:p>
                      <a:r>
                        <a:rPr lang="en-GB" sz="1300" b="0">
                          <a:solidFill>
                            <a:schemeClr val="tx1"/>
                          </a:solidFill>
                          <a:effectLst/>
                        </a:rPr>
                        <a:t>Victoria Avenue​​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5322488"/>
                  </a:ext>
                </a:extLst>
              </a:tr>
              <a:tr h="252000">
                <a:tc>
                  <a:txBody>
                    <a:bodyPr/>
                    <a:lstStyle/>
                    <a:p>
                      <a:r>
                        <a:rPr lang="en-GB" sz="1300" b="0">
                          <a:solidFill>
                            <a:schemeClr val="tx1"/>
                          </a:solidFill>
                          <a:effectLst/>
                        </a:rPr>
                        <a:t>Bridge Street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6056800"/>
                  </a:ext>
                </a:extLst>
              </a:tr>
              <a:tr h="252000">
                <a:tc>
                  <a:txBody>
                    <a:bodyPr/>
                    <a:lstStyle/>
                    <a:p>
                      <a:r>
                        <a:rPr lang="en-GB" sz="1300" b="0">
                          <a:solidFill>
                            <a:schemeClr val="tx1"/>
                          </a:solidFill>
                          <a:effectLst/>
                        </a:rPr>
                        <a:t>Silver Street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192294"/>
                  </a:ext>
                </a:extLst>
              </a:tr>
              <a:tr h="252000">
                <a:tc>
                  <a:txBody>
                    <a:bodyPr/>
                    <a:lstStyle/>
                    <a:p>
                      <a:r>
                        <a:rPr lang="en-GB" sz="1300" b="0">
                          <a:solidFill>
                            <a:schemeClr val="tx1"/>
                          </a:solidFill>
                          <a:effectLst/>
                        </a:rPr>
                        <a:t>Fen Causeway​​</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1578486"/>
                  </a:ext>
                </a:extLst>
              </a:tr>
              <a:tr h="252000">
                <a:tc>
                  <a:txBody>
                    <a:bodyPr/>
                    <a:lstStyle/>
                    <a:p>
                      <a:r>
                        <a:rPr lang="en-GB" sz="1300" b="0">
                          <a:solidFill>
                            <a:schemeClr val="tx1"/>
                          </a:solidFill>
                          <a:effectLst/>
                        </a:rPr>
                        <a:t>High Street, Teversham</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1920672"/>
                  </a:ext>
                </a:extLst>
              </a:tr>
              <a:tr h="252000">
                <a:tc>
                  <a:txBody>
                    <a:bodyPr/>
                    <a:lstStyle/>
                    <a:p>
                      <a:r>
                        <a:rPr lang="en-GB" sz="1300" b="0">
                          <a:solidFill>
                            <a:schemeClr val="tx1"/>
                          </a:solidFill>
                          <a:effectLst/>
                        </a:rPr>
                        <a:t>Babraham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7692815"/>
                  </a:ext>
                </a:extLst>
              </a:tr>
              <a:tr h="252000">
                <a:tc>
                  <a:txBody>
                    <a:bodyPr/>
                    <a:lstStyle/>
                    <a:p>
                      <a:r>
                        <a:rPr lang="en-GB" sz="1300" b="0">
                          <a:solidFill>
                            <a:schemeClr val="tx1"/>
                          </a:solidFill>
                          <a:effectLst/>
                        </a:rPr>
                        <a:t>Granhams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9478729"/>
                  </a:ext>
                </a:extLst>
              </a:tr>
              <a:tr h="252000">
                <a:tc>
                  <a:txBody>
                    <a:bodyPr/>
                    <a:lstStyle/>
                    <a:p>
                      <a:r>
                        <a:rPr lang="en-GB" sz="1300" b="0">
                          <a:solidFill>
                            <a:schemeClr val="tx1"/>
                          </a:solidFill>
                          <a:effectLst/>
                        </a:rPr>
                        <a:t>Madingley Road</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5974204"/>
                  </a:ext>
                </a:extLst>
              </a:tr>
              <a:tr h="252000">
                <a:tc>
                  <a:txBody>
                    <a:bodyPr/>
                    <a:lstStyle/>
                    <a:p>
                      <a:r>
                        <a:rPr lang="en-GB" sz="1300" b="0">
                          <a:solidFill>
                            <a:schemeClr val="tx1"/>
                          </a:solidFill>
                          <a:effectLst/>
                        </a:rPr>
                        <a:t>Guided Busway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2981906"/>
                  </a:ext>
                </a:extLst>
              </a:tr>
              <a:tr h="252000">
                <a:tc>
                  <a:txBody>
                    <a:bodyPr/>
                    <a:lstStyle/>
                    <a:p>
                      <a:r>
                        <a:rPr lang="en-GB" sz="1300" b="0" dirty="0">
                          <a:solidFill>
                            <a:schemeClr val="tx1"/>
                          </a:solidFill>
                          <a:effectLst/>
                        </a:rPr>
                        <a:t>Guided Busway (South)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0872126"/>
                  </a:ext>
                </a:extLst>
              </a:tr>
            </a:tbl>
          </a:graphicData>
        </a:graphic>
      </p:graphicFrame>
      <p:sp>
        <p:nvSpPr>
          <p:cNvPr id="10" name="TextBox 9">
            <a:extLst>
              <a:ext uri="{FF2B5EF4-FFF2-40B4-BE49-F238E27FC236}">
                <a16:creationId xmlns:a16="http://schemas.microsoft.com/office/drawing/2014/main" id="{0D160C76-9A24-4372-87C3-C940E45836DC}"/>
              </a:ext>
            </a:extLst>
          </p:cNvPr>
          <p:cNvSpPr txBox="1"/>
          <p:nvPr/>
        </p:nvSpPr>
        <p:spPr>
          <a:xfrm>
            <a:off x="7326889" y="6515722"/>
            <a:ext cx="4594290" cy="246221"/>
          </a:xfrm>
          <a:prstGeom prst="rect">
            <a:avLst/>
          </a:prstGeom>
          <a:noFill/>
        </p:spPr>
        <p:txBody>
          <a:bodyPr wrap="square" rtlCol="0">
            <a:spAutoFit/>
          </a:bodyPr>
          <a:lstStyle/>
          <a:p>
            <a:r>
              <a:rPr lang="en-GB" sz="1000" dirty="0"/>
              <a:t>*Some locations are surveyed in Autumn, so 2023 data is not yet available.</a:t>
            </a:r>
          </a:p>
        </p:txBody>
      </p:sp>
    </p:spTree>
    <p:extLst>
      <p:ext uri="{BB962C8B-B14F-4D97-AF65-F5344CB8AC3E}">
        <p14:creationId xmlns:p14="http://schemas.microsoft.com/office/powerpoint/2010/main" val="1807427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00000"/>
              </a:lnSpc>
              <a:spcBef>
                <a:spcPts val="0"/>
              </a:spcBef>
              <a:defRPr/>
            </a:pPr>
            <a:r>
              <a:rPr kumimoji="0" lang="en-GB" sz="2800" b="1" i="0" u="none" strike="noStrike" kern="1200" cap="none" spc="0" normalizeH="0" baseline="0" noProof="0">
                <a:ln>
                  <a:noFill/>
                </a:ln>
                <a:effectLst/>
                <a:uLnTx/>
                <a:uFillTx/>
                <a:latin typeface="Calibri" panose="020F0502020204030204"/>
                <a:ea typeface="+mn-ea"/>
                <a:cs typeface="+mn-cs"/>
              </a:rPr>
              <a:t>Local Road Network:</a:t>
            </a:r>
            <a:r>
              <a:rPr lang="en-GB" sz="2800" b="1">
                <a:latin typeface="Calibri" panose="020F0502020204030204"/>
              </a:rPr>
              <a:t> Motorised Vehicle - Peak Spreading</a:t>
            </a:r>
            <a:endParaRPr lang="en-GB" sz="2800" b="1" i="0" u="none" strike="noStrike" kern="1200" cap="none" spc="0" normalizeH="0" baseline="0" noProof="0">
              <a:ln>
                <a:noFill/>
              </a:ln>
              <a:effectLst/>
              <a:uLnTx/>
              <a:uFillTx/>
              <a:latin typeface="Calibri" panose="020F0502020204030204"/>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25</a:t>
            </a:fld>
            <a:endParaRPr lang="en-GB"/>
          </a:p>
        </p:txBody>
      </p:sp>
      <p:sp>
        <p:nvSpPr>
          <p:cNvPr id="9" name="TextBox 8">
            <a:extLst>
              <a:ext uri="{FF2B5EF4-FFF2-40B4-BE49-F238E27FC236}">
                <a16:creationId xmlns:a16="http://schemas.microsoft.com/office/drawing/2014/main" id="{4DDB6F53-6BA3-5938-58CD-19499BFA3BFA}"/>
              </a:ext>
            </a:extLst>
          </p:cNvPr>
          <p:cNvSpPr txBox="1"/>
          <p:nvPr/>
        </p:nvSpPr>
        <p:spPr>
          <a:xfrm>
            <a:off x="233680" y="611368"/>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Motorised traffic is more evenly spread across the morning and afternoon than was observed pre-Covid (2017 – 2019). There is a gradual return of the evening peak in motorised traffic, though volumes are lower than in 2017, 2018 and 2019.</a:t>
            </a:r>
          </a:p>
        </p:txBody>
      </p:sp>
      <p:pic>
        <p:nvPicPr>
          <p:cNvPr id="5" name="Picture 4" descr="A table indicating half-hourly volumes of motorised traffic, beginning at 7am and finishing at 7pm. The years 2017 to 2022 inclusive are shown with individual columns for each year. The years before Covid (2017 to 2019) show a greater number of cells with high traffic volumes (above 4,000 per half hour period), with a particularly prominent morning peak between 7:30 and 9:00 am which is not replicated in 2022. Only 4pm to 5.30pm presents with more than 4,000 vehicles per half hour in 2022. While the pre-Covid morning peak is not yet visible, motorised flows have gradually increased each year since the pandemic (2020).">
            <a:extLst>
              <a:ext uri="{FF2B5EF4-FFF2-40B4-BE49-F238E27FC236}">
                <a16:creationId xmlns:a16="http://schemas.microsoft.com/office/drawing/2014/main" id="{640855D8-B4CF-8907-367F-A06F1D4EE7A8}"/>
              </a:ext>
            </a:extLst>
          </p:cNvPr>
          <p:cNvPicPr>
            <a:picLocks noChangeAspect="1"/>
          </p:cNvPicPr>
          <p:nvPr/>
        </p:nvPicPr>
        <p:blipFill>
          <a:blip r:embed="rId3"/>
          <a:stretch>
            <a:fillRect/>
          </a:stretch>
        </p:blipFill>
        <p:spPr>
          <a:xfrm>
            <a:off x="1618601" y="1183886"/>
            <a:ext cx="8716545" cy="5638013"/>
          </a:xfrm>
          <a:prstGeom prst="rect">
            <a:avLst/>
          </a:prstGeom>
        </p:spPr>
      </p:pic>
    </p:spTree>
    <p:extLst>
      <p:ext uri="{BB962C8B-B14F-4D97-AF65-F5344CB8AC3E}">
        <p14:creationId xmlns:p14="http://schemas.microsoft.com/office/powerpoint/2010/main" val="871054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fontScale="90000"/>
          </a:bodyPr>
          <a:lstStyle/>
          <a:p>
            <a:pPr algn="ctr"/>
            <a:r>
              <a:rPr lang="en-GB" sz="5400" b="1">
                <a:solidFill>
                  <a:schemeClr val="bg1"/>
                </a:solidFill>
                <a:latin typeface="+mn-lt"/>
                <a:cs typeface="Calibri"/>
              </a:rPr>
              <a:t>Local Road Network:</a:t>
            </a:r>
            <a:br>
              <a:rPr lang="en-GB" sz="5400" b="1">
                <a:solidFill>
                  <a:schemeClr val="bg1"/>
                </a:solidFill>
                <a:latin typeface="+mn-lt"/>
                <a:cs typeface="Calibri"/>
              </a:rPr>
            </a:br>
            <a:r>
              <a:rPr lang="en-GB" sz="5400" b="1">
                <a:solidFill>
                  <a:schemeClr val="bg1"/>
                </a:solidFill>
                <a:latin typeface="+mn-lt"/>
                <a:cs typeface="Calibri"/>
              </a:rPr>
              <a:t>Vehicle Split</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081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Monitoring Sites: Vehicle Split</a:t>
            </a:r>
          </a:p>
        </p:txBody>
      </p:sp>
      <p:pic>
        <p:nvPicPr>
          <p:cNvPr id="2" name="Picture 4" descr="A map showing Vivacity sensor locations, and the comparable availability of active travel data from when the network was installed in May 2019 through to March 2023 Individual slides within the next section will outline which sensors have been used to produce the figures stated.">
            <a:extLst>
              <a:ext uri="{FF2B5EF4-FFF2-40B4-BE49-F238E27FC236}">
                <a16:creationId xmlns:a16="http://schemas.microsoft.com/office/drawing/2014/main" id="{315B5DC3-C19F-43D3-5FAC-94EA5083FA20}"/>
              </a:ext>
            </a:extLst>
          </p:cNvPr>
          <p:cNvPicPr>
            <a:picLocks noChangeAspect="1"/>
          </p:cNvPicPr>
          <p:nvPr/>
        </p:nvPicPr>
        <p:blipFill>
          <a:blip r:embed="rId3"/>
          <a:stretch>
            <a:fillRect/>
          </a:stretch>
        </p:blipFill>
        <p:spPr>
          <a:xfrm>
            <a:off x="201880" y="659890"/>
            <a:ext cx="6572992" cy="5983544"/>
          </a:xfrm>
          <a:prstGeom prst="rect">
            <a:avLst/>
          </a:prstGeom>
          <a:ln>
            <a:solidFill>
              <a:schemeClr val="tx1"/>
            </a:solidFill>
          </a:ln>
        </p:spPr>
      </p:pic>
      <p:sp>
        <p:nvSpPr>
          <p:cNvPr id="23" name="TextBox 22">
            <a:extLst>
              <a:ext uri="{FF2B5EF4-FFF2-40B4-BE49-F238E27FC236}">
                <a16:creationId xmlns:a16="http://schemas.microsoft.com/office/drawing/2014/main" id="{48598E34-9C7D-A416-3399-CA67881167A8}"/>
              </a:ext>
              <a:ext uri="{C183D7F6-B498-43B3-948B-1728B52AA6E4}">
                <adec:decorative xmlns:adec="http://schemas.microsoft.com/office/drawing/2017/decorative" val="1"/>
              </a:ext>
            </a:extLst>
          </p:cNvPr>
          <p:cNvSpPr txBox="1"/>
          <p:nvPr/>
        </p:nvSpPr>
        <p:spPr>
          <a:xfrm>
            <a:off x="192953" y="644383"/>
            <a:ext cx="4383904" cy="307777"/>
          </a:xfrm>
          <a:prstGeom prst="rect">
            <a:avLst/>
          </a:prstGeom>
          <a:solidFill>
            <a:schemeClr val="bg1"/>
          </a:solidFill>
          <a:ln>
            <a:solidFill>
              <a:schemeClr val="tx1"/>
            </a:solidFill>
          </a:ln>
        </p:spPr>
        <p:txBody>
          <a:bodyPr wrap="square" rtlCol="0">
            <a:spAutoFit/>
          </a:bodyPr>
          <a:lstStyle/>
          <a:p>
            <a:pPr algn="ctr"/>
            <a:r>
              <a:rPr lang="en-GB" sz="1400" b="1" dirty="0"/>
              <a:t>Long Term Vivacity Monitoring Sites – Vehicle Split</a:t>
            </a:r>
          </a:p>
        </p:txBody>
      </p:sp>
      <p:sp>
        <p:nvSpPr>
          <p:cNvPr id="25" name="TextBox 24">
            <a:extLst>
              <a:ext uri="{FF2B5EF4-FFF2-40B4-BE49-F238E27FC236}">
                <a16:creationId xmlns:a16="http://schemas.microsoft.com/office/drawing/2014/main" id="{5DB330E8-8581-A91B-E02E-77CBD129D557}"/>
              </a:ext>
              <a:ext uri="{C183D7F6-B498-43B3-948B-1728B52AA6E4}">
                <adec:decorative xmlns:adec="http://schemas.microsoft.com/office/drawing/2017/decorative" val="0"/>
              </a:ext>
            </a:extLst>
          </p:cNvPr>
          <p:cNvSpPr txBox="1"/>
          <p:nvPr/>
        </p:nvSpPr>
        <p:spPr>
          <a:xfrm>
            <a:off x="5061324" y="646794"/>
            <a:ext cx="1716888" cy="219290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dirty="0">
                <a:solidFill>
                  <a:sysClr val="windowText" lastClr="000000"/>
                </a:solidFill>
                <a:cs typeface="Calibri"/>
              </a:rPr>
              <a:t>The </a:t>
            </a:r>
            <a:r>
              <a:rPr lang="en-US" sz="1050" b="1" i="1" dirty="0">
                <a:solidFill>
                  <a:sysClr val="windowText" lastClr="000000"/>
                </a:solidFill>
                <a:cs typeface="Calibri"/>
              </a:rPr>
              <a:t>Mill Road </a:t>
            </a:r>
            <a:r>
              <a:rPr lang="en-US" sz="1050" i="1" dirty="0">
                <a:solidFill>
                  <a:sysClr val="windowText" lastClr="000000"/>
                </a:solidFill>
                <a:cs typeface="Calibri"/>
              </a:rPr>
              <a:t>and </a:t>
            </a:r>
            <a:r>
              <a:rPr lang="en-US" sz="1050" b="1" i="1" dirty="0">
                <a:solidFill>
                  <a:sysClr val="windowText" lastClr="000000"/>
                </a:solidFill>
                <a:cs typeface="Calibri"/>
              </a:rPr>
              <a:t>East Road </a:t>
            </a:r>
            <a:r>
              <a:rPr lang="en-US" sz="1050" i="1" dirty="0">
                <a:solidFill>
                  <a:sysClr val="windowText" lastClr="000000"/>
                </a:solidFill>
                <a:cs typeface="Calibri"/>
              </a:rPr>
              <a:t>sensors were upgraded in Sept 2022 and are now detecting significantly more cycles and pedestrians. As a result, the active travel flows at these locations are no longer comparable pre/post Sept 2022. </a:t>
            </a:r>
          </a:p>
          <a:p>
            <a:endParaRPr lang="en-US" sz="1050" i="1" dirty="0">
              <a:solidFill>
                <a:sysClr val="windowText" lastClr="000000"/>
              </a:solidFill>
              <a:cs typeface="Calibri"/>
            </a:endParaRPr>
          </a:p>
          <a:p>
            <a:r>
              <a:rPr lang="en-US" sz="1050" i="1" dirty="0">
                <a:solidFill>
                  <a:sysClr val="windowText" lastClr="000000"/>
                </a:solidFill>
                <a:cs typeface="Calibri"/>
              </a:rPr>
              <a:t>The </a:t>
            </a:r>
            <a:r>
              <a:rPr lang="en-US" sz="1050" b="1" i="1" dirty="0">
                <a:solidFill>
                  <a:sysClr val="windowText" lastClr="000000"/>
                </a:solidFill>
                <a:cs typeface="Calibri"/>
              </a:rPr>
              <a:t>Milton Road (Mid)</a:t>
            </a:r>
            <a:r>
              <a:rPr lang="en-US" sz="1050" i="1" dirty="0">
                <a:solidFill>
                  <a:sysClr val="windowText" lastClr="000000"/>
                </a:solidFill>
                <a:cs typeface="Calibri"/>
              </a:rPr>
              <a:t> sensor is currently inactive.</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27</a:t>
            </a:fld>
            <a:endParaRPr lang="en-GB"/>
          </a:p>
        </p:txBody>
      </p:sp>
      <p:graphicFrame>
        <p:nvGraphicFramePr>
          <p:cNvPr id="4" name="Table 3">
            <a:extLst>
              <a:ext uri="{FF2B5EF4-FFF2-40B4-BE49-F238E27FC236}">
                <a16:creationId xmlns:a16="http://schemas.microsoft.com/office/drawing/2014/main" id="{745B07B3-757A-F924-B797-DF7BEA369EA9}"/>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640834333"/>
              </p:ext>
            </p:extLst>
          </p:nvPr>
        </p:nvGraphicFramePr>
        <p:xfrm>
          <a:off x="6864928" y="655336"/>
          <a:ext cx="5125193" cy="4214088"/>
        </p:xfrm>
        <a:graphic>
          <a:graphicData uri="http://schemas.openxmlformats.org/drawingml/2006/table">
            <a:tbl>
              <a:tblPr firstRow="1" bandRow="1">
                <a:tableStyleId>{5940675A-B579-460E-94D1-54222C63F5DA}</a:tableStyleId>
              </a:tblPr>
              <a:tblGrid>
                <a:gridCol w="1668209">
                  <a:extLst>
                    <a:ext uri="{9D8B030D-6E8A-4147-A177-3AD203B41FA5}">
                      <a16:colId xmlns:a16="http://schemas.microsoft.com/office/drawing/2014/main" val="1191812419"/>
                    </a:ext>
                  </a:extLst>
                </a:gridCol>
                <a:gridCol w="2573676">
                  <a:extLst>
                    <a:ext uri="{9D8B030D-6E8A-4147-A177-3AD203B41FA5}">
                      <a16:colId xmlns:a16="http://schemas.microsoft.com/office/drawing/2014/main" val="481079558"/>
                    </a:ext>
                  </a:extLst>
                </a:gridCol>
                <a:gridCol w="883308">
                  <a:extLst>
                    <a:ext uri="{9D8B030D-6E8A-4147-A177-3AD203B41FA5}">
                      <a16:colId xmlns:a16="http://schemas.microsoft.com/office/drawing/2014/main" val="1547344765"/>
                    </a:ext>
                  </a:extLst>
                </a:gridCol>
              </a:tblGrid>
              <a:tr h="234116">
                <a:tc>
                  <a:txBody>
                    <a:bodyPr/>
                    <a:lstStyle/>
                    <a:p>
                      <a:r>
                        <a:rPr lang="en-GB" sz="1200" b="1">
                          <a:effectLst/>
                        </a:rPr>
                        <a:t> Sensor Location​​</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200" b="1">
                          <a:effectLst/>
                        </a:rPr>
                        <a:t>Location description​​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r>
                        <a:rPr lang="en-GB" sz="1200" b="1">
                          <a:effectLst/>
                        </a:rPr>
                        <a:t>Installed​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2654137971"/>
                  </a:ext>
                </a:extLst>
              </a:tr>
              <a:tr h="234116">
                <a:tc>
                  <a:txBody>
                    <a:bodyPr/>
                    <a:lstStyle/>
                    <a:p>
                      <a:r>
                        <a:rPr lang="en-GB" sz="1200" b="0">
                          <a:solidFill>
                            <a:schemeClr val="tx1"/>
                          </a:solidFill>
                          <a:effectLst/>
                        </a:rPr>
                        <a:t>Cherry Hinton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Rock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91169372"/>
                  </a:ext>
                </a:extLst>
              </a:tr>
              <a:tr h="234116">
                <a:tc>
                  <a:txBody>
                    <a:bodyPr/>
                    <a:lstStyle/>
                    <a:p>
                      <a:r>
                        <a:rPr lang="en-GB" sz="1200" b="0">
                          <a:solidFill>
                            <a:schemeClr val="tx1"/>
                          </a:solidFill>
                          <a:effectLst/>
                        </a:rPr>
                        <a:t>Coldham’s Lane​​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Coldham’s Common​​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35322488"/>
                  </a:ext>
                </a:extLst>
              </a:tr>
              <a:tr h="234116">
                <a:tc>
                  <a:txBody>
                    <a:bodyPr/>
                    <a:lstStyle/>
                    <a:p>
                      <a:r>
                        <a:rPr lang="en-GB" sz="1200" b="0">
                          <a:solidFill>
                            <a:schemeClr val="tx1"/>
                          </a:solidFill>
                          <a:effectLst/>
                        </a:rPr>
                        <a:t>Coleridge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chemeClr val="tx1"/>
                          </a:solidFill>
                          <a:effectLst/>
                        </a:rPr>
                        <a:t>Near Coleridge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906056800"/>
                  </a:ext>
                </a:extLst>
              </a:tr>
              <a:tr h="234116">
                <a:tc>
                  <a:txBody>
                    <a:bodyPr/>
                    <a:lstStyle/>
                    <a:p>
                      <a:r>
                        <a:rPr lang="en-GB" sz="1200" b="0">
                          <a:solidFill>
                            <a:schemeClr val="tx1"/>
                          </a:solidFill>
                          <a:effectLst/>
                        </a:rPr>
                        <a:t>East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chemeClr val="tx1"/>
                          </a:solidFill>
                          <a:effectLst/>
                        </a:rPr>
                        <a:t>Close to ARU site​​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01192294"/>
                  </a:ext>
                </a:extLst>
              </a:tr>
              <a:tr h="234116">
                <a:tc>
                  <a:txBody>
                    <a:bodyPr/>
                    <a:lstStyle/>
                    <a:p>
                      <a:r>
                        <a:rPr lang="en-GB" sz="1200" b="0">
                          <a:solidFill>
                            <a:schemeClr val="tx1"/>
                          </a:solidFill>
                          <a:effectLst/>
                        </a:rPr>
                        <a:t>Hills Road Bridge​​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Cherry Hinton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921578486"/>
                  </a:ext>
                </a:extLst>
              </a:tr>
              <a:tr h="234116">
                <a:tc>
                  <a:txBody>
                    <a:bodyPr/>
                    <a:lstStyle/>
                    <a:p>
                      <a:r>
                        <a:rPr lang="en-GB" sz="1200" b="0">
                          <a:solidFill>
                            <a:schemeClr val="tx1"/>
                          </a:solidFill>
                          <a:effectLst/>
                        </a:rPr>
                        <a:t>Histon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Just south of A14​</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71920672"/>
                  </a:ext>
                </a:extLst>
              </a:tr>
              <a:tr h="234116">
                <a:tc>
                  <a:txBody>
                    <a:bodyPr/>
                    <a:lstStyle/>
                    <a:p>
                      <a:r>
                        <a:rPr lang="en-GB" sz="1200" b="0">
                          <a:solidFill>
                            <a:schemeClr val="tx1"/>
                          </a:solidFill>
                          <a:effectLst/>
                        </a:rPr>
                        <a:t>Histon Road (South)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Victoria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337692815"/>
                  </a:ext>
                </a:extLst>
              </a:tr>
              <a:tr h="234116">
                <a:tc>
                  <a:txBody>
                    <a:bodyPr/>
                    <a:lstStyle/>
                    <a:p>
                      <a:r>
                        <a:rPr lang="en-GB" sz="1200" b="0">
                          <a:solidFill>
                            <a:schemeClr val="tx1"/>
                          </a:solidFill>
                          <a:effectLst/>
                        </a:rPr>
                        <a:t>Mill Road (East)​​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Brookfield’s hospital​​</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59478729"/>
                  </a:ext>
                </a:extLst>
              </a:tr>
              <a:tr h="234116">
                <a:tc>
                  <a:txBody>
                    <a:bodyPr/>
                    <a:lstStyle/>
                    <a:p>
                      <a:r>
                        <a:rPr lang="en-GB" sz="1200" b="0">
                          <a:solidFill>
                            <a:schemeClr val="tx1"/>
                          </a:solidFill>
                          <a:effectLst/>
                        </a:rPr>
                        <a:t>Mill Road (West)​​</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Close to Parker’s Piece​​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2515974204"/>
                  </a:ext>
                </a:extLst>
              </a:tr>
              <a:tr h="234116">
                <a:tc>
                  <a:txBody>
                    <a:bodyPr/>
                    <a:lstStyle/>
                    <a:p>
                      <a:r>
                        <a:rPr lang="en-GB" sz="1200" b="0">
                          <a:solidFill>
                            <a:schemeClr val="tx1"/>
                          </a:solidFill>
                          <a:effectLst/>
                        </a:rPr>
                        <a:t>Milton Road (Mid)​​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Union Lane​​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02981906"/>
                  </a:ext>
                </a:extLst>
              </a:tr>
              <a:tr h="234116">
                <a:tc>
                  <a:txBody>
                    <a:bodyPr/>
                    <a:lstStyle/>
                    <a:p>
                      <a:r>
                        <a:rPr lang="en-GB" sz="1200" b="0">
                          <a:solidFill>
                            <a:schemeClr val="tx1"/>
                          </a:solidFill>
                          <a:effectLst/>
                        </a:rPr>
                        <a:t>Milton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King’s Hedges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80872126"/>
                  </a:ext>
                </a:extLst>
              </a:tr>
              <a:tr h="234116">
                <a:tc>
                  <a:txBody>
                    <a:bodyPr/>
                    <a:lstStyle/>
                    <a:p>
                      <a:r>
                        <a:rPr lang="en-GB" sz="1200" b="0">
                          <a:solidFill>
                            <a:schemeClr val="tx1"/>
                          </a:solidFill>
                          <a:effectLst/>
                        </a:rPr>
                        <a:t>Milton Road (South)​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Near Gilbert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609502090"/>
                  </a:ext>
                </a:extLst>
              </a:tr>
              <a:tr h="234116">
                <a:tc>
                  <a:txBody>
                    <a:bodyPr/>
                    <a:lstStyle/>
                    <a:p>
                      <a:pPr lvl="0">
                        <a:buNone/>
                      </a:pPr>
                      <a:r>
                        <a:rPr lang="en-GB" sz="1200" b="0">
                          <a:solidFill>
                            <a:schemeClr val="tx1"/>
                          </a:solidFill>
                          <a:effectLst/>
                        </a:rPr>
                        <a:t>Newmarket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Ditton Fields</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465075487"/>
                  </a:ext>
                </a:extLst>
              </a:tr>
              <a:tr h="234116">
                <a:tc>
                  <a:txBody>
                    <a:bodyPr/>
                    <a:lstStyle/>
                    <a:p>
                      <a:pPr lvl="0">
                        <a:buNone/>
                      </a:pPr>
                      <a:r>
                        <a:rPr lang="en-GB" sz="1200" b="0">
                          <a:solidFill>
                            <a:schemeClr val="tx1"/>
                          </a:solidFill>
                          <a:effectLst/>
                        </a:rPr>
                        <a:t>Perne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Birdwood Road roundabout</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60087975"/>
                  </a:ext>
                </a:extLst>
              </a:tr>
              <a:tr h="234116">
                <a:tc>
                  <a:txBody>
                    <a:bodyPr/>
                    <a:lstStyle/>
                    <a:p>
                      <a:pPr lvl="0">
                        <a:buNone/>
                      </a:pPr>
                      <a:r>
                        <a:rPr lang="en-GB" sz="1200" b="0">
                          <a:solidFill>
                            <a:schemeClr val="tx1"/>
                          </a:solidFill>
                          <a:effectLst/>
                        </a:rPr>
                        <a:t>Station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Kett House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48178155"/>
                  </a:ext>
                </a:extLst>
              </a:tr>
              <a:tr h="234116">
                <a:tc>
                  <a:txBody>
                    <a:bodyPr/>
                    <a:lstStyle/>
                    <a:p>
                      <a:r>
                        <a:rPr lang="en-GB" sz="1200" b="0">
                          <a:solidFill>
                            <a:schemeClr val="tx1"/>
                          </a:solidFill>
                          <a:effectLst/>
                        </a:rPr>
                        <a:t>Tenison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Mill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13523308"/>
                  </a:ext>
                </a:extLst>
              </a:tr>
              <a:tr h="234116">
                <a:tc>
                  <a:txBody>
                    <a:bodyPr/>
                    <a:lstStyle/>
                    <a:p>
                      <a:r>
                        <a:rPr lang="en-GB" sz="1200" b="0">
                          <a:solidFill>
                            <a:schemeClr val="tx1"/>
                          </a:solidFill>
                          <a:effectLst/>
                        </a:rPr>
                        <a:t>Vinery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Near Romsey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dirty="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134402491"/>
                  </a:ext>
                </a:extLst>
              </a:tr>
            </a:tbl>
          </a:graphicData>
        </a:graphic>
      </p:graphicFrame>
      <p:sp>
        <p:nvSpPr>
          <p:cNvPr id="6" name="TextBox 5">
            <a:extLst>
              <a:ext uri="{FF2B5EF4-FFF2-40B4-BE49-F238E27FC236}">
                <a16:creationId xmlns:a16="http://schemas.microsoft.com/office/drawing/2014/main" id="{B3C20750-6375-899B-674D-29BDB7E80BE3}"/>
              </a:ext>
              <a:ext uri="{C183D7F6-B498-43B3-948B-1728B52AA6E4}">
                <adec:decorative xmlns:adec="http://schemas.microsoft.com/office/drawing/2017/decorative" val="1"/>
              </a:ext>
            </a:extLst>
          </p:cNvPr>
          <p:cNvSpPr txBox="1"/>
          <p:nvPr/>
        </p:nvSpPr>
        <p:spPr>
          <a:xfrm>
            <a:off x="192953" y="6366435"/>
            <a:ext cx="2154621" cy="276999"/>
          </a:xfrm>
          <a:prstGeom prst="rect">
            <a:avLst/>
          </a:prstGeom>
          <a:solidFill>
            <a:schemeClr val="bg1"/>
          </a:solidFill>
          <a:ln>
            <a:solidFill>
              <a:schemeClr val="tx1"/>
            </a:solidFill>
          </a:ln>
        </p:spPr>
        <p:txBody>
          <a:bodyPr wrap="square" rtlCol="0">
            <a:spAutoFit/>
          </a:bodyPr>
          <a:lstStyle/>
          <a:p>
            <a:r>
              <a:rPr lang="en-GB" sz="1200" dirty="0"/>
              <a:t>© OpenStreetMap Contributors</a:t>
            </a:r>
          </a:p>
        </p:txBody>
      </p:sp>
      <p:sp>
        <p:nvSpPr>
          <p:cNvPr id="7" name="Oval 6">
            <a:extLst>
              <a:ext uri="{FF2B5EF4-FFF2-40B4-BE49-F238E27FC236}">
                <a16:creationId xmlns:a16="http://schemas.microsoft.com/office/drawing/2014/main" id="{A4F6977B-A371-C1C9-3404-2F31CF111B48}"/>
              </a:ext>
              <a:ext uri="{C183D7F6-B498-43B3-948B-1728B52AA6E4}">
                <adec:decorative xmlns:adec="http://schemas.microsoft.com/office/drawing/2017/decorative" val="1"/>
              </a:ext>
            </a:extLst>
          </p:cNvPr>
          <p:cNvSpPr/>
          <p:nvPr/>
        </p:nvSpPr>
        <p:spPr>
          <a:xfrm>
            <a:off x="3341771" y="5747099"/>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4" name="Oval 13">
            <a:extLst>
              <a:ext uri="{FF2B5EF4-FFF2-40B4-BE49-F238E27FC236}">
                <a16:creationId xmlns:a16="http://schemas.microsoft.com/office/drawing/2014/main" id="{F753DCDD-B051-DA50-E68F-5FFF5512BF43}"/>
              </a:ext>
              <a:ext uri="{C183D7F6-B498-43B3-948B-1728B52AA6E4}">
                <adec:decorative xmlns:adec="http://schemas.microsoft.com/office/drawing/2017/decorative" val="1"/>
              </a:ext>
            </a:extLst>
          </p:cNvPr>
          <p:cNvSpPr/>
          <p:nvPr/>
        </p:nvSpPr>
        <p:spPr>
          <a:xfrm>
            <a:off x="3419924" y="4623637"/>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4" name="Oval 23">
            <a:extLst>
              <a:ext uri="{FF2B5EF4-FFF2-40B4-BE49-F238E27FC236}">
                <a16:creationId xmlns:a16="http://schemas.microsoft.com/office/drawing/2014/main" id="{78813CFA-7ECB-FA48-96B2-CB0E70CD54C3}"/>
              </a:ext>
              <a:ext uri="{C183D7F6-B498-43B3-948B-1728B52AA6E4}">
                <adec:decorative xmlns:adec="http://schemas.microsoft.com/office/drawing/2017/decorative" val="1"/>
              </a:ext>
            </a:extLst>
          </p:cNvPr>
          <p:cNvSpPr/>
          <p:nvPr/>
        </p:nvSpPr>
        <p:spPr>
          <a:xfrm>
            <a:off x="4113539" y="5629867"/>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9" name="Oval 28">
            <a:extLst>
              <a:ext uri="{FF2B5EF4-FFF2-40B4-BE49-F238E27FC236}">
                <a16:creationId xmlns:a16="http://schemas.microsoft.com/office/drawing/2014/main" id="{9BEC2E31-36A1-A19D-FA2F-DB2C13BCC7AB}"/>
              </a:ext>
              <a:ext uri="{C183D7F6-B498-43B3-948B-1728B52AA6E4}">
                <adec:decorative xmlns:adec="http://schemas.microsoft.com/office/drawing/2017/decorative" val="1"/>
              </a:ext>
            </a:extLst>
          </p:cNvPr>
          <p:cNvSpPr/>
          <p:nvPr/>
        </p:nvSpPr>
        <p:spPr>
          <a:xfrm>
            <a:off x="3859541" y="5941169"/>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3" name="Cross 32">
            <a:extLst>
              <a:ext uri="{FF2B5EF4-FFF2-40B4-BE49-F238E27FC236}">
                <a16:creationId xmlns:a16="http://schemas.microsoft.com/office/drawing/2014/main" id="{153D244C-0FA7-128B-5468-D29AA6AF99B9}"/>
              </a:ext>
              <a:ext uri="{C183D7F6-B498-43B3-948B-1728B52AA6E4}">
                <adec:decorative xmlns:adec="http://schemas.microsoft.com/office/drawing/2017/decorative" val="1"/>
              </a:ext>
            </a:extLst>
          </p:cNvPr>
          <p:cNvSpPr/>
          <p:nvPr/>
        </p:nvSpPr>
        <p:spPr>
          <a:xfrm rot="2703070">
            <a:off x="3148780" y="2214184"/>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5" name="Cross 34">
            <a:extLst>
              <a:ext uri="{FF2B5EF4-FFF2-40B4-BE49-F238E27FC236}">
                <a16:creationId xmlns:a16="http://schemas.microsoft.com/office/drawing/2014/main" id="{715521BA-072B-FD66-A26C-A0DA6DE82622}"/>
              </a:ext>
              <a:ext uri="{C183D7F6-B498-43B3-948B-1728B52AA6E4}">
                <adec:decorative xmlns:adec="http://schemas.microsoft.com/office/drawing/2017/decorative" val="1"/>
              </a:ext>
            </a:extLst>
          </p:cNvPr>
          <p:cNvSpPr/>
          <p:nvPr/>
        </p:nvSpPr>
        <p:spPr>
          <a:xfrm rot="2703070">
            <a:off x="2667198" y="2663569"/>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7" name="Cross 36">
            <a:extLst>
              <a:ext uri="{FF2B5EF4-FFF2-40B4-BE49-F238E27FC236}">
                <a16:creationId xmlns:a16="http://schemas.microsoft.com/office/drawing/2014/main" id="{9467614B-0BD8-10D9-C30B-F10F1DB7323E}"/>
              </a:ext>
              <a:ext uri="{C183D7F6-B498-43B3-948B-1728B52AA6E4}">
                <adec:decorative xmlns:adec="http://schemas.microsoft.com/office/drawing/2017/decorative" val="1"/>
              </a:ext>
            </a:extLst>
          </p:cNvPr>
          <p:cNvSpPr/>
          <p:nvPr/>
        </p:nvSpPr>
        <p:spPr>
          <a:xfrm rot="2703070">
            <a:off x="1544699" y="2928301"/>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9" name="Cross 38">
            <a:extLst>
              <a:ext uri="{FF2B5EF4-FFF2-40B4-BE49-F238E27FC236}">
                <a16:creationId xmlns:a16="http://schemas.microsoft.com/office/drawing/2014/main" id="{614232E3-8916-C2B1-B19E-BD9AE5DC6384}"/>
              </a:ext>
              <a:ext uri="{C183D7F6-B498-43B3-948B-1728B52AA6E4}">
                <adec:decorative xmlns:adec="http://schemas.microsoft.com/office/drawing/2017/decorative" val="1"/>
              </a:ext>
            </a:extLst>
          </p:cNvPr>
          <p:cNvSpPr/>
          <p:nvPr/>
        </p:nvSpPr>
        <p:spPr>
          <a:xfrm rot="2703070">
            <a:off x="3898120" y="1461953"/>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1" name="Oval 40">
            <a:extLst>
              <a:ext uri="{FF2B5EF4-FFF2-40B4-BE49-F238E27FC236}">
                <a16:creationId xmlns:a16="http://schemas.microsoft.com/office/drawing/2014/main" id="{C7814A36-8A95-0881-661C-165640329331}"/>
              </a:ext>
              <a:ext uri="{C183D7F6-B498-43B3-948B-1728B52AA6E4}">
                <adec:decorative xmlns:adec="http://schemas.microsoft.com/office/drawing/2017/decorative" val="1"/>
              </a:ext>
            </a:extLst>
          </p:cNvPr>
          <p:cNvSpPr/>
          <p:nvPr/>
        </p:nvSpPr>
        <p:spPr>
          <a:xfrm>
            <a:off x="4719234" y="5441622"/>
            <a:ext cx="179119" cy="18112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3" name="Oval 42">
            <a:extLst>
              <a:ext uri="{FF2B5EF4-FFF2-40B4-BE49-F238E27FC236}">
                <a16:creationId xmlns:a16="http://schemas.microsoft.com/office/drawing/2014/main" id="{236340BB-DDF9-0D8C-A18B-2703A9DDBD69}"/>
              </a:ext>
              <a:ext uri="{C183D7F6-B498-43B3-948B-1728B52AA6E4}">
                <adec:decorative xmlns:adec="http://schemas.microsoft.com/office/drawing/2017/decorative" val="1"/>
              </a:ext>
            </a:extLst>
          </p:cNvPr>
          <p:cNvSpPr/>
          <p:nvPr/>
        </p:nvSpPr>
        <p:spPr>
          <a:xfrm>
            <a:off x="3146387" y="5187621"/>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6" name="Cross 45">
            <a:extLst>
              <a:ext uri="{FF2B5EF4-FFF2-40B4-BE49-F238E27FC236}">
                <a16:creationId xmlns:a16="http://schemas.microsoft.com/office/drawing/2014/main" id="{FE2E09A7-B7F5-71FF-2BBB-EAABB48C8E74}"/>
              </a:ext>
              <a:ext uri="{C183D7F6-B498-43B3-948B-1728B52AA6E4}">
                <adec:decorative xmlns:adec="http://schemas.microsoft.com/office/drawing/2017/decorative" val="1"/>
              </a:ext>
            </a:extLst>
          </p:cNvPr>
          <p:cNvSpPr/>
          <p:nvPr/>
        </p:nvSpPr>
        <p:spPr>
          <a:xfrm rot="2703070">
            <a:off x="3139424" y="4144639"/>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7" name="Cross 46">
            <a:extLst>
              <a:ext uri="{FF2B5EF4-FFF2-40B4-BE49-F238E27FC236}">
                <a16:creationId xmlns:a16="http://schemas.microsoft.com/office/drawing/2014/main" id="{B4E0D433-BEFB-0DC7-C5DC-BA592D7F364A}"/>
              </a:ext>
              <a:ext uri="{C183D7F6-B498-43B3-948B-1728B52AA6E4}">
                <adec:decorative xmlns:adec="http://schemas.microsoft.com/office/drawing/2017/decorative" val="1"/>
              </a:ext>
            </a:extLst>
          </p:cNvPr>
          <p:cNvSpPr/>
          <p:nvPr/>
        </p:nvSpPr>
        <p:spPr>
          <a:xfrm rot="2703070">
            <a:off x="3128691" y="4391484"/>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8" name="Cross 47">
            <a:extLst>
              <a:ext uri="{FF2B5EF4-FFF2-40B4-BE49-F238E27FC236}">
                <a16:creationId xmlns:a16="http://schemas.microsoft.com/office/drawing/2014/main" id="{A9497C82-E451-E8BD-7729-635ED9D6F8A2}"/>
              </a:ext>
              <a:ext uri="{C183D7F6-B498-43B3-948B-1728B52AA6E4}">
                <adec:decorative xmlns:adec="http://schemas.microsoft.com/office/drawing/2017/decorative" val="1"/>
              </a:ext>
            </a:extLst>
          </p:cNvPr>
          <p:cNvSpPr/>
          <p:nvPr/>
        </p:nvSpPr>
        <p:spPr>
          <a:xfrm rot="2703070">
            <a:off x="4556100" y="4573935"/>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9" name="Cross 48">
            <a:extLst>
              <a:ext uri="{FF2B5EF4-FFF2-40B4-BE49-F238E27FC236}">
                <a16:creationId xmlns:a16="http://schemas.microsoft.com/office/drawing/2014/main" id="{4B3BF690-CF16-4739-9A58-C56183111C3E}"/>
              </a:ext>
              <a:ext uri="{C183D7F6-B498-43B3-948B-1728B52AA6E4}">
                <adec:decorative xmlns:adec="http://schemas.microsoft.com/office/drawing/2017/decorative" val="1"/>
              </a:ext>
            </a:extLst>
          </p:cNvPr>
          <p:cNvSpPr/>
          <p:nvPr/>
        </p:nvSpPr>
        <p:spPr>
          <a:xfrm rot="2703070">
            <a:off x="4620494" y="4981766"/>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5" name="Cross 4">
            <a:extLst>
              <a:ext uri="{FF2B5EF4-FFF2-40B4-BE49-F238E27FC236}">
                <a16:creationId xmlns:a16="http://schemas.microsoft.com/office/drawing/2014/main" id="{3808C500-0D06-9404-DE6A-57BA245F3D9E}"/>
              </a:ext>
              <a:ext uri="{C183D7F6-B498-43B3-948B-1728B52AA6E4}">
                <adec:decorative xmlns:adec="http://schemas.microsoft.com/office/drawing/2017/decorative" val="1"/>
              </a:ext>
            </a:extLst>
          </p:cNvPr>
          <p:cNvSpPr/>
          <p:nvPr/>
        </p:nvSpPr>
        <p:spPr>
          <a:xfrm rot="2703070">
            <a:off x="4833215" y="3074455"/>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nvGrpSpPr>
          <p:cNvPr id="13" name="Group 12">
            <a:extLst>
              <a:ext uri="{FF2B5EF4-FFF2-40B4-BE49-F238E27FC236}">
                <a16:creationId xmlns:a16="http://schemas.microsoft.com/office/drawing/2014/main" id="{F8B6F5BC-00E9-84D7-0EE7-B2C11D9D0BEB}"/>
              </a:ext>
              <a:ext uri="{C183D7F6-B498-43B3-948B-1728B52AA6E4}">
                <adec:decorative xmlns:adec="http://schemas.microsoft.com/office/drawing/2017/decorative" val="1"/>
              </a:ext>
            </a:extLst>
          </p:cNvPr>
          <p:cNvGrpSpPr/>
          <p:nvPr/>
        </p:nvGrpSpPr>
        <p:grpSpPr>
          <a:xfrm>
            <a:off x="6864928" y="4948051"/>
            <a:ext cx="5370929" cy="1706085"/>
            <a:chOff x="6861789" y="4937348"/>
            <a:chExt cx="5370929" cy="1706085"/>
          </a:xfrm>
        </p:grpSpPr>
        <p:sp>
          <p:nvSpPr>
            <p:cNvPr id="22" name="TextBox 21">
              <a:extLst>
                <a:ext uri="{FF2B5EF4-FFF2-40B4-BE49-F238E27FC236}">
                  <a16:creationId xmlns:a16="http://schemas.microsoft.com/office/drawing/2014/main" id="{284263A8-E199-6F65-3D3F-4E8DEF74B564}"/>
                </a:ext>
                <a:ext uri="{C183D7F6-B498-43B3-948B-1728B52AA6E4}">
                  <adec:decorative xmlns:adec="http://schemas.microsoft.com/office/drawing/2017/decorative" val="1"/>
                </a:ext>
              </a:extLst>
            </p:cNvPr>
            <p:cNvSpPr txBox="1"/>
            <p:nvPr/>
          </p:nvSpPr>
          <p:spPr>
            <a:xfrm>
              <a:off x="6920132" y="4978240"/>
              <a:ext cx="1283398" cy="338554"/>
            </a:xfrm>
            <a:prstGeom prst="rect">
              <a:avLst/>
            </a:prstGeom>
            <a:noFill/>
          </p:spPr>
          <p:txBody>
            <a:bodyPr wrap="square" lIns="91440" tIns="45720" rIns="91440" bIns="45720" rtlCol="0" anchor="t">
              <a:spAutoFit/>
            </a:bodyPr>
            <a:lstStyle/>
            <a:p>
              <a:r>
                <a:rPr lang="en-GB" sz="1600" b="1">
                  <a:solidFill>
                    <a:srgbClr val="000000"/>
                  </a:solidFill>
                </a:rPr>
                <a:t>Legend</a:t>
              </a:r>
            </a:p>
          </p:txBody>
        </p:sp>
        <p:sp>
          <p:nvSpPr>
            <p:cNvPr id="26" name="Oval 25">
              <a:extLst>
                <a:ext uri="{FF2B5EF4-FFF2-40B4-BE49-F238E27FC236}">
                  <a16:creationId xmlns:a16="http://schemas.microsoft.com/office/drawing/2014/main" id="{328672A5-0B3A-2CAF-CDBE-3118182B15BC}"/>
                </a:ext>
                <a:ext uri="{C183D7F6-B498-43B3-948B-1728B52AA6E4}">
                  <adec:decorative xmlns:adec="http://schemas.microsoft.com/office/drawing/2017/decorative" val="1"/>
                </a:ext>
              </a:extLst>
            </p:cNvPr>
            <p:cNvSpPr/>
            <p:nvPr/>
          </p:nvSpPr>
          <p:spPr>
            <a:xfrm>
              <a:off x="7063849" y="5350146"/>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7" name="Oval 26">
              <a:extLst>
                <a:ext uri="{FF2B5EF4-FFF2-40B4-BE49-F238E27FC236}">
                  <a16:creationId xmlns:a16="http://schemas.microsoft.com/office/drawing/2014/main" id="{157F8CB0-F11C-A5E6-5753-328895A0531B}"/>
                </a:ext>
                <a:ext uri="{C183D7F6-B498-43B3-948B-1728B52AA6E4}">
                  <adec:decorative xmlns:adec="http://schemas.microsoft.com/office/drawing/2017/decorative" val="1"/>
                </a:ext>
              </a:extLst>
            </p:cNvPr>
            <p:cNvSpPr/>
            <p:nvPr/>
          </p:nvSpPr>
          <p:spPr>
            <a:xfrm>
              <a:off x="7061927" y="5686030"/>
              <a:ext cx="179119" cy="18112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8" name="TextBox 27">
              <a:extLst>
                <a:ext uri="{FF2B5EF4-FFF2-40B4-BE49-F238E27FC236}">
                  <a16:creationId xmlns:a16="http://schemas.microsoft.com/office/drawing/2014/main" id="{97C7E609-B808-8937-3DCE-207CE3FD3105}"/>
                </a:ext>
                <a:ext uri="{C183D7F6-B498-43B3-948B-1728B52AA6E4}">
                  <adec:decorative xmlns:adec="http://schemas.microsoft.com/office/drawing/2017/decorative" val="1"/>
                </a:ext>
              </a:extLst>
            </p:cNvPr>
            <p:cNvSpPr txBox="1"/>
            <p:nvPr/>
          </p:nvSpPr>
          <p:spPr>
            <a:xfrm>
              <a:off x="7254944" y="5271477"/>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data available for all modes for most months and years.</a:t>
              </a:r>
            </a:p>
          </p:txBody>
        </p:sp>
        <p:sp>
          <p:nvSpPr>
            <p:cNvPr id="30" name="TextBox 29">
              <a:extLst>
                <a:ext uri="{FF2B5EF4-FFF2-40B4-BE49-F238E27FC236}">
                  <a16:creationId xmlns:a16="http://schemas.microsoft.com/office/drawing/2014/main" id="{3AE0475C-2540-7CD1-C0A1-D279F83342CE}"/>
                </a:ext>
                <a:ext uri="{C183D7F6-B498-43B3-948B-1728B52AA6E4}">
                  <adec:decorative xmlns:adec="http://schemas.microsoft.com/office/drawing/2017/decorative" val="1"/>
                </a:ext>
              </a:extLst>
            </p:cNvPr>
            <p:cNvSpPr txBox="1"/>
            <p:nvPr/>
          </p:nvSpPr>
          <p:spPr>
            <a:xfrm>
              <a:off x="7254944" y="5547344"/>
              <a:ext cx="48115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data available for all modes for June 2019, June 2021, June 2022 &amp; June 2023.</a:t>
              </a:r>
            </a:p>
          </p:txBody>
        </p:sp>
        <p:sp>
          <p:nvSpPr>
            <p:cNvPr id="31" name="Rectangle 30">
              <a:extLst>
                <a:ext uri="{FF2B5EF4-FFF2-40B4-BE49-F238E27FC236}">
                  <a16:creationId xmlns:a16="http://schemas.microsoft.com/office/drawing/2014/main" id="{CD0E699A-C7AC-B5A2-7CD8-0871631D8642}"/>
                </a:ext>
                <a:ext uri="{C183D7F6-B498-43B3-948B-1728B52AA6E4}">
                  <adec:decorative xmlns:adec="http://schemas.microsoft.com/office/drawing/2017/decorative" val="1"/>
                </a:ext>
              </a:extLst>
            </p:cNvPr>
            <p:cNvSpPr/>
            <p:nvPr/>
          </p:nvSpPr>
          <p:spPr>
            <a:xfrm>
              <a:off x="6861789" y="4937348"/>
              <a:ext cx="5140397" cy="170608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sz="1600"/>
            </a:p>
          </p:txBody>
        </p:sp>
        <p:sp>
          <p:nvSpPr>
            <p:cNvPr id="32" name="Oval 31">
              <a:extLst>
                <a:ext uri="{FF2B5EF4-FFF2-40B4-BE49-F238E27FC236}">
                  <a16:creationId xmlns:a16="http://schemas.microsoft.com/office/drawing/2014/main" id="{E45DE446-0DDD-BD0F-A992-6054399D2F7F}"/>
                </a:ext>
                <a:ext uri="{C183D7F6-B498-43B3-948B-1728B52AA6E4}">
                  <adec:decorative xmlns:adec="http://schemas.microsoft.com/office/drawing/2017/decorative" val="1"/>
                </a:ext>
              </a:extLst>
            </p:cNvPr>
            <p:cNvSpPr/>
            <p:nvPr/>
          </p:nvSpPr>
          <p:spPr>
            <a:xfrm>
              <a:off x="7061927" y="6044712"/>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4" name="TextBox 33">
              <a:extLst>
                <a:ext uri="{FF2B5EF4-FFF2-40B4-BE49-F238E27FC236}">
                  <a16:creationId xmlns:a16="http://schemas.microsoft.com/office/drawing/2014/main" id="{D2B15548-6E76-E072-0EB8-6944D308BF21}"/>
                </a:ext>
                <a:ext uri="{C183D7F6-B498-43B3-948B-1728B52AA6E4}">
                  <adec:decorative xmlns:adec="http://schemas.microsoft.com/office/drawing/2017/decorative" val="1"/>
                </a:ext>
              </a:extLst>
            </p:cNvPr>
            <p:cNvSpPr txBox="1"/>
            <p:nvPr/>
          </p:nvSpPr>
          <p:spPr>
            <a:xfrm>
              <a:off x="7254944" y="6000959"/>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data available for all modes for June 2019 and June 2023.</a:t>
              </a:r>
            </a:p>
          </p:txBody>
        </p:sp>
        <p:sp>
          <p:nvSpPr>
            <p:cNvPr id="36" name="Cross 35">
              <a:extLst>
                <a:ext uri="{FF2B5EF4-FFF2-40B4-BE49-F238E27FC236}">
                  <a16:creationId xmlns:a16="http://schemas.microsoft.com/office/drawing/2014/main" id="{7BA5AB7E-16B8-A56E-505F-C11977DA33A2}"/>
                </a:ext>
                <a:ext uri="{C183D7F6-B498-43B3-948B-1728B52AA6E4}">
                  <adec:decorative xmlns:adec="http://schemas.microsoft.com/office/drawing/2017/decorative" val="1"/>
                </a:ext>
              </a:extLst>
            </p:cNvPr>
            <p:cNvSpPr/>
            <p:nvPr/>
          </p:nvSpPr>
          <p:spPr>
            <a:xfrm rot="2703070">
              <a:off x="7062801" y="6347981"/>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8" name="TextBox 37">
              <a:extLst>
                <a:ext uri="{FF2B5EF4-FFF2-40B4-BE49-F238E27FC236}">
                  <a16:creationId xmlns:a16="http://schemas.microsoft.com/office/drawing/2014/main" id="{2CCE6ED8-CAE6-A934-927F-9682181A9E4F}"/>
                </a:ext>
                <a:ext uri="{C183D7F6-B498-43B3-948B-1728B52AA6E4}">
                  <adec:decorative xmlns:adec="http://schemas.microsoft.com/office/drawing/2017/decorative" val="1"/>
                </a:ext>
              </a:extLst>
            </p:cNvPr>
            <p:cNvSpPr txBox="1"/>
            <p:nvPr/>
          </p:nvSpPr>
          <p:spPr>
            <a:xfrm>
              <a:off x="7254944" y="6296432"/>
              <a:ext cx="49777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data not available for June 2019 and/or June 2023.</a:t>
              </a:r>
            </a:p>
          </p:txBody>
        </p:sp>
      </p:grpSp>
      <p:sp>
        <p:nvSpPr>
          <p:cNvPr id="8" name="Cross 7">
            <a:extLst>
              <a:ext uri="{FF2B5EF4-FFF2-40B4-BE49-F238E27FC236}">
                <a16:creationId xmlns:a16="http://schemas.microsoft.com/office/drawing/2014/main" id="{80A2E580-00BF-FCBC-4722-AE31D4603F41}"/>
              </a:ext>
              <a:ext uri="{C183D7F6-B498-43B3-948B-1728B52AA6E4}">
                <adec:decorative xmlns:adec="http://schemas.microsoft.com/office/drawing/2017/decorative" val="1"/>
              </a:ext>
            </a:extLst>
          </p:cNvPr>
          <p:cNvSpPr/>
          <p:nvPr/>
        </p:nvSpPr>
        <p:spPr>
          <a:xfrm rot="2703070">
            <a:off x="1516660" y="1063467"/>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9" name="Cross 8">
            <a:extLst>
              <a:ext uri="{FF2B5EF4-FFF2-40B4-BE49-F238E27FC236}">
                <a16:creationId xmlns:a16="http://schemas.microsoft.com/office/drawing/2014/main" id="{608BA713-89FC-44D1-8839-23A8A9C7E300}"/>
              </a:ext>
              <a:ext uri="{C183D7F6-B498-43B3-948B-1728B52AA6E4}">
                <adec:decorative xmlns:adec="http://schemas.microsoft.com/office/drawing/2017/decorative" val="1"/>
              </a:ext>
            </a:extLst>
          </p:cNvPr>
          <p:cNvSpPr/>
          <p:nvPr/>
        </p:nvSpPr>
        <p:spPr>
          <a:xfrm rot="2703070">
            <a:off x="4507151" y="4130510"/>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Tree>
    <p:extLst>
      <p:ext uri="{BB962C8B-B14F-4D97-AF65-F5344CB8AC3E}">
        <p14:creationId xmlns:p14="http://schemas.microsoft.com/office/powerpoint/2010/main" val="4125219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EF15D9A7-16E1-181D-E74E-B938409497A4}"/>
              </a:ext>
            </a:extLst>
          </p:cNvPr>
          <p:cNvSpPr txBox="1">
            <a:spLocks noGrp="1"/>
          </p:cNvSpPr>
          <p:nvPr>
            <p:ph type="title" idx="4294967295"/>
          </p:nvPr>
        </p:nvSpPr>
        <p:spPr>
          <a:xfrm>
            <a:off x="0" y="13791"/>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Local Road Vehicle Split: Overall</a:t>
            </a:r>
          </a:p>
        </p:txBody>
      </p:sp>
      <p:sp>
        <p:nvSpPr>
          <p:cNvPr id="4" name="TextBox 3">
            <a:extLst>
              <a:ext uri="{FF2B5EF4-FFF2-40B4-BE49-F238E27FC236}">
                <a16:creationId xmlns:a16="http://schemas.microsoft.com/office/drawing/2014/main" id="{0164D5B4-1289-2A51-96FF-B9659BE97898}"/>
              </a:ext>
            </a:extLst>
          </p:cNvPr>
          <p:cNvSpPr txBox="1"/>
          <p:nvPr/>
        </p:nvSpPr>
        <p:spPr>
          <a:xfrm>
            <a:off x="233680" y="648294"/>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June 2023 has seen a very similar volume of overall traffic compared to June 2022 – with no large differences in modal split year-on-year. Active modes of transport accounted for 24% of traffic flows – which is a higher share than pre-Covid (22% - June 2019).</a:t>
            </a:r>
            <a:endParaRPr lang="en-US" sz="1400" dirty="0">
              <a:highlight>
                <a:srgbClr val="FFFF00"/>
              </a:highlight>
              <a:cs typeface="Calibri"/>
            </a:endParaRPr>
          </a:p>
        </p:txBody>
      </p:sp>
      <p:sp>
        <p:nvSpPr>
          <p:cNvPr id="16" name="TextBox 15">
            <a:extLst>
              <a:ext uri="{FF2B5EF4-FFF2-40B4-BE49-F238E27FC236}">
                <a16:creationId xmlns:a16="http://schemas.microsoft.com/office/drawing/2014/main" id="{0987C3EE-FE78-45C9-B641-5CC7A88B89E9}"/>
              </a:ext>
            </a:extLst>
          </p:cNvPr>
          <p:cNvSpPr txBox="1"/>
          <p:nvPr/>
        </p:nvSpPr>
        <p:spPr>
          <a:xfrm>
            <a:off x="519013" y="1283537"/>
            <a:ext cx="8819910" cy="369332"/>
          </a:xfrm>
          <a:prstGeom prst="rect">
            <a:avLst/>
          </a:prstGeom>
          <a:noFill/>
        </p:spPr>
        <p:txBody>
          <a:bodyPr wrap="square" lIns="91440" tIns="45720" rIns="91440" bIns="45720" rtlCol="0" anchor="t">
            <a:spAutoFit/>
          </a:bodyPr>
          <a:lstStyle/>
          <a:p>
            <a:pPr algn="ctr"/>
            <a:r>
              <a:rPr lang="en-GB" b="1"/>
              <a:t>Transport mode split – sum of 4 sensors in Cambridge: Four-year comparison.</a:t>
            </a:r>
            <a:endParaRPr lang="en-GB" b="1">
              <a:cs typeface="Calibri"/>
            </a:endParaRPr>
          </a:p>
        </p:txBody>
      </p:sp>
      <p:pic>
        <p:nvPicPr>
          <p:cNvPr id="9" name="Picture 8" descr="Horizontal bar chart showing average weekday traffic flows for June 2019, June 2021, June 2022 and June 2023 split by mode of transport. June 2023 data presents as almost exactly the same as June 2022, albeit with the total volume of both being June 2019. &#10;Cars accounted for 63% of traffic flow in March 2023 - a lower proportion than in June 2019 (66%). Overall, the proportionate split in travel modes has not changed much from June 2022 to June 2023.">
            <a:extLst>
              <a:ext uri="{FF2B5EF4-FFF2-40B4-BE49-F238E27FC236}">
                <a16:creationId xmlns:a16="http://schemas.microsoft.com/office/drawing/2014/main" id="{F18D338D-5356-0709-C0A3-D604530D4722}"/>
              </a:ext>
            </a:extLst>
          </p:cNvPr>
          <p:cNvPicPr>
            <a:picLocks noChangeAspect="1"/>
          </p:cNvPicPr>
          <p:nvPr/>
        </p:nvPicPr>
        <p:blipFill>
          <a:blip r:embed="rId3"/>
          <a:stretch>
            <a:fillRect/>
          </a:stretch>
        </p:blipFill>
        <p:spPr>
          <a:xfrm>
            <a:off x="484957" y="1661331"/>
            <a:ext cx="8697539" cy="4848902"/>
          </a:xfrm>
          <a:prstGeom prst="rect">
            <a:avLst/>
          </a:prstGeom>
        </p:spPr>
      </p:pic>
      <p:sp>
        <p:nvSpPr>
          <p:cNvPr id="7" name="TextBox 6">
            <a:extLst>
              <a:ext uri="{FF2B5EF4-FFF2-40B4-BE49-F238E27FC236}">
                <a16:creationId xmlns:a16="http://schemas.microsoft.com/office/drawing/2014/main" id="{5F46BCD1-FFB5-F780-B87B-D0FD4B4B0C48}"/>
              </a:ext>
            </a:extLst>
          </p:cNvPr>
          <p:cNvSpPr txBox="1"/>
          <p:nvPr/>
        </p:nvSpPr>
        <p:spPr>
          <a:xfrm>
            <a:off x="2433" y="6585000"/>
            <a:ext cx="9302848" cy="246221"/>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Sensors used for the analysis on this slide: Coleridge Road, Hills Road, </a:t>
            </a:r>
            <a:r>
              <a:rPr lang="en-GB" sz="1000" err="1">
                <a:solidFill>
                  <a:schemeClr val="bg2">
                    <a:lumMod val="50000"/>
                  </a:schemeClr>
                </a:solidFill>
                <a:cs typeface="Calibri"/>
              </a:rPr>
              <a:t>Perne</a:t>
            </a:r>
            <a:r>
              <a:rPr lang="en-GB" sz="1000">
                <a:solidFill>
                  <a:schemeClr val="bg2">
                    <a:lumMod val="50000"/>
                  </a:schemeClr>
                </a:solidFill>
                <a:cs typeface="Calibri"/>
              </a:rPr>
              <a:t> Road  and Tenison Road.</a:t>
            </a:r>
          </a:p>
        </p:txBody>
      </p:sp>
      <p:sp>
        <p:nvSpPr>
          <p:cNvPr id="8" name="Slide Number Placeholder 7">
            <a:extLst>
              <a:ext uri="{FF2B5EF4-FFF2-40B4-BE49-F238E27FC236}">
                <a16:creationId xmlns:a16="http://schemas.microsoft.com/office/drawing/2014/main" id="{D17FEF82-48B4-41AC-91CD-4088F2119B59}"/>
              </a:ext>
              <a:ext uri="{C183D7F6-B498-43B3-948B-1728B52AA6E4}">
                <adec:decorative xmlns:adec="http://schemas.microsoft.com/office/drawing/2017/decorative" val="1"/>
              </a:ext>
            </a:extLst>
          </p:cNvPr>
          <p:cNvSpPr>
            <a:spLocks noGrp="1"/>
          </p:cNvSpPr>
          <p:nvPr>
            <p:ph type="sldNum" sz="quarter" idx="12"/>
          </p:nvPr>
        </p:nvSpPr>
        <p:spPr>
          <a:xfrm>
            <a:off x="9501195" y="6584160"/>
            <a:ext cx="2743200" cy="365125"/>
          </a:xfrm>
        </p:spPr>
        <p:txBody>
          <a:bodyPr/>
          <a:lstStyle/>
          <a:p>
            <a:fld id="{AE56028F-813B-4E02-837E-17CD63D81F9F}" type="slidenum">
              <a:rPr lang="en-GB" smtClean="0"/>
              <a:t>28</a:t>
            </a:fld>
            <a:endParaRPr lang="en-GB"/>
          </a:p>
        </p:txBody>
      </p:sp>
      <p:graphicFrame>
        <p:nvGraphicFramePr>
          <p:cNvPr id="5" name="Table 5">
            <a:extLst>
              <a:ext uri="{FF2B5EF4-FFF2-40B4-BE49-F238E27FC236}">
                <a16:creationId xmlns:a16="http://schemas.microsoft.com/office/drawing/2014/main" id="{0FA7F2D6-C1C5-471A-9733-ACD374B72E44}"/>
              </a:ext>
            </a:extLst>
          </p:cNvPr>
          <p:cNvGraphicFramePr>
            <a:graphicFrameLocks noGrp="1"/>
          </p:cNvGraphicFramePr>
          <p:nvPr>
            <p:extLst>
              <p:ext uri="{D42A27DB-BD31-4B8C-83A1-F6EECF244321}">
                <p14:modId xmlns:p14="http://schemas.microsoft.com/office/powerpoint/2010/main" val="3807314276"/>
              </p:ext>
            </p:extLst>
          </p:nvPr>
        </p:nvGraphicFramePr>
        <p:xfrm>
          <a:off x="9391103" y="1427677"/>
          <a:ext cx="2371107" cy="1645920"/>
        </p:xfrm>
        <a:graphic>
          <a:graphicData uri="http://schemas.openxmlformats.org/drawingml/2006/table">
            <a:tbl>
              <a:tblPr firstRow="1" bandRow="1">
                <a:tableStyleId>{5C22544A-7EE6-4342-B048-85BDC9FD1C3A}</a:tableStyleId>
              </a:tblPr>
              <a:tblGrid>
                <a:gridCol w="1547705">
                  <a:extLst>
                    <a:ext uri="{9D8B030D-6E8A-4147-A177-3AD203B41FA5}">
                      <a16:colId xmlns:a16="http://schemas.microsoft.com/office/drawing/2014/main" val="224627856"/>
                    </a:ext>
                  </a:extLst>
                </a:gridCol>
                <a:gridCol w="823402">
                  <a:extLst>
                    <a:ext uri="{9D8B030D-6E8A-4147-A177-3AD203B41FA5}">
                      <a16:colId xmlns:a16="http://schemas.microsoft.com/office/drawing/2014/main" val="69069862"/>
                    </a:ext>
                  </a:extLst>
                </a:gridCol>
              </a:tblGrid>
              <a:tr h="206624">
                <a:tc gridSpan="2">
                  <a:txBody>
                    <a:bodyPr/>
                    <a:lstStyle/>
                    <a:p>
                      <a:pPr algn="ctr"/>
                      <a:r>
                        <a:rPr lang="en-GB" sz="1200">
                          <a:solidFill>
                            <a:schemeClr val="tx1"/>
                          </a:solidFill>
                        </a:rPr>
                        <a:t>Active Travel* Share by 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12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05340273"/>
                  </a:ext>
                </a:extLst>
              </a:tr>
              <a:tr h="206624">
                <a:tc>
                  <a:txBody>
                    <a:bodyPr/>
                    <a:lstStyle/>
                    <a:p>
                      <a:pPr algn="ctr"/>
                      <a:r>
                        <a:rPr lang="en-GB" sz="1200">
                          <a:solidFill>
                            <a:schemeClr val="tx1"/>
                          </a:solidFill>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200">
                          <a:solidFill>
                            <a:schemeClr val="tx1"/>
                          </a:solidFill>
                        </a:rPr>
                        <a:t>Active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75740684"/>
                  </a:ext>
                </a:extLst>
              </a:tr>
              <a:tr h="206624">
                <a:tc>
                  <a:txBody>
                    <a:bodyPr/>
                    <a:lstStyle/>
                    <a:p>
                      <a:pPr algn="l"/>
                      <a:r>
                        <a:rPr lang="en-GB" sz="1200" dirty="0">
                          <a:solidFill>
                            <a:schemeClr val="tx1"/>
                          </a:solidFill>
                        </a:rPr>
                        <a:t>June 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200" b="0" i="0" u="none" strike="noStrike">
                          <a:solidFill>
                            <a:srgbClr val="000000"/>
                          </a:solidFill>
                          <a:effectLst/>
                          <a:latin typeface="Calibri"/>
                        </a:rPr>
                        <a:t>22%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7391317"/>
                  </a:ext>
                </a:extLst>
              </a:tr>
              <a:tr h="206624">
                <a:tc>
                  <a:txBody>
                    <a:bodyPr/>
                    <a:lstStyle/>
                    <a:p>
                      <a:pPr algn="l"/>
                      <a:r>
                        <a:rPr lang="en-GB" sz="1200">
                          <a:solidFill>
                            <a:schemeClr val="tx1"/>
                          </a:solidFill>
                        </a:rPr>
                        <a:t>June 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200" b="0" i="0" u="none" strike="noStrike">
                          <a:solidFill>
                            <a:srgbClr val="000000"/>
                          </a:solidFill>
                          <a:effectLst/>
                          <a:latin typeface="Calibri"/>
                        </a:rPr>
                        <a:t>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3325792"/>
                  </a:ext>
                </a:extLst>
              </a:tr>
              <a:tr h="206624">
                <a:tc>
                  <a:txBody>
                    <a:bodyPr/>
                    <a:lstStyle/>
                    <a:p>
                      <a:pPr algn="l"/>
                      <a:r>
                        <a:rPr lang="en-GB" sz="1200">
                          <a:solidFill>
                            <a:schemeClr val="tx1"/>
                          </a:solidFill>
                        </a:rPr>
                        <a:t>June 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200" b="0" i="0" u="none" strike="noStrike">
                          <a:solidFill>
                            <a:srgbClr val="000000"/>
                          </a:solidFill>
                          <a:effectLst/>
                          <a:latin typeface="Calibri"/>
                        </a:rPr>
                        <a:t>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2006868"/>
                  </a:ext>
                </a:extLst>
              </a:tr>
              <a:tr h="206624">
                <a:tc>
                  <a:txBody>
                    <a:bodyPr/>
                    <a:lstStyle/>
                    <a:p>
                      <a:pPr algn="l"/>
                      <a:r>
                        <a:rPr lang="en-GB" sz="1200">
                          <a:solidFill>
                            <a:schemeClr val="tx1"/>
                          </a:solidFill>
                        </a:rPr>
                        <a:t>June 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200" b="0" i="0" u="none" strike="noStrike" dirty="0">
                          <a:solidFill>
                            <a:srgbClr val="000000"/>
                          </a:solidFill>
                          <a:effectLst/>
                          <a:latin typeface="Calibri"/>
                        </a:rPr>
                        <a:t>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7622328"/>
                  </a:ext>
                </a:extLst>
              </a:tr>
            </a:tbl>
          </a:graphicData>
        </a:graphic>
      </p:graphicFrame>
      <p:graphicFrame>
        <p:nvGraphicFramePr>
          <p:cNvPr id="15" name="Table 14">
            <a:extLst>
              <a:ext uri="{FF2B5EF4-FFF2-40B4-BE49-F238E27FC236}">
                <a16:creationId xmlns:a16="http://schemas.microsoft.com/office/drawing/2014/main" id="{6749360A-95AB-49B0-BBA7-A3D324255DA5}"/>
              </a:ext>
            </a:extLst>
          </p:cNvPr>
          <p:cNvGraphicFramePr>
            <a:graphicFrameLocks noGrp="1"/>
          </p:cNvGraphicFramePr>
          <p:nvPr>
            <p:extLst>
              <p:ext uri="{D42A27DB-BD31-4B8C-83A1-F6EECF244321}">
                <p14:modId xmlns:p14="http://schemas.microsoft.com/office/powerpoint/2010/main" val="844048606"/>
              </p:ext>
            </p:extLst>
          </p:nvPr>
        </p:nvGraphicFramePr>
        <p:xfrm>
          <a:off x="9366951" y="3177492"/>
          <a:ext cx="2374291" cy="3270186"/>
        </p:xfrm>
        <a:graphic>
          <a:graphicData uri="http://schemas.openxmlformats.org/drawingml/2006/table">
            <a:tbl>
              <a:tblPr firstRow="1"/>
              <a:tblGrid>
                <a:gridCol w="1610006">
                  <a:extLst>
                    <a:ext uri="{9D8B030D-6E8A-4147-A177-3AD203B41FA5}">
                      <a16:colId xmlns:a16="http://schemas.microsoft.com/office/drawing/2014/main" val="2909968136"/>
                    </a:ext>
                  </a:extLst>
                </a:gridCol>
                <a:gridCol w="764285">
                  <a:extLst>
                    <a:ext uri="{9D8B030D-6E8A-4147-A177-3AD203B41FA5}">
                      <a16:colId xmlns:a16="http://schemas.microsoft.com/office/drawing/2014/main" val="3474933118"/>
                    </a:ext>
                  </a:extLst>
                </a:gridCol>
              </a:tblGrid>
              <a:tr h="195282">
                <a:tc gridSpan="2">
                  <a:txBody>
                    <a:bodyPr/>
                    <a:lstStyle/>
                    <a:p>
                      <a:pPr algn="ctr" fontAlgn="ctr"/>
                      <a:r>
                        <a:rPr lang="en-GB" sz="1200" b="1" i="0" u="none" strike="noStrike" dirty="0">
                          <a:solidFill>
                            <a:srgbClr val="000000"/>
                          </a:solidFill>
                          <a:effectLst/>
                          <a:latin typeface="Calibri"/>
                        </a:rPr>
                        <a:t>June 2023 Active Travel* Share by Location</a:t>
                      </a:r>
                      <a:endParaRPr lang="en-US" sz="2400"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pPr algn="ctr" fontAlgn="ctr"/>
                      <a:endParaRPr lang="en-GB" sz="1050" b="1"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86300934"/>
                  </a:ext>
                </a:extLst>
              </a:tr>
              <a:tr h="195282">
                <a:tc>
                  <a:txBody>
                    <a:bodyPr/>
                    <a:lstStyle/>
                    <a:p>
                      <a:pPr algn="l" fontAlgn="ctr"/>
                      <a:r>
                        <a:rPr lang="en-GB" sz="1200" b="1" i="0" u="none" strike="noStrike">
                          <a:solidFill>
                            <a:srgbClr val="000000"/>
                          </a:solidFill>
                          <a:effectLst/>
                          <a:latin typeface="Calibri"/>
                        </a:rPr>
                        <a:t> Location</a:t>
                      </a:r>
                      <a:r>
                        <a:rPr lang="en-GB" sz="1200" b="0" i="0" u="none" strike="noStrike">
                          <a:solidFill>
                            <a:srgbClr val="000000"/>
                          </a:solidFill>
                          <a:effectLst/>
                          <a:latin typeface="Calibri"/>
                        </a:rPr>
                        <a:t>​</a:t>
                      </a:r>
                      <a:endParaRPr lang="en-GB" sz="1200" b="1"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1200" b="1" i="0" u="none" strike="noStrike">
                          <a:solidFill>
                            <a:srgbClr val="000000"/>
                          </a:solidFill>
                          <a:effectLst/>
                          <a:latin typeface="Calibri"/>
                        </a:rPr>
                        <a:t>Active %</a:t>
                      </a:r>
                      <a:r>
                        <a:rPr lang="en-GB" sz="1200" b="0" i="0" u="none" strike="noStrike">
                          <a:solidFill>
                            <a:srgbClr val="000000"/>
                          </a:solidFill>
                          <a:effectLst/>
                          <a:latin typeface="Calibri"/>
                        </a:rPr>
                        <a:t>​ </a:t>
                      </a:r>
                      <a:endParaRPr lang="en-GB" sz="1200" b="1"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78727824"/>
                  </a:ext>
                </a:extLst>
              </a:tr>
              <a:tr h="195282">
                <a:tc>
                  <a:txBody>
                    <a:bodyPr/>
                    <a:lstStyle/>
                    <a:p>
                      <a:pPr algn="l" fontAlgn="ctr"/>
                      <a:r>
                        <a:rPr lang="en-GB" sz="1200" b="0" i="0" u="none" strike="noStrike">
                          <a:solidFill>
                            <a:srgbClr val="000000"/>
                          </a:solidFill>
                          <a:effectLst/>
                          <a:latin typeface="Calibri"/>
                        </a:rPr>
                        <a:t> Mill Road (West)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53%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2833809"/>
                  </a:ext>
                </a:extLst>
              </a:tr>
              <a:tr h="195282">
                <a:tc>
                  <a:txBody>
                    <a:bodyPr/>
                    <a:lstStyle/>
                    <a:p>
                      <a:pPr algn="l" fontAlgn="ctr"/>
                      <a:r>
                        <a:rPr lang="en-GB" sz="1200" b="0" i="0" u="none" strike="noStrike">
                          <a:solidFill>
                            <a:srgbClr val="000000"/>
                          </a:solidFill>
                          <a:effectLst/>
                          <a:latin typeface="Calibri"/>
                        </a:rPr>
                        <a:t> Station Road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42%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805219"/>
                  </a:ext>
                </a:extLst>
              </a:tr>
              <a:tr h="195282">
                <a:tc>
                  <a:txBody>
                    <a:bodyPr/>
                    <a:lstStyle/>
                    <a:p>
                      <a:pPr lvl="0" algn="l">
                        <a:buNone/>
                      </a:pPr>
                      <a:r>
                        <a:rPr lang="en-GB" sz="1200" b="0" i="0" u="none" strike="noStrike" noProof="0">
                          <a:solidFill>
                            <a:srgbClr val="000000"/>
                          </a:solidFill>
                          <a:effectLst/>
                          <a:latin typeface="Calibri"/>
                        </a:rPr>
                        <a:t> Tenison Road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42%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2050846"/>
                  </a:ext>
                </a:extLst>
              </a:tr>
              <a:tr h="195282">
                <a:tc>
                  <a:txBody>
                    <a:bodyPr/>
                    <a:lstStyle/>
                    <a:p>
                      <a:pPr lvl="0" algn="l">
                        <a:buNone/>
                      </a:pPr>
                      <a:r>
                        <a:rPr lang="en-GB" sz="1200" b="0" i="0" u="none" strike="noStrike">
                          <a:solidFill>
                            <a:srgbClr val="000000"/>
                          </a:solidFill>
                          <a:effectLst/>
                          <a:latin typeface="Calibri"/>
                        </a:rPr>
                        <a:t> Mill Road (East)</a:t>
                      </a:r>
                      <a:endParaRPr lang="en-US"/>
                    </a:p>
                  </a:txBody>
                  <a:tcPr marL="0" marR="0" marT="0" marB="0" anchor="ctr">
                    <a:lnL w="12700">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a:txBody>
                    <a:bodyPr/>
                    <a:lstStyle/>
                    <a:p>
                      <a:pPr algn="ctr" fontAlgn="ctr"/>
                      <a:r>
                        <a:rPr lang="en-GB" sz="1200" b="0" i="0" u="none" strike="noStrike">
                          <a:solidFill>
                            <a:srgbClr val="000000"/>
                          </a:solidFill>
                          <a:effectLst/>
                          <a:latin typeface="Calibri"/>
                        </a:rPr>
                        <a:t>33%</a:t>
                      </a:r>
                    </a:p>
                  </a:txBody>
                  <a:tcPr marL="0" marR="0" marT="0" marB="0" anchor="ctr">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6796410"/>
                  </a:ext>
                </a:extLst>
              </a:tr>
              <a:tr h="195282">
                <a:tc>
                  <a:txBody>
                    <a:bodyPr/>
                    <a:lstStyle/>
                    <a:p>
                      <a:pPr lvl="0" algn="l">
                        <a:buNone/>
                      </a:pPr>
                      <a:r>
                        <a:rPr lang="en-GB" sz="1200" b="0" i="0" u="none" strike="noStrike">
                          <a:solidFill>
                            <a:srgbClr val="000000"/>
                          </a:solidFill>
                          <a:effectLst/>
                          <a:latin typeface="Calibri"/>
                        </a:rPr>
                        <a:t> Cherry Hinton Road</a:t>
                      </a:r>
                    </a:p>
                  </a:txBody>
                  <a:tcPr marL="0" marR="0" marT="0" marB="0" anchor="ctr">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lvl="0" algn="ctr">
                        <a:buNone/>
                      </a:pPr>
                      <a:r>
                        <a:rPr lang="en-GB" sz="1200" b="0" i="0" u="none" strike="noStrike">
                          <a:solidFill>
                            <a:srgbClr val="000000"/>
                          </a:solidFill>
                          <a:effectLst/>
                          <a:latin typeface="Calibri"/>
                        </a:rPr>
                        <a:t>29%</a:t>
                      </a:r>
                    </a:p>
                  </a:txBody>
                  <a:tcPr marL="0" marR="0" marT="0" marB="0" anchor="ctr">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74934445"/>
                  </a:ext>
                </a:extLst>
              </a:tr>
              <a:tr h="195282">
                <a:tc>
                  <a:txBody>
                    <a:bodyPr/>
                    <a:lstStyle/>
                    <a:p>
                      <a:pPr lvl="0" algn="l">
                        <a:buNone/>
                      </a:pPr>
                      <a:r>
                        <a:rPr lang="en-GB" sz="1200" b="0" i="0" u="none" strike="noStrike" noProof="0">
                          <a:solidFill>
                            <a:srgbClr val="000000"/>
                          </a:solidFill>
                          <a:effectLst/>
                          <a:latin typeface="Calibri"/>
                        </a:rPr>
                        <a:t> East Road</a:t>
                      </a:r>
                      <a:endParaRPr lang="en-US"/>
                    </a:p>
                  </a:txBody>
                  <a:tcPr marL="0" marR="0" marT="0" marB="0" anchor="ctr">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lvl="0" algn="ctr">
                        <a:buNone/>
                      </a:pPr>
                      <a:r>
                        <a:rPr lang="en-GB" sz="1200" b="0" i="0" u="none" strike="noStrike">
                          <a:solidFill>
                            <a:srgbClr val="000000"/>
                          </a:solidFill>
                          <a:effectLst/>
                          <a:latin typeface="Calibri"/>
                        </a:rPr>
                        <a:t>29%</a:t>
                      </a:r>
                      <a:endParaRPr lang="en-US"/>
                    </a:p>
                  </a:txBody>
                  <a:tcPr marL="0" marR="0" marT="0" marB="0" anchor="ctr">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656032753"/>
                  </a:ext>
                </a:extLst>
              </a:tr>
              <a:tr h="195282">
                <a:tc>
                  <a:txBody>
                    <a:bodyPr/>
                    <a:lstStyle/>
                    <a:p>
                      <a:pPr lvl="0" algn="l">
                        <a:buNone/>
                      </a:pPr>
                      <a:r>
                        <a:rPr lang="en-GB" sz="1200" b="0" i="0" u="none" strike="noStrike" noProof="0">
                          <a:solidFill>
                            <a:srgbClr val="000000"/>
                          </a:solidFill>
                          <a:effectLst/>
                          <a:latin typeface="Calibri"/>
                        </a:rPr>
                        <a:t> Hills Road</a:t>
                      </a:r>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7786439"/>
                  </a:ext>
                </a:extLst>
              </a:tr>
              <a:tr h="195282">
                <a:tc>
                  <a:txBody>
                    <a:bodyPr/>
                    <a:lstStyle/>
                    <a:p>
                      <a:pPr lvl="0" algn="l">
                        <a:buNone/>
                      </a:pPr>
                      <a:r>
                        <a:rPr lang="en-GB" sz="1200" b="0" i="0" u="none" strike="noStrike" noProof="0">
                          <a:solidFill>
                            <a:srgbClr val="000000"/>
                          </a:solidFill>
                          <a:effectLst/>
                          <a:latin typeface="Calibri"/>
                        </a:rPr>
                        <a:t> Histon Road (South)</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8435267"/>
                  </a:ext>
                </a:extLst>
              </a:tr>
              <a:tr h="195282">
                <a:tc>
                  <a:txBody>
                    <a:bodyPr/>
                    <a:lstStyle/>
                    <a:p>
                      <a:pPr algn="l" fontAlgn="ctr"/>
                      <a:r>
                        <a:rPr lang="en-GB" sz="1200" b="0" i="0" u="none" strike="noStrike">
                          <a:solidFill>
                            <a:srgbClr val="000000"/>
                          </a:solidFill>
                          <a:effectLst/>
                          <a:latin typeface="Calibri"/>
                        </a:rPr>
                        <a:t> Coleridge Road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8710308"/>
                  </a:ext>
                </a:extLst>
              </a:tr>
              <a:tr h="195282">
                <a:tc>
                  <a:txBody>
                    <a:bodyPr/>
                    <a:lstStyle/>
                    <a:p>
                      <a:pPr lvl="0" algn="l">
                        <a:buNone/>
                      </a:pPr>
                      <a:r>
                        <a:rPr lang="en-GB" sz="1200" b="0" i="0" u="none" strike="noStrike">
                          <a:solidFill>
                            <a:srgbClr val="000000"/>
                          </a:solidFill>
                          <a:effectLst/>
                          <a:latin typeface="Calibri"/>
                        </a:rPr>
                        <a:t> Milton Road (North)</a:t>
                      </a:r>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a:buNone/>
                      </a:pPr>
                      <a:r>
                        <a:rPr lang="en-GB" sz="1200" b="0" i="0" u="none" strike="noStrike">
                          <a:solidFill>
                            <a:srgbClr val="000000"/>
                          </a:solidFill>
                          <a:effectLst/>
                          <a:latin typeface="Calibri"/>
                        </a:rPr>
                        <a:t>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1438275"/>
                  </a:ext>
                </a:extLst>
              </a:tr>
              <a:tr h="178129">
                <a:tc>
                  <a:txBody>
                    <a:bodyPr/>
                    <a:lstStyle/>
                    <a:p>
                      <a:pPr lvl="0" algn="l">
                        <a:buNone/>
                      </a:pPr>
                      <a:r>
                        <a:rPr lang="en-GB" sz="1200" b="0" i="0" u="none" strike="noStrike">
                          <a:solidFill>
                            <a:srgbClr val="000000"/>
                          </a:solidFill>
                          <a:effectLst/>
                          <a:latin typeface="Calibri"/>
                        </a:rPr>
                        <a:t> Perne Road</a:t>
                      </a:r>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2366043"/>
                  </a:ext>
                </a:extLst>
              </a:tr>
              <a:tr h="178129">
                <a:tc>
                  <a:txBody>
                    <a:bodyPr/>
                    <a:lstStyle/>
                    <a:p>
                      <a:pPr lvl="0" algn="l">
                        <a:buNone/>
                      </a:pPr>
                      <a:r>
                        <a:rPr lang="en-GB" sz="1200" b="0" i="0" u="none" strike="noStrike">
                          <a:solidFill>
                            <a:srgbClr val="000000"/>
                          </a:solidFill>
                          <a:effectLst/>
                          <a:latin typeface="Calibri"/>
                        </a:rPr>
                        <a:t> Histon Road (North)</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a:buNone/>
                      </a:pPr>
                      <a:r>
                        <a:rPr lang="en-GB" sz="1200" b="0" i="0" u="none" strike="noStrike">
                          <a:solidFill>
                            <a:srgbClr val="000000"/>
                          </a:solidFill>
                          <a:effectLst/>
                          <a:latin typeface="Calibri"/>
                        </a:rPr>
                        <a:t>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2335733"/>
                  </a:ext>
                </a:extLst>
              </a:tr>
              <a:tr h="195282">
                <a:tc>
                  <a:txBody>
                    <a:bodyPr/>
                    <a:lstStyle/>
                    <a:p>
                      <a:pPr lvl="0" algn="l">
                        <a:buNone/>
                      </a:pPr>
                      <a:r>
                        <a:rPr lang="en-GB" sz="1200" b="0" i="0" u="none" strike="noStrike">
                          <a:solidFill>
                            <a:srgbClr val="000000"/>
                          </a:solidFill>
                          <a:effectLst/>
                          <a:latin typeface="Calibri"/>
                        </a:rPr>
                        <a:t> Newmarket Road</a:t>
                      </a:r>
                    </a:p>
                  </a:txBody>
                  <a:tcPr marL="0" marR="0" marT="0" marB="0" anchor="ctr">
                    <a:lnL w="12700">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a:txBody>
                    <a:bodyPr/>
                    <a:lstStyle/>
                    <a:p>
                      <a:pPr lvl="0" algn="ctr">
                        <a:buNone/>
                      </a:pPr>
                      <a:r>
                        <a:rPr lang="en-GB" sz="1200" b="0" i="0" u="none" strike="noStrike">
                          <a:solidFill>
                            <a:srgbClr val="000000"/>
                          </a:solidFill>
                          <a:effectLst/>
                          <a:latin typeface="Calibri"/>
                        </a:rPr>
                        <a:t>10%</a:t>
                      </a:r>
                    </a:p>
                  </a:txBody>
                  <a:tcPr marL="0" marR="0" marT="0" marB="0" anchor="ctr">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med" len="med"/>
                      <a:tailEnd type="none" w="med" len="med"/>
                    </a:lnT>
                    <a:lnB w="12700">
                      <a:solidFill>
                        <a:srgbClr val="000000"/>
                      </a:solidFill>
                    </a:lnB>
                  </a:tcPr>
                </a:tc>
                <a:extLst>
                  <a:ext uri="{0D108BD9-81ED-4DB2-BD59-A6C34878D82A}">
                    <a16:rowId xmlns:a16="http://schemas.microsoft.com/office/drawing/2014/main" val="512978128"/>
                  </a:ext>
                </a:extLst>
              </a:tr>
              <a:tr h="195282">
                <a:tc>
                  <a:txBody>
                    <a:bodyPr/>
                    <a:lstStyle/>
                    <a:p>
                      <a:pPr algn="l" fontAlgn="ctr"/>
                      <a:r>
                        <a:rPr lang="en-GB" sz="1200" b="0" i="0" u="none" strike="noStrike">
                          <a:solidFill>
                            <a:srgbClr val="000000"/>
                          </a:solidFill>
                          <a:effectLst/>
                          <a:latin typeface="Calibri"/>
                        </a:rPr>
                        <a:t> Coldham's Lane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a:rPr>
                        <a:t>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4099408"/>
                  </a:ext>
                </a:extLst>
              </a:tr>
            </a:tbl>
          </a:graphicData>
        </a:graphic>
      </p:graphicFrame>
      <p:sp>
        <p:nvSpPr>
          <p:cNvPr id="13" name="TextBox 12">
            <a:extLst>
              <a:ext uri="{FF2B5EF4-FFF2-40B4-BE49-F238E27FC236}">
                <a16:creationId xmlns:a16="http://schemas.microsoft.com/office/drawing/2014/main" id="{128167BD-8964-4CD4-8A83-85EAFCF0A941}"/>
              </a:ext>
              <a:ext uri="{C183D7F6-B498-43B3-948B-1728B52AA6E4}">
                <adec:decorative xmlns:adec="http://schemas.microsoft.com/office/drawing/2017/decorative" val="0"/>
              </a:ext>
            </a:extLst>
          </p:cNvPr>
          <p:cNvSpPr txBox="1"/>
          <p:nvPr/>
        </p:nvSpPr>
        <p:spPr>
          <a:xfrm>
            <a:off x="9182496" y="6651306"/>
            <a:ext cx="2743200" cy="230832"/>
          </a:xfrm>
          <a:prstGeom prst="rect">
            <a:avLst/>
          </a:prstGeom>
          <a:noFill/>
        </p:spPr>
        <p:txBody>
          <a:bodyPr wrap="square" lIns="91440" tIns="45720" rIns="91440" bIns="45720" rtlCol="0" anchor="t">
            <a:spAutoFit/>
          </a:bodyPr>
          <a:lstStyle/>
          <a:p>
            <a:pPr algn="ctr"/>
            <a:r>
              <a:rPr lang="en-GB" sz="900"/>
              <a:t>*Active Travel includes cyclists and pedestrians</a:t>
            </a:r>
          </a:p>
        </p:txBody>
      </p:sp>
    </p:spTree>
    <p:extLst>
      <p:ext uri="{BB962C8B-B14F-4D97-AF65-F5344CB8AC3E}">
        <p14:creationId xmlns:p14="http://schemas.microsoft.com/office/powerpoint/2010/main" val="1012115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00000"/>
              </a:lnSpc>
              <a:spcBef>
                <a:spcPts val="0"/>
              </a:spcBef>
              <a:defRPr/>
            </a:pPr>
            <a:r>
              <a:rPr kumimoji="0" lang="en-GB" sz="2800" b="1" i="0" u="none" strike="noStrike" kern="1200" cap="none" spc="0" normalizeH="0" baseline="0" noProof="0">
                <a:ln>
                  <a:noFill/>
                </a:ln>
                <a:effectLst/>
                <a:uLnTx/>
                <a:uFillTx/>
                <a:latin typeface="Calibri" panose="020F0502020204030204"/>
                <a:ea typeface="+mn-ea"/>
                <a:cs typeface="+mn-cs"/>
              </a:rPr>
              <a:t>Local Road </a:t>
            </a:r>
            <a:r>
              <a:rPr lang="en-GB" sz="2800" b="1">
                <a:latin typeface="Calibri" panose="020F0502020204030204"/>
              </a:rPr>
              <a:t>Vehicle</a:t>
            </a:r>
            <a:r>
              <a:rPr kumimoji="0" lang="en-GB" sz="2800" b="1" i="0" u="none" strike="noStrike" kern="1200" cap="none" spc="0" normalizeH="0" baseline="0" noProof="0">
                <a:ln>
                  <a:noFill/>
                </a:ln>
                <a:effectLst/>
                <a:uLnTx/>
                <a:uFillTx/>
                <a:latin typeface="Calibri" panose="020F0502020204030204"/>
                <a:ea typeface="+mn-ea"/>
                <a:cs typeface="+mn-cs"/>
              </a:rPr>
              <a:t> </a:t>
            </a:r>
            <a:r>
              <a:rPr lang="en-GB" sz="2800" b="1">
                <a:latin typeface="Calibri" panose="020F0502020204030204"/>
              </a:rPr>
              <a:t>Split: By</a:t>
            </a:r>
            <a:r>
              <a:rPr kumimoji="0" lang="en-GB" sz="2800" b="1" i="0" u="none" strike="noStrike" kern="1200" cap="none" spc="0" normalizeH="0" baseline="0" noProof="0">
                <a:ln>
                  <a:noFill/>
                </a:ln>
                <a:effectLst/>
                <a:uLnTx/>
                <a:uFillTx/>
                <a:latin typeface="Calibri" panose="020F0502020204030204"/>
                <a:ea typeface="+mn-ea"/>
                <a:cs typeface="+mn-cs"/>
              </a:rPr>
              <a:t> Location</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29</a:t>
            </a:fld>
            <a:endParaRPr lang="en-GB"/>
          </a:p>
        </p:txBody>
      </p:sp>
      <p:sp>
        <p:nvSpPr>
          <p:cNvPr id="6" name="TextBox 1">
            <a:extLst>
              <a:ext uri="{FF2B5EF4-FFF2-40B4-BE49-F238E27FC236}">
                <a16:creationId xmlns:a16="http://schemas.microsoft.com/office/drawing/2014/main" id="{9A3DC17E-D494-B1BB-4DDF-46577129B802}"/>
              </a:ext>
            </a:extLst>
          </p:cNvPr>
          <p:cNvSpPr txBox="1"/>
          <p:nvPr/>
        </p:nvSpPr>
        <p:spPr>
          <a:xfrm>
            <a:off x="807245" y="686202"/>
            <a:ext cx="10324437"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b="1"/>
              <a:t>Average two-way weekday flow for June 2019, June 2021, June 2022, June 2023.</a:t>
            </a:r>
            <a:endParaRPr lang="en-GB" sz="1600" b="1" u="sng">
              <a:solidFill>
                <a:srgbClr val="00B050"/>
              </a:solidFill>
            </a:endParaRPr>
          </a:p>
        </p:txBody>
      </p:sp>
      <p:pic>
        <p:nvPicPr>
          <p:cNvPr id="4" name="Picture 5">
            <a:extLst>
              <a:ext uri="{FF2B5EF4-FFF2-40B4-BE49-F238E27FC236}">
                <a16:creationId xmlns:a16="http://schemas.microsoft.com/office/drawing/2014/main" id="{484E355F-E120-9358-4A62-EB283A3E1A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16564" y="1051292"/>
            <a:ext cx="6305797" cy="389642"/>
          </a:xfrm>
          <a:prstGeom prst="rect">
            <a:avLst/>
          </a:prstGeom>
        </p:spPr>
      </p:pic>
      <p:pic>
        <p:nvPicPr>
          <p:cNvPr id="7" name="Picture 6" descr="A grid displaying 18 individual horizontal bar charts for Vivacity traffic count sites in central Cambridge. All 18 charts have four horizontal bars, showing average weekday traffic flows for June 2019, June 2021, June 2022 and June 2023. Each bar is also split by mode of transport. &#10;&#10;Cars are the largest individual mode in all locations across all years. Overall, there has not been a significant impact on modal split at most locations - with the exceptions being sites which have had a sensor upgrade that enables vastly improved active mode counts (these are East Road, Mill Road West and Mill Road East).">
            <a:extLst>
              <a:ext uri="{FF2B5EF4-FFF2-40B4-BE49-F238E27FC236}">
                <a16:creationId xmlns:a16="http://schemas.microsoft.com/office/drawing/2014/main" id="{EAFE495F-FFEE-4FA9-3F3F-E4BEFF163C56}"/>
              </a:ext>
            </a:extLst>
          </p:cNvPr>
          <p:cNvPicPr>
            <a:picLocks noChangeAspect="1"/>
          </p:cNvPicPr>
          <p:nvPr/>
        </p:nvPicPr>
        <p:blipFill>
          <a:blip r:embed="rId4"/>
          <a:stretch>
            <a:fillRect/>
          </a:stretch>
        </p:blipFill>
        <p:spPr>
          <a:xfrm>
            <a:off x="171450" y="1376916"/>
            <a:ext cx="11544300" cy="5380519"/>
          </a:xfrm>
          <a:prstGeom prst="rect">
            <a:avLst/>
          </a:prstGeom>
        </p:spPr>
      </p:pic>
    </p:spTree>
    <p:extLst>
      <p:ext uri="{BB962C8B-B14F-4D97-AF65-F5344CB8AC3E}">
        <p14:creationId xmlns:p14="http://schemas.microsoft.com/office/powerpoint/2010/main" val="1634251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6EBA33-16CF-427C-8429-08BB456C79A3}"/>
              </a:ext>
            </a:extLst>
          </p:cNvPr>
          <p:cNvSpPr>
            <a:spLocks noGrp="1"/>
          </p:cNvSpPr>
          <p:nvPr>
            <p:ph type="title" idx="4294967295"/>
          </p:nvPr>
        </p:nvSpPr>
        <p:spPr>
          <a:xfrm>
            <a:off x="0" y="-3367"/>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Colour scale</a:t>
            </a:r>
          </a:p>
        </p:txBody>
      </p:sp>
      <p:sp>
        <p:nvSpPr>
          <p:cNvPr id="44" name="Subtitle 2">
            <a:extLst>
              <a:ext uri="{FF2B5EF4-FFF2-40B4-BE49-F238E27FC236}">
                <a16:creationId xmlns:a16="http://schemas.microsoft.com/office/drawing/2014/main" id="{2F027869-76B7-4497-B801-247763AC6A3E}"/>
              </a:ext>
            </a:extLst>
          </p:cNvPr>
          <p:cNvSpPr txBox="1">
            <a:spLocks/>
          </p:cNvSpPr>
          <p:nvPr/>
        </p:nvSpPr>
        <p:spPr>
          <a:xfrm>
            <a:off x="1209481" y="1338104"/>
            <a:ext cx="3213312" cy="4831788"/>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t>The statistics in this pack have been </a:t>
            </a:r>
            <a:r>
              <a:rPr lang="en-GB" sz="2000" b="1"/>
              <a:t>colour-coded using a heat scale </a:t>
            </a:r>
            <a:r>
              <a:rPr lang="en-GB" sz="2000"/>
              <a:t>to reflect the level of recovery being experienced (pre-COVID compared to now).</a:t>
            </a:r>
          </a:p>
          <a:p>
            <a:pPr marL="0" indent="0">
              <a:buNone/>
            </a:pPr>
            <a:endParaRPr lang="en-GB" sz="2000"/>
          </a:p>
          <a:p>
            <a:pPr marL="0" indent="0">
              <a:buNone/>
            </a:pPr>
            <a:r>
              <a:rPr lang="en-GB" sz="2000"/>
              <a:t>A positive (</a:t>
            </a:r>
            <a:r>
              <a:rPr lang="en-GB" sz="2000">
                <a:solidFill>
                  <a:srgbClr val="FF0000"/>
                </a:solidFill>
              </a:rPr>
              <a:t>red</a:t>
            </a:r>
            <a:r>
              <a:rPr lang="en-GB" sz="2000"/>
              <a:t>) value indicates that levels have increased </a:t>
            </a:r>
            <a:r>
              <a:rPr lang="en-GB" sz="2000" b="1"/>
              <a:t>above </a:t>
            </a:r>
            <a:r>
              <a:rPr lang="en-GB" sz="2000"/>
              <a:t>those experienced pre-COVID.</a:t>
            </a:r>
          </a:p>
          <a:p>
            <a:pPr marL="0" indent="0">
              <a:buNone/>
            </a:pPr>
            <a:endParaRPr lang="en-GB" sz="2000"/>
          </a:p>
          <a:p>
            <a:pPr marL="0" indent="0">
              <a:buNone/>
            </a:pPr>
            <a:r>
              <a:rPr lang="en-GB" sz="2000"/>
              <a:t>A negative (</a:t>
            </a:r>
            <a:r>
              <a:rPr lang="en-GB" sz="2000">
                <a:solidFill>
                  <a:schemeClr val="accent1"/>
                </a:solidFill>
              </a:rPr>
              <a:t>blue</a:t>
            </a:r>
            <a:r>
              <a:rPr lang="en-GB" sz="2000"/>
              <a:t>) value indicates that levels remain </a:t>
            </a:r>
            <a:r>
              <a:rPr lang="en-GB" sz="2000" b="1"/>
              <a:t>below </a:t>
            </a:r>
            <a:r>
              <a:rPr lang="en-GB" sz="2000"/>
              <a:t>pre-COVID.</a:t>
            </a:r>
          </a:p>
        </p:txBody>
      </p:sp>
      <p:pic>
        <p:nvPicPr>
          <p:cNvPr id="4" name="Picture 3" descr="Thermometer gauge showing red to blue colouration from top to bottom. &#10;This gauge is used visually throughout the presentation to represent transport stats relative to pre-Covid levels. For example, if a metric is 16% ahead of where it was pre-Covid, the slide deck will show it in bright red. If a metric is 16% below pre-Covid levels, the slide will show it as blue. The middle of the gauge is grey which is used for any metrics which are around pre-COVID (up to 5% ahead of pre-Covid levels or to 5% below pre-Covid levels).">
            <a:extLst>
              <a:ext uri="{FF2B5EF4-FFF2-40B4-BE49-F238E27FC236}">
                <a16:creationId xmlns:a16="http://schemas.microsoft.com/office/drawing/2014/main" id="{CFD06DB1-9425-4E19-A5F3-D0897855D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2595" y="858675"/>
            <a:ext cx="3731750" cy="5790646"/>
          </a:xfrm>
          <a:prstGeom prst="rect">
            <a:avLst/>
          </a:prstGeom>
        </p:spPr>
      </p:pic>
      <p:sp>
        <p:nvSpPr>
          <p:cNvPr id="106" name="Subtitle 2">
            <a:extLst>
              <a:ext uri="{FF2B5EF4-FFF2-40B4-BE49-F238E27FC236}">
                <a16:creationId xmlns:a16="http://schemas.microsoft.com/office/drawing/2014/main" id="{AD077E56-004B-4DF2-94CA-054BA0A3A9B1}"/>
              </a:ext>
            </a:extLst>
          </p:cNvPr>
          <p:cNvSpPr txBox="1">
            <a:spLocks/>
          </p:cNvSpPr>
          <p:nvPr/>
        </p:nvSpPr>
        <p:spPr>
          <a:xfrm>
            <a:off x="9355996" y="1499454"/>
            <a:ext cx="2634633" cy="1583868"/>
          </a:xfrm>
          <a:prstGeom prst="rect">
            <a:avLst/>
          </a:prstGeom>
          <a:solidFill>
            <a:schemeClr val="accent4">
              <a:lumMod val="20000"/>
              <a:lumOff val="80000"/>
            </a:schemeClr>
          </a:solidFill>
          <a:ln w="19050">
            <a:solidFill>
              <a:srgbClr val="002060"/>
            </a:solidFill>
          </a:ln>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b="1"/>
              <a:t>Top tip:</a:t>
            </a:r>
          </a:p>
          <a:p>
            <a:pPr marL="0" indent="0" algn="ctr">
              <a:buNone/>
            </a:pPr>
            <a:r>
              <a:rPr lang="en-GB" sz="1600"/>
              <a:t>Lookout for the colour scale bar in the </a:t>
            </a:r>
            <a:r>
              <a:rPr lang="en-GB" sz="1600" b="1"/>
              <a:t>top right-hand corner</a:t>
            </a:r>
            <a:r>
              <a:rPr lang="en-GB" sz="1600"/>
              <a:t> of each page for a reminder of the heat scale used to indicate the level of recovery throughout the pack.</a:t>
            </a:r>
            <a:endParaRPr lang="en-GB" sz="1400" b="1">
              <a:cs typeface="Calibri"/>
            </a:endParaRPr>
          </a:p>
        </p:txBody>
      </p:sp>
      <p:pic>
        <p:nvPicPr>
          <p:cNvPr id="158" name="Picture 157" descr="The heat scale from blue (below pre-COVID) to red (above pre-COVID) in the top right hand corner of the slide.">
            <a:extLst>
              <a:ext uri="{FF2B5EF4-FFF2-40B4-BE49-F238E27FC236}">
                <a16:creationId xmlns:a16="http://schemas.microsoft.com/office/drawing/2014/main" id="{E2F928F8-CBE9-46D2-B804-DC0ED14ADF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70172" y="-778447"/>
            <a:ext cx="590827" cy="2204871"/>
          </a:xfrm>
          <a:prstGeom prst="rect">
            <a:avLst/>
          </a:prstGeom>
        </p:spPr>
      </p:pic>
      <p:sp>
        <p:nvSpPr>
          <p:cNvPr id="2" name="Slide Number Placeholder 1">
            <a:extLst>
              <a:ext uri="{FF2B5EF4-FFF2-40B4-BE49-F238E27FC236}">
                <a16:creationId xmlns:a16="http://schemas.microsoft.com/office/drawing/2014/main" id="{06145535-1F7B-44C1-80FA-5724D14368F7}"/>
              </a:ext>
              <a:ext uri="{C183D7F6-B498-43B3-948B-1728B52AA6E4}">
                <adec:decorative xmlns:adec="http://schemas.microsoft.com/office/drawing/2017/decorative" val="1"/>
              </a:ext>
            </a:extLst>
          </p:cNvPr>
          <p:cNvSpPr>
            <a:spLocks noGrp="1"/>
          </p:cNvSpPr>
          <p:nvPr>
            <p:ph type="sldNum" sz="quarter" idx="12"/>
          </p:nvPr>
        </p:nvSpPr>
        <p:spPr>
          <a:xfrm>
            <a:off x="11887200" y="6492875"/>
            <a:ext cx="304800" cy="365125"/>
          </a:xfrm>
        </p:spPr>
        <p:txBody>
          <a:bodyPr/>
          <a:lstStyle/>
          <a:p>
            <a:fld id="{AE56028F-813B-4E02-837E-17CD63D81F9F}" type="slidenum">
              <a:rPr lang="en-GB" smtClean="0"/>
              <a:t>3</a:t>
            </a:fld>
            <a:endParaRPr lang="en-GB"/>
          </a:p>
        </p:txBody>
      </p:sp>
      <p:cxnSp>
        <p:nvCxnSpPr>
          <p:cNvPr id="108" name="Straight Arrow Connector 107">
            <a:extLst>
              <a:ext uri="{FF2B5EF4-FFF2-40B4-BE49-F238E27FC236}">
                <a16:creationId xmlns:a16="http://schemas.microsoft.com/office/drawing/2014/main" id="{4704D162-A96B-41FF-9699-049A10E1613D}"/>
              </a:ext>
              <a:ext uri="{C183D7F6-B498-43B3-948B-1728B52AA6E4}">
                <adec:decorative xmlns:adec="http://schemas.microsoft.com/office/drawing/2017/decorative" val="1"/>
              </a:ext>
            </a:extLst>
          </p:cNvPr>
          <p:cNvCxnSpPr>
            <a:cxnSpLocks/>
          </p:cNvCxnSpPr>
          <p:nvPr/>
        </p:nvCxnSpPr>
        <p:spPr>
          <a:xfrm flipV="1">
            <a:off x="10673313" y="651654"/>
            <a:ext cx="72404" cy="838274"/>
          </a:xfrm>
          <a:prstGeom prst="straightConnector1">
            <a:avLst/>
          </a:prstGeom>
          <a:ln w="28575">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375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Map of Cambridge">
            <a:extLst>
              <a:ext uri="{FF2B5EF4-FFF2-40B4-BE49-F238E27FC236}">
                <a16:creationId xmlns:a16="http://schemas.microsoft.com/office/drawing/2014/main" id="{44FA5DAE-9BBF-0173-5E61-36AD0CCDCB32}"/>
              </a:ext>
              <a:ext uri="{C183D7F6-B498-43B3-948B-1728B52AA6E4}">
                <adec:decorative xmlns:adec="http://schemas.microsoft.com/office/drawing/2017/decorative" val="0"/>
              </a:ext>
            </a:extLst>
          </p:cNvPr>
          <p:cNvPicPr>
            <a:picLocks noChangeAspect="1"/>
          </p:cNvPicPr>
          <p:nvPr/>
        </p:nvPicPr>
        <p:blipFill rotWithShape="1">
          <a:blip r:embed="rId3"/>
          <a:srcRect t="4062" b="4963"/>
          <a:stretch/>
        </p:blipFill>
        <p:spPr>
          <a:xfrm>
            <a:off x="2775050" y="1624263"/>
            <a:ext cx="6641899" cy="5096169"/>
          </a:xfrm>
          <a:prstGeom prst="rect">
            <a:avLst/>
          </a:prstGeom>
        </p:spPr>
      </p:pic>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Calibri" panose="020F0502020204030204"/>
                <a:ea typeface="+mn-ea"/>
                <a:cs typeface="+mn-cs"/>
              </a:rPr>
              <a:t>Local Road Network: Recovery Map</a:t>
            </a:r>
            <a:endParaRPr kumimoji="0" lang="en-GB" sz="2800" b="1" i="0" u="none" strike="noStrike" kern="1200" cap="none" spc="0" normalizeH="0" baseline="0" noProof="0">
              <a:ln>
                <a:noFill/>
              </a:ln>
              <a:solidFill>
                <a:schemeClr val="lt1"/>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3AED0EE-615D-FF53-1FDE-9EE26D1B6F89}"/>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0000"/>
                </a:solidFill>
                <a:cs typeface="Calibri"/>
              </a:rPr>
              <a:t>Cambridge motorised flows in June 2023 are 10% below pre-Covid (June 2019) levels. Active travel, however, is 8% ahead of pre-Covid levels, albeit with some extreme differences in comparisons at individual monitoring sites.</a:t>
            </a:r>
            <a:endParaRPr lang="en-US"/>
          </a:p>
        </p:txBody>
      </p:sp>
      <p:sp>
        <p:nvSpPr>
          <p:cNvPr id="5" name="TextBox 1">
            <a:extLst>
              <a:ext uri="{FF2B5EF4-FFF2-40B4-BE49-F238E27FC236}">
                <a16:creationId xmlns:a16="http://schemas.microsoft.com/office/drawing/2014/main" id="{A07974FE-7CED-172C-CE43-DB9D36A928D3}"/>
              </a:ext>
            </a:extLst>
          </p:cNvPr>
          <p:cNvSpPr txBox="1"/>
          <p:nvPr/>
        </p:nvSpPr>
        <p:spPr>
          <a:xfrm>
            <a:off x="1039788" y="1191751"/>
            <a:ext cx="10324437"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b="1" dirty="0"/>
              <a:t>% change in active travel and motorised travel at selected sites: June 2019 to June 2023</a:t>
            </a:r>
            <a:endParaRPr lang="en-GB" sz="1600" b="1" u="sng" dirty="0">
              <a:solidFill>
                <a:srgbClr val="00B050"/>
              </a:solidFill>
            </a:endParaRPr>
          </a:p>
        </p:txBody>
      </p:sp>
      <p:grpSp>
        <p:nvGrpSpPr>
          <p:cNvPr id="20" name="Group 19" descr="All sites combined: June 2019 to June 2023: Active travel +8%; Motorised travel -10%.">
            <a:extLst>
              <a:ext uri="{FF2B5EF4-FFF2-40B4-BE49-F238E27FC236}">
                <a16:creationId xmlns:a16="http://schemas.microsoft.com/office/drawing/2014/main" id="{0694C870-2D7F-7F98-97D1-FA3BF4F66A60}"/>
              </a:ext>
            </a:extLst>
          </p:cNvPr>
          <p:cNvGrpSpPr/>
          <p:nvPr/>
        </p:nvGrpSpPr>
        <p:grpSpPr>
          <a:xfrm>
            <a:off x="311518" y="1589012"/>
            <a:ext cx="2234494" cy="1199289"/>
            <a:chOff x="311518" y="1228059"/>
            <a:chExt cx="2111946" cy="1028423"/>
          </a:xfrm>
        </p:grpSpPr>
        <p:sp>
          <p:nvSpPr>
            <p:cNvPr id="16" name="TextBox 10">
              <a:extLst>
                <a:ext uri="{FF2B5EF4-FFF2-40B4-BE49-F238E27FC236}">
                  <a16:creationId xmlns:a16="http://schemas.microsoft.com/office/drawing/2014/main" id="{C275BCCF-3B3A-3EF4-0563-8F2F7CB542C5}"/>
                </a:ext>
                <a:ext uri="{C183D7F6-B498-43B3-948B-1728B52AA6E4}">
                  <adec:decorative xmlns:adec="http://schemas.microsoft.com/office/drawing/2017/decorative" val="1"/>
                </a:ext>
              </a:extLst>
            </p:cNvPr>
            <p:cNvSpPr txBox="1"/>
            <p:nvPr/>
          </p:nvSpPr>
          <p:spPr>
            <a:xfrm>
              <a:off x="311518" y="1228059"/>
              <a:ext cx="2111946" cy="1028423"/>
            </a:xfrm>
            <a:prstGeom prst="rect">
              <a:avLst/>
            </a:prstGeom>
            <a:solidFill>
              <a:schemeClr val="bg1"/>
            </a:solidFill>
            <a:ln w="38100">
              <a:solidFill>
                <a:schemeClr val="tx1"/>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600" b="1" dirty="0">
                  <a:cs typeface="Calibri" panose="020F0502020204030204"/>
                </a:rPr>
                <a:t>All 6 Sites Combined</a:t>
              </a:r>
            </a:p>
            <a:p>
              <a:pPr>
                <a:lnSpc>
                  <a:spcPct val="150000"/>
                </a:lnSpc>
              </a:pPr>
              <a:r>
                <a:rPr lang="en-US" sz="1600" dirty="0">
                  <a:cs typeface="Calibri" panose="020F0502020204030204"/>
                </a:rPr>
                <a:t>Active Travel: </a:t>
              </a:r>
              <a:r>
                <a:rPr lang="en-US" sz="1600" b="1" dirty="0">
                  <a:solidFill>
                    <a:srgbClr val="00B050"/>
                  </a:solidFill>
                  <a:cs typeface="Calibri" panose="020F0502020204030204"/>
                </a:rPr>
                <a:t>+1%</a:t>
              </a:r>
            </a:p>
            <a:p>
              <a:pPr>
                <a:lnSpc>
                  <a:spcPct val="150000"/>
                </a:lnSpc>
              </a:pPr>
              <a:r>
                <a:rPr lang="en-GB" sz="1600" dirty="0">
                  <a:cs typeface="Calibri" panose="020F0502020204030204"/>
                </a:rPr>
                <a:t>Motorised</a:t>
              </a:r>
              <a:r>
                <a:rPr lang="en-US" sz="1600" dirty="0">
                  <a:cs typeface="Calibri" panose="020F0502020204030204"/>
                </a:rPr>
                <a:t> Travel: </a:t>
              </a:r>
              <a:r>
                <a:rPr lang="en-US" sz="1600" b="1" dirty="0">
                  <a:solidFill>
                    <a:srgbClr val="FF0000"/>
                  </a:solidFill>
                  <a:cs typeface="Calibri" panose="020F0502020204030204"/>
                </a:rPr>
                <a:t>-17%</a:t>
              </a:r>
            </a:p>
          </p:txBody>
        </p:sp>
        <p:sp>
          <p:nvSpPr>
            <p:cNvPr id="26" name="TextBox 20">
              <a:extLst>
                <a:ext uri="{FF2B5EF4-FFF2-40B4-BE49-F238E27FC236}">
                  <a16:creationId xmlns:a16="http://schemas.microsoft.com/office/drawing/2014/main" id="{329E5BA0-05F3-5513-1F88-CEAD6FD984C0}"/>
                </a:ext>
                <a:ext uri="{C183D7F6-B498-43B3-948B-1728B52AA6E4}">
                  <adec:decorative xmlns:adec="http://schemas.microsoft.com/office/drawing/2017/decorative" val="1"/>
                </a:ext>
              </a:extLst>
            </p:cNvPr>
            <p:cNvSpPr txBox="1"/>
            <p:nvPr/>
          </p:nvSpPr>
          <p:spPr>
            <a:xfrm>
              <a:off x="1489011" y="1656785"/>
              <a:ext cx="496437" cy="262804"/>
            </a:xfrm>
            <a:prstGeom prst="roundRect">
              <a:avLst/>
            </a:prstGeom>
            <a:solidFill>
              <a:srgbClr val="FFCCCC"/>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t>+8%</a:t>
              </a:r>
            </a:p>
          </p:txBody>
        </p:sp>
        <p:sp>
          <p:nvSpPr>
            <p:cNvPr id="27" name="TextBox 21">
              <a:extLst>
                <a:ext uri="{FF2B5EF4-FFF2-40B4-BE49-F238E27FC236}">
                  <a16:creationId xmlns:a16="http://schemas.microsoft.com/office/drawing/2014/main" id="{7DC16A24-2ADE-BE1B-13AF-DEC99428E3AD}"/>
                </a:ext>
                <a:ext uri="{C183D7F6-B498-43B3-948B-1728B52AA6E4}">
                  <adec:decorative xmlns:adec="http://schemas.microsoft.com/office/drawing/2017/decorative" val="1"/>
                </a:ext>
              </a:extLst>
            </p:cNvPr>
            <p:cNvSpPr txBox="1"/>
            <p:nvPr/>
          </p:nvSpPr>
          <p:spPr>
            <a:xfrm>
              <a:off x="1793209" y="1961970"/>
              <a:ext cx="557368" cy="262804"/>
            </a:xfrm>
            <a:prstGeom prst="roundRect">
              <a:avLst/>
            </a:prstGeom>
            <a:solidFill>
              <a:srgbClr val="BDD7EE"/>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t>-10%</a:t>
              </a:r>
            </a:p>
          </p:txBody>
        </p:sp>
      </p:grpSp>
      <p:grpSp>
        <p:nvGrpSpPr>
          <p:cNvPr id="47" name="Group 46" descr="Tenison Road, June 2019 to June 2023: Active travel +11%; Motorised travel -6%.">
            <a:extLst>
              <a:ext uri="{FF2B5EF4-FFF2-40B4-BE49-F238E27FC236}">
                <a16:creationId xmlns:a16="http://schemas.microsoft.com/office/drawing/2014/main" id="{04E0FC05-A6E7-75DA-7152-1532DE2837E2}"/>
              </a:ext>
            </a:extLst>
          </p:cNvPr>
          <p:cNvGrpSpPr/>
          <p:nvPr/>
        </p:nvGrpSpPr>
        <p:grpSpPr>
          <a:xfrm>
            <a:off x="372792" y="2966314"/>
            <a:ext cx="2111946" cy="1028423"/>
            <a:chOff x="308972" y="3439906"/>
            <a:chExt cx="2111946" cy="1028423"/>
          </a:xfrm>
        </p:grpSpPr>
        <p:sp>
          <p:nvSpPr>
            <p:cNvPr id="9" name="TextBox 6">
              <a:extLst>
                <a:ext uri="{FF2B5EF4-FFF2-40B4-BE49-F238E27FC236}">
                  <a16:creationId xmlns:a16="http://schemas.microsoft.com/office/drawing/2014/main" id="{8AE59575-C3ED-5C1A-1548-DE5BDE020A4B}"/>
                </a:ext>
                <a:ext uri="{C183D7F6-B498-43B3-948B-1728B52AA6E4}">
                  <adec:decorative xmlns:adec="http://schemas.microsoft.com/office/drawing/2017/decorative" val="1"/>
                </a:ext>
              </a:extLst>
            </p:cNvPr>
            <p:cNvSpPr txBox="1"/>
            <p:nvPr/>
          </p:nvSpPr>
          <p:spPr>
            <a:xfrm>
              <a:off x="308972" y="3439906"/>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a:rPr>
                <a:t>Tenison Road</a:t>
              </a:r>
            </a:p>
            <a:p>
              <a:pPr>
                <a:lnSpc>
                  <a:spcPct val="150000"/>
                </a:lnSpc>
              </a:pPr>
              <a:r>
                <a:rPr lang="en-US" sz="1400">
                  <a:cs typeface="Calibri" panose="020F0502020204030204"/>
                </a:rPr>
                <a:t>Active Travel: </a:t>
              </a:r>
              <a:r>
                <a:rPr lang="en-US" sz="1400" b="1">
                  <a:solidFill>
                    <a:srgbClr val="00B050"/>
                  </a:solidFill>
                  <a:cs typeface="Calibri" panose="020F0502020204030204"/>
                </a:rPr>
                <a:t>+36%</a:t>
              </a:r>
            </a:p>
            <a:p>
              <a:pPr>
                <a:lnSpc>
                  <a:spcPct val="150000"/>
                </a:lnSpc>
              </a:pPr>
              <a:r>
                <a:rPr lang="en-GB" sz="1400">
                  <a:cs typeface="Calibri" panose="020F0502020204030204"/>
                </a:rPr>
                <a:t>Motorised</a:t>
              </a:r>
              <a:r>
                <a:rPr lang="en-US" sz="1400">
                  <a:cs typeface="Calibri" panose="020F0502020204030204"/>
                </a:rPr>
                <a:t> Travel: </a:t>
              </a:r>
              <a:r>
                <a:rPr lang="en-US" sz="1400" b="1">
                  <a:solidFill>
                    <a:srgbClr val="FF0000"/>
                  </a:solidFill>
                  <a:cs typeface="Calibri" panose="020F0502020204030204"/>
                </a:rPr>
                <a:t>-17%</a:t>
              </a:r>
            </a:p>
          </p:txBody>
        </p:sp>
        <p:sp>
          <p:nvSpPr>
            <p:cNvPr id="30" name="TextBox 24">
              <a:extLst>
                <a:ext uri="{FF2B5EF4-FFF2-40B4-BE49-F238E27FC236}">
                  <a16:creationId xmlns:a16="http://schemas.microsoft.com/office/drawing/2014/main" id="{031A5AE7-D107-46C1-437E-93AF83BAD3CB}"/>
                </a:ext>
                <a:ext uri="{C183D7F6-B498-43B3-948B-1728B52AA6E4}">
                  <adec:decorative xmlns:adec="http://schemas.microsoft.com/office/drawing/2017/decorative" val="1"/>
                </a:ext>
              </a:extLst>
            </p:cNvPr>
            <p:cNvSpPr txBox="1"/>
            <p:nvPr/>
          </p:nvSpPr>
          <p:spPr>
            <a:xfrm>
              <a:off x="1387855" y="3855752"/>
              <a:ext cx="510452" cy="272415"/>
            </a:xfrm>
            <a:prstGeom prst="roundRect">
              <a:avLst/>
            </a:prstGeom>
            <a:solidFill>
              <a:srgbClr val="FFCCCC"/>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+11%</a:t>
              </a:r>
            </a:p>
          </p:txBody>
        </p:sp>
        <p:sp>
          <p:nvSpPr>
            <p:cNvPr id="31" name="TextBox 25">
              <a:extLst>
                <a:ext uri="{FF2B5EF4-FFF2-40B4-BE49-F238E27FC236}">
                  <a16:creationId xmlns:a16="http://schemas.microsoft.com/office/drawing/2014/main" id="{EFA0C902-FDB4-E9AB-2E9D-686637A8B825}"/>
                </a:ext>
                <a:ext uri="{C183D7F6-B498-43B3-948B-1728B52AA6E4}">
                  <adec:decorative xmlns:adec="http://schemas.microsoft.com/office/drawing/2017/decorative" val="1"/>
                </a:ext>
              </a:extLst>
            </p:cNvPr>
            <p:cNvSpPr txBox="1"/>
            <p:nvPr/>
          </p:nvSpPr>
          <p:spPr>
            <a:xfrm>
              <a:off x="1695859" y="4152986"/>
              <a:ext cx="518663" cy="272415"/>
            </a:xfrm>
            <a:prstGeom prst="roundRect">
              <a:avLst/>
            </a:prstGeom>
            <a:solidFill>
              <a:srgbClr val="BDD7EE"/>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-6%</a:t>
              </a:r>
            </a:p>
          </p:txBody>
        </p:sp>
      </p:grpSp>
      <p:grpSp>
        <p:nvGrpSpPr>
          <p:cNvPr id="53" name="Group 52" descr="Station Road, June 2019 to June 2023: Active travel +29%; Motorised travel -11%.">
            <a:extLst>
              <a:ext uri="{FF2B5EF4-FFF2-40B4-BE49-F238E27FC236}">
                <a16:creationId xmlns:a16="http://schemas.microsoft.com/office/drawing/2014/main" id="{F51401EB-14F9-C21D-BE46-CB032268E01C}"/>
              </a:ext>
            </a:extLst>
          </p:cNvPr>
          <p:cNvGrpSpPr/>
          <p:nvPr/>
        </p:nvGrpSpPr>
        <p:grpSpPr>
          <a:xfrm>
            <a:off x="372792" y="4329162"/>
            <a:ext cx="2111946" cy="1028423"/>
            <a:chOff x="9612174" y="3458208"/>
            <a:chExt cx="2111946" cy="1028423"/>
          </a:xfrm>
        </p:grpSpPr>
        <p:sp>
          <p:nvSpPr>
            <p:cNvPr id="6" name="TextBox 3">
              <a:extLst>
                <a:ext uri="{FF2B5EF4-FFF2-40B4-BE49-F238E27FC236}">
                  <a16:creationId xmlns:a16="http://schemas.microsoft.com/office/drawing/2014/main" id="{B4FB59E7-1DA7-AA9E-9A20-BDE3F74B22DB}"/>
                </a:ext>
                <a:ext uri="{C183D7F6-B498-43B3-948B-1728B52AA6E4}">
                  <adec:decorative xmlns:adec="http://schemas.microsoft.com/office/drawing/2017/decorative" val="1"/>
                </a:ext>
              </a:extLst>
            </p:cNvPr>
            <p:cNvSpPr txBox="1"/>
            <p:nvPr/>
          </p:nvSpPr>
          <p:spPr>
            <a:xfrm>
              <a:off x="9612174" y="3458208"/>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panose="020F0502020204030204"/>
                </a:rPr>
                <a:t>Station Road</a:t>
              </a:r>
            </a:p>
            <a:p>
              <a:pPr>
                <a:lnSpc>
                  <a:spcPct val="150000"/>
                </a:lnSpc>
              </a:pPr>
              <a:r>
                <a:rPr lang="en-US" sz="1400">
                  <a:cs typeface="Calibri" panose="020F0502020204030204"/>
                </a:rPr>
                <a:t>Active Travel: </a:t>
              </a:r>
              <a:r>
                <a:rPr lang="en-US" sz="1400" b="1">
                  <a:solidFill>
                    <a:srgbClr val="00B050"/>
                  </a:solidFill>
                  <a:cs typeface="Calibri" panose="020F0502020204030204"/>
                </a:rPr>
                <a:t>+2%</a:t>
              </a:r>
            </a:p>
            <a:p>
              <a:pPr>
                <a:lnSpc>
                  <a:spcPct val="150000"/>
                </a:lnSpc>
              </a:pPr>
              <a:r>
                <a:rPr lang="en-GB" sz="1400">
                  <a:cs typeface="Calibri" panose="020F0502020204030204"/>
                </a:rPr>
                <a:t>Motorised</a:t>
              </a:r>
              <a:r>
                <a:rPr lang="en-US" sz="1400">
                  <a:cs typeface="Calibri" panose="020F0502020204030204"/>
                </a:rPr>
                <a:t> Travel: </a:t>
              </a:r>
              <a:r>
                <a:rPr lang="en-US" sz="1400" b="1">
                  <a:solidFill>
                    <a:srgbClr val="FF0000"/>
                  </a:solidFill>
                  <a:cs typeface="Calibri" panose="020F0502020204030204"/>
                </a:rPr>
                <a:t>-10%</a:t>
              </a:r>
            </a:p>
          </p:txBody>
        </p:sp>
        <p:sp>
          <p:nvSpPr>
            <p:cNvPr id="40" name="TextBox 34">
              <a:extLst>
                <a:ext uri="{FF2B5EF4-FFF2-40B4-BE49-F238E27FC236}">
                  <a16:creationId xmlns:a16="http://schemas.microsoft.com/office/drawing/2014/main" id="{F22BB5AB-E954-302E-53BB-9B88428C5A01}"/>
                </a:ext>
                <a:ext uri="{C183D7F6-B498-43B3-948B-1728B52AA6E4}">
                  <adec:decorative xmlns:adec="http://schemas.microsoft.com/office/drawing/2017/decorative" val="1"/>
                </a:ext>
              </a:extLst>
            </p:cNvPr>
            <p:cNvSpPr txBox="1"/>
            <p:nvPr/>
          </p:nvSpPr>
          <p:spPr>
            <a:xfrm>
              <a:off x="10698779" y="3852684"/>
              <a:ext cx="510452" cy="272415"/>
            </a:xfrm>
            <a:prstGeom prst="roundRect">
              <a:avLst/>
            </a:prstGeom>
            <a:solidFill>
              <a:srgbClr val="FF0000"/>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solidFill>
                    <a:srgbClr val="FFFFFF"/>
                  </a:solidFill>
                </a:rPr>
                <a:t>+29%</a:t>
              </a:r>
            </a:p>
          </p:txBody>
        </p:sp>
        <p:sp>
          <p:nvSpPr>
            <p:cNvPr id="41" name="TextBox 35">
              <a:extLst>
                <a:ext uri="{FF2B5EF4-FFF2-40B4-BE49-F238E27FC236}">
                  <a16:creationId xmlns:a16="http://schemas.microsoft.com/office/drawing/2014/main" id="{38E18892-ED70-21AE-5D38-D19ED695FD2D}"/>
                </a:ext>
                <a:ext uri="{C183D7F6-B498-43B3-948B-1728B52AA6E4}">
                  <adec:decorative xmlns:adec="http://schemas.microsoft.com/office/drawing/2017/decorative" val="1"/>
                </a:ext>
              </a:extLst>
            </p:cNvPr>
            <p:cNvSpPr txBox="1"/>
            <p:nvPr/>
          </p:nvSpPr>
          <p:spPr>
            <a:xfrm>
              <a:off x="10989496" y="4159778"/>
              <a:ext cx="505586" cy="272415"/>
            </a:xfrm>
            <a:prstGeom prst="roundRect">
              <a:avLst/>
            </a:prstGeom>
            <a:solidFill>
              <a:srgbClr val="BDD7EE"/>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t>-11%</a:t>
              </a:r>
            </a:p>
          </p:txBody>
        </p:sp>
      </p:grpSp>
      <p:grpSp>
        <p:nvGrpSpPr>
          <p:cNvPr id="48" name="Group 47" descr="Hills Road, June 2019 to June 2023: Active travel -9%; Motorised travel -12%.">
            <a:extLst>
              <a:ext uri="{FF2B5EF4-FFF2-40B4-BE49-F238E27FC236}">
                <a16:creationId xmlns:a16="http://schemas.microsoft.com/office/drawing/2014/main" id="{B1C91F6C-0F39-02E9-F749-A0A804892C58}"/>
              </a:ext>
            </a:extLst>
          </p:cNvPr>
          <p:cNvGrpSpPr/>
          <p:nvPr/>
        </p:nvGrpSpPr>
        <p:grpSpPr>
          <a:xfrm>
            <a:off x="372792" y="5692009"/>
            <a:ext cx="2111946" cy="1028423"/>
            <a:chOff x="307424" y="4560589"/>
            <a:chExt cx="2111946" cy="1028423"/>
          </a:xfrm>
        </p:grpSpPr>
        <p:sp>
          <p:nvSpPr>
            <p:cNvPr id="8" name="TextBox 5">
              <a:extLst>
                <a:ext uri="{FF2B5EF4-FFF2-40B4-BE49-F238E27FC236}">
                  <a16:creationId xmlns:a16="http://schemas.microsoft.com/office/drawing/2014/main" id="{BED8F7FE-0133-1F88-5886-021C3B0B2111}"/>
                </a:ext>
                <a:ext uri="{C183D7F6-B498-43B3-948B-1728B52AA6E4}">
                  <adec:decorative xmlns:adec="http://schemas.microsoft.com/office/drawing/2017/decorative" val="1"/>
                </a:ext>
              </a:extLst>
            </p:cNvPr>
            <p:cNvSpPr txBox="1"/>
            <p:nvPr/>
          </p:nvSpPr>
          <p:spPr>
            <a:xfrm>
              <a:off x="307424" y="4560589"/>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panose="020F0502020204030204"/>
                </a:rPr>
                <a:t>Hills Road</a:t>
              </a:r>
            </a:p>
            <a:p>
              <a:pPr>
                <a:lnSpc>
                  <a:spcPct val="150000"/>
                </a:lnSpc>
              </a:pPr>
              <a:r>
                <a:rPr lang="en-US" sz="1400">
                  <a:cs typeface="Calibri" panose="020F0502020204030204"/>
                </a:rPr>
                <a:t>Active Travel: </a:t>
              </a:r>
              <a:r>
                <a:rPr lang="en-US" sz="1400" b="1">
                  <a:solidFill>
                    <a:srgbClr val="FF0000"/>
                  </a:solidFill>
                  <a:cs typeface="Calibri" panose="020F0502020204030204"/>
                </a:rPr>
                <a:t>-36%</a:t>
              </a:r>
            </a:p>
            <a:p>
              <a:pPr>
                <a:lnSpc>
                  <a:spcPct val="150000"/>
                </a:lnSpc>
              </a:pPr>
              <a:r>
                <a:rPr lang="en-GB" sz="1400">
                  <a:cs typeface="Calibri" panose="020F0502020204030204"/>
                </a:rPr>
                <a:t>Motorised</a:t>
              </a:r>
              <a:r>
                <a:rPr lang="en-US" sz="1400">
                  <a:cs typeface="Calibri" panose="020F0502020204030204"/>
                </a:rPr>
                <a:t> Travel: </a:t>
              </a:r>
              <a:r>
                <a:rPr lang="en-US" sz="1400" b="1">
                  <a:solidFill>
                    <a:srgbClr val="FF0000"/>
                  </a:solidFill>
                  <a:cs typeface="Calibri" panose="020F0502020204030204"/>
                </a:rPr>
                <a:t>-7%</a:t>
              </a:r>
            </a:p>
          </p:txBody>
        </p:sp>
        <p:sp>
          <p:nvSpPr>
            <p:cNvPr id="32" name="TextBox 26">
              <a:extLst>
                <a:ext uri="{FF2B5EF4-FFF2-40B4-BE49-F238E27FC236}">
                  <a16:creationId xmlns:a16="http://schemas.microsoft.com/office/drawing/2014/main" id="{03E8488F-66C4-1BF6-559B-8D92FFF6A29F}"/>
                </a:ext>
                <a:ext uri="{C183D7F6-B498-43B3-948B-1728B52AA6E4}">
                  <adec:decorative xmlns:adec="http://schemas.microsoft.com/office/drawing/2017/decorative" val="1"/>
                </a:ext>
              </a:extLst>
            </p:cNvPr>
            <p:cNvSpPr txBox="1"/>
            <p:nvPr/>
          </p:nvSpPr>
          <p:spPr>
            <a:xfrm>
              <a:off x="1399329" y="4974636"/>
              <a:ext cx="510452" cy="272415"/>
            </a:xfrm>
            <a:prstGeom prst="roundRect">
              <a:avLst/>
            </a:prstGeom>
            <a:solidFill>
              <a:srgbClr val="BDD7EE"/>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t>-9%</a:t>
              </a:r>
            </a:p>
          </p:txBody>
        </p:sp>
        <p:sp>
          <p:nvSpPr>
            <p:cNvPr id="33" name="TextBox 27">
              <a:extLst>
                <a:ext uri="{FF2B5EF4-FFF2-40B4-BE49-F238E27FC236}">
                  <a16:creationId xmlns:a16="http://schemas.microsoft.com/office/drawing/2014/main" id="{39EE5318-301B-6039-3EDC-E21AB2D77E23}"/>
                </a:ext>
                <a:ext uri="{C183D7F6-B498-43B3-948B-1728B52AA6E4}">
                  <adec:decorative xmlns:adec="http://schemas.microsoft.com/office/drawing/2017/decorative" val="1"/>
                </a:ext>
              </a:extLst>
            </p:cNvPr>
            <p:cNvSpPr txBox="1"/>
            <p:nvPr/>
          </p:nvSpPr>
          <p:spPr>
            <a:xfrm>
              <a:off x="1675575" y="5283629"/>
              <a:ext cx="518825" cy="272415"/>
            </a:xfrm>
            <a:prstGeom prst="roundRect">
              <a:avLst/>
            </a:prstGeom>
            <a:solidFill>
              <a:srgbClr val="BDD7EE"/>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t>-12%</a:t>
              </a:r>
            </a:p>
          </p:txBody>
        </p:sp>
      </p:grpSp>
      <p:grpSp>
        <p:nvGrpSpPr>
          <p:cNvPr id="54" name="Group 53" descr="Perne Road, June 2019 to June 2023: Active travel +45%; Motorised travel -6%.">
            <a:extLst>
              <a:ext uri="{FF2B5EF4-FFF2-40B4-BE49-F238E27FC236}">
                <a16:creationId xmlns:a16="http://schemas.microsoft.com/office/drawing/2014/main" id="{BE880C72-9155-7D9C-D1BB-EB1CB3449A55}"/>
              </a:ext>
            </a:extLst>
          </p:cNvPr>
          <p:cNvGrpSpPr/>
          <p:nvPr/>
        </p:nvGrpSpPr>
        <p:grpSpPr>
          <a:xfrm>
            <a:off x="9766173" y="1777092"/>
            <a:ext cx="2111946" cy="1028423"/>
            <a:chOff x="9612174" y="4553911"/>
            <a:chExt cx="2111946" cy="1028423"/>
          </a:xfrm>
        </p:grpSpPr>
        <p:sp>
          <p:nvSpPr>
            <p:cNvPr id="12" name="TextBox 8">
              <a:extLst>
                <a:ext uri="{FF2B5EF4-FFF2-40B4-BE49-F238E27FC236}">
                  <a16:creationId xmlns:a16="http://schemas.microsoft.com/office/drawing/2014/main" id="{B457EA2F-DA68-89A6-DE96-7FACC8296C82}"/>
                </a:ext>
                <a:ext uri="{C183D7F6-B498-43B3-948B-1728B52AA6E4}">
                  <adec:decorative xmlns:adec="http://schemas.microsoft.com/office/drawing/2017/decorative" val="1"/>
                </a:ext>
              </a:extLst>
            </p:cNvPr>
            <p:cNvSpPr txBox="1"/>
            <p:nvPr/>
          </p:nvSpPr>
          <p:spPr>
            <a:xfrm>
              <a:off x="9612174" y="4553911"/>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panose="020F0502020204030204"/>
                </a:rPr>
                <a:t>Perne Road</a:t>
              </a:r>
            </a:p>
            <a:p>
              <a:pPr>
                <a:lnSpc>
                  <a:spcPct val="150000"/>
                </a:lnSpc>
              </a:pPr>
              <a:r>
                <a:rPr lang="en-US" sz="1400">
                  <a:cs typeface="Calibri" panose="020F0502020204030204"/>
                </a:rPr>
                <a:t>Active Travel: </a:t>
              </a:r>
              <a:r>
                <a:rPr lang="en-US" sz="1400" b="1">
                  <a:solidFill>
                    <a:srgbClr val="00B050"/>
                  </a:solidFill>
                  <a:cs typeface="Calibri" panose="020F0502020204030204"/>
                </a:rPr>
                <a:t>+11%</a:t>
              </a:r>
            </a:p>
            <a:p>
              <a:pPr>
                <a:lnSpc>
                  <a:spcPct val="150000"/>
                </a:lnSpc>
              </a:pPr>
              <a:r>
                <a:rPr lang="en-GB" sz="1400">
                  <a:cs typeface="Calibri" panose="020F0502020204030204"/>
                </a:rPr>
                <a:t>Motorised</a:t>
              </a:r>
              <a:r>
                <a:rPr lang="en-US" sz="1400">
                  <a:cs typeface="Calibri" panose="020F0502020204030204"/>
                </a:rPr>
                <a:t> Travel: </a:t>
              </a:r>
              <a:r>
                <a:rPr lang="en-US" sz="1400" b="1">
                  <a:solidFill>
                    <a:srgbClr val="FF0000"/>
                  </a:solidFill>
                  <a:cs typeface="Calibri" panose="020F0502020204030204"/>
                </a:rPr>
                <a:t>-20%</a:t>
              </a:r>
            </a:p>
          </p:txBody>
        </p:sp>
        <p:sp>
          <p:nvSpPr>
            <p:cNvPr id="42" name="TextBox 36">
              <a:extLst>
                <a:ext uri="{FF2B5EF4-FFF2-40B4-BE49-F238E27FC236}">
                  <a16:creationId xmlns:a16="http://schemas.microsoft.com/office/drawing/2014/main" id="{D07CB596-0D4F-388D-D7D5-4E8124078725}"/>
                </a:ext>
                <a:ext uri="{C183D7F6-B498-43B3-948B-1728B52AA6E4}">
                  <adec:decorative xmlns:adec="http://schemas.microsoft.com/office/drawing/2017/decorative" val="1"/>
                </a:ext>
              </a:extLst>
            </p:cNvPr>
            <p:cNvSpPr txBox="1"/>
            <p:nvPr/>
          </p:nvSpPr>
          <p:spPr>
            <a:xfrm>
              <a:off x="10675564" y="4921974"/>
              <a:ext cx="510452" cy="272415"/>
            </a:xfrm>
            <a:prstGeom prst="roundRect">
              <a:avLst/>
            </a:prstGeom>
            <a:solidFill>
              <a:srgbClr val="8A0000"/>
            </a:solidFill>
          </p:spPr>
          <p:txBody>
            <a:bodyPr wrap="square" lIns="91440" tIns="45720" rIns="91440" bIns="45720" rtlCol="0" anchor="t">
              <a:spAutoFit/>
            </a:bodyPr>
            <a:lstStyle>
              <a:defPPr>
                <a:defRPr lang="en-US"/>
              </a:defPPr>
              <a:lvl1pPr algn="ctr">
                <a:defRPr sz="10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+45%</a:t>
              </a:r>
            </a:p>
          </p:txBody>
        </p:sp>
        <p:sp>
          <p:nvSpPr>
            <p:cNvPr id="43" name="TextBox 37">
              <a:extLst>
                <a:ext uri="{FF2B5EF4-FFF2-40B4-BE49-F238E27FC236}">
                  <a16:creationId xmlns:a16="http://schemas.microsoft.com/office/drawing/2014/main" id="{5C0D6542-EBDA-0550-738A-FC6D5366A1BD}"/>
                </a:ext>
                <a:ext uri="{C183D7F6-B498-43B3-948B-1728B52AA6E4}">
                  <adec:decorative xmlns:adec="http://schemas.microsoft.com/office/drawing/2017/decorative" val="1"/>
                </a:ext>
              </a:extLst>
            </p:cNvPr>
            <p:cNvSpPr txBox="1"/>
            <p:nvPr/>
          </p:nvSpPr>
          <p:spPr>
            <a:xfrm>
              <a:off x="10983153" y="5234266"/>
              <a:ext cx="510451" cy="272415"/>
            </a:xfrm>
            <a:prstGeom prst="roundRect">
              <a:avLst/>
            </a:prstGeom>
            <a:solidFill>
              <a:srgbClr val="BDD7EE"/>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-6%</a:t>
              </a:r>
            </a:p>
          </p:txBody>
        </p:sp>
      </p:grpSp>
      <p:grpSp>
        <p:nvGrpSpPr>
          <p:cNvPr id="55" name="Group 54" descr="Coleridge Road, June 2019 to June 2023: Active travel -26%; Motorised travel -17%.">
            <a:extLst>
              <a:ext uri="{FF2B5EF4-FFF2-40B4-BE49-F238E27FC236}">
                <a16:creationId xmlns:a16="http://schemas.microsoft.com/office/drawing/2014/main" id="{C219BEDA-F028-0F4E-833E-903FFB51352D}"/>
              </a:ext>
            </a:extLst>
          </p:cNvPr>
          <p:cNvGrpSpPr/>
          <p:nvPr/>
        </p:nvGrpSpPr>
        <p:grpSpPr>
          <a:xfrm>
            <a:off x="9766173" y="3473769"/>
            <a:ext cx="2111946" cy="1028423"/>
            <a:chOff x="9609506" y="5662528"/>
            <a:chExt cx="2111946" cy="1028423"/>
          </a:xfrm>
        </p:grpSpPr>
        <p:sp>
          <p:nvSpPr>
            <p:cNvPr id="7" name="TextBox 4">
              <a:extLst>
                <a:ext uri="{FF2B5EF4-FFF2-40B4-BE49-F238E27FC236}">
                  <a16:creationId xmlns:a16="http://schemas.microsoft.com/office/drawing/2014/main" id="{2A6E7DE6-70A1-9A51-40AC-E831E05C9677}"/>
                </a:ext>
                <a:ext uri="{C183D7F6-B498-43B3-948B-1728B52AA6E4}">
                  <adec:decorative xmlns:adec="http://schemas.microsoft.com/office/drawing/2017/decorative" val="1"/>
                </a:ext>
              </a:extLst>
            </p:cNvPr>
            <p:cNvSpPr txBox="1"/>
            <p:nvPr/>
          </p:nvSpPr>
          <p:spPr>
            <a:xfrm>
              <a:off x="9609506" y="5662528"/>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panose="020F0502020204030204"/>
                </a:rPr>
                <a:t>Coleridge Road</a:t>
              </a:r>
            </a:p>
            <a:p>
              <a:pPr>
                <a:lnSpc>
                  <a:spcPct val="150000"/>
                </a:lnSpc>
              </a:pPr>
              <a:r>
                <a:rPr lang="en-US" sz="1400">
                  <a:cs typeface="Calibri" panose="020F0502020204030204"/>
                </a:rPr>
                <a:t>Active Travel: </a:t>
              </a:r>
              <a:r>
                <a:rPr lang="en-US" sz="1400" b="1">
                  <a:solidFill>
                    <a:srgbClr val="FF0000"/>
                  </a:solidFill>
                  <a:cs typeface="Calibri" panose="020F0502020204030204"/>
                </a:rPr>
                <a:t>-31%</a:t>
              </a:r>
            </a:p>
            <a:p>
              <a:pPr>
                <a:lnSpc>
                  <a:spcPct val="150000"/>
                </a:lnSpc>
              </a:pPr>
              <a:r>
                <a:rPr lang="en-GB" sz="1400">
                  <a:cs typeface="Calibri" panose="020F0502020204030204"/>
                </a:rPr>
                <a:t>Motorised</a:t>
              </a:r>
              <a:r>
                <a:rPr lang="en-US" sz="1400">
                  <a:cs typeface="Calibri" panose="020F0502020204030204"/>
                </a:rPr>
                <a:t> Travel: </a:t>
              </a:r>
              <a:r>
                <a:rPr lang="en-US" sz="1400" b="1">
                  <a:solidFill>
                    <a:srgbClr val="FF0000"/>
                  </a:solidFill>
                  <a:cs typeface="Calibri" panose="020F0502020204030204"/>
                </a:rPr>
                <a:t>-19%</a:t>
              </a:r>
            </a:p>
          </p:txBody>
        </p:sp>
        <p:sp>
          <p:nvSpPr>
            <p:cNvPr id="44" name="TextBox 38">
              <a:extLst>
                <a:ext uri="{FF2B5EF4-FFF2-40B4-BE49-F238E27FC236}">
                  <a16:creationId xmlns:a16="http://schemas.microsoft.com/office/drawing/2014/main" id="{0F69F854-15D9-BE3F-A99A-CA3C3361F585}"/>
                </a:ext>
                <a:ext uri="{C183D7F6-B498-43B3-948B-1728B52AA6E4}">
                  <adec:decorative xmlns:adec="http://schemas.microsoft.com/office/drawing/2017/decorative" val="1"/>
                </a:ext>
              </a:extLst>
            </p:cNvPr>
            <p:cNvSpPr txBox="1"/>
            <p:nvPr/>
          </p:nvSpPr>
          <p:spPr>
            <a:xfrm>
              <a:off x="10700343" y="6056191"/>
              <a:ext cx="510452" cy="272415"/>
            </a:xfrm>
            <a:prstGeom prst="roundRect">
              <a:avLst/>
            </a:prstGeom>
            <a:solidFill>
              <a:srgbClr val="203764"/>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solidFill>
                    <a:schemeClr val="bg1"/>
                  </a:solidFill>
                </a:rPr>
                <a:t>-26%</a:t>
              </a:r>
            </a:p>
          </p:txBody>
        </p:sp>
        <p:sp>
          <p:nvSpPr>
            <p:cNvPr id="45" name="TextBox 39">
              <a:extLst>
                <a:ext uri="{FF2B5EF4-FFF2-40B4-BE49-F238E27FC236}">
                  <a16:creationId xmlns:a16="http://schemas.microsoft.com/office/drawing/2014/main" id="{91A39C82-0A52-022E-2655-2EC7CA77DECA}"/>
                </a:ext>
                <a:ext uri="{C183D7F6-B498-43B3-948B-1728B52AA6E4}">
                  <adec:decorative xmlns:adec="http://schemas.microsoft.com/office/drawing/2017/decorative" val="1"/>
                </a:ext>
              </a:extLst>
            </p:cNvPr>
            <p:cNvSpPr txBox="1"/>
            <p:nvPr/>
          </p:nvSpPr>
          <p:spPr>
            <a:xfrm>
              <a:off x="10979722" y="6387533"/>
              <a:ext cx="500302" cy="272415"/>
            </a:xfrm>
            <a:prstGeom prst="roundRect">
              <a:avLst/>
            </a:prstGeom>
            <a:solidFill>
              <a:srgbClr val="5B9BD5"/>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t>-17%</a:t>
              </a:r>
            </a:p>
          </p:txBody>
        </p:sp>
      </p:grpSp>
      <p:grpSp>
        <p:nvGrpSpPr>
          <p:cNvPr id="51" name="Group 50" descr="Cherry Hinton Road, June 2019 to June 2023: Active travel +9%; Motorised travel -13%.">
            <a:extLst>
              <a:ext uri="{FF2B5EF4-FFF2-40B4-BE49-F238E27FC236}">
                <a16:creationId xmlns:a16="http://schemas.microsoft.com/office/drawing/2014/main" id="{B0071FD1-1488-66F8-EAB5-69293A407CEB}"/>
              </a:ext>
            </a:extLst>
          </p:cNvPr>
          <p:cNvGrpSpPr/>
          <p:nvPr/>
        </p:nvGrpSpPr>
        <p:grpSpPr>
          <a:xfrm>
            <a:off x="9766173" y="5283126"/>
            <a:ext cx="2111946" cy="1028423"/>
            <a:chOff x="307424" y="5649613"/>
            <a:chExt cx="2111946" cy="1028423"/>
          </a:xfrm>
        </p:grpSpPr>
        <p:sp>
          <p:nvSpPr>
            <p:cNvPr id="4" name="TextBox 2">
              <a:extLst>
                <a:ext uri="{FF2B5EF4-FFF2-40B4-BE49-F238E27FC236}">
                  <a16:creationId xmlns:a16="http://schemas.microsoft.com/office/drawing/2014/main" id="{763BA011-B8BF-517E-D38B-6F17DDA0B102}"/>
                </a:ext>
                <a:ext uri="{C183D7F6-B498-43B3-948B-1728B52AA6E4}">
                  <adec:decorative xmlns:adec="http://schemas.microsoft.com/office/drawing/2017/decorative" val="1"/>
                </a:ext>
              </a:extLst>
            </p:cNvPr>
            <p:cNvSpPr txBox="1"/>
            <p:nvPr/>
          </p:nvSpPr>
          <p:spPr>
            <a:xfrm>
              <a:off x="307424" y="5649613"/>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panose="020F0502020204030204"/>
                </a:rPr>
                <a:t>Cherry Hinton Road</a:t>
              </a:r>
            </a:p>
            <a:p>
              <a:pPr>
                <a:lnSpc>
                  <a:spcPct val="150000"/>
                </a:lnSpc>
              </a:pPr>
              <a:r>
                <a:rPr lang="en-US" sz="1400">
                  <a:cs typeface="Calibri" panose="020F0502020204030204"/>
                </a:rPr>
                <a:t>Active Travel: </a:t>
              </a:r>
              <a:r>
                <a:rPr lang="en-US" sz="1400" b="1">
                  <a:solidFill>
                    <a:srgbClr val="00B050"/>
                  </a:solidFill>
                  <a:cs typeface="Calibri" panose="020F0502020204030204"/>
                </a:rPr>
                <a:t>+43%</a:t>
              </a:r>
            </a:p>
            <a:p>
              <a:pPr>
                <a:lnSpc>
                  <a:spcPct val="150000"/>
                </a:lnSpc>
              </a:pPr>
              <a:r>
                <a:rPr lang="en-GB" sz="1400">
                  <a:cs typeface="Calibri" panose="020F0502020204030204"/>
                </a:rPr>
                <a:t>Motorised</a:t>
              </a:r>
              <a:r>
                <a:rPr lang="en-US" sz="1400">
                  <a:cs typeface="Calibri" panose="020F0502020204030204"/>
                </a:rPr>
                <a:t> Travel: </a:t>
              </a:r>
              <a:r>
                <a:rPr lang="en-US" sz="1400" b="1">
                  <a:solidFill>
                    <a:srgbClr val="FF0000"/>
                  </a:solidFill>
                  <a:cs typeface="Calibri" panose="020F0502020204030204"/>
                </a:rPr>
                <a:t>-17%</a:t>
              </a:r>
            </a:p>
          </p:txBody>
        </p:sp>
        <p:sp>
          <p:nvSpPr>
            <p:cNvPr id="34" name="TextBox 28">
              <a:extLst>
                <a:ext uri="{FF2B5EF4-FFF2-40B4-BE49-F238E27FC236}">
                  <a16:creationId xmlns:a16="http://schemas.microsoft.com/office/drawing/2014/main" id="{812D72E1-0554-077E-30C7-2F8E0F5BC7E7}"/>
                </a:ext>
                <a:ext uri="{C183D7F6-B498-43B3-948B-1728B52AA6E4}">
                  <adec:decorative xmlns:adec="http://schemas.microsoft.com/office/drawing/2017/decorative" val="1"/>
                </a:ext>
              </a:extLst>
            </p:cNvPr>
            <p:cNvSpPr txBox="1"/>
            <p:nvPr/>
          </p:nvSpPr>
          <p:spPr>
            <a:xfrm>
              <a:off x="1395024" y="6064186"/>
              <a:ext cx="510452" cy="272415"/>
            </a:xfrm>
            <a:prstGeom prst="roundRect">
              <a:avLst/>
            </a:prstGeom>
            <a:solidFill>
              <a:srgbClr val="FFCCCC"/>
            </a:solidFill>
          </p:spPr>
          <p:txBody>
            <a:bodyPr wrap="square" lIns="91440" tIns="45720" rIns="91440" bIns="45720" rtlCol="0" anchor="t">
              <a:spAutoFit/>
            </a:bodyPr>
            <a:lstStyle>
              <a:defPPr>
                <a:defRPr lang="en-US"/>
              </a:defPPr>
              <a:lvl1pPr algn="ctr">
                <a:defRPr sz="10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1"/>
                  </a:solidFill>
                </a:rPr>
                <a:t>+9%</a:t>
              </a:r>
            </a:p>
          </p:txBody>
        </p:sp>
        <p:sp>
          <p:nvSpPr>
            <p:cNvPr id="35" name="TextBox 29">
              <a:extLst>
                <a:ext uri="{FF2B5EF4-FFF2-40B4-BE49-F238E27FC236}">
                  <a16:creationId xmlns:a16="http://schemas.microsoft.com/office/drawing/2014/main" id="{3294B9B0-62FB-6A04-41D5-9419B801B058}"/>
                </a:ext>
                <a:ext uri="{C183D7F6-B498-43B3-948B-1728B52AA6E4}">
                  <adec:decorative xmlns:adec="http://schemas.microsoft.com/office/drawing/2017/decorative" val="1"/>
                </a:ext>
              </a:extLst>
            </p:cNvPr>
            <p:cNvSpPr txBox="1"/>
            <p:nvPr/>
          </p:nvSpPr>
          <p:spPr>
            <a:xfrm>
              <a:off x="1703160" y="6369043"/>
              <a:ext cx="510452" cy="272415"/>
            </a:xfrm>
            <a:prstGeom prst="roundRect">
              <a:avLst/>
            </a:prstGeom>
            <a:solidFill>
              <a:srgbClr val="BDD7EE"/>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t>-13%</a:t>
              </a:r>
            </a:p>
          </p:txBody>
        </p:sp>
      </p:gr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30</a:t>
            </a:fld>
            <a:endParaRPr lang="en-GB"/>
          </a:p>
        </p:txBody>
      </p:sp>
      <p:cxnSp>
        <p:nvCxnSpPr>
          <p:cNvPr id="18" name="Connector: Elbow 17">
            <a:extLst>
              <a:ext uri="{FF2B5EF4-FFF2-40B4-BE49-F238E27FC236}">
                <a16:creationId xmlns:a16="http://schemas.microsoft.com/office/drawing/2014/main" id="{5996914D-D63D-9C5D-61BD-A8B0509449D8}"/>
              </a:ext>
              <a:ext uri="{C183D7F6-B498-43B3-948B-1728B52AA6E4}">
                <adec:decorative xmlns:adec="http://schemas.microsoft.com/office/drawing/2017/decorative" val="1"/>
              </a:ext>
            </a:extLst>
          </p:cNvPr>
          <p:cNvCxnSpPr>
            <a:cxnSpLocks/>
            <a:stCxn id="9" idx="3"/>
          </p:cNvCxnSpPr>
          <p:nvPr/>
        </p:nvCxnSpPr>
        <p:spPr>
          <a:xfrm>
            <a:off x="2484738" y="3480526"/>
            <a:ext cx="3760491" cy="832770"/>
          </a:xfrm>
          <a:prstGeom prst="bentConnector3">
            <a:avLst>
              <a:gd name="adj1" fmla="val 50000"/>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479CB7C6-ADC1-47E5-A70B-DC934D1EF90D}"/>
              </a:ext>
              <a:ext uri="{C183D7F6-B498-43B3-948B-1728B52AA6E4}">
                <adec:decorative xmlns:adec="http://schemas.microsoft.com/office/drawing/2017/decorative" val="1"/>
              </a:ext>
            </a:extLst>
          </p:cNvPr>
          <p:cNvCxnSpPr>
            <a:cxnSpLocks/>
            <a:stCxn id="8" idx="3"/>
          </p:cNvCxnSpPr>
          <p:nvPr/>
        </p:nvCxnSpPr>
        <p:spPr>
          <a:xfrm flipV="1">
            <a:off x="2484738" y="4986520"/>
            <a:ext cx="3607635" cy="1219701"/>
          </a:xfrm>
          <a:prstGeom prst="bentConnector3">
            <a:avLst>
              <a:gd name="adj1" fmla="val 50000"/>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D31761E7-94BB-E87D-CE89-3E757588DDFF}"/>
              </a:ext>
              <a:ext uri="{C183D7F6-B498-43B3-948B-1728B52AA6E4}">
                <adec:decorative xmlns:adec="http://schemas.microsoft.com/office/drawing/2017/decorative" val="1"/>
              </a:ext>
            </a:extLst>
          </p:cNvPr>
          <p:cNvCxnSpPr>
            <a:cxnSpLocks/>
            <a:endCxn id="6" idx="3"/>
          </p:cNvCxnSpPr>
          <p:nvPr/>
        </p:nvCxnSpPr>
        <p:spPr>
          <a:xfrm rot="10800000" flipV="1">
            <a:off x="2484738" y="4587722"/>
            <a:ext cx="3479834" cy="255652"/>
          </a:xfrm>
          <a:prstGeom prst="bentConnector3">
            <a:avLst>
              <a:gd name="adj1" fmla="val 50000"/>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FBDE93EB-FD3C-432C-8FC8-369649F76583}"/>
              </a:ext>
              <a:ext uri="{C183D7F6-B498-43B3-948B-1728B52AA6E4}">
                <adec:decorative xmlns:adec="http://schemas.microsoft.com/office/drawing/2017/decorative" val="1"/>
              </a:ext>
            </a:extLst>
          </p:cNvPr>
          <p:cNvCxnSpPr>
            <a:cxnSpLocks/>
            <a:endCxn id="7" idx="1"/>
          </p:cNvCxnSpPr>
          <p:nvPr/>
        </p:nvCxnSpPr>
        <p:spPr>
          <a:xfrm flipV="1">
            <a:off x="6535541" y="3987981"/>
            <a:ext cx="3230632" cy="871864"/>
          </a:xfrm>
          <a:prstGeom prst="bentConnector3">
            <a:avLst>
              <a:gd name="adj1" fmla="val 50000"/>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9EA5C5E9-5BA0-34E4-DB33-F1E2BA0DEEDB}"/>
              </a:ext>
              <a:ext uri="{C183D7F6-B498-43B3-948B-1728B52AA6E4}">
                <adec:decorative xmlns:adec="http://schemas.microsoft.com/office/drawing/2017/decorative" val="1"/>
              </a:ext>
            </a:extLst>
          </p:cNvPr>
          <p:cNvCxnSpPr>
            <a:cxnSpLocks/>
            <a:stCxn id="4" idx="1"/>
          </p:cNvCxnSpPr>
          <p:nvPr/>
        </p:nvCxnSpPr>
        <p:spPr>
          <a:xfrm rot="10800000">
            <a:off x="6382685" y="5030732"/>
            <a:ext cx="3383488" cy="766606"/>
          </a:xfrm>
          <a:prstGeom prst="bentConnector3">
            <a:avLst>
              <a:gd name="adj1" fmla="val 50000"/>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71565C88-AAD5-99A2-DF81-819863A1AA4E}"/>
              </a:ext>
              <a:ext uri="{C183D7F6-B498-43B3-948B-1728B52AA6E4}">
                <adec:decorative xmlns:adec="http://schemas.microsoft.com/office/drawing/2017/decorative" val="1"/>
              </a:ext>
            </a:extLst>
          </p:cNvPr>
          <p:cNvCxnSpPr>
            <a:cxnSpLocks/>
            <a:endCxn id="12" idx="1"/>
          </p:cNvCxnSpPr>
          <p:nvPr/>
        </p:nvCxnSpPr>
        <p:spPr>
          <a:xfrm flipV="1">
            <a:off x="6816198" y="2291304"/>
            <a:ext cx="2949975" cy="2465002"/>
          </a:xfrm>
          <a:prstGeom prst="bentConnector3">
            <a:avLst>
              <a:gd name="adj1" fmla="val 28956"/>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121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Recovery by Location and Mode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31</a:t>
            </a:fld>
            <a:endParaRPr lang="en-GB"/>
          </a:p>
        </p:txBody>
      </p:sp>
      <p:sp>
        <p:nvSpPr>
          <p:cNvPr id="5" name="TextBox 4">
            <a:extLst>
              <a:ext uri="{FF2B5EF4-FFF2-40B4-BE49-F238E27FC236}">
                <a16:creationId xmlns:a16="http://schemas.microsoft.com/office/drawing/2014/main" id="{7DEC665C-3FDB-F3F7-C1F1-43E1394465A7}"/>
              </a:ext>
            </a:extLst>
          </p:cNvPr>
          <p:cNvSpPr txBox="1"/>
          <p:nvPr/>
        </p:nvSpPr>
        <p:spPr>
          <a:xfrm>
            <a:off x="233680" y="620616"/>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0000"/>
                </a:solidFill>
                <a:cs typeface="Calibri"/>
              </a:rPr>
              <a:t>Motorcycle volumes are higher than pre-Covid (June 2019) at all sites. Some sites show a large increase in active travel volumes. All sites are showing a decrease in motorised volumes in comparison to pre-Covid (June 2019).</a:t>
            </a:r>
          </a:p>
        </p:txBody>
      </p:sp>
      <p:sp>
        <p:nvSpPr>
          <p:cNvPr id="7" name="TextBox 6">
            <a:extLst>
              <a:ext uri="{FF2B5EF4-FFF2-40B4-BE49-F238E27FC236}">
                <a16:creationId xmlns:a16="http://schemas.microsoft.com/office/drawing/2014/main" id="{652113B1-5075-3C8E-2CCB-A55BEAFECBF7}"/>
              </a:ext>
            </a:extLst>
          </p:cNvPr>
          <p:cNvSpPr txBox="1"/>
          <p:nvPr/>
        </p:nvSpPr>
        <p:spPr>
          <a:xfrm>
            <a:off x="1967379" y="1271536"/>
            <a:ext cx="8848121" cy="892552"/>
          </a:xfrm>
          <a:prstGeom prst="rect">
            <a:avLst/>
          </a:prstGeom>
          <a:noFill/>
        </p:spPr>
        <p:txBody>
          <a:bodyPr wrap="square" lIns="91440" tIns="45720" rIns="91440" bIns="45720" rtlCol="0" anchor="t">
            <a:spAutoFit/>
          </a:bodyPr>
          <a:lstStyle/>
          <a:p>
            <a:pPr algn="ctr"/>
            <a:r>
              <a:rPr lang="en-GB" sz="2400" b="1"/>
              <a:t>% change in weekday volumes</a:t>
            </a:r>
            <a:endParaRPr lang="en-GB" b="1"/>
          </a:p>
          <a:p>
            <a:pPr algn="ctr"/>
            <a:r>
              <a:rPr lang="en-GB" sz="1400" b="1" i="0" u="none" strike="noStrike">
                <a:solidFill>
                  <a:srgbClr val="0070C0"/>
                </a:solidFill>
                <a:effectLst/>
                <a:latin typeface="Calibri"/>
              </a:rPr>
              <a:t>Pre-COVID to Now:</a:t>
            </a:r>
            <a:endParaRPr lang="en-GB" sz="1400" b="1" i="0" u="none" strike="noStrike">
              <a:solidFill>
                <a:srgbClr val="0070C0"/>
              </a:solidFill>
              <a:effectLst/>
              <a:latin typeface="Calibri"/>
              <a:cs typeface="Calibri"/>
            </a:endParaRPr>
          </a:p>
          <a:p>
            <a:pPr algn="ctr"/>
            <a:r>
              <a:rPr lang="en-GB" sz="1400" b="1"/>
              <a:t>June 2019 to June 2023</a:t>
            </a:r>
          </a:p>
        </p:txBody>
      </p:sp>
      <p:graphicFrame>
        <p:nvGraphicFramePr>
          <p:cNvPr id="9" name="Table 8" descr="A table for which each row shows the six monitoring sites with comparable data for all modes of transport for June 2019 and June 2023. Each column presents a different mode of transport, with the final three columns showing summary totals for all modes, motorised modes and active modes. The highest increase in overall volume is seen at Station Road (+3%), while the largest decrease is shown at Coleridge Road (-19%).">
            <a:extLst>
              <a:ext uri="{FF2B5EF4-FFF2-40B4-BE49-F238E27FC236}">
                <a16:creationId xmlns:a16="http://schemas.microsoft.com/office/drawing/2014/main" id="{E86F3049-F61A-43EC-0821-CDEEA687715F}"/>
              </a:ext>
            </a:extLst>
          </p:cNvPr>
          <p:cNvGraphicFramePr>
            <a:graphicFrameLocks noGrp="1"/>
          </p:cNvGraphicFramePr>
          <p:nvPr>
            <p:extLst>
              <p:ext uri="{D42A27DB-BD31-4B8C-83A1-F6EECF244321}">
                <p14:modId xmlns:p14="http://schemas.microsoft.com/office/powerpoint/2010/main" val="2534189604"/>
              </p:ext>
            </p:extLst>
          </p:nvPr>
        </p:nvGraphicFramePr>
        <p:xfrm>
          <a:off x="345300" y="2356537"/>
          <a:ext cx="11372390" cy="3228003"/>
        </p:xfrm>
        <a:graphic>
          <a:graphicData uri="http://schemas.openxmlformats.org/drawingml/2006/table">
            <a:tbl>
              <a:tblPr firstRow="1" bandRow="1">
                <a:tableStyleId>{F2DE63D5-997A-4646-A377-4702673A728D}</a:tableStyleId>
              </a:tblPr>
              <a:tblGrid>
                <a:gridCol w="1901490">
                  <a:extLst>
                    <a:ext uri="{9D8B030D-6E8A-4147-A177-3AD203B41FA5}">
                      <a16:colId xmlns:a16="http://schemas.microsoft.com/office/drawing/2014/main" val="3488536706"/>
                    </a:ext>
                  </a:extLst>
                </a:gridCol>
                <a:gridCol w="947090">
                  <a:extLst>
                    <a:ext uri="{9D8B030D-6E8A-4147-A177-3AD203B41FA5}">
                      <a16:colId xmlns:a16="http://schemas.microsoft.com/office/drawing/2014/main" val="1511279363"/>
                    </a:ext>
                  </a:extLst>
                </a:gridCol>
                <a:gridCol w="947090">
                  <a:extLst>
                    <a:ext uri="{9D8B030D-6E8A-4147-A177-3AD203B41FA5}">
                      <a16:colId xmlns:a16="http://schemas.microsoft.com/office/drawing/2014/main" val="1634376327"/>
                    </a:ext>
                  </a:extLst>
                </a:gridCol>
                <a:gridCol w="947090">
                  <a:extLst>
                    <a:ext uri="{9D8B030D-6E8A-4147-A177-3AD203B41FA5}">
                      <a16:colId xmlns:a16="http://schemas.microsoft.com/office/drawing/2014/main" val="2605366081"/>
                    </a:ext>
                  </a:extLst>
                </a:gridCol>
                <a:gridCol w="947090">
                  <a:extLst>
                    <a:ext uri="{9D8B030D-6E8A-4147-A177-3AD203B41FA5}">
                      <a16:colId xmlns:a16="http://schemas.microsoft.com/office/drawing/2014/main" val="1847223003"/>
                    </a:ext>
                  </a:extLst>
                </a:gridCol>
                <a:gridCol w="947090">
                  <a:extLst>
                    <a:ext uri="{9D8B030D-6E8A-4147-A177-3AD203B41FA5}">
                      <a16:colId xmlns:a16="http://schemas.microsoft.com/office/drawing/2014/main" val="1206843888"/>
                    </a:ext>
                  </a:extLst>
                </a:gridCol>
                <a:gridCol w="947090">
                  <a:extLst>
                    <a:ext uri="{9D8B030D-6E8A-4147-A177-3AD203B41FA5}">
                      <a16:colId xmlns:a16="http://schemas.microsoft.com/office/drawing/2014/main" val="1395839228"/>
                    </a:ext>
                  </a:extLst>
                </a:gridCol>
                <a:gridCol w="947090">
                  <a:extLst>
                    <a:ext uri="{9D8B030D-6E8A-4147-A177-3AD203B41FA5}">
                      <a16:colId xmlns:a16="http://schemas.microsoft.com/office/drawing/2014/main" val="50273364"/>
                    </a:ext>
                  </a:extLst>
                </a:gridCol>
                <a:gridCol w="947090">
                  <a:extLst>
                    <a:ext uri="{9D8B030D-6E8A-4147-A177-3AD203B41FA5}">
                      <a16:colId xmlns:a16="http://schemas.microsoft.com/office/drawing/2014/main" val="1486614424"/>
                    </a:ext>
                  </a:extLst>
                </a:gridCol>
                <a:gridCol w="947090">
                  <a:extLst>
                    <a:ext uri="{9D8B030D-6E8A-4147-A177-3AD203B41FA5}">
                      <a16:colId xmlns:a16="http://schemas.microsoft.com/office/drawing/2014/main" val="493743328"/>
                    </a:ext>
                  </a:extLst>
                </a:gridCol>
                <a:gridCol w="947090">
                  <a:extLst>
                    <a:ext uri="{9D8B030D-6E8A-4147-A177-3AD203B41FA5}">
                      <a16:colId xmlns:a16="http://schemas.microsoft.com/office/drawing/2014/main" val="2652335884"/>
                    </a:ext>
                  </a:extLst>
                </a:gridCol>
              </a:tblGrid>
              <a:tr h="528627">
                <a:tc>
                  <a:txBody>
                    <a:bodyPr/>
                    <a:lstStyle/>
                    <a:p>
                      <a:r>
                        <a:rPr lang="en-US" sz="1400">
                          <a:effectLst/>
                          <a:latin typeface="Calibri"/>
                        </a:rPr>
                        <a:t> ​</a:t>
                      </a:r>
                    </a:p>
                  </a:txBody>
                  <a:tcPr marL="0" marR="0" marT="0" marB="0" anchor="ctr">
                    <a:lnL w="12700">
                      <a:noFill/>
                    </a:lnL>
                    <a:lnR w="12700" cap="flat" cmpd="sng" algn="ctr">
                      <a:solidFill>
                        <a:schemeClr val="tx1"/>
                      </a:solidFill>
                      <a:prstDash val="solid"/>
                      <a:round/>
                      <a:headEnd type="none" w="med" len="med"/>
                      <a:tailEnd type="none" w="med" len="med"/>
                    </a:lnR>
                    <a:lnT w="12700">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effectLst/>
                          <a:latin typeface="Calibri"/>
                        </a:rPr>
                        <a:t>Car​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effectLst/>
                          <a:latin typeface="Calibri"/>
                        </a:rPr>
                        <a:t>Motorbike​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effectLst/>
                          <a:latin typeface="Calibri"/>
                        </a:rPr>
                        <a:t>LGV​</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effectLst/>
                          <a:latin typeface="Calibri"/>
                        </a:rPr>
                        <a:t>OGV​</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effectLst/>
                          <a:latin typeface="Calibri"/>
                        </a:rPr>
                        <a:t>Bus​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effectLst/>
                          <a:latin typeface="Calibri"/>
                        </a:rPr>
                        <a:t>Cyclist​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effectLst/>
                          <a:latin typeface="Calibri"/>
                        </a:rPr>
                        <a:t>Pedestrian​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effectLst/>
                          <a:latin typeface="Calibri"/>
                        </a:rPr>
                        <a:t>All modes​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a:solidFill>
                            <a:schemeClr val="tx1"/>
                          </a:solidFill>
                          <a:effectLst/>
                          <a:latin typeface="Calibri"/>
                        </a:rPr>
                        <a:t>Motorised</a:t>
                      </a:r>
                      <a:r>
                        <a:rPr lang="en-US" sz="1400">
                          <a:solidFill>
                            <a:schemeClr val="tx1"/>
                          </a:solidFill>
                          <a:effectLst/>
                          <a:latin typeface="Calibri"/>
                        </a:rPr>
                        <a:t> </a:t>
                      </a:r>
                      <a:endParaRPr lang="en-US" sz="1400"/>
                    </a:p>
                    <a:p>
                      <a:pPr lvl="0" algn="ctr">
                        <a:buNone/>
                      </a:pPr>
                      <a:r>
                        <a:rPr lang="en-US" sz="1400">
                          <a:solidFill>
                            <a:schemeClr val="tx1"/>
                          </a:solidFill>
                          <a:effectLst/>
                          <a:latin typeface="Calibri"/>
                        </a:rPr>
                        <a:t>Vehicles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effectLst/>
                          <a:latin typeface="Calibri"/>
                        </a:rPr>
                        <a:t>Active Modes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6965449"/>
                  </a:ext>
                </a:extLst>
              </a:tr>
              <a:tr h="449896">
                <a:tc>
                  <a:txBody>
                    <a:bodyPr/>
                    <a:lstStyle/>
                    <a:p>
                      <a:pPr algn="l" fontAlgn="ctr"/>
                      <a:r>
                        <a:rPr lang="en-GB" sz="1400" b="1" i="0" u="none" strike="noStrike">
                          <a:solidFill>
                            <a:srgbClr val="000000"/>
                          </a:solidFill>
                          <a:effectLst/>
                          <a:latin typeface="Calibri"/>
                        </a:rPr>
                        <a:t>Cherry Hinton Road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300" b="1" i="0" u="none" strike="noStrike" dirty="0">
                          <a:solidFill>
                            <a:schemeClr val="tx1"/>
                          </a:solidFill>
                          <a:effectLst/>
                          <a:latin typeface="Calibri"/>
                        </a:rPr>
                        <a:t>-15%</a:t>
                      </a:r>
                      <a:endParaRPr lang="en-US" sz="13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rtl="0" fontAlgn="b"/>
                      <a:r>
                        <a:rPr lang="en-GB" sz="1300" b="1" i="0" u="none" strike="noStrike">
                          <a:solidFill>
                            <a:schemeClr val="bg1"/>
                          </a:solidFill>
                          <a:effectLst/>
                          <a:latin typeface="Calibri"/>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0" fontAlgn="b"/>
                      <a:r>
                        <a:rPr lang="en-GB" sz="1300" b="1" i="0" u="none" strike="noStrike">
                          <a:solidFill>
                            <a:schemeClr val="tx1"/>
                          </a:solidFill>
                          <a:effectLst/>
                          <a:latin typeface="Calibri"/>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rtl="0" fontAlgn="b"/>
                      <a:r>
                        <a:rPr lang="en-GB" sz="1300" b="1" i="0" u="none" strike="noStrike">
                          <a:solidFill>
                            <a:schemeClr val="bg1"/>
                          </a:solidFill>
                          <a:effectLst/>
                          <a:latin typeface="Calibri"/>
                        </a:rPr>
                        <a:t>-33%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rtl="0" fontAlgn="b"/>
                      <a:r>
                        <a:rPr lang="en-GB" sz="1300" b="1" i="0" u="none" strike="noStrike">
                          <a:solidFill>
                            <a:schemeClr val="bg1"/>
                          </a:solidFill>
                          <a:effectLst/>
                          <a:latin typeface="Calibri"/>
                        </a:rPr>
                        <a:t>-31%</a:t>
                      </a:r>
                      <a:endParaRPr lang="en-US" sz="1300">
                        <a:solidFill>
                          <a:schemeClr val="bg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rtl="0" fontAlgn="b"/>
                      <a:r>
                        <a:rPr lang="en-GB" sz="1300" b="1" i="0" u="none" strike="noStrike">
                          <a:solidFill>
                            <a:schemeClr val="tx1"/>
                          </a:solidFill>
                          <a:effectLst/>
                          <a:latin typeface="Calibri"/>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ctr" rtl="0" fontAlgn="b"/>
                      <a:r>
                        <a:rPr lang="en-GB" sz="1300" b="1" i="0" u="none" strike="noStrike">
                          <a:solidFill>
                            <a:schemeClr val="tx1"/>
                          </a:solidFill>
                          <a:effectLst/>
                          <a:latin typeface="Calibri"/>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ctr" rtl="0" fontAlgn="b"/>
                      <a:r>
                        <a:rPr lang="en-GB" sz="1300" b="1" i="0" u="none" strike="noStrike">
                          <a:solidFill>
                            <a:schemeClr val="tx1"/>
                          </a:solidFill>
                          <a:effectLst/>
                          <a:latin typeface="Calibri"/>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rtl="0" fontAlgn="b"/>
                      <a:r>
                        <a:rPr lang="en-GB" sz="1300" b="1" i="0" u="none" strike="noStrike">
                          <a:solidFill>
                            <a:schemeClr val="tx1"/>
                          </a:solidFill>
                          <a:effectLst/>
                          <a:latin typeface="Calibri"/>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rtl="0" fontAlgn="b"/>
                      <a:r>
                        <a:rPr lang="en-GB" sz="1300" b="1" i="0" u="none" strike="noStrike">
                          <a:solidFill>
                            <a:schemeClr val="tx1"/>
                          </a:solidFill>
                          <a:effectLst/>
                          <a:latin typeface="Calibri"/>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3178101103"/>
                  </a:ext>
                </a:extLst>
              </a:tr>
              <a:tr h="449896">
                <a:tc>
                  <a:txBody>
                    <a:bodyPr/>
                    <a:lstStyle/>
                    <a:p>
                      <a:pPr algn="l" fontAlgn="ctr"/>
                      <a:r>
                        <a:rPr lang="en-GB" sz="1400" b="1" i="0" u="none" strike="noStrike">
                          <a:solidFill>
                            <a:srgbClr val="000000"/>
                          </a:solidFill>
                          <a:effectLst/>
                          <a:latin typeface="Calibri"/>
                        </a:rPr>
                        <a:t>Coleridge Road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300" b="1" i="0" u="none" strike="noStrike">
                          <a:solidFill>
                            <a:schemeClr val="tx1"/>
                          </a:solidFill>
                          <a:effectLst/>
                          <a:latin typeface="Calibri"/>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rtl="0" fontAlgn="b"/>
                      <a:r>
                        <a:rPr lang="en-GB" sz="1300" b="1" i="0" u="none" strike="noStrike">
                          <a:solidFill>
                            <a:schemeClr val="bg1"/>
                          </a:solidFill>
                          <a:effectLst/>
                          <a:latin typeface="Calibri"/>
                        </a:rPr>
                        <a:t>+45%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00"/>
                    </a:solidFill>
                  </a:tcPr>
                </a:tc>
                <a:tc>
                  <a:txBody>
                    <a:bodyPr/>
                    <a:lstStyle/>
                    <a:p>
                      <a:pPr algn="ctr" rtl="0" fontAlgn="b"/>
                      <a:r>
                        <a:rPr lang="en-GB" sz="1300" b="1" i="0" u="none" strike="noStrike">
                          <a:solidFill>
                            <a:schemeClr val="tx1"/>
                          </a:solidFill>
                          <a:effectLst/>
                          <a:latin typeface="Calibri"/>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rtl="0" fontAlgn="b"/>
                      <a:r>
                        <a:rPr lang="en-GB" sz="1300" b="1" i="0" u="none" strike="noStrike">
                          <a:solidFill>
                            <a:schemeClr val="bg1"/>
                          </a:solidFill>
                          <a:effectLst/>
                          <a:latin typeface="Calibri"/>
                        </a:rPr>
                        <a:t>-32%</a:t>
                      </a:r>
                      <a:endParaRPr lang="en-US">
                        <a:solidFill>
                          <a:schemeClr val="bg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rtl="0" fontAlgn="b"/>
                      <a:r>
                        <a:rPr lang="en-GB" sz="1300" b="1" i="0" u="none" strike="noStrike">
                          <a:solidFill>
                            <a:schemeClr val="bg1"/>
                          </a:solidFill>
                          <a:effectLst/>
                          <a:latin typeface="Calibri"/>
                        </a:rPr>
                        <a:t>-38%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rtl="0" fontAlgn="b"/>
                      <a:r>
                        <a:rPr lang="en-GB" sz="1300" b="1" i="0" u="none" strike="noStrike">
                          <a:solidFill>
                            <a:schemeClr val="tx1"/>
                          </a:solidFill>
                          <a:effectLst/>
                          <a:latin typeface="Calibri"/>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rtl="0" fontAlgn="b"/>
                      <a:r>
                        <a:rPr lang="en-GB" sz="1300" b="1" i="0" u="none" strike="noStrike">
                          <a:solidFill>
                            <a:schemeClr val="bg1"/>
                          </a:solidFill>
                          <a:effectLst/>
                          <a:latin typeface="Calibri"/>
                        </a:rPr>
                        <a:t>-52%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rtl="0" fontAlgn="b"/>
                      <a:r>
                        <a:rPr lang="en-GB" sz="1300" b="1" i="0" u="none" strike="noStrike">
                          <a:solidFill>
                            <a:schemeClr val="tx1"/>
                          </a:solidFill>
                          <a:effectLst/>
                          <a:latin typeface="Calibri"/>
                        </a:rPr>
                        <a:t>-19%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rtl="0" fontAlgn="b"/>
                      <a:r>
                        <a:rPr lang="en-GB" sz="1300" b="1" i="0" u="none" strike="noStrike">
                          <a:solidFill>
                            <a:schemeClr val="tx1"/>
                          </a:solidFill>
                          <a:effectLst/>
                          <a:latin typeface="Calibri"/>
                        </a:rPr>
                        <a:t>-17%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rtl="0" fontAlgn="b"/>
                      <a:r>
                        <a:rPr lang="en-GB" sz="1300" b="1" i="0" u="none" strike="noStrike">
                          <a:solidFill>
                            <a:schemeClr val="tx1"/>
                          </a:solidFill>
                          <a:effectLst/>
                          <a:latin typeface="Calibri"/>
                        </a:rPr>
                        <a:t>-26%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extLst>
                  <a:ext uri="{0D108BD9-81ED-4DB2-BD59-A6C34878D82A}">
                    <a16:rowId xmlns:a16="http://schemas.microsoft.com/office/drawing/2014/main" val="2173705817"/>
                  </a:ext>
                </a:extLst>
              </a:tr>
              <a:tr h="449896">
                <a:tc>
                  <a:txBody>
                    <a:bodyPr/>
                    <a:lstStyle/>
                    <a:p>
                      <a:pPr algn="l" fontAlgn="ctr"/>
                      <a:r>
                        <a:rPr lang="en-GB" sz="1400" b="1" i="0" u="none" strike="noStrike">
                          <a:solidFill>
                            <a:srgbClr val="000000"/>
                          </a:solidFill>
                          <a:effectLst/>
                          <a:latin typeface="Calibri"/>
                        </a:rPr>
                        <a:t>Hills Road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300" b="1" i="0" u="none" strike="noStrike">
                          <a:solidFill>
                            <a:schemeClr val="tx1"/>
                          </a:solidFill>
                          <a:effectLst/>
                          <a:latin typeface="Calibri"/>
                        </a:rPr>
                        <a:t>-14%</a:t>
                      </a:r>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rtl="0" fontAlgn="b"/>
                      <a:r>
                        <a:rPr lang="en-GB" sz="1300" b="1" i="0" u="none" strike="noStrike">
                          <a:solidFill>
                            <a:schemeClr val="bg1"/>
                          </a:solidFill>
                          <a:effectLst/>
                          <a:latin typeface="Calibri"/>
                        </a:rPr>
                        <a:t>+47%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00"/>
                    </a:solidFill>
                  </a:tcPr>
                </a:tc>
                <a:tc>
                  <a:txBody>
                    <a:bodyPr/>
                    <a:lstStyle/>
                    <a:p>
                      <a:pPr algn="ctr" rtl="0" fontAlgn="b"/>
                      <a:r>
                        <a:rPr lang="en-GB" sz="1300" b="1" i="0" u="none" strike="noStrike">
                          <a:solidFill>
                            <a:schemeClr val="tx1"/>
                          </a:solidFill>
                          <a:effectLst/>
                          <a:latin typeface="Calibri"/>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b"/>
                      <a:r>
                        <a:rPr lang="en-GB" sz="1300" b="1" i="0" u="none" strike="noStrike">
                          <a:solidFill>
                            <a:schemeClr val="bg1"/>
                          </a:solidFill>
                          <a:effectLst/>
                          <a:latin typeface="Calibri"/>
                        </a:rPr>
                        <a:t>-39%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rtl="0" fontAlgn="b"/>
                      <a:r>
                        <a:rPr lang="en-GB" sz="1300" b="1" i="0" u="none" strike="noStrike">
                          <a:solidFill>
                            <a:schemeClr val="tx1"/>
                          </a:solidFill>
                          <a:effectLst/>
                          <a:latin typeface="Calibri"/>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rtl="0" fontAlgn="b"/>
                      <a:r>
                        <a:rPr lang="en-GB" sz="1300" b="1" i="0" u="none" strike="noStrike">
                          <a:solidFill>
                            <a:schemeClr val="tx1"/>
                          </a:solidFill>
                          <a:effectLst/>
                          <a:latin typeface="Calibri"/>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rtl="0" fontAlgn="b"/>
                      <a:r>
                        <a:rPr lang="en-GB" sz="1300" b="1" i="0" u="none" strike="noStrike">
                          <a:solidFill>
                            <a:schemeClr val="tx1"/>
                          </a:solidFill>
                          <a:effectLst/>
                          <a:latin typeface="Calibri"/>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fontAlgn="b"/>
                      <a:r>
                        <a:rPr lang="en-GB" sz="1300" b="1" i="0" u="none" strike="noStrike">
                          <a:solidFill>
                            <a:schemeClr val="tx1"/>
                          </a:solidFill>
                          <a:effectLst/>
                          <a:latin typeface="Calibri"/>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rtl="0" fontAlgn="b"/>
                      <a:r>
                        <a:rPr lang="en-GB" sz="1300" b="1" i="0" u="none" strike="noStrike">
                          <a:solidFill>
                            <a:schemeClr val="tx1"/>
                          </a:solidFill>
                          <a:effectLst/>
                          <a:latin typeface="Calibri"/>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rtl="0" fontAlgn="b"/>
                      <a:r>
                        <a:rPr lang="en-GB" sz="1300" b="1" i="0" u="none" strike="noStrike">
                          <a:solidFill>
                            <a:schemeClr val="tx1"/>
                          </a:solidFill>
                          <a:effectLst/>
                          <a:latin typeface="Calibri"/>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extLst>
                  <a:ext uri="{0D108BD9-81ED-4DB2-BD59-A6C34878D82A}">
                    <a16:rowId xmlns:a16="http://schemas.microsoft.com/office/drawing/2014/main" val="2276893142"/>
                  </a:ext>
                </a:extLst>
              </a:tr>
              <a:tr h="449896">
                <a:tc>
                  <a:txBody>
                    <a:bodyPr/>
                    <a:lstStyle/>
                    <a:p>
                      <a:pPr algn="l" fontAlgn="ctr"/>
                      <a:r>
                        <a:rPr lang="en-GB" sz="1400" b="1" i="0" u="none" strike="noStrike">
                          <a:solidFill>
                            <a:srgbClr val="000000"/>
                          </a:solidFill>
                          <a:effectLst/>
                          <a:latin typeface="Calibri"/>
                        </a:rPr>
                        <a:t>Perne Road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300" b="1" i="0" u="none" strike="noStrike">
                          <a:solidFill>
                            <a:schemeClr val="tx1"/>
                          </a:solidFill>
                          <a:effectLst/>
                          <a:latin typeface="Calibri"/>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rtl="0" fontAlgn="b"/>
                      <a:r>
                        <a:rPr lang="en-GB" sz="1300" b="1" i="0" u="none" strike="noStrike">
                          <a:solidFill>
                            <a:schemeClr val="bg1"/>
                          </a:solidFill>
                          <a:effectLst/>
                          <a:latin typeface="Calibri"/>
                        </a:rPr>
                        <a:t>+67%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00"/>
                    </a:solidFill>
                  </a:tcPr>
                </a:tc>
                <a:tc>
                  <a:txBody>
                    <a:bodyPr/>
                    <a:lstStyle/>
                    <a:p>
                      <a:pPr algn="ctr" rtl="0" fontAlgn="b"/>
                      <a:r>
                        <a:rPr lang="en-GB" sz="1300" b="1" i="0" u="none" strike="noStrike">
                          <a:solidFill>
                            <a:schemeClr val="tx1"/>
                          </a:solidFill>
                          <a:effectLst/>
                          <a:latin typeface="Calibri"/>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fontAlgn="b"/>
                      <a:r>
                        <a:rPr lang="en-GB" sz="1300" b="1" i="0" u="none" strike="noStrike">
                          <a:solidFill>
                            <a:schemeClr val="tx1"/>
                          </a:solidFill>
                          <a:effectLst/>
                          <a:latin typeface="Calibri"/>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rtl="0" fontAlgn="b"/>
                      <a:r>
                        <a:rPr lang="en-GB" sz="1300" b="1" i="0" u="none" strike="noStrike">
                          <a:solidFill>
                            <a:schemeClr val="tx1"/>
                          </a:solidFill>
                          <a:effectLst/>
                          <a:latin typeface="Calibri"/>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fontAlgn="b"/>
                      <a:r>
                        <a:rPr lang="en-GB" sz="1300" b="1" i="0" u="none" strike="noStrike">
                          <a:solidFill>
                            <a:schemeClr val="bg1"/>
                          </a:solidFill>
                          <a:effectLst/>
                          <a:latin typeface="Calibri"/>
                        </a:rPr>
                        <a:t>+69%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00"/>
                    </a:solidFill>
                  </a:tcPr>
                </a:tc>
                <a:tc>
                  <a:txBody>
                    <a:bodyPr/>
                    <a:lstStyle/>
                    <a:p>
                      <a:pPr algn="ctr" rtl="0" fontAlgn="b"/>
                      <a:r>
                        <a:rPr lang="en-GB" sz="1300" b="1" i="0" u="none" strike="noStrike">
                          <a:solidFill>
                            <a:schemeClr val="bg1"/>
                          </a:solidFill>
                          <a:effectLst/>
                          <a:latin typeface="Calibri"/>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0" fontAlgn="b"/>
                      <a:r>
                        <a:rPr lang="en-GB" sz="1300" b="1" i="0" u="none" strike="noStrike">
                          <a:solidFill>
                            <a:schemeClr val="tx1"/>
                          </a:solidFill>
                          <a:effectLst/>
                          <a:latin typeface="Calibri"/>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fontAlgn="b"/>
                      <a:r>
                        <a:rPr lang="en-GB" sz="1300" b="1" i="0" u="none" strike="noStrike">
                          <a:solidFill>
                            <a:schemeClr val="tx1"/>
                          </a:solidFill>
                          <a:effectLst/>
                          <a:latin typeface="Calibri"/>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rtl="0" fontAlgn="b"/>
                      <a:r>
                        <a:rPr lang="en-GB" sz="1300" b="1" i="0" u="none" strike="noStrike">
                          <a:solidFill>
                            <a:schemeClr val="bg1"/>
                          </a:solidFill>
                          <a:effectLst/>
                          <a:latin typeface="Calibri"/>
                        </a:rPr>
                        <a:t>+45%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00"/>
                    </a:solidFill>
                  </a:tcPr>
                </a:tc>
                <a:extLst>
                  <a:ext uri="{0D108BD9-81ED-4DB2-BD59-A6C34878D82A}">
                    <a16:rowId xmlns:a16="http://schemas.microsoft.com/office/drawing/2014/main" val="244421671"/>
                  </a:ext>
                </a:extLst>
              </a:tr>
              <a:tr h="449896">
                <a:tc>
                  <a:txBody>
                    <a:bodyPr/>
                    <a:lstStyle/>
                    <a:p>
                      <a:pPr algn="l" fontAlgn="ctr"/>
                      <a:r>
                        <a:rPr lang="en-GB" sz="1400" b="1" i="0" u="none" strike="noStrike">
                          <a:solidFill>
                            <a:srgbClr val="000000"/>
                          </a:solidFill>
                          <a:effectLst/>
                          <a:latin typeface="Calibri"/>
                        </a:rPr>
                        <a:t>Station Road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300" b="1" i="0" u="none" strike="noStrike">
                          <a:solidFill>
                            <a:schemeClr val="tx1"/>
                          </a:solidFill>
                          <a:effectLst/>
                          <a:latin typeface="Calibri"/>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rtl="0" fontAlgn="b"/>
                      <a:r>
                        <a:rPr lang="en-GB" sz="1300" b="1" i="0" u="none" strike="noStrike">
                          <a:solidFill>
                            <a:schemeClr val="bg1"/>
                          </a:solidFill>
                          <a:effectLst/>
                          <a:latin typeface="Calibri"/>
                        </a:rPr>
                        <a:t>+56%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00"/>
                    </a:solidFill>
                  </a:tcPr>
                </a:tc>
                <a:tc>
                  <a:txBody>
                    <a:bodyPr/>
                    <a:lstStyle/>
                    <a:p>
                      <a:pPr algn="ctr" rtl="0" fontAlgn="b"/>
                      <a:r>
                        <a:rPr lang="en-GB" sz="1300" b="1" i="0" u="none" strike="noStrike">
                          <a:solidFill>
                            <a:schemeClr val="tx1"/>
                          </a:solidFill>
                          <a:effectLst/>
                          <a:latin typeface="Calibri"/>
                        </a:rPr>
                        <a:t>-19%</a:t>
                      </a:r>
                      <a:endParaRPr lang="en-US">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rtl="0" fontAlgn="b"/>
                      <a:r>
                        <a:rPr lang="en-GB" sz="1300" b="1" i="0" u="none" strike="noStrike">
                          <a:solidFill>
                            <a:schemeClr val="tx1"/>
                          </a:solidFill>
                          <a:effectLst/>
                          <a:latin typeface="Calibri"/>
                        </a:rPr>
                        <a:t>-14%</a:t>
                      </a:r>
                      <a:endParaRPr lang="en-US">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rtl="0" fontAlgn="b"/>
                      <a:r>
                        <a:rPr lang="en-GB" sz="1300" b="1" i="0" u="none" strike="noStrike">
                          <a:solidFill>
                            <a:schemeClr val="tx1"/>
                          </a:solidFill>
                          <a:effectLst/>
                          <a:latin typeface="Calibri"/>
                        </a:rPr>
                        <a:t>-17%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rtl="0" fontAlgn="b"/>
                      <a:r>
                        <a:rPr lang="en-GB" sz="1300" b="1" i="0" u="none" strike="noStrike">
                          <a:solidFill>
                            <a:schemeClr val="tx1"/>
                          </a:solidFill>
                          <a:effectLst/>
                          <a:latin typeface="Calibri"/>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fontAlgn="b"/>
                      <a:r>
                        <a:rPr lang="en-GB" sz="1300" b="1" i="0" u="none" strike="noStrike">
                          <a:solidFill>
                            <a:schemeClr val="bg1"/>
                          </a:solidFill>
                          <a:effectLst/>
                          <a:latin typeface="Calibri"/>
                        </a:rPr>
                        <a:t>+42%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00"/>
                    </a:solidFill>
                  </a:tcPr>
                </a:tc>
                <a:tc>
                  <a:txBody>
                    <a:bodyPr/>
                    <a:lstStyle/>
                    <a:p>
                      <a:pPr algn="ctr" rtl="0" fontAlgn="b"/>
                      <a:r>
                        <a:rPr lang="en-GB" sz="1300" b="1" i="0" u="none" strike="noStrike">
                          <a:solidFill>
                            <a:schemeClr val="tx1"/>
                          </a:solidFill>
                          <a:effectLst/>
                          <a:latin typeface="Calibri"/>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fontAlgn="b"/>
                      <a:r>
                        <a:rPr lang="en-GB" sz="1300" b="1" i="0" u="none" strike="noStrike">
                          <a:solidFill>
                            <a:schemeClr val="tx1"/>
                          </a:solidFill>
                          <a:effectLst/>
                          <a:latin typeface="Calibri"/>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rtl="0" fontAlgn="b"/>
                      <a:r>
                        <a:rPr lang="en-GB" sz="1300" b="1" i="0" u="none" strike="noStrike">
                          <a:solidFill>
                            <a:schemeClr val="bg1"/>
                          </a:solidFill>
                          <a:effectLst/>
                          <a:latin typeface="Calibri"/>
                        </a:rPr>
                        <a:t>+29%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761556659"/>
                  </a:ext>
                </a:extLst>
              </a:tr>
              <a:tr h="449896">
                <a:tc>
                  <a:txBody>
                    <a:bodyPr/>
                    <a:lstStyle/>
                    <a:p>
                      <a:pPr algn="l" fontAlgn="ctr"/>
                      <a:r>
                        <a:rPr lang="en-GB" sz="1400" b="1" i="0" u="none" strike="noStrike">
                          <a:solidFill>
                            <a:srgbClr val="000000"/>
                          </a:solidFill>
                          <a:effectLst/>
                          <a:latin typeface="Calibri"/>
                        </a:rPr>
                        <a:t>Tenison Road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300" b="1" i="0" u="none" strike="noStrike">
                          <a:solidFill>
                            <a:schemeClr val="tx1"/>
                          </a:solidFill>
                          <a:effectLst/>
                          <a:latin typeface="Calibri"/>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rtl="0" fontAlgn="b"/>
                      <a:r>
                        <a:rPr lang="en-GB" sz="1300" b="1" i="0" u="none" strike="noStrike">
                          <a:solidFill>
                            <a:schemeClr val="bg1"/>
                          </a:solidFill>
                          <a:effectLst/>
                          <a:latin typeface="Calibri"/>
                        </a:rPr>
                        <a:t>+38%</a:t>
                      </a:r>
                      <a:endParaRPr lang="en-US">
                        <a:solidFill>
                          <a:schemeClr val="bg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00"/>
                    </a:solidFill>
                  </a:tcPr>
                </a:tc>
                <a:tc>
                  <a:txBody>
                    <a:bodyPr/>
                    <a:lstStyle/>
                    <a:p>
                      <a:pPr algn="ctr" rtl="0" fontAlgn="b"/>
                      <a:r>
                        <a:rPr lang="en-GB" sz="1300" b="1" i="0" u="none" strike="noStrike">
                          <a:solidFill>
                            <a:schemeClr val="tx1"/>
                          </a:solidFill>
                          <a:effectLst/>
                          <a:latin typeface="Calibri"/>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rtl="0" fontAlgn="b"/>
                      <a:r>
                        <a:rPr lang="en-GB" sz="1300" b="1" i="0" u="none" strike="noStrike">
                          <a:solidFill>
                            <a:schemeClr val="bg1"/>
                          </a:solidFill>
                          <a:effectLst/>
                          <a:latin typeface="Calibri"/>
                        </a:rPr>
                        <a:t>-34%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rtl="0" fontAlgn="b"/>
                      <a:r>
                        <a:rPr lang="en-GB" sz="1300" b="1" i="0" u="none" strike="noStrike">
                          <a:solidFill>
                            <a:schemeClr val="tx1"/>
                          </a:solidFill>
                          <a:effectLst/>
                          <a:latin typeface="Calibri"/>
                        </a:rPr>
                        <a:t>-29%</a:t>
                      </a:r>
                      <a:endParaRPr lang="en-US">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rtl="0" fontAlgn="b"/>
                      <a:r>
                        <a:rPr lang="en-GB" sz="1300" b="1" i="0" u="none" strike="noStrike">
                          <a:solidFill>
                            <a:schemeClr val="tx1"/>
                          </a:solidFill>
                          <a:effectLst/>
                          <a:latin typeface="Calibri"/>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fontAlgn="b"/>
                      <a:r>
                        <a:rPr lang="en-GB" sz="1300" b="1" i="0" u="none" strike="noStrike">
                          <a:solidFill>
                            <a:schemeClr val="tx1"/>
                          </a:solidFill>
                          <a:effectLst/>
                          <a:latin typeface="Calibri"/>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lvl="0" algn="ctr">
                        <a:buNone/>
                      </a:pPr>
                      <a:r>
                        <a:rPr lang="en-GB" sz="1300" b="1" i="0" u="none" strike="noStrike">
                          <a:solidFill>
                            <a:schemeClr val="tx1"/>
                          </a:solidFill>
                          <a:effectLst/>
                          <a:latin typeface="Calibri"/>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lvl="0" algn="ctr">
                        <a:buNone/>
                      </a:pPr>
                      <a:r>
                        <a:rPr lang="en-GB" sz="1300" b="1" i="0" u="none" strike="noStrike">
                          <a:solidFill>
                            <a:schemeClr val="tx1"/>
                          </a:solidFill>
                          <a:effectLst/>
                          <a:latin typeface="Calibri"/>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lvl="0" algn="ctr">
                        <a:buNone/>
                      </a:pPr>
                      <a:r>
                        <a:rPr lang="en-GB" sz="1300" b="1" i="0" u="none" strike="noStrike" dirty="0">
                          <a:solidFill>
                            <a:schemeClr val="tx1"/>
                          </a:solidFill>
                          <a:effectLst/>
                          <a:latin typeface="Calibri"/>
                        </a:rPr>
                        <a:t>+11%</a:t>
                      </a:r>
                      <a:endParaRPr lang="en-US"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1246948853"/>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Data shown only for the six sensors with comparable data for June 2019 and June 2023.</a:t>
            </a:r>
            <a:endParaRPr lang="en-US" sz="1000">
              <a:solidFill>
                <a:schemeClr val="bg2">
                  <a:lumMod val="50000"/>
                </a:schemeClr>
              </a:solidFill>
            </a:endParaRPr>
          </a:p>
        </p:txBody>
      </p:sp>
    </p:spTree>
    <p:extLst>
      <p:ext uri="{BB962C8B-B14F-4D97-AF65-F5344CB8AC3E}">
        <p14:creationId xmlns:p14="http://schemas.microsoft.com/office/powerpoint/2010/main" val="120281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fontScale="90000"/>
          </a:bodyPr>
          <a:lstStyle/>
          <a:p>
            <a:pPr algn="ctr"/>
            <a:r>
              <a:rPr lang="en-GB" sz="5400" b="1">
                <a:solidFill>
                  <a:schemeClr val="bg1"/>
                </a:solidFill>
                <a:latin typeface="+mn-lt"/>
                <a:cs typeface="Calibri"/>
              </a:rPr>
              <a:t>Local Road Network:</a:t>
            </a:r>
            <a:br>
              <a:rPr lang="en-GB" sz="5400" b="1">
                <a:solidFill>
                  <a:schemeClr val="bg1"/>
                </a:solidFill>
                <a:latin typeface="+mn-lt"/>
                <a:cs typeface="Calibri"/>
              </a:rPr>
            </a:br>
            <a:r>
              <a:rPr lang="en-GB" sz="5400" b="1">
                <a:solidFill>
                  <a:schemeClr val="bg1"/>
                </a:solidFill>
                <a:latin typeface="+mn-lt"/>
                <a:cs typeface="Calibri"/>
              </a:rPr>
              <a:t>Active Travel</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110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Monitoring Sites: Active Travel</a:t>
            </a:r>
          </a:p>
        </p:txBody>
      </p:sp>
      <p:pic>
        <p:nvPicPr>
          <p:cNvPr id="2" name="Picture 4" descr="A map showing Vivacity sensor locations, and the comparable availability of active travel data from when the network was installed in May 2019 through to March 2023 Individual slides within the next section will outline which sensors have been used to produce the figures stated.">
            <a:extLst>
              <a:ext uri="{FF2B5EF4-FFF2-40B4-BE49-F238E27FC236}">
                <a16:creationId xmlns:a16="http://schemas.microsoft.com/office/drawing/2014/main" id="{315B5DC3-C19F-43D3-5FAC-94EA5083FA20}"/>
              </a:ext>
            </a:extLst>
          </p:cNvPr>
          <p:cNvPicPr>
            <a:picLocks noChangeAspect="1"/>
          </p:cNvPicPr>
          <p:nvPr/>
        </p:nvPicPr>
        <p:blipFill>
          <a:blip r:embed="rId3"/>
          <a:stretch>
            <a:fillRect/>
          </a:stretch>
        </p:blipFill>
        <p:spPr>
          <a:xfrm>
            <a:off x="201880" y="659890"/>
            <a:ext cx="6572992" cy="5983544"/>
          </a:xfrm>
          <a:prstGeom prst="rect">
            <a:avLst/>
          </a:prstGeom>
          <a:ln>
            <a:solidFill>
              <a:schemeClr val="tx1"/>
            </a:solidFill>
          </a:ln>
        </p:spPr>
      </p:pic>
      <p:sp>
        <p:nvSpPr>
          <p:cNvPr id="23" name="TextBox 22">
            <a:extLst>
              <a:ext uri="{FF2B5EF4-FFF2-40B4-BE49-F238E27FC236}">
                <a16:creationId xmlns:a16="http://schemas.microsoft.com/office/drawing/2014/main" id="{48598E34-9C7D-A416-3399-CA67881167A8}"/>
              </a:ext>
              <a:ext uri="{C183D7F6-B498-43B3-948B-1728B52AA6E4}">
                <adec:decorative xmlns:adec="http://schemas.microsoft.com/office/drawing/2017/decorative" val="1"/>
              </a:ext>
            </a:extLst>
          </p:cNvPr>
          <p:cNvSpPr txBox="1"/>
          <p:nvPr/>
        </p:nvSpPr>
        <p:spPr>
          <a:xfrm>
            <a:off x="192953" y="655016"/>
            <a:ext cx="4383904" cy="307777"/>
          </a:xfrm>
          <a:prstGeom prst="rect">
            <a:avLst/>
          </a:prstGeom>
          <a:solidFill>
            <a:schemeClr val="bg1"/>
          </a:solidFill>
          <a:ln>
            <a:solidFill>
              <a:schemeClr val="tx1"/>
            </a:solidFill>
          </a:ln>
        </p:spPr>
        <p:txBody>
          <a:bodyPr wrap="square" rtlCol="0">
            <a:spAutoFit/>
          </a:bodyPr>
          <a:lstStyle/>
          <a:p>
            <a:pPr algn="ctr"/>
            <a:r>
              <a:rPr lang="en-GB" sz="1400" b="1"/>
              <a:t>Long Term Vivacity Monitoring Sites – Active Travel</a:t>
            </a:r>
          </a:p>
        </p:txBody>
      </p:sp>
      <p:sp>
        <p:nvSpPr>
          <p:cNvPr id="25" name="TextBox 24">
            <a:extLst>
              <a:ext uri="{FF2B5EF4-FFF2-40B4-BE49-F238E27FC236}">
                <a16:creationId xmlns:a16="http://schemas.microsoft.com/office/drawing/2014/main" id="{5DB330E8-8581-A91B-E02E-77CBD129D557}"/>
              </a:ext>
              <a:ext uri="{C183D7F6-B498-43B3-948B-1728B52AA6E4}">
                <adec:decorative xmlns:adec="http://schemas.microsoft.com/office/drawing/2017/decorative" val="0"/>
              </a:ext>
            </a:extLst>
          </p:cNvPr>
          <p:cNvSpPr txBox="1"/>
          <p:nvPr/>
        </p:nvSpPr>
        <p:spPr>
          <a:xfrm>
            <a:off x="5061324" y="657427"/>
            <a:ext cx="1716888" cy="219290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dirty="0">
                <a:solidFill>
                  <a:sysClr val="windowText" lastClr="000000"/>
                </a:solidFill>
                <a:cs typeface="Calibri"/>
              </a:rPr>
              <a:t>The </a:t>
            </a:r>
            <a:r>
              <a:rPr lang="en-US" sz="1050" b="1" i="1" dirty="0">
                <a:solidFill>
                  <a:sysClr val="windowText" lastClr="000000"/>
                </a:solidFill>
                <a:cs typeface="Calibri"/>
              </a:rPr>
              <a:t>Mill Road </a:t>
            </a:r>
            <a:r>
              <a:rPr lang="en-US" sz="1050" i="1" dirty="0">
                <a:solidFill>
                  <a:sysClr val="windowText" lastClr="000000"/>
                </a:solidFill>
                <a:cs typeface="Calibri"/>
              </a:rPr>
              <a:t>and </a:t>
            </a:r>
            <a:r>
              <a:rPr lang="en-US" sz="1050" b="1" i="1" dirty="0">
                <a:solidFill>
                  <a:sysClr val="windowText" lastClr="000000"/>
                </a:solidFill>
                <a:cs typeface="Calibri"/>
              </a:rPr>
              <a:t>East Road </a:t>
            </a:r>
            <a:r>
              <a:rPr lang="en-US" sz="1050" i="1" dirty="0">
                <a:solidFill>
                  <a:sysClr val="windowText" lastClr="000000"/>
                </a:solidFill>
                <a:cs typeface="Calibri"/>
              </a:rPr>
              <a:t>sensors were upgraded in Sept 2022 and are now detecting significantly more cycles and pedestrians. As a result, the active travel flows at these locations are no longer comparable pre/post Sept 2022. </a:t>
            </a:r>
          </a:p>
          <a:p>
            <a:endParaRPr lang="en-US" sz="1050" i="1" dirty="0">
              <a:solidFill>
                <a:sysClr val="windowText" lastClr="000000"/>
              </a:solidFill>
              <a:cs typeface="Calibri"/>
            </a:endParaRPr>
          </a:p>
          <a:p>
            <a:r>
              <a:rPr lang="en-US" sz="1050" i="1" dirty="0">
                <a:solidFill>
                  <a:sysClr val="windowText" lastClr="000000"/>
                </a:solidFill>
                <a:cs typeface="Calibri"/>
              </a:rPr>
              <a:t>The </a:t>
            </a:r>
            <a:r>
              <a:rPr lang="en-US" sz="1050" b="1" i="1" dirty="0">
                <a:solidFill>
                  <a:sysClr val="windowText" lastClr="000000"/>
                </a:solidFill>
                <a:cs typeface="Calibri"/>
              </a:rPr>
              <a:t>Milton Road (Mid)</a:t>
            </a:r>
            <a:r>
              <a:rPr lang="en-US" sz="1050" i="1" dirty="0">
                <a:solidFill>
                  <a:sysClr val="windowText" lastClr="000000"/>
                </a:solidFill>
                <a:cs typeface="Calibri"/>
              </a:rPr>
              <a:t> sensor is currently inactive.</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33</a:t>
            </a:fld>
            <a:endParaRPr lang="en-GB"/>
          </a:p>
        </p:txBody>
      </p:sp>
      <p:graphicFrame>
        <p:nvGraphicFramePr>
          <p:cNvPr id="4" name="Table 3">
            <a:extLst>
              <a:ext uri="{FF2B5EF4-FFF2-40B4-BE49-F238E27FC236}">
                <a16:creationId xmlns:a16="http://schemas.microsoft.com/office/drawing/2014/main" id="{745B07B3-757A-F924-B797-DF7BEA369EA9}"/>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471225451"/>
              </p:ext>
            </p:extLst>
          </p:nvPr>
        </p:nvGraphicFramePr>
        <p:xfrm>
          <a:off x="6864928" y="655336"/>
          <a:ext cx="5125193" cy="4214088"/>
        </p:xfrm>
        <a:graphic>
          <a:graphicData uri="http://schemas.openxmlformats.org/drawingml/2006/table">
            <a:tbl>
              <a:tblPr firstRow="1" bandRow="1">
                <a:tableStyleId>{5940675A-B579-460E-94D1-54222C63F5DA}</a:tableStyleId>
              </a:tblPr>
              <a:tblGrid>
                <a:gridCol w="1668209">
                  <a:extLst>
                    <a:ext uri="{9D8B030D-6E8A-4147-A177-3AD203B41FA5}">
                      <a16:colId xmlns:a16="http://schemas.microsoft.com/office/drawing/2014/main" val="1191812419"/>
                    </a:ext>
                  </a:extLst>
                </a:gridCol>
                <a:gridCol w="2573676">
                  <a:extLst>
                    <a:ext uri="{9D8B030D-6E8A-4147-A177-3AD203B41FA5}">
                      <a16:colId xmlns:a16="http://schemas.microsoft.com/office/drawing/2014/main" val="481079558"/>
                    </a:ext>
                  </a:extLst>
                </a:gridCol>
                <a:gridCol w="883308">
                  <a:extLst>
                    <a:ext uri="{9D8B030D-6E8A-4147-A177-3AD203B41FA5}">
                      <a16:colId xmlns:a16="http://schemas.microsoft.com/office/drawing/2014/main" val="1547344765"/>
                    </a:ext>
                  </a:extLst>
                </a:gridCol>
              </a:tblGrid>
              <a:tr h="234116">
                <a:tc>
                  <a:txBody>
                    <a:bodyPr/>
                    <a:lstStyle/>
                    <a:p>
                      <a:r>
                        <a:rPr lang="en-GB" sz="1200" b="1">
                          <a:effectLst/>
                        </a:rPr>
                        <a:t> Sensor Location​​</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200" b="1">
                          <a:effectLst/>
                        </a:rPr>
                        <a:t>Location description​​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r>
                        <a:rPr lang="en-GB" sz="1200" b="1">
                          <a:effectLst/>
                        </a:rPr>
                        <a:t>Installed​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2654137971"/>
                  </a:ext>
                </a:extLst>
              </a:tr>
              <a:tr h="234116">
                <a:tc>
                  <a:txBody>
                    <a:bodyPr/>
                    <a:lstStyle/>
                    <a:p>
                      <a:r>
                        <a:rPr lang="en-GB" sz="1200" b="0">
                          <a:solidFill>
                            <a:schemeClr val="tx1"/>
                          </a:solidFill>
                          <a:effectLst/>
                        </a:rPr>
                        <a:t>Cherry Hinton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Rock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91169372"/>
                  </a:ext>
                </a:extLst>
              </a:tr>
              <a:tr h="234116">
                <a:tc>
                  <a:txBody>
                    <a:bodyPr/>
                    <a:lstStyle/>
                    <a:p>
                      <a:r>
                        <a:rPr lang="en-GB" sz="1200" b="0">
                          <a:solidFill>
                            <a:schemeClr val="tx1"/>
                          </a:solidFill>
                          <a:effectLst/>
                        </a:rPr>
                        <a:t>Coldham’s Lane​​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Coldham’s Common​​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35322488"/>
                  </a:ext>
                </a:extLst>
              </a:tr>
              <a:tr h="234116">
                <a:tc>
                  <a:txBody>
                    <a:bodyPr/>
                    <a:lstStyle/>
                    <a:p>
                      <a:r>
                        <a:rPr lang="en-GB" sz="1200" b="0">
                          <a:solidFill>
                            <a:schemeClr val="tx1"/>
                          </a:solidFill>
                          <a:effectLst/>
                        </a:rPr>
                        <a:t>Coleridge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Coleridge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906056800"/>
                  </a:ext>
                </a:extLst>
              </a:tr>
              <a:tr h="234116">
                <a:tc>
                  <a:txBody>
                    <a:bodyPr/>
                    <a:lstStyle/>
                    <a:p>
                      <a:r>
                        <a:rPr lang="en-GB" sz="1200" b="0">
                          <a:solidFill>
                            <a:schemeClr val="tx1"/>
                          </a:solidFill>
                          <a:effectLst/>
                        </a:rPr>
                        <a:t>East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ARU site​​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01192294"/>
                  </a:ext>
                </a:extLst>
              </a:tr>
              <a:tr h="234116">
                <a:tc>
                  <a:txBody>
                    <a:bodyPr/>
                    <a:lstStyle/>
                    <a:p>
                      <a:r>
                        <a:rPr lang="en-GB" sz="1200" b="0">
                          <a:solidFill>
                            <a:schemeClr val="tx1"/>
                          </a:solidFill>
                          <a:effectLst/>
                        </a:rPr>
                        <a:t>Hills Road Bridge​​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Cherry Hinton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921578486"/>
                  </a:ext>
                </a:extLst>
              </a:tr>
              <a:tr h="234116">
                <a:tc>
                  <a:txBody>
                    <a:bodyPr/>
                    <a:lstStyle/>
                    <a:p>
                      <a:r>
                        <a:rPr lang="en-GB" sz="1200" b="0">
                          <a:solidFill>
                            <a:schemeClr val="tx1"/>
                          </a:solidFill>
                          <a:effectLst/>
                        </a:rPr>
                        <a:t>Histon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Just south of A14​</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71920672"/>
                  </a:ext>
                </a:extLst>
              </a:tr>
              <a:tr h="234116">
                <a:tc>
                  <a:txBody>
                    <a:bodyPr/>
                    <a:lstStyle/>
                    <a:p>
                      <a:r>
                        <a:rPr lang="en-GB" sz="1200" b="0">
                          <a:solidFill>
                            <a:schemeClr val="tx1"/>
                          </a:solidFill>
                          <a:effectLst/>
                        </a:rPr>
                        <a:t>Histon Road (South)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Victoria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337692815"/>
                  </a:ext>
                </a:extLst>
              </a:tr>
              <a:tr h="234116">
                <a:tc>
                  <a:txBody>
                    <a:bodyPr/>
                    <a:lstStyle/>
                    <a:p>
                      <a:r>
                        <a:rPr lang="en-GB" sz="1200" b="0">
                          <a:solidFill>
                            <a:schemeClr val="tx1"/>
                          </a:solidFill>
                          <a:effectLst/>
                        </a:rPr>
                        <a:t>Mill Road (East)​​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Brookfield’s hospital​​</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59478729"/>
                  </a:ext>
                </a:extLst>
              </a:tr>
              <a:tr h="234116">
                <a:tc>
                  <a:txBody>
                    <a:bodyPr/>
                    <a:lstStyle/>
                    <a:p>
                      <a:r>
                        <a:rPr lang="en-GB" sz="1200" b="0">
                          <a:solidFill>
                            <a:schemeClr val="tx1"/>
                          </a:solidFill>
                          <a:effectLst/>
                        </a:rPr>
                        <a:t>Mill Road (West)​​</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Close to Parker’s Piece​​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2515974204"/>
                  </a:ext>
                </a:extLst>
              </a:tr>
              <a:tr h="234116">
                <a:tc>
                  <a:txBody>
                    <a:bodyPr/>
                    <a:lstStyle/>
                    <a:p>
                      <a:r>
                        <a:rPr lang="en-GB" sz="1200" b="0">
                          <a:solidFill>
                            <a:schemeClr val="tx1"/>
                          </a:solidFill>
                          <a:effectLst/>
                        </a:rPr>
                        <a:t>Milton Road (Mid)​​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Union Lane​​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02981906"/>
                  </a:ext>
                </a:extLst>
              </a:tr>
              <a:tr h="234116">
                <a:tc>
                  <a:txBody>
                    <a:bodyPr/>
                    <a:lstStyle/>
                    <a:p>
                      <a:r>
                        <a:rPr lang="en-GB" sz="1200" b="0">
                          <a:solidFill>
                            <a:schemeClr val="tx1"/>
                          </a:solidFill>
                          <a:effectLst/>
                        </a:rPr>
                        <a:t>Milton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King’s Hedges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80872126"/>
                  </a:ext>
                </a:extLst>
              </a:tr>
              <a:tr h="234116">
                <a:tc>
                  <a:txBody>
                    <a:bodyPr/>
                    <a:lstStyle/>
                    <a:p>
                      <a:r>
                        <a:rPr lang="en-GB" sz="1200" b="0">
                          <a:solidFill>
                            <a:schemeClr val="tx1"/>
                          </a:solidFill>
                          <a:effectLst/>
                        </a:rPr>
                        <a:t>Milton Road (South)​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Near Gilbert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609502090"/>
                  </a:ext>
                </a:extLst>
              </a:tr>
              <a:tr h="234116">
                <a:tc>
                  <a:txBody>
                    <a:bodyPr/>
                    <a:lstStyle/>
                    <a:p>
                      <a:pPr lvl="0">
                        <a:buNone/>
                      </a:pPr>
                      <a:r>
                        <a:rPr lang="en-GB" sz="1200" b="0">
                          <a:solidFill>
                            <a:schemeClr val="tx1"/>
                          </a:solidFill>
                          <a:effectLst/>
                        </a:rPr>
                        <a:t>Newmarket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Ditton Fields</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465075487"/>
                  </a:ext>
                </a:extLst>
              </a:tr>
              <a:tr h="234116">
                <a:tc>
                  <a:txBody>
                    <a:bodyPr/>
                    <a:lstStyle/>
                    <a:p>
                      <a:pPr lvl="0">
                        <a:buNone/>
                      </a:pPr>
                      <a:r>
                        <a:rPr lang="en-GB" sz="1200" b="0">
                          <a:solidFill>
                            <a:schemeClr val="tx1"/>
                          </a:solidFill>
                          <a:effectLst/>
                        </a:rPr>
                        <a:t>Perne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Birdwood Road roundabout</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60087975"/>
                  </a:ext>
                </a:extLst>
              </a:tr>
              <a:tr h="234116">
                <a:tc>
                  <a:txBody>
                    <a:bodyPr/>
                    <a:lstStyle/>
                    <a:p>
                      <a:pPr lvl="0">
                        <a:buNone/>
                      </a:pPr>
                      <a:r>
                        <a:rPr lang="en-GB" sz="1200" b="0">
                          <a:solidFill>
                            <a:schemeClr val="tx1"/>
                          </a:solidFill>
                          <a:effectLst/>
                        </a:rPr>
                        <a:t>Station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dirty="0">
                          <a:solidFill>
                            <a:schemeClr val="tx1"/>
                          </a:solidFill>
                          <a:effectLst/>
                        </a:rPr>
                        <a:t>Near </a:t>
                      </a:r>
                      <a:r>
                        <a:rPr lang="en-GB" sz="1200" b="0" dirty="0" err="1">
                          <a:solidFill>
                            <a:schemeClr val="tx1"/>
                          </a:solidFill>
                          <a:effectLst/>
                        </a:rPr>
                        <a:t>Kett</a:t>
                      </a:r>
                      <a:r>
                        <a:rPr lang="en-GB" sz="1200" b="0" dirty="0">
                          <a:solidFill>
                            <a:schemeClr val="tx1"/>
                          </a:solidFill>
                          <a:effectLst/>
                        </a:rPr>
                        <a:t> House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48178155"/>
                  </a:ext>
                </a:extLst>
              </a:tr>
              <a:tr h="234116">
                <a:tc>
                  <a:txBody>
                    <a:bodyPr/>
                    <a:lstStyle/>
                    <a:p>
                      <a:r>
                        <a:rPr lang="en-GB" sz="1200" b="0">
                          <a:solidFill>
                            <a:schemeClr val="tx1"/>
                          </a:solidFill>
                          <a:effectLst/>
                        </a:rPr>
                        <a:t>Tenison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Mill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13523308"/>
                  </a:ext>
                </a:extLst>
              </a:tr>
              <a:tr h="234116">
                <a:tc>
                  <a:txBody>
                    <a:bodyPr/>
                    <a:lstStyle/>
                    <a:p>
                      <a:r>
                        <a:rPr lang="en-GB" sz="1200" b="0">
                          <a:solidFill>
                            <a:schemeClr val="tx1"/>
                          </a:solidFill>
                          <a:effectLst/>
                        </a:rPr>
                        <a:t>Vinery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Near Romsey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dirty="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134402491"/>
                  </a:ext>
                </a:extLst>
              </a:tr>
            </a:tbl>
          </a:graphicData>
        </a:graphic>
      </p:graphicFrame>
      <p:sp>
        <p:nvSpPr>
          <p:cNvPr id="6" name="TextBox 5">
            <a:extLst>
              <a:ext uri="{FF2B5EF4-FFF2-40B4-BE49-F238E27FC236}">
                <a16:creationId xmlns:a16="http://schemas.microsoft.com/office/drawing/2014/main" id="{B3C20750-6375-899B-674D-29BDB7E80BE3}"/>
              </a:ext>
              <a:ext uri="{C183D7F6-B498-43B3-948B-1728B52AA6E4}">
                <adec:decorative xmlns:adec="http://schemas.microsoft.com/office/drawing/2017/decorative" val="1"/>
              </a:ext>
            </a:extLst>
          </p:cNvPr>
          <p:cNvSpPr txBox="1"/>
          <p:nvPr/>
        </p:nvSpPr>
        <p:spPr>
          <a:xfrm>
            <a:off x="192953" y="6366435"/>
            <a:ext cx="2154621" cy="276999"/>
          </a:xfrm>
          <a:prstGeom prst="rect">
            <a:avLst/>
          </a:prstGeom>
          <a:solidFill>
            <a:schemeClr val="bg1"/>
          </a:solidFill>
          <a:ln>
            <a:solidFill>
              <a:schemeClr val="tx1"/>
            </a:solidFill>
          </a:ln>
        </p:spPr>
        <p:txBody>
          <a:bodyPr wrap="square" rtlCol="0">
            <a:spAutoFit/>
          </a:bodyPr>
          <a:lstStyle/>
          <a:p>
            <a:r>
              <a:rPr lang="en-GB" sz="1200"/>
              <a:t>© OpenStreetMap Contributors</a:t>
            </a:r>
          </a:p>
        </p:txBody>
      </p:sp>
      <p:sp>
        <p:nvSpPr>
          <p:cNvPr id="7" name="Oval 6">
            <a:extLst>
              <a:ext uri="{FF2B5EF4-FFF2-40B4-BE49-F238E27FC236}">
                <a16:creationId xmlns:a16="http://schemas.microsoft.com/office/drawing/2014/main" id="{A4F6977B-A371-C1C9-3404-2F31CF111B48}"/>
              </a:ext>
              <a:ext uri="{C183D7F6-B498-43B3-948B-1728B52AA6E4}">
                <adec:decorative xmlns:adec="http://schemas.microsoft.com/office/drawing/2017/decorative" val="1"/>
              </a:ext>
            </a:extLst>
          </p:cNvPr>
          <p:cNvSpPr/>
          <p:nvPr/>
        </p:nvSpPr>
        <p:spPr>
          <a:xfrm>
            <a:off x="3341771" y="5747099"/>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4" name="Oval 13">
            <a:extLst>
              <a:ext uri="{FF2B5EF4-FFF2-40B4-BE49-F238E27FC236}">
                <a16:creationId xmlns:a16="http://schemas.microsoft.com/office/drawing/2014/main" id="{F753DCDD-B051-DA50-E68F-5FFF5512BF43}"/>
              </a:ext>
              <a:ext uri="{C183D7F6-B498-43B3-948B-1728B52AA6E4}">
                <adec:decorative xmlns:adec="http://schemas.microsoft.com/office/drawing/2017/decorative" val="1"/>
              </a:ext>
            </a:extLst>
          </p:cNvPr>
          <p:cNvSpPr/>
          <p:nvPr/>
        </p:nvSpPr>
        <p:spPr>
          <a:xfrm>
            <a:off x="3419924" y="4623637"/>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4" name="Oval 23">
            <a:extLst>
              <a:ext uri="{FF2B5EF4-FFF2-40B4-BE49-F238E27FC236}">
                <a16:creationId xmlns:a16="http://schemas.microsoft.com/office/drawing/2014/main" id="{78813CFA-7ECB-FA48-96B2-CB0E70CD54C3}"/>
              </a:ext>
              <a:ext uri="{C183D7F6-B498-43B3-948B-1728B52AA6E4}">
                <adec:decorative xmlns:adec="http://schemas.microsoft.com/office/drawing/2017/decorative" val="1"/>
              </a:ext>
            </a:extLst>
          </p:cNvPr>
          <p:cNvSpPr/>
          <p:nvPr/>
        </p:nvSpPr>
        <p:spPr>
          <a:xfrm>
            <a:off x="4113539" y="5629867"/>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9" name="Oval 28">
            <a:extLst>
              <a:ext uri="{FF2B5EF4-FFF2-40B4-BE49-F238E27FC236}">
                <a16:creationId xmlns:a16="http://schemas.microsoft.com/office/drawing/2014/main" id="{9BEC2E31-36A1-A19D-FA2F-DB2C13BCC7AB}"/>
              </a:ext>
              <a:ext uri="{C183D7F6-B498-43B3-948B-1728B52AA6E4}">
                <adec:decorative xmlns:adec="http://schemas.microsoft.com/office/drawing/2017/decorative" val="1"/>
              </a:ext>
            </a:extLst>
          </p:cNvPr>
          <p:cNvSpPr/>
          <p:nvPr/>
        </p:nvSpPr>
        <p:spPr>
          <a:xfrm>
            <a:off x="3859541" y="5941169"/>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3" name="Cross 32">
            <a:extLst>
              <a:ext uri="{FF2B5EF4-FFF2-40B4-BE49-F238E27FC236}">
                <a16:creationId xmlns:a16="http://schemas.microsoft.com/office/drawing/2014/main" id="{153D244C-0FA7-128B-5468-D29AA6AF99B9}"/>
              </a:ext>
              <a:ext uri="{C183D7F6-B498-43B3-948B-1728B52AA6E4}">
                <adec:decorative xmlns:adec="http://schemas.microsoft.com/office/drawing/2017/decorative" val="1"/>
              </a:ext>
            </a:extLst>
          </p:cNvPr>
          <p:cNvSpPr/>
          <p:nvPr/>
        </p:nvSpPr>
        <p:spPr>
          <a:xfrm rot="2703070">
            <a:off x="3148780" y="2214184"/>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5" name="Cross 34">
            <a:extLst>
              <a:ext uri="{FF2B5EF4-FFF2-40B4-BE49-F238E27FC236}">
                <a16:creationId xmlns:a16="http://schemas.microsoft.com/office/drawing/2014/main" id="{715521BA-072B-FD66-A26C-A0DA6DE82622}"/>
              </a:ext>
              <a:ext uri="{C183D7F6-B498-43B3-948B-1728B52AA6E4}">
                <adec:decorative xmlns:adec="http://schemas.microsoft.com/office/drawing/2017/decorative" val="1"/>
              </a:ext>
            </a:extLst>
          </p:cNvPr>
          <p:cNvSpPr/>
          <p:nvPr/>
        </p:nvSpPr>
        <p:spPr>
          <a:xfrm rot="2703070">
            <a:off x="2667198" y="2663569"/>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7" name="Cross 36">
            <a:extLst>
              <a:ext uri="{FF2B5EF4-FFF2-40B4-BE49-F238E27FC236}">
                <a16:creationId xmlns:a16="http://schemas.microsoft.com/office/drawing/2014/main" id="{9467614B-0BD8-10D9-C30B-F10F1DB7323E}"/>
              </a:ext>
              <a:ext uri="{C183D7F6-B498-43B3-948B-1728B52AA6E4}">
                <adec:decorative xmlns:adec="http://schemas.microsoft.com/office/drawing/2017/decorative" val="1"/>
              </a:ext>
            </a:extLst>
          </p:cNvPr>
          <p:cNvSpPr/>
          <p:nvPr/>
        </p:nvSpPr>
        <p:spPr>
          <a:xfrm rot="2703070">
            <a:off x="1544699" y="2928301"/>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9" name="Cross 38">
            <a:extLst>
              <a:ext uri="{FF2B5EF4-FFF2-40B4-BE49-F238E27FC236}">
                <a16:creationId xmlns:a16="http://schemas.microsoft.com/office/drawing/2014/main" id="{614232E3-8916-C2B1-B19E-BD9AE5DC6384}"/>
              </a:ext>
              <a:ext uri="{C183D7F6-B498-43B3-948B-1728B52AA6E4}">
                <adec:decorative xmlns:adec="http://schemas.microsoft.com/office/drawing/2017/decorative" val="1"/>
              </a:ext>
            </a:extLst>
          </p:cNvPr>
          <p:cNvSpPr/>
          <p:nvPr/>
        </p:nvSpPr>
        <p:spPr>
          <a:xfrm rot="2703070">
            <a:off x="3898120" y="1461953"/>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1" name="Oval 40">
            <a:extLst>
              <a:ext uri="{FF2B5EF4-FFF2-40B4-BE49-F238E27FC236}">
                <a16:creationId xmlns:a16="http://schemas.microsoft.com/office/drawing/2014/main" id="{C7814A36-8A95-0881-661C-165640329331}"/>
              </a:ext>
              <a:ext uri="{C183D7F6-B498-43B3-948B-1728B52AA6E4}">
                <adec:decorative xmlns:adec="http://schemas.microsoft.com/office/drawing/2017/decorative" val="1"/>
              </a:ext>
            </a:extLst>
          </p:cNvPr>
          <p:cNvSpPr/>
          <p:nvPr/>
        </p:nvSpPr>
        <p:spPr>
          <a:xfrm>
            <a:off x="4719234" y="5441622"/>
            <a:ext cx="179119" cy="18112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3" name="Oval 42">
            <a:extLst>
              <a:ext uri="{FF2B5EF4-FFF2-40B4-BE49-F238E27FC236}">
                <a16:creationId xmlns:a16="http://schemas.microsoft.com/office/drawing/2014/main" id="{236340BB-DDF9-0D8C-A18B-2703A9DDBD69}"/>
              </a:ext>
              <a:ext uri="{C183D7F6-B498-43B3-948B-1728B52AA6E4}">
                <adec:decorative xmlns:adec="http://schemas.microsoft.com/office/drawing/2017/decorative" val="1"/>
              </a:ext>
            </a:extLst>
          </p:cNvPr>
          <p:cNvSpPr/>
          <p:nvPr/>
        </p:nvSpPr>
        <p:spPr>
          <a:xfrm>
            <a:off x="3146387" y="5187621"/>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6" name="Cross 45">
            <a:extLst>
              <a:ext uri="{FF2B5EF4-FFF2-40B4-BE49-F238E27FC236}">
                <a16:creationId xmlns:a16="http://schemas.microsoft.com/office/drawing/2014/main" id="{FE2E09A7-B7F5-71FF-2BBB-EAABB48C8E74}"/>
              </a:ext>
              <a:ext uri="{C183D7F6-B498-43B3-948B-1728B52AA6E4}">
                <adec:decorative xmlns:adec="http://schemas.microsoft.com/office/drawing/2017/decorative" val="1"/>
              </a:ext>
            </a:extLst>
          </p:cNvPr>
          <p:cNvSpPr/>
          <p:nvPr/>
        </p:nvSpPr>
        <p:spPr>
          <a:xfrm rot="2703070">
            <a:off x="3139424" y="4144639"/>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7" name="Cross 46">
            <a:extLst>
              <a:ext uri="{FF2B5EF4-FFF2-40B4-BE49-F238E27FC236}">
                <a16:creationId xmlns:a16="http://schemas.microsoft.com/office/drawing/2014/main" id="{B4E0D433-BEFB-0DC7-C5DC-BA592D7F364A}"/>
              </a:ext>
              <a:ext uri="{C183D7F6-B498-43B3-948B-1728B52AA6E4}">
                <adec:decorative xmlns:adec="http://schemas.microsoft.com/office/drawing/2017/decorative" val="1"/>
              </a:ext>
            </a:extLst>
          </p:cNvPr>
          <p:cNvSpPr/>
          <p:nvPr/>
        </p:nvSpPr>
        <p:spPr>
          <a:xfrm rot="2703070">
            <a:off x="3128691" y="4391484"/>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8" name="Cross 47">
            <a:extLst>
              <a:ext uri="{FF2B5EF4-FFF2-40B4-BE49-F238E27FC236}">
                <a16:creationId xmlns:a16="http://schemas.microsoft.com/office/drawing/2014/main" id="{A9497C82-E451-E8BD-7729-635ED9D6F8A2}"/>
              </a:ext>
              <a:ext uri="{C183D7F6-B498-43B3-948B-1728B52AA6E4}">
                <adec:decorative xmlns:adec="http://schemas.microsoft.com/office/drawing/2017/decorative" val="1"/>
              </a:ext>
            </a:extLst>
          </p:cNvPr>
          <p:cNvSpPr/>
          <p:nvPr/>
        </p:nvSpPr>
        <p:spPr>
          <a:xfrm rot="2703070">
            <a:off x="4556100" y="4573935"/>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9" name="Cross 48">
            <a:extLst>
              <a:ext uri="{FF2B5EF4-FFF2-40B4-BE49-F238E27FC236}">
                <a16:creationId xmlns:a16="http://schemas.microsoft.com/office/drawing/2014/main" id="{4B3BF690-CF16-4739-9A58-C56183111C3E}"/>
              </a:ext>
              <a:ext uri="{C183D7F6-B498-43B3-948B-1728B52AA6E4}">
                <adec:decorative xmlns:adec="http://schemas.microsoft.com/office/drawing/2017/decorative" val="1"/>
              </a:ext>
            </a:extLst>
          </p:cNvPr>
          <p:cNvSpPr/>
          <p:nvPr/>
        </p:nvSpPr>
        <p:spPr>
          <a:xfrm rot="2703070">
            <a:off x="4620494" y="4981766"/>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5" name="Cross 4">
            <a:extLst>
              <a:ext uri="{FF2B5EF4-FFF2-40B4-BE49-F238E27FC236}">
                <a16:creationId xmlns:a16="http://schemas.microsoft.com/office/drawing/2014/main" id="{3808C500-0D06-9404-DE6A-57BA245F3D9E}"/>
              </a:ext>
              <a:ext uri="{C183D7F6-B498-43B3-948B-1728B52AA6E4}">
                <adec:decorative xmlns:adec="http://schemas.microsoft.com/office/drawing/2017/decorative" val="1"/>
              </a:ext>
            </a:extLst>
          </p:cNvPr>
          <p:cNvSpPr/>
          <p:nvPr/>
        </p:nvSpPr>
        <p:spPr>
          <a:xfrm rot="2703070">
            <a:off x="4833215" y="3074455"/>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nvGrpSpPr>
          <p:cNvPr id="13" name="Group 12">
            <a:extLst>
              <a:ext uri="{FF2B5EF4-FFF2-40B4-BE49-F238E27FC236}">
                <a16:creationId xmlns:a16="http://schemas.microsoft.com/office/drawing/2014/main" id="{F8B6F5BC-00E9-84D7-0EE7-B2C11D9D0BEB}"/>
              </a:ext>
              <a:ext uri="{C183D7F6-B498-43B3-948B-1728B52AA6E4}">
                <adec:decorative xmlns:adec="http://schemas.microsoft.com/office/drawing/2017/decorative" val="1"/>
              </a:ext>
            </a:extLst>
          </p:cNvPr>
          <p:cNvGrpSpPr/>
          <p:nvPr/>
        </p:nvGrpSpPr>
        <p:grpSpPr>
          <a:xfrm>
            <a:off x="6864928" y="4948051"/>
            <a:ext cx="5370929" cy="1706085"/>
            <a:chOff x="6861789" y="4937348"/>
            <a:chExt cx="5370929" cy="1706085"/>
          </a:xfrm>
        </p:grpSpPr>
        <p:sp>
          <p:nvSpPr>
            <p:cNvPr id="22" name="TextBox 21">
              <a:extLst>
                <a:ext uri="{FF2B5EF4-FFF2-40B4-BE49-F238E27FC236}">
                  <a16:creationId xmlns:a16="http://schemas.microsoft.com/office/drawing/2014/main" id="{284263A8-E199-6F65-3D3F-4E8DEF74B564}"/>
                </a:ext>
                <a:ext uri="{C183D7F6-B498-43B3-948B-1728B52AA6E4}">
                  <adec:decorative xmlns:adec="http://schemas.microsoft.com/office/drawing/2017/decorative" val="1"/>
                </a:ext>
              </a:extLst>
            </p:cNvPr>
            <p:cNvSpPr txBox="1"/>
            <p:nvPr/>
          </p:nvSpPr>
          <p:spPr>
            <a:xfrm>
              <a:off x="6920132" y="4978240"/>
              <a:ext cx="1283398" cy="338554"/>
            </a:xfrm>
            <a:prstGeom prst="rect">
              <a:avLst/>
            </a:prstGeom>
            <a:noFill/>
          </p:spPr>
          <p:txBody>
            <a:bodyPr wrap="square" lIns="91440" tIns="45720" rIns="91440" bIns="45720" rtlCol="0" anchor="t">
              <a:spAutoFit/>
            </a:bodyPr>
            <a:lstStyle/>
            <a:p>
              <a:r>
                <a:rPr lang="en-GB" sz="1600" b="1">
                  <a:solidFill>
                    <a:srgbClr val="000000"/>
                  </a:solidFill>
                </a:rPr>
                <a:t>Legend</a:t>
              </a:r>
            </a:p>
          </p:txBody>
        </p:sp>
        <p:sp>
          <p:nvSpPr>
            <p:cNvPr id="26" name="Oval 25">
              <a:extLst>
                <a:ext uri="{FF2B5EF4-FFF2-40B4-BE49-F238E27FC236}">
                  <a16:creationId xmlns:a16="http://schemas.microsoft.com/office/drawing/2014/main" id="{328672A5-0B3A-2CAF-CDBE-3118182B15BC}"/>
                </a:ext>
                <a:ext uri="{C183D7F6-B498-43B3-948B-1728B52AA6E4}">
                  <adec:decorative xmlns:adec="http://schemas.microsoft.com/office/drawing/2017/decorative" val="1"/>
                </a:ext>
              </a:extLst>
            </p:cNvPr>
            <p:cNvSpPr/>
            <p:nvPr/>
          </p:nvSpPr>
          <p:spPr>
            <a:xfrm>
              <a:off x="7063849" y="5350146"/>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7" name="Oval 26">
              <a:extLst>
                <a:ext uri="{FF2B5EF4-FFF2-40B4-BE49-F238E27FC236}">
                  <a16:creationId xmlns:a16="http://schemas.microsoft.com/office/drawing/2014/main" id="{157F8CB0-F11C-A5E6-5753-328895A0531B}"/>
                </a:ext>
                <a:ext uri="{C183D7F6-B498-43B3-948B-1728B52AA6E4}">
                  <adec:decorative xmlns:adec="http://schemas.microsoft.com/office/drawing/2017/decorative" val="1"/>
                </a:ext>
              </a:extLst>
            </p:cNvPr>
            <p:cNvSpPr/>
            <p:nvPr/>
          </p:nvSpPr>
          <p:spPr>
            <a:xfrm>
              <a:off x="7061927" y="5686030"/>
              <a:ext cx="179119" cy="18112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8" name="TextBox 27">
              <a:extLst>
                <a:ext uri="{FF2B5EF4-FFF2-40B4-BE49-F238E27FC236}">
                  <a16:creationId xmlns:a16="http://schemas.microsoft.com/office/drawing/2014/main" id="{97C7E609-B808-8937-3DCE-207CE3FD3105}"/>
                </a:ext>
                <a:ext uri="{C183D7F6-B498-43B3-948B-1728B52AA6E4}">
                  <adec:decorative xmlns:adec="http://schemas.microsoft.com/office/drawing/2017/decorative" val="1"/>
                </a:ext>
              </a:extLst>
            </p:cNvPr>
            <p:cNvSpPr txBox="1"/>
            <p:nvPr/>
          </p:nvSpPr>
          <p:spPr>
            <a:xfrm>
              <a:off x="7254944" y="5271477"/>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active travel data available for most months and years.</a:t>
              </a:r>
            </a:p>
          </p:txBody>
        </p:sp>
        <p:sp>
          <p:nvSpPr>
            <p:cNvPr id="30" name="TextBox 29">
              <a:extLst>
                <a:ext uri="{FF2B5EF4-FFF2-40B4-BE49-F238E27FC236}">
                  <a16:creationId xmlns:a16="http://schemas.microsoft.com/office/drawing/2014/main" id="{3AE0475C-2540-7CD1-C0A1-D279F83342CE}"/>
                </a:ext>
                <a:ext uri="{C183D7F6-B498-43B3-948B-1728B52AA6E4}">
                  <adec:decorative xmlns:adec="http://schemas.microsoft.com/office/drawing/2017/decorative" val="1"/>
                </a:ext>
              </a:extLst>
            </p:cNvPr>
            <p:cNvSpPr txBox="1"/>
            <p:nvPr/>
          </p:nvSpPr>
          <p:spPr>
            <a:xfrm>
              <a:off x="7254944" y="5547344"/>
              <a:ext cx="48115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Comparable active travel data available for June 2019, June 2021, June 2022 &amp; June 2023.</a:t>
              </a:r>
            </a:p>
          </p:txBody>
        </p:sp>
        <p:sp>
          <p:nvSpPr>
            <p:cNvPr id="31" name="Rectangle 30">
              <a:extLst>
                <a:ext uri="{FF2B5EF4-FFF2-40B4-BE49-F238E27FC236}">
                  <a16:creationId xmlns:a16="http://schemas.microsoft.com/office/drawing/2014/main" id="{CD0E699A-C7AC-B5A2-7CD8-0871631D8642}"/>
                </a:ext>
                <a:ext uri="{C183D7F6-B498-43B3-948B-1728B52AA6E4}">
                  <adec:decorative xmlns:adec="http://schemas.microsoft.com/office/drawing/2017/decorative" val="1"/>
                </a:ext>
              </a:extLst>
            </p:cNvPr>
            <p:cNvSpPr/>
            <p:nvPr/>
          </p:nvSpPr>
          <p:spPr>
            <a:xfrm>
              <a:off x="6861789" y="4937348"/>
              <a:ext cx="5140397" cy="170608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sz="1600"/>
            </a:p>
          </p:txBody>
        </p:sp>
        <p:sp>
          <p:nvSpPr>
            <p:cNvPr id="32" name="Oval 31">
              <a:extLst>
                <a:ext uri="{FF2B5EF4-FFF2-40B4-BE49-F238E27FC236}">
                  <a16:creationId xmlns:a16="http://schemas.microsoft.com/office/drawing/2014/main" id="{E45DE446-0DDD-BD0F-A992-6054399D2F7F}"/>
                </a:ext>
                <a:ext uri="{C183D7F6-B498-43B3-948B-1728B52AA6E4}">
                  <adec:decorative xmlns:adec="http://schemas.microsoft.com/office/drawing/2017/decorative" val="1"/>
                </a:ext>
              </a:extLst>
            </p:cNvPr>
            <p:cNvSpPr/>
            <p:nvPr/>
          </p:nvSpPr>
          <p:spPr>
            <a:xfrm>
              <a:off x="7061927" y="6044712"/>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4" name="TextBox 33">
              <a:extLst>
                <a:ext uri="{FF2B5EF4-FFF2-40B4-BE49-F238E27FC236}">
                  <a16:creationId xmlns:a16="http://schemas.microsoft.com/office/drawing/2014/main" id="{D2B15548-6E76-E072-0EB8-6944D308BF21}"/>
                </a:ext>
                <a:ext uri="{C183D7F6-B498-43B3-948B-1728B52AA6E4}">
                  <adec:decorative xmlns:adec="http://schemas.microsoft.com/office/drawing/2017/decorative" val="1"/>
                </a:ext>
              </a:extLst>
            </p:cNvPr>
            <p:cNvSpPr txBox="1"/>
            <p:nvPr/>
          </p:nvSpPr>
          <p:spPr>
            <a:xfrm>
              <a:off x="7254944" y="6000959"/>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active travel data available for June 2019 and June 2023.</a:t>
              </a:r>
            </a:p>
          </p:txBody>
        </p:sp>
        <p:sp>
          <p:nvSpPr>
            <p:cNvPr id="36" name="Cross 35">
              <a:extLst>
                <a:ext uri="{FF2B5EF4-FFF2-40B4-BE49-F238E27FC236}">
                  <a16:creationId xmlns:a16="http://schemas.microsoft.com/office/drawing/2014/main" id="{7BA5AB7E-16B8-A56E-505F-C11977DA33A2}"/>
                </a:ext>
                <a:ext uri="{C183D7F6-B498-43B3-948B-1728B52AA6E4}">
                  <adec:decorative xmlns:adec="http://schemas.microsoft.com/office/drawing/2017/decorative" val="1"/>
                </a:ext>
              </a:extLst>
            </p:cNvPr>
            <p:cNvSpPr/>
            <p:nvPr/>
          </p:nvSpPr>
          <p:spPr>
            <a:xfrm rot="2703070">
              <a:off x="7062801" y="6347981"/>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8" name="TextBox 37">
              <a:extLst>
                <a:ext uri="{FF2B5EF4-FFF2-40B4-BE49-F238E27FC236}">
                  <a16:creationId xmlns:a16="http://schemas.microsoft.com/office/drawing/2014/main" id="{2CCE6ED8-CAE6-A934-927F-9682181A9E4F}"/>
                </a:ext>
                <a:ext uri="{C183D7F6-B498-43B3-948B-1728B52AA6E4}">
                  <adec:decorative xmlns:adec="http://schemas.microsoft.com/office/drawing/2017/decorative" val="1"/>
                </a:ext>
              </a:extLst>
            </p:cNvPr>
            <p:cNvSpPr txBox="1"/>
            <p:nvPr/>
          </p:nvSpPr>
          <p:spPr>
            <a:xfrm>
              <a:off x="7254944" y="6296432"/>
              <a:ext cx="49777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data not available for June 2019 and/or June 2023.</a:t>
              </a:r>
            </a:p>
          </p:txBody>
        </p:sp>
      </p:grpSp>
      <p:sp>
        <p:nvSpPr>
          <p:cNvPr id="8" name="Cross 7">
            <a:extLst>
              <a:ext uri="{FF2B5EF4-FFF2-40B4-BE49-F238E27FC236}">
                <a16:creationId xmlns:a16="http://schemas.microsoft.com/office/drawing/2014/main" id="{80A2E580-00BF-FCBC-4722-AE31D4603F41}"/>
              </a:ext>
              <a:ext uri="{C183D7F6-B498-43B3-948B-1728B52AA6E4}">
                <adec:decorative xmlns:adec="http://schemas.microsoft.com/office/drawing/2017/decorative" val="1"/>
              </a:ext>
            </a:extLst>
          </p:cNvPr>
          <p:cNvSpPr/>
          <p:nvPr/>
        </p:nvSpPr>
        <p:spPr>
          <a:xfrm rot="2703070">
            <a:off x="1516660" y="1063467"/>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9" name="Cross 8">
            <a:extLst>
              <a:ext uri="{FF2B5EF4-FFF2-40B4-BE49-F238E27FC236}">
                <a16:creationId xmlns:a16="http://schemas.microsoft.com/office/drawing/2014/main" id="{608BA713-89FC-44D1-8839-23A8A9C7E300}"/>
              </a:ext>
              <a:ext uri="{C183D7F6-B498-43B3-948B-1728B52AA6E4}">
                <adec:decorative xmlns:adec="http://schemas.microsoft.com/office/drawing/2017/decorative" val="1"/>
              </a:ext>
            </a:extLst>
          </p:cNvPr>
          <p:cNvSpPr/>
          <p:nvPr/>
        </p:nvSpPr>
        <p:spPr>
          <a:xfrm rot="2703070">
            <a:off x="4507151" y="4130510"/>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Tree>
    <p:extLst>
      <p:ext uri="{BB962C8B-B14F-4D97-AF65-F5344CB8AC3E}">
        <p14:creationId xmlns:p14="http://schemas.microsoft.com/office/powerpoint/2010/main" val="133343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Cyclists</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34</a:t>
            </a:fld>
            <a:endParaRPr lang="en-GB"/>
          </a:p>
        </p:txBody>
      </p:sp>
      <p:sp>
        <p:nvSpPr>
          <p:cNvPr id="5" name="TextBox 4">
            <a:extLst>
              <a:ext uri="{FF2B5EF4-FFF2-40B4-BE49-F238E27FC236}">
                <a16:creationId xmlns:a16="http://schemas.microsoft.com/office/drawing/2014/main" id="{2B8111DD-5D7A-2AA9-409A-498F9719459C}"/>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000000"/>
                </a:solidFill>
                <a:cs typeface="Calibri"/>
              </a:rPr>
              <a:t>Overall, June 2023 cycling volumes are 1% below last year (June 2022) and are 11% below pre-Covid (June 2019). </a:t>
            </a:r>
          </a:p>
          <a:p>
            <a:pPr algn="ctr"/>
            <a:r>
              <a:rPr lang="en-US" sz="1400" dirty="0">
                <a:solidFill>
                  <a:srgbClr val="000000"/>
                </a:solidFill>
                <a:cs typeface="Calibri"/>
              </a:rPr>
              <a:t>However, June 2023 weekend cycling volumes are only 6% below pre-Covid (June 2019) and 2% ahead of last year (June 2022).</a:t>
            </a:r>
          </a:p>
        </p:txBody>
      </p:sp>
      <p:pic>
        <p:nvPicPr>
          <p:cNvPr id="10" name="Picture 9" descr="A line chart showing all months of the year along the x-axis. Chart has four lines representing individual years, showing average weekday cycle flows for each month. The line for 2023 so far is very similar to the line for 2022 - although June 2023 has dropped slightly below June 2022.  Both 2022 and 2023 are significantly ahead of 2021. 2019 weekday cycling volumes in May and June are above the lines for 2023 and 2022.">
            <a:extLst>
              <a:ext uri="{FF2B5EF4-FFF2-40B4-BE49-F238E27FC236}">
                <a16:creationId xmlns:a16="http://schemas.microsoft.com/office/drawing/2014/main" id="{99E8CECF-02EE-2B89-A163-440974CDB902}"/>
              </a:ext>
            </a:extLst>
          </p:cNvPr>
          <p:cNvPicPr>
            <a:picLocks noChangeAspect="1"/>
          </p:cNvPicPr>
          <p:nvPr/>
        </p:nvPicPr>
        <p:blipFill>
          <a:blip r:embed="rId4"/>
          <a:stretch>
            <a:fillRect/>
          </a:stretch>
        </p:blipFill>
        <p:spPr>
          <a:xfrm>
            <a:off x="2324338" y="1153361"/>
            <a:ext cx="7034813" cy="4417208"/>
          </a:xfrm>
          <a:prstGeom prst="rect">
            <a:avLst/>
          </a:prstGeom>
        </p:spPr>
      </p:pic>
      <p:graphicFrame>
        <p:nvGraphicFramePr>
          <p:cNvPr id="4" name="Table 3">
            <a:extLst>
              <a:ext uri="{FF2B5EF4-FFF2-40B4-BE49-F238E27FC236}">
                <a16:creationId xmlns:a16="http://schemas.microsoft.com/office/drawing/2014/main" id="{747AF314-F3BE-2B3F-B99A-57E612A8D55B}"/>
              </a:ext>
            </a:extLst>
          </p:cNvPr>
          <p:cNvGraphicFramePr>
            <a:graphicFrameLocks noGrp="1"/>
          </p:cNvGraphicFramePr>
          <p:nvPr>
            <p:extLst>
              <p:ext uri="{D42A27DB-BD31-4B8C-83A1-F6EECF244321}">
                <p14:modId xmlns:p14="http://schemas.microsoft.com/office/powerpoint/2010/main" val="2619231013"/>
              </p:ext>
            </p:extLst>
          </p:nvPr>
        </p:nvGraphicFramePr>
        <p:xfrm>
          <a:off x="1340092" y="5599504"/>
          <a:ext cx="3064602" cy="1021490"/>
        </p:xfrm>
        <a:graphic>
          <a:graphicData uri="http://schemas.openxmlformats.org/drawingml/2006/table">
            <a:tbl>
              <a:tblPr firstRow="1"/>
              <a:tblGrid>
                <a:gridCol w="1021534">
                  <a:extLst>
                    <a:ext uri="{9D8B030D-6E8A-4147-A177-3AD203B41FA5}">
                      <a16:colId xmlns:a16="http://schemas.microsoft.com/office/drawing/2014/main" val="4168432786"/>
                    </a:ext>
                  </a:extLst>
                </a:gridCol>
                <a:gridCol w="1021534">
                  <a:extLst>
                    <a:ext uri="{9D8B030D-6E8A-4147-A177-3AD203B41FA5}">
                      <a16:colId xmlns:a16="http://schemas.microsoft.com/office/drawing/2014/main" val="1032806987"/>
                    </a:ext>
                  </a:extLst>
                </a:gridCol>
                <a:gridCol w="1021534">
                  <a:extLst>
                    <a:ext uri="{9D8B030D-6E8A-4147-A177-3AD203B41FA5}">
                      <a16:colId xmlns:a16="http://schemas.microsoft.com/office/drawing/2014/main" val="1141213759"/>
                    </a:ext>
                  </a:extLst>
                </a:gridCol>
              </a:tblGrid>
              <a:tr h="81007">
                <a:tc gridSpan="3">
                  <a:txBody>
                    <a:bodyPr/>
                    <a:lstStyle/>
                    <a:p>
                      <a:pPr lvl="0" algn="ctr" rtl="0">
                        <a:buNone/>
                      </a:pPr>
                      <a:r>
                        <a:rPr lang="en-GB" sz="1200" b="1" i="0" u="none" strike="noStrike">
                          <a:solidFill>
                            <a:srgbClr val="0070C0"/>
                          </a:solidFill>
                          <a:effectLst/>
                          <a:latin typeface="Calibri"/>
                        </a:rPr>
                        <a:t>Pre-COVID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4355102"/>
                  </a:ext>
                </a:extLst>
              </a:tr>
              <a:tr h="0">
                <a:tc gridSpan="3">
                  <a:txBody>
                    <a:bodyPr/>
                    <a:lstStyle/>
                    <a:p>
                      <a:pPr lvl="0" algn="ctr">
                        <a:buNone/>
                      </a:pPr>
                      <a:r>
                        <a:rPr lang="en-GB" sz="1200" b="1" u="none" strike="noStrike">
                          <a:solidFill>
                            <a:schemeClr val="tx1"/>
                          </a:solidFill>
                          <a:effectLst/>
                        </a:rPr>
                        <a:t>June 2019 to June 2023</a:t>
                      </a:r>
                      <a:endParaRPr lang="en-GB" sz="1200" b="1" i="0" u="none" strike="noStrike">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5823245"/>
                  </a:ext>
                </a:extLst>
              </a:tr>
              <a:tr h="0">
                <a:tc>
                  <a:txBody>
                    <a:bodyPr/>
                    <a:lstStyle/>
                    <a:p>
                      <a:pPr lvl="0" algn="ctr" rtl="0">
                        <a:buNone/>
                      </a:pP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6111418"/>
                  </a:ext>
                </a:extLst>
              </a:tr>
              <a:tr h="73837">
                <a:tc>
                  <a:txBody>
                    <a:bodyPr/>
                    <a:lstStyle/>
                    <a:p>
                      <a:pPr lvl="0" algn="ctr" rtl="0">
                        <a:buNone/>
                      </a:pPr>
                      <a:r>
                        <a:rPr lang="en-GB" sz="1200" b="1" i="0" u="none" strike="noStrike">
                          <a:solidFill>
                            <a:schemeClr val="tx1"/>
                          </a:solidFill>
                          <a:effectLst/>
                          <a:latin typeface="Calibri"/>
                        </a:rPr>
                        <a:t>-11%</a:t>
                      </a:r>
                      <a:endParaRPr lang="en-US">
                        <a:solidFill>
                          <a:schemeClr val="tx1"/>
                        </a:solidFill>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lvl="0" algn="ctr">
                        <a:buNone/>
                      </a:pPr>
                      <a:r>
                        <a:rPr lang="en-GB" sz="1200" b="1" i="0" u="none" strike="noStrike">
                          <a:solidFill>
                            <a:schemeClr val="tx1"/>
                          </a:solidFill>
                          <a:effectLst/>
                          <a:latin typeface="Calibri"/>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lvl="0" algn="ctr" rtl="0">
                        <a:buNone/>
                      </a:pPr>
                      <a:r>
                        <a:rPr lang="en-GB" sz="1200" b="1" i="0" u="none" strike="noStrike" dirty="0">
                          <a:solidFill>
                            <a:schemeClr val="tx1"/>
                          </a:solidFill>
                          <a:effectLst/>
                          <a:latin typeface="Calibri"/>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extLst>
                  <a:ext uri="{0D108BD9-81ED-4DB2-BD59-A6C34878D82A}">
                    <a16:rowId xmlns:a16="http://schemas.microsoft.com/office/drawing/2014/main" val="176730031"/>
                  </a:ext>
                </a:extLst>
              </a:tr>
            </a:tbl>
          </a:graphicData>
        </a:graphic>
      </p:graphicFrame>
      <p:graphicFrame>
        <p:nvGraphicFramePr>
          <p:cNvPr id="7" name="Table 6">
            <a:extLst>
              <a:ext uri="{FF2B5EF4-FFF2-40B4-BE49-F238E27FC236}">
                <a16:creationId xmlns:a16="http://schemas.microsoft.com/office/drawing/2014/main" id="{46D8525A-AB9E-E861-1EEC-ACA62998866B}"/>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4270833142"/>
              </p:ext>
            </p:extLst>
          </p:nvPr>
        </p:nvGraphicFramePr>
        <p:xfrm>
          <a:off x="4404694" y="5599504"/>
          <a:ext cx="3064602" cy="1021490"/>
        </p:xfrm>
        <a:graphic>
          <a:graphicData uri="http://schemas.openxmlformats.org/drawingml/2006/table">
            <a:tbl>
              <a:tblPr firstRow="1"/>
              <a:tblGrid>
                <a:gridCol w="1021534">
                  <a:extLst>
                    <a:ext uri="{9D8B030D-6E8A-4147-A177-3AD203B41FA5}">
                      <a16:colId xmlns:a16="http://schemas.microsoft.com/office/drawing/2014/main" val="237791955"/>
                    </a:ext>
                  </a:extLst>
                </a:gridCol>
                <a:gridCol w="1021534">
                  <a:extLst>
                    <a:ext uri="{9D8B030D-6E8A-4147-A177-3AD203B41FA5}">
                      <a16:colId xmlns:a16="http://schemas.microsoft.com/office/drawing/2014/main" val="2790483596"/>
                    </a:ext>
                  </a:extLst>
                </a:gridCol>
                <a:gridCol w="1021534">
                  <a:extLst>
                    <a:ext uri="{9D8B030D-6E8A-4147-A177-3AD203B41FA5}">
                      <a16:colId xmlns:a16="http://schemas.microsoft.com/office/drawing/2014/main" val="1953113605"/>
                    </a:ext>
                  </a:extLst>
                </a:gridCol>
              </a:tblGrid>
              <a:tr h="81007">
                <a:tc gridSpan="3">
                  <a:txBody>
                    <a:bodyPr/>
                    <a:lstStyle/>
                    <a:p>
                      <a:pPr algn="ctr" rtl="0" fontAlgn="b"/>
                      <a:r>
                        <a:rPr lang="en-GB" sz="1200" b="1" i="0" u="none" strike="noStrike" kern="1200">
                          <a:solidFill>
                            <a:srgbClr val="0070C0"/>
                          </a:solidFill>
                          <a:effectLst/>
                          <a:latin typeface="Calibri"/>
                          <a:ea typeface="+mn-ea"/>
                          <a:cs typeface="+mn-cs"/>
                        </a:rPr>
                        <a:t>Mid-COVID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extLst>
                  <a:ext uri="{0D108BD9-81ED-4DB2-BD59-A6C34878D82A}">
                    <a16:rowId xmlns:a16="http://schemas.microsoft.com/office/drawing/2014/main" val="2613423464"/>
                  </a:ext>
                </a:extLst>
              </a:tr>
              <a:tr h="0">
                <a:tc gridSpan="3">
                  <a:txBody>
                    <a:bodyPr/>
                    <a:lstStyle/>
                    <a:p>
                      <a:pPr algn="ctr" fontAlgn="b"/>
                      <a:r>
                        <a:rPr lang="en-GB" sz="1200" b="1" u="none" strike="noStrike">
                          <a:effectLst/>
                        </a:rPr>
                        <a:t>June 2021 to June</a:t>
                      </a:r>
                      <a:r>
                        <a:rPr lang="en-GB" sz="1200" b="1" i="0" u="none" strike="noStrike" noProof="0">
                          <a:effectLst/>
                          <a:latin typeface="Calibri"/>
                        </a:rPr>
                        <a:t> </a:t>
                      </a:r>
                      <a:r>
                        <a:rPr lang="en-GB" sz="1200" b="1" u="none" strike="noStrike">
                          <a:effectLst/>
                        </a:rPr>
                        <a:t>2023</a:t>
                      </a:r>
                      <a:endParaRPr lang="en-GB" sz="1200" b="1" i="0" u="none" strike="noStrike">
                        <a:solidFill>
                          <a:srgbClr val="000000"/>
                        </a:solidFill>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extLst>
                  <a:ext uri="{0D108BD9-81ED-4DB2-BD59-A6C34878D82A}">
                    <a16:rowId xmlns:a16="http://schemas.microsoft.com/office/drawing/2014/main" val="3774679814"/>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3737821"/>
                  </a:ext>
                </a:extLst>
              </a:tr>
              <a:tr h="73837">
                <a:tc>
                  <a:txBody>
                    <a:bodyPr/>
                    <a:lstStyle/>
                    <a:p>
                      <a:pPr algn="ctr" rtl="0" fontAlgn="ctr"/>
                      <a:r>
                        <a:rPr lang="en-GB" sz="1200" b="1" i="0" u="none" strike="noStrike">
                          <a:effectLst/>
                          <a:latin typeface="Calibri"/>
                        </a:rPr>
                        <a:t>+12%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dirty="0">
                          <a:effectLst/>
                          <a:latin typeface="Calibri"/>
                        </a:rPr>
                        <a:t>+8%</a:t>
                      </a:r>
                      <a:endParaRPr lang="en-US"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3793985"/>
                  </a:ext>
                </a:extLst>
              </a:tr>
            </a:tbl>
          </a:graphicData>
        </a:graphic>
      </p:graphicFrame>
      <p:graphicFrame>
        <p:nvGraphicFramePr>
          <p:cNvPr id="9" name="Table 8">
            <a:extLst>
              <a:ext uri="{FF2B5EF4-FFF2-40B4-BE49-F238E27FC236}">
                <a16:creationId xmlns:a16="http://schemas.microsoft.com/office/drawing/2014/main" id="{065F87BC-B707-D7BC-95CB-F7CAD094225C}"/>
              </a:ext>
            </a:extLst>
          </p:cNvPr>
          <p:cNvGraphicFramePr>
            <a:graphicFrameLocks noGrp="1"/>
          </p:cNvGraphicFramePr>
          <p:nvPr>
            <p:extLst>
              <p:ext uri="{D42A27DB-BD31-4B8C-83A1-F6EECF244321}">
                <p14:modId xmlns:p14="http://schemas.microsoft.com/office/powerpoint/2010/main" val="1558261278"/>
              </p:ext>
            </p:extLst>
          </p:nvPr>
        </p:nvGraphicFramePr>
        <p:xfrm>
          <a:off x="7469296" y="5599504"/>
          <a:ext cx="3064602" cy="1021490"/>
        </p:xfrm>
        <a:graphic>
          <a:graphicData uri="http://schemas.openxmlformats.org/drawingml/2006/table">
            <a:tbl>
              <a:tblPr firstRow="1"/>
              <a:tblGrid>
                <a:gridCol w="1021534">
                  <a:extLst>
                    <a:ext uri="{9D8B030D-6E8A-4147-A177-3AD203B41FA5}">
                      <a16:colId xmlns:a16="http://schemas.microsoft.com/office/drawing/2014/main" val="2980363944"/>
                    </a:ext>
                  </a:extLst>
                </a:gridCol>
                <a:gridCol w="1021534">
                  <a:extLst>
                    <a:ext uri="{9D8B030D-6E8A-4147-A177-3AD203B41FA5}">
                      <a16:colId xmlns:a16="http://schemas.microsoft.com/office/drawing/2014/main" val="4191881843"/>
                    </a:ext>
                  </a:extLst>
                </a:gridCol>
                <a:gridCol w="1021534">
                  <a:extLst>
                    <a:ext uri="{9D8B030D-6E8A-4147-A177-3AD203B41FA5}">
                      <a16:colId xmlns:a16="http://schemas.microsoft.com/office/drawing/2014/main" val="617820300"/>
                    </a:ext>
                  </a:extLst>
                </a:gridCol>
              </a:tblGrid>
              <a:tr h="81007">
                <a:tc gridSpan="3">
                  <a:txBody>
                    <a:bodyPr/>
                    <a:lstStyle/>
                    <a:p>
                      <a:pPr algn="ctr" rtl="0" fontAlgn="b"/>
                      <a:r>
                        <a:rPr lang="en-GB" sz="1200" b="1" i="0" u="none" strike="noStrike">
                          <a:solidFill>
                            <a:srgbClr val="0070C0"/>
                          </a:solidFill>
                          <a:effectLst/>
                          <a:latin typeface="Calibri"/>
                        </a:rPr>
                        <a:t>Previous year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5235723"/>
                  </a:ext>
                </a:extLst>
              </a:tr>
              <a:tr h="0">
                <a:tc gridSpan="3">
                  <a:txBody>
                    <a:bodyPr/>
                    <a:lstStyle/>
                    <a:p>
                      <a:pPr algn="ctr" fontAlgn="b"/>
                      <a:r>
                        <a:rPr lang="en-GB" sz="1200" b="1" u="none" strike="noStrike">
                          <a:effectLst/>
                        </a:rPr>
                        <a:t>June 2022 to June 2023</a:t>
                      </a:r>
                      <a:endParaRPr lang="en-GB" sz="1200" b="1" i="0" u="none" strike="noStrike">
                        <a:solidFill>
                          <a:srgbClr val="000000"/>
                        </a:solidFill>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88291528"/>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0304266"/>
                  </a:ext>
                </a:extLst>
              </a:tr>
              <a:tr h="73837">
                <a:tc>
                  <a:txBody>
                    <a:bodyPr/>
                    <a:lstStyle/>
                    <a:p>
                      <a:pPr lvl="0" algn="ctr">
                        <a:buNone/>
                      </a:pPr>
                      <a:r>
                        <a:rPr lang="en-GB" sz="1200" b="1" i="0" u="none" strike="noStrike">
                          <a:effectLst/>
                          <a:latin typeface="Calibri"/>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defTabSz="914400" rtl="0" eaLnBrk="1" latinLnBrk="0" hangingPunct="1">
                        <a:buNone/>
                      </a:pPr>
                      <a:r>
                        <a:rPr lang="en-GB" sz="1200" b="1" i="0" u="none" strike="noStrike" kern="1200">
                          <a:effectLst/>
                          <a:latin typeface="Calibri"/>
                          <a:ea typeface="+mn-ea"/>
                          <a:cs typeface="+mn-cs"/>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dirty="0">
                          <a:effectLst/>
                          <a:latin typeface="Calibri"/>
                        </a:rPr>
                        <a:t>+2%</a:t>
                      </a:r>
                      <a:endParaRPr lang="en-GB" sz="1200" b="1" i="0" u="none" strike="noStrike" dirty="0">
                        <a:solidFill>
                          <a:sysClr val="windowText" lastClr="00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770492"/>
                  </a:ext>
                </a:extLst>
              </a:tr>
            </a:tbl>
          </a:graphicData>
        </a:graphic>
      </p:graphicFrame>
      <p:sp>
        <p:nvSpPr>
          <p:cNvPr id="6" name="TextBox 5">
            <a:extLst>
              <a:ext uri="{FF2B5EF4-FFF2-40B4-BE49-F238E27FC236}">
                <a16:creationId xmlns:a16="http://schemas.microsoft.com/office/drawing/2014/main" id="{9A1BFBCE-3249-7F3E-598B-67AAFC6502A3}"/>
              </a:ext>
            </a:extLst>
          </p:cNvPr>
          <p:cNvSpPr txBox="1"/>
          <p:nvPr/>
        </p:nvSpPr>
        <p:spPr>
          <a:xfrm>
            <a:off x="-36014" y="6631627"/>
            <a:ext cx="9302848" cy="246221"/>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Sensors used for this analysis: Coleridge Road, Hills Road, and Tenison Road.</a:t>
            </a:r>
          </a:p>
        </p:txBody>
      </p:sp>
    </p:spTree>
    <p:extLst>
      <p:ext uri="{BB962C8B-B14F-4D97-AF65-F5344CB8AC3E}">
        <p14:creationId xmlns:p14="http://schemas.microsoft.com/office/powerpoint/2010/main" val="4245264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Pedestrians</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35</a:t>
            </a:fld>
            <a:endParaRPr lang="en-GB"/>
          </a:p>
        </p:txBody>
      </p:sp>
      <p:sp>
        <p:nvSpPr>
          <p:cNvPr id="5" name="TextBox 4">
            <a:extLst>
              <a:ext uri="{FF2B5EF4-FFF2-40B4-BE49-F238E27FC236}">
                <a16:creationId xmlns:a16="http://schemas.microsoft.com/office/drawing/2014/main" id="{695D376A-BCCE-27B0-3998-15F14C26CCDB}"/>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0000"/>
                </a:solidFill>
                <a:cs typeface="Calibri"/>
              </a:rPr>
              <a:t>Pedestrian volumes in June 2023 were only 1% below pre-Covid (June 2019) – but are below this point last year (June 2022).</a:t>
            </a:r>
          </a:p>
        </p:txBody>
      </p:sp>
      <p:pic>
        <p:nvPicPr>
          <p:cNvPr id="10" name="Picture 9" descr="A line chart showing all months of the year along the x-axis. Chart has four lines representing individual years, showing average weekday pedestrian flows for each month. The line for 2023 so far is tracking relatively similarly to the pre-Covid (2019) line for May and June. Both 2019 and 2023 sit below the line for 2022 walking volumes for May and June.">
            <a:extLst>
              <a:ext uri="{FF2B5EF4-FFF2-40B4-BE49-F238E27FC236}">
                <a16:creationId xmlns:a16="http://schemas.microsoft.com/office/drawing/2014/main" id="{50453ECB-873E-24EE-1783-23B33E542EDF}"/>
              </a:ext>
            </a:extLst>
          </p:cNvPr>
          <p:cNvPicPr>
            <a:picLocks noChangeAspect="1"/>
          </p:cNvPicPr>
          <p:nvPr/>
        </p:nvPicPr>
        <p:blipFill>
          <a:blip r:embed="rId4"/>
          <a:stretch>
            <a:fillRect/>
          </a:stretch>
        </p:blipFill>
        <p:spPr>
          <a:xfrm>
            <a:off x="1983213" y="1031675"/>
            <a:ext cx="8225573" cy="4502238"/>
          </a:xfrm>
          <a:prstGeom prst="rect">
            <a:avLst/>
          </a:prstGeom>
        </p:spPr>
      </p:pic>
      <p:graphicFrame>
        <p:nvGraphicFramePr>
          <p:cNvPr id="4" name="Table 3">
            <a:extLst>
              <a:ext uri="{FF2B5EF4-FFF2-40B4-BE49-F238E27FC236}">
                <a16:creationId xmlns:a16="http://schemas.microsoft.com/office/drawing/2014/main" id="{323FE048-E192-C1E7-FAE8-E021DE7EBF4A}"/>
              </a:ext>
            </a:extLst>
          </p:cNvPr>
          <p:cNvGraphicFramePr>
            <a:graphicFrameLocks noGrp="1"/>
          </p:cNvGraphicFramePr>
          <p:nvPr>
            <p:extLst>
              <p:ext uri="{D42A27DB-BD31-4B8C-83A1-F6EECF244321}">
                <p14:modId xmlns:p14="http://schemas.microsoft.com/office/powerpoint/2010/main" val="2988480699"/>
              </p:ext>
            </p:extLst>
          </p:nvPr>
        </p:nvGraphicFramePr>
        <p:xfrm>
          <a:off x="1624572" y="5572025"/>
          <a:ext cx="3064602" cy="1021490"/>
        </p:xfrm>
        <a:graphic>
          <a:graphicData uri="http://schemas.openxmlformats.org/drawingml/2006/table">
            <a:tbl>
              <a:tblPr firstRow="1"/>
              <a:tblGrid>
                <a:gridCol w="1021534">
                  <a:extLst>
                    <a:ext uri="{9D8B030D-6E8A-4147-A177-3AD203B41FA5}">
                      <a16:colId xmlns:a16="http://schemas.microsoft.com/office/drawing/2014/main" val="4168432786"/>
                    </a:ext>
                  </a:extLst>
                </a:gridCol>
                <a:gridCol w="1021534">
                  <a:extLst>
                    <a:ext uri="{9D8B030D-6E8A-4147-A177-3AD203B41FA5}">
                      <a16:colId xmlns:a16="http://schemas.microsoft.com/office/drawing/2014/main" val="1032806987"/>
                    </a:ext>
                  </a:extLst>
                </a:gridCol>
                <a:gridCol w="1021534">
                  <a:extLst>
                    <a:ext uri="{9D8B030D-6E8A-4147-A177-3AD203B41FA5}">
                      <a16:colId xmlns:a16="http://schemas.microsoft.com/office/drawing/2014/main" val="1141213759"/>
                    </a:ext>
                  </a:extLst>
                </a:gridCol>
              </a:tblGrid>
              <a:tr h="81007">
                <a:tc gridSpan="3">
                  <a:txBody>
                    <a:bodyPr/>
                    <a:lstStyle/>
                    <a:p>
                      <a:pPr lvl="0" algn="ctr" rtl="0">
                        <a:buNone/>
                      </a:pPr>
                      <a:r>
                        <a:rPr lang="en-GB" sz="1200" b="1" i="0" u="none" strike="noStrike">
                          <a:solidFill>
                            <a:srgbClr val="0070C0"/>
                          </a:solidFill>
                          <a:effectLst/>
                          <a:latin typeface="Calibri"/>
                        </a:rPr>
                        <a:t>Pre-COVID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4355102"/>
                  </a:ext>
                </a:extLst>
              </a:tr>
              <a:tr h="0">
                <a:tc gridSpan="3">
                  <a:txBody>
                    <a:bodyPr/>
                    <a:lstStyle/>
                    <a:p>
                      <a:pPr lvl="0" algn="ctr">
                        <a:buNone/>
                      </a:pPr>
                      <a:r>
                        <a:rPr lang="en-GB" sz="1200" b="1" i="0" u="none" strike="noStrike" noProof="0">
                          <a:solidFill>
                            <a:schemeClr val="tx1"/>
                          </a:solidFill>
                          <a:effectLst/>
                          <a:latin typeface="Calibri"/>
                        </a:rPr>
                        <a:t>June 2019 to June 2023</a:t>
                      </a:r>
                      <a:endParaRPr lang="en-US" i="0" noProof="0">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5823245"/>
                  </a:ext>
                </a:extLst>
              </a:tr>
              <a:tr h="0">
                <a:tc>
                  <a:txBody>
                    <a:bodyPr/>
                    <a:lstStyle/>
                    <a:p>
                      <a:pPr lvl="0" algn="ctr" rtl="0">
                        <a:buNone/>
                      </a:pP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6111418"/>
                  </a:ext>
                </a:extLst>
              </a:tr>
              <a:tr h="81147">
                <a:tc>
                  <a:txBody>
                    <a:bodyPr/>
                    <a:lstStyle/>
                    <a:p>
                      <a:pPr lvl="0" algn="ctr" rtl="0">
                        <a:buNone/>
                      </a:pPr>
                      <a:r>
                        <a:rPr lang="en-GB" sz="1200" b="1" i="0" u="none" strike="noStrike">
                          <a:solidFill>
                            <a:schemeClr val="tx1"/>
                          </a:solidFill>
                          <a:effectLst/>
                          <a:latin typeface="Calibri"/>
                        </a:rPr>
                        <a:t>-1%</a:t>
                      </a:r>
                      <a:endParaRPr lang="en-US">
                        <a:solidFill>
                          <a:schemeClr val="tx1"/>
                        </a:solidFill>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lvl="0" algn="ctr">
                        <a:buNone/>
                      </a:pPr>
                      <a:r>
                        <a:rPr lang="en-GB" sz="1200" b="1" i="0" u="none" strike="noStrike">
                          <a:solidFill>
                            <a:schemeClr val="tx1"/>
                          </a:solidFill>
                          <a:effectLst/>
                          <a:latin typeface="Calibri"/>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lvl="0" algn="ctr" defTabSz="914400" rtl="0" eaLnBrk="1" latinLnBrk="0" hangingPunct="1">
                        <a:buNone/>
                      </a:pPr>
                      <a:r>
                        <a:rPr lang="en-GB" sz="1200" b="1" i="0" u="none" strike="noStrike" kern="1200" dirty="0">
                          <a:solidFill>
                            <a:schemeClr val="tx1"/>
                          </a:solidFill>
                          <a:effectLst/>
                          <a:latin typeface="Calibri"/>
                          <a:ea typeface="+mn-ea"/>
                          <a:cs typeface="+mn-cs"/>
                        </a:rPr>
                        <a:t>No change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76730031"/>
                  </a:ext>
                </a:extLst>
              </a:tr>
            </a:tbl>
          </a:graphicData>
        </a:graphic>
      </p:graphicFrame>
      <p:graphicFrame>
        <p:nvGraphicFramePr>
          <p:cNvPr id="7" name="Table 6">
            <a:extLst>
              <a:ext uri="{FF2B5EF4-FFF2-40B4-BE49-F238E27FC236}">
                <a16:creationId xmlns:a16="http://schemas.microsoft.com/office/drawing/2014/main" id="{76802DF6-EB0F-3706-52FE-614DC8E9DE32}"/>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195787927"/>
              </p:ext>
            </p:extLst>
          </p:nvPr>
        </p:nvGraphicFramePr>
        <p:xfrm>
          <a:off x="4689174" y="5572025"/>
          <a:ext cx="3064602" cy="1021490"/>
        </p:xfrm>
        <a:graphic>
          <a:graphicData uri="http://schemas.openxmlformats.org/drawingml/2006/table">
            <a:tbl>
              <a:tblPr firstRow="1"/>
              <a:tblGrid>
                <a:gridCol w="1021534">
                  <a:extLst>
                    <a:ext uri="{9D8B030D-6E8A-4147-A177-3AD203B41FA5}">
                      <a16:colId xmlns:a16="http://schemas.microsoft.com/office/drawing/2014/main" val="237791955"/>
                    </a:ext>
                  </a:extLst>
                </a:gridCol>
                <a:gridCol w="1021534">
                  <a:extLst>
                    <a:ext uri="{9D8B030D-6E8A-4147-A177-3AD203B41FA5}">
                      <a16:colId xmlns:a16="http://schemas.microsoft.com/office/drawing/2014/main" val="2790483596"/>
                    </a:ext>
                  </a:extLst>
                </a:gridCol>
                <a:gridCol w="1021534">
                  <a:extLst>
                    <a:ext uri="{9D8B030D-6E8A-4147-A177-3AD203B41FA5}">
                      <a16:colId xmlns:a16="http://schemas.microsoft.com/office/drawing/2014/main" val="1953113605"/>
                    </a:ext>
                  </a:extLst>
                </a:gridCol>
              </a:tblGrid>
              <a:tr h="81007">
                <a:tc gridSpan="3">
                  <a:txBody>
                    <a:bodyPr/>
                    <a:lstStyle/>
                    <a:p>
                      <a:pPr algn="ctr" rtl="0" fontAlgn="b"/>
                      <a:r>
                        <a:rPr lang="en-GB" sz="1200" b="1" i="0" u="none" strike="noStrike" kern="1200">
                          <a:solidFill>
                            <a:srgbClr val="0070C0"/>
                          </a:solidFill>
                          <a:effectLst/>
                          <a:latin typeface="Calibri"/>
                          <a:ea typeface="+mn-ea"/>
                          <a:cs typeface="+mn-cs"/>
                        </a:rPr>
                        <a:t>Mid-COVID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extLst>
                  <a:ext uri="{0D108BD9-81ED-4DB2-BD59-A6C34878D82A}">
                    <a16:rowId xmlns:a16="http://schemas.microsoft.com/office/drawing/2014/main" val="2613423464"/>
                  </a:ext>
                </a:extLst>
              </a:tr>
              <a:tr h="0">
                <a:tc gridSpan="3">
                  <a:txBody>
                    <a:bodyPr/>
                    <a:lstStyle/>
                    <a:p>
                      <a:pPr lvl="0" algn="ctr">
                        <a:lnSpc>
                          <a:spcPct val="100000"/>
                        </a:lnSpc>
                        <a:spcBef>
                          <a:spcPts val="0"/>
                        </a:spcBef>
                        <a:spcAft>
                          <a:spcPts val="0"/>
                        </a:spcAft>
                        <a:buNone/>
                      </a:pPr>
                      <a:r>
                        <a:rPr lang="en-GB" sz="1200" b="1" i="0" u="none" strike="noStrike" noProof="0">
                          <a:solidFill>
                            <a:srgbClr val="000000"/>
                          </a:solidFill>
                          <a:effectLst/>
                          <a:latin typeface="Calibri"/>
                        </a:rPr>
                        <a:t>June 2021 to June 2023</a:t>
                      </a:r>
                      <a:endParaRPr lang="en-GB" sz="1200" b="0" i="0" u="none" strike="noStrike" noProof="0">
                        <a:solidFill>
                          <a:srgbClr val="000000"/>
                        </a:soli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extLst>
                  <a:ext uri="{0D108BD9-81ED-4DB2-BD59-A6C34878D82A}">
                    <a16:rowId xmlns:a16="http://schemas.microsoft.com/office/drawing/2014/main" val="3774679814"/>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3737821"/>
                  </a:ext>
                </a:extLst>
              </a:tr>
              <a:tr h="73837">
                <a:tc>
                  <a:txBody>
                    <a:bodyPr/>
                    <a:lstStyle/>
                    <a:p>
                      <a:pPr algn="ctr" rtl="0" fontAlgn="ctr"/>
                      <a:r>
                        <a:rPr lang="en-GB" sz="1200" b="1" i="0" u="none" strike="noStrike">
                          <a:effectLst/>
                          <a:latin typeface="Calibri"/>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dirty="0">
                          <a:effectLst/>
                          <a:latin typeface="Calibri"/>
                        </a:rPr>
                        <a:t>-8%</a:t>
                      </a:r>
                      <a:endParaRPr lang="en-US"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3793985"/>
                  </a:ext>
                </a:extLst>
              </a:tr>
            </a:tbl>
          </a:graphicData>
        </a:graphic>
      </p:graphicFrame>
      <p:graphicFrame>
        <p:nvGraphicFramePr>
          <p:cNvPr id="9" name="Table 8">
            <a:extLst>
              <a:ext uri="{FF2B5EF4-FFF2-40B4-BE49-F238E27FC236}">
                <a16:creationId xmlns:a16="http://schemas.microsoft.com/office/drawing/2014/main" id="{DDBA219A-EF9A-6EBE-A872-4B46212EC7F2}"/>
              </a:ext>
            </a:extLst>
          </p:cNvPr>
          <p:cNvGraphicFramePr>
            <a:graphicFrameLocks noGrp="1"/>
          </p:cNvGraphicFramePr>
          <p:nvPr>
            <p:extLst>
              <p:ext uri="{D42A27DB-BD31-4B8C-83A1-F6EECF244321}">
                <p14:modId xmlns:p14="http://schemas.microsoft.com/office/powerpoint/2010/main" val="2474874318"/>
              </p:ext>
            </p:extLst>
          </p:nvPr>
        </p:nvGraphicFramePr>
        <p:xfrm>
          <a:off x="7753776" y="5572025"/>
          <a:ext cx="3064602" cy="1021490"/>
        </p:xfrm>
        <a:graphic>
          <a:graphicData uri="http://schemas.openxmlformats.org/drawingml/2006/table">
            <a:tbl>
              <a:tblPr firstRow="1"/>
              <a:tblGrid>
                <a:gridCol w="1021534">
                  <a:extLst>
                    <a:ext uri="{9D8B030D-6E8A-4147-A177-3AD203B41FA5}">
                      <a16:colId xmlns:a16="http://schemas.microsoft.com/office/drawing/2014/main" val="2980363944"/>
                    </a:ext>
                  </a:extLst>
                </a:gridCol>
                <a:gridCol w="1021534">
                  <a:extLst>
                    <a:ext uri="{9D8B030D-6E8A-4147-A177-3AD203B41FA5}">
                      <a16:colId xmlns:a16="http://schemas.microsoft.com/office/drawing/2014/main" val="4191881843"/>
                    </a:ext>
                  </a:extLst>
                </a:gridCol>
                <a:gridCol w="1021534">
                  <a:extLst>
                    <a:ext uri="{9D8B030D-6E8A-4147-A177-3AD203B41FA5}">
                      <a16:colId xmlns:a16="http://schemas.microsoft.com/office/drawing/2014/main" val="617820300"/>
                    </a:ext>
                  </a:extLst>
                </a:gridCol>
              </a:tblGrid>
              <a:tr h="81007">
                <a:tc gridSpan="3">
                  <a:txBody>
                    <a:bodyPr/>
                    <a:lstStyle/>
                    <a:p>
                      <a:pPr algn="ctr" rtl="0" fontAlgn="b"/>
                      <a:r>
                        <a:rPr lang="en-GB" sz="1200" b="1" i="0" u="none" strike="noStrike">
                          <a:solidFill>
                            <a:srgbClr val="0070C0"/>
                          </a:solidFill>
                          <a:effectLst/>
                          <a:latin typeface="Calibri"/>
                        </a:rPr>
                        <a:t>Previous year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5235723"/>
                  </a:ext>
                </a:extLst>
              </a:tr>
              <a:tr h="0">
                <a:tc gridSpan="3">
                  <a:txBody>
                    <a:bodyPr/>
                    <a:lstStyle/>
                    <a:p>
                      <a:pPr lvl="0" algn="ctr">
                        <a:lnSpc>
                          <a:spcPct val="100000"/>
                        </a:lnSpc>
                        <a:spcBef>
                          <a:spcPts val="0"/>
                        </a:spcBef>
                        <a:spcAft>
                          <a:spcPts val="0"/>
                        </a:spcAft>
                        <a:buNone/>
                      </a:pPr>
                      <a:r>
                        <a:rPr lang="en-GB" sz="1200" b="1" i="0" u="none" strike="noStrike" noProof="0">
                          <a:solidFill>
                            <a:srgbClr val="000000"/>
                          </a:solidFill>
                          <a:effectLst/>
                          <a:latin typeface="Calibri"/>
                        </a:rPr>
                        <a:t>June 2022 to June 2023</a:t>
                      </a:r>
                      <a:endParaRPr lang="en-GB" sz="1200" b="0" i="0" u="none" strike="noStrike" noProof="0">
                        <a:solidFill>
                          <a:srgbClr val="000000"/>
                        </a:soli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88291528"/>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0304266"/>
                  </a:ext>
                </a:extLst>
              </a:tr>
              <a:tr h="73837">
                <a:tc>
                  <a:txBody>
                    <a:bodyPr/>
                    <a:lstStyle/>
                    <a:p>
                      <a:pPr lvl="0" algn="ctr">
                        <a:buNone/>
                      </a:pPr>
                      <a:r>
                        <a:rPr lang="en-GB" sz="1200" b="1" i="0" u="none" strike="noStrike">
                          <a:effectLst/>
                          <a:latin typeface="Calibri"/>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defTabSz="914400" rtl="0" eaLnBrk="1" latinLnBrk="0" hangingPunct="1">
                        <a:buNone/>
                      </a:pPr>
                      <a:r>
                        <a:rPr lang="en-GB" sz="1200" b="1" i="0" u="none" strike="noStrike" kern="1200">
                          <a:effectLst/>
                          <a:latin typeface="Calibri"/>
                          <a:ea typeface="+mn-ea"/>
                          <a:cs typeface="+mn-cs"/>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dirty="0">
                          <a:effectLst/>
                          <a:latin typeface="Calibri"/>
                        </a:rPr>
                        <a:t>-14%</a:t>
                      </a:r>
                      <a:endParaRPr lang="en-GB" sz="1200" b="1" i="0" u="none" strike="noStrike" dirty="0">
                        <a:solidFill>
                          <a:sysClr val="windowText" lastClr="00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770492"/>
                  </a:ext>
                </a:extLst>
              </a:tr>
            </a:tbl>
          </a:graphicData>
        </a:graphic>
      </p:graphicFrame>
      <p:sp>
        <p:nvSpPr>
          <p:cNvPr id="2" name="TextBox 1">
            <a:extLst>
              <a:ext uri="{FF2B5EF4-FFF2-40B4-BE49-F238E27FC236}">
                <a16:creationId xmlns:a16="http://schemas.microsoft.com/office/drawing/2014/main" id="{5AE7D5D4-20E5-7D2C-097E-8DBBF7F678D6}"/>
              </a:ext>
            </a:extLst>
          </p:cNvPr>
          <p:cNvSpPr txBox="1"/>
          <p:nvPr/>
        </p:nvSpPr>
        <p:spPr>
          <a:xfrm>
            <a:off x="-36014" y="6631627"/>
            <a:ext cx="9302848" cy="246221"/>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Sensors used for this analysis: Coleridge Road, Hills Road, and Tenison Road.</a:t>
            </a:r>
          </a:p>
        </p:txBody>
      </p:sp>
    </p:spTree>
    <p:extLst>
      <p:ext uri="{BB962C8B-B14F-4D97-AF65-F5344CB8AC3E}">
        <p14:creationId xmlns:p14="http://schemas.microsoft.com/office/powerpoint/2010/main" val="527418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BDD8F3-BFB8-804D-F4CD-6C2395E4D3D4}"/>
              </a:ext>
              <a:ext uri="{C183D7F6-B498-43B3-948B-1728B52AA6E4}">
                <adec:decorative xmlns:adec="http://schemas.microsoft.com/office/drawing/2017/decorative" val="1"/>
              </a:ext>
            </a:extLst>
          </p:cNvPr>
          <p:cNvSpPr txBox="1"/>
          <p:nvPr/>
        </p:nvSpPr>
        <p:spPr>
          <a:xfrm>
            <a:off x="277071" y="6432146"/>
            <a:ext cx="2154621" cy="276999"/>
          </a:xfrm>
          <a:prstGeom prst="rect">
            <a:avLst/>
          </a:prstGeom>
          <a:solidFill>
            <a:schemeClr val="bg1"/>
          </a:solidFill>
          <a:ln>
            <a:solidFill>
              <a:schemeClr val="tx1"/>
            </a:solidFill>
          </a:ln>
        </p:spPr>
        <p:txBody>
          <a:bodyPr wrap="square" rtlCol="0">
            <a:spAutoFit/>
          </a:bodyPr>
          <a:lstStyle/>
          <a:p>
            <a:r>
              <a:rPr lang="en-GB" sz="1200"/>
              <a:t>© OpenStreetMap Contributors</a:t>
            </a:r>
          </a:p>
        </p:txBody>
      </p:sp>
      <p:sp>
        <p:nvSpPr>
          <p:cNvPr id="6" name="TextBox 5">
            <a:extLst>
              <a:ext uri="{FF2B5EF4-FFF2-40B4-BE49-F238E27FC236}">
                <a16:creationId xmlns:a16="http://schemas.microsoft.com/office/drawing/2014/main" id="{44F61E7C-F991-8552-9614-BACBE16CEEDB}"/>
              </a:ext>
              <a:ext uri="{C183D7F6-B498-43B3-948B-1728B52AA6E4}">
                <adec:decorative xmlns:adec="http://schemas.microsoft.com/office/drawing/2017/decorative" val="1"/>
              </a:ext>
            </a:extLst>
          </p:cNvPr>
          <p:cNvSpPr txBox="1"/>
          <p:nvPr/>
        </p:nvSpPr>
        <p:spPr>
          <a:xfrm>
            <a:off x="277070" y="744066"/>
            <a:ext cx="6134367" cy="307777"/>
          </a:xfrm>
          <a:prstGeom prst="rect">
            <a:avLst/>
          </a:prstGeom>
          <a:solidFill>
            <a:schemeClr val="bg1"/>
          </a:solidFill>
          <a:ln>
            <a:solidFill>
              <a:schemeClr val="tx1"/>
            </a:solidFill>
          </a:ln>
        </p:spPr>
        <p:txBody>
          <a:bodyPr wrap="square" lIns="91440" tIns="45720" rIns="91440" bIns="45720" rtlCol="0" anchor="t">
            <a:spAutoFit/>
          </a:bodyPr>
          <a:lstStyle/>
          <a:p>
            <a:pPr algn="ctr"/>
            <a:r>
              <a:rPr lang="en-GB" sz="1400" b="1"/>
              <a:t>Cambridgeshire Annual Traffic Survey Sites – River Screenline and Cycle Routes</a:t>
            </a:r>
            <a:endParaRPr lang="en-US"/>
          </a:p>
        </p:txBody>
      </p:sp>
      <p:sp>
        <p:nvSpPr>
          <p:cNvPr id="4" name="Title 10">
            <a:extLst>
              <a:ext uri="{FF2B5EF4-FFF2-40B4-BE49-F238E27FC236}">
                <a16:creationId xmlns:a16="http://schemas.microsoft.com/office/drawing/2014/main" id="{BED2A261-2E4D-DCCB-61A9-049BF019F5DC}"/>
              </a:ext>
            </a:extLst>
          </p:cNvPr>
          <p:cNvSpPr txBox="1">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Local Road Network: Active Travel Census Sites</a:t>
            </a:r>
            <a:endParaRPr kumimoji="0" lang="en-GB"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9" name="Picture 8" descr="Map showing active mode annual traffic count sites along the River Cam and on popular cycle routes in nearby South Cambridgeshire villages.">
            <a:extLst>
              <a:ext uri="{FF2B5EF4-FFF2-40B4-BE49-F238E27FC236}">
                <a16:creationId xmlns:a16="http://schemas.microsoft.com/office/drawing/2014/main" id="{6660D5A1-CDB8-A4D6-1BFE-4D11C44D2AA6}"/>
              </a:ext>
            </a:extLst>
          </p:cNvPr>
          <p:cNvPicPr>
            <a:picLocks noChangeAspect="1"/>
          </p:cNvPicPr>
          <p:nvPr/>
        </p:nvPicPr>
        <p:blipFill>
          <a:blip r:embed="rId2"/>
          <a:stretch>
            <a:fillRect/>
          </a:stretch>
        </p:blipFill>
        <p:spPr>
          <a:xfrm>
            <a:off x="287704" y="754699"/>
            <a:ext cx="8099851" cy="5954446"/>
          </a:xfrm>
          <a:prstGeom prst="rect">
            <a:avLst/>
          </a:prstGeom>
          <a:ln>
            <a:solidFill>
              <a:schemeClr val="tx1"/>
            </a:solidFill>
          </a:ln>
        </p:spPr>
      </p:pic>
      <p:graphicFrame>
        <p:nvGraphicFramePr>
          <p:cNvPr id="7" name="Table 6">
            <a:extLst>
              <a:ext uri="{FF2B5EF4-FFF2-40B4-BE49-F238E27FC236}">
                <a16:creationId xmlns:a16="http://schemas.microsoft.com/office/drawing/2014/main" id="{C0E66B2C-ECB7-6D7F-F1A7-AB6B60ACF764}"/>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575048747"/>
              </p:ext>
            </p:extLst>
          </p:nvPr>
        </p:nvGraphicFramePr>
        <p:xfrm>
          <a:off x="8847132" y="683922"/>
          <a:ext cx="2950845" cy="6096000"/>
        </p:xfrm>
        <a:graphic>
          <a:graphicData uri="http://schemas.openxmlformats.org/drawingml/2006/table">
            <a:tbl>
              <a:tblPr firstRow="1" bandRow="1">
                <a:tableStyleId>{5940675A-B579-460E-94D1-54222C63F5DA}</a:tableStyleId>
              </a:tblPr>
              <a:tblGrid>
                <a:gridCol w="2950845">
                  <a:extLst>
                    <a:ext uri="{9D8B030D-6E8A-4147-A177-3AD203B41FA5}">
                      <a16:colId xmlns:a16="http://schemas.microsoft.com/office/drawing/2014/main" val="1191812419"/>
                    </a:ext>
                  </a:extLst>
                </a:gridCol>
              </a:tblGrid>
              <a:tr h="180000">
                <a:tc>
                  <a:txBody>
                    <a:bodyPr/>
                    <a:lstStyle/>
                    <a:p>
                      <a:r>
                        <a:rPr lang="en-GB" sz="1250" b="1">
                          <a:effectLst/>
                        </a:rPr>
                        <a:t>Sensor Location​​</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54137971"/>
                  </a:ext>
                </a:extLst>
              </a:tr>
              <a:tr h="180000">
                <a:tc>
                  <a:txBody>
                    <a:bodyPr/>
                    <a:lstStyle/>
                    <a:p>
                      <a:r>
                        <a:rPr lang="en-GB" sz="1250" b="0">
                          <a:solidFill>
                            <a:schemeClr val="tx1"/>
                          </a:solidFill>
                          <a:effectLst/>
                        </a:rPr>
                        <a:t>Elizabeth Way</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1169372"/>
                  </a:ext>
                </a:extLst>
              </a:tr>
              <a:tr h="180000">
                <a:tc>
                  <a:txBody>
                    <a:bodyPr/>
                    <a:lstStyle/>
                    <a:p>
                      <a:r>
                        <a:rPr lang="en-GB" sz="1250" b="0">
                          <a:solidFill>
                            <a:schemeClr val="tx1"/>
                          </a:solidFill>
                          <a:effectLst/>
                        </a:rPr>
                        <a:t>Victoria Avenue​​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5322488"/>
                  </a:ext>
                </a:extLst>
              </a:tr>
              <a:tr h="180000">
                <a:tc>
                  <a:txBody>
                    <a:bodyPr/>
                    <a:lstStyle/>
                    <a:p>
                      <a:r>
                        <a:rPr lang="en-GB" sz="1250" b="0" dirty="0">
                          <a:solidFill>
                            <a:schemeClr val="tx1"/>
                          </a:solidFill>
                          <a:effectLst/>
                        </a:rPr>
                        <a:t>Bridge Street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6056800"/>
                  </a:ext>
                </a:extLst>
              </a:tr>
              <a:tr h="180000">
                <a:tc>
                  <a:txBody>
                    <a:bodyPr/>
                    <a:lstStyle/>
                    <a:p>
                      <a:r>
                        <a:rPr lang="en-GB" sz="1250" b="0">
                          <a:solidFill>
                            <a:schemeClr val="tx1"/>
                          </a:solidFill>
                          <a:effectLst/>
                        </a:rPr>
                        <a:t>Silver Street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192294"/>
                  </a:ext>
                </a:extLst>
              </a:tr>
              <a:tr h="180000">
                <a:tc>
                  <a:txBody>
                    <a:bodyPr/>
                    <a:lstStyle/>
                    <a:p>
                      <a:r>
                        <a:rPr lang="en-GB" sz="1250" b="0">
                          <a:solidFill>
                            <a:schemeClr val="tx1"/>
                          </a:solidFill>
                          <a:effectLst/>
                        </a:rPr>
                        <a:t>Fen Causeway​​</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1578486"/>
                  </a:ext>
                </a:extLst>
              </a:tr>
              <a:tr h="180000">
                <a:tc>
                  <a:txBody>
                    <a:bodyPr/>
                    <a:lstStyle/>
                    <a:p>
                      <a:r>
                        <a:rPr lang="en-GB" sz="1250" b="0">
                          <a:solidFill>
                            <a:schemeClr val="tx1"/>
                          </a:solidFill>
                          <a:effectLst/>
                        </a:rPr>
                        <a:t>Green Dragon Bridge​​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1920672"/>
                  </a:ext>
                </a:extLst>
              </a:tr>
              <a:tr h="180000">
                <a:tc>
                  <a:txBody>
                    <a:bodyPr/>
                    <a:lstStyle/>
                    <a:p>
                      <a:r>
                        <a:rPr lang="en-GB" sz="1250" b="0">
                          <a:solidFill>
                            <a:schemeClr val="tx1"/>
                          </a:solidFill>
                          <a:effectLst/>
                        </a:rPr>
                        <a:t>Pye’s Bridge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7692815"/>
                  </a:ext>
                </a:extLst>
              </a:tr>
              <a:tr h="180000">
                <a:tc>
                  <a:txBody>
                    <a:bodyPr/>
                    <a:lstStyle/>
                    <a:p>
                      <a:r>
                        <a:rPr lang="en-GB" sz="1250" b="0" dirty="0">
                          <a:solidFill>
                            <a:schemeClr val="tx1"/>
                          </a:solidFill>
                          <a:effectLst/>
                        </a:rPr>
                        <a:t>Fort St George​​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9478729"/>
                  </a:ext>
                </a:extLst>
              </a:tr>
              <a:tr h="180000">
                <a:tc>
                  <a:txBody>
                    <a:bodyPr/>
                    <a:lstStyle/>
                    <a:p>
                      <a:r>
                        <a:rPr lang="en-GB" sz="1250" b="0">
                          <a:solidFill>
                            <a:schemeClr val="tx1"/>
                          </a:solidFill>
                          <a:effectLst/>
                        </a:rPr>
                        <a:t>Jesus Lock​​</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5974204"/>
                  </a:ext>
                </a:extLst>
              </a:tr>
              <a:tr h="180000">
                <a:tc>
                  <a:txBody>
                    <a:bodyPr/>
                    <a:lstStyle/>
                    <a:p>
                      <a:r>
                        <a:rPr lang="en-GB" sz="1250" b="0">
                          <a:solidFill>
                            <a:schemeClr val="tx1"/>
                          </a:solidFill>
                          <a:effectLst/>
                        </a:rPr>
                        <a:t>Garrett Hostel Lane​​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2981906"/>
                  </a:ext>
                </a:extLst>
              </a:tr>
              <a:tr h="180000">
                <a:tc>
                  <a:txBody>
                    <a:bodyPr/>
                    <a:lstStyle/>
                    <a:p>
                      <a:r>
                        <a:rPr lang="en-GB" sz="1250" b="0">
                          <a:solidFill>
                            <a:schemeClr val="tx1"/>
                          </a:solidFill>
                          <a:effectLst/>
                        </a:rPr>
                        <a:t>Mill Lane Weir</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0872126"/>
                  </a:ext>
                </a:extLst>
              </a:tr>
              <a:tr h="180000">
                <a:tc>
                  <a:txBody>
                    <a:bodyPr/>
                    <a:lstStyle/>
                    <a:p>
                      <a:r>
                        <a:rPr lang="en-GB" sz="1250" b="0">
                          <a:solidFill>
                            <a:schemeClr val="tx1"/>
                          </a:solidFill>
                          <a:effectLst/>
                        </a:rPr>
                        <a:t>Coe Fen​</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9502090"/>
                  </a:ext>
                </a:extLst>
              </a:tr>
              <a:tr h="180000">
                <a:tc>
                  <a:txBody>
                    <a:bodyPr/>
                    <a:lstStyle/>
                    <a:p>
                      <a:pPr lvl="0">
                        <a:buNone/>
                      </a:pPr>
                      <a:r>
                        <a:rPr lang="en-GB" sz="1250" b="0">
                          <a:solidFill>
                            <a:schemeClr val="tx1"/>
                          </a:solidFill>
                          <a:effectLst/>
                        </a:rPr>
                        <a:t>Riverside</a:t>
                      </a:r>
                    </a:p>
                  </a:txBody>
                  <a:tcPr marR="0" marT="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5075487"/>
                  </a:ext>
                </a:extLst>
              </a:tr>
              <a:tr h="180000">
                <a:tc>
                  <a:txBody>
                    <a:bodyPr/>
                    <a:lstStyle/>
                    <a:p>
                      <a:pPr lvl="0">
                        <a:buNone/>
                      </a:pPr>
                      <a:r>
                        <a:rPr lang="en-GB" sz="1250" b="0">
                          <a:solidFill>
                            <a:schemeClr val="tx1"/>
                          </a:solidFill>
                          <a:effectLst/>
                        </a:rPr>
                        <a:t>Abbey-Chesterton Bridge (new for 2022)</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9061212"/>
                  </a:ext>
                </a:extLst>
              </a:tr>
              <a:tr h="180000">
                <a:tc>
                  <a:txBody>
                    <a:bodyPr/>
                    <a:lstStyle/>
                    <a:p>
                      <a:pPr lvl="0">
                        <a:buNone/>
                      </a:pPr>
                      <a:r>
                        <a:rPr lang="en-GB" sz="1250" b="0">
                          <a:solidFill>
                            <a:schemeClr val="tx1"/>
                          </a:solidFill>
                          <a:effectLst/>
                        </a:rPr>
                        <a:t>Barton Road, Newnham</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8153963"/>
                  </a:ext>
                </a:extLst>
              </a:tr>
              <a:tr h="180000">
                <a:tc>
                  <a:txBody>
                    <a:bodyPr/>
                    <a:lstStyle/>
                    <a:p>
                      <a:pPr lvl="0">
                        <a:buNone/>
                      </a:pPr>
                      <a:r>
                        <a:rPr lang="en-GB" sz="1250" b="0">
                          <a:solidFill>
                            <a:schemeClr val="tx1"/>
                          </a:solidFill>
                          <a:effectLst/>
                        </a:rPr>
                        <a:t>Comberton Road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5937819"/>
                  </a:ext>
                </a:extLst>
              </a:tr>
              <a:tr h="180000">
                <a:tc>
                  <a:txBody>
                    <a:bodyPr/>
                    <a:lstStyle/>
                    <a:p>
                      <a:pPr lvl="0">
                        <a:buNone/>
                      </a:pPr>
                      <a:r>
                        <a:rPr lang="en-GB" sz="1250" b="0">
                          <a:solidFill>
                            <a:schemeClr val="tx1"/>
                          </a:solidFill>
                          <a:effectLst/>
                        </a:rPr>
                        <a:t>Toft Road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194738"/>
                  </a:ext>
                </a:extLst>
              </a:tr>
              <a:tr h="180000">
                <a:tc>
                  <a:txBody>
                    <a:bodyPr/>
                    <a:lstStyle/>
                    <a:p>
                      <a:pPr lvl="0">
                        <a:buNone/>
                      </a:pPr>
                      <a:r>
                        <a:rPr lang="en-GB" sz="1250" b="0">
                          <a:solidFill>
                            <a:schemeClr val="tx1"/>
                          </a:solidFill>
                          <a:effectLst/>
                        </a:rPr>
                        <a:t>High Street, Dry Drayton</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4891061"/>
                  </a:ext>
                </a:extLst>
              </a:tr>
              <a:tr h="180000">
                <a:tc>
                  <a:txBody>
                    <a:bodyPr/>
                    <a:lstStyle/>
                    <a:p>
                      <a:pPr lvl="0">
                        <a:buNone/>
                      </a:pPr>
                      <a:r>
                        <a:rPr lang="en-GB" sz="1250" b="0">
                          <a:solidFill>
                            <a:schemeClr val="tx1"/>
                          </a:solidFill>
                          <a:effectLst/>
                        </a:rPr>
                        <a:t>Oakington Road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2500794"/>
                  </a:ext>
                </a:extLst>
              </a:tr>
              <a:tr h="180000">
                <a:tc>
                  <a:txBody>
                    <a:bodyPr/>
                    <a:lstStyle/>
                    <a:p>
                      <a:pPr lvl="0">
                        <a:buNone/>
                      </a:pPr>
                      <a:r>
                        <a:rPr lang="en-GB" sz="1250" b="0">
                          <a:solidFill>
                            <a:schemeClr val="tx1"/>
                          </a:solidFill>
                          <a:effectLst/>
                        </a:rPr>
                        <a:t>Cambridge Road, Milton</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423446"/>
                  </a:ext>
                </a:extLst>
              </a:tr>
              <a:tr h="180000">
                <a:tc>
                  <a:txBody>
                    <a:bodyPr/>
                    <a:lstStyle/>
                    <a:p>
                      <a:pPr lvl="0">
                        <a:buNone/>
                      </a:pPr>
                      <a:r>
                        <a:rPr lang="en-GB" sz="1250" b="0">
                          <a:solidFill>
                            <a:schemeClr val="tx1"/>
                          </a:solidFill>
                          <a:effectLst/>
                        </a:rPr>
                        <a:t>Cambridge Road, Fulbourn</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1751782"/>
                  </a:ext>
                </a:extLst>
              </a:tr>
              <a:tr h="180000">
                <a:tc>
                  <a:txBody>
                    <a:bodyPr/>
                    <a:lstStyle/>
                    <a:p>
                      <a:pPr lvl="0">
                        <a:buNone/>
                      </a:pPr>
                      <a:r>
                        <a:rPr lang="en-GB" sz="1250" b="0">
                          <a:solidFill>
                            <a:schemeClr val="tx1"/>
                          </a:solidFill>
                          <a:effectLst/>
                        </a:rPr>
                        <a:t>Newmarket Road, Teversham</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1356234"/>
                  </a:ext>
                </a:extLst>
              </a:tr>
              <a:tr h="180000">
                <a:tc>
                  <a:txBody>
                    <a:bodyPr/>
                    <a:lstStyle/>
                    <a:p>
                      <a:pPr lvl="0">
                        <a:buNone/>
                      </a:pPr>
                      <a:r>
                        <a:rPr lang="en-GB" sz="1250" b="0">
                          <a:solidFill>
                            <a:schemeClr val="tx1"/>
                          </a:solidFill>
                          <a:effectLst/>
                        </a:rPr>
                        <a:t>Coldhams Lane</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2414487"/>
                  </a:ext>
                </a:extLst>
              </a:tr>
              <a:tr h="180000">
                <a:tc>
                  <a:txBody>
                    <a:bodyPr/>
                    <a:lstStyle/>
                    <a:p>
                      <a:pPr lvl="0">
                        <a:buNone/>
                      </a:pPr>
                      <a:r>
                        <a:rPr lang="en-GB" sz="1250" b="0">
                          <a:solidFill>
                            <a:schemeClr val="tx1"/>
                          </a:solidFill>
                          <a:effectLst/>
                        </a:rPr>
                        <a:t>Carter Cycle Bridge</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2094822"/>
                  </a:ext>
                </a:extLst>
              </a:tr>
              <a:tr h="180000">
                <a:tc>
                  <a:txBody>
                    <a:bodyPr/>
                    <a:lstStyle/>
                    <a:p>
                      <a:pPr lvl="0">
                        <a:buNone/>
                      </a:pPr>
                      <a:r>
                        <a:rPr lang="en-GB" sz="1250" b="0">
                          <a:solidFill>
                            <a:schemeClr val="tx1"/>
                          </a:solidFill>
                          <a:effectLst/>
                        </a:rPr>
                        <a:t>High Green, Great Shelford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3194895"/>
                  </a:ext>
                </a:extLst>
              </a:tr>
              <a:tr h="180000">
                <a:tc>
                  <a:txBody>
                    <a:bodyPr/>
                    <a:lstStyle/>
                    <a:p>
                      <a:pPr lvl="0">
                        <a:buNone/>
                      </a:pPr>
                      <a:r>
                        <a:rPr lang="en-GB" sz="1250" b="0">
                          <a:solidFill>
                            <a:schemeClr val="tx1"/>
                          </a:solidFill>
                          <a:effectLst/>
                        </a:rPr>
                        <a:t>Hills Road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5117668"/>
                  </a:ext>
                </a:extLst>
              </a:tr>
              <a:tr h="180000">
                <a:tc>
                  <a:txBody>
                    <a:bodyPr/>
                    <a:lstStyle/>
                    <a:p>
                      <a:pPr lvl="0">
                        <a:buNone/>
                      </a:pPr>
                      <a:r>
                        <a:rPr lang="en-GB" sz="1250" b="0">
                          <a:solidFill>
                            <a:schemeClr val="tx1"/>
                          </a:solidFill>
                          <a:effectLst/>
                        </a:rPr>
                        <a:t>Long Road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6119711"/>
                  </a:ext>
                </a:extLst>
              </a:tr>
              <a:tr h="180000">
                <a:tc>
                  <a:txBody>
                    <a:bodyPr/>
                    <a:lstStyle/>
                    <a:p>
                      <a:pPr lvl="0">
                        <a:buNone/>
                      </a:pPr>
                      <a:r>
                        <a:rPr lang="en-GB" sz="1250" b="0">
                          <a:solidFill>
                            <a:schemeClr val="tx1"/>
                          </a:solidFill>
                          <a:effectLst/>
                        </a:rPr>
                        <a:t>Jubilee Way</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2956620"/>
                  </a:ext>
                </a:extLst>
              </a:tr>
              <a:tr h="180000">
                <a:tc>
                  <a:txBody>
                    <a:bodyPr/>
                    <a:lstStyle/>
                    <a:p>
                      <a:pPr lvl="0">
                        <a:buNone/>
                      </a:pPr>
                      <a:r>
                        <a:rPr lang="en-GB" sz="1250" b="0">
                          <a:solidFill>
                            <a:schemeClr val="tx1"/>
                          </a:solidFill>
                          <a:effectLst/>
                        </a:rPr>
                        <a:t>Cambridge Road, Sawston</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3276123"/>
                  </a:ext>
                </a:extLst>
              </a:tr>
              <a:tr h="180000">
                <a:tc>
                  <a:txBody>
                    <a:bodyPr/>
                    <a:lstStyle/>
                    <a:p>
                      <a:pPr lvl="0">
                        <a:buNone/>
                      </a:pPr>
                      <a:r>
                        <a:rPr lang="en-GB" sz="1250" b="0">
                          <a:solidFill>
                            <a:schemeClr val="tx1"/>
                          </a:solidFill>
                          <a:effectLst/>
                        </a:rPr>
                        <a:t>Swaffham Bulbeck Footpath</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8919688"/>
                  </a:ext>
                </a:extLst>
              </a:tr>
              <a:tr h="180000">
                <a:tc>
                  <a:txBody>
                    <a:bodyPr/>
                    <a:lstStyle/>
                    <a:p>
                      <a:pPr lvl="0">
                        <a:buNone/>
                      </a:pPr>
                      <a:r>
                        <a:rPr lang="en-GB" sz="1250" b="0" dirty="0">
                          <a:solidFill>
                            <a:schemeClr val="tx1"/>
                          </a:solidFill>
                          <a:effectLst/>
                        </a:rPr>
                        <a:t>Quy to Bottisham Footpath</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5639537"/>
                  </a:ext>
                </a:extLst>
              </a:tr>
            </a:tbl>
          </a:graphicData>
        </a:graphic>
      </p:graphicFrame>
    </p:spTree>
    <p:extLst>
      <p:ext uri="{BB962C8B-B14F-4D97-AF65-F5344CB8AC3E}">
        <p14:creationId xmlns:p14="http://schemas.microsoft.com/office/powerpoint/2010/main" val="4050048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a:extLst>
              <a:ext uri="{FF2B5EF4-FFF2-40B4-BE49-F238E27FC236}">
                <a16:creationId xmlns:a16="http://schemas.microsoft.com/office/drawing/2014/main" id="{4EC543DF-42E3-860C-034A-74C15651BB2B}"/>
              </a:ext>
            </a:extLst>
          </p:cNvPr>
          <p:cNvSpPr txBox="1">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Active Travel Peak Spreading</a:t>
            </a:r>
          </a:p>
        </p:txBody>
      </p:sp>
      <p:sp>
        <p:nvSpPr>
          <p:cNvPr id="6" name="TextBox 5">
            <a:extLst>
              <a:ext uri="{FF2B5EF4-FFF2-40B4-BE49-F238E27FC236}">
                <a16:creationId xmlns:a16="http://schemas.microsoft.com/office/drawing/2014/main" id="{2EFD5FCA-639F-26A6-6760-416ECFFC21EB}"/>
              </a:ext>
            </a:extLst>
          </p:cNvPr>
          <p:cNvSpPr txBox="1"/>
          <p:nvPr/>
        </p:nvSpPr>
        <p:spPr>
          <a:xfrm>
            <a:off x="233680" y="611368"/>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dirty="0">
                <a:solidFill>
                  <a:srgbClr val="000000"/>
                </a:solidFill>
                <a:cs typeface="Calibri"/>
              </a:rPr>
              <a:t>The pattern of active travel in 2023 more closely resembles that which we saw between 2017 and 2019 – particularly the extent of peak spreading in the afternoon / evening – although volumes are still a little below pre-COVID. Morning peak volumes are still some way below pre-COVID.</a:t>
            </a:r>
          </a:p>
        </p:txBody>
      </p:sp>
      <p:pic>
        <p:nvPicPr>
          <p:cNvPr id="10" name="Picture 9" descr="A table indicating half-hourly volumes of traffic via active modes (largely cycling and walking), beginning at 7am and finishing at 7pm. The years 2017 to 2023 inclusive are shown with individual columns for each year. Prior to Covid (2017 - 2019), there was a morning peak of more than 6,000 at 8:30am. This has not been since since 2019 though the 8:30am morning peak is gradually returning (albeit at a lower volume of 5,475 in 2023). Evening peak volumes and spread are much closer to those seen pre-Covid, hitting between 4,000 and 5,500 trips between the hours of 4pm and 6.30pm.">
            <a:extLst>
              <a:ext uri="{FF2B5EF4-FFF2-40B4-BE49-F238E27FC236}">
                <a16:creationId xmlns:a16="http://schemas.microsoft.com/office/drawing/2014/main" id="{F72C3799-1488-4902-03DE-964FD1BB3CC2}"/>
              </a:ext>
            </a:extLst>
          </p:cNvPr>
          <p:cNvPicPr>
            <a:picLocks noChangeAspect="1"/>
          </p:cNvPicPr>
          <p:nvPr/>
        </p:nvPicPr>
        <p:blipFill>
          <a:blip r:embed="rId3"/>
          <a:stretch>
            <a:fillRect/>
          </a:stretch>
        </p:blipFill>
        <p:spPr>
          <a:xfrm>
            <a:off x="974036" y="1230586"/>
            <a:ext cx="9660834" cy="5627414"/>
          </a:xfrm>
          <a:prstGeom prst="rect">
            <a:avLst/>
          </a:prstGeom>
        </p:spPr>
      </p:pic>
      <p:sp>
        <p:nvSpPr>
          <p:cNvPr id="2" name="Slide Number Placeholder 1">
            <a:extLst>
              <a:ext uri="{FF2B5EF4-FFF2-40B4-BE49-F238E27FC236}">
                <a16:creationId xmlns:a16="http://schemas.microsoft.com/office/drawing/2014/main" id="{DA36651A-CC31-1C81-444F-2E37F0A1983D}"/>
              </a:ext>
              <a:ext uri="{C183D7F6-B498-43B3-948B-1728B52AA6E4}">
                <adec:decorative xmlns:adec="http://schemas.microsoft.com/office/drawing/2017/decorative" val="1"/>
              </a:ext>
            </a:extLst>
          </p:cNvPr>
          <p:cNvSpPr>
            <a:spLocks noGrp="1"/>
          </p:cNvSpPr>
          <p:nvPr>
            <p:ph type="sldNum" sz="quarter" idx="12"/>
          </p:nvPr>
        </p:nvSpPr>
        <p:spPr/>
        <p:txBody>
          <a:bodyPr/>
          <a:lstStyle/>
          <a:p>
            <a:fld id="{AE56028F-813B-4E02-837E-17CD63D81F9F}" type="slidenum">
              <a:rPr lang="en-GB" smtClean="0"/>
              <a:t>37</a:t>
            </a:fld>
            <a:endParaRPr lang="en-GB"/>
          </a:p>
        </p:txBody>
      </p:sp>
    </p:spTree>
    <p:extLst>
      <p:ext uri="{BB962C8B-B14F-4D97-AF65-F5344CB8AC3E}">
        <p14:creationId xmlns:p14="http://schemas.microsoft.com/office/powerpoint/2010/main" val="126203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Retail Footfall</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899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Retail Footfall: Central Cambridge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11368"/>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Retail footfall in Cambridge is 3% ahead of pre-COVID (June 2019) levels – and is 1% ahead of last year (June 2022).</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39</a:t>
            </a:fld>
            <a:endParaRPr lang="en-GB"/>
          </a:p>
        </p:txBody>
      </p:sp>
      <p:pic>
        <p:nvPicPr>
          <p:cNvPr id="9" name="Picture 8" descr="Line graph showing retail footfall trends for central Cambridge by year. Early April 2023 volumes are below pre-Covid (2019), but from late April 2023 onwards, volumes are close to or ahead of 2019.">
            <a:extLst>
              <a:ext uri="{FF2B5EF4-FFF2-40B4-BE49-F238E27FC236}">
                <a16:creationId xmlns:a16="http://schemas.microsoft.com/office/drawing/2014/main" id="{756B164D-7B64-328D-C549-0B6E82CE1005}"/>
              </a:ext>
            </a:extLst>
          </p:cNvPr>
          <p:cNvPicPr>
            <a:picLocks noChangeAspect="1"/>
          </p:cNvPicPr>
          <p:nvPr/>
        </p:nvPicPr>
        <p:blipFill>
          <a:blip r:embed="rId4"/>
          <a:stretch>
            <a:fillRect/>
          </a:stretch>
        </p:blipFill>
        <p:spPr>
          <a:xfrm>
            <a:off x="2208284" y="966537"/>
            <a:ext cx="7855253" cy="4510719"/>
          </a:xfrm>
          <a:prstGeom prst="rect">
            <a:avLst/>
          </a:prstGeom>
        </p:spPr>
      </p:pic>
      <p:graphicFrame>
        <p:nvGraphicFramePr>
          <p:cNvPr id="2" name="Table 1">
            <a:extLst>
              <a:ext uri="{FF2B5EF4-FFF2-40B4-BE49-F238E27FC236}">
                <a16:creationId xmlns:a16="http://schemas.microsoft.com/office/drawing/2014/main" id="{FB6DAD6A-FA83-FF59-A841-13FE82668316}"/>
              </a:ext>
            </a:extLst>
          </p:cNvPr>
          <p:cNvGraphicFramePr>
            <a:graphicFrameLocks noGrp="1"/>
          </p:cNvGraphicFramePr>
          <p:nvPr>
            <p:extLst>
              <p:ext uri="{D42A27DB-BD31-4B8C-83A1-F6EECF244321}">
                <p14:modId xmlns:p14="http://schemas.microsoft.com/office/powerpoint/2010/main" val="3233697711"/>
              </p:ext>
            </p:extLst>
          </p:nvPr>
        </p:nvGraphicFramePr>
        <p:xfrm>
          <a:off x="1624572" y="5570531"/>
          <a:ext cx="3064602" cy="1021490"/>
        </p:xfrm>
        <a:graphic>
          <a:graphicData uri="http://schemas.openxmlformats.org/drawingml/2006/table">
            <a:tbl>
              <a:tblPr firstRow="1"/>
              <a:tblGrid>
                <a:gridCol w="1021534">
                  <a:extLst>
                    <a:ext uri="{9D8B030D-6E8A-4147-A177-3AD203B41FA5}">
                      <a16:colId xmlns:a16="http://schemas.microsoft.com/office/drawing/2014/main" val="4168432786"/>
                    </a:ext>
                  </a:extLst>
                </a:gridCol>
                <a:gridCol w="1021534">
                  <a:extLst>
                    <a:ext uri="{9D8B030D-6E8A-4147-A177-3AD203B41FA5}">
                      <a16:colId xmlns:a16="http://schemas.microsoft.com/office/drawing/2014/main" val="1032806987"/>
                    </a:ext>
                  </a:extLst>
                </a:gridCol>
                <a:gridCol w="1021534">
                  <a:extLst>
                    <a:ext uri="{9D8B030D-6E8A-4147-A177-3AD203B41FA5}">
                      <a16:colId xmlns:a16="http://schemas.microsoft.com/office/drawing/2014/main" val="1141213759"/>
                    </a:ext>
                  </a:extLst>
                </a:gridCol>
              </a:tblGrid>
              <a:tr h="81007">
                <a:tc gridSpan="3">
                  <a:txBody>
                    <a:bodyPr/>
                    <a:lstStyle/>
                    <a:p>
                      <a:pPr lvl="0" algn="ctr" rtl="0">
                        <a:buNone/>
                      </a:pPr>
                      <a:r>
                        <a:rPr lang="en-GB" sz="1200" b="1" i="0" u="none" strike="noStrike">
                          <a:solidFill>
                            <a:srgbClr val="0070C0"/>
                          </a:solidFill>
                          <a:effectLst/>
                          <a:latin typeface="Calibri"/>
                        </a:rPr>
                        <a:t>Pre-COVID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4355102"/>
                  </a:ext>
                </a:extLst>
              </a:tr>
              <a:tr h="0">
                <a:tc gridSpan="3">
                  <a:txBody>
                    <a:bodyPr/>
                    <a:lstStyle/>
                    <a:p>
                      <a:pPr lvl="0" algn="ctr">
                        <a:buNone/>
                      </a:pPr>
                      <a:r>
                        <a:rPr lang="en-GB" sz="1200" b="1" u="none" strike="noStrike">
                          <a:solidFill>
                            <a:schemeClr val="tx1"/>
                          </a:solidFill>
                          <a:effectLst/>
                        </a:rPr>
                        <a:t>Jun 2019 to Jun 2023</a:t>
                      </a:r>
                      <a:endParaRPr lang="en-GB" sz="1200" b="1" i="0" u="none" strike="noStrike">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5823245"/>
                  </a:ext>
                </a:extLst>
              </a:tr>
              <a:tr h="0">
                <a:tc>
                  <a:txBody>
                    <a:bodyPr/>
                    <a:lstStyle/>
                    <a:p>
                      <a:pPr lvl="0" algn="ctr" rtl="0">
                        <a:buNone/>
                      </a:pP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6111418"/>
                  </a:ext>
                </a:extLst>
              </a:tr>
              <a:tr h="73837">
                <a:tc>
                  <a:txBody>
                    <a:bodyPr/>
                    <a:lstStyle/>
                    <a:p>
                      <a:pPr lvl="0" algn="ctr" rtl="0">
                        <a:buNone/>
                      </a:pPr>
                      <a:r>
                        <a:rPr lang="en-GB" sz="1200" b="1" i="0" u="none" strike="noStrike">
                          <a:solidFill>
                            <a:schemeClr val="tx1"/>
                          </a:solidFill>
                          <a:effectLst/>
                          <a:latin typeface="Calibri"/>
                        </a:rPr>
                        <a:t>+3%</a:t>
                      </a:r>
                      <a:endParaRPr lang="en-US">
                        <a:solidFill>
                          <a:schemeClr val="tx1"/>
                        </a:solidFill>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lvl="0" algn="ctr">
                        <a:buNone/>
                      </a:pPr>
                      <a:r>
                        <a:rPr lang="en-GB" sz="1200" b="1" i="0" u="none" strike="noStrike">
                          <a:solidFill>
                            <a:schemeClr val="tx1"/>
                          </a:solidFill>
                          <a:effectLst/>
                          <a:latin typeface="Calibri"/>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lvl="0" algn="ctr" rtl="0">
                        <a:buNone/>
                      </a:pPr>
                      <a:r>
                        <a:rPr lang="en-GB" sz="1200" b="1" i="0" u="none" strike="noStrike" dirty="0">
                          <a:solidFill>
                            <a:schemeClr val="tx1"/>
                          </a:solidFill>
                          <a:effectLst/>
                          <a:latin typeface="Calibri"/>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76730031"/>
                  </a:ext>
                </a:extLst>
              </a:tr>
            </a:tbl>
          </a:graphicData>
        </a:graphic>
      </p:graphicFrame>
      <p:graphicFrame>
        <p:nvGraphicFramePr>
          <p:cNvPr id="5" name="Table 4">
            <a:extLst>
              <a:ext uri="{FF2B5EF4-FFF2-40B4-BE49-F238E27FC236}">
                <a16:creationId xmlns:a16="http://schemas.microsoft.com/office/drawing/2014/main" id="{31CE94B1-A80D-6315-0B48-3260ADD6C8FC}"/>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765316040"/>
              </p:ext>
            </p:extLst>
          </p:nvPr>
        </p:nvGraphicFramePr>
        <p:xfrm>
          <a:off x="4689174" y="5570531"/>
          <a:ext cx="3064602" cy="1021490"/>
        </p:xfrm>
        <a:graphic>
          <a:graphicData uri="http://schemas.openxmlformats.org/drawingml/2006/table">
            <a:tbl>
              <a:tblPr firstRow="1"/>
              <a:tblGrid>
                <a:gridCol w="1021534">
                  <a:extLst>
                    <a:ext uri="{9D8B030D-6E8A-4147-A177-3AD203B41FA5}">
                      <a16:colId xmlns:a16="http://schemas.microsoft.com/office/drawing/2014/main" val="237791955"/>
                    </a:ext>
                  </a:extLst>
                </a:gridCol>
                <a:gridCol w="1021534">
                  <a:extLst>
                    <a:ext uri="{9D8B030D-6E8A-4147-A177-3AD203B41FA5}">
                      <a16:colId xmlns:a16="http://schemas.microsoft.com/office/drawing/2014/main" val="2790483596"/>
                    </a:ext>
                  </a:extLst>
                </a:gridCol>
                <a:gridCol w="1021534">
                  <a:extLst>
                    <a:ext uri="{9D8B030D-6E8A-4147-A177-3AD203B41FA5}">
                      <a16:colId xmlns:a16="http://schemas.microsoft.com/office/drawing/2014/main" val="1953113605"/>
                    </a:ext>
                  </a:extLst>
                </a:gridCol>
              </a:tblGrid>
              <a:tr h="81007">
                <a:tc gridSpan="3">
                  <a:txBody>
                    <a:bodyPr/>
                    <a:lstStyle/>
                    <a:p>
                      <a:pPr algn="ctr" rtl="0" fontAlgn="b"/>
                      <a:r>
                        <a:rPr lang="en-GB" sz="1200" b="1" i="0" u="none" strike="noStrike" kern="1200">
                          <a:solidFill>
                            <a:srgbClr val="0070C0"/>
                          </a:solidFill>
                          <a:effectLst/>
                          <a:latin typeface="Calibri"/>
                          <a:ea typeface="+mn-ea"/>
                          <a:cs typeface="+mn-cs"/>
                        </a:rPr>
                        <a:t>Mid-COVID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extLst>
                  <a:ext uri="{0D108BD9-81ED-4DB2-BD59-A6C34878D82A}">
                    <a16:rowId xmlns:a16="http://schemas.microsoft.com/office/drawing/2014/main" val="2613423464"/>
                  </a:ext>
                </a:extLst>
              </a:tr>
              <a:tr h="0">
                <a:tc gridSpan="3">
                  <a:txBody>
                    <a:bodyPr/>
                    <a:lstStyle/>
                    <a:p>
                      <a:pPr algn="ctr" fontAlgn="b"/>
                      <a:r>
                        <a:rPr lang="en-GB" sz="1200" b="1" u="none" strike="noStrike">
                          <a:effectLst/>
                        </a:rPr>
                        <a:t>Jun 2021 to Jun</a:t>
                      </a:r>
                      <a:r>
                        <a:rPr lang="en-GB" sz="1200" b="1" i="0" u="none" strike="noStrike" noProof="0">
                          <a:effectLst/>
                          <a:latin typeface="Calibri"/>
                        </a:rPr>
                        <a:t> </a:t>
                      </a:r>
                      <a:r>
                        <a:rPr lang="en-GB" sz="1200" b="1" u="none" strike="noStrike">
                          <a:effectLst/>
                        </a:rPr>
                        <a:t>2023</a:t>
                      </a:r>
                      <a:endParaRPr lang="en-GB" sz="1200" b="1" i="0" u="none" strike="noStrike">
                        <a:solidFill>
                          <a:srgbClr val="000000"/>
                        </a:solidFill>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extLst>
                  <a:ext uri="{0D108BD9-81ED-4DB2-BD59-A6C34878D82A}">
                    <a16:rowId xmlns:a16="http://schemas.microsoft.com/office/drawing/2014/main" val="3774679814"/>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3737821"/>
                  </a:ext>
                </a:extLst>
              </a:tr>
              <a:tr h="73837">
                <a:tc>
                  <a:txBody>
                    <a:bodyPr/>
                    <a:lstStyle/>
                    <a:p>
                      <a:pPr algn="ctr" rtl="0" fontAlgn="ctr"/>
                      <a:r>
                        <a:rPr lang="en-GB" sz="1200" b="1" i="0" u="none" strike="noStrike">
                          <a:effectLst/>
                          <a:latin typeface="Calibri"/>
                        </a:rPr>
                        <a:t>+26%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+25%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dirty="0">
                          <a:effectLst/>
                          <a:latin typeface="Calibri"/>
                        </a:rPr>
                        <a:t>+25%</a:t>
                      </a:r>
                      <a:endParaRPr lang="en-US"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3793985"/>
                  </a:ext>
                </a:extLst>
              </a:tr>
            </a:tbl>
          </a:graphicData>
        </a:graphic>
      </p:graphicFrame>
      <p:graphicFrame>
        <p:nvGraphicFramePr>
          <p:cNvPr id="6" name="Table 5">
            <a:extLst>
              <a:ext uri="{FF2B5EF4-FFF2-40B4-BE49-F238E27FC236}">
                <a16:creationId xmlns:a16="http://schemas.microsoft.com/office/drawing/2014/main" id="{E8CAA491-C18D-13E2-88B4-034E1A695995}"/>
              </a:ext>
            </a:extLst>
          </p:cNvPr>
          <p:cNvGraphicFramePr>
            <a:graphicFrameLocks noGrp="1"/>
          </p:cNvGraphicFramePr>
          <p:nvPr>
            <p:extLst>
              <p:ext uri="{D42A27DB-BD31-4B8C-83A1-F6EECF244321}">
                <p14:modId xmlns:p14="http://schemas.microsoft.com/office/powerpoint/2010/main" val="1468089406"/>
              </p:ext>
            </p:extLst>
          </p:nvPr>
        </p:nvGraphicFramePr>
        <p:xfrm>
          <a:off x="7753776" y="5570531"/>
          <a:ext cx="3064602" cy="1021490"/>
        </p:xfrm>
        <a:graphic>
          <a:graphicData uri="http://schemas.openxmlformats.org/drawingml/2006/table">
            <a:tbl>
              <a:tblPr firstRow="1"/>
              <a:tblGrid>
                <a:gridCol w="1021534">
                  <a:extLst>
                    <a:ext uri="{9D8B030D-6E8A-4147-A177-3AD203B41FA5}">
                      <a16:colId xmlns:a16="http://schemas.microsoft.com/office/drawing/2014/main" val="2980363944"/>
                    </a:ext>
                  </a:extLst>
                </a:gridCol>
                <a:gridCol w="1021534">
                  <a:extLst>
                    <a:ext uri="{9D8B030D-6E8A-4147-A177-3AD203B41FA5}">
                      <a16:colId xmlns:a16="http://schemas.microsoft.com/office/drawing/2014/main" val="4191881843"/>
                    </a:ext>
                  </a:extLst>
                </a:gridCol>
                <a:gridCol w="1021534">
                  <a:extLst>
                    <a:ext uri="{9D8B030D-6E8A-4147-A177-3AD203B41FA5}">
                      <a16:colId xmlns:a16="http://schemas.microsoft.com/office/drawing/2014/main" val="617820300"/>
                    </a:ext>
                  </a:extLst>
                </a:gridCol>
              </a:tblGrid>
              <a:tr h="81007">
                <a:tc gridSpan="3">
                  <a:txBody>
                    <a:bodyPr/>
                    <a:lstStyle/>
                    <a:p>
                      <a:pPr algn="ctr" rtl="0" fontAlgn="b"/>
                      <a:r>
                        <a:rPr lang="en-GB" sz="1200" b="1" i="0" u="none" strike="noStrike">
                          <a:solidFill>
                            <a:srgbClr val="0070C0"/>
                          </a:solidFill>
                          <a:effectLst/>
                          <a:latin typeface="Calibri"/>
                        </a:rPr>
                        <a:t>Previous year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5235723"/>
                  </a:ext>
                </a:extLst>
              </a:tr>
              <a:tr h="0">
                <a:tc gridSpan="3">
                  <a:txBody>
                    <a:bodyPr/>
                    <a:lstStyle/>
                    <a:p>
                      <a:pPr algn="ctr" fontAlgn="b"/>
                      <a:r>
                        <a:rPr lang="en-GB" sz="1200" b="1" u="none" strike="noStrike">
                          <a:effectLst/>
                        </a:rPr>
                        <a:t>Jun 2022 to Jun 2023</a:t>
                      </a:r>
                      <a:endParaRPr lang="en-GB" sz="1200" b="1" i="0" u="none" strike="noStrike">
                        <a:solidFill>
                          <a:srgbClr val="000000"/>
                        </a:solidFill>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88291528"/>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0304266"/>
                  </a:ext>
                </a:extLst>
              </a:tr>
              <a:tr h="73837">
                <a:tc>
                  <a:txBody>
                    <a:bodyPr/>
                    <a:lstStyle/>
                    <a:p>
                      <a:pPr lvl="0" algn="ctr">
                        <a:buNone/>
                      </a:pPr>
                      <a:r>
                        <a:rPr lang="en-GB" sz="1200" b="1" i="0" u="none" strike="noStrike">
                          <a:effectLst/>
                          <a:latin typeface="Calibri"/>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defTabSz="914400" rtl="0" eaLnBrk="1" latinLnBrk="0" hangingPunct="1">
                        <a:buNone/>
                      </a:pPr>
                      <a:r>
                        <a:rPr lang="en-GB" sz="1200" b="1" i="0" u="none" strike="noStrike" kern="1200">
                          <a:effectLst/>
                          <a:latin typeface="Calibri"/>
                          <a:ea typeface="+mn-ea"/>
                          <a:cs typeface="+mn-cs"/>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dirty="0">
                          <a:effectLst/>
                          <a:latin typeface="Calibri"/>
                        </a:rPr>
                        <a:t>No change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770492"/>
                  </a:ext>
                </a:extLst>
              </a:tr>
            </a:tbl>
          </a:graphicData>
        </a:graphic>
      </p:graphicFrame>
    </p:spTree>
    <p:extLst>
      <p:ext uri="{BB962C8B-B14F-4D97-AF65-F5344CB8AC3E}">
        <p14:creationId xmlns:p14="http://schemas.microsoft.com/office/powerpoint/2010/main" val="1124341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6EBA33-16CF-427C-8429-08BB456C79A3}"/>
              </a:ext>
            </a:extLst>
          </p:cNvPr>
          <p:cNvSpPr>
            <a:spLocks noGrp="1"/>
          </p:cNvSpPr>
          <p:nvPr>
            <p:ph type="title" idx="4294967295"/>
          </p:nvPr>
        </p:nvSpPr>
        <p:spPr>
          <a:xfrm>
            <a:off x="0" y="-3367"/>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Accessibility</a:t>
            </a:r>
          </a:p>
        </p:txBody>
      </p:sp>
      <p:sp>
        <p:nvSpPr>
          <p:cNvPr id="18" name="Subtitle 2">
            <a:extLst>
              <a:ext uri="{FF2B5EF4-FFF2-40B4-BE49-F238E27FC236}">
                <a16:creationId xmlns:a16="http://schemas.microsoft.com/office/drawing/2014/main" id="{4900DC8C-53D5-5737-25EB-C3CED2C7C763}"/>
              </a:ext>
            </a:extLst>
          </p:cNvPr>
          <p:cNvSpPr txBox="1">
            <a:spLocks/>
          </p:cNvSpPr>
          <p:nvPr/>
        </p:nvSpPr>
        <p:spPr>
          <a:xfrm>
            <a:off x="221282" y="858825"/>
            <a:ext cx="10287875" cy="1167793"/>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2400"/>
              <a:t>To access the full functionality of PowerPoint, we recommend opening the slides in </a:t>
            </a:r>
            <a:r>
              <a:rPr lang="en-GB" sz="2400" b="1"/>
              <a:t>full screen mode.</a:t>
            </a:r>
            <a:r>
              <a:rPr lang="en-GB" sz="2400"/>
              <a:t> To do this, click the “Open in New Window” button in the bottom right-hand corner. </a:t>
            </a:r>
          </a:p>
        </p:txBody>
      </p:sp>
      <p:pic>
        <p:nvPicPr>
          <p:cNvPr id="21" name="Picture 20" descr="The Full screen button shows a rectangle with an arrow coming out of each corner.">
            <a:extLst>
              <a:ext uri="{FF2B5EF4-FFF2-40B4-BE49-F238E27FC236}">
                <a16:creationId xmlns:a16="http://schemas.microsoft.com/office/drawing/2014/main" id="{F8B5253B-CBFD-7F8A-0CE8-3E65D6A91FBC}"/>
              </a:ext>
            </a:extLst>
          </p:cNvPr>
          <p:cNvPicPr>
            <a:picLocks noChangeAspect="1"/>
          </p:cNvPicPr>
          <p:nvPr/>
        </p:nvPicPr>
        <p:blipFill rotWithShape="1">
          <a:blip r:embed="rId3"/>
          <a:srcRect l="11045" t="4132" r="12143" b="12568"/>
          <a:stretch/>
        </p:blipFill>
        <p:spPr>
          <a:xfrm>
            <a:off x="10720716" y="1013217"/>
            <a:ext cx="841416" cy="562347"/>
          </a:xfrm>
          <a:prstGeom prst="rect">
            <a:avLst/>
          </a:prstGeom>
        </p:spPr>
      </p:pic>
      <p:pic>
        <p:nvPicPr>
          <p:cNvPr id="7" name="Picture 6" descr="The navigation panel with a left-pointing arrow on the left, then a sentence showing what slide you are on (Slide x of x) and a right-pointing arrow on the right hand side.">
            <a:extLst>
              <a:ext uri="{FF2B5EF4-FFF2-40B4-BE49-F238E27FC236}">
                <a16:creationId xmlns:a16="http://schemas.microsoft.com/office/drawing/2014/main" id="{DE2A4E9F-1A91-EA51-E155-335EC046FCD4}"/>
              </a:ext>
            </a:extLst>
          </p:cNvPr>
          <p:cNvPicPr>
            <a:picLocks noChangeAspect="1"/>
          </p:cNvPicPr>
          <p:nvPr/>
        </p:nvPicPr>
        <p:blipFill rotWithShape="1">
          <a:blip r:embed="rId4"/>
          <a:srcRect l="12806" t="28547" r="8016" b="25982"/>
          <a:stretch/>
        </p:blipFill>
        <p:spPr>
          <a:xfrm>
            <a:off x="746833" y="2260726"/>
            <a:ext cx="1938615" cy="279400"/>
          </a:xfrm>
          <a:prstGeom prst="rect">
            <a:avLst/>
          </a:prstGeom>
        </p:spPr>
      </p:pic>
      <p:sp>
        <p:nvSpPr>
          <p:cNvPr id="3" name="Subtitle 2">
            <a:extLst>
              <a:ext uri="{FF2B5EF4-FFF2-40B4-BE49-F238E27FC236}">
                <a16:creationId xmlns:a16="http://schemas.microsoft.com/office/drawing/2014/main" id="{9EE39F61-8730-7F19-7AA0-F1F352AA9F5F}"/>
              </a:ext>
            </a:extLst>
          </p:cNvPr>
          <p:cNvSpPr txBox="1">
            <a:spLocks/>
          </p:cNvSpPr>
          <p:nvPr/>
        </p:nvSpPr>
        <p:spPr>
          <a:xfrm>
            <a:off x="2824769" y="2165084"/>
            <a:ext cx="9086248" cy="848431"/>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600"/>
              </a:spcAft>
              <a:buNone/>
            </a:pPr>
            <a:r>
              <a:rPr lang="en-GB" sz="1800" b="1">
                <a:cs typeface="Calibri"/>
              </a:rPr>
              <a:t>1) Navigate </a:t>
            </a:r>
            <a:r>
              <a:rPr lang="en-GB" sz="1800">
                <a:cs typeface="Calibri"/>
              </a:rPr>
              <a:t>through the slide pack using the left and right arrows in the middle-bottom of the screen. Clicking on the sentence “Slide x of x” brings up a pop-up listing all the slides so you can navigate directly to a slide of interest.</a:t>
            </a:r>
          </a:p>
        </p:txBody>
      </p:sp>
      <p:pic>
        <p:nvPicPr>
          <p:cNvPr id="13" name="Picture 12" descr="The Notes button shows an upwards arrow next to the word notes in capital letters.">
            <a:extLst>
              <a:ext uri="{FF2B5EF4-FFF2-40B4-BE49-F238E27FC236}">
                <a16:creationId xmlns:a16="http://schemas.microsoft.com/office/drawing/2014/main" id="{AB3ECE8B-7113-04A0-8DC8-C2479D660053}"/>
              </a:ext>
            </a:extLst>
          </p:cNvPr>
          <p:cNvPicPr>
            <a:picLocks noChangeAspect="1"/>
          </p:cNvPicPr>
          <p:nvPr/>
        </p:nvPicPr>
        <p:blipFill rotWithShape="1">
          <a:blip r:embed="rId5"/>
          <a:srcRect l="5338" t="17000" r="5100" b="12356"/>
          <a:stretch/>
        </p:blipFill>
        <p:spPr>
          <a:xfrm>
            <a:off x="1494987" y="3015649"/>
            <a:ext cx="1214278" cy="416007"/>
          </a:xfrm>
          <a:prstGeom prst="rect">
            <a:avLst/>
          </a:prstGeom>
        </p:spPr>
      </p:pic>
      <p:sp>
        <p:nvSpPr>
          <p:cNvPr id="6" name="Subtitle 2">
            <a:extLst>
              <a:ext uri="{FF2B5EF4-FFF2-40B4-BE49-F238E27FC236}">
                <a16:creationId xmlns:a16="http://schemas.microsoft.com/office/drawing/2014/main" id="{C78B3CB6-A455-115C-77BC-CD7B22C2BD82}"/>
              </a:ext>
            </a:extLst>
          </p:cNvPr>
          <p:cNvSpPr txBox="1">
            <a:spLocks/>
          </p:cNvSpPr>
          <p:nvPr/>
        </p:nvSpPr>
        <p:spPr>
          <a:xfrm>
            <a:off x="2824769" y="3030732"/>
            <a:ext cx="9086248" cy="558878"/>
          </a:xfrm>
          <a:prstGeom prst="rect">
            <a:avLst/>
          </a:prstGeom>
          <a:ln>
            <a:noFill/>
          </a:ln>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600"/>
              </a:spcAft>
              <a:buNone/>
            </a:pPr>
            <a:r>
              <a:rPr lang="en-GB" sz="1800">
                <a:cs typeface="Calibri"/>
              </a:rPr>
              <a:t>2) Open the Notes for each slide to see the data source, technical notes and any additional commentary. See the </a:t>
            </a:r>
            <a:r>
              <a:rPr lang="en-GB" sz="1800" b="1">
                <a:cs typeface="Calibri"/>
              </a:rPr>
              <a:t>“Notes” </a:t>
            </a:r>
            <a:r>
              <a:rPr lang="en-GB" sz="1800">
                <a:cs typeface="Calibri"/>
              </a:rPr>
              <a:t>button in the bottom right-hand corner.</a:t>
            </a:r>
          </a:p>
        </p:txBody>
      </p:sp>
      <p:pic>
        <p:nvPicPr>
          <p:cNvPr id="9" name="Picture 8" descr="The download button has an icon of a piece of paper with an arrow pointing downwards next to the word download.">
            <a:extLst>
              <a:ext uri="{FF2B5EF4-FFF2-40B4-BE49-F238E27FC236}">
                <a16:creationId xmlns:a16="http://schemas.microsoft.com/office/drawing/2014/main" id="{B5F36A54-6817-ABEA-08C7-68C15026B9C1}"/>
              </a:ext>
            </a:extLst>
          </p:cNvPr>
          <p:cNvPicPr>
            <a:picLocks noChangeAspect="1"/>
          </p:cNvPicPr>
          <p:nvPr/>
        </p:nvPicPr>
        <p:blipFill>
          <a:blip r:embed="rId6"/>
          <a:stretch>
            <a:fillRect/>
          </a:stretch>
        </p:blipFill>
        <p:spPr>
          <a:xfrm>
            <a:off x="1747099" y="3672458"/>
            <a:ext cx="938349" cy="404904"/>
          </a:xfrm>
          <a:prstGeom prst="rect">
            <a:avLst/>
          </a:prstGeom>
        </p:spPr>
      </p:pic>
      <p:sp>
        <p:nvSpPr>
          <p:cNvPr id="8" name="Subtitle 2">
            <a:extLst>
              <a:ext uri="{FF2B5EF4-FFF2-40B4-BE49-F238E27FC236}">
                <a16:creationId xmlns:a16="http://schemas.microsoft.com/office/drawing/2014/main" id="{0B33E314-436A-1D44-21C7-E6105A01104D}"/>
              </a:ext>
            </a:extLst>
          </p:cNvPr>
          <p:cNvSpPr txBox="1">
            <a:spLocks/>
          </p:cNvSpPr>
          <p:nvPr/>
        </p:nvSpPr>
        <p:spPr>
          <a:xfrm>
            <a:off x="2824769" y="3646539"/>
            <a:ext cx="9086248" cy="646332"/>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600"/>
              </a:spcAft>
              <a:buNone/>
            </a:pPr>
            <a:r>
              <a:rPr lang="en-GB" sz="1800">
                <a:cs typeface="Calibri"/>
              </a:rPr>
              <a:t>3) Use the </a:t>
            </a:r>
            <a:r>
              <a:rPr lang="en-GB" sz="1800" b="1">
                <a:cs typeface="Calibri"/>
              </a:rPr>
              <a:t>“Download” </a:t>
            </a:r>
            <a:r>
              <a:rPr lang="en-GB" sz="1800">
                <a:cs typeface="Calibri"/>
              </a:rPr>
              <a:t>button to the right of the centre at the top of the screen to download the slides as a .pptx file.</a:t>
            </a:r>
          </a:p>
        </p:txBody>
      </p:sp>
      <p:pic>
        <p:nvPicPr>
          <p:cNvPr id="11" name="Picture 10" descr="The Print to PDF button shows a printer icon next to the phrase Print to PDF.">
            <a:extLst>
              <a:ext uri="{FF2B5EF4-FFF2-40B4-BE49-F238E27FC236}">
                <a16:creationId xmlns:a16="http://schemas.microsoft.com/office/drawing/2014/main" id="{95DAFF4E-ED48-85F2-7F6F-7CD5F345B6FD}"/>
              </a:ext>
            </a:extLst>
          </p:cNvPr>
          <p:cNvPicPr>
            <a:picLocks noChangeAspect="1"/>
          </p:cNvPicPr>
          <p:nvPr/>
        </p:nvPicPr>
        <p:blipFill>
          <a:blip r:embed="rId7"/>
          <a:stretch>
            <a:fillRect/>
          </a:stretch>
        </p:blipFill>
        <p:spPr>
          <a:xfrm>
            <a:off x="1360529" y="4311470"/>
            <a:ext cx="1348736" cy="481128"/>
          </a:xfrm>
          <a:prstGeom prst="rect">
            <a:avLst/>
          </a:prstGeom>
        </p:spPr>
      </p:pic>
      <p:sp>
        <p:nvSpPr>
          <p:cNvPr id="10" name="Subtitle 2">
            <a:extLst>
              <a:ext uri="{FF2B5EF4-FFF2-40B4-BE49-F238E27FC236}">
                <a16:creationId xmlns:a16="http://schemas.microsoft.com/office/drawing/2014/main" id="{09B05830-D0A1-747D-6F9B-99BA6603B27F}"/>
              </a:ext>
            </a:extLst>
          </p:cNvPr>
          <p:cNvSpPr txBox="1">
            <a:spLocks/>
          </p:cNvSpPr>
          <p:nvPr/>
        </p:nvSpPr>
        <p:spPr>
          <a:xfrm>
            <a:off x="2800952" y="4275558"/>
            <a:ext cx="9086248" cy="863057"/>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600"/>
              </a:spcAft>
              <a:buNone/>
            </a:pPr>
            <a:r>
              <a:rPr lang="en-GB" sz="1800">
                <a:cs typeface="Calibri"/>
              </a:rPr>
              <a:t>4) Use the </a:t>
            </a:r>
            <a:r>
              <a:rPr lang="en-GB" sz="1800" b="1">
                <a:cs typeface="Calibri"/>
              </a:rPr>
              <a:t>“Print to PDF” </a:t>
            </a:r>
            <a:r>
              <a:rPr lang="en-GB" sz="1800">
                <a:cs typeface="Calibri"/>
              </a:rPr>
              <a:t>option to save the PowerPoint as a PDF document (but please be aware you will lose access to the Notes section which contains additional information for the slide).</a:t>
            </a:r>
          </a:p>
        </p:txBody>
      </p:sp>
      <p:pic>
        <p:nvPicPr>
          <p:cNvPr id="15" name="Picture 14" descr="The &quot;More options&quot; icon has three dots in a horizontal line.">
            <a:extLst>
              <a:ext uri="{FF2B5EF4-FFF2-40B4-BE49-F238E27FC236}">
                <a16:creationId xmlns:a16="http://schemas.microsoft.com/office/drawing/2014/main" id="{56A84298-9AEE-0E56-7000-938BF6A3EF25}"/>
              </a:ext>
            </a:extLst>
          </p:cNvPr>
          <p:cNvPicPr>
            <a:picLocks noChangeAspect="1"/>
          </p:cNvPicPr>
          <p:nvPr/>
        </p:nvPicPr>
        <p:blipFill rotWithShape="1">
          <a:blip r:embed="rId8"/>
          <a:srcRect l="80788" t="4007" r="1770" b="89283"/>
          <a:stretch/>
        </p:blipFill>
        <p:spPr>
          <a:xfrm>
            <a:off x="2170483" y="5180252"/>
            <a:ext cx="529789" cy="317455"/>
          </a:xfrm>
          <a:prstGeom prst="rect">
            <a:avLst/>
          </a:prstGeom>
        </p:spPr>
      </p:pic>
      <p:pic>
        <p:nvPicPr>
          <p:cNvPr id="17" name="Picture 16" descr="The Accessibility mode button shows a piece of paper with a circle partially covering it, next to the phrase Accessibility mode.">
            <a:extLst>
              <a:ext uri="{FF2B5EF4-FFF2-40B4-BE49-F238E27FC236}">
                <a16:creationId xmlns:a16="http://schemas.microsoft.com/office/drawing/2014/main" id="{CE6BBD63-B2EF-56E6-D68E-BC966756C47A}"/>
              </a:ext>
            </a:extLst>
          </p:cNvPr>
          <p:cNvPicPr>
            <a:picLocks noChangeAspect="1"/>
          </p:cNvPicPr>
          <p:nvPr/>
        </p:nvPicPr>
        <p:blipFill rotWithShape="1">
          <a:blip r:embed="rId9"/>
          <a:srcRect l="7090" t="84917" b="1833"/>
          <a:stretch/>
        </p:blipFill>
        <p:spPr>
          <a:xfrm>
            <a:off x="550585" y="5514640"/>
            <a:ext cx="2163334" cy="481128"/>
          </a:xfrm>
          <a:prstGeom prst="rect">
            <a:avLst/>
          </a:prstGeom>
        </p:spPr>
      </p:pic>
      <p:sp>
        <p:nvSpPr>
          <p:cNvPr id="12" name="Subtitle 2">
            <a:extLst>
              <a:ext uri="{FF2B5EF4-FFF2-40B4-BE49-F238E27FC236}">
                <a16:creationId xmlns:a16="http://schemas.microsoft.com/office/drawing/2014/main" id="{0B7D9BD2-0E54-A593-0FCF-407812AF5ECC}"/>
              </a:ext>
            </a:extLst>
          </p:cNvPr>
          <p:cNvSpPr txBox="1">
            <a:spLocks/>
          </p:cNvSpPr>
          <p:nvPr/>
        </p:nvSpPr>
        <p:spPr>
          <a:xfrm>
            <a:off x="2800952" y="5195544"/>
            <a:ext cx="9086248" cy="899004"/>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600"/>
              </a:spcAft>
              <a:buNone/>
            </a:pPr>
            <a:r>
              <a:rPr lang="en-GB" sz="1800">
                <a:cs typeface="Calibri"/>
              </a:rPr>
              <a:t>5) Use the </a:t>
            </a:r>
            <a:r>
              <a:rPr lang="en-GB" sz="1800" b="1">
                <a:cs typeface="Calibri"/>
              </a:rPr>
              <a:t>“More options” </a:t>
            </a:r>
            <a:r>
              <a:rPr lang="en-GB" sz="1800">
                <a:cs typeface="Calibri"/>
              </a:rPr>
              <a:t>icon in the top right-hand corner and choose </a:t>
            </a:r>
            <a:r>
              <a:rPr lang="en-GB" sz="1800" b="1">
                <a:cs typeface="Calibri"/>
              </a:rPr>
              <a:t>“Accessibility mode” </a:t>
            </a:r>
            <a:r>
              <a:rPr lang="en-GB" sz="1800">
                <a:cs typeface="Calibri"/>
              </a:rPr>
              <a:t>from the pop-up menu to access the slides in a different format which will display any Alt Text that has been set for charts and images.</a:t>
            </a:r>
          </a:p>
        </p:txBody>
      </p:sp>
      <p:sp>
        <p:nvSpPr>
          <p:cNvPr id="4" name="Subtitle 2">
            <a:extLst>
              <a:ext uri="{FF2B5EF4-FFF2-40B4-BE49-F238E27FC236}">
                <a16:creationId xmlns:a16="http://schemas.microsoft.com/office/drawing/2014/main" id="{4B3FDBD8-4DE1-4961-94CA-27160328E307}"/>
              </a:ext>
            </a:extLst>
          </p:cNvPr>
          <p:cNvSpPr txBox="1">
            <a:spLocks/>
          </p:cNvSpPr>
          <p:nvPr/>
        </p:nvSpPr>
        <p:spPr>
          <a:xfrm>
            <a:off x="221282" y="6222502"/>
            <a:ext cx="11689735" cy="562747"/>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a:cs typeface="Calibri"/>
              </a:rPr>
              <a:t>We are continually working to improve the accessibility of our content. If you find you are unable to access any part of this update, please contact </a:t>
            </a:r>
            <a:r>
              <a:rPr lang="en-GB" sz="1600">
                <a:cs typeface="Calibri"/>
                <a:hlinkClick r:id="rId10"/>
              </a:rPr>
              <a:t>research.group@cambridgeshire.gov.uk</a:t>
            </a:r>
            <a:r>
              <a:rPr lang="en-GB" sz="1600">
                <a:cs typeface="Calibri"/>
              </a:rPr>
              <a:t> and we will be happy to investigate providing information in a different format.</a:t>
            </a:r>
            <a:endParaRPr lang="en-GB" sz="1600"/>
          </a:p>
        </p:txBody>
      </p:sp>
      <p:sp>
        <p:nvSpPr>
          <p:cNvPr id="2" name="Slide Number Placeholder 1">
            <a:extLst>
              <a:ext uri="{FF2B5EF4-FFF2-40B4-BE49-F238E27FC236}">
                <a16:creationId xmlns:a16="http://schemas.microsoft.com/office/drawing/2014/main" id="{06145535-1F7B-44C1-80FA-5724D14368F7}"/>
              </a:ext>
              <a:ext uri="{C183D7F6-B498-43B3-948B-1728B52AA6E4}">
                <adec:decorative xmlns:adec="http://schemas.microsoft.com/office/drawing/2017/decorative" val="1"/>
              </a:ext>
            </a:extLst>
          </p:cNvPr>
          <p:cNvSpPr>
            <a:spLocks noGrp="1"/>
          </p:cNvSpPr>
          <p:nvPr>
            <p:ph type="sldNum" sz="quarter" idx="12"/>
          </p:nvPr>
        </p:nvSpPr>
        <p:spPr>
          <a:xfrm>
            <a:off x="11887200" y="6492875"/>
            <a:ext cx="304800" cy="365125"/>
          </a:xfrm>
        </p:spPr>
        <p:txBody>
          <a:bodyPr/>
          <a:lstStyle/>
          <a:p>
            <a:fld id="{AE56028F-813B-4E02-837E-17CD63D81F9F}" type="slidenum">
              <a:rPr lang="en-GB" smtClean="0"/>
              <a:t>4</a:t>
            </a:fld>
            <a:endParaRPr lang="en-GB"/>
          </a:p>
        </p:txBody>
      </p:sp>
    </p:spTree>
    <p:extLst>
      <p:ext uri="{BB962C8B-B14F-4D97-AF65-F5344CB8AC3E}">
        <p14:creationId xmlns:p14="http://schemas.microsoft.com/office/powerpoint/2010/main" val="726173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Retail Footfall: Central Cambridge by Day of the Week</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All days are ahead of pre-Covid (June 2019) levels. Saturday volumes are the furthest ahead of pre-Covid (+9%).</a:t>
            </a:r>
          </a:p>
        </p:txBody>
      </p:sp>
      <p:pic>
        <p:nvPicPr>
          <p:cNvPr id="9" name="Picture 8" descr="A clustered column chart showing average daily footfall in central Cambridge split by day of the week for June in 2019, 2021 and 2023. 2023 is at or above 2019.">
            <a:extLst>
              <a:ext uri="{FF2B5EF4-FFF2-40B4-BE49-F238E27FC236}">
                <a16:creationId xmlns:a16="http://schemas.microsoft.com/office/drawing/2014/main" id="{B0D880F5-32A3-661D-6F19-8D9E86E02B4F}"/>
              </a:ext>
            </a:extLst>
          </p:cNvPr>
          <p:cNvPicPr>
            <a:picLocks noChangeAspect="1"/>
          </p:cNvPicPr>
          <p:nvPr/>
        </p:nvPicPr>
        <p:blipFill>
          <a:blip r:embed="rId4"/>
          <a:stretch>
            <a:fillRect/>
          </a:stretch>
        </p:blipFill>
        <p:spPr>
          <a:xfrm>
            <a:off x="916434" y="1011903"/>
            <a:ext cx="9884952" cy="4392201"/>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40</a:t>
            </a:fld>
            <a:endParaRPr lang="en-GB"/>
          </a:p>
        </p:txBody>
      </p:sp>
      <p:graphicFrame>
        <p:nvGraphicFramePr>
          <p:cNvPr id="4" name="Table 12">
            <a:extLst>
              <a:ext uri="{FF2B5EF4-FFF2-40B4-BE49-F238E27FC236}">
                <a16:creationId xmlns:a16="http://schemas.microsoft.com/office/drawing/2014/main" id="{B81E66A3-007C-9D2B-7CD3-883109AF59E6}"/>
              </a:ext>
            </a:extLst>
          </p:cNvPr>
          <p:cNvGraphicFramePr>
            <a:graphicFrameLocks noGrp="1"/>
          </p:cNvGraphicFramePr>
          <p:nvPr>
            <p:extLst>
              <p:ext uri="{D42A27DB-BD31-4B8C-83A1-F6EECF244321}">
                <p14:modId xmlns:p14="http://schemas.microsoft.com/office/powerpoint/2010/main" val="4278035246"/>
              </p:ext>
            </p:extLst>
          </p:nvPr>
        </p:nvGraphicFramePr>
        <p:xfrm>
          <a:off x="1897477" y="5525814"/>
          <a:ext cx="7915271" cy="1005840"/>
        </p:xfrm>
        <a:graphic>
          <a:graphicData uri="http://schemas.openxmlformats.org/drawingml/2006/table">
            <a:tbl>
              <a:tblPr firstRow="1" bandRow="1">
                <a:tableStyleId>{5C22544A-7EE6-4342-B048-85BDC9FD1C3A}</a:tableStyleId>
              </a:tblPr>
              <a:tblGrid>
                <a:gridCol w="1130753">
                  <a:extLst>
                    <a:ext uri="{9D8B030D-6E8A-4147-A177-3AD203B41FA5}">
                      <a16:colId xmlns:a16="http://schemas.microsoft.com/office/drawing/2014/main" val="3635690432"/>
                    </a:ext>
                  </a:extLst>
                </a:gridCol>
                <a:gridCol w="1130753">
                  <a:extLst>
                    <a:ext uri="{9D8B030D-6E8A-4147-A177-3AD203B41FA5}">
                      <a16:colId xmlns:a16="http://schemas.microsoft.com/office/drawing/2014/main" val="457332109"/>
                    </a:ext>
                  </a:extLst>
                </a:gridCol>
                <a:gridCol w="1130753">
                  <a:extLst>
                    <a:ext uri="{9D8B030D-6E8A-4147-A177-3AD203B41FA5}">
                      <a16:colId xmlns:a16="http://schemas.microsoft.com/office/drawing/2014/main" val="3411170912"/>
                    </a:ext>
                  </a:extLst>
                </a:gridCol>
                <a:gridCol w="1130753">
                  <a:extLst>
                    <a:ext uri="{9D8B030D-6E8A-4147-A177-3AD203B41FA5}">
                      <a16:colId xmlns:a16="http://schemas.microsoft.com/office/drawing/2014/main" val="115497525"/>
                    </a:ext>
                  </a:extLst>
                </a:gridCol>
                <a:gridCol w="1130753">
                  <a:extLst>
                    <a:ext uri="{9D8B030D-6E8A-4147-A177-3AD203B41FA5}">
                      <a16:colId xmlns:a16="http://schemas.microsoft.com/office/drawing/2014/main" val="2079532242"/>
                    </a:ext>
                  </a:extLst>
                </a:gridCol>
                <a:gridCol w="1130753">
                  <a:extLst>
                    <a:ext uri="{9D8B030D-6E8A-4147-A177-3AD203B41FA5}">
                      <a16:colId xmlns:a16="http://schemas.microsoft.com/office/drawing/2014/main" val="77169810"/>
                    </a:ext>
                  </a:extLst>
                </a:gridCol>
                <a:gridCol w="1130753">
                  <a:extLst>
                    <a:ext uri="{9D8B030D-6E8A-4147-A177-3AD203B41FA5}">
                      <a16:colId xmlns:a16="http://schemas.microsoft.com/office/drawing/2014/main" val="3035901466"/>
                    </a:ext>
                  </a:extLst>
                </a:gridCol>
              </a:tblGrid>
              <a:tr h="395410">
                <a:tc gridSpan="7">
                  <a:txBody>
                    <a:bodyPr/>
                    <a:lstStyle/>
                    <a:p>
                      <a:pPr algn="ctr" fontAlgn="b"/>
                      <a:r>
                        <a:rPr lang="en-GB" sz="1200" b="1" u="none" strike="noStrike">
                          <a:solidFill>
                            <a:srgbClr val="0070C0"/>
                          </a:solidFill>
                          <a:effectLst/>
                          <a:latin typeface="+mn-lt"/>
                        </a:rPr>
                        <a:t>Pre-COVID to Now:</a:t>
                      </a:r>
                    </a:p>
                    <a:p>
                      <a:pPr algn="ctr" fontAlgn="b"/>
                      <a:r>
                        <a:rPr lang="en-GB" sz="1200" b="1" u="none" strike="noStrike">
                          <a:solidFill>
                            <a:schemeClr val="tx1"/>
                          </a:solidFill>
                          <a:effectLst/>
                          <a:latin typeface="+mn-lt"/>
                        </a:rPr>
                        <a:t>Jun 2019 to Jun 2023</a:t>
                      </a:r>
                      <a:endParaRPr lang="en-GB" sz="1200" b="1" i="0" u="none" strike="noStrike">
                        <a:solidFill>
                          <a:schemeClr val="tx1"/>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37900515"/>
                  </a:ext>
                </a:extLst>
              </a:tr>
              <a:tr h="250314">
                <a:tc>
                  <a:txBody>
                    <a:bodyPr/>
                    <a:lstStyle/>
                    <a:p>
                      <a:pPr algn="ctr"/>
                      <a:r>
                        <a:rPr lang="en-GB" sz="1200" b="1"/>
                        <a:t>Monday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Tuesday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Wednesday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Thursday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Friday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Saturday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Sunday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7250615"/>
                  </a:ext>
                </a:extLst>
              </a:tr>
              <a:tr h="0">
                <a:tc>
                  <a:txBody>
                    <a:bodyPr/>
                    <a:lstStyle/>
                    <a:p>
                      <a:pPr algn="ctr"/>
                      <a:r>
                        <a:rPr lang="en-GB" sz="1200" b="1">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GB" sz="1200" b="1"/>
                        <a:t>+8%</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ECE"/>
                    </a:solidFill>
                  </a:tcPr>
                </a:tc>
                <a:tc>
                  <a:txBody>
                    <a:bodyPr/>
                    <a:lstStyle/>
                    <a:p>
                      <a:pPr algn="ctr"/>
                      <a:r>
                        <a:rPr lang="en-GB" sz="1200" b="1"/>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ECE"/>
                    </a:solidFill>
                  </a:tcPr>
                </a:tc>
                <a:tc>
                  <a:txBody>
                    <a:bodyPr/>
                    <a:lstStyle/>
                    <a:p>
                      <a:pPr algn="ctr"/>
                      <a:r>
                        <a:rPr lang="en-GB" sz="1200" b="1"/>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GB" sz="1200" b="1"/>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GB" sz="1200" b="1"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ECE"/>
                    </a:solidFill>
                  </a:tcPr>
                </a:tc>
                <a:tc>
                  <a:txBody>
                    <a:bodyPr/>
                    <a:lstStyle/>
                    <a:p>
                      <a:pPr algn="ctr"/>
                      <a:r>
                        <a:rPr lang="en-GB" sz="1200" b="1"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979260815"/>
                  </a:ext>
                </a:extLst>
              </a:tr>
            </a:tbl>
          </a:graphicData>
        </a:graphic>
      </p:graphicFrame>
    </p:spTree>
    <p:extLst>
      <p:ext uri="{BB962C8B-B14F-4D97-AF65-F5344CB8AC3E}">
        <p14:creationId xmlns:p14="http://schemas.microsoft.com/office/powerpoint/2010/main" val="3169052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Car Parking</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2961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Car Parking: Daily Use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10612"/>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Multi-storey car park use in June 2023 was 20% below pre-Covid (June 2019) levels. The slower recovery of Grafton East (-23%) and Grafton West (-12%) against pre-Covid levels, combined with the closure of Park Street car park, has contributed to this overall drop-off in daily usage.</a:t>
            </a:r>
            <a:endParaRPr lang="en-GB" sz="1400">
              <a:solidFill>
                <a:srgbClr val="000000"/>
              </a:solidFill>
              <a:ea typeface="Calibri"/>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42</a:t>
            </a:fld>
            <a:endParaRPr lang="en-GB"/>
          </a:p>
        </p:txBody>
      </p:sp>
      <p:pic>
        <p:nvPicPr>
          <p:cNvPr id="8" name="Picture 7" descr="A line chart showing multi storey car parking daily volumes for Central Cambridge between 2019 and March 2023, with a line for each year. 2023 volumes are similar to 2022 but below 2019.">
            <a:extLst>
              <a:ext uri="{FF2B5EF4-FFF2-40B4-BE49-F238E27FC236}">
                <a16:creationId xmlns:a16="http://schemas.microsoft.com/office/drawing/2014/main" id="{0E913C71-9FD8-942E-DD11-8A6334A9E9D2}"/>
              </a:ext>
            </a:extLst>
          </p:cNvPr>
          <p:cNvPicPr>
            <a:picLocks noChangeAspect="1"/>
          </p:cNvPicPr>
          <p:nvPr/>
        </p:nvPicPr>
        <p:blipFill>
          <a:blip r:embed="rId4"/>
          <a:stretch>
            <a:fillRect/>
          </a:stretch>
        </p:blipFill>
        <p:spPr>
          <a:xfrm>
            <a:off x="1140159" y="1175871"/>
            <a:ext cx="9495289" cy="4376320"/>
          </a:xfrm>
          <a:prstGeom prst="rect">
            <a:avLst/>
          </a:prstGeom>
        </p:spPr>
      </p:pic>
      <p:graphicFrame>
        <p:nvGraphicFramePr>
          <p:cNvPr id="2" name="Table 1">
            <a:extLst>
              <a:ext uri="{FF2B5EF4-FFF2-40B4-BE49-F238E27FC236}">
                <a16:creationId xmlns:a16="http://schemas.microsoft.com/office/drawing/2014/main" id="{F5ADFED5-51EA-8F04-B158-6063E3FB5689}"/>
              </a:ext>
            </a:extLst>
          </p:cNvPr>
          <p:cNvGraphicFramePr>
            <a:graphicFrameLocks noGrp="1"/>
          </p:cNvGraphicFramePr>
          <p:nvPr>
            <p:extLst>
              <p:ext uri="{D42A27DB-BD31-4B8C-83A1-F6EECF244321}">
                <p14:modId xmlns:p14="http://schemas.microsoft.com/office/powerpoint/2010/main" val="640157203"/>
              </p:ext>
            </p:extLst>
          </p:nvPr>
        </p:nvGraphicFramePr>
        <p:xfrm>
          <a:off x="2075865" y="5576650"/>
          <a:ext cx="2713194" cy="984884"/>
        </p:xfrm>
        <a:graphic>
          <a:graphicData uri="http://schemas.openxmlformats.org/drawingml/2006/table">
            <a:tbl>
              <a:tblPr firstRow="1"/>
              <a:tblGrid>
                <a:gridCol w="904398">
                  <a:extLst>
                    <a:ext uri="{9D8B030D-6E8A-4147-A177-3AD203B41FA5}">
                      <a16:colId xmlns:a16="http://schemas.microsoft.com/office/drawing/2014/main" val="1142284799"/>
                    </a:ext>
                  </a:extLst>
                </a:gridCol>
                <a:gridCol w="904398">
                  <a:extLst>
                    <a:ext uri="{9D8B030D-6E8A-4147-A177-3AD203B41FA5}">
                      <a16:colId xmlns:a16="http://schemas.microsoft.com/office/drawing/2014/main" val="4111957444"/>
                    </a:ext>
                  </a:extLst>
                </a:gridCol>
                <a:gridCol w="904398">
                  <a:extLst>
                    <a:ext uri="{9D8B030D-6E8A-4147-A177-3AD203B41FA5}">
                      <a16:colId xmlns:a16="http://schemas.microsoft.com/office/drawing/2014/main" val="2950965272"/>
                    </a:ext>
                  </a:extLst>
                </a:gridCol>
              </a:tblGrid>
              <a:tr h="200025">
                <a:tc gridSpan="3">
                  <a:txBody>
                    <a:bodyPr/>
                    <a:lstStyle/>
                    <a:p>
                      <a:pPr algn="ctr" rtl="0" fontAlgn="ctr"/>
                      <a:r>
                        <a:rPr lang="en-GB" sz="1200" b="1" i="0" u="none" strike="noStrike">
                          <a:solidFill>
                            <a:srgbClr val="0070C0"/>
                          </a:solidFill>
                          <a:effectLst/>
                          <a:latin typeface="Calibri"/>
                        </a:rPr>
                        <a:t>Pre-COVID to Now: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1982107740"/>
                  </a:ext>
                </a:extLst>
              </a:tr>
              <a:tr h="209549">
                <a:tc gridSpan="3">
                  <a:txBody>
                    <a:bodyPr/>
                    <a:lstStyle/>
                    <a:p>
                      <a:pPr algn="ctr" rtl="0" fontAlgn="ctr"/>
                      <a:r>
                        <a:rPr lang="en-GB" sz="1200" b="1" i="0" u="none" strike="noStrike">
                          <a:solidFill>
                            <a:srgbClr val="000000"/>
                          </a:solidFill>
                          <a:effectLst/>
                          <a:latin typeface="Calibri"/>
                        </a:rPr>
                        <a:t>Jun 2019 to Jun 2023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3992453800"/>
                  </a:ext>
                </a:extLst>
              </a:tr>
              <a:tr h="161851">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4019735"/>
                  </a:ext>
                </a:extLst>
              </a:tr>
              <a:tr h="209550">
                <a:tc>
                  <a:txBody>
                    <a:bodyPr/>
                    <a:lstStyle/>
                    <a:p>
                      <a:pPr algn="ctr" rtl="0" fontAlgn="ctr"/>
                      <a:r>
                        <a:rPr lang="en-GB" sz="1200" b="1" i="0" u="none" strike="noStrike">
                          <a:solidFill>
                            <a:schemeClr val="tx1"/>
                          </a:solidFill>
                          <a:effectLst/>
                          <a:latin typeface="Calibri"/>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rtl="0" fontAlgn="ctr"/>
                      <a:r>
                        <a:rPr lang="en-GB" sz="1200" b="1" i="0" u="none" strike="noStrike">
                          <a:solidFill>
                            <a:schemeClr val="tx1"/>
                          </a:solidFill>
                          <a:effectLst/>
                          <a:latin typeface="Calibri"/>
                        </a:rPr>
                        <a:t>-19%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rtl="0" fontAlgn="ctr"/>
                      <a:r>
                        <a:rPr lang="en-GB" sz="1200" b="1" i="0" u="none" strike="noStrike" dirty="0">
                          <a:solidFill>
                            <a:schemeClr val="tx1"/>
                          </a:solidFill>
                          <a:effectLst/>
                          <a:latin typeface="Calibri"/>
                        </a:rPr>
                        <a:t>-19%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extLst>
                  <a:ext uri="{0D108BD9-81ED-4DB2-BD59-A6C34878D82A}">
                    <a16:rowId xmlns:a16="http://schemas.microsoft.com/office/drawing/2014/main" val="934588996"/>
                  </a:ext>
                </a:extLst>
              </a:tr>
            </a:tbl>
          </a:graphicData>
        </a:graphic>
      </p:graphicFrame>
      <p:graphicFrame>
        <p:nvGraphicFramePr>
          <p:cNvPr id="6" name="Table 5">
            <a:extLst>
              <a:ext uri="{FF2B5EF4-FFF2-40B4-BE49-F238E27FC236}">
                <a16:creationId xmlns:a16="http://schemas.microsoft.com/office/drawing/2014/main" id="{15C8C1D2-622E-1EB0-9180-7728D2A51A6C}"/>
              </a:ext>
            </a:extLst>
          </p:cNvPr>
          <p:cNvGraphicFramePr>
            <a:graphicFrameLocks noGrp="1"/>
          </p:cNvGraphicFramePr>
          <p:nvPr>
            <p:extLst>
              <p:ext uri="{D42A27DB-BD31-4B8C-83A1-F6EECF244321}">
                <p14:modId xmlns:p14="http://schemas.microsoft.com/office/powerpoint/2010/main" val="998453476"/>
              </p:ext>
            </p:extLst>
          </p:nvPr>
        </p:nvGraphicFramePr>
        <p:xfrm>
          <a:off x="4790081" y="5576650"/>
          <a:ext cx="2713194" cy="984884"/>
        </p:xfrm>
        <a:graphic>
          <a:graphicData uri="http://schemas.openxmlformats.org/drawingml/2006/table">
            <a:tbl>
              <a:tblPr firstRow="1"/>
              <a:tblGrid>
                <a:gridCol w="904398">
                  <a:extLst>
                    <a:ext uri="{9D8B030D-6E8A-4147-A177-3AD203B41FA5}">
                      <a16:colId xmlns:a16="http://schemas.microsoft.com/office/drawing/2014/main" val="945895300"/>
                    </a:ext>
                  </a:extLst>
                </a:gridCol>
                <a:gridCol w="904398">
                  <a:extLst>
                    <a:ext uri="{9D8B030D-6E8A-4147-A177-3AD203B41FA5}">
                      <a16:colId xmlns:a16="http://schemas.microsoft.com/office/drawing/2014/main" val="3383474223"/>
                    </a:ext>
                  </a:extLst>
                </a:gridCol>
                <a:gridCol w="904398">
                  <a:extLst>
                    <a:ext uri="{9D8B030D-6E8A-4147-A177-3AD203B41FA5}">
                      <a16:colId xmlns:a16="http://schemas.microsoft.com/office/drawing/2014/main" val="2757890257"/>
                    </a:ext>
                  </a:extLst>
                </a:gridCol>
              </a:tblGrid>
              <a:tr h="200025">
                <a:tc gridSpan="3">
                  <a:txBody>
                    <a:bodyPr/>
                    <a:lstStyle/>
                    <a:p>
                      <a:pPr algn="ctr" rtl="0" fontAlgn="ctr"/>
                      <a:r>
                        <a:rPr lang="en-GB" sz="1200" b="1" i="0" u="none" strike="noStrike">
                          <a:solidFill>
                            <a:srgbClr val="0070C0"/>
                          </a:solidFill>
                          <a:effectLst/>
                          <a:latin typeface="Calibri"/>
                        </a:rPr>
                        <a:t>Mid Covid to Now:</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2001072226"/>
                  </a:ext>
                </a:extLst>
              </a:tr>
              <a:tr h="209549">
                <a:tc gridSpan="3">
                  <a:txBody>
                    <a:bodyPr/>
                    <a:lstStyle/>
                    <a:p>
                      <a:pPr lvl="0" algn="ctr">
                        <a:buNone/>
                      </a:pPr>
                      <a:r>
                        <a:rPr lang="en-GB" sz="1200" b="1" i="0" u="none" strike="noStrike">
                          <a:solidFill>
                            <a:srgbClr val="000000"/>
                          </a:solidFill>
                          <a:effectLst/>
                          <a:latin typeface="Calibri"/>
                        </a:rPr>
                        <a:t>Jun 2021 to Jun 2023</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1444363345"/>
                  </a:ext>
                </a:extLst>
              </a:tr>
              <a:tr h="161851">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63732172"/>
                  </a:ext>
                </a:extLst>
              </a:tr>
              <a:tr h="209550">
                <a:tc>
                  <a:txBody>
                    <a:bodyPr/>
                    <a:lstStyle/>
                    <a:p>
                      <a:pPr algn="ctr" rtl="0" fontAlgn="ctr"/>
                      <a:r>
                        <a:rPr lang="en-GB" sz="1200" b="1" i="0" u="none" strike="noStrike">
                          <a:effectLst/>
                          <a:latin typeface="Calibri"/>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GB" sz="1200" b="1" i="0" u="none" strike="noStrike">
                          <a:effectLst/>
                          <a:latin typeface="Calibri"/>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GB" sz="1200" b="1" i="0" u="none" strike="noStrike">
                          <a:effectLst/>
                          <a:latin typeface="Calibri"/>
                        </a:rPr>
                        <a:t>-4%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02795437"/>
                  </a:ext>
                </a:extLst>
              </a:tr>
            </a:tbl>
          </a:graphicData>
        </a:graphic>
      </p:graphicFrame>
      <p:graphicFrame>
        <p:nvGraphicFramePr>
          <p:cNvPr id="5" name="Table 4">
            <a:extLst>
              <a:ext uri="{FF2B5EF4-FFF2-40B4-BE49-F238E27FC236}">
                <a16:creationId xmlns:a16="http://schemas.microsoft.com/office/drawing/2014/main" id="{F0C93F8E-23AB-5AF0-C029-AFA9478ECE78}"/>
              </a:ext>
            </a:extLst>
          </p:cNvPr>
          <p:cNvGraphicFramePr>
            <a:graphicFrameLocks noGrp="1"/>
          </p:cNvGraphicFramePr>
          <p:nvPr>
            <p:extLst>
              <p:ext uri="{D42A27DB-BD31-4B8C-83A1-F6EECF244321}">
                <p14:modId xmlns:p14="http://schemas.microsoft.com/office/powerpoint/2010/main" val="1858859362"/>
              </p:ext>
            </p:extLst>
          </p:nvPr>
        </p:nvGraphicFramePr>
        <p:xfrm>
          <a:off x="7505329" y="5576650"/>
          <a:ext cx="2713194" cy="984884"/>
        </p:xfrm>
        <a:graphic>
          <a:graphicData uri="http://schemas.openxmlformats.org/drawingml/2006/table">
            <a:tbl>
              <a:tblPr firstRow="1"/>
              <a:tblGrid>
                <a:gridCol w="904398">
                  <a:extLst>
                    <a:ext uri="{9D8B030D-6E8A-4147-A177-3AD203B41FA5}">
                      <a16:colId xmlns:a16="http://schemas.microsoft.com/office/drawing/2014/main" val="2574862374"/>
                    </a:ext>
                  </a:extLst>
                </a:gridCol>
                <a:gridCol w="904398">
                  <a:extLst>
                    <a:ext uri="{9D8B030D-6E8A-4147-A177-3AD203B41FA5}">
                      <a16:colId xmlns:a16="http://schemas.microsoft.com/office/drawing/2014/main" val="4191873099"/>
                    </a:ext>
                  </a:extLst>
                </a:gridCol>
                <a:gridCol w="904398">
                  <a:extLst>
                    <a:ext uri="{9D8B030D-6E8A-4147-A177-3AD203B41FA5}">
                      <a16:colId xmlns:a16="http://schemas.microsoft.com/office/drawing/2014/main" val="3721852368"/>
                    </a:ext>
                  </a:extLst>
                </a:gridCol>
              </a:tblGrid>
              <a:tr h="200025">
                <a:tc gridSpan="3">
                  <a:txBody>
                    <a:bodyPr/>
                    <a:lstStyle/>
                    <a:p>
                      <a:pPr algn="ctr" rtl="0" fontAlgn="ctr"/>
                      <a:r>
                        <a:rPr lang="en-GB" sz="1200" b="1" i="0" u="none" strike="noStrike">
                          <a:solidFill>
                            <a:srgbClr val="0070C0"/>
                          </a:solidFill>
                          <a:effectLst/>
                          <a:latin typeface="Calibri"/>
                        </a:rPr>
                        <a:t>Previous year to Now: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2810268306"/>
                  </a:ext>
                </a:extLst>
              </a:tr>
              <a:tr h="209549">
                <a:tc gridSpan="3">
                  <a:txBody>
                    <a:bodyPr/>
                    <a:lstStyle/>
                    <a:p>
                      <a:pPr lvl="0" algn="ctr">
                        <a:buNone/>
                      </a:pPr>
                      <a:r>
                        <a:rPr lang="en-GB" sz="1200" b="1" i="0" u="none" strike="noStrike">
                          <a:solidFill>
                            <a:srgbClr val="000000"/>
                          </a:solidFill>
                          <a:effectLst/>
                          <a:latin typeface="Calibri"/>
                        </a:rPr>
                        <a:t>Jun 2022 to Jun 2023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4097871655"/>
                  </a:ext>
                </a:extLst>
              </a:tr>
              <a:tr h="161851">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5201047"/>
                  </a:ext>
                </a:extLst>
              </a:tr>
              <a:tr h="209550">
                <a:tc>
                  <a:txBody>
                    <a:bodyPr/>
                    <a:lstStyle/>
                    <a:p>
                      <a:pPr algn="ctr" rtl="0" fontAlgn="ctr"/>
                      <a:r>
                        <a:rPr lang="en-GB" sz="1200" b="1" i="0" u="none" strike="noStrike">
                          <a:effectLst/>
                          <a:latin typeface="Calibri"/>
                        </a:rPr>
                        <a:t>-3%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GB" sz="1200" b="1" i="0" u="none" strike="noStrike">
                          <a:effectLst/>
                          <a:latin typeface="Calibri"/>
                        </a:rPr>
                        <a:t>-1%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lgn="ctr">
                        <a:buNone/>
                      </a:pPr>
                      <a:r>
                        <a:rPr lang="en-GB" sz="1200" b="1" i="0" u="none" strike="noStrike">
                          <a:effectLst/>
                          <a:latin typeface="Calibri"/>
                        </a:rPr>
                        <a:t>-5%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1237033"/>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9004"/>
            <a:ext cx="12157011" cy="246221"/>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*Park Street car park closed for redevelopment on 4th January 2022; usage figures for this car park are included up to its closure. </a:t>
            </a:r>
          </a:p>
        </p:txBody>
      </p:sp>
    </p:spTree>
    <p:extLst>
      <p:ext uri="{BB962C8B-B14F-4D97-AF65-F5344CB8AC3E}">
        <p14:creationId xmlns:p14="http://schemas.microsoft.com/office/powerpoint/2010/main" val="932631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Car Parking: Length of Stay by Month</a:t>
            </a:r>
          </a:p>
        </p:txBody>
      </p:sp>
      <p:sp>
        <p:nvSpPr>
          <p:cNvPr id="10" name="TextBox 9">
            <a:extLst>
              <a:ext uri="{FF2B5EF4-FFF2-40B4-BE49-F238E27FC236}">
                <a16:creationId xmlns:a16="http://schemas.microsoft.com/office/drawing/2014/main" id="{A71BBD86-6CAB-D2E9-F0D6-7F9D01ED4106}"/>
              </a:ext>
            </a:extLst>
          </p:cNvPr>
          <p:cNvSpPr txBox="1"/>
          <p:nvPr/>
        </p:nvSpPr>
        <p:spPr>
          <a:xfrm>
            <a:off x="233680" y="606046"/>
            <a:ext cx="11720399"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Typical daily multi-storey car park usage has fallen in each of the last three years in June. The proportion of short-, medium- and long-term parking seen in June 2023 within multi-storey car parks has stayed relatively consistent, resembling the pattern which was seen pre-COVID (June 2019). </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43</a:t>
            </a:fld>
            <a:endParaRPr lang="en-GB"/>
          </a:p>
        </p:txBody>
      </p:sp>
      <p:pic>
        <p:nvPicPr>
          <p:cNvPr id="7" name="Picture 6" descr="A horizontal bar chart showing the average daily car park usage for March 2019, 2021, 2022, and 2023. Each bar is also split proportionately by length of stay. ">
            <a:extLst>
              <a:ext uri="{FF2B5EF4-FFF2-40B4-BE49-F238E27FC236}">
                <a16:creationId xmlns:a16="http://schemas.microsoft.com/office/drawing/2014/main" id="{9E48BA78-31C7-4554-EDA4-C0A0D0AB3D2E}"/>
              </a:ext>
            </a:extLst>
          </p:cNvPr>
          <p:cNvPicPr>
            <a:picLocks noChangeAspect="1"/>
          </p:cNvPicPr>
          <p:nvPr/>
        </p:nvPicPr>
        <p:blipFill>
          <a:blip r:embed="rId3"/>
          <a:stretch>
            <a:fillRect/>
          </a:stretch>
        </p:blipFill>
        <p:spPr>
          <a:xfrm>
            <a:off x="60926" y="1495966"/>
            <a:ext cx="11980939" cy="4675208"/>
          </a:xfrm>
          <a:prstGeom prst="rect">
            <a:avLst/>
          </a:prstGeom>
        </p:spPr>
      </p:pic>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Park Street car park closed for redevelopment on 4th January 2022; usage figures for this car park are included up to its closure. </a:t>
            </a:r>
          </a:p>
        </p:txBody>
      </p:sp>
    </p:spTree>
    <p:extLst>
      <p:ext uri="{BB962C8B-B14F-4D97-AF65-F5344CB8AC3E}">
        <p14:creationId xmlns:p14="http://schemas.microsoft.com/office/powerpoint/2010/main" val="3867214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Car Parking: Length of Stay by Car Park</a:t>
            </a:r>
          </a:p>
        </p:txBody>
      </p:sp>
      <p:sp>
        <p:nvSpPr>
          <p:cNvPr id="10" name="TextBox 9">
            <a:extLst>
              <a:ext uri="{FF2B5EF4-FFF2-40B4-BE49-F238E27FC236}">
                <a16:creationId xmlns:a16="http://schemas.microsoft.com/office/drawing/2014/main" id="{A71BBD86-6CAB-D2E9-F0D6-7F9D01ED4106}"/>
              </a:ext>
            </a:extLst>
          </p:cNvPr>
          <p:cNvSpPr txBox="1"/>
          <p:nvPr/>
        </p:nvSpPr>
        <p:spPr>
          <a:xfrm>
            <a:off x="233680" y="608138"/>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In June 2023, Grafton West had the highest proportion of stays under 3 hours (86%) whilst Queen Anne’s Terrace had the lowest proportion (59%). Grafton West also had the largest proportion only staying for up to an hour at 32%.</a:t>
            </a:r>
            <a:endParaRPr lang="en-GB" sz="1400">
              <a:solidFill>
                <a:srgbClr val="000000"/>
              </a:solidFill>
              <a:ea typeface="Calibri"/>
              <a:cs typeface="Calibri"/>
            </a:endParaRPr>
          </a:p>
        </p:txBody>
      </p:sp>
      <p:sp>
        <p:nvSpPr>
          <p:cNvPr id="4" name="TextBox 3">
            <a:extLst>
              <a:ext uri="{FF2B5EF4-FFF2-40B4-BE49-F238E27FC236}">
                <a16:creationId xmlns:a16="http://schemas.microsoft.com/office/drawing/2014/main" id="{2B69E5CB-2F67-C7A4-44F5-CA9BCFAAA6F2}"/>
              </a:ext>
            </a:extLst>
          </p:cNvPr>
          <p:cNvSpPr txBox="1"/>
          <p:nvPr/>
        </p:nvSpPr>
        <p:spPr>
          <a:xfrm>
            <a:off x="4075814" y="1251750"/>
            <a:ext cx="4040372" cy="400110"/>
          </a:xfrm>
          <a:prstGeom prst="rect">
            <a:avLst/>
          </a:prstGeom>
          <a:noFill/>
        </p:spPr>
        <p:txBody>
          <a:bodyPr wrap="square" lIns="91440" tIns="45720" rIns="91440" bIns="45720" rtlCol="0" anchor="t">
            <a:spAutoFit/>
          </a:bodyPr>
          <a:lstStyle/>
          <a:p>
            <a:pPr algn="ctr"/>
            <a:r>
              <a:rPr lang="en-GB" sz="2000" b="1"/>
              <a:t>June 2023</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44</a:t>
            </a:fld>
            <a:endParaRPr lang="en-GB"/>
          </a:p>
        </p:txBody>
      </p:sp>
      <p:pic>
        <p:nvPicPr>
          <p:cNvPr id="6" name="Picture 5" descr="A horizontal bar chart showing the total number of monthly transactions for four multi-storey car parks in central Cambridge. Each bar is also split by length of stay. With more than 62,500 visits during June 2023, Grand Arcade is comfortably the most popular car park. The other three had between 17,000 and 21,000 visits in June 2023.">
            <a:extLst>
              <a:ext uri="{FF2B5EF4-FFF2-40B4-BE49-F238E27FC236}">
                <a16:creationId xmlns:a16="http://schemas.microsoft.com/office/drawing/2014/main" id="{F0740689-EF38-8ABF-AD05-8FC9D8345E4C}"/>
              </a:ext>
            </a:extLst>
          </p:cNvPr>
          <p:cNvPicPr>
            <a:picLocks noChangeAspect="1"/>
          </p:cNvPicPr>
          <p:nvPr/>
        </p:nvPicPr>
        <p:blipFill>
          <a:blip r:embed="rId3"/>
          <a:stretch>
            <a:fillRect/>
          </a:stretch>
        </p:blipFill>
        <p:spPr>
          <a:xfrm>
            <a:off x="540031" y="1651860"/>
            <a:ext cx="11273987" cy="4682033"/>
          </a:xfrm>
          <a:prstGeom prst="rect">
            <a:avLst/>
          </a:prstGeom>
        </p:spPr>
      </p:pic>
    </p:spTree>
    <p:extLst>
      <p:ext uri="{BB962C8B-B14F-4D97-AF65-F5344CB8AC3E}">
        <p14:creationId xmlns:p14="http://schemas.microsoft.com/office/powerpoint/2010/main" val="42254578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Rail Passengers</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168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Rail Passengers: Usage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latin typeface="Calibri" panose="020F0502020204030204"/>
              </a:rPr>
              <a:t>Railway station entries and exits across Cambridgeshire are still significantly below pre-COVID volumes, particularly in Cambridge and Huntingdonshire.</a:t>
            </a:r>
            <a:endParaRPr kumimoji="0" lang="en-GB" sz="140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46</a:t>
            </a:fld>
            <a:endParaRPr lang="en-GB"/>
          </a:p>
        </p:txBody>
      </p:sp>
      <p:pic>
        <p:nvPicPr>
          <p:cNvPr id="2" name="Picture 1" descr="A bar chart showing passenger entries and exits from stations in each district from 2012-13 to 2021-22. Passenger numbers saw a large dip in 2020-21 but some recovery to around -40% of pre-COVID levels in the most recent data for 2021-22.">
            <a:extLst>
              <a:ext uri="{FF2B5EF4-FFF2-40B4-BE49-F238E27FC236}">
                <a16:creationId xmlns:a16="http://schemas.microsoft.com/office/drawing/2014/main" id="{B2E1C488-891F-391C-FD6D-C0C060892ED4}"/>
              </a:ext>
            </a:extLst>
          </p:cNvPr>
          <p:cNvPicPr>
            <a:picLocks noChangeAspect="1"/>
          </p:cNvPicPr>
          <p:nvPr/>
        </p:nvPicPr>
        <p:blipFill rotWithShape="1">
          <a:blip r:embed="rId4">
            <a:extLst>
              <a:ext uri="{28A0092B-C50C-407E-A947-70E740481C1C}">
                <a14:useLocalDpi xmlns:a14="http://schemas.microsoft.com/office/drawing/2010/main" val="0"/>
              </a:ext>
            </a:extLst>
          </a:blip>
          <a:srcRect t="1016"/>
          <a:stretch/>
        </p:blipFill>
        <p:spPr>
          <a:xfrm>
            <a:off x="352221" y="1180553"/>
            <a:ext cx="7994290" cy="5444875"/>
          </a:xfrm>
          <a:prstGeom prst="rect">
            <a:avLst/>
          </a:prstGeom>
        </p:spPr>
      </p:pic>
      <p:graphicFrame>
        <p:nvGraphicFramePr>
          <p:cNvPr id="4" name="Table 3" descr="Change in passengers across all stations in each district. 2018/19 to 2021/22. Cambridge, -42%, East Cambridgeshire , -32%, Fenland, -36%, Huntingdonshire, -48%, South Cambridgeshire, -30%.">
            <a:extLst>
              <a:ext uri="{FF2B5EF4-FFF2-40B4-BE49-F238E27FC236}">
                <a16:creationId xmlns:a16="http://schemas.microsoft.com/office/drawing/2014/main" id="{D6C426E9-A247-F8A3-7C60-4A3BB374571D}"/>
              </a:ext>
            </a:extLst>
          </p:cNvPr>
          <p:cNvGraphicFramePr>
            <a:graphicFrameLocks noGrp="1"/>
          </p:cNvGraphicFramePr>
          <p:nvPr>
            <p:extLst>
              <p:ext uri="{D42A27DB-BD31-4B8C-83A1-F6EECF244321}">
                <p14:modId xmlns:p14="http://schemas.microsoft.com/office/powerpoint/2010/main" val="1769845222"/>
              </p:ext>
            </p:extLst>
          </p:nvPr>
        </p:nvGraphicFramePr>
        <p:xfrm>
          <a:off x="8359064" y="2493011"/>
          <a:ext cx="3480715" cy="2666651"/>
        </p:xfrm>
        <a:graphic>
          <a:graphicData uri="http://schemas.openxmlformats.org/drawingml/2006/table">
            <a:tbl>
              <a:tblPr firstRow="1"/>
              <a:tblGrid>
                <a:gridCol w="2083983">
                  <a:extLst>
                    <a:ext uri="{9D8B030D-6E8A-4147-A177-3AD203B41FA5}">
                      <a16:colId xmlns:a16="http://schemas.microsoft.com/office/drawing/2014/main" val="1201206681"/>
                    </a:ext>
                  </a:extLst>
                </a:gridCol>
                <a:gridCol w="1396732">
                  <a:extLst>
                    <a:ext uri="{9D8B030D-6E8A-4147-A177-3AD203B41FA5}">
                      <a16:colId xmlns:a16="http://schemas.microsoft.com/office/drawing/2014/main" val="3040872822"/>
                    </a:ext>
                  </a:extLst>
                </a:gridCol>
              </a:tblGrid>
              <a:tr h="554924">
                <a:tc>
                  <a:txBody>
                    <a:bodyPr/>
                    <a:lstStyle/>
                    <a:p>
                      <a:pPr algn="ctr" fontAlgn="b"/>
                      <a:r>
                        <a:rPr lang="en-GB" sz="1200" b="0" i="0" u="none" strike="noStrike">
                          <a:solidFill>
                            <a:srgbClr val="000000"/>
                          </a:solidFill>
                          <a:effectLst/>
                          <a:latin typeface="+mn-lt"/>
                        </a:rPr>
                        <a:t>Change in passengers across </a:t>
                      </a:r>
                    </a:p>
                    <a:p>
                      <a:pPr algn="ctr" fontAlgn="b"/>
                      <a:r>
                        <a:rPr lang="en-GB" sz="1200" b="0" i="0" u="none" strike="noStrike">
                          <a:solidFill>
                            <a:srgbClr val="000000"/>
                          </a:solidFill>
                          <a:effectLst/>
                          <a:latin typeface="+mn-lt"/>
                        </a:rPr>
                        <a:t>all stations in each district</a:t>
                      </a:r>
                    </a:p>
                  </a:txBody>
                  <a:tcPr marL="9300"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rtl="0" fontAlgn="b"/>
                      <a:r>
                        <a:rPr lang="en-GB" sz="1200" b="1" i="0" u="none" strike="noStrike" dirty="0">
                          <a:solidFill>
                            <a:srgbClr val="0070C0"/>
                          </a:solidFill>
                          <a:effectLst/>
                          <a:latin typeface="Calibri"/>
                        </a:rPr>
                        <a:t>Pre-COVID to Mid-COVID:</a:t>
                      </a:r>
                    </a:p>
                    <a:p>
                      <a:pPr lvl="0" algn="ctr">
                        <a:buNone/>
                      </a:pPr>
                      <a:r>
                        <a:rPr lang="en-GB" sz="1200" b="1" u="none" strike="noStrike" dirty="0">
                          <a:solidFill>
                            <a:schemeClr val="tx1"/>
                          </a:solidFill>
                          <a:effectLst/>
                        </a:rPr>
                        <a:t>2018/19* to </a:t>
                      </a:r>
                      <a:r>
                        <a:rPr lang="en-GB" sz="1200" b="1" i="0" u="none" strike="noStrike" noProof="0" dirty="0">
                          <a:solidFill>
                            <a:schemeClr val="tx1"/>
                          </a:solidFill>
                          <a:effectLst/>
                          <a:latin typeface="Calibri"/>
                        </a:rPr>
                        <a:t>2021/22</a:t>
                      </a:r>
                      <a:endParaRPr lang="en-GB" sz="1200" b="1" i="0" u="none" strike="noStrike" dirty="0">
                        <a:solidFill>
                          <a:schemeClr val="tx1"/>
                        </a:solidFill>
                        <a:effectLst/>
                        <a:latin typeface="Arial"/>
                      </a:endParaRPr>
                    </a:p>
                  </a:txBody>
                  <a:tcPr marL="9300"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2613423464"/>
                  </a:ext>
                </a:extLst>
              </a:tr>
              <a:tr h="416193">
                <a:tc>
                  <a:txBody>
                    <a:bodyPr/>
                    <a:lstStyle/>
                    <a:p>
                      <a:pPr algn="ctr" rtl="0" fontAlgn="ctr"/>
                      <a:r>
                        <a:rPr lang="en-GB" sz="1400" b="1" i="0" u="none" strike="noStrike">
                          <a:solidFill>
                            <a:srgbClr val="000000"/>
                          </a:solidFill>
                          <a:effectLst/>
                          <a:latin typeface="Calibri"/>
                        </a:rPr>
                        <a:t>Cambridge</a:t>
                      </a:r>
                    </a:p>
                  </a:txBody>
                  <a:tcPr marL="83703"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GB" sz="1100" b="1" i="0" u="none" strike="noStrike" dirty="0">
                          <a:solidFill>
                            <a:schemeClr val="tx1"/>
                          </a:solidFill>
                          <a:effectLst/>
                          <a:latin typeface="Calibri"/>
                        </a:rPr>
                        <a:t>-42%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43793985"/>
                  </a:ext>
                </a:extLst>
              </a:tr>
              <a:tr h="430066">
                <a:tc>
                  <a:txBody>
                    <a:bodyPr/>
                    <a:lstStyle/>
                    <a:p>
                      <a:pPr algn="ctr" rtl="0" fontAlgn="ctr"/>
                      <a:r>
                        <a:rPr lang="en-GB" sz="1400" b="1" i="0" u="none" strike="noStrike">
                          <a:solidFill>
                            <a:srgbClr val="000000"/>
                          </a:solidFill>
                          <a:effectLst/>
                          <a:latin typeface="Calibri"/>
                        </a:rPr>
                        <a:t>East Cambridgeshire</a:t>
                      </a:r>
                    </a:p>
                  </a:txBody>
                  <a:tcPr marL="83703"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GB" sz="1100" b="1" i="0" u="none" strike="noStrike">
                          <a:solidFill>
                            <a:schemeClr val="tx1"/>
                          </a:solidFill>
                          <a:effectLst/>
                          <a:latin typeface="Calibri"/>
                        </a:rPr>
                        <a:t>-32%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8834599"/>
                  </a:ext>
                </a:extLst>
              </a:tr>
              <a:tr h="416193">
                <a:tc>
                  <a:txBody>
                    <a:bodyPr/>
                    <a:lstStyle/>
                    <a:p>
                      <a:pPr algn="ctr" rtl="0" fontAlgn="ctr"/>
                      <a:r>
                        <a:rPr lang="en-GB" sz="1400" b="1" i="0" u="none" strike="noStrike">
                          <a:solidFill>
                            <a:srgbClr val="000000"/>
                          </a:solidFill>
                          <a:effectLst/>
                          <a:latin typeface="Calibri"/>
                        </a:rPr>
                        <a:t>Fenland</a:t>
                      </a:r>
                    </a:p>
                  </a:txBody>
                  <a:tcPr marL="83703"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GB" sz="1100" b="1" i="0" u="none" strike="noStrike">
                          <a:solidFill>
                            <a:schemeClr val="tx1"/>
                          </a:solidFill>
                          <a:effectLst/>
                          <a:latin typeface="Calibri"/>
                        </a:rPr>
                        <a:t>-36%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6326227"/>
                  </a:ext>
                </a:extLst>
              </a:tr>
              <a:tr h="416193">
                <a:tc>
                  <a:txBody>
                    <a:bodyPr/>
                    <a:lstStyle/>
                    <a:p>
                      <a:pPr algn="ctr" rtl="0" fontAlgn="ctr"/>
                      <a:r>
                        <a:rPr lang="en-GB" sz="1400" b="1" i="0" u="none" strike="noStrike">
                          <a:solidFill>
                            <a:srgbClr val="000000"/>
                          </a:solidFill>
                          <a:effectLst/>
                          <a:latin typeface="Calibri"/>
                        </a:rPr>
                        <a:t>Huntingdonshire</a:t>
                      </a:r>
                    </a:p>
                  </a:txBody>
                  <a:tcPr marL="83703"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GB" sz="1100" b="1" i="0" u="none" strike="noStrike">
                          <a:solidFill>
                            <a:schemeClr val="tx1"/>
                          </a:solidFill>
                          <a:effectLst/>
                          <a:latin typeface="Calibri"/>
                        </a:rPr>
                        <a:t>-48%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3656260"/>
                  </a:ext>
                </a:extLst>
              </a:tr>
              <a:tr h="430066">
                <a:tc>
                  <a:txBody>
                    <a:bodyPr/>
                    <a:lstStyle/>
                    <a:p>
                      <a:pPr algn="ctr" rtl="0" fontAlgn="ctr"/>
                      <a:r>
                        <a:rPr lang="en-GB" sz="1400" b="1" i="0" u="none" strike="noStrike">
                          <a:solidFill>
                            <a:srgbClr val="000000"/>
                          </a:solidFill>
                          <a:effectLst/>
                          <a:latin typeface="Calibri"/>
                        </a:rPr>
                        <a:t>South Cambridgeshire</a:t>
                      </a:r>
                    </a:p>
                  </a:txBody>
                  <a:tcPr marL="83703"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GB" sz="1100" b="1" i="0" u="none" strike="noStrike" dirty="0">
                          <a:solidFill>
                            <a:schemeClr val="tx1"/>
                          </a:solidFill>
                          <a:effectLst/>
                          <a:latin typeface="Calibri"/>
                        </a:rPr>
                        <a:t>-30%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3371421"/>
                  </a:ext>
                </a:extLst>
              </a:tr>
            </a:tbl>
          </a:graphicData>
        </a:graphic>
      </p:graphicFrame>
      <p:sp>
        <p:nvSpPr>
          <p:cNvPr id="5" name="Rectangle: Rounded Corners 4">
            <a:extLst>
              <a:ext uri="{FF2B5EF4-FFF2-40B4-BE49-F238E27FC236}">
                <a16:creationId xmlns:a16="http://schemas.microsoft.com/office/drawing/2014/main" id="{875D711A-2B0C-802C-7019-BE594686CBE5}"/>
              </a:ext>
              <a:ext uri="{C183D7F6-B498-43B3-948B-1728B52AA6E4}">
                <adec:decorative xmlns:adec="http://schemas.microsoft.com/office/drawing/2017/decorative" val="1"/>
              </a:ext>
            </a:extLst>
          </p:cNvPr>
          <p:cNvSpPr/>
          <p:nvPr/>
        </p:nvSpPr>
        <p:spPr>
          <a:xfrm>
            <a:off x="10820399" y="3081416"/>
            <a:ext cx="744487" cy="308253"/>
          </a:xfrm>
          <a:prstGeom prst="roundRect">
            <a:avLst/>
          </a:prstGeom>
          <a:solidFill>
            <a:srgbClr val="2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-42%</a:t>
            </a:r>
          </a:p>
        </p:txBody>
      </p:sp>
      <p:sp>
        <p:nvSpPr>
          <p:cNvPr id="6" name="Rectangle: Rounded Corners 5">
            <a:extLst>
              <a:ext uri="{FF2B5EF4-FFF2-40B4-BE49-F238E27FC236}">
                <a16:creationId xmlns:a16="http://schemas.microsoft.com/office/drawing/2014/main" id="{083B509D-B89D-47B0-7E63-E871303EF383}"/>
              </a:ext>
              <a:ext uri="{C183D7F6-B498-43B3-948B-1728B52AA6E4}">
                <adec:decorative xmlns:adec="http://schemas.microsoft.com/office/drawing/2017/decorative" val="1"/>
              </a:ext>
            </a:extLst>
          </p:cNvPr>
          <p:cNvSpPr/>
          <p:nvPr/>
        </p:nvSpPr>
        <p:spPr>
          <a:xfrm>
            <a:off x="10810873" y="3518686"/>
            <a:ext cx="744487" cy="308253"/>
          </a:xfrm>
          <a:prstGeom prst="roundRect">
            <a:avLst/>
          </a:prstGeom>
          <a:solidFill>
            <a:srgbClr val="2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-32%</a:t>
            </a:r>
          </a:p>
        </p:txBody>
      </p:sp>
      <p:sp>
        <p:nvSpPr>
          <p:cNvPr id="7" name="Rectangle: Rounded Corners 6">
            <a:extLst>
              <a:ext uri="{FF2B5EF4-FFF2-40B4-BE49-F238E27FC236}">
                <a16:creationId xmlns:a16="http://schemas.microsoft.com/office/drawing/2014/main" id="{9AE16BC2-B7D3-C585-C536-CD011B54FBAD}"/>
              </a:ext>
              <a:ext uri="{C183D7F6-B498-43B3-948B-1728B52AA6E4}">
                <adec:decorative xmlns:adec="http://schemas.microsoft.com/office/drawing/2017/decorative" val="1"/>
              </a:ext>
            </a:extLst>
          </p:cNvPr>
          <p:cNvSpPr/>
          <p:nvPr/>
        </p:nvSpPr>
        <p:spPr>
          <a:xfrm>
            <a:off x="10811106" y="3941020"/>
            <a:ext cx="744487" cy="308253"/>
          </a:xfrm>
          <a:prstGeom prst="roundRect">
            <a:avLst/>
          </a:prstGeom>
          <a:solidFill>
            <a:srgbClr val="2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-36%</a:t>
            </a:r>
          </a:p>
        </p:txBody>
      </p:sp>
      <p:sp>
        <p:nvSpPr>
          <p:cNvPr id="8" name="Rectangle: Rounded Corners 7">
            <a:extLst>
              <a:ext uri="{FF2B5EF4-FFF2-40B4-BE49-F238E27FC236}">
                <a16:creationId xmlns:a16="http://schemas.microsoft.com/office/drawing/2014/main" id="{C8F31B00-CCDF-3466-6CB8-18CE5254106A}"/>
              </a:ext>
              <a:ext uri="{C183D7F6-B498-43B3-948B-1728B52AA6E4}">
                <adec:decorative xmlns:adec="http://schemas.microsoft.com/office/drawing/2017/decorative" val="1"/>
              </a:ext>
            </a:extLst>
          </p:cNvPr>
          <p:cNvSpPr/>
          <p:nvPr/>
        </p:nvSpPr>
        <p:spPr>
          <a:xfrm>
            <a:off x="10810874" y="4353542"/>
            <a:ext cx="744487" cy="308253"/>
          </a:xfrm>
          <a:prstGeom prst="roundRect">
            <a:avLst/>
          </a:prstGeom>
          <a:solidFill>
            <a:srgbClr val="2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-48%</a:t>
            </a:r>
          </a:p>
        </p:txBody>
      </p:sp>
      <p:sp>
        <p:nvSpPr>
          <p:cNvPr id="9" name="Rectangle: Rounded Corners 8">
            <a:extLst>
              <a:ext uri="{FF2B5EF4-FFF2-40B4-BE49-F238E27FC236}">
                <a16:creationId xmlns:a16="http://schemas.microsoft.com/office/drawing/2014/main" id="{17DFE5CD-9AF6-04C2-97F7-74046484B119}"/>
              </a:ext>
              <a:ext uri="{C183D7F6-B498-43B3-948B-1728B52AA6E4}">
                <adec:decorative xmlns:adec="http://schemas.microsoft.com/office/drawing/2017/decorative" val="1"/>
              </a:ext>
            </a:extLst>
          </p:cNvPr>
          <p:cNvSpPr/>
          <p:nvPr/>
        </p:nvSpPr>
        <p:spPr>
          <a:xfrm>
            <a:off x="10820399" y="4792856"/>
            <a:ext cx="744487" cy="30825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-30%</a:t>
            </a:r>
          </a:p>
        </p:txBody>
      </p:sp>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*2018/19 used as the pre-COVID baseline as 2019/20 entries and exit data is affected in March 2020 by the first COVID-19 lockdown.</a:t>
            </a:r>
          </a:p>
        </p:txBody>
      </p:sp>
    </p:spTree>
    <p:extLst>
      <p:ext uri="{BB962C8B-B14F-4D97-AF65-F5344CB8AC3E}">
        <p14:creationId xmlns:p14="http://schemas.microsoft.com/office/powerpoint/2010/main" val="4044236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Calibri" panose="020F0502020204030204"/>
                <a:ea typeface="+mn-ea"/>
                <a:cs typeface="+mn-cs"/>
              </a:rPr>
              <a:t>One Station Square Footfall</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423" y="617591"/>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latin typeface="Calibri" panose="020F0502020204030204"/>
              </a:rPr>
              <a:t>One Station Square footfall is 18% below pre-Covid (February 2020*). Whilst w</a:t>
            </a:r>
            <a:r>
              <a:rPr lang="en-GB" sz="1400">
                <a:latin typeface="Calibri" panose="020F0502020204030204"/>
              </a:rPr>
              <a:t>eekend footfall is 10% above pre-Covid, weekday volumes are down 28%. </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47</a:t>
            </a:fld>
            <a:endParaRPr lang="en-GB"/>
          </a:p>
        </p:txBody>
      </p:sp>
      <p:sp>
        <p:nvSpPr>
          <p:cNvPr id="15" name="TextBox 14">
            <a:extLst>
              <a:ext uri="{FF2B5EF4-FFF2-40B4-BE49-F238E27FC236}">
                <a16:creationId xmlns:a16="http://schemas.microsoft.com/office/drawing/2014/main" id="{6A2E3651-6014-9DE5-5012-ED99A5BDC1D8}"/>
              </a:ext>
            </a:extLst>
          </p:cNvPr>
          <p:cNvSpPr txBox="1"/>
          <p:nvPr/>
        </p:nvSpPr>
        <p:spPr>
          <a:xfrm>
            <a:off x="2265298" y="910425"/>
            <a:ext cx="766140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1"/>
              <a:t>Footfall at One Station Square (directly outside Cambridge train station)</a:t>
            </a:r>
            <a:endParaRPr lang="en-GB" sz="1050" b="1">
              <a:cs typeface="Calibri"/>
            </a:endParaRPr>
          </a:p>
        </p:txBody>
      </p:sp>
      <p:pic>
        <p:nvPicPr>
          <p:cNvPr id="9" name="Picture 8" descr="Line chart showing footfall trends at One Station Square from December 2019 through to June 2023, with one line for each year. &#10;2023 closely followed the 2022 line until around mid-April, when 2023 began presenting volumes noticeably below 2022. The line for early 2020 (pre-lockdown) is far ahead of all other subsequent years. ">
            <a:extLst>
              <a:ext uri="{FF2B5EF4-FFF2-40B4-BE49-F238E27FC236}">
                <a16:creationId xmlns:a16="http://schemas.microsoft.com/office/drawing/2014/main" id="{FFA18CD3-9563-326A-1FE2-365502ECEF19}"/>
              </a:ext>
            </a:extLst>
          </p:cNvPr>
          <p:cNvPicPr>
            <a:picLocks noChangeAspect="1"/>
          </p:cNvPicPr>
          <p:nvPr/>
        </p:nvPicPr>
        <p:blipFill>
          <a:blip r:embed="rId4"/>
          <a:stretch>
            <a:fillRect/>
          </a:stretch>
        </p:blipFill>
        <p:spPr>
          <a:xfrm>
            <a:off x="2553869" y="1171450"/>
            <a:ext cx="7084259" cy="4332784"/>
          </a:xfrm>
          <a:prstGeom prst="rect">
            <a:avLst/>
          </a:prstGeom>
        </p:spPr>
      </p:pic>
      <p:graphicFrame>
        <p:nvGraphicFramePr>
          <p:cNvPr id="2" name="Table 1">
            <a:extLst>
              <a:ext uri="{FF2B5EF4-FFF2-40B4-BE49-F238E27FC236}">
                <a16:creationId xmlns:a16="http://schemas.microsoft.com/office/drawing/2014/main" id="{BFE1DCE4-82FE-AA5D-719D-11FE81C26C41}"/>
              </a:ext>
            </a:extLst>
          </p:cNvPr>
          <p:cNvGraphicFramePr>
            <a:graphicFrameLocks noGrp="1"/>
          </p:cNvGraphicFramePr>
          <p:nvPr>
            <p:extLst>
              <p:ext uri="{D42A27DB-BD31-4B8C-83A1-F6EECF244321}">
                <p14:modId xmlns:p14="http://schemas.microsoft.com/office/powerpoint/2010/main" val="1888257876"/>
              </p:ext>
            </p:extLst>
          </p:nvPr>
        </p:nvGraphicFramePr>
        <p:xfrm>
          <a:off x="1895058" y="5555682"/>
          <a:ext cx="2742621" cy="1093787"/>
        </p:xfrm>
        <a:graphic>
          <a:graphicData uri="http://schemas.openxmlformats.org/drawingml/2006/table">
            <a:tbl>
              <a:tblPr firstRow="1"/>
              <a:tblGrid>
                <a:gridCol w="914207">
                  <a:extLst>
                    <a:ext uri="{9D8B030D-6E8A-4147-A177-3AD203B41FA5}">
                      <a16:colId xmlns:a16="http://schemas.microsoft.com/office/drawing/2014/main" val="1530065311"/>
                    </a:ext>
                  </a:extLst>
                </a:gridCol>
                <a:gridCol w="914207">
                  <a:extLst>
                    <a:ext uri="{9D8B030D-6E8A-4147-A177-3AD203B41FA5}">
                      <a16:colId xmlns:a16="http://schemas.microsoft.com/office/drawing/2014/main" val="131171091"/>
                    </a:ext>
                  </a:extLst>
                </a:gridCol>
                <a:gridCol w="914207">
                  <a:extLst>
                    <a:ext uri="{9D8B030D-6E8A-4147-A177-3AD203B41FA5}">
                      <a16:colId xmlns:a16="http://schemas.microsoft.com/office/drawing/2014/main" val="1029820204"/>
                    </a:ext>
                  </a:extLst>
                </a:gridCol>
              </a:tblGrid>
              <a:tr h="239386">
                <a:tc gridSpan="3">
                  <a:txBody>
                    <a:bodyPr/>
                    <a:lstStyle/>
                    <a:p>
                      <a:pPr algn="ctr" rtl="0" fontAlgn="b"/>
                      <a:r>
                        <a:rPr lang="en-GB" sz="1200" b="1" i="0" u="none" strike="noStrike">
                          <a:solidFill>
                            <a:srgbClr val="0070C0"/>
                          </a:solidFill>
                          <a:effectLst/>
                          <a:latin typeface="Calibri"/>
                        </a:rPr>
                        <a:t>Pre-COVID to Now:</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94363304"/>
                  </a:ext>
                </a:extLst>
              </a:tr>
              <a:tr h="216183">
                <a:tc gridSpan="3">
                  <a:txBody>
                    <a:bodyPr/>
                    <a:lstStyle/>
                    <a:p>
                      <a:pPr algn="ctr" rtl="0" fontAlgn="b"/>
                      <a:r>
                        <a:rPr lang="pt-BR" sz="1200" b="1" i="0" u="none" strike="noStrike">
                          <a:solidFill>
                            <a:srgbClr val="000000"/>
                          </a:solidFill>
                          <a:effectLst/>
                          <a:latin typeface="Calibri"/>
                        </a:rPr>
                        <a:t>Feb 2020* to Jun 2023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55335035"/>
                  </a:ext>
                </a:extLst>
              </a:tr>
              <a:tr h="387214">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Calibri"/>
                        </a:rPr>
                        <a:t>Weekdays (Mon-Thu)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9015679"/>
                  </a:ext>
                </a:extLst>
              </a:tr>
              <a:tr h="251004">
                <a:tc>
                  <a:txBody>
                    <a:bodyPr/>
                    <a:lstStyle/>
                    <a:p>
                      <a:pPr algn="ctr" fontAlgn="ctr"/>
                      <a:r>
                        <a:rPr lang="en-GB" sz="1200" b="1" i="0" u="none" strike="noStrike">
                          <a:solidFill>
                            <a:schemeClr val="tx1"/>
                          </a:solidFill>
                          <a:effectLst/>
                          <a:latin typeface="Calibri"/>
                        </a:rPr>
                        <a:t>-18%</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fontAlgn="ctr"/>
                      <a:r>
                        <a:rPr lang="en-GB" sz="1200" b="1" i="0" u="none" strike="noStrike">
                          <a:solidFill>
                            <a:schemeClr val="tx1"/>
                          </a:solidFill>
                          <a:effectLst/>
                          <a:latin typeface="Calibri"/>
                        </a:rPr>
                        <a:t>-28%</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fontAlgn="ctr"/>
                      <a:r>
                        <a:rPr lang="en-GB" sz="1200" b="1" i="0" u="none" strike="noStrike" dirty="0">
                          <a:solidFill>
                            <a:srgbClr val="000000"/>
                          </a:solidFill>
                          <a:effectLst/>
                          <a:latin typeface="Calibri" panose="020F0502020204030204" pitchFamily="34" charset="0"/>
                        </a:rPr>
                        <a:t>+10%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ECE"/>
                    </a:solidFill>
                  </a:tcPr>
                </a:tc>
                <a:extLst>
                  <a:ext uri="{0D108BD9-81ED-4DB2-BD59-A6C34878D82A}">
                    <a16:rowId xmlns:a16="http://schemas.microsoft.com/office/drawing/2014/main" val="2735905788"/>
                  </a:ext>
                </a:extLst>
              </a:tr>
            </a:tbl>
          </a:graphicData>
        </a:graphic>
      </p:graphicFrame>
      <p:graphicFrame>
        <p:nvGraphicFramePr>
          <p:cNvPr id="7" name="Table 6">
            <a:extLst>
              <a:ext uri="{FF2B5EF4-FFF2-40B4-BE49-F238E27FC236}">
                <a16:creationId xmlns:a16="http://schemas.microsoft.com/office/drawing/2014/main" id="{509217FA-2F3D-123F-47BE-3CB53DF92966}"/>
              </a:ext>
            </a:extLst>
          </p:cNvPr>
          <p:cNvGraphicFramePr>
            <a:graphicFrameLocks noGrp="1"/>
          </p:cNvGraphicFramePr>
          <p:nvPr>
            <p:extLst>
              <p:ext uri="{D42A27DB-BD31-4B8C-83A1-F6EECF244321}">
                <p14:modId xmlns:p14="http://schemas.microsoft.com/office/powerpoint/2010/main" val="582255892"/>
              </p:ext>
            </p:extLst>
          </p:nvPr>
        </p:nvGraphicFramePr>
        <p:xfrm>
          <a:off x="4641290" y="5555682"/>
          <a:ext cx="2742621" cy="1093787"/>
        </p:xfrm>
        <a:graphic>
          <a:graphicData uri="http://schemas.openxmlformats.org/drawingml/2006/table">
            <a:tbl>
              <a:tblPr firstRow="1"/>
              <a:tblGrid>
                <a:gridCol w="914207">
                  <a:extLst>
                    <a:ext uri="{9D8B030D-6E8A-4147-A177-3AD203B41FA5}">
                      <a16:colId xmlns:a16="http://schemas.microsoft.com/office/drawing/2014/main" val="1500656992"/>
                    </a:ext>
                  </a:extLst>
                </a:gridCol>
                <a:gridCol w="914207">
                  <a:extLst>
                    <a:ext uri="{9D8B030D-6E8A-4147-A177-3AD203B41FA5}">
                      <a16:colId xmlns:a16="http://schemas.microsoft.com/office/drawing/2014/main" val="303889535"/>
                    </a:ext>
                  </a:extLst>
                </a:gridCol>
                <a:gridCol w="914207">
                  <a:extLst>
                    <a:ext uri="{9D8B030D-6E8A-4147-A177-3AD203B41FA5}">
                      <a16:colId xmlns:a16="http://schemas.microsoft.com/office/drawing/2014/main" val="877798359"/>
                    </a:ext>
                  </a:extLst>
                </a:gridCol>
              </a:tblGrid>
              <a:tr h="239386">
                <a:tc gridSpan="3">
                  <a:txBody>
                    <a:bodyPr/>
                    <a:lstStyle/>
                    <a:p>
                      <a:pPr algn="ctr" rtl="0" fontAlgn="b"/>
                      <a:r>
                        <a:rPr lang="en-GB" sz="1200" b="1" i="0" u="none" strike="noStrike">
                          <a:solidFill>
                            <a:srgbClr val="0070C0"/>
                          </a:solidFill>
                          <a:effectLst/>
                          <a:latin typeface="Calibri"/>
                        </a:rPr>
                        <a:t>Mid-COVID to Now:</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11419639"/>
                  </a:ext>
                </a:extLst>
              </a:tr>
              <a:tr h="216183">
                <a:tc gridSpan="3">
                  <a:txBody>
                    <a:bodyPr/>
                    <a:lstStyle/>
                    <a:p>
                      <a:pPr algn="ctr" rtl="0" fontAlgn="b"/>
                      <a:r>
                        <a:rPr lang="pt-BR" sz="1200" b="1" i="0" u="none" strike="noStrike">
                          <a:solidFill>
                            <a:srgbClr val="000000"/>
                          </a:solidFill>
                          <a:effectLst/>
                          <a:latin typeface="Calibri"/>
                        </a:rPr>
                        <a:t>Jun 2021 to Jun 2023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64624827"/>
                  </a:ext>
                </a:extLst>
              </a:tr>
              <a:tr h="387214">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rtl="0">
                        <a:buNone/>
                      </a:pPr>
                      <a:r>
                        <a:rPr lang="en-GB" sz="1200" b="1" i="0" u="none" strike="noStrike">
                          <a:solidFill>
                            <a:srgbClr val="000000"/>
                          </a:solidFill>
                          <a:effectLst/>
                          <a:latin typeface="Calibri"/>
                        </a:rPr>
                        <a:t>Weekdays </a:t>
                      </a:r>
                    </a:p>
                    <a:p>
                      <a:pPr lvl="0" algn="ctr" rtl="0">
                        <a:buNone/>
                      </a:pPr>
                      <a:r>
                        <a:rPr lang="en-GB" sz="1200" b="1" i="0" u="none" strike="noStrike">
                          <a:solidFill>
                            <a:srgbClr val="000000"/>
                          </a:solidFill>
                          <a:effectLst/>
                          <a:latin typeface="Calibri"/>
                        </a:rPr>
                        <a:t>(Mon-Thu)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342870"/>
                  </a:ext>
                </a:extLst>
              </a:tr>
              <a:tr h="251004">
                <a:tc>
                  <a:txBody>
                    <a:bodyPr/>
                    <a:lstStyle/>
                    <a:p>
                      <a:pPr algn="ctr" rtl="0" fontAlgn="ctr"/>
                      <a:r>
                        <a:rPr lang="en-GB" sz="1200" b="1" i="0" u="none" strike="noStrike">
                          <a:solidFill>
                            <a:schemeClr val="tx1"/>
                          </a:solidFill>
                          <a:effectLst/>
                          <a:latin typeface="Calibri"/>
                        </a:rPr>
                        <a:t>+21%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chemeClr val="tx1"/>
                          </a:solidFill>
                          <a:effectLst/>
                          <a:latin typeface="Calibri"/>
                        </a:rPr>
                        <a:t>+22%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dirty="0">
                          <a:solidFill>
                            <a:schemeClr val="tx1"/>
                          </a:solidFill>
                          <a:effectLst/>
                          <a:latin typeface="Calibri"/>
                        </a:rPr>
                        <a:t>+7%</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189908"/>
                  </a:ext>
                </a:extLst>
              </a:tr>
            </a:tbl>
          </a:graphicData>
        </a:graphic>
      </p:graphicFrame>
      <p:graphicFrame>
        <p:nvGraphicFramePr>
          <p:cNvPr id="6" name="Table 5">
            <a:extLst>
              <a:ext uri="{FF2B5EF4-FFF2-40B4-BE49-F238E27FC236}">
                <a16:creationId xmlns:a16="http://schemas.microsoft.com/office/drawing/2014/main" id="{3AD1C41B-5F30-CF44-3A97-B853F03A2D8F}"/>
              </a:ext>
            </a:extLst>
          </p:cNvPr>
          <p:cNvGraphicFramePr>
            <a:graphicFrameLocks noGrp="1"/>
          </p:cNvGraphicFramePr>
          <p:nvPr>
            <p:extLst>
              <p:ext uri="{D42A27DB-BD31-4B8C-83A1-F6EECF244321}">
                <p14:modId xmlns:p14="http://schemas.microsoft.com/office/powerpoint/2010/main" val="3641647744"/>
              </p:ext>
            </p:extLst>
          </p:nvPr>
        </p:nvGraphicFramePr>
        <p:xfrm>
          <a:off x="7384320" y="5555682"/>
          <a:ext cx="2742621" cy="1093787"/>
        </p:xfrm>
        <a:graphic>
          <a:graphicData uri="http://schemas.openxmlformats.org/drawingml/2006/table">
            <a:tbl>
              <a:tblPr firstRow="1"/>
              <a:tblGrid>
                <a:gridCol w="914207">
                  <a:extLst>
                    <a:ext uri="{9D8B030D-6E8A-4147-A177-3AD203B41FA5}">
                      <a16:colId xmlns:a16="http://schemas.microsoft.com/office/drawing/2014/main" val="3658685782"/>
                    </a:ext>
                  </a:extLst>
                </a:gridCol>
                <a:gridCol w="914207">
                  <a:extLst>
                    <a:ext uri="{9D8B030D-6E8A-4147-A177-3AD203B41FA5}">
                      <a16:colId xmlns:a16="http://schemas.microsoft.com/office/drawing/2014/main" val="3186297313"/>
                    </a:ext>
                  </a:extLst>
                </a:gridCol>
                <a:gridCol w="914207">
                  <a:extLst>
                    <a:ext uri="{9D8B030D-6E8A-4147-A177-3AD203B41FA5}">
                      <a16:colId xmlns:a16="http://schemas.microsoft.com/office/drawing/2014/main" val="1915003835"/>
                    </a:ext>
                  </a:extLst>
                </a:gridCol>
              </a:tblGrid>
              <a:tr h="239386">
                <a:tc gridSpan="3">
                  <a:txBody>
                    <a:bodyPr/>
                    <a:lstStyle/>
                    <a:p>
                      <a:pPr algn="ctr" rtl="0" fontAlgn="b"/>
                      <a:r>
                        <a:rPr lang="en-GB" sz="1200" b="1" i="0" u="none" strike="noStrike">
                          <a:solidFill>
                            <a:srgbClr val="0070C0"/>
                          </a:solidFill>
                          <a:effectLst/>
                          <a:latin typeface="Calibri"/>
                        </a:rPr>
                        <a:t>Previous year to Now:</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84313192"/>
                  </a:ext>
                </a:extLst>
              </a:tr>
              <a:tr h="216183">
                <a:tc gridSpan="3">
                  <a:txBody>
                    <a:bodyPr/>
                    <a:lstStyle/>
                    <a:p>
                      <a:pPr algn="ctr" rtl="0" fontAlgn="b"/>
                      <a:r>
                        <a:rPr lang="pt-BR" sz="1200" b="1" i="0" u="none" strike="noStrike">
                          <a:solidFill>
                            <a:srgbClr val="000000"/>
                          </a:solidFill>
                          <a:effectLst/>
                          <a:latin typeface="Calibri"/>
                        </a:rPr>
                        <a:t>Jun 2022 to Jun 2023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15987965"/>
                  </a:ext>
                </a:extLst>
              </a:tr>
              <a:tr h="387214">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0512679"/>
                  </a:ext>
                </a:extLst>
              </a:tr>
              <a:tr h="251004">
                <a:tc>
                  <a:txBody>
                    <a:bodyPr/>
                    <a:lstStyle/>
                    <a:p>
                      <a:pPr algn="ctr" rtl="0" fontAlgn="ctr"/>
                      <a:r>
                        <a:rPr lang="en-GB" sz="1200" b="1" i="0" u="none" strike="noStrike">
                          <a:solidFill>
                            <a:schemeClr val="tx1"/>
                          </a:solidFill>
                          <a:effectLst/>
                          <a:latin typeface="Calibri"/>
                        </a:rPr>
                        <a:t>-14%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chemeClr val="tx1"/>
                          </a:solidFill>
                          <a:effectLst/>
                          <a:latin typeface="Calibri"/>
                        </a:rPr>
                        <a:t>-15%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dirty="0">
                          <a:solidFill>
                            <a:schemeClr val="tx1"/>
                          </a:solidFill>
                          <a:effectLst/>
                          <a:latin typeface="Calibri"/>
                        </a:rPr>
                        <a:t>-12%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2643080"/>
                  </a:ext>
                </a:extLst>
              </a:tr>
            </a:tbl>
          </a:graphicData>
        </a:graphic>
      </p:graphicFrame>
      <p:sp>
        <p:nvSpPr>
          <p:cNvPr id="5" name="TextBox 4">
            <a:extLst>
              <a:ext uri="{FF2B5EF4-FFF2-40B4-BE49-F238E27FC236}">
                <a16:creationId xmlns:a16="http://schemas.microsoft.com/office/drawing/2014/main" id="{A1B140D0-755E-3C96-60B9-1E5318E86453}"/>
              </a:ext>
            </a:extLst>
          </p:cNvPr>
          <p:cNvSpPr txBox="1"/>
          <p:nvPr/>
        </p:nvSpPr>
        <p:spPr>
          <a:xfrm>
            <a:off x="0" y="6627517"/>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*This sensor was installed in December 2019 so pre-Covid data is not available for all months. We have used data from February 2020 as the baseline for this calculation (pre-lockdown).</a:t>
            </a:r>
          </a:p>
        </p:txBody>
      </p:sp>
    </p:spTree>
    <p:extLst>
      <p:ext uri="{BB962C8B-B14F-4D97-AF65-F5344CB8AC3E}">
        <p14:creationId xmlns:p14="http://schemas.microsoft.com/office/powerpoint/2010/main" val="40229982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Bus Passengers</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875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s passenger volumes show continued recovery. June 2023 bus passenger volumes are higher than in June 2022 but remain below 2019 volumes.">
            <a:extLst>
              <a:ext uri="{FF2B5EF4-FFF2-40B4-BE49-F238E27FC236}">
                <a16:creationId xmlns:a16="http://schemas.microsoft.com/office/drawing/2014/main" id="{905A1C90-A0AB-F8D3-E6B8-7604DB1708CD}"/>
              </a:ext>
            </a:extLst>
          </p:cNvPr>
          <p:cNvPicPr>
            <a:picLocks noChangeAspect="1"/>
          </p:cNvPicPr>
          <p:nvPr/>
        </p:nvPicPr>
        <p:blipFill>
          <a:blip r:embed="rId3"/>
          <a:stretch>
            <a:fillRect/>
          </a:stretch>
        </p:blipFill>
        <p:spPr>
          <a:xfrm>
            <a:off x="954897" y="1244986"/>
            <a:ext cx="7004911" cy="5041829"/>
          </a:xfrm>
          <a:prstGeom prst="rect">
            <a:avLst/>
          </a:prstGeom>
        </p:spPr>
      </p:pic>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Bus Passengers in Cambridgeshire</a:t>
            </a:r>
            <a:r>
              <a:rPr kumimoji="0" lang="en-GB" sz="2800" b="1" i="0" u="none" strike="noStrike" kern="1200" cap="none" spc="0" normalizeH="0" noProof="0">
                <a:ln>
                  <a:noFill/>
                </a:ln>
                <a:solidFill>
                  <a:schemeClr val="lt1"/>
                </a:solidFill>
                <a:effectLst/>
                <a:uLnTx/>
                <a:uFillTx/>
                <a:latin typeface="Calibri" panose="020F0502020204030204"/>
                <a:ea typeface="+mn-ea"/>
                <a:cs typeface="+mn-cs"/>
              </a:rPr>
              <a:t> and Peterborough</a:t>
            </a:r>
            <a:endParaRPr kumimoji="0" lang="en-GB" sz="2800" b="1" i="0" u="none" strike="noStrike" kern="1200" cap="none" spc="0" normalizeH="0" baseline="0" noProof="0">
              <a:ln>
                <a:noFill/>
              </a:ln>
              <a:solidFill>
                <a:schemeClr val="lt1"/>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latin typeface="Calibri" panose="020F0502020204030204"/>
              </a:rPr>
              <a:t>Bus passenger volumes remain below pre-COVID but are gradually increasing. The number of bus passengers decreases during school holidays.</a:t>
            </a:r>
          </a:p>
        </p:txBody>
      </p:sp>
      <p:sp>
        <p:nvSpPr>
          <p:cNvPr id="5" name="TextBox 4">
            <a:extLst>
              <a:ext uri="{FF2B5EF4-FFF2-40B4-BE49-F238E27FC236}">
                <a16:creationId xmlns:a16="http://schemas.microsoft.com/office/drawing/2014/main" id="{BEFB8D4F-0080-7F97-5CEB-DDD6C4106B96}"/>
              </a:ext>
              <a:ext uri="{C183D7F6-B498-43B3-948B-1728B52AA6E4}">
                <adec:decorative xmlns:adec="http://schemas.microsoft.com/office/drawing/2017/decorative" val="1"/>
              </a:ext>
            </a:extLst>
          </p:cNvPr>
          <p:cNvSpPr txBox="1"/>
          <p:nvPr/>
        </p:nvSpPr>
        <p:spPr>
          <a:xfrm>
            <a:off x="8211665" y="1325070"/>
            <a:ext cx="2414351" cy="523220"/>
          </a:xfrm>
          <a:prstGeom prst="rect">
            <a:avLst/>
          </a:prstGeom>
          <a:noFill/>
        </p:spPr>
        <p:txBody>
          <a:bodyPr wrap="square" rtlCol="0">
            <a:spAutoFit/>
          </a:bodyPr>
          <a:lstStyle/>
          <a:p>
            <a:pPr algn="ctr"/>
            <a:r>
              <a:rPr lang="en-GB" sz="1400"/>
              <a:t>£2 bus fare cap introduced by the government (1</a:t>
            </a:r>
            <a:r>
              <a:rPr lang="en-GB" sz="1400" baseline="30000"/>
              <a:t>st</a:t>
            </a:r>
            <a:r>
              <a:rPr lang="en-GB" sz="1400"/>
              <a:t> Jan 2023)</a:t>
            </a:r>
          </a:p>
        </p:txBody>
      </p:sp>
      <p:sp>
        <p:nvSpPr>
          <p:cNvPr id="61" name="TextBox 60">
            <a:extLst>
              <a:ext uri="{FF2B5EF4-FFF2-40B4-BE49-F238E27FC236}">
                <a16:creationId xmlns:a16="http://schemas.microsoft.com/office/drawing/2014/main" id="{8BC0AACF-8948-9486-26DE-A9029C779E2E}"/>
              </a:ext>
            </a:extLst>
          </p:cNvPr>
          <p:cNvSpPr txBox="1"/>
          <p:nvPr/>
        </p:nvSpPr>
        <p:spPr>
          <a:xfrm>
            <a:off x="2197798" y="920791"/>
            <a:ext cx="4617032" cy="369332"/>
          </a:xfrm>
          <a:prstGeom prst="rect">
            <a:avLst/>
          </a:prstGeom>
          <a:noFill/>
        </p:spPr>
        <p:txBody>
          <a:bodyPr wrap="square" rtlCol="0">
            <a:spAutoFit/>
          </a:bodyPr>
          <a:lstStyle/>
          <a:p>
            <a:pPr algn="ctr"/>
            <a:r>
              <a:rPr lang="en-GB" b="1" dirty="0"/>
              <a:t>Stagecoach CPCA Area Bus Passengers</a:t>
            </a:r>
          </a:p>
        </p:txBody>
      </p:sp>
      <p:grpSp>
        <p:nvGrpSpPr>
          <p:cNvPr id="17" name="Group 16" descr="Cambridge sees a -13% difference from March 2019 to March 2023.">
            <a:extLst>
              <a:ext uri="{FF2B5EF4-FFF2-40B4-BE49-F238E27FC236}">
                <a16:creationId xmlns:a16="http://schemas.microsoft.com/office/drawing/2014/main" id="{F2BB8ECF-9624-583B-0E85-0BF62ADBD065}"/>
              </a:ext>
            </a:extLst>
          </p:cNvPr>
          <p:cNvGrpSpPr/>
          <p:nvPr/>
        </p:nvGrpSpPr>
        <p:grpSpPr>
          <a:xfrm>
            <a:off x="9527170" y="2155658"/>
            <a:ext cx="2186957" cy="1300824"/>
            <a:chOff x="9528670" y="1220328"/>
            <a:chExt cx="2186957" cy="1300824"/>
          </a:xfrm>
        </p:grpSpPr>
        <p:sp>
          <p:nvSpPr>
            <p:cNvPr id="18" name="Rectangle: Rounded Corners 17">
              <a:extLst>
                <a:ext uri="{FF2B5EF4-FFF2-40B4-BE49-F238E27FC236}">
                  <a16:creationId xmlns:a16="http://schemas.microsoft.com/office/drawing/2014/main" id="{23FCFE7B-7B84-5109-F853-456B48628CB5}"/>
                </a:ext>
              </a:extLst>
            </p:cNvPr>
            <p:cNvSpPr/>
            <p:nvPr/>
          </p:nvSpPr>
          <p:spPr>
            <a:xfrm rot="10800000">
              <a:off x="10290653" y="2038494"/>
              <a:ext cx="695460" cy="419111"/>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D0A985A1-CCEF-6281-C241-74BB470FC214}"/>
                </a:ext>
              </a:extLst>
            </p:cNvPr>
            <p:cNvGrpSpPr/>
            <p:nvPr/>
          </p:nvGrpSpPr>
          <p:grpSpPr>
            <a:xfrm>
              <a:off x="9531900" y="1220328"/>
              <a:ext cx="2183727" cy="1300824"/>
              <a:chOff x="857250" y="5669657"/>
              <a:chExt cx="2802002" cy="1202105"/>
            </a:xfrm>
          </p:grpSpPr>
          <p:sp>
            <p:nvSpPr>
              <p:cNvPr id="21" name="TextBox 20">
                <a:extLst>
                  <a:ext uri="{FF2B5EF4-FFF2-40B4-BE49-F238E27FC236}">
                    <a16:creationId xmlns:a16="http://schemas.microsoft.com/office/drawing/2014/main" id="{ADA0917A-3882-24FA-1092-9F9666D2F262}"/>
                  </a:ext>
                </a:extLst>
              </p:cNvPr>
              <p:cNvSpPr txBox="1"/>
              <p:nvPr/>
            </p:nvSpPr>
            <p:spPr>
              <a:xfrm>
                <a:off x="869469" y="6052867"/>
                <a:ext cx="2789783" cy="766511"/>
              </a:xfrm>
              <a:prstGeom prst="rect">
                <a:avLst/>
              </a:prstGeom>
              <a:noFill/>
              <a:ln w="12700">
                <a:noFill/>
              </a:ln>
            </p:spPr>
            <p:txBody>
              <a:bodyPr wrap="square" rtlCol="0">
                <a:spAutoFit/>
              </a:bodyPr>
              <a:lstStyle/>
              <a:p>
                <a:pPr algn="ctr">
                  <a:lnSpc>
                    <a:spcPct val="150000"/>
                  </a:lnSpc>
                </a:pPr>
                <a:r>
                  <a:rPr lang="en-GB" sz="1400"/>
                  <a:t>Jun 2019 to Jun 2023</a:t>
                </a:r>
              </a:p>
              <a:p>
                <a:pPr algn="ctr">
                  <a:lnSpc>
                    <a:spcPct val="150000"/>
                  </a:lnSpc>
                </a:pPr>
                <a:r>
                  <a:rPr lang="en-GB" sz="2000" b="1"/>
                  <a:t>-12%</a:t>
                </a:r>
              </a:p>
            </p:txBody>
          </p:sp>
          <p:sp>
            <p:nvSpPr>
              <p:cNvPr id="22" name="Rectangle 21">
                <a:extLst>
                  <a:ext uri="{FF2B5EF4-FFF2-40B4-BE49-F238E27FC236}">
                    <a16:creationId xmlns:a16="http://schemas.microsoft.com/office/drawing/2014/main" id="{E28369D0-9990-1D50-11B2-24422AFC1344}"/>
                  </a:ext>
                </a:extLst>
              </p:cNvPr>
              <p:cNvSpPr/>
              <p:nvPr/>
            </p:nvSpPr>
            <p:spPr>
              <a:xfrm>
                <a:off x="857250" y="5669657"/>
                <a:ext cx="2795447" cy="12021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D4A2774D-9F77-5786-690A-6F8B756B638A}"/>
                </a:ext>
              </a:extLst>
            </p:cNvPr>
            <p:cNvSpPr txBox="1"/>
            <p:nvPr/>
          </p:nvSpPr>
          <p:spPr>
            <a:xfrm>
              <a:off x="9528670" y="1244217"/>
              <a:ext cx="2183727" cy="523220"/>
            </a:xfrm>
            <a:prstGeom prst="rect">
              <a:avLst/>
            </a:prstGeom>
            <a:noFill/>
            <a:ln w="12700">
              <a:noFill/>
            </a:ln>
          </p:spPr>
          <p:txBody>
            <a:bodyPr wrap="square" rtlCol="0">
              <a:spAutoFit/>
            </a:bodyPr>
            <a:lstStyle/>
            <a:p>
              <a:pPr algn="ctr"/>
              <a:r>
                <a:rPr lang="en-GB" sz="1400" b="1"/>
                <a:t>Cambridge</a:t>
              </a:r>
            </a:p>
            <a:p>
              <a:pPr algn="ctr"/>
              <a:r>
                <a:rPr lang="en-GB" sz="1400" b="1">
                  <a:solidFill>
                    <a:srgbClr val="0070C0"/>
                  </a:solidFill>
                </a:rPr>
                <a:t>Pre-COVID to Now:</a:t>
              </a:r>
            </a:p>
          </p:txBody>
        </p:sp>
      </p:grpSp>
      <p:grpSp>
        <p:nvGrpSpPr>
          <p:cNvPr id="28" name="Group 27" descr="Peterborough sees a -30% difference from March 2019 to March 2023.">
            <a:extLst>
              <a:ext uri="{FF2B5EF4-FFF2-40B4-BE49-F238E27FC236}">
                <a16:creationId xmlns:a16="http://schemas.microsoft.com/office/drawing/2014/main" id="{AED648D7-955F-06CD-FD73-E9DA09BCD6EC}"/>
              </a:ext>
            </a:extLst>
          </p:cNvPr>
          <p:cNvGrpSpPr/>
          <p:nvPr/>
        </p:nvGrpSpPr>
        <p:grpSpPr>
          <a:xfrm>
            <a:off x="9534153" y="3941041"/>
            <a:ext cx="2198954" cy="1300824"/>
            <a:chOff x="9534153" y="3941041"/>
            <a:chExt cx="2198954" cy="1300824"/>
          </a:xfrm>
        </p:grpSpPr>
        <p:sp>
          <p:nvSpPr>
            <p:cNvPr id="16" name="Rectangle: Rounded Corners 15">
              <a:extLst>
                <a:ext uri="{FF2B5EF4-FFF2-40B4-BE49-F238E27FC236}">
                  <a16:creationId xmlns:a16="http://schemas.microsoft.com/office/drawing/2014/main" id="{D621A6A1-CD17-667B-C7F8-7142FD0B4408}"/>
                </a:ext>
                <a:ext uri="{C183D7F6-B498-43B3-948B-1728B52AA6E4}">
                  <adec:decorative xmlns:adec="http://schemas.microsoft.com/office/drawing/2017/decorative" val="1"/>
                </a:ext>
              </a:extLst>
            </p:cNvPr>
            <p:cNvSpPr/>
            <p:nvPr/>
          </p:nvSpPr>
          <p:spPr>
            <a:xfrm rot="10800000">
              <a:off x="10304709" y="4759074"/>
              <a:ext cx="695460" cy="419111"/>
            </a:xfrm>
            <a:prstGeom prst="roundRect">
              <a:avLst/>
            </a:prstGeom>
            <a:solidFill>
              <a:srgbClr val="5B9B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descr="Peterborough sees a -30% difference from March 2019 to March 2023.">
              <a:extLst>
                <a:ext uri="{FF2B5EF4-FFF2-40B4-BE49-F238E27FC236}">
                  <a16:creationId xmlns:a16="http://schemas.microsoft.com/office/drawing/2014/main" id="{174BE3DD-82AA-7EFC-C0EC-CF2A14805C11}"/>
                </a:ext>
              </a:extLst>
            </p:cNvPr>
            <p:cNvGrpSpPr/>
            <p:nvPr/>
          </p:nvGrpSpPr>
          <p:grpSpPr>
            <a:xfrm>
              <a:off x="9534153" y="3941041"/>
              <a:ext cx="2198954" cy="1300824"/>
              <a:chOff x="9534153" y="4237840"/>
              <a:chExt cx="2198954" cy="1300824"/>
            </a:xfrm>
          </p:grpSpPr>
          <p:grpSp>
            <p:nvGrpSpPr>
              <p:cNvPr id="24" name="Group 23">
                <a:extLst>
                  <a:ext uri="{FF2B5EF4-FFF2-40B4-BE49-F238E27FC236}">
                    <a16:creationId xmlns:a16="http://schemas.microsoft.com/office/drawing/2014/main" id="{30B33EF7-2211-981F-5CD1-286BB825401F}"/>
                  </a:ext>
                </a:extLst>
              </p:cNvPr>
              <p:cNvGrpSpPr/>
              <p:nvPr/>
            </p:nvGrpSpPr>
            <p:grpSpPr>
              <a:xfrm>
                <a:off x="9537383" y="4237840"/>
                <a:ext cx="2195724" cy="1300824"/>
                <a:chOff x="857250" y="5669657"/>
                <a:chExt cx="2817393" cy="1202105"/>
              </a:xfrm>
            </p:grpSpPr>
            <p:sp>
              <p:nvSpPr>
                <p:cNvPr id="26" name="TextBox 25">
                  <a:extLst>
                    <a:ext uri="{FF2B5EF4-FFF2-40B4-BE49-F238E27FC236}">
                      <a16:creationId xmlns:a16="http://schemas.microsoft.com/office/drawing/2014/main" id="{EA2A6D47-998F-A585-33E2-2442180AF5C9}"/>
                    </a:ext>
                  </a:extLst>
                </p:cNvPr>
                <p:cNvSpPr txBox="1"/>
                <p:nvPr/>
              </p:nvSpPr>
              <p:spPr>
                <a:xfrm>
                  <a:off x="901374" y="6060567"/>
                  <a:ext cx="2773269" cy="766511"/>
                </a:xfrm>
                <a:prstGeom prst="rect">
                  <a:avLst/>
                </a:prstGeom>
                <a:noFill/>
                <a:ln w="12700">
                  <a:noFill/>
                </a:ln>
              </p:spPr>
              <p:txBody>
                <a:bodyPr wrap="square" rtlCol="0">
                  <a:spAutoFit/>
                </a:bodyPr>
                <a:lstStyle/>
                <a:p>
                  <a:pPr algn="ctr">
                    <a:lnSpc>
                      <a:spcPct val="150000"/>
                    </a:lnSpc>
                  </a:pPr>
                  <a:r>
                    <a:rPr lang="en-GB" sz="1400"/>
                    <a:t>Jun 2019 to Jun 2023</a:t>
                  </a:r>
                </a:p>
                <a:p>
                  <a:pPr algn="ctr">
                    <a:lnSpc>
                      <a:spcPct val="150000"/>
                    </a:lnSpc>
                  </a:pPr>
                  <a:r>
                    <a:rPr lang="en-GB" sz="2000" b="1"/>
                    <a:t>-26%</a:t>
                  </a:r>
                </a:p>
              </p:txBody>
            </p:sp>
            <p:sp>
              <p:nvSpPr>
                <p:cNvPr id="27" name="Rectangle 26">
                  <a:extLst>
                    <a:ext uri="{FF2B5EF4-FFF2-40B4-BE49-F238E27FC236}">
                      <a16:creationId xmlns:a16="http://schemas.microsoft.com/office/drawing/2014/main" id="{A8E6FAC0-A189-4D62-6419-8378D2C4BAF3}"/>
                    </a:ext>
                  </a:extLst>
                </p:cNvPr>
                <p:cNvSpPr/>
                <p:nvPr/>
              </p:nvSpPr>
              <p:spPr>
                <a:xfrm>
                  <a:off x="857250" y="5669657"/>
                  <a:ext cx="2795447" cy="12021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TextBox 24">
                <a:extLst>
                  <a:ext uri="{FF2B5EF4-FFF2-40B4-BE49-F238E27FC236}">
                    <a16:creationId xmlns:a16="http://schemas.microsoft.com/office/drawing/2014/main" id="{104A1B9E-D0D9-248D-D30D-FF90AE810E3C}"/>
                  </a:ext>
                </a:extLst>
              </p:cNvPr>
              <p:cNvSpPr txBox="1"/>
              <p:nvPr/>
            </p:nvSpPr>
            <p:spPr>
              <a:xfrm>
                <a:off x="9534153" y="4261730"/>
                <a:ext cx="2183727" cy="523220"/>
              </a:xfrm>
              <a:prstGeom prst="rect">
                <a:avLst/>
              </a:prstGeom>
              <a:noFill/>
              <a:ln w="12700">
                <a:noFill/>
              </a:ln>
            </p:spPr>
            <p:txBody>
              <a:bodyPr wrap="square" rtlCol="0">
                <a:spAutoFit/>
              </a:bodyPr>
              <a:lstStyle/>
              <a:p>
                <a:pPr algn="ctr"/>
                <a:r>
                  <a:rPr lang="en-GB" sz="1400" b="1"/>
                  <a:t>Peterborough</a:t>
                </a:r>
              </a:p>
              <a:p>
                <a:pPr algn="ctr"/>
                <a:r>
                  <a:rPr lang="en-GB" sz="1400" b="1">
                    <a:solidFill>
                      <a:srgbClr val="0070C0"/>
                    </a:solidFill>
                  </a:rPr>
                  <a:t>Pre-COVID</a:t>
                </a:r>
                <a:r>
                  <a:rPr lang="en-GB" sz="1400" b="1" i="0" u="none" strike="noStrike">
                    <a:solidFill>
                      <a:srgbClr val="0070C0"/>
                    </a:solidFill>
                    <a:effectLst/>
                    <a:latin typeface="Calibri"/>
                  </a:rPr>
                  <a:t> to</a:t>
                </a:r>
                <a:r>
                  <a:rPr lang="en-GB" sz="1400" b="1">
                    <a:solidFill>
                      <a:srgbClr val="0070C0"/>
                    </a:solidFill>
                  </a:rPr>
                  <a:t> Now:</a:t>
                </a:r>
              </a:p>
            </p:txBody>
          </p:sp>
        </p:grpSp>
      </p:grpSp>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Due to the commercial sensitivity of this data, bus passenger volumes are not marked on the y-axis of this graph.</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49</a:t>
            </a:fld>
            <a:endParaRPr lang="en-GB"/>
          </a:p>
        </p:txBody>
      </p:sp>
      <p:cxnSp>
        <p:nvCxnSpPr>
          <p:cNvPr id="7" name="Straight Arrow Connector 6">
            <a:extLst>
              <a:ext uri="{FF2B5EF4-FFF2-40B4-BE49-F238E27FC236}">
                <a16:creationId xmlns:a16="http://schemas.microsoft.com/office/drawing/2014/main" id="{C380ADEA-0E0C-1577-0746-631388115B0B}"/>
              </a:ext>
              <a:ext uri="{C183D7F6-B498-43B3-948B-1728B52AA6E4}">
                <adec:decorative xmlns:adec="http://schemas.microsoft.com/office/drawing/2017/decorative" val="1"/>
              </a:ext>
            </a:extLst>
          </p:cNvPr>
          <p:cNvCxnSpPr>
            <a:cxnSpLocks/>
          </p:cNvCxnSpPr>
          <p:nvPr/>
        </p:nvCxnSpPr>
        <p:spPr>
          <a:xfrm flipH="1">
            <a:off x="5604300" y="1600802"/>
            <a:ext cx="2619543" cy="5983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984B72DC-7607-1ACC-D99A-9D18D7CF4113}"/>
              </a:ext>
              <a:ext uri="{C183D7F6-B498-43B3-948B-1728B52AA6E4}">
                <adec:decorative xmlns:adec="http://schemas.microsoft.com/office/drawing/2017/decorative" val="1"/>
              </a:ext>
            </a:extLst>
          </p:cNvPr>
          <p:cNvGrpSpPr/>
          <p:nvPr/>
        </p:nvGrpSpPr>
        <p:grpSpPr>
          <a:xfrm>
            <a:off x="952504" y="6256100"/>
            <a:ext cx="6857996" cy="396509"/>
            <a:chOff x="1312899" y="6256100"/>
            <a:chExt cx="6186169" cy="396509"/>
          </a:xfrm>
        </p:grpSpPr>
        <p:sp>
          <p:nvSpPr>
            <p:cNvPr id="6" name="TextBox 5">
              <a:extLst>
                <a:ext uri="{FF2B5EF4-FFF2-40B4-BE49-F238E27FC236}">
                  <a16:creationId xmlns:a16="http://schemas.microsoft.com/office/drawing/2014/main" id="{D33E93FC-DE12-24F7-D9AC-C3CDF2E30381}"/>
                </a:ext>
              </a:extLst>
            </p:cNvPr>
            <p:cNvSpPr txBox="1"/>
            <p:nvPr/>
          </p:nvSpPr>
          <p:spPr>
            <a:xfrm>
              <a:off x="1312899" y="6264035"/>
              <a:ext cx="628650" cy="369332"/>
            </a:xfrm>
            <a:prstGeom prst="rect">
              <a:avLst/>
            </a:prstGeom>
            <a:noFill/>
            <a:ln>
              <a:noFill/>
            </a:ln>
          </p:spPr>
          <p:txBody>
            <a:bodyPr wrap="square" rtlCol="0">
              <a:spAutoFit/>
            </a:bodyPr>
            <a:lstStyle/>
            <a:p>
              <a:r>
                <a:rPr lang="en-GB" b="1"/>
                <a:t>May</a:t>
              </a:r>
            </a:p>
          </p:txBody>
        </p:sp>
        <p:sp>
          <p:nvSpPr>
            <p:cNvPr id="8" name="TextBox 7">
              <a:extLst>
                <a:ext uri="{FF2B5EF4-FFF2-40B4-BE49-F238E27FC236}">
                  <a16:creationId xmlns:a16="http://schemas.microsoft.com/office/drawing/2014/main" id="{8FA3F1C9-D3B0-61FD-E53F-F9927EBF4CE8}"/>
                </a:ext>
              </a:extLst>
            </p:cNvPr>
            <p:cNvSpPr txBox="1"/>
            <p:nvPr/>
          </p:nvSpPr>
          <p:spPr>
            <a:xfrm>
              <a:off x="1903110" y="6267814"/>
              <a:ext cx="628650" cy="369332"/>
            </a:xfrm>
            <a:prstGeom prst="rect">
              <a:avLst/>
            </a:prstGeom>
            <a:noFill/>
            <a:ln>
              <a:noFill/>
            </a:ln>
          </p:spPr>
          <p:txBody>
            <a:bodyPr wrap="square" rtlCol="0">
              <a:spAutoFit/>
            </a:bodyPr>
            <a:lstStyle/>
            <a:p>
              <a:r>
                <a:rPr lang="en-GB" b="1"/>
                <a:t>Jun</a:t>
              </a:r>
            </a:p>
          </p:txBody>
        </p:sp>
        <p:sp>
          <p:nvSpPr>
            <p:cNvPr id="9" name="TextBox 8">
              <a:extLst>
                <a:ext uri="{FF2B5EF4-FFF2-40B4-BE49-F238E27FC236}">
                  <a16:creationId xmlns:a16="http://schemas.microsoft.com/office/drawing/2014/main" id="{01CD304D-A17E-DF93-8328-B1E69E01EB52}"/>
                </a:ext>
              </a:extLst>
            </p:cNvPr>
            <p:cNvSpPr txBox="1"/>
            <p:nvPr/>
          </p:nvSpPr>
          <p:spPr>
            <a:xfrm>
              <a:off x="2436201" y="6270901"/>
              <a:ext cx="628650" cy="369332"/>
            </a:xfrm>
            <a:prstGeom prst="rect">
              <a:avLst/>
            </a:prstGeom>
            <a:noFill/>
            <a:ln>
              <a:noFill/>
            </a:ln>
          </p:spPr>
          <p:txBody>
            <a:bodyPr wrap="square" rtlCol="0">
              <a:spAutoFit/>
            </a:bodyPr>
            <a:lstStyle/>
            <a:p>
              <a:r>
                <a:rPr lang="en-GB" b="1"/>
                <a:t>Jul</a:t>
              </a:r>
            </a:p>
          </p:txBody>
        </p:sp>
        <p:sp>
          <p:nvSpPr>
            <p:cNvPr id="12" name="TextBox 11">
              <a:extLst>
                <a:ext uri="{FF2B5EF4-FFF2-40B4-BE49-F238E27FC236}">
                  <a16:creationId xmlns:a16="http://schemas.microsoft.com/office/drawing/2014/main" id="{445E9720-7240-D2FE-E963-1072CC99753D}"/>
                </a:ext>
              </a:extLst>
            </p:cNvPr>
            <p:cNvSpPr txBox="1"/>
            <p:nvPr/>
          </p:nvSpPr>
          <p:spPr>
            <a:xfrm>
              <a:off x="2890436" y="6257542"/>
              <a:ext cx="628650" cy="369332"/>
            </a:xfrm>
            <a:prstGeom prst="rect">
              <a:avLst/>
            </a:prstGeom>
            <a:noFill/>
            <a:ln>
              <a:noFill/>
            </a:ln>
          </p:spPr>
          <p:txBody>
            <a:bodyPr wrap="square" rtlCol="0">
              <a:spAutoFit/>
            </a:bodyPr>
            <a:lstStyle/>
            <a:p>
              <a:r>
                <a:rPr lang="en-GB" b="1"/>
                <a:t>Aug</a:t>
              </a:r>
            </a:p>
          </p:txBody>
        </p:sp>
        <p:sp>
          <p:nvSpPr>
            <p:cNvPr id="29" name="TextBox 28">
              <a:extLst>
                <a:ext uri="{FF2B5EF4-FFF2-40B4-BE49-F238E27FC236}">
                  <a16:creationId xmlns:a16="http://schemas.microsoft.com/office/drawing/2014/main" id="{2F0C8DC8-937A-7D10-533A-EF834CBCA71D}"/>
                </a:ext>
              </a:extLst>
            </p:cNvPr>
            <p:cNvSpPr txBox="1"/>
            <p:nvPr/>
          </p:nvSpPr>
          <p:spPr>
            <a:xfrm>
              <a:off x="3418026" y="6262836"/>
              <a:ext cx="628650" cy="369332"/>
            </a:xfrm>
            <a:prstGeom prst="rect">
              <a:avLst/>
            </a:prstGeom>
            <a:noFill/>
            <a:ln>
              <a:noFill/>
            </a:ln>
          </p:spPr>
          <p:txBody>
            <a:bodyPr wrap="square" rtlCol="0">
              <a:spAutoFit/>
            </a:bodyPr>
            <a:lstStyle/>
            <a:p>
              <a:r>
                <a:rPr lang="en-GB" b="1"/>
                <a:t>Sep</a:t>
              </a:r>
            </a:p>
          </p:txBody>
        </p:sp>
        <p:sp>
          <p:nvSpPr>
            <p:cNvPr id="30" name="TextBox 29">
              <a:extLst>
                <a:ext uri="{FF2B5EF4-FFF2-40B4-BE49-F238E27FC236}">
                  <a16:creationId xmlns:a16="http://schemas.microsoft.com/office/drawing/2014/main" id="{AE7FF65F-2495-5A5E-876C-1D1074B07599}"/>
                </a:ext>
              </a:extLst>
            </p:cNvPr>
            <p:cNvSpPr txBox="1"/>
            <p:nvPr/>
          </p:nvSpPr>
          <p:spPr>
            <a:xfrm>
              <a:off x="3934419" y="6270250"/>
              <a:ext cx="628650" cy="369332"/>
            </a:xfrm>
            <a:prstGeom prst="rect">
              <a:avLst/>
            </a:prstGeom>
            <a:noFill/>
            <a:ln>
              <a:noFill/>
            </a:ln>
          </p:spPr>
          <p:txBody>
            <a:bodyPr wrap="square" rtlCol="0">
              <a:spAutoFit/>
            </a:bodyPr>
            <a:lstStyle/>
            <a:p>
              <a:r>
                <a:rPr lang="en-GB" b="1"/>
                <a:t>Oct</a:t>
              </a:r>
            </a:p>
          </p:txBody>
        </p:sp>
        <p:sp>
          <p:nvSpPr>
            <p:cNvPr id="31" name="TextBox 30">
              <a:extLst>
                <a:ext uri="{FF2B5EF4-FFF2-40B4-BE49-F238E27FC236}">
                  <a16:creationId xmlns:a16="http://schemas.microsoft.com/office/drawing/2014/main" id="{FB8B797F-8B6E-2DC0-CBF5-300107036E5A}"/>
                </a:ext>
              </a:extLst>
            </p:cNvPr>
            <p:cNvSpPr txBox="1"/>
            <p:nvPr/>
          </p:nvSpPr>
          <p:spPr>
            <a:xfrm>
              <a:off x="4420245" y="6256100"/>
              <a:ext cx="628650" cy="369332"/>
            </a:xfrm>
            <a:prstGeom prst="rect">
              <a:avLst/>
            </a:prstGeom>
            <a:noFill/>
            <a:ln>
              <a:noFill/>
            </a:ln>
          </p:spPr>
          <p:txBody>
            <a:bodyPr wrap="square" rtlCol="0">
              <a:spAutoFit/>
            </a:bodyPr>
            <a:lstStyle/>
            <a:p>
              <a:r>
                <a:rPr lang="en-GB" b="1"/>
                <a:t>Nov</a:t>
              </a:r>
            </a:p>
          </p:txBody>
        </p:sp>
        <p:sp>
          <p:nvSpPr>
            <p:cNvPr id="32" name="TextBox 31">
              <a:extLst>
                <a:ext uri="{FF2B5EF4-FFF2-40B4-BE49-F238E27FC236}">
                  <a16:creationId xmlns:a16="http://schemas.microsoft.com/office/drawing/2014/main" id="{AE31B988-BEF6-A9C6-91A6-FD439A84122C}"/>
                </a:ext>
              </a:extLst>
            </p:cNvPr>
            <p:cNvSpPr txBox="1"/>
            <p:nvPr/>
          </p:nvSpPr>
          <p:spPr>
            <a:xfrm>
              <a:off x="4929158" y="6262661"/>
              <a:ext cx="628650" cy="369332"/>
            </a:xfrm>
            <a:prstGeom prst="rect">
              <a:avLst/>
            </a:prstGeom>
            <a:noFill/>
            <a:ln>
              <a:noFill/>
            </a:ln>
          </p:spPr>
          <p:txBody>
            <a:bodyPr wrap="square" rtlCol="0">
              <a:spAutoFit/>
            </a:bodyPr>
            <a:lstStyle/>
            <a:p>
              <a:r>
                <a:rPr lang="en-GB" b="1"/>
                <a:t>Dec</a:t>
              </a:r>
            </a:p>
          </p:txBody>
        </p:sp>
        <p:sp>
          <p:nvSpPr>
            <p:cNvPr id="33" name="TextBox 32">
              <a:extLst>
                <a:ext uri="{FF2B5EF4-FFF2-40B4-BE49-F238E27FC236}">
                  <a16:creationId xmlns:a16="http://schemas.microsoft.com/office/drawing/2014/main" id="{93463471-6AD4-130C-5E0C-5F5D34438E39}"/>
                </a:ext>
              </a:extLst>
            </p:cNvPr>
            <p:cNvSpPr txBox="1"/>
            <p:nvPr/>
          </p:nvSpPr>
          <p:spPr>
            <a:xfrm>
              <a:off x="5394772" y="6270901"/>
              <a:ext cx="628650" cy="369332"/>
            </a:xfrm>
            <a:prstGeom prst="rect">
              <a:avLst/>
            </a:prstGeom>
            <a:noFill/>
            <a:ln>
              <a:noFill/>
            </a:ln>
          </p:spPr>
          <p:txBody>
            <a:bodyPr wrap="square" rtlCol="0">
              <a:spAutoFit/>
            </a:bodyPr>
            <a:lstStyle/>
            <a:p>
              <a:r>
                <a:rPr lang="en-GB" b="1"/>
                <a:t>Jan</a:t>
              </a:r>
            </a:p>
          </p:txBody>
        </p:sp>
        <p:sp>
          <p:nvSpPr>
            <p:cNvPr id="34" name="TextBox 33">
              <a:extLst>
                <a:ext uri="{FF2B5EF4-FFF2-40B4-BE49-F238E27FC236}">
                  <a16:creationId xmlns:a16="http://schemas.microsoft.com/office/drawing/2014/main" id="{5E1031B8-7882-6E02-E19D-583596E8F2D1}"/>
                </a:ext>
              </a:extLst>
            </p:cNvPr>
            <p:cNvSpPr txBox="1"/>
            <p:nvPr/>
          </p:nvSpPr>
          <p:spPr>
            <a:xfrm>
              <a:off x="5838868" y="6272330"/>
              <a:ext cx="628650" cy="369332"/>
            </a:xfrm>
            <a:prstGeom prst="rect">
              <a:avLst/>
            </a:prstGeom>
            <a:noFill/>
            <a:ln>
              <a:noFill/>
            </a:ln>
          </p:spPr>
          <p:txBody>
            <a:bodyPr wrap="square" rtlCol="0">
              <a:spAutoFit/>
            </a:bodyPr>
            <a:lstStyle/>
            <a:p>
              <a:r>
                <a:rPr lang="en-GB" b="1"/>
                <a:t>Feb</a:t>
              </a:r>
            </a:p>
          </p:txBody>
        </p:sp>
        <p:sp>
          <p:nvSpPr>
            <p:cNvPr id="35" name="TextBox 34">
              <a:extLst>
                <a:ext uri="{FF2B5EF4-FFF2-40B4-BE49-F238E27FC236}">
                  <a16:creationId xmlns:a16="http://schemas.microsoft.com/office/drawing/2014/main" id="{C44DB100-8082-5317-D2DB-AA1DACA12722}"/>
                </a:ext>
              </a:extLst>
            </p:cNvPr>
            <p:cNvSpPr txBox="1"/>
            <p:nvPr/>
          </p:nvSpPr>
          <p:spPr>
            <a:xfrm>
              <a:off x="6334058" y="6273044"/>
              <a:ext cx="628650" cy="369332"/>
            </a:xfrm>
            <a:prstGeom prst="rect">
              <a:avLst/>
            </a:prstGeom>
            <a:noFill/>
            <a:ln>
              <a:noFill/>
            </a:ln>
          </p:spPr>
          <p:txBody>
            <a:bodyPr wrap="square" rtlCol="0">
              <a:spAutoFit/>
            </a:bodyPr>
            <a:lstStyle/>
            <a:p>
              <a:r>
                <a:rPr lang="en-GB" b="1"/>
                <a:t>Mar</a:t>
              </a:r>
            </a:p>
          </p:txBody>
        </p:sp>
        <p:sp>
          <p:nvSpPr>
            <p:cNvPr id="36" name="TextBox 35">
              <a:extLst>
                <a:ext uri="{FF2B5EF4-FFF2-40B4-BE49-F238E27FC236}">
                  <a16:creationId xmlns:a16="http://schemas.microsoft.com/office/drawing/2014/main" id="{D8A38750-7FA8-2A3A-97CD-ED9DFDA5FF4F}"/>
                </a:ext>
              </a:extLst>
            </p:cNvPr>
            <p:cNvSpPr txBox="1"/>
            <p:nvPr/>
          </p:nvSpPr>
          <p:spPr>
            <a:xfrm>
              <a:off x="6870418" y="6283277"/>
              <a:ext cx="628650" cy="369332"/>
            </a:xfrm>
            <a:prstGeom prst="rect">
              <a:avLst/>
            </a:prstGeom>
            <a:noFill/>
            <a:ln>
              <a:noFill/>
            </a:ln>
          </p:spPr>
          <p:txBody>
            <a:bodyPr wrap="square" rtlCol="0">
              <a:spAutoFit/>
            </a:bodyPr>
            <a:lstStyle/>
            <a:p>
              <a:r>
                <a:rPr lang="en-GB" b="1"/>
                <a:t>Apr</a:t>
              </a:r>
            </a:p>
          </p:txBody>
        </p:sp>
      </p:grpSp>
      <p:cxnSp>
        <p:nvCxnSpPr>
          <p:cNvPr id="41" name="Straight Connector 40">
            <a:extLst>
              <a:ext uri="{FF2B5EF4-FFF2-40B4-BE49-F238E27FC236}">
                <a16:creationId xmlns:a16="http://schemas.microsoft.com/office/drawing/2014/main" id="{96287778-056B-1862-DB99-FEA66A0166B7}"/>
              </a:ext>
              <a:ext uri="{C183D7F6-B498-43B3-948B-1728B52AA6E4}">
                <adec:decorative xmlns:adec="http://schemas.microsoft.com/office/drawing/2017/decorative" val="1"/>
              </a:ext>
            </a:extLst>
          </p:cNvPr>
          <p:cNvCxnSpPr>
            <a:cxnSpLocks/>
          </p:cNvCxnSpPr>
          <p:nvPr/>
        </p:nvCxnSpPr>
        <p:spPr>
          <a:xfrm>
            <a:off x="5575790" y="1217771"/>
            <a:ext cx="0" cy="4772025"/>
          </a:xfrm>
          <a:prstGeom prst="line">
            <a:avLst/>
          </a:prstGeom>
          <a:ln w="19050">
            <a:prstDash val="lgDash"/>
          </a:ln>
        </p:spPr>
        <p:style>
          <a:lnRef idx="1">
            <a:schemeClr val="accent3"/>
          </a:lnRef>
          <a:fillRef idx="0">
            <a:schemeClr val="accent3"/>
          </a:fillRef>
          <a:effectRef idx="0">
            <a:schemeClr val="accent3"/>
          </a:effectRef>
          <a:fontRef idx="minor">
            <a:schemeClr val="tx1"/>
          </a:fontRef>
        </p:style>
      </p:cxnSp>
      <p:sp>
        <p:nvSpPr>
          <p:cNvPr id="44" name="TextBox 43">
            <a:extLst>
              <a:ext uri="{FF2B5EF4-FFF2-40B4-BE49-F238E27FC236}">
                <a16:creationId xmlns:a16="http://schemas.microsoft.com/office/drawing/2014/main" id="{D06C157C-322D-E4AD-14C5-A45CAE53B8DD}"/>
              </a:ext>
              <a:ext uri="{C183D7F6-B498-43B3-948B-1728B52AA6E4}">
                <adec:decorative xmlns:adec="http://schemas.microsoft.com/office/drawing/2017/decorative" val="1"/>
              </a:ext>
            </a:extLst>
          </p:cNvPr>
          <p:cNvSpPr txBox="1"/>
          <p:nvPr/>
        </p:nvSpPr>
        <p:spPr>
          <a:xfrm>
            <a:off x="5761392" y="2630549"/>
            <a:ext cx="1197257" cy="369332"/>
          </a:xfrm>
          <a:prstGeom prst="rect">
            <a:avLst/>
          </a:prstGeom>
          <a:noFill/>
        </p:spPr>
        <p:txBody>
          <a:bodyPr wrap="square" rtlCol="0">
            <a:spAutoFit/>
          </a:bodyPr>
          <a:lstStyle/>
          <a:p>
            <a:pPr algn="ctr"/>
            <a:r>
              <a:rPr lang="en-GB" b="1">
                <a:solidFill>
                  <a:srgbClr val="009873"/>
                </a:solidFill>
              </a:rPr>
              <a:t>2022-23</a:t>
            </a:r>
          </a:p>
        </p:txBody>
      </p:sp>
      <p:sp>
        <p:nvSpPr>
          <p:cNvPr id="46" name="TextBox 45">
            <a:extLst>
              <a:ext uri="{FF2B5EF4-FFF2-40B4-BE49-F238E27FC236}">
                <a16:creationId xmlns:a16="http://schemas.microsoft.com/office/drawing/2014/main" id="{4E571F23-9045-9C31-9B20-2DBA34376CBD}"/>
              </a:ext>
              <a:ext uri="{C183D7F6-B498-43B3-948B-1728B52AA6E4}">
                <adec:decorative xmlns:adec="http://schemas.microsoft.com/office/drawing/2017/decorative" val="1"/>
              </a:ext>
            </a:extLst>
          </p:cNvPr>
          <p:cNvSpPr txBox="1"/>
          <p:nvPr/>
        </p:nvSpPr>
        <p:spPr>
          <a:xfrm>
            <a:off x="5309955" y="4787298"/>
            <a:ext cx="1654255" cy="276999"/>
          </a:xfrm>
          <a:prstGeom prst="rect">
            <a:avLst/>
          </a:prstGeom>
          <a:noFill/>
        </p:spPr>
        <p:txBody>
          <a:bodyPr wrap="square" rtlCol="0">
            <a:spAutoFit/>
          </a:bodyPr>
          <a:lstStyle/>
          <a:p>
            <a:pPr algn="ctr"/>
            <a:r>
              <a:rPr lang="en-GB" sz="1200" b="1">
                <a:solidFill>
                  <a:srgbClr val="FFC929"/>
                </a:solidFill>
              </a:rPr>
              <a:t>Third lockdown</a:t>
            </a:r>
          </a:p>
        </p:txBody>
      </p:sp>
      <p:sp>
        <p:nvSpPr>
          <p:cNvPr id="47" name="TextBox 46">
            <a:extLst>
              <a:ext uri="{FF2B5EF4-FFF2-40B4-BE49-F238E27FC236}">
                <a16:creationId xmlns:a16="http://schemas.microsoft.com/office/drawing/2014/main" id="{982827FA-3D87-159F-37CB-4E79F6CBA49F}"/>
              </a:ext>
              <a:ext uri="{C183D7F6-B498-43B3-948B-1728B52AA6E4}">
                <adec:decorative xmlns:adec="http://schemas.microsoft.com/office/drawing/2017/decorative" val="1"/>
              </a:ext>
            </a:extLst>
          </p:cNvPr>
          <p:cNvSpPr txBox="1"/>
          <p:nvPr/>
        </p:nvSpPr>
        <p:spPr>
          <a:xfrm>
            <a:off x="4237095" y="4697577"/>
            <a:ext cx="1065896" cy="461665"/>
          </a:xfrm>
          <a:prstGeom prst="rect">
            <a:avLst/>
          </a:prstGeom>
          <a:noFill/>
        </p:spPr>
        <p:txBody>
          <a:bodyPr wrap="square" rtlCol="0">
            <a:spAutoFit/>
          </a:bodyPr>
          <a:lstStyle/>
          <a:p>
            <a:pPr algn="ctr"/>
            <a:r>
              <a:rPr lang="en-GB" sz="1200" b="1">
                <a:solidFill>
                  <a:srgbClr val="FFC929"/>
                </a:solidFill>
              </a:rPr>
              <a:t>Second lockdown</a:t>
            </a:r>
          </a:p>
        </p:txBody>
      </p:sp>
      <p:sp>
        <p:nvSpPr>
          <p:cNvPr id="48" name="TextBox 47">
            <a:extLst>
              <a:ext uri="{FF2B5EF4-FFF2-40B4-BE49-F238E27FC236}">
                <a16:creationId xmlns:a16="http://schemas.microsoft.com/office/drawing/2014/main" id="{6F132DDE-4261-5FEC-3D46-619D06556092}"/>
              </a:ext>
              <a:ext uri="{C183D7F6-B498-43B3-948B-1728B52AA6E4}">
                <adec:decorative xmlns:adec="http://schemas.microsoft.com/office/drawing/2017/decorative" val="1"/>
              </a:ext>
            </a:extLst>
          </p:cNvPr>
          <p:cNvSpPr txBox="1"/>
          <p:nvPr/>
        </p:nvSpPr>
        <p:spPr>
          <a:xfrm>
            <a:off x="2621057" y="4808854"/>
            <a:ext cx="1065896" cy="369332"/>
          </a:xfrm>
          <a:prstGeom prst="rect">
            <a:avLst/>
          </a:prstGeom>
          <a:noFill/>
        </p:spPr>
        <p:txBody>
          <a:bodyPr wrap="square" rtlCol="0">
            <a:spAutoFit/>
          </a:bodyPr>
          <a:lstStyle/>
          <a:p>
            <a:pPr algn="ctr"/>
            <a:r>
              <a:rPr lang="en-GB" b="1">
                <a:solidFill>
                  <a:srgbClr val="FFC929"/>
                </a:solidFill>
              </a:rPr>
              <a:t>2020-21</a:t>
            </a:r>
          </a:p>
        </p:txBody>
      </p:sp>
      <p:sp>
        <p:nvSpPr>
          <p:cNvPr id="49" name="TextBox 48">
            <a:extLst>
              <a:ext uri="{FF2B5EF4-FFF2-40B4-BE49-F238E27FC236}">
                <a16:creationId xmlns:a16="http://schemas.microsoft.com/office/drawing/2014/main" id="{49850040-6546-D109-5059-3D5B5E3C40B9}"/>
              </a:ext>
              <a:ext uri="{C183D7F6-B498-43B3-948B-1728B52AA6E4}">
                <adec:decorative xmlns:adec="http://schemas.microsoft.com/office/drawing/2017/decorative" val="1"/>
              </a:ext>
            </a:extLst>
          </p:cNvPr>
          <p:cNvSpPr txBox="1"/>
          <p:nvPr/>
        </p:nvSpPr>
        <p:spPr>
          <a:xfrm>
            <a:off x="1083711" y="4919476"/>
            <a:ext cx="1654255" cy="461665"/>
          </a:xfrm>
          <a:prstGeom prst="rect">
            <a:avLst/>
          </a:prstGeom>
          <a:noFill/>
        </p:spPr>
        <p:txBody>
          <a:bodyPr wrap="square" rtlCol="0">
            <a:spAutoFit/>
          </a:bodyPr>
          <a:lstStyle/>
          <a:p>
            <a:r>
              <a:rPr lang="en-GB" sz="1200" b="1">
                <a:solidFill>
                  <a:srgbClr val="FFC929"/>
                </a:solidFill>
              </a:rPr>
              <a:t>First lockdown continued</a:t>
            </a:r>
          </a:p>
        </p:txBody>
      </p:sp>
      <p:sp>
        <p:nvSpPr>
          <p:cNvPr id="50" name="TextBox 49">
            <a:extLst>
              <a:ext uri="{FF2B5EF4-FFF2-40B4-BE49-F238E27FC236}">
                <a16:creationId xmlns:a16="http://schemas.microsoft.com/office/drawing/2014/main" id="{69AF2B53-00C1-8865-3B5B-6FDBCC88BC5B}"/>
              </a:ext>
              <a:ext uri="{C183D7F6-B498-43B3-948B-1728B52AA6E4}">
                <adec:decorative xmlns:adec="http://schemas.microsoft.com/office/drawing/2017/decorative" val="1"/>
              </a:ext>
            </a:extLst>
          </p:cNvPr>
          <p:cNvSpPr txBox="1"/>
          <p:nvPr/>
        </p:nvSpPr>
        <p:spPr>
          <a:xfrm>
            <a:off x="7170954" y="5084806"/>
            <a:ext cx="1367526" cy="461665"/>
          </a:xfrm>
          <a:prstGeom prst="rect">
            <a:avLst/>
          </a:prstGeom>
          <a:noFill/>
        </p:spPr>
        <p:txBody>
          <a:bodyPr wrap="square" rtlCol="0">
            <a:spAutoFit/>
          </a:bodyPr>
          <a:lstStyle/>
          <a:p>
            <a:pPr algn="ctr"/>
            <a:r>
              <a:rPr lang="en-GB" sz="1200" b="1">
                <a:solidFill>
                  <a:srgbClr val="E1485A"/>
                </a:solidFill>
              </a:rPr>
              <a:t>First lockdown begins</a:t>
            </a:r>
          </a:p>
        </p:txBody>
      </p:sp>
      <p:sp>
        <p:nvSpPr>
          <p:cNvPr id="51" name="TextBox 50">
            <a:extLst>
              <a:ext uri="{FF2B5EF4-FFF2-40B4-BE49-F238E27FC236}">
                <a16:creationId xmlns:a16="http://schemas.microsoft.com/office/drawing/2014/main" id="{0F91AC2A-D185-D8D6-38CE-F10EF7E255C7}"/>
              </a:ext>
              <a:ext uri="{C183D7F6-B498-43B3-948B-1728B52AA6E4}">
                <adec:decorative xmlns:adec="http://schemas.microsoft.com/office/drawing/2017/decorative" val="1"/>
              </a:ext>
            </a:extLst>
          </p:cNvPr>
          <p:cNvSpPr txBox="1"/>
          <p:nvPr/>
        </p:nvSpPr>
        <p:spPr>
          <a:xfrm>
            <a:off x="3260096" y="1679814"/>
            <a:ext cx="1197257" cy="369332"/>
          </a:xfrm>
          <a:prstGeom prst="rect">
            <a:avLst/>
          </a:prstGeom>
          <a:noFill/>
        </p:spPr>
        <p:txBody>
          <a:bodyPr wrap="square" rtlCol="0">
            <a:spAutoFit/>
          </a:bodyPr>
          <a:lstStyle/>
          <a:p>
            <a:pPr algn="ctr"/>
            <a:r>
              <a:rPr lang="en-GB" b="1">
                <a:solidFill>
                  <a:srgbClr val="E14457"/>
                </a:solidFill>
              </a:rPr>
              <a:t>2019-20</a:t>
            </a:r>
          </a:p>
        </p:txBody>
      </p:sp>
      <p:sp>
        <p:nvSpPr>
          <p:cNvPr id="52" name="TextBox 51">
            <a:extLst>
              <a:ext uri="{FF2B5EF4-FFF2-40B4-BE49-F238E27FC236}">
                <a16:creationId xmlns:a16="http://schemas.microsoft.com/office/drawing/2014/main" id="{470FEF0C-1665-5709-789E-EEFFA1FF5367}"/>
              </a:ext>
              <a:ext uri="{C183D7F6-B498-43B3-948B-1728B52AA6E4}">
                <adec:decorative xmlns:adec="http://schemas.microsoft.com/office/drawing/2017/decorative" val="1"/>
              </a:ext>
            </a:extLst>
          </p:cNvPr>
          <p:cNvSpPr txBox="1"/>
          <p:nvPr/>
        </p:nvSpPr>
        <p:spPr>
          <a:xfrm>
            <a:off x="4112698" y="3696738"/>
            <a:ext cx="1197257" cy="369332"/>
          </a:xfrm>
          <a:prstGeom prst="rect">
            <a:avLst/>
          </a:prstGeom>
          <a:noFill/>
        </p:spPr>
        <p:txBody>
          <a:bodyPr wrap="square" rtlCol="0">
            <a:spAutoFit/>
          </a:bodyPr>
          <a:lstStyle/>
          <a:p>
            <a:pPr algn="ctr"/>
            <a:r>
              <a:rPr lang="en-GB" b="1">
                <a:solidFill>
                  <a:srgbClr val="0076C8"/>
                </a:solidFill>
              </a:rPr>
              <a:t>2021-22</a:t>
            </a:r>
          </a:p>
        </p:txBody>
      </p:sp>
      <p:sp>
        <p:nvSpPr>
          <p:cNvPr id="53" name="TextBox 52">
            <a:extLst>
              <a:ext uri="{FF2B5EF4-FFF2-40B4-BE49-F238E27FC236}">
                <a16:creationId xmlns:a16="http://schemas.microsoft.com/office/drawing/2014/main" id="{B59A8A99-7664-F190-61D9-8B5EE49312D4}"/>
              </a:ext>
              <a:ext uri="{C183D7F6-B498-43B3-948B-1728B52AA6E4}">
                <adec:decorative xmlns:adec="http://schemas.microsoft.com/office/drawing/2017/decorative" val="1"/>
              </a:ext>
            </a:extLst>
          </p:cNvPr>
          <p:cNvSpPr txBox="1"/>
          <p:nvPr/>
        </p:nvSpPr>
        <p:spPr>
          <a:xfrm>
            <a:off x="2088994" y="2752652"/>
            <a:ext cx="1197257" cy="369332"/>
          </a:xfrm>
          <a:prstGeom prst="rect">
            <a:avLst/>
          </a:prstGeom>
          <a:noFill/>
        </p:spPr>
        <p:txBody>
          <a:bodyPr wrap="square" rtlCol="0">
            <a:spAutoFit/>
          </a:bodyPr>
          <a:lstStyle/>
          <a:p>
            <a:pPr algn="ctr"/>
            <a:r>
              <a:rPr lang="en-GB" b="1">
                <a:solidFill>
                  <a:srgbClr val="7030A0"/>
                </a:solidFill>
              </a:rPr>
              <a:t>2022-23</a:t>
            </a:r>
          </a:p>
        </p:txBody>
      </p:sp>
      <p:sp>
        <p:nvSpPr>
          <p:cNvPr id="63" name="TextBox 62">
            <a:extLst>
              <a:ext uri="{FF2B5EF4-FFF2-40B4-BE49-F238E27FC236}">
                <a16:creationId xmlns:a16="http://schemas.microsoft.com/office/drawing/2014/main" id="{8FE68C7B-788F-6629-C007-F0F75B1668B4}"/>
              </a:ext>
              <a:ext uri="{C183D7F6-B498-43B3-948B-1728B52AA6E4}">
                <adec:decorative xmlns:adec="http://schemas.microsoft.com/office/drawing/2017/decorative" val="1"/>
              </a:ext>
            </a:extLst>
          </p:cNvPr>
          <p:cNvSpPr txBox="1"/>
          <p:nvPr/>
        </p:nvSpPr>
        <p:spPr>
          <a:xfrm rot="16200000">
            <a:off x="-1591274" y="3520651"/>
            <a:ext cx="4617032" cy="369332"/>
          </a:xfrm>
          <a:prstGeom prst="rect">
            <a:avLst/>
          </a:prstGeom>
          <a:noFill/>
        </p:spPr>
        <p:txBody>
          <a:bodyPr wrap="square" rtlCol="0">
            <a:spAutoFit/>
          </a:bodyPr>
          <a:lstStyle/>
          <a:p>
            <a:pPr algn="ctr"/>
            <a:r>
              <a:rPr lang="en-GB" b="1"/>
              <a:t>Bus Passengers</a:t>
            </a:r>
          </a:p>
        </p:txBody>
      </p:sp>
    </p:spTree>
    <p:extLst>
      <p:ext uri="{BB962C8B-B14F-4D97-AF65-F5344CB8AC3E}">
        <p14:creationId xmlns:p14="http://schemas.microsoft.com/office/powerpoint/2010/main" val="1014544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Overview</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199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olumes at all Park and ride sites continue to show recovery from the low volumes seen during COVID.">
            <a:extLst>
              <a:ext uri="{FF2B5EF4-FFF2-40B4-BE49-F238E27FC236}">
                <a16:creationId xmlns:a16="http://schemas.microsoft.com/office/drawing/2014/main" id="{C0B1BCBA-A78C-18B5-7BB7-EEF82EFE8C63}"/>
              </a:ext>
            </a:extLst>
          </p:cNvPr>
          <p:cNvPicPr>
            <a:picLocks noChangeAspect="1"/>
          </p:cNvPicPr>
          <p:nvPr/>
        </p:nvPicPr>
        <p:blipFill>
          <a:blip r:embed="rId3"/>
          <a:stretch>
            <a:fillRect/>
          </a:stretch>
        </p:blipFill>
        <p:spPr>
          <a:xfrm>
            <a:off x="1447567" y="1537351"/>
            <a:ext cx="9498391" cy="4907705"/>
          </a:xfrm>
          <a:prstGeom prst="rect">
            <a:avLst/>
          </a:prstGeom>
        </p:spPr>
      </p:pic>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Bus Passengers: Park and Ride</a:t>
            </a:r>
          </a:p>
        </p:txBody>
      </p:sp>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400">
                <a:latin typeface="Calibri" panose="020F0502020204030204"/>
              </a:rPr>
              <a:t>Usage of all P&amp;R sites has increased month-on-month in 2023 with a particular peak in the May half term. </a:t>
            </a:r>
            <a:endParaRPr lang="en-US">
              <a:latin typeface="Calibri" panose="020F0502020204030204"/>
            </a:endParaRPr>
          </a:p>
          <a:p>
            <a:pPr algn="ctr">
              <a:defRPr/>
            </a:pPr>
            <a:r>
              <a:rPr lang="en-GB" sz="1400" err="1">
                <a:latin typeface="Calibri" panose="020F0502020204030204"/>
              </a:rPr>
              <a:t>Babraham</a:t>
            </a:r>
            <a:r>
              <a:rPr lang="en-GB" sz="1400">
                <a:latin typeface="Calibri" panose="020F0502020204030204"/>
              </a:rPr>
              <a:t> Road has now resumed its position as the most popular site, with usage now above pre-COVID (June 2019).</a:t>
            </a:r>
            <a:endParaRPr lang="en-GB"/>
          </a:p>
        </p:txBody>
      </p:sp>
      <p:sp>
        <p:nvSpPr>
          <p:cNvPr id="2" name="TextBox 1">
            <a:extLst>
              <a:ext uri="{FF2B5EF4-FFF2-40B4-BE49-F238E27FC236}">
                <a16:creationId xmlns:a16="http://schemas.microsoft.com/office/drawing/2014/main" id="{70820E46-78BE-D7D5-E4ED-B8A81FF95CCF}"/>
              </a:ext>
            </a:extLst>
          </p:cNvPr>
          <p:cNvSpPr txBox="1"/>
          <p:nvPr/>
        </p:nvSpPr>
        <p:spPr>
          <a:xfrm>
            <a:off x="1891215" y="1256314"/>
            <a:ext cx="8409570" cy="369332"/>
          </a:xfrm>
          <a:prstGeom prst="rect">
            <a:avLst/>
          </a:prstGeom>
          <a:noFill/>
        </p:spPr>
        <p:txBody>
          <a:bodyPr wrap="square" rtlCol="0">
            <a:spAutoFit/>
          </a:bodyPr>
          <a:lstStyle/>
          <a:p>
            <a:pPr algn="ctr"/>
            <a:r>
              <a:rPr lang="en-GB" b="1"/>
              <a:t>Stagecoach Park and Ride Passengers</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50</a:t>
            </a:fld>
            <a:endParaRPr lang="en-GB"/>
          </a:p>
        </p:txBody>
      </p:sp>
      <p:cxnSp>
        <p:nvCxnSpPr>
          <p:cNvPr id="12" name="Straight Connector 11">
            <a:extLst>
              <a:ext uri="{FF2B5EF4-FFF2-40B4-BE49-F238E27FC236}">
                <a16:creationId xmlns:a16="http://schemas.microsoft.com/office/drawing/2014/main" id="{FB6EC4AC-FF58-615B-9D57-AF080A547C17}"/>
              </a:ext>
              <a:ext uri="{C183D7F6-B498-43B3-948B-1728B52AA6E4}">
                <adec:decorative xmlns:adec="http://schemas.microsoft.com/office/drawing/2017/decorative" val="1"/>
              </a:ext>
            </a:extLst>
          </p:cNvPr>
          <p:cNvCxnSpPr>
            <a:cxnSpLocks/>
          </p:cNvCxnSpPr>
          <p:nvPr/>
        </p:nvCxnSpPr>
        <p:spPr>
          <a:xfrm flipV="1">
            <a:off x="3625016" y="2036279"/>
            <a:ext cx="7463" cy="3657600"/>
          </a:xfrm>
          <a:prstGeom prst="line">
            <a:avLst/>
          </a:prstGeom>
          <a:ln w="1905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706EDB-1056-7A91-21E9-6AA0043B5D09}"/>
              </a:ext>
              <a:ext uri="{C183D7F6-B498-43B3-948B-1728B52AA6E4}">
                <adec:decorative xmlns:adec="http://schemas.microsoft.com/office/drawing/2017/decorative" val="1"/>
              </a:ext>
            </a:extLst>
          </p:cNvPr>
          <p:cNvCxnSpPr>
            <a:cxnSpLocks/>
          </p:cNvCxnSpPr>
          <p:nvPr/>
        </p:nvCxnSpPr>
        <p:spPr>
          <a:xfrm flipV="1">
            <a:off x="5625880" y="2036829"/>
            <a:ext cx="7463" cy="3657600"/>
          </a:xfrm>
          <a:prstGeom prst="line">
            <a:avLst/>
          </a:prstGeom>
          <a:ln w="1905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4E2EE53-9754-5C5C-F4B8-EE80D07A01B6}"/>
              </a:ext>
              <a:ext uri="{C183D7F6-B498-43B3-948B-1728B52AA6E4}">
                <adec:decorative xmlns:adec="http://schemas.microsoft.com/office/drawing/2017/decorative" val="1"/>
              </a:ext>
            </a:extLst>
          </p:cNvPr>
          <p:cNvCxnSpPr>
            <a:cxnSpLocks/>
          </p:cNvCxnSpPr>
          <p:nvPr/>
        </p:nvCxnSpPr>
        <p:spPr>
          <a:xfrm flipV="1">
            <a:off x="7656242" y="2026447"/>
            <a:ext cx="7463" cy="3657600"/>
          </a:xfrm>
          <a:prstGeom prst="line">
            <a:avLst/>
          </a:prstGeom>
          <a:ln w="1905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FE85506-DA77-2046-8BBF-B5804F17D19E}"/>
              </a:ext>
              <a:ext uri="{C183D7F6-B498-43B3-948B-1728B52AA6E4}">
                <adec:decorative xmlns:adec="http://schemas.microsoft.com/office/drawing/2017/decorative" val="1"/>
              </a:ext>
            </a:extLst>
          </p:cNvPr>
          <p:cNvCxnSpPr>
            <a:cxnSpLocks/>
          </p:cNvCxnSpPr>
          <p:nvPr/>
        </p:nvCxnSpPr>
        <p:spPr>
          <a:xfrm flipV="1">
            <a:off x="9784926" y="2019416"/>
            <a:ext cx="7463" cy="3657600"/>
          </a:xfrm>
          <a:prstGeom prst="line">
            <a:avLst/>
          </a:prstGeom>
          <a:ln w="1905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6F78872-A0C7-1B94-1573-A6C14D4CFBAD}"/>
              </a:ext>
              <a:ext uri="{C183D7F6-B498-43B3-948B-1728B52AA6E4}">
                <adec:decorative xmlns:adec="http://schemas.microsoft.com/office/drawing/2017/decorative" val="1"/>
              </a:ext>
            </a:extLst>
          </p:cNvPr>
          <p:cNvSpPr txBox="1"/>
          <p:nvPr/>
        </p:nvSpPr>
        <p:spPr>
          <a:xfrm>
            <a:off x="1982694" y="2077581"/>
            <a:ext cx="957151" cy="369332"/>
          </a:xfrm>
          <a:prstGeom prst="rect">
            <a:avLst/>
          </a:prstGeom>
          <a:noFill/>
        </p:spPr>
        <p:txBody>
          <a:bodyPr wrap="square" rtlCol="0">
            <a:spAutoFit/>
          </a:bodyPr>
          <a:lstStyle/>
          <a:p>
            <a:pPr algn="ctr"/>
            <a:r>
              <a:rPr lang="en-GB" b="1" dirty="0"/>
              <a:t>2019</a:t>
            </a:r>
          </a:p>
        </p:txBody>
      </p:sp>
      <p:sp>
        <p:nvSpPr>
          <p:cNvPr id="20" name="TextBox 19">
            <a:extLst>
              <a:ext uri="{FF2B5EF4-FFF2-40B4-BE49-F238E27FC236}">
                <a16:creationId xmlns:a16="http://schemas.microsoft.com/office/drawing/2014/main" id="{10601B34-26CB-8D78-D748-195462A36A66}"/>
              </a:ext>
              <a:ext uri="{C183D7F6-B498-43B3-948B-1728B52AA6E4}">
                <adec:decorative xmlns:adec="http://schemas.microsoft.com/office/drawing/2017/decorative" val="1"/>
              </a:ext>
            </a:extLst>
          </p:cNvPr>
          <p:cNvSpPr txBox="1"/>
          <p:nvPr/>
        </p:nvSpPr>
        <p:spPr>
          <a:xfrm>
            <a:off x="4208634" y="2077581"/>
            <a:ext cx="957151" cy="369332"/>
          </a:xfrm>
          <a:prstGeom prst="rect">
            <a:avLst/>
          </a:prstGeom>
          <a:noFill/>
        </p:spPr>
        <p:txBody>
          <a:bodyPr wrap="square" rtlCol="0">
            <a:spAutoFit/>
          </a:bodyPr>
          <a:lstStyle/>
          <a:p>
            <a:pPr algn="ctr"/>
            <a:r>
              <a:rPr lang="en-GB" b="1"/>
              <a:t>2020</a:t>
            </a:r>
          </a:p>
        </p:txBody>
      </p:sp>
      <p:sp>
        <p:nvSpPr>
          <p:cNvPr id="21" name="TextBox 20">
            <a:extLst>
              <a:ext uri="{FF2B5EF4-FFF2-40B4-BE49-F238E27FC236}">
                <a16:creationId xmlns:a16="http://schemas.microsoft.com/office/drawing/2014/main" id="{354EF43C-7A43-857A-D2F9-7DB3E2CEEE81}"/>
              </a:ext>
              <a:ext uri="{C183D7F6-B498-43B3-948B-1728B52AA6E4}">
                <adec:decorative xmlns:adec="http://schemas.microsoft.com/office/drawing/2017/decorative" val="1"/>
              </a:ext>
            </a:extLst>
          </p:cNvPr>
          <p:cNvSpPr txBox="1"/>
          <p:nvPr/>
        </p:nvSpPr>
        <p:spPr>
          <a:xfrm>
            <a:off x="6227580" y="2077581"/>
            <a:ext cx="957151" cy="369332"/>
          </a:xfrm>
          <a:prstGeom prst="rect">
            <a:avLst/>
          </a:prstGeom>
          <a:noFill/>
        </p:spPr>
        <p:txBody>
          <a:bodyPr wrap="square" rtlCol="0">
            <a:spAutoFit/>
          </a:bodyPr>
          <a:lstStyle/>
          <a:p>
            <a:pPr algn="ctr"/>
            <a:r>
              <a:rPr lang="en-GB" b="1"/>
              <a:t>2021</a:t>
            </a:r>
          </a:p>
        </p:txBody>
      </p:sp>
      <p:sp>
        <p:nvSpPr>
          <p:cNvPr id="22" name="TextBox 21">
            <a:extLst>
              <a:ext uri="{FF2B5EF4-FFF2-40B4-BE49-F238E27FC236}">
                <a16:creationId xmlns:a16="http://schemas.microsoft.com/office/drawing/2014/main" id="{310CB058-B67D-3789-5F60-01D81D91CB78}"/>
              </a:ext>
              <a:ext uri="{C183D7F6-B498-43B3-948B-1728B52AA6E4}">
                <adec:decorative xmlns:adec="http://schemas.microsoft.com/office/drawing/2017/decorative" val="1"/>
              </a:ext>
            </a:extLst>
          </p:cNvPr>
          <p:cNvSpPr txBox="1"/>
          <p:nvPr/>
        </p:nvSpPr>
        <p:spPr>
          <a:xfrm>
            <a:off x="8254462" y="2077581"/>
            <a:ext cx="957151" cy="369332"/>
          </a:xfrm>
          <a:prstGeom prst="rect">
            <a:avLst/>
          </a:prstGeom>
          <a:noFill/>
        </p:spPr>
        <p:txBody>
          <a:bodyPr wrap="square" rtlCol="0">
            <a:spAutoFit/>
          </a:bodyPr>
          <a:lstStyle/>
          <a:p>
            <a:pPr algn="ctr"/>
            <a:r>
              <a:rPr lang="en-GB" b="1"/>
              <a:t>2022</a:t>
            </a:r>
          </a:p>
        </p:txBody>
      </p:sp>
      <p:sp>
        <p:nvSpPr>
          <p:cNvPr id="23" name="TextBox 22">
            <a:extLst>
              <a:ext uri="{FF2B5EF4-FFF2-40B4-BE49-F238E27FC236}">
                <a16:creationId xmlns:a16="http://schemas.microsoft.com/office/drawing/2014/main" id="{FFF774AE-EF05-231F-B7BF-BAD3776D06E7}"/>
              </a:ext>
              <a:ext uri="{C183D7F6-B498-43B3-948B-1728B52AA6E4}">
                <adec:decorative xmlns:adec="http://schemas.microsoft.com/office/drawing/2017/decorative" val="1"/>
              </a:ext>
            </a:extLst>
          </p:cNvPr>
          <p:cNvSpPr txBox="1"/>
          <p:nvPr/>
        </p:nvSpPr>
        <p:spPr>
          <a:xfrm>
            <a:off x="9746741" y="2070192"/>
            <a:ext cx="957151" cy="369332"/>
          </a:xfrm>
          <a:prstGeom prst="rect">
            <a:avLst/>
          </a:prstGeom>
          <a:noFill/>
        </p:spPr>
        <p:txBody>
          <a:bodyPr wrap="square" rtlCol="0">
            <a:spAutoFit/>
          </a:bodyPr>
          <a:lstStyle/>
          <a:p>
            <a:pPr algn="ctr"/>
            <a:r>
              <a:rPr lang="en-GB" b="1"/>
              <a:t>2023</a:t>
            </a:r>
          </a:p>
        </p:txBody>
      </p:sp>
      <p:sp>
        <p:nvSpPr>
          <p:cNvPr id="24" name="TextBox 23">
            <a:extLst>
              <a:ext uri="{FF2B5EF4-FFF2-40B4-BE49-F238E27FC236}">
                <a16:creationId xmlns:a16="http://schemas.microsoft.com/office/drawing/2014/main" id="{BA97C0BE-E9F7-2E3F-9FE2-0BD671BA1485}"/>
              </a:ext>
              <a:ext uri="{C183D7F6-B498-43B3-948B-1728B52AA6E4}">
                <adec:decorative xmlns:adec="http://schemas.microsoft.com/office/drawing/2017/decorative" val="1"/>
              </a:ext>
            </a:extLst>
          </p:cNvPr>
          <p:cNvSpPr txBox="1"/>
          <p:nvPr/>
        </p:nvSpPr>
        <p:spPr>
          <a:xfrm>
            <a:off x="6650463" y="5236118"/>
            <a:ext cx="2011558" cy="415498"/>
          </a:xfrm>
          <a:prstGeom prst="rect">
            <a:avLst/>
          </a:prstGeom>
          <a:noFill/>
        </p:spPr>
        <p:txBody>
          <a:bodyPr wrap="square" rtlCol="0">
            <a:spAutoFit/>
          </a:bodyPr>
          <a:lstStyle/>
          <a:p>
            <a:r>
              <a:rPr lang="en-GB" sz="1050" b="1">
                <a:solidFill>
                  <a:srgbClr val="7D43A9"/>
                </a:solidFill>
              </a:rPr>
              <a:t>Milton Rd bus service temporarily suspended</a:t>
            </a:r>
          </a:p>
        </p:txBody>
      </p:sp>
      <p:sp>
        <p:nvSpPr>
          <p:cNvPr id="25" name="TextBox 24">
            <a:extLst>
              <a:ext uri="{FF2B5EF4-FFF2-40B4-BE49-F238E27FC236}">
                <a16:creationId xmlns:a16="http://schemas.microsoft.com/office/drawing/2014/main" id="{5091C35E-51F9-8942-3E58-52FAF01EF476}"/>
              </a:ext>
              <a:ext uri="{C183D7F6-B498-43B3-948B-1728B52AA6E4}">
                <adec:decorative xmlns:adec="http://schemas.microsoft.com/office/drawing/2017/decorative" val="1"/>
              </a:ext>
            </a:extLst>
          </p:cNvPr>
          <p:cNvSpPr txBox="1"/>
          <p:nvPr/>
        </p:nvSpPr>
        <p:spPr>
          <a:xfrm rot="16200000">
            <a:off x="-270932" y="3670580"/>
            <a:ext cx="3067665" cy="369332"/>
          </a:xfrm>
          <a:prstGeom prst="rect">
            <a:avLst/>
          </a:prstGeom>
          <a:noFill/>
        </p:spPr>
        <p:txBody>
          <a:bodyPr wrap="square" rtlCol="0">
            <a:spAutoFit/>
          </a:bodyPr>
          <a:lstStyle/>
          <a:p>
            <a:pPr algn="ctr"/>
            <a:r>
              <a:rPr lang="en-GB" b="1"/>
              <a:t>P&amp;R Passengers</a:t>
            </a:r>
          </a:p>
        </p:txBody>
      </p:sp>
      <p:sp>
        <p:nvSpPr>
          <p:cNvPr id="5" name="TextBox 4">
            <a:extLst>
              <a:ext uri="{FF2B5EF4-FFF2-40B4-BE49-F238E27FC236}">
                <a16:creationId xmlns:a16="http://schemas.microsoft.com/office/drawing/2014/main" id="{5C000FD0-FB53-BE27-27E5-A29224F238F6}"/>
              </a:ext>
              <a:ext uri="{C183D7F6-B498-43B3-948B-1728B52AA6E4}">
                <adec:decorative xmlns:adec="http://schemas.microsoft.com/office/drawing/2017/decorative" val="1"/>
              </a:ext>
            </a:extLst>
          </p:cNvPr>
          <p:cNvSpPr txBox="1"/>
          <p:nvPr/>
        </p:nvSpPr>
        <p:spPr>
          <a:xfrm>
            <a:off x="9564637" y="1173469"/>
            <a:ext cx="2489939" cy="523220"/>
          </a:xfrm>
          <a:prstGeom prst="rect">
            <a:avLst/>
          </a:prstGeom>
          <a:noFill/>
        </p:spPr>
        <p:txBody>
          <a:bodyPr wrap="square" rtlCol="0">
            <a:spAutoFit/>
          </a:bodyPr>
          <a:lstStyle/>
          <a:p>
            <a:pPr algn="ctr"/>
            <a:r>
              <a:rPr lang="en-GB" sz="1400"/>
              <a:t>£2 bus fare cap introduced by the government (1</a:t>
            </a:r>
            <a:r>
              <a:rPr lang="en-GB" sz="1400" baseline="30000"/>
              <a:t>st</a:t>
            </a:r>
            <a:r>
              <a:rPr lang="en-GB" sz="1400"/>
              <a:t> Jan 2023)</a:t>
            </a:r>
          </a:p>
        </p:txBody>
      </p:sp>
      <p:cxnSp>
        <p:nvCxnSpPr>
          <p:cNvPr id="7" name="Straight Arrow Connector 6">
            <a:extLst>
              <a:ext uri="{FF2B5EF4-FFF2-40B4-BE49-F238E27FC236}">
                <a16:creationId xmlns:a16="http://schemas.microsoft.com/office/drawing/2014/main" id="{AC25E34E-EBBF-E8F7-325F-F7C99272B22E}"/>
              </a:ext>
              <a:ext uri="{C183D7F6-B498-43B3-948B-1728B52AA6E4}">
                <adec:decorative xmlns:adec="http://schemas.microsoft.com/office/drawing/2017/decorative" val="1"/>
              </a:ext>
            </a:extLst>
          </p:cNvPr>
          <p:cNvCxnSpPr>
            <a:cxnSpLocks/>
          </p:cNvCxnSpPr>
          <p:nvPr/>
        </p:nvCxnSpPr>
        <p:spPr>
          <a:xfrm flipH="1">
            <a:off x="9802370" y="1708491"/>
            <a:ext cx="422946" cy="6404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E48A635-7105-35F2-8DB7-F7B3BA6CB3D5}"/>
              </a:ext>
              <a:ext uri="{C183D7F6-B498-43B3-948B-1728B52AA6E4}">
                <adec:decorative xmlns:adec="http://schemas.microsoft.com/office/drawing/2017/decorative" val="1"/>
              </a:ext>
            </a:extLst>
          </p:cNvPr>
          <p:cNvSpPr txBox="1"/>
          <p:nvPr/>
        </p:nvSpPr>
        <p:spPr>
          <a:xfrm>
            <a:off x="5475079" y="4013726"/>
            <a:ext cx="1087329" cy="461665"/>
          </a:xfrm>
          <a:prstGeom prst="rect">
            <a:avLst/>
          </a:prstGeom>
          <a:noFill/>
        </p:spPr>
        <p:txBody>
          <a:bodyPr wrap="square" rtlCol="0">
            <a:spAutoFit/>
          </a:bodyPr>
          <a:lstStyle/>
          <a:p>
            <a:pPr algn="ctr"/>
            <a:r>
              <a:rPr lang="en-GB" sz="1200"/>
              <a:t>Third lockdown</a:t>
            </a:r>
          </a:p>
        </p:txBody>
      </p:sp>
      <p:sp>
        <p:nvSpPr>
          <p:cNvPr id="30" name="TextBox 29">
            <a:extLst>
              <a:ext uri="{FF2B5EF4-FFF2-40B4-BE49-F238E27FC236}">
                <a16:creationId xmlns:a16="http://schemas.microsoft.com/office/drawing/2014/main" id="{E671447A-07F5-DBC6-94B2-4A4755925A69}"/>
              </a:ext>
              <a:ext uri="{C183D7F6-B498-43B3-948B-1728B52AA6E4}">
                <adec:decorative xmlns:adec="http://schemas.microsoft.com/office/drawing/2017/decorative" val="1"/>
              </a:ext>
            </a:extLst>
          </p:cNvPr>
          <p:cNvSpPr txBox="1"/>
          <p:nvPr/>
        </p:nvSpPr>
        <p:spPr>
          <a:xfrm>
            <a:off x="4743968" y="3550760"/>
            <a:ext cx="1087329" cy="461665"/>
          </a:xfrm>
          <a:prstGeom prst="rect">
            <a:avLst/>
          </a:prstGeom>
          <a:noFill/>
        </p:spPr>
        <p:txBody>
          <a:bodyPr wrap="square" rtlCol="0">
            <a:spAutoFit/>
          </a:bodyPr>
          <a:lstStyle/>
          <a:p>
            <a:pPr algn="ctr"/>
            <a:r>
              <a:rPr lang="en-GB" sz="1200"/>
              <a:t>Second lockdown</a:t>
            </a:r>
          </a:p>
        </p:txBody>
      </p:sp>
      <p:sp>
        <p:nvSpPr>
          <p:cNvPr id="31" name="TextBox 30">
            <a:extLst>
              <a:ext uri="{FF2B5EF4-FFF2-40B4-BE49-F238E27FC236}">
                <a16:creationId xmlns:a16="http://schemas.microsoft.com/office/drawing/2014/main" id="{CBC5AD18-2952-6C6A-99CC-B62D4AFED1FB}"/>
              </a:ext>
              <a:ext uri="{C183D7F6-B498-43B3-948B-1728B52AA6E4}">
                <adec:decorative xmlns:adec="http://schemas.microsoft.com/office/drawing/2017/decorative" val="1"/>
              </a:ext>
            </a:extLst>
          </p:cNvPr>
          <p:cNvSpPr txBox="1"/>
          <p:nvPr/>
        </p:nvSpPr>
        <p:spPr>
          <a:xfrm>
            <a:off x="3965590" y="4068210"/>
            <a:ext cx="949690" cy="461665"/>
          </a:xfrm>
          <a:prstGeom prst="rect">
            <a:avLst/>
          </a:prstGeom>
          <a:noFill/>
        </p:spPr>
        <p:txBody>
          <a:bodyPr wrap="square" rtlCol="0">
            <a:spAutoFit/>
          </a:bodyPr>
          <a:lstStyle/>
          <a:p>
            <a:pPr algn="ctr"/>
            <a:r>
              <a:rPr lang="en-GB" sz="1200"/>
              <a:t>First lockdown</a:t>
            </a:r>
          </a:p>
        </p:txBody>
      </p:sp>
      <p:cxnSp>
        <p:nvCxnSpPr>
          <p:cNvPr id="32" name="Straight Arrow Connector 31">
            <a:extLst>
              <a:ext uri="{FF2B5EF4-FFF2-40B4-BE49-F238E27FC236}">
                <a16:creationId xmlns:a16="http://schemas.microsoft.com/office/drawing/2014/main" id="{6DFA42FA-5F58-7B1C-4971-92E8F1D78939}"/>
              </a:ext>
              <a:ext uri="{C183D7F6-B498-43B3-948B-1728B52AA6E4}">
                <adec:decorative xmlns:adec="http://schemas.microsoft.com/office/drawing/2017/decorative" val="1"/>
              </a:ext>
            </a:extLst>
          </p:cNvPr>
          <p:cNvCxnSpPr>
            <a:cxnSpLocks/>
            <a:stCxn id="31" idx="2"/>
          </p:cNvCxnSpPr>
          <p:nvPr/>
        </p:nvCxnSpPr>
        <p:spPr>
          <a:xfrm flipH="1">
            <a:off x="4337853" y="4529875"/>
            <a:ext cx="102582" cy="9950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D100DDD-F98E-B382-8468-706295D48F04}"/>
              </a:ext>
              <a:ext uri="{C183D7F6-B498-43B3-948B-1728B52AA6E4}">
                <adec:decorative xmlns:adec="http://schemas.microsoft.com/office/drawing/2017/decorative" val="1"/>
              </a:ext>
            </a:extLst>
          </p:cNvPr>
          <p:cNvCxnSpPr>
            <a:cxnSpLocks/>
            <a:stCxn id="30" idx="2"/>
          </p:cNvCxnSpPr>
          <p:nvPr/>
        </p:nvCxnSpPr>
        <p:spPr>
          <a:xfrm>
            <a:off x="5287633" y="4012425"/>
            <a:ext cx="86255" cy="5761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515289E-850C-1208-C003-2618FFB339E3}"/>
              </a:ext>
              <a:ext uri="{C183D7F6-B498-43B3-948B-1728B52AA6E4}">
                <adec:decorative xmlns:adec="http://schemas.microsoft.com/office/drawing/2017/decorative" val="1"/>
              </a:ext>
            </a:extLst>
          </p:cNvPr>
          <p:cNvCxnSpPr>
            <a:cxnSpLocks/>
            <a:stCxn id="29" idx="2"/>
          </p:cNvCxnSpPr>
          <p:nvPr/>
        </p:nvCxnSpPr>
        <p:spPr>
          <a:xfrm flipH="1">
            <a:off x="5957115" y="4475391"/>
            <a:ext cx="61629" cy="11528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Due to the commercial sensitivity of this data, bus passenger volumes are not marked on the y-axis of this graph.</a:t>
            </a:r>
          </a:p>
        </p:txBody>
      </p:sp>
    </p:spTree>
    <p:extLst>
      <p:ext uri="{BB962C8B-B14F-4D97-AF65-F5344CB8AC3E}">
        <p14:creationId xmlns:p14="http://schemas.microsoft.com/office/powerpoint/2010/main" val="929451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Bus Passengers: Park and Ride by Site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400" dirty="0">
                <a:latin typeface="Calibri" panose="020F0502020204030204"/>
              </a:rPr>
              <a:t>Park and Ride site usage has exceeded pre-COVID (June 2019) levels across all sites. Madingley Road and Newmarket Road show the largest increases on pre-COVID volumes at +31% and +27% respectively.</a:t>
            </a:r>
            <a:endParaRPr kumimoji="0" lang="en-GB" sz="1400" i="0" u="none" strike="noStrike" kern="1200" cap="none" spc="0" normalizeH="0" baseline="0" noProof="0" dirty="0">
              <a:ln>
                <a:noFill/>
              </a:ln>
              <a:effectLst/>
              <a:uLnTx/>
              <a:uFillTx/>
              <a:latin typeface="Calibri" panose="020F0502020204030204"/>
              <a:ea typeface="+mn-ea"/>
              <a:cs typeface="+mn-cs"/>
            </a:endParaRPr>
          </a:p>
        </p:txBody>
      </p:sp>
      <p:pic>
        <p:nvPicPr>
          <p:cNvPr id="2" name="Picture 1" descr="A map showing the locations of the 5 park and ride sites around the outskirts of Cambridge.">
            <a:extLst>
              <a:ext uri="{FF2B5EF4-FFF2-40B4-BE49-F238E27FC236}">
                <a16:creationId xmlns:a16="http://schemas.microsoft.com/office/drawing/2014/main" id="{336BC4C9-3B5F-5A9B-29E0-0F0145882728}"/>
              </a:ext>
            </a:extLst>
          </p:cNvPr>
          <p:cNvPicPr>
            <a:picLocks noChangeAspect="1"/>
          </p:cNvPicPr>
          <p:nvPr/>
        </p:nvPicPr>
        <p:blipFill>
          <a:blip r:embed="rId4"/>
          <a:stretch>
            <a:fillRect/>
          </a:stretch>
        </p:blipFill>
        <p:spPr>
          <a:xfrm>
            <a:off x="1747485" y="1311245"/>
            <a:ext cx="8697030" cy="5293547"/>
          </a:xfrm>
          <a:prstGeom prst="rect">
            <a:avLst/>
          </a:prstGeom>
          <a:ln>
            <a:solidFill>
              <a:schemeClr val="tx1"/>
            </a:solidFill>
          </a:ln>
        </p:spPr>
      </p:pic>
      <p:sp>
        <p:nvSpPr>
          <p:cNvPr id="5" name="TextBox 4">
            <a:extLst>
              <a:ext uri="{FF2B5EF4-FFF2-40B4-BE49-F238E27FC236}">
                <a16:creationId xmlns:a16="http://schemas.microsoft.com/office/drawing/2014/main" id="{B7240FC8-23E1-59E4-B1DA-26EB0EFDFDB3}"/>
              </a:ext>
              <a:ext uri="{C183D7F6-B498-43B3-948B-1728B52AA6E4}">
                <adec:decorative xmlns:adec="http://schemas.microsoft.com/office/drawing/2017/decorative" val="1"/>
              </a:ext>
            </a:extLst>
          </p:cNvPr>
          <p:cNvSpPr txBox="1"/>
          <p:nvPr/>
        </p:nvSpPr>
        <p:spPr>
          <a:xfrm>
            <a:off x="8289894" y="6349462"/>
            <a:ext cx="2154621" cy="261610"/>
          </a:xfrm>
          <a:prstGeom prst="rect">
            <a:avLst/>
          </a:prstGeom>
          <a:solidFill>
            <a:schemeClr val="bg1"/>
          </a:solidFill>
          <a:ln>
            <a:solidFill>
              <a:schemeClr val="tx1"/>
            </a:solidFill>
          </a:ln>
        </p:spPr>
        <p:txBody>
          <a:bodyPr wrap="square" rtlCol="0">
            <a:spAutoFit/>
          </a:bodyPr>
          <a:lstStyle/>
          <a:p>
            <a:pPr algn="ctr"/>
            <a:r>
              <a:rPr lang="en-GB" sz="1100"/>
              <a:t>© OpenStreetMap Contributors</a:t>
            </a:r>
          </a:p>
        </p:txBody>
      </p:sp>
      <p:grpSp>
        <p:nvGrpSpPr>
          <p:cNvPr id="29" name="Group 28" descr="All park and ride sites combined show a 16% increase from 2019 to 2023.">
            <a:extLst>
              <a:ext uri="{FF2B5EF4-FFF2-40B4-BE49-F238E27FC236}">
                <a16:creationId xmlns:a16="http://schemas.microsoft.com/office/drawing/2014/main" id="{4B88A0EB-44C8-056B-C2B9-D047A0CE7E89}"/>
              </a:ext>
            </a:extLst>
          </p:cNvPr>
          <p:cNvGrpSpPr/>
          <p:nvPr/>
        </p:nvGrpSpPr>
        <p:grpSpPr>
          <a:xfrm>
            <a:off x="1747485" y="1300440"/>
            <a:ext cx="2111946" cy="738664"/>
            <a:chOff x="1747485" y="1300440"/>
            <a:chExt cx="2111946" cy="738664"/>
          </a:xfrm>
        </p:grpSpPr>
        <p:sp>
          <p:nvSpPr>
            <p:cNvPr id="25" name="TextBox 24">
              <a:extLst>
                <a:ext uri="{FF2B5EF4-FFF2-40B4-BE49-F238E27FC236}">
                  <a16:creationId xmlns:a16="http://schemas.microsoft.com/office/drawing/2014/main" id="{1DD0E866-AC11-7477-8D2D-9724AC4C6549}"/>
                </a:ext>
              </a:extLst>
            </p:cNvPr>
            <p:cNvSpPr txBox="1"/>
            <p:nvPr/>
          </p:nvSpPr>
          <p:spPr>
            <a:xfrm>
              <a:off x="1747485" y="1300440"/>
              <a:ext cx="2111946" cy="738664"/>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cs typeface="Calibri" panose="020F0502020204030204"/>
                </a:rPr>
                <a:t>All P&amp;R Sites</a:t>
              </a:r>
            </a:p>
            <a:p>
              <a:pPr algn="ctr"/>
              <a:r>
                <a:rPr lang="en-US" sz="1400" b="1" dirty="0">
                  <a:solidFill>
                    <a:srgbClr val="0070C0"/>
                  </a:solidFill>
                  <a:cs typeface="Calibri" panose="020F0502020204030204"/>
                </a:rPr>
                <a:t>Jun 2019 to Jun 2023</a:t>
              </a:r>
            </a:p>
            <a:p>
              <a:pPr algn="ctr"/>
              <a:endParaRPr lang="en-US" sz="1400" b="1" dirty="0">
                <a:cs typeface="Calibri" panose="020F0502020204030204"/>
              </a:endParaRPr>
            </a:p>
          </p:txBody>
        </p:sp>
        <p:sp>
          <p:nvSpPr>
            <p:cNvPr id="26" name="Rectangle: Rounded Corners 25">
              <a:extLst>
                <a:ext uri="{FF2B5EF4-FFF2-40B4-BE49-F238E27FC236}">
                  <a16:creationId xmlns:a16="http://schemas.microsoft.com/office/drawing/2014/main" id="{C9700926-E202-E5F1-6622-D60906550CE8}"/>
                </a:ext>
              </a:extLst>
            </p:cNvPr>
            <p:cNvSpPr/>
            <p:nvPr/>
          </p:nvSpPr>
          <p:spPr>
            <a:xfrm>
              <a:off x="2581432" y="1786678"/>
              <a:ext cx="627037" cy="204662"/>
            </a:xfrm>
            <a:prstGeom prst="round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b="1">
                  <a:solidFill>
                    <a:schemeClr val="bg1"/>
                  </a:solidFill>
                </a:rPr>
                <a:t>+16%</a:t>
              </a:r>
            </a:p>
          </p:txBody>
        </p:sp>
      </p:grpSp>
      <p:grpSp>
        <p:nvGrpSpPr>
          <p:cNvPr id="34" name="Group 33" descr="Madingley Road shows a 31% increase from 2019 to 2023.">
            <a:extLst>
              <a:ext uri="{FF2B5EF4-FFF2-40B4-BE49-F238E27FC236}">
                <a16:creationId xmlns:a16="http://schemas.microsoft.com/office/drawing/2014/main" id="{5BF3390F-1671-A98E-388E-103901627B54}"/>
              </a:ext>
            </a:extLst>
          </p:cNvPr>
          <p:cNvGrpSpPr/>
          <p:nvPr/>
        </p:nvGrpSpPr>
        <p:grpSpPr>
          <a:xfrm>
            <a:off x="538066" y="2884566"/>
            <a:ext cx="3321365" cy="727859"/>
            <a:chOff x="538066" y="2884566"/>
            <a:chExt cx="3321365" cy="727859"/>
          </a:xfrm>
        </p:grpSpPr>
        <p:cxnSp>
          <p:nvCxnSpPr>
            <p:cNvPr id="7" name="Connector: Elbow 6">
              <a:extLst>
                <a:ext uri="{FF2B5EF4-FFF2-40B4-BE49-F238E27FC236}">
                  <a16:creationId xmlns:a16="http://schemas.microsoft.com/office/drawing/2014/main" id="{9B987C31-744C-C0D6-2769-7E3880940A40}"/>
                </a:ext>
              </a:extLst>
            </p:cNvPr>
            <p:cNvCxnSpPr>
              <a:cxnSpLocks/>
              <a:stCxn id="6" idx="3"/>
            </p:cNvCxnSpPr>
            <p:nvPr/>
          </p:nvCxnSpPr>
          <p:spPr>
            <a:xfrm>
              <a:off x="2650012" y="3223120"/>
              <a:ext cx="1209419" cy="389305"/>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67329B71-783A-8F08-6B66-D19FF96FBAA7}"/>
                </a:ext>
              </a:extLst>
            </p:cNvPr>
            <p:cNvGrpSpPr/>
            <p:nvPr/>
          </p:nvGrpSpPr>
          <p:grpSpPr>
            <a:xfrm>
              <a:off x="538066" y="2884566"/>
              <a:ext cx="2111946" cy="677108"/>
              <a:chOff x="944225" y="2879689"/>
              <a:chExt cx="2111946" cy="677108"/>
            </a:xfrm>
          </p:grpSpPr>
          <p:sp>
            <p:nvSpPr>
              <p:cNvPr id="6" name="TextBox 5">
                <a:extLst>
                  <a:ext uri="{FF2B5EF4-FFF2-40B4-BE49-F238E27FC236}">
                    <a16:creationId xmlns:a16="http://schemas.microsoft.com/office/drawing/2014/main" id="{9F7FD1CA-2A93-50EE-2216-B2D60EF56093}"/>
                  </a:ext>
                </a:extLst>
              </p:cNvPr>
              <p:cNvSpPr txBox="1"/>
              <p:nvPr/>
            </p:nvSpPr>
            <p:spPr>
              <a:xfrm>
                <a:off x="944225" y="2879689"/>
                <a:ext cx="2111946" cy="677108"/>
              </a:xfrm>
              <a:prstGeom prst="rect">
                <a:avLst/>
              </a:prstGeom>
              <a:solidFill>
                <a:schemeClr val="bg1"/>
              </a:solidFill>
              <a:ln w="28575">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panose="020F0502020204030204"/>
                  </a:rPr>
                  <a:t>Madingley Road P&amp;R</a:t>
                </a:r>
              </a:p>
              <a:p>
                <a:pPr algn="ctr"/>
                <a:r>
                  <a:rPr lang="en-US" sz="1200" b="1">
                    <a:solidFill>
                      <a:srgbClr val="0070C0"/>
                    </a:solidFill>
                    <a:cs typeface="Calibri" panose="020F0502020204030204"/>
                  </a:rPr>
                  <a:t>Jun 2019 to Jun 2023</a:t>
                </a:r>
              </a:p>
              <a:p>
                <a:pPr algn="ctr"/>
                <a:endParaRPr lang="en-US" sz="1200" b="1">
                  <a:solidFill>
                    <a:srgbClr val="0070C0"/>
                  </a:solidFill>
                  <a:cs typeface="Calibri" panose="020F0502020204030204"/>
                </a:endParaRPr>
              </a:p>
            </p:txBody>
          </p:sp>
          <p:sp>
            <p:nvSpPr>
              <p:cNvPr id="8" name="Rectangle: Rounded Corners 7">
                <a:extLst>
                  <a:ext uri="{FF2B5EF4-FFF2-40B4-BE49-F238E27FC236}">
                    <a16:creationId xmlns:a16="http://schemas.microsoft.com/office/drawing/2014/main" id="{607D33A5-6200-0941-E768-C9CA8D55773F}"/>
                  </a:ext>
                </a:extLst>
              </p:cNvPr>
              <p:cNvSpPr/>
              <p:nvPr/>
            </p:nvSpPr>
            <p:spPr>
              <a:xfrm>
                <a:off x="1686679" y="3304951"/>
                <a:ext cx="627037" cy="204662"/>
              </a:xfrm>
              <a:prstGeom prst="round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b="1" dirty="0">
                    <a:solidFill>
                      <a:schemeClr val="bg1"/>
                    </a:solidFill>
                  </a:rPr>
                  <a:t>+31%</a:t>
                </a:r>
              </a:p>
            </p:txBody>
          </p:sp>
        </p:grpSp>
      </p:grpSp>
      <p:grpSp>
        <p:nvGrpSpPr>
          <p:cNvPr id="27" name="Group 26" descr="Trumpington Road shows a 10% increase from 2019 to 2023.">
            <a:extLst>
              <a:ext uri="{FF2B5EF4-FFF2-40B4-BE49-F238E27FC236}">
                <a16:creationId xmlns:a16="http://schemas.microsoft.com/office/drawing/2014/main" id="{1FE7841C-17E0-CCD6-6A44-EC12B0091AC7}"/>
              </a:ext>
            </a:extLst>
          </p:cNvPr>
          <p:cNvGrpSpPr/>
          <p:nvPr/>
        </p:nvGrpSpPr>
        <p:grpSpPr>
          <a:xfrm>
            <a:off x="1419810" y="5219006"/>
            <a:ext cx="3345433" cy="786242"/>
            <a:chOff x="1419810" y="5219006"/>
            <a:chExt cx="3345433" cy="786242"/>
          </a:xfrm>
        </p:grpSpPr>
        <p:sp>
          <p:nvSpPr>
            <p:cNvPr id="9" name="TextBox 8">
              <a:extLst>
                <a:ext uri="{FF2B5EF4-FFF2-40B4-BE49-F238E27FC236}">
                  <a16:creationId xmlns:a16="http://schemas.microsoft.com/office/drawing/2014/main" id="{37B2614A-70CD-86C5-42D6-B24B414AB400}"/>
                </a:ext>
              </a:extLst>
            </p:cNvPr>
            <p:cNvSpPr txBox="1"/>
            <p:nvPr/>
          </p:nvSpPr>
          <p:spPr>
            <a:xfrm>
              <a:off x="1419810" y="5219006"/>
              <a:ext cx="2111946" cy="677108"/>
            </a:xfrm>
            <a:prstGeom prst="rect">
              <a:avLst/>
            </a:prstGeom>
            <a:solidFill>
              <a:schemeClr val="bg1"/>
            </a:solidFill>
            <a:ln w="28575">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panose="020F0502020204030204"/>
                </a:rPr>
                <a:t>Trumpington Road P&amp;R</a:t>
              </a:r>
            </a:p>
            <a:p>
              <a:pPr algn="ctr"/>
              <a:r>
                <a:rPr lang="en-US" sz="1200" b="1" dirty="0">
                  <a:solidFill>
                    <a:srgbClr val="0070C0"/>
                  </a:solidFill>
                  <a:cs typeface="Calibri" panose="020F0502020204030204"/>
                </a:rPr>
                <a:t>Jun 2019 to Jun 2023</a:t>
              </a:r>
            </a:p>
            <a:p>
              <a:pPr algn="ctr"/>
              <a:endParaRPr lang="en-US" sz="1200" b="1" dirty="0">
                <a:solidFill>
                  <a:srgbClr val="0070C0"/>
                </a:solidFill>
                <a:cs typeface="Calibri" panose="020F0502020204030204"/>
              </a:endParaRPr>
            </a:p>
          </p:txBody>
        </p:sp>
        <p:cxnSp>
          <p:nvCxnSpPr>
            <p:cNvPr id="12" name="Connector: Elbow 11">
              <a:extLst>
                <a:ext uri="{FF2B5EF4-FFF2-40B4-BE49-F238E27FC236}">
                  <a16:creationId xmlns:a16="http://schemas.microsoft.com/office/drawing/2014/main" id="{A742A4B0-74E8-09EE-7D5E-02462D76BC75}"/>
                </a:ext>
              </a:extLst>
            </p:cNvPr>
            <p:cNvCxnSpPr>
              <a:cxnSpLocks/>
              <a:stCxn id="9" idx="3"/>
            </p:cNvCxnSpPr>
            <p:nvPr/>
          </p:nvCxnSpPr>
          <p:spPr>
            <a:xfrm>
              <a:off x="3531756" y="5557560"/>
              <a:ext cx="1233487" cy="447688"/>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94CA63F0-00D4-6179-D2B2-DB5CE759140D}"/>
                </a:ext>
              </a:extLst>
            </p:cNvPr>
            <p:cNvSpPr/>
            <p:nvPr/>
          </p:nvSpPr>
          <p:spPr>
            <a:xfrm>
              <a:off x="2151983" y="5643688"/>
              <a:ext cx="627037" cy="204662"/>
            </a:xfrm>
            <a:prstGeom prst="roundRect">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rPr>
                <a:t>+10%</a:t>
              </a:r>
            </a:p>
          </p:txBody>
        </p:sp>
      </p:grpSp>
      <p:grpSp>
        <p:nvGrpSpPr>
          <p:cNvPr id="30" name="Group 29" descr="Milton Road shows an  11% increase from 2019 to 2023.">
            <a:extLst>
              <a:ext uri="{FF2B5EF4-FFF2-40B4-BE49-F238E27FC236}">
                <a16:creationId xmlns:a16="http://schemas.microsoft.com/office/drawing/2014/main" id="{035508F9-5CE5-0861-F577-24C987BF3CE1}"/>
              </a:ext>
            </a:extLst>
          </p:cNvPr>
          <p:cNvGrpSpPr/>
          <p:nvPr/>
        </p:nvGrpSpPr>
        <p:grpSpPr>
          <a:xfrm>
            <a:off x="6400800" y="1698915"/>
            <a:ext cx="5253134" cy="707886"/>
            <a:chOff x="6400800" y="1698915"/>
            <a:chExt cx="5253134" cy="707886"/>
          </a:xfrm>
        </p:grpSpPr>
        <p:sp>
          <p:nvSpPr>
            <p:cNvPr id="16" name="TextBox 15">
              <a:extLst>
                <a:ext uri="{FF2B5EF4-FFF2-40B4-BE49-F238E27FC236}">
                  <a16:creationId xmlns:a16="http://schemas.microsoft.com/office/drawing/2014/main" id="{0A5CAAC2-331F-D3BA-27D2-98A4423E2B96}"/>
                </a:ext>
              </a:extLst>
            </p:cNvPr>
            <p:cNvSpPr txBox="1"/>
            <p:nvPr/>
          </p:nvSpPr>
          <p:spPr>
            <a:xfrm>
              <a:off x="9541988" y="1698915"/>
              <a:ext cx="2111946" cy="707886"/>
            </a:xfrm>
            <a:prstGeom prst="rect">
              <a:avLst/>
            </a:prstGeom>
            <a:solidFill>
              <a:schemeClr val="bg1"/>
            </a:solidFill>
            <a:ln w="28575">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panose="020F0502020204030204"/>
                </a:rPr>
                <a:t>Milton Road P&amp;R</a:t>
              </a:r>
            </a:p>
            <a:p>
              <a:pPr algn="ctr"/>
              <a:r>
                <a:rPr lang="en-US" sz="1200" b="1">
                  <a:solidFill>
                    <a:srgbClr val="0070C0"/>
                  </a:solidFill>
                  <a:cs typeface="Calibri" panose="020F0502020204030204"/>
                </a:rPr>
                <a:t>Jun 2019 to Jun 2023</a:t>
              </a:r>
            </a:p>
            <a:p>
              <a:pPr algn="ctr"/>
              <a:endParaRPr lang="en-US" sz="1400" b="1">
                <a:cs typeface="Calibri" panose="020F0502020204030204"/>
              </a:endParaRPr>
            </a:p>
          </p:txBody>
        </p:sp>
        <p:cxnSp>
          <p:nvCxnSpPr>
            <p:cNvPr id="17" name="Connector: Elbow 16">
              <a:extLst>
                <a:ext uri="{FF2B5EF4-FFF2-40B4-BE49-F238E27FC236}">
                  <a16:creationId xmlns:a16="http://schemas.microsoft.com/office/drawing/2014/main" id="{93CDE0EB-972A-AAA5-718C-2ACEAB9EB223}"/>
                </a:ext>
              </a:extLst>
            </p:cNvPr>
            <p:cNvCxnSpPr>
              <a:cxnSpLocks/>
              <a:endCxn id="16" idx="1"/>
            </p:cNvCxnSpPr>
            <p:nvPr/>
          </p:nvCxnSpPr>
          <p:spPr>
            <a:xfrm>
              <a:off x="6400800" y="1786678"/>
              <a:ext cx="3141188" cy="266180"/>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C0CF9330-AFC6-39F7-145B-85823025B8EA}"/>
                </a:ext>
              </a:extLst>
            </p:cNvPr>
            <p:cNvSpPr/>
            <p:nvPr/>
          </p:nvSpPr>
          <p:spPr>
            <a:xfrm>
              <a:off x="10310983" y="2139162"/>
              <a:ext cx="627037" cy="204662"/>
            </a:xfrm>
            <a:prstGeom prst="roundRect">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rPr>
                <a:t>+11%</a:t>
              </a:r>
            </a:p>
          </p:txBody>
        </p:sp>
      </p:grpSp>
      <p:grpSp>
        <p:nvGrpSpPr>
          <p:cNvPr id="31" name="Group 30" descr="Newmarket Road shows a 27% increase from 2019 to 2023.">
            <a:extLst>
              <a:ext uri="{FF2B5EF4-FFF2-40B4-BE49-F238E27FC236}">
                <a16:creationId xmlns:a16="http://schemas.microsoft.com/office/drawing/2014/main" id="{367C90AD-0C92-FB70-3134-E688BACD898C}"/>
              </a:ext>
            </a:extLst>
          </p:cNvPr>
          <p:cNvGrpSpPr/>
          <p:nvPr/>
        </p:nvGrpSpPr>
        <p:grpSpPr>
          <a:xfrm>
            <a:off x="7309710" y="3429000"/>
            <a:ext cx="4684283" cy="707886"/>
            <a:chOff x="7309710" y="3429000"/>
            <a:chExt cx="4684283" cy="707886"/>
          </a:xfrm>
        </p:grpSpPr>
        <p:sp>
          <p:nvSpPr>
            <p:cNvPr id="19" name="TextBox 18">
              <a:extLst>
                <a:ext uri="{FF2B5EF4-FFF2-40B4-BE49-F238E27FC236}">
                  <a16:creationId xmlns:a16="http://schemas.microsoft.com/office/drawing/2014/main" id="{BD69FDD8-D65E-ED1B-A08A-3954989E1B16}"/>
                </a:ext>
              </a:extLst>
            </p:cNvPr>
            <p:cNvSpPr txBox="1"/>
            <p:nvPr/>
          </p:nvSpPr>
          <p:spPr>
            <a:xfrm>
              <a:off x="9882047" y="3429000"/>
              <a:ext cx="2111946" cy="707886"/>
            </a:xfrm>
            <a:prstGeom prst="rect">
              <a:avLst/>
            </a:prstGeom>
            <a:solidFill>
              <a:schemeClr val="bg1"/>
            </a:solidFill>
            <a:ln w="28575">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panose="020F0502020204030204"/>
                </a:rPr>
                <a:t>Newmarket Road P&amp;R</a:t>
              </a:r>
            </a:p>
            <a:p>
              <a:pPr algn="ctr"/>
              <a:r>
                <a:rPr lang="en-US" sz="1200" b="1">
                  <a:solidFill>
                    <a:srgbClr val="0070C0"/>
                  </a:solidFill>
                  <a:cs typeface="Calibri" panose="020F0502020204030204"/>
                </a:rPr>
                <a:t>Jun 2019 to Jun 2023</a:t>
              </a:r>
            </a:p>
            <a:p>
              <a:pPr algn="ctr"/>
              <a:endParaRPr lang="en-US" sz="1400" b="1">
                <a:cs typeface="Calibri" panose="020F0502020204030204"/>
              </a:endParaRPr>
            </a:p>
          </p:txBody>
        </p:sp>
        <p:cxnSp>
          <p:nvCxnSpPr>
            <p:cNvPr id="20" name="Connector: Elbow 19">
              <a:extLst>
                <a:ext uri="{FF2B5EF4-FFF2-40B4-BE49-F238E27FC236}">
                  <a16:creationId xmlns:a16="http://schemas.microsoft.com/office/drawing/2014/main" id="{A88EE906-350A-7208-3246-29311B4E8D22}"/>
                </a:ext>
              </a:extLst>
            </p:cNvPr>
            <p:cNvCxnSpPr>
              <a:cxnSpLocks/>
              <a:endCxn id="19" idx="1"/>
            </p:cNvCxnSpPr>
            <p:nvPr/>
          </p:nvCxnSpPr>
          <p:spPr>
            <a:xfrm>
              <a:off x="7309710" y="3582985"/>
              <a:ext cx="2572337" cy="199958"/>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6E543480-878B-5959-533A-B0D906349F4A}"/>
                </a:ext>
              </a:extLst>
            </p:cNvPr>
            <p:cNvSpPr/>
            <p:nvPr/>
          </p:nvSpPr>
          <p:spPr>
            <a:xfrm>
              <a:off x="10630566" y="3877792"/>
              <a:ext cx="627037" cy="204662"/>
            </a:xfrm>
            <a:prstGeom prst="round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+27%</a:t>
              </a:r>
            </a:p>
          </p:txBody>
        </p:sp>
      </p:grpSp>
      <p:grpSp>
        <p:nvGrpSpPr>
          <p:cNvPr id="32" name="Group 31" descr="Babraham Road shows a 7% increase from 2019 to 2023.">
            <a:extLst>
              <a:ext uri="{FF2B5EF4-FFF2-40B4-BE49-F238E27FC236}">
                <a16:creationId xmlns:a16="http://schemas.microsoft.com/office/drawing/2014/main" id="{A004D645-31E5-3EE7-6936-A07B1442E474}"/>
              </a:ext>
            </a:extLst>
          </p:cNvPr>
          <p:cNvGrpSpPr/>
          <p:nvPr/>
        </p:nvGrpSpPr>
        <p:grpSpPr>
          <a:xfrm>
            <a:off x="6855649" y="4953967"/>
            <a:ext cx="4897552" cy="929075"/>
            <a:chOff x="6855649" y="4953967"/>
            <a:chExt cx="4897552" cy="929075"/>
          </a:xfrm>
        </p:grpSpPr>
        <p:sp>
          <p:nvSpPr>
            <p:cNvPr id="22" name="TextBox 21">
              <a:extLst>
                <a:ext uri="{FF2B5EF4-FFF2-40B4-BE49-F238E27FC236}">
                  <a16:creationId xmlns:a16="http://schemas.microsoft.com/office/drawing/2014/main" id="{4D1647E1-CBA0-0D93-96D1-A02B247DD94D}"/>
                </a:ext>
              </a:extLst>
            </p:cNvPr>
            <p:cNvSpPr txBox="1"/>
            <p:nvPr/>
          </p:nvSpPr>
          <p:spPr>
            <a:xfrm>
              <a:off x="9641255" y="4953967"/>
              <a:ext cx="2111946" cy="707886"/>
            </a:xfrm>
            <a:prstGeom prst="rect">
              <a:avLst/>
            </a:prstGeom>
            <a:solidFill>
              <a:schemeClr val="bg1"/>
            </a:solidFill>
            <a:ln w="28575">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panose="020F0502020204030204"/>
                </a:rPr>
                <a:t>Babraham Road P&amp;R</a:t>
              </a:r>
            </a:p>
            <a:p>
              <a:pPr algn="ctr"/>
              <a:r>
                <a:rPr lang="en-US" sz="1200" b="1">
                  <a:solidFill>
                    <a:srgbClr val="0070C0"/>
                  </a:solidFill>
                  <a:cs typeface="Calibri" panose="020F0502020204030204"/>
                </a:rPr>
                <a:t>Jun 2019 to Jun 2023</a:t>
              </a:r>
            </a:p>
            <a:p>
              <a:pPr algn="ctr"/>
              <a:endParaRPr lang="en-US" sz="1400" b="1">
                <a:cs typeface="Calibri" panose="020F0502020204030204"/>
              </a:endParaRPr>
            </a:p>
          </p:txBody>
        </p:sp>
        <p:cxnSp>
          <p:nvCxnSpPr>
            <p:cNvPr id="23" name="Connector: Elbow 22">
              <a:extLst>
                <a:ext uri="{FF2B5EF4-FFF2-40B4-BE49-F238E27FC236}">
                  <a16:creationId xmlns:a16="http://schemas.microsoft.com/office/drawing/2014/main" id="{4951A17B-FBF2-9387-C477-4DEEB0578F48}"/>
                </a:ext>
              </a:extLst>
            </p:cNvPr>
            <p:cNvCxnSpPr>
              <a:cxnSpLocks/>
              <a:endCxn id="22" idx="1"/>
            </p:cNvCxnSpPr>
            <p:nvPr/>
          </p:nvCxnSpPr>
          <p:spPr>
            <a:xfrm flipV="1">
              <a:off x="6855649" y="5307910"/>
              <a:ext cx="2785606" cy="575132"/>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1B3E8A6C-5E4D-00CD-8E2B-40824D1E5F44}"/>
                </a:ext>
              </a:extLst>
            </p:cNvPr>
            <p:cNvSpPr/>
            <p:nvPr/>
          </p:nvSpPr>
          <p:spPr>
            <a:xfrm>
              <a:off x="10393991" y="5391819"/>
              <a:ext cx="627037" cy="204662"/>
            </a:xfrm>
            <a:prstGeom prst="roundRect">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rPr>
                <a:t>+7%</a:t>
              </a:r>
            </a:p>
          </p:txBody>
        </p:sp>
      </p:gr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51</a:t>
            </a:fld>
            <a:endParaRPr lang="en-GB"/>
          </a:p>
        </p:txBody>
      </p:sp>
    </p:spTree>
    <p:extLst>
      <p:ext uri="{BB962C8B-B14F-4D97-AF65-F5344CB8AC3E}">
        <p14:creationId xmlns:p14="http://schemas.microsoft.com/office/powerpoint/2010/main" val="2598580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Micro-mobility</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092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E-scooters and E-bikes in Cambridge</a:t>
            </a:r>
          </a:p>
        </p:txBody>
      </p:sp>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400">
                <a:latin typeface="Calibri" panose="020F0502020204030204"/>
              </a:rPr>
              <a:t>The highest number of Voi journeys in 2023 occurred in June. Weekdays see peaks in travel from 8-9am and 5-6pm which could suggest use for travel to/from work. The 26-39 age group consistently sees the  largest number of riders.</a:t>
            </a:r>
            <a:endParaRPr lang="en-GB" sz="1400">
              <a:latin typeface="Calibri" panose="020F0502020204030204"/>
              <a:cs typeface="Calibri"/>
            </a:endParaRPr>
          </a:p>
        </p:txBody>
      </p:sp>
      <p:sp>
        <p:nvSpPr>
          <p:cNvPr id="19" name="TextBox 18">
            <a:extLst>
              <a:ext uri="{FF2B5EF4-FFF2-40B4-BE49-F238E27FC236}">
                <a16:creationId xmlns:a16="http://schemas.microsoft.com/office/drawing/2014/main" id="{00E152D4-6F8D-4064-67AD-C64307B2ADF6}"/>
              </a:ext>
            </a:extLst>
          </p:cNvPr>
          <p:cNvSpPr txBox="1"/>
          <p:nvPr/>
        </p:nvSpPr>
        <p:spPr>
          <a:xfrm>
            <a:off x="309107" y="1247911"/>
            <a:ext cx="6273149" cy="461665"/>
          </a:xfrm>
          <a:prstGeom prst="rect">
            <a:avLst/>
          </a:prstGeom>
          <a:noFill/>
          <a:ln>
            <a:solidFill>
              <a:schemeClr val="tx1"/>
            </a:solidFill>
          </a:ln>
        </p:spPr>
        <p:txBody>
          <a:bodyPr wrap="square" rtlCol="0">
            <a:spAutoFit/>
          </a:bodyPr>
          <a:lstStyle/>
          <a:p>
            <a:pPr algn="ctr"/>
            <a:r>
              <a:rPr lang="en-GB" sz="1200" dirty="0"/>
              <a:t>Voi have operated an electric bike (e-bike) and electric scooter (e-scooter) trial scheme in Cambridge City since October 2020.</a:t>
            </a:r>
          </a:p>
        </p:txBody>
      </p:sp>
      <p:pic>
        <p:nvPicPr>
          <p:cNvPr id="13" name="Picture 12" descr="A combination chart with vertical bars showing distance travelled on Voi e-scooters and e-bikes, and a line showing the number of monthly rides between October 2022 and June 2023.&#10;Rides and distances dipped over the winter but have increased since the start of 2023, with a small decrease in April 2023.">
            <a:extLst>
              <a:ext uri="{FF2B5EF4-FFF2-40B4-BE49-F238E27FC236}">
                <a16:creationId xmlns:a16="http://schemas.microsoft.com/office/drawing/2014/main" id="{55485D41-69C6-51FF-37D2-58F34F9CE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50" y="1813558"/>
            <a:ext cx="6559339" cy="3637452"/>
          </a:xfrm>
          <a:prstGeom prst="rect">
            <a:avLst/>
          </a:prstGeom>
        </p:spPr>
      </p:pic>
      <p:sp>
        <p:nvSpPr>
          <p:cNvPr id="2" name="TextBox 1">
            <a:extLst>
              <a:ext uri="{FF2B5EF4-FFF2-40B4-BE49-F238E27FC236}">
                <a16:creationId xmlns:a16="http://schemas.microsoft.com/office/drawing/2014/main" id="{326CCA7D-C7AD-9822-D0B4-CC19424533E4}"/>
              </a:ext>
            </a:extLst>
          </p:cNvPr>
          <p:cNvSpPr txBox="1"/>
          <p:nvPr/>
        </p:nvSpPr>
        <p:spPr>
          <a:xfrm>
            <a:off x="858946" y="5519192"/>
            <a:ext cx="5184573" cy="338554"/>
          </a:xfrm>
          <a:prstGeom prst="rect">
            <a:avLst/>
          </a:prstGeom>
          <a:solidFill>
            <a:srgbClr val="FFFFFF"/>
          </a:solidFill>
          <a:ln w="28575">
            <a:solidFill>
              <a:srgbClr val="EF8C8C"/>
            </a:solidFill>
          </a:ln>
        </p:spPr>
        <p:txBody>
          <a:bodyPr wrap="square" rtlCol="0">
            <a:spAutoFit/>
          </a:bodyPr>
          <a:lstStyle/>
          <a:p>
            <a:pPr algn="ctr"/>
            <a:r>
              <a:rPr lang="en-GB" sz="1600" b="1"/>
              <a:t>June 2023 key statistics</a:t>
            </a:r>
          </a:p>
        </p:txBody>
      </p:sp>
      <p:grpSp>
        <p:nvGrpSpPr>
          <p:cNvPr id="28" name="Group 27" descr="Total rides: 89,751&#10;which is a 442 percent increase from March 2021&#10;and a 6 percent increase from March 2022">
            <a:extLst>
              <a:ext uri="{FF2B5EF4-FFF2-40B4-BE49-F238E27FC236}">
                <a16:creationId xmlns:a16="http://schemas.microsoft.com/office/drawing/2014/main" id="{AF97F1F8-8DD8-E55B-1C42-5353647858C8}"/>
              </a:ext>
            </a:extLst>
          </p:cNvPr>
          <p:cNvGrpSpPr/>
          <p:nvPr/>
        </p:nvGrpSpPr>
        <p:grpSpPr>
          <a:xfrm>
            <a:off x="894458" y="5973193"/>
            <a:ext cx="1080000" cy="720000"/>
            <a:chOff x="425974" y="5983697"/>
            <a:chExt cx="946315" cy="749199"/>
          </a:xfrm>
        </p:grpSpPr>
        <p:sp>
          <p:nvSpPr>
            <p:cNvPr id="5" name="TextBox 4">
              <a:extLst>
                <a:ext uri="{FF2B5EF4-FFF2-40B4-BE49-F238E27FC236}">
                  <a16:creationId xmlns:a16="http://schemas.microsoft.com/office/drawing/2014/main" id="{476F1137-1E5C-1B07-D6A5-3F690DB46C0E}"/>
                </a:ext>
              </a:extLst>
            </p:cNvPr>
            <p:cNvSpPr txBox="1"/>
            <p:nvPr/>
          </p:nvSpPr>
          <p:spPr>
            <a:xfrm>
              <a:off x="473258" y="5994232"/>
              <a:ext cx="899031" cy="738664"/>
            </a:xfrm>
            <a:prstGeom prst="rect">
              <a:avLst/>
            </a:prstGeom>
            <a:solidFill>
              <a:srgbClr val="FFFFFF"/>
            </a:solidFill>
            <a:ln w="19050">
              <a:noFill/>
            </a:ln>
          </p:spPr>
          <p:txBody>
            <a:bodyPr wrap="square" rtlCol="0">
              <a:spAutoFit/>
            </a:bodyPr>
            <a:lstStyle/>
            <a:p>
              <a:pPr algn="ctr"/>
              <a:r>
                <a:rPr lang="en-GB" sz="1400" b="1" dirty="0"/>
                <a:t>Total </a:t>
              </a:r>
            </a:p>
            <a:p>
              <a:pPr algn="ctr"/>
              <a:r>
                <a:rPr lang="en-GB" sz="1400" b="1" dirty="0"/>
                <a:t>journeys:</a:t>
              </a:r>
            </a:p>
            <a:p>
              <a:pPr algn="ctr"/>
              <a:r>
                <a:rPr lang="en-GB" sz="1400" dirty="0"/>
                <a:t>111,521</a:t>
              </a:r>
            </a:p>
          </p:txBody>
        </p:sp>
        <p:sp>
          <p:nvSpPr>
            <p:cNvPr id="26" name="Rectangle 25">
              <a:extLst>
                <a:ext uri="{FF2B5EF4-FFF2-40B4-BE49-F238E27FC236}">
                  <a16:creationId xmlns:a16="http://schemas.microsoft.com/office/drawing/2014/main" id="{46516918-0EEF-27AC-FDC0-E13B65AF0CDC}"/>
                </a:ext>
              </a:extLst>
            </p:cNvPr>
            <p:cNvSpPr/>
            <p:nvPr/>
          </p:nvSpPr>
          <p:spPr>
            <a:xfrm>
              <a:off x="425974" y="5983697"/>
              <a:ext cx="946315" cy="743539"/>
            </a:xfrm>
            <a:prstGeom prst="rect">
              <a:avLst/>
            </a:prstGeom>
            <a:noFill/>
            <a:ln w="19050">
              <a:solidFill>
                <a:srgbClr val="EF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2BF4BE78-5ED1-0D64-7ED5-8E2D80F3853C}"/>
              </a:ext>
            </a:extLst>
          </p:cNvPr>
          <p:cNvSpPr txBox="1"/>
          <p:nvPr/>
        </p:nvSpPr>
        <p:spPr>
          <a:xfrm>
            <a:off x="2227137" y="5973193"/>
            <a:ext cx="1080000" cy="738664"/>
          </a:xfrm>
          <a:prstGeom prst="rect">
            <a:avLst/>
          </a:prstGeom>
          <a:solidFill>
            <a:srgbClr val="FFFFFF"/>
          </a:solidFill>
          <a:ln w="19050">
            <a:solidFill>
              <a:srgbClr val="EF8C8C"/>
            </a:solidFill>
          </a:ln>
        </p:spPr>
        <p:txBody>
          <a:bodyPr wrap="square" rtlCol="0">
            <a:spAutoFit/>
          </a:bodyPr>
          <a:lstStyle/>
          <a:p>
            <a:pPr algn="ctr"/>
            <a:r>
              <a:rPr lang="en-GB" sz="1400" b="1" dirty="0"/>
              <a:t>Total distance:</a:t>
            </a:r>
          </a:p>
          <a:p>
            <a:pPr algn="ctr"/>
            <a:r>
              <a:rPr lang="en-GB" sz="1400" dirty="0"/>
              <a:t>267,896 km</a:t>
            </a:r>
          </a:p>
        </p:txBody>
      </p:sp>
      <p:sp>
        <p:nvSpPr>
          <p:cNvPr id="7" name="TextBox 6">
            <a:extLst>
              <a:ext uri="{FF2B5EF4-FFF2-40B4-BE49-F238E27FC236}">
                <a16:creationId xmlns:a16="http://schemas.microsoft.com/office/drawing/2014/main" id="{F8A42AE4-DACF-41B3-039F-5D8A9275E454}"/>
              </a:ext>
            </a:extLst>
          </p:cNvPr>
          <p:cNvSpPr txBox="1"/>
          <p:nvPr/>
        </p:nvSpPr>
        <p:spPr>
          <a:xfrm>
            <a:off x="3559816" y="5968075"/>
            <a:ext cx="1080000" cy="738664"/>
          </a:xfrm>
          <a:prstGeom prst="rect">
            <a:avLst/>
          </a:prstGeom>
          <a:solidFill>
            <a:srgbClr val="FFFFFF"/>
          </a:solidFill>
          <a:ln w="19050">
            <a:solidFill>
              <a:srgbClr val="EF8C8C"/>
            </a:solidFill>
          </a:ln>
        </p:spPr>
        <p:txBody>
          <a:bodyPr wrap="square" rtlCol="0">
            <a:spAutoFit/>
          </a:bodyPr>
          <a:lstStyle/>
          <a:p>
            <a:pPr algn="ctr"/>
            <a:r>
              <a:rPr lang="en-GB" sz="1400" b="1" dirty="0"/>
              <a:t>Returning users:</a:t>
            </a:r>
          </a:p>
          <a:p>
            <a:pPr algn="ctr"/>
            <a:r>
              <a:rPr lang="en-GB" sz="1400" dirty="0"/>
              <a:t>19,069</a:t>
            </a:r>
          </a:p>
        </p:txBody>
      </p:sp>
      <p:sp>
        <p:nvSpPr>
          <p:cNvPr id="8" name="TextBox 7">
            <a:extLst>
              <a:ext uri="{FF2B5EF4-FFF2-40B4-BE49-F238E27FC236}">
                <a16:creationId xmlns:a16="http://schemas.microsoft.com/office/drawing/2014/main" id="{C32F0D40-931A-8754-048B-8227EED542AE}"/>
              </a:ext>
            </a:extLst>
          </p:cNvPr>
          <p:cNvSpPr txBox="1"/>
          <p:nvPr/>
        </p:nvSpPr>
        <p:spPr>
          <a:xfrm>
            <a:off x="4883617" y="5956478"/>
            <a:ext cx="1080000" cy="738664"/>
          </a:xfrm>
          <a:prstGeom prst="rect">
            <a:avLst/>
          </a:prstGeom>
          <a:solidFill>
            <a:srgbClr val="FFFFFF"/>
          </a:solidFill>
          <a:ln w="19050">
            <a:solidFill>
              <a:srgbClr val="EF8C8C"/>
            </a:solidFill>
          </a:ln>
        </p:spPr>
        <p:txBody>
          <a:bodyPr wrap="square" rtlCol="0">
            <a:spAutoFit/>
          </a:bodyPr>
          <a:lstStyle/>
          <a:p>
            <a:pPr algn="ctr"/>
            <a:r>
              <a:rPr lang="en-GB" sz="1400" b="1" dirty="0"/>
              <a:t>New </a:t>
            </a:r>
          </a:p>
          <a:p>
            <a:pPr algn="ctr"/>
            <a:r>
              <a:rPr lang="en-GB" sz="1400" b="1" dirty="0"/>
              <a:t>users:</a:t>
            </a:r>
          </a:p>
          <a:p>
            <a:pPr algn="ctr"/>
            <a:r>
              <a:rPr lang="en-GB" sz="1400" dirty="0"/>
              <a:t>3,798</a:t>
            </a:r>
          </a:p>
        </p:txBody>
      </p:sp>
      <p:pic>
        <p:nvPicPr>
          <p:cNvPr id="25" name="Picture 24" descr="A line chart showing ride distribution by hour of day split into two lines for weekdays and weekends. Weekdays see distinctive peaks at 8am and 5pm. The weekends see a more evenly distributed volume of riders, peaking across the afternoon.">
            <a:extLst>
              <a:ext uri="{FF2B5EF4-FFF2-40B4-BE49-F238E27FC236}">
                <a16:creationId xmlns:a16="http://schemas.microsoft.com/office/drawing/2014/main" id="{E9058A75-2A45-39B3-3418-6AB3A0662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4954" y="1152357"/>
            <a:ext cx="5016140" cy="2778084"/>
          </a:xfrm>
          <a:prstGeom prst="rect">
            <a:avLst/>
          </a:prstGeom>
        </p:spPr>
      </p:pic>
      <p:pic>
        <p:nvPicPr>
          <p:cNvPr id="30" name="Picture 29" descr="A line chart showing usage split by age group from October 2022 to June 2023. The 26-39 age group consistently sees the highest number of riders per month. 22-25 and 18-21 age groups see the next highest number of riders.">
            <a:extLst>
              <a:ext uri="{FF2B5EF4-FFF2-40B4-BE49-F238E27FC236}">
                <a16:creationId xmlns:a16="http://schemas.microsoft.com/office/drawing/2014/main" id="{D5F90B0F-660C-271F-FA5D-A9C59CBF2D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5873" y="3912684"/>
            <a:ext cx="5295021" cy="2927559"/>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53</a:t>
            </a:fld>
            <a:endParaRPr lang="en-GB"/>
          </a:p>
        </p:txBody>
      </p:sp>
    </p:spTree>
    <p:extLst>
      <p:ext uri="{BB962C8B-B14F-4D97-AF65-F5344CB8AC3E}">
        <p14:creationId xmlns:p14="http://schemas.microsoft.com/office/powerpoint/2010/main" val="801114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Air Quality</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5856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Air Quality Monitoring Locations</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55</a:t>
            </a:fld>
            <a:endParaRPr lang="en-GB"/>
          </a:p>
        </p:txBody>
      </p:sp>
      <p:sp>
        <p:nvSpPr>
          <p:cNvPr id="5" name="TextBox 4">
            <a:extLst>
              <a:ext uri="{FF2B5EF4-FFF2-40B4-BE49-F238E27FC236}">
                <a16:creationId xmlns:a16="http://schemas.microsoft.com/office/drawing/2014/main" id="{1813DFE0-83DF-1728-8A56-31532BDADC0A}"/>
              </a:ext>
            </a:extLst>
          </p:cNvPr>
          <p:cNvSpPr txBox="1"/>
          <p:nvPr/>
        </p:nvSpPr>
        <p:spPr>
          <a:xfrm>
            <a:off x="504355" y="780066"/>
            <a:ext cx="6517931" cy="307777"/>
          </a:xfrm>
          <a:prstGeom prst="rect">
            <a:avLst/>
          </a:prstGeom>
          <a:solidFill>
            <a:schemeClr val="bg1"/>
          </a:solidFill>
          <a:ln>
            <a:solidFill>
              <a:schemeClr val="tx1"/>
            </a:solidFill>
          </a:ln>
        </p:spPr>
        <p:txBody>
          <a:bodyPr wrap="square" rtlCol="0">
            <a:spAutoFit/>
          </a:bodyPr>
          <a:lstStyle/>
          <a:p>
            <a:pPr algn="ctr"/>
            <a:r>
              <a:rPr lang="en-GB" sz="1400" b="1"/>
              <a:t>Continuous Air Quality Monitoring Sites, Cambridge</a:t>
            </a:r>
          </a:p>
        </p:txBody>
      </p:sp>
      <p:pic>
        <p:nvPicPr>
          <p:cNvPr id="2" name="Picture 1" descr="A map showing the locations of the continuous air quality monitors in central Cambridge.">
            <a:extLst>
              <a:ext uri="{FF2B5EF4-FFF2-40B4-BE49-F238E27FC236}">
                <a16:creationId xmlns:a16="http://schemas.microsoft.com/office/drawing/2014/main" id="{F6801ADD-9785-5DE1-ABD9-1EC8B4E37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22" y="1087843"/>
            <a:ext cx="6496665" cy="5279923"/>
          </a:xfrm>
          <a:prstGeom prst="rect">
            <a:avLst/>
          </a:prstGeom>
          <a:ln w="9525">
            <a:solidFill>
              <a:schemeClr val="tx1"/>
            </a:solidFill>
          </a:ln>
        </p:spPr>
      </p:pic>
      <p:sp>
        <p:nvSpPr>
          <p:cNvPr id="4" name="TextBox 3">
            <a:extLst>
              <a:ext uri="{FF2B5EF4-FFF2-40B4-BE49-F238E27FC236}">
                <a16:creationId xmlns:a16="http://schemas.microsoft.com/office/drawing/2014/main" id="{22DD90C9-3928-1A6C-6749-E6711C02BA34}"/>
              </a:ext>
              <a:ext uri="{C183D7F6-B498-43B3-948B-1728B52AA6E4}">
                <adec:decorative xmlns:adec="http://schemas.microsoft.com/office/drawing/2017/decorative" val="1"/>
              </a:ext>
            </a:extLst>
          </p:cNvPr>
          <p:cNvSpPr txBox="1"/>
          <p:nvPr/>
        </p:nvSpPr>
        <p:spPr>
          <a:xfrm>
            <a:off x="504356" y="6099481"/>
            <a:ext cx="2154621" cy="276999"/>
          </a:xfrm>
          <a:prstGeom prst="rect">
            <a:avLst/>
          </a:prstGeom>
          <a:solidFill>
            <a:schemeClr val="bg1"/>
          </a:solidFill>
          <a:ln>
            <a:solidFill>
              <a:schemeClr val="tx1"/>
            </a:solidFill>
          </a:ln>
        </p:spPr>
        <p:txBody>
          <a:bodyPr wrap="square" rtlCol="0">
            <a:spAutoFit/>
          </a:bodyPr>
          <a:lstStyle/>
          <a:p>
            <a:r>
              <a:rPr lang="en-GB" sz="1200"/>
              <a:t>© OpenStreetMap Contributors</a:t>
            </a:r>
          </a:p>
        </p:txBody>
      </p:sp>
      <p:sp>
        <p:nvSpPr>
          <p:cNvPr id="6" name="Rectangle 5">
            <a:extLst>
              <a:ext uri="{FF2B5EF4-FFF2-40B4-BE49-F238E27FC236}">
                <a16:creationId xmlns:a16="http://schemas.microsoft.com/office/drawing/2014/main" id="{C9B6F9C2-CE5A-8671-2DA6-0D127EC10D40}"/>
              </a:ext>
              <a:ext uri="{C183D7F6-B498-43B3-948B-1728B52AA6E4}">
                <adec:decorative xmlns:adec="http://schemas.microsoft.com/office/drawing/2017/decorative" val="1"/>
              </a:ext>
            </a:extLst>
          </p:cNvPr>
          <p:cNvSpPr/>
          <p:nvPr/>
        </p:nvSpPr>
        <p:spPr>
          <a:xfrm>
            <a:off x="3019647" y="4933507"/>
            <a:ext cx="1265274" cy="3077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7">
            <a:extLst>
              <a:ext uri="{FF2B5EF4-FFF2-40B4-BE49-F238E27FC236}">
                <a16:creationId xmlns:a16="http://schemas.microsoft.com/office/drawing/2014/main" id="{2C7E2628-4020-71D3-05EF-A8330B5301BF}"/>
              </a:ext>
            </a:extLst>
          </p:cNvPr>
          <p:cNvGraphicFramePr>
            <a:graphicFrameLocks noGrp="1"/>
          </p:cNvGraphicFramePr>
          <p:nvPr>
            <p:extLst>
              <p:ext uri="{D42A27DB-BD31-4B8C-83A1-F6EECF244321}">
                <p14:modId xmlns:p14="http://schemas.microsoft.com/office/powerpoint/2010/main" val="1724064332"/>
              </p:ext>
            </p:extLst>
          </p:nvPr>
        </p:nvGraphicFramePr>
        <p:xfrm>
          <a:off x="7267690" y="785558"/>
          <a:ext cx="4655276" cy="3307080"/>
        </p:xfrm>
        <a:graphic>
          <a:graphicData uri="http://schemas.openxmlformats.org/drawingml/2006/table">
            <a:tbl>
              <a:tblPr firstRow="1" bandRow="1">
                <a:tableStyleId>{5C22544A-7EE6-4342-B048-85BDC9FD1C3A}</a:tableStyleId>
              </a:tblPr>
              <a:tblGrid>
                <a:gridCol w="1598391">
                  <a:extLst>
                    <a:ext uri="{9D8B030D-6E8A-4147-A177-3AD203B41FA5}">
                      <a16:colId xmlns:a16="http://schemas.microsoft.com/office/drawing/2014/main" val="1427395462"/>
                    </a:ext>
                  </a:extLst>
                </a:gridCol>
                <a:gridCol w="3056885">
                  <a:extLst>
                    <a:ext uri="{9D8B030D-6E8A-4147-A177-3AD203B41FA5}">
                      <a16:colId xmlns:a16="http://schemas.microsoft.com/office/drawing/2014/main" val="2842680294"/>
                    </a:ext>
                  </a:extLst>
                </a:gridCol>
              </a:tblGrid>
              <a:tr h="370840">
                <a:tc>
                  <a:txBody>
                    <a:bodyPr/>
                    <a:lstStyle/>
                    <a:p>
                      <a:r>
                        <a:rPr lang="en-GB" sz="1400">
                          <a:solidFill>
                            <a:schemeClr val="tx1"/>
                          </a:solidFill>
                        </a:rPr>
                        <a:t>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GB" sz="1400">
                          <a:solidFill>
                            <a:schemeClr val="tx1"/>
                          </a:solidFill>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9246401"/>
                  </a:ext>
                </a:extLst>
              </a:tr>
              <a:tr h="370840">
                <a:tc>
                  <a:txBody>
                    <a:bodyPr/>
                    <a:lstStyle/>
                    <a:p>
                      <a:r>
                        <a:rPr lang="en-GB" sz="1400"/>
                        <a:t>Montague Road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t>Close to the junction with Elizabeth Way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6078876"/>
                  </a:ext>
                </a:extLst>
              </a:tr>
              <a:tr h="370840">
                <a:tc>
                  <a:txBody>
                    <a:bodyPr/>
                    <a:lstStyle/>
                    <a:p>
                      <a:r>
                        <a:rPr lang="en-GB" sz="1400"/>
                        <a:t>Newmarket Road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t>Close to Cambridge Retail park on Newmarket Road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4615384"/>
                  </a:ext>
                </a:extLst>
              </a:tr>
              <a:tr h="370840">
                <a:tc>
                  <a:txBody>
                    <a:bodyPr/>
                    <a:lstStyle/>
                    <a:p>
                      <a:r>
                        <a:rPr lang="en-GB" sz="1400"/>
                        <a:t>Parker Street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t>Close to the bus station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560056"/>
                  </a:ext>
                </a:extLst>
              </a:tr>
              <a:tr h="370840">
                <a:tc>
                  <a:txBody>
                    <a:bodyPr/>
                    <a:lstStyle/>
                    <a:p>
                      <a:r>
                        <a:rPr lang="en-GB" sz="1400"/>
                        <a:t>Regent Street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t>To the West of Parker’s Piece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6774568"/>
                  </a:ext>
                </a:extLst>
              </a:tr>
              <a:tr h="370840">
                <a:tc>
                  <a:txBody>
                    <a:bodyPr/>
                    <a:lstStyle/>
                    <a:p>
                      <a:r>
                        <a:rPr lang="en-GB" sz="1400">
                          <a:solidFill>
                            <a:schemeClr val="tx1"/>
                          </a:solidFill>
                        </a:rPr>
                        <a:t>Gonville Place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dirty="0">
                          <a:solidFill>
                            <a:schemeClr val="tx1"/>
                          </a:solidFill>
                        </a:rPr>
                        <a:t>Near Hill’s Road, South of Parker’s Piece. </a:t>
                      </a:r>
                    </a:p>
                    <a:p>
                      <a:r>
                        <a:rPr lang="en-GB" sz="1400" b="0" dirty="0">
                          <a:solidFill>
                            <a:srgbClr val="FF0000"/>
                          </a:solidFill>
                        </a:rPr>
                        <a:t>This sensor was removed in April 2022 so data is no longer available for this site.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7346836"/>
                  </a:ext>
                </a:extLst>
              </a:tr>
            </a:tbl>
          </a:graphicData>
        </a:graphic>
      </p:graphicFrame>
      <p:sp>
        <p:nvSpPr>
          <p:cNvPr id="8" name="Rectangle 7">
            <a:extLst>
              <a:ext uri="{FF2B5EF4-FFF2-40B4-BE49-F238E27FC236}">
                <a16:creationId xmlns:a16="http://schemas.microsoft.com/office/drawing/2014/main" id="{172CEE1E-2035-E211-72E2-86BE29C25F41}"/>
              </a:ext>
            </a:extLst>
          </p:cNvPr>
          <p:cNvSpPr/>
          <p:nvPr/>
        </p:nvSpPr>
        <p:spPr>
          <a:xfrm>
            <a:off x="7870885" y="4442242"/>
            <a:ext cx="3594882" cy="1701029"/>
          </a:xfrm>
          <a:prstGeom prst="rect">
            <a:avLst/>
          </a:prstGeom>
          <a:solidFill>
            <a:schemeClr val="accent4">
              <a:lumMod val="20000"/>
              <a:lumOff val="80000"/>
            </a:schemeClr>
          </a:solidFill>
          <a:ln w="12700">
            <a:solidFill>
              <a:srgbClr val="203864"/>
            </a:solidFill>
            <a:prstDash val="soli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alibri" panose="020F0502020204030204"/>
              </a:rPr>
              <a:t>Cambridge City Air Quality team provide data from 4 continuous air quality monitors in central Cambridge. The monitors primarily measure Nitrogen Oxides (NOx) and Particulate Matter (PM) which are proxies for overall air quality.</a:t>
            </a:r>
            <a:endParaRPr kumimoji="0" lang="en-GB" sz="140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6000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Air Quality: All Sites</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400" dirty="0"/>
              <a:t>So far in 2023, NO</a:t>
            </a:r>
            <a:r>
              <a:rPr lang="en-GB" sz="1400" baseline="-25000" dirty="0">
                <a:latin typeface="Calibri" panose="020F0502020204030204"/>
              </a:rPr>
              <a:t>2</a:t>
            </a:r>
            <a:r>
              <a:rPr lang="en-GB" sz="1400" dirty="0">
                <a:latin typeface="Calibri" panose="020F0502020204030204"/>
              </a:rPr>
              <a:t> concentrations are below the 2017-2019 baseline levels, with June 2023 presenting 31% lower than the baseline. </a:t>
            </a:r>
            <a:endParaRPr lang="en-US" dirty="0"/>
          </a:p>
          <a:p>
            <a:pPr lvl="0" algn="ctr">
              <a:defRPr/>
            </a:pPr>
            <a:r>
              <a:rPr lang="en-GB" sz="1400" dirty="0">
                <a:latin typeface="Calibri" panose="020F0502020204030204"/>
              </a:rPr>
              <a:t>However, June 2023 levels are 11% higher than June 2022 levels.</a:t>
            </a:r>
            <a:endParaRPr lang="en-GB" dirty="0"/>
          </a:p>
        </p:txBody>
      </p:sp>
      <p:sp>
        <p:nvSpPr>
          <p:cNvPr id="6" name="TextBox 5">
            <a:extLst>
              <a:ext uri="{FF2B5EF4-FFF2-40B4-BE49-F238E27FC236}">
                <a16:creationId xmlns:a16="http://schemas.microsoft.com/office/drawing/2014/main" id="{EE1F5E2F-6FC2-76CF-7C78-69DEAFF9E72D}"/>
              </a:ext>
            </a:extLst>
          </p:cNvPr>
          <p:cNvSpPr txBox="1"/>
          <p:nvPr/>
        </p:nvSpPr>
        <p:spPr>
          <a:xfrm>
            <a:off x="1575227" y="1179210"/>
            <a:ext cx="9015333" cy="369332"/>
          </a:xfrm>
          <a:prstGeom prst="rect">
            <a:avLst/>
          </a:prstGeom>
          <a:noFill/>
        </p:spPr>
        <p:txBody>
          <a:bodyPr wrap="square" lIns="91440" tIns="45720" rIns="91440" bIns="45720" rtlCol="0" anchor="t">
            <a:spAutoFit/>
          </a:bodyPr>
          <a:lstStyle/>
          <a:p>
            <a:pPr algn="ctr"/>
            <a:r>
              <a:rPr lang="en-GB" b="1" dirty="0"/>
              <a:t>Monthly average NO2 concentration across the continuous monitoring sites</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dirty="0" smtClean="0"/>
              <a:t>56</a:t>
            </a:fld>
            <a:endParaRPr lang="en-GB"/>
          </a:p>
        </p:txBody>
      </p:sp>
      <p:pic>
        <p:nvPicPr>
          <p:cNvPr id="4" name="Picture 3" descr="A line graph showing monthly average NO2 concentrations for the 2017-2019 baseline, 2020, 2021, 2022 and 2023. 2023 concentrations remain below the 2017-2019 baseline.">
            <a:extLst>
              <a:ext uri="{FF2B5EF4-FFF2-40B4-BE49-F238E27FC236}">
                <a16:creationId xmlns:a16="http://schemas.microsoft.com/office/drawing/2014/main" id="{65E61CD2-7608-7F22-746D-CF9CFCD4E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637" y="1485812"/>
            <a:ext cx="9346512" cy="3870488"/>
          </a:xfrm>
          <a:prstGeom prst="rect">
            <a:avLst/>
          </a:prstGeom>
        </p:spPr>
      </p:pic>
      <p:graphicFrame>
        <p:nvGraphicFramePr>
          <p:cNvPr id="15" name="Table 14">
            <a:extLst>
              <a:ext uri="{FF2B5EF4-FFF2-40B4-BE49-F238E27FC236}">
                <a16:creationId xmlns:a16="http://schemas.microsoft.com/office/drawing/2014/main" id="{B92828D6-513A-60C3-302D-751F63C594A7}"/>
              </a:ext>
            </a:extLst>
          </p:cNvPr>
          <p:cNvGraphicFramePr>
            <a:graphicFrameLocks noGrp="1"/>
          </p:cNvGraphicFramePr>
          <p:nvPr>
            <p:extLst>
              <p:ext uri="{D42A27DB-BD31-4B8C-83A1-F6EECF244321}">
                <p14:modId xmlns:p14="http://schemas.microsoft.com/office/powerpoint/2010/main" val="3641957294"/>
              </p:ext>
            </p:extLst>
          </p:nvPr>
        </p:nvGraphicFramePr>
        <p:xfrm>
          <a:off x="3257549" y="5463691"/>
          <a:ext cx="5676900" cy="786143"/>
        </p:xfrm>
        <a:graphic>
          <a:graphicData uri="http://schemas.openxmlformats.org/drawingml/2006/table">
            <a:tbl>
              <a:tblPr firstRow="1"/>
              <a:tblGrid>
                <a:gridCol w="2273300">
                  <a:extLst>
                    <a:ext uri="{9D8B030D-6E8A-4147-A177-3AD203B41FA5}">
                      <a16:colId xmlns:a16="http://schemas.microsoft.com/office/drawing/2014/main" val="540726899"/>
                    </a:ext>
                  </a:extLst>
                </a:gridCol>
                <a:gridCol w="1778000">
                  <a:extLst>
                    <a:ext uri="{9D8B030D-6E8A-4147-A177-3AD203B41FA5}">
                      <a16:colId xmlns:a16="http://schemas.microsoft.com/office/drawing/2014/main" val="4273999113"/>
                    </a:ext>
                  </a:extLst>
                </a:gridCol>
                <a:gridCol w="1625600">
                  <a:extLst>
                    <a:ext uri="{9D8B030D-6E8A-4147-A177-3AD203B41FA5}">
                      <a16:colId xmlns:a16="http://schemas.microsoft.com/office/drawing/2014/main" val="3384684893"/>
                    </a:ext>
                  </a:extLst>
                </a:gridCol>
              </a:tblGrid>
              <a:tr h="242772">
                <a:tc>
                  <a:txBody>
                    <a:bodyPr/>
                    <a:lstStyle/>
                    <a:p>
                      <a:pPr algn="ctr" rtl="0" fontAlgn="ctr"/>
                      <a:r>
                        <a:rPr lang="en-GB" sz="1200" b="1" i="0" u="none" strike="noStrike">
                          <a:solidFill>
                            <a:srgbClr val="0070C0"/>
                          </a:solidFill>
                          <a:effectLst/>
                          <a:latin typeface="Calibri"/>
                        </a:rPr>
                        <a:t>Pre-COVID to Now:</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rtl="0" fontAlgn="ctr"/>
                      <a:r>
                        <a:rPr lang="en-GB" sz="1200" b="1" i="0" u="none" strike="noStrike">
                          <a:solidFill>
                            <a:srgbClr val="0070C0"/>
                          </a:solidFill>
                          <a:effectLst/>
                          <a:latin typeface="Calibri"/>
                        </a:rPr>
                        <a:t>Mid-COVID to Now:</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rtl="0" fontAlgn="ctr"/>
                      <a:r>
                        <a:rPr lang="en-GB" sz="1200" b="1" i="0" u="none" strike="noStrike">
                          <a:solidFill>
                            <a:srgbClr val="0070C0"/>
                          </a:solidFill>
                          <a:effectLst/>
                          <a:latin typeface="Calibri"/>
                        </a:rPr>
                        <a:t>Last year to Now:</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2852768545"/>
                  </a:ext>
                </a:extLst>
              </a:tr>
              <a:tr h="196850">
                <a:tc>
                  <a:txBody>
                    <a:bodyPr/>
                    <a:lstStyle/>
                    <a:p>
                      <a:pPr algn="ctr" rtl="0" fontAlgn="b"/>
                      <a:r>
                        <a:rPr lang="en-GB" sz="1200" b="1" i="0" u="none" strike="noStrike">
                          <a:solidFill>
                            <a:srgbClr val="000000"/>
                          </a:solidFill>
                          <a:effectLst/>
                          <a:latin typeface="Calibri"/>
                        </a:rPr>
                        <a:t>Jun 2017-19 baseline to Jun 2023</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GB" sz="1200" b="1" i="0" u="none" strike="noStrike">
                          <a:solidFill>
                            <a:srgbClr val="000000"/>
                          </a:solidFill>
                          <a:effectLst/>
                          <a:latin typeface="Calibri"/>
                        </a:rPr>
                        <a:t>Jun 2021 to Jun 2023</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GB" sz="1200" b="1" i="0" u="none" strike="noStrike">
                          <a:solidFill>
                            <a:srgbClr val="000000"/>
                          </a:solidFill>
                          <a:effectLst/>
                          <a:latin typeface="Calibri"/>
                        </a:rPr>
                        <a:t>Jun 2022 to Jun 2023</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30910562"/>
                  </a:ext>
                </a:extLst>
              </a:tr>
              <a:tr h="346521">
                <a:tc>
                  <a:txBody>
                    <a:bodyPr/>
                    <a:lstStyle/>
                    <a:p>
                      <a:pPr algn="ctr" rtl="0" fontAlgn="b"/>
                      <a:r>
                        <a:rPr lang="en-GB" sz="1400" b="1" i="0" u="none" strike="noStrike">
                          <a:solidFill>
                            <a:srgbClr val="FFFFFF"/>
                          </a:solidFill>
                          <a:effectLst/>
                          <a:latin typeface="Calibri"/>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b"/>
                      <a:r>
                        <a:rPr lang="en-GB" sz="1400" b="1" i="0" u="none" strike="noStrike">
                          <a:solidFill>
                            <a:schemeClr val="tx1"/>
                          </a:solidFill>
                          <a:effectLst/>
                          <a:latin typeface="Calibri"/>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1" i="0" u="none" strike="noStrike" dirty="0">
                          <a:solidFill>
                            <a:schemeClr val="tx1"/>
                          </a:solidFill>
                          <a:effectLst/>
                          <a:latin typeface="Calibri"/>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9039617"/>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23594" y="6611779"/>
            <a:ext cx="11725153" cy="246221"/>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*Data for Gonville Place is only included in the 2022 line until March 2022 as the sensor was removed in April 2022.</a:t>
            </a:r>
          </a:p>
        </p:txBody>
      </p:sp>
    </p:spTree>
    <p:extLst>
      <p:ext uri="{BB962C8B-B14F-4D97-AF65-F5344CB8AC3E}">
        <p14:creationId xmlns:p14="http://schemas.microsoft.com/office/powerpoint/2010/main" val="17367268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Air Quality: Individual Sites</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400" dirty="0">
                <a:latin typeface="Calibri" panose="020F0502020204030204"/>
              </a:rPr>
              <a:t>NO</a:t>
            </a:r>
            <a:r>
              <a:rPr lang="en-GB" sz="1400" baseline="-25000" dirty="0">
                <a:latin typeface="Calibri" panose="020F0502020204030204"/>
              </a:rPr>
              <a:t>2</a:t>
            </a:r>
            <a:r>
              <a:rPr lang="en-GB" sz="1400" dirty="0">
                <a:latin typeface="Calibri" panose="020F0502020204030204"/>
              </a:rPr>
              <a:t> concentrations have decreased at all sites between March 2023 and June 2023 except for Montague Road which saw a June increase to 6% above the baseline. This downwards trend is expected due to seasonal decreases in NO</a:t>
            </a:r>
            <a:r>
              <a:rPr lang="en-GB" sz="900" baseline="-25000" dirty="0">
                <a:latin typeface="Calibri" panose="020F0502020204030204"/>
              </a:rPr>
              <a:t>2</a:t>
            </a:r>
            <a:r>
              <a:rPr lang="en-GB" sz="1400" dirty="0">
                <a:latin typeface="Calibri" panose="020F0502020204030204"/>
              </a:rPr>
              <a:t> during summer months.</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dirty="0" smtClean="0"/>
              <a:t>57</a:t>
            </a:fld>
            <a:endParaRPr lang="en-GB"/>
          </a:p>
        </p:txBody>
      </p:sp>
      <p:sp>
        <p:nvSpPr>
          <p:cNvPr id="4" name="TextBox 3">
            <a:extLst>
              <a:ext uri="{FF2B5EF4-FFF2-40B4-BE49-F238E27FC236}">
                <a16:creationId xmlns:a16="http://schemas.microsoft.com/office/drawing/2014/main" id="{453B9D8F-935C-84BA-C84E-2E4F57ED8573}"/>
              </a:ext>
            </a:extLst>
          </p:cNvPr>
          <p:cNvSpPr txBox="1"/>
          <p:nvPr/>
        </p:nvSpPr>
        <p:spPr>
          <a:xfrm>
            <a:off x="1691203" y="1253069"/>
            <a:ext cx="9015333" cy="369332"/>
          </a:xfrm>
          <a:prstGeom prst="rect">
            <a:avLst/>
          </a:prstGeom>
          <a:noFill/>
        </p:spPr>
        <p:txBody>
          <a:bodyPr wrap="square" rtlCol="0">
            <a:spAutoFit/>
          </a:bodyPr>
          <a:lstStyle/>
          <a:p>
            <a:pPr algn="ctr"/>
            <a:r>
              <a:rPr lang="en-GB" b="1"/>
              <a:t>Monthly average NO</a:t>
            </a:r>
            <a:r>
              <a:rPr lang="en-GB" b="1" baseline="-25000"/>
              <a:t>2</a:t>
            </a:r>
            <a:r>
              <a:rPr lang="en-GB" b="1"/>
              <a:t> concentration by site</a:t>
            </a:r>
          </a:p>
        </p:txBody>
      </p:sp>
      <p:pic>
        <p:nvPicPr>
          <p:cNvPr id="9" name="Picture 8" descr="Line graph showing the trend in monthly average NO2 concentrations for each of the 5 sensors from January 2020 to June 2023.">
            <a:extLst>
              <a:ext uri="{FF2B5EF4-FFF2-40B4-BE49-F238E27FC236}">
                <a16:creationId xmlns:a16="http://schemas.microsoft.com/office/drawing/2014/main" id="{B4561763-3E2D-E94C-D25F-2F0A2246BD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686" y="1622401"/>
            <a:ext cx="9753150" cy="3605054"/>
          </a:xfrm>
          <a:prstGeom prst="rect">
            <a:avLst/>
          </a:prstGeom>
        </p:spPr>
      </p:pic>
      <p:graphicFrame>
        <p:nvGraphicFramePr>
          <p:cNvPr id="14" name="Table 13">
            <a:extLst>
              <a:ext uri="{FF2B5EF4-FFF2-40B4-BE49-F238E27FC236}">
                <a16:creationId xmlns:a16="http://schemas.microsoft.com/office/drawing/2014/main" id="{DB1EC7A5-F57C-3CB1-E309-8EF6EEA042F1}"/>
              </a:ext>
            </a:extLst>
          </p:cNvPr>
          <p:cNvGraphicFramePr>
            <a:graphicFrameLocks noGrp="1"/>
          </p:cNvGraphicFramePr>
          <p:nvPr>
            <p:extLst>
              <p:ext uri="{D42A27DB-BD31-4B8C-83A1-F6EECF244321}">
                <p14:modId xmlns:p14="http://schemas.microsoft.com/office/powerpoint/2010/main" val="4054334605"/>
              </p:ext>
            </p:extLst>
          </p:nvPr>
        </p:nvGraphicFramePr>
        <p:xfrm>
          <a:off x="2039011" y="5235599"/>
          <a:ext cx="7810500" cy="1181100"/>
        </p:xfrm>
        <a:graphic>
          <a:graphicData uri="http://schemas.openxmlformats.org/drawingml/2006/table">
            <a:tbl>
              <a:tblPr firstRow="1"/>
              <a:tblGrid>
                <a:gridCol w="2133600">
                  <a:extLst>
                    <a:ext uri="{9D8B030D-6E8A-4147-A177-3AD203B41FA5}">
                      <a16:colId xmlns:a16="http://schemas.microsoft.com/office/drawing/2014/main" val="1795918760"/>
                    </a:ext>
                  </a:extLst>
                </a:gridCol>
                <a:gridCol w="2273300">
                  <a:extLst>
                    <a:ext uri="{9D8B030D-6E8A-4147-A177-3AD203B41FA5}">
                      <a16:colId xmlns:a16="http://schemas.microsoft.com/office/drawing/2014/main" val="2375948936"/>
                    </a:ext>
                  </a:extLst>
                </a:gridCol>
                <a:gridCol w="1778000">
                  <a:extLst>
                    <a:ext uri="{9D8B030D-6E8A-4147-A177-3AD203B41FA5}">
                      <a16:colId xmlns:a16="http://schemas.microsoft.com/office/drawing/2014/main" val="372219412"/>
                    </a:ext>
                  </a:extLst>
                </a:gridCol>
                <a:gridCol w="1625600">
                  <a:extLst>
                    <a:ext uri="{9D8B030D-6E8A-4147-A177-3AD203B41FA5}">
                      <a16:colId xmlns:a16="http://schemas.microsoft.com/office/drawing/2014/main" val="2502940163"/>
                    </a:ext>
                  </a:extLst>
                </a:gridCol>
              </a:tblGrid>
              <a:tr h="196850">
                <a:tc rowSpan="2">
                  <a:txBody>
                    <a:bodyPr/>
                    <a:lstStyle/>
                    <a:p>
                      <a:pPr algn="ctr" rtl="0" fontAlgn="b"/>
                      <a:r>
                        <a:rPr lang="en-GB" sz="1100" b="1" i="0" u="none" strike="noStrike">
                          <a:solidFill>
                            <a:srgbClr val="000000"/>
                          </a:solidFill>
                          <a:effectLst/>
                          <a:latin typeface="Arial"/>
                        </a:rPr>
                        <a:t>Monthly analysis</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GB" sz="1200" b="1" i="0" u="none" strike="noStrike">
                          <a:solidFill>
                            <a:srgbClr val="0070C0"/>
                          </a:solidFill>
                          <a:effectLst/>
                          <a:latin typeface="Calibri"/>
                        </a:rPr>
                        <a:t>Pre-COVID to Now:</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rtl="0" fontAlgn="ctr"/>
                      <a:r>
                        <a:rPr lang="en-GB" sz="1200" b="1" i="0" u="none" strike="noStrike">
                          <a:solidFill>
                            <a:srgbClr val="0070C0"/>
                          </a:solidFill>
                          <a:effectLst/>
                          <a:latin typeface="Calibri"/>
                        </a:rPr>
                        <a:t>Mid-COVID to Now:</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rtl="0" fontAlgn="ctr"/>
                      <a:r>
                        <a:rPr lang="en-GB" sz="1200" b="1" i="0" u="none" strike="noStrike">
                          <a:solidFill>
                            <a:srgbClr val="0070C0"/>
                          </a:solidFill>
                          <a:effectLst/>
                          <a:latin typeface="Calibri"/>
                        </a:rPr>
                        <a:t>Last year to Now:</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832545295"/>
                  </a:ext>
                </a:extLst>
              </a:tr>
              <a:tr h="196850">
                <a:tc vMerge="1">
                  <a:txBody>
                    <a:bodyPr/>
                    <a:lstStyle/>
                    <a:p>
                      <a:endParaRPr lang="en-GB"/>
                    </a:p>
                  </a:txBody>
                  <a:tcPr/>
                </a:tc>
                <a:tc>
                  <a:txBody>
                    <a:bodyPr/>
                    <a:lstStyle/>
                    <a:p>
                      <a:pPr algn="ctr" rtl="0" fontAlgn="b"/>
                      <a:r>
                        <a:rPr lang="en-GB" sz="1200" b="1" i="0" u="none" strike="noStrike">
                          <a:solidFill>
                            <a:srgbClr val="000000"/>
                          </a:solidFill>
                          <a:effectLst/>
                          <a:latin typeface="Calibri"/>
                        </a:rPr>
                        <a:t>Jun 2017-19 baseline to Jun 2023</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GB" sz="1200" b="1" i="0" u="none" strike="noStrike">
                          <a:solidFill>
                            <a:srgbClr val="000000"/>
                          </a:solidFill>
                          <a:effectLst/>
                          <a:latin typeface="Calibri"/>
                        </a:rPr>
                        <a:t>Jun 2021 to Jun 2023</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GB" sz="1200" b="1" i="0" u="none" strike="noStrike">
                          <a:solidFill>
                            <a:srgbClr val="000000"/>
                          </a:solidFill>
                          <a:effectLst/>
                          <a:latin typeface="Calibri"/>
                        </a:rPr>
                        <a:t>Jun 2022 to Jun 2023</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490994478"/>
                  </a:ext>
                </a:extLst>
              </a:tr>
              <a:tr h="196850">
                <a:tc>
                  <a:txBody>
                    <a:bodyPr/>
                    <a:lstStyle/>
                    <a:p>
                      <a:pPr algn="ctr" rtl="0" fontAlgn="b"/>
                      <a:r>
                        <a:rPr lang="en-GB" sz="1100" b="1" i="0" u="none" strike="noStrike">
                          <a:solidFill>
                            <a:srgbClr val="000000"/>
                          </a:solidFill>
                          <a:effectLst/>
                          <a:latin typeface="Arial"/>
                        </a:rPr>
                        <a:t>Montague Road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200" b="1" i="0" u="none" strike="noStrike">
                          <a:solidFill>
                            <a:srgbClr val="000000"/>
                          </a:solidFill>
                          <a:effectLst/>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E6E6"/>
                    </a:solidFill>
                  </a:tcPr>
                </a:tc>
                <a:tc>
                  <a:txBody>
                    <a:bodyPr/>
                    <a:lstStyle/>
                    <a:p>
                      <a:pPr algn="ctr" rtl="0" fontAlgn="b"/>
                      <a:r>
                        <a:rPr lang="en-GB" sz="1200" b="1" i="0" u="none" strike="noStrike">
                          <a:solidFill>
                            <a:schemeClr val="tx1"/>
                          </a:solidFill>
                          <a:effectLst/>
                          <a:latin typeface="Calibri"/>
                        </a:rPr>
                        <a:t>+71%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200" b="1" i="0" u="none" strike="noStrike">
                          <a:solidFill>
                            <a:schemeClr val="tx1"/>
                          </a:solidFill>
                          <a:effectLst/>
                          <a:latin typeface="Calibri"/>
                        </a:rPr>
                        <a:t>+88%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0457930"/>
                  </a:ext>
                </a:extLst>
              </a:tr>
              <a:tr h="196850">
                <a:tc>
                  <a:txBody>
                    <a:bodyPr/>
                    <a:lstStyle/>
                    <a:p>
                      <a:pPr algn="ctr" rtl="0" fontAlgn="b"/>
                      <a:r>
                        <a:rPr lang="en-GB" sz="1100" b="1" i="0" u="none" strike="noStrike">
                          <a:solidFill>
                            <a:srgbClr val="000000"/>
                          </a:solidFill>
                          <a:effectLst/>
                          <a:latin typeface="Arial"/>
                        </a:rPr>
                        <a:t>Newmarket Road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200" b="1" i="0" u="none" strike="noStrike">
                          <a:solidFill>
                            <a:srgbClr val="FFFFFF"/>
                          </a:solidFill>
                          <a:effectLst/>
                          <a:latin typeface="Calibri"/>
                        </a:rPr>
                        <a:t>-37%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b"/>
                      <a:r>
                        <a:rPr lang="en-GB" sz="1200" b="1" i="0" u="none" strike="noStrike">
                          <a:solidFill>
                            <a:schemeClr val="tx1"/>
                          </a:solidFill>
                          <a:effectLst/>
                          <a:latin typeface="Calibri"/>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200" b="1" i="0" u="none" strike="noStrike">
                          <a:solidFill>
                            <a:schemeClr val="tx1"/>
                          </a:solidFill>
                          <a:effectLst/>
                          <a:latin typeface="Calibri"/>
                        </a:rPr>
                        <a:t>+28%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190996"/>
                  </a:ext>
                </a:extLst>
              </a:tr>
              <a:tr h="196850">
                <a:tc>
                  <a:txBody>
                    <a:bodyPr/>
                    <a:lstStyle/>
                    <a:p>
                      <a:pPr algn="ctr" rtl="0" fontAlgn="b"/>
                      <a:r>
                        <a:rPr lang="en-GB" sz="1100" b="1" i="0" u="none" strike="noStrike">
                          <a:solidFill>
                            <a:srgbClr val="000000"/>
                          </a:solidFill>
                          <a:effectLst/>
                          <a:latin typeface="Arial"/>
                        </a:rPr>
                        <a:t>Parker Street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200" b="1" i="0" u="none" strike="noStrike">
                          <a:solidFill>
                            <a:srgbClr val="FFFFFF"/>
                          </a:solidFill>
                          <a:effectLst/>
                          <a:latin typeface="Calibri"/>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b"/>
                      <a:r>
                        <a:rPr lang="en-GB" sz="1200" b="1" i="0" u="none" strike="noStrike">
                          <a:solidFill>
                            <a:schemeClr val="tx1"/>
                          </a:solidFill>
                          <a:effectLst/>
                          <a:latin typeface="Calibri"/>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200" b="1" i="0" u="none" strike="noStrike">
                          <a:solidFill>
                            <a:schemeClr val="tx1"/>
                          </a:solidFill>
                          <a:effectLst/>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4377679"/>
                  </a:ext>
                </a:extLst>
              </a:tr>
              <a:tr h="196850">
                <a:tc>
                  <a:txBody>
                    <a:bodyPr/>
                    <a:lstStyle/>
                    <a:p>
                      <a:pPr algn="ctr" rtl="0" fontAlgn="b"/>
                      <a:r>
                        <a:rPr lang="en-GB" sz="1100" b="1" i="0" u="none" strike="noStrike">
                          <a:solidFill>
                            <a:srgbClr val="000000"/>
                          </a:solidFill>
                          <a:effectLst/>
                          <a:latin typeface="Arial"/>
                        </a:rPr>
                        <a:t>Regent Street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200" b="1" i="0" u="none" strike="noStrike">
                          <a:solidFill>
                            <a:srgbClr val="FFFFFF"/>
                          </a:solidFill>
                          <a:effectLst/>
                          <a:latin typeface="Calibri"/>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b"/>
                      <a:r>
                        <a:rPr lang="en-GB" sz="1200" b="1" i="0" u="none" strike="noStrike">
                          <a:solidFill>
                            <a:schemeClr val="tx1"/>
                          </a:solidFill>
                          <a:effectLst/>
                          <a:latin typeface="Calibri"/>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200" b="1" i="0" u="none" strike="noStrike">
                          <a:solidFill>
                            <a:schemeClr val="tx1"/>
                          </a:solidFill>
                          <a:effectLst/>
                          <a:latin typeface="Calibri"/>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8514583"/>
                  </a:ext>
                </a:extLst>
              </a:tr>
            </a:tbl>
          </a:graphicData>
        </a:graphic>
      </p:graphicFrame>
    </p:spTree>
    <p:extLst>
      <p:ext uri="{BB962C8B-B14F-4D97-AF65-F5344CB8AC3E}">
        <p14:creationId xmlns:p14="http://schemas.microsoft.com/office/powerpoint/2010/main" val="6029945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rPr>
              <a:t>research.group@cambridgeshire.gov.uk</a:t>
            </a:r>
            <a:endParaRPr lang="en-GB" sz="5400" b="1">
              <a:solidFill>
                <a:schemeClr val="bg1"/>
              </a:solidFill>
              <a:latin typeface="+mn-lt"/>
              <a:cs typeface="Calibri"/>
            </a:endParaRP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88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Headlines: </a:t>
            </a:r>
            <a:r>
              <a:rPr lang="en-GB" sz="2800" b="1">
                <a:latin typeface="Calibri" panose="020F0502020204030204"/>
              </a:rPr>
              <a:t>June</a:t>
            </a: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 2023</a:t>
            </a:r>
          </a:p>
        </p:txBody>
      </p:sp>
      <p:grpSp>
        <p:nvGrpSpPr>
          <p:cNvPr id="70" name="Group 69" descr="Local Roads (in central Cambridge).&#10;Traffic volumes are 9% below pre-COVID levels (February 2020).">
            <a:extLst>
              <a:ext uri="{FF2B5EF4-FFF2-40B4-BE49-F238E27FC236}">
                <a16:creationId xmlns:a16="http://schemas.microsoft.com/office/drawing/2014/main" id="{B8F747C8-F2FE-6E46-9763-F59685E8AB7B}"/>
              </a:ext>
              <a:ext uri="{C183D7F6-B498-43B3-948B-1728B52AA6E4}">
                <adec:decorative xmlns:adec="http://schemas.microsoft.com/office/drawing/2017/decorative" val="0"/>
              </a:ext>
            </a:extLst>
          </p:cNvPr>
          <p:cNvGrpSpPr/>
          <p:nvPr/>
        </p:nvGrpSpPr>
        <p:grpSpPr>
          <a:xfrm>
            <a:off x="157793" y="791218"/>
            <a:ext cx="2382592" cy="2891453"/>
            <a:chOff x="157793" y="791218"/>
            <a:chExt cx="2382592" cy="2891453"/>
          </a:xfrm>
        </p:grpSpPr>
        <p:sp>
          <p:nvSpPr>
            <p:cNvPr id="19" name="TextBox 18">
              <a:extLst>
                <a:ext uri="{FF2B5EF4-FFF2-40B4-BE49-F238E27FC236}">
                  <a16:creationId xmlns:a16="http://schemas.microsoft.com/office/drawing/2014/main" id="{94810423-6962-F575-4EBF-83F8353F66CA}"/>
                </a:ext>
              </a:extLst>
            </p:cNvPr>
            <p:cNvSpPr txBox="1"/>
            <p:nvPr/>
          </p:nvSpPr>
          <p:spPr>
            <a:xfrm>
              <a:off x="157793" y="835738"/>
              <a:ext cx="2382592" cy="2846933"/>
            </a:xfrm>
            <a:prstGeom prst="rect">
              <a:avLst/>
            </a:prstGeom>
            <a:noFill/>
          </p:spPr>
          <p:txBody>
            <a:bodyPr wrap="square" lIns="91440" tIns="45720" rIns="91440" bIns="45720" rtlCol="0" anchor="t">
              <a:spAutoFit/>
            </a:bodyPr>
            <a:lstStyle/>
            <a:p>
              <a:pPr algn="ctr"/>
              <a:r>
                <a:rPr lang="en-GB" sz="2000" b="1" dirty="0"/>
                <a:t>Local Roads</a:t>
              </a:r>
            </a:p>
            <a:p>
              <a:pPr algn="ctr"/>
              <a:endParaRPr lang="en-GB" sz="2000" b="1" dirty="0"/>
            </a:p>
            <a:p>
              <a:pPr algn="ctr"/>
              <a:endParaRPr lang="en-GB" sz="2000" b="1" dirty="0"/>
            </a:p>
            <a:p>
              <a:pPr algn="ctr"/>
              <a:endParaRPr lang="en-GB" sz="1600" b="1" dirty="0"/>
            </a:p>
            <a:p>
              <a:pPr algn="ctr"/>
              <a:r>
                <a:rPr lang="en-GB" sz="1600" dirty="0"/>
                <a:t>Volumes at</a:t>
              </a:r>
              <a:endParaRPr lang="en-GB" sz="1600" b="1" dirty="0">
                <a:cs typeface="Calibri"/>
              </a:endParaRPr>
            </a:p>
            <a:p>
              <a:pPr algn="ctr"/>
              <a:r>
                <a:rPr lang="en-GB" sz="2800" b="1" dirty="0">
                  <a:solidFill>
                    <a:srgbClr val="BDD7EE"/>
                  </a:solidFill>
                </a:rPr>
                <a:t> </a:t>
              </a:r>
              <a:endParaRPr lang="en-GB" sz="2800" b="1" dirty="0">
                <a:solidFill>
                  <a:srgbClr val="BDD7EE"/>
                </a:solidFill>
                <a:cs typeface="Calibri"/>
              </a:endParaRPr>
            </a:p>
            <a:p>
              <a:pPr algn="ctr"/>
              <a:endParaRPr lang="en-GB" sz="1600" dirty="0"/>
            </a:p>
            <a:p>
              <a:pPr algn="ctr"/>
              <a:endParaRPr lang="en-GB" sz="1600" dirty="0"/>
            </a:p>
            <a:p>
              <a:pPr algn="ctr"/>
              <a:r>
                <a:rPr lang="en-GB" sz="1600" dirty="0"/>
                <a:t>compared to pre-COVID</a:t>
              </a:r>
              <a:endParaRPr lang="en-GB" sz="1600" dirty="0">
                <a:cs typeface="Calibri"/>
              </a:endParaRPr>
            </a:p>
            <a:p>
              <a:pPr algn="ctr"/>
              <a:r>
                <a:rPr lang="en-GB" sz="1100" dirty="0">
                  <a:cs typeface="Calibri"/>
                </a:rPr>
                <a:t>(see analysis on </a:t>
              </a:r>
              <a:r>
                <a:rPr lang="en-GB" sz="1100" dirty="0">
                  <a:cs typeface="Calibri"/>
                  <a:hlinkClick r:id="rId3" action="ppaction://hlinksldjump"/>
                </a:rPr>
                <a:t>slide 21</a:t>
              </a:r>
              <a:r>
                <a:rPr lang="en-GB" sz="1100" dirty="0">
                  <a:cs typeface="Calibri"/>
                </a:rPr>
                <a:t> onwards)</a:t>
              </a:r>
            </a:p>
          </p:txBody>
        </p:sp>
        <p:grpSp>
          <p:nvGrpSpPr>
            <p:cNvPr id="60" name="Group 59">
              <a:extLst>
                <a:ext uri="{FF2B5EF4-FFF2-40B4-BE49-F238E27FC236}">
                  <a16:creationId xmlns:a16="http://schemas.microsoft.com/office/drawing/2014/main" id="{DDF2D144-BDE8-CCAF-CD57-F200141F1572}"/>
                </a:ext>
              </a:extLst>
            </p:cNvPr>
            <p:cNvGrpSpPr/>
            <p:nvPr/>
          </p:nvGrpSpPr>
          <p:grpSpPr>
            <a:xfrm>
              <a:off x="238815" y="791218"/>
              <a:ext cx="2137088" cy="2884867"/>
              <a:chOff x="238815" y="791218"/>
              <a:chExt cx="2137088" cy="2884867"/>
            </a:xfrm>
          </p:grpSpPr>
          <p:sp>
            <p:nvSpPr>
              <p:cNvPr id="21" name="Rectangle 20">
                <a:extLst>
                  <a:ext uri="{FF2B5EF4-FFF2-40B4-BE49-F238E27FC236}">
                    <a16:creationId xmlns:a16="http://schemas.microsoft.com/office/drawing/2014/main" id="{17D168AE-2700-CECC-6B76-9FA17033DF00}"/>
                  </a:ext>
                </a:extLst>
              </p:cNvPr>
              <p:cNvSpPr/>
              <p:nvPr/>
            </p:nvSpPr>
            <p:spPr>
              <a:xfrm>
                <a:off x="238815" y="791218"/>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C7B118CD-BC79-E06C-F744-62D95053A3E5}"/>
                  </a:ext>
                </a:extLst>
              </p:cNvPr>
              <p:cNvSpPr txBox="1"/>
              <p:nvPr/>
            </p:nvSpPr>
            <p:spPr>
              <a:xfrm>
                <a:off x="808889" y="2461763"/>
                <a:ext cx="996939" cy="510778"/>
              </a:xfrm>
              <a:prstGeom prst="roundRect">
                <a:avLst/>
              </a:prstGeom>
              <a:solidFill>
                <a:srgbClr val="BDD7EE"/>
              </a:solidFill>
              <a:ln>
                <a:solidFill>
                  <a:schemeClr val="tx1"/>
                </a:solidFill>
              </a:ln>
            </p:spPr>
            <p:txBody>
              <a:bodyPr wrap="square" lIns="91440" tIns="45720" rIns="91440" bIns="45720" rtlCol="0" anchor="t">
                <a:spAutoFit/>
              </a:bodyPr>
              <a:lstStyle/>
              <a:p>
                <a:pPr algn="ctr"/>
                <a:r>
                  <a:rPr lang="en-GB" sz="2400" b="1"/>
                  <a:t>-9%</a:t>
                </a:r>
              </a:p>
            </p:txBody>
          </p:sp>
          <p:pic>
            <p:nvPicPr>
              <p:cNvPr id="20" name="Picture 19">
                <a:extLst>
                  <a:ext uri="{FF2B5EF4-FFF2-40B4-BE49-F238E27FC236}">
                    <a16:creationId xmlns:a16="http://schemas.microsoft.com/office/drawing/2014/main" id="{88528F31-1A96-DF96-78D9-5AF739836C30}"/>
                  </a:ext>
                  <a:ext uri="{C183D7F6-B498-43B3-948B-1728B52AA6E4}">
                    <adec:decorative xmlns:adec="http://schemas.microsoft.com/office/drawing/2017/decorative" val="1"/>
                  </a:ext>
                </a:extLst>
              </p:cNvPr>
              <p:cNvPicPr>
                <a:picLocks noChangeAspect="1"/>
              </p:cNvPicPr>
              <p:nvPr/>
            </p:nvPicPr>
            <p:blipFill rotWithShape="1">
              <a:blip r:embed="rId4"/>
              <a:srcRect t="17100" b="24557"/>
              <a:stretch/>
            </p:blipFill>
            <p:spPr>
              <a:xfrm>
                <a:off x="599821" y="1155044"/>
                <a:ext cx="1419211" cy="827999"/>
              </a:xfrm>
              <a:prstGeom prst="rect">
                <a:avLst/>
              </a:prstGeom>
            </p:spPr>
          </p:pic>
        </p:grpSp>
      </p:grpSp>
      <p:grpSp>
        <p:nvGrpSpPr>
          <p:cNvPr id="71" name="Group 70" descr="Major Roads (motorways and A-roads across the county)&#10;Traffic volumes are at pre-COVID (2019).">
            <a:extLst>
              <a:ext uri="{FF2B5EF4-FFF2-40B4-BE49-F238E27FC236}">
                <a16:creationId xmlns:a16="http://schemas.microsoft.com/office/drawing/2014/main" id="{16D1E8F9-F044-22C0-30A9-D6BD1D6D786E}"/>
              </a:ext>
            </a:extLst>
          </p:cNvPr>
          <p:cNvGrpSpPr/>
          <p:nvPr/>
        </p:nvGrpSpPr>
        <p:grpSpPr>
          <a:xfrm>
            <a:off x="2504099" y="789143"/>
            <a:ext cx="2382592" cy="2893528"/>
            <a:chOff x="2504099" y="789143"/>
            <a:chExt cx="2382592" cy="2893528"/>
          </a:xfrm>
        </p:grpSpPr>
        <p:sp>
          <p:nvSpPr>
            <p:cNvPr id="42" name="TextBox 41">
              <a:extLst>
                <a:ext uri="{FF2B5EF4-FFF2-40B4-BE49-F238E27FC236}">
                  <a16:creationId xmlns:a16="http://schemas.microsoft.com/office/drawing/2014/main" id="{A55D536E-9C62-391C-05FD-32A13D2561A4}"/>
                </a:ext>
              </a:extLst>
            </p:cNvPr>
            <p:cNvSpPr txBox="1"/>
            <p:nvPr/>
          </p:nvSpPr>
          <p:spPr>
            <a:xfrm>
              <a:off x="2504099" y="835738"/>
              <a:ext cx="2382592" cy="2846933"/>
            </a:xfrm>
            <a:prstGeom prst="rect">
              <a:avLst/>
            </a:prstGeom>
            <a:noFill/>
          </p:spPr>
          <p:txBody>
            <a:bodyPr wrap="square" lIns="91440" tIns="45720" rIns="91440" bIns="45720" rtlCol="0" anchor="t">
              <a:spAutoFit/>
            </a:bodyPr>
            <a:lstStyle/>
            <a:p>
              <a:pPr algn="ctr"/>
              <a:r>
                <a:rPr lang="en-GB" sz="2000" b="1"/>
                <a:t>Strategic Roads</a:t>
              </a:r>
            </a:p>
            <a:p>
              <a:pPr algn="ctr"/>
              <a:endParaRPr lang="en-GB" sz="2000" b="1"/>
            </a:p>
            <a:p>
              <a:pPr algn="ctr"/>
              <a:endParaRPr lang="en-GB" sz="2000" b="1"/>
            </a:p>
            <a:p>
              <a:pPr algn="ctr"/>
              <a:endParaRPr lang="en-GB" sz="1600" b="1"/>
            </a:p>
            <a:p>
              <a:pPr algn="ctr"/>
              <a:r>
                <a:rPr lang="en-GB" sz="1600"/>
                <a:t>Volumes at</a:t>
              </a:r>
              <a:endParaRPr lang="en-GB" sz="1600" b="1">
                <a:cs typeface="Calibri"/>
              </a:endParaRPr>
            </a:p>
            <a:p>
              <a:pPr algn="ctr"/>
              <a:r>
                <a:rPr lang="en-GB" sz="2800" b="1">
                  <a:solidFill>
                    <a:schemeClr val="bg1">
                      <a:lumMod val="50000"/>
                    </a:schemeClr>
                  </a:solidFill>
                </a:rPr>
                <a:t>- </a:t>
              </a:r>
            </a:p>
            <a:p>
              <a:pPr algn="ctr"/>
              <a:endParaRPr lang="en-GB" sz="1600">
                <a:cs typeface="Calibri" panose="020F0502020204030204"/>
              </a:endParaRPr>
            </a:p>
            <a:p>
              <a:pPr algn="ctr"/>
              <a:endParaRPr lang="en-GB" sz="1600">
                <a:cs typeface="Calibri" panose="020F0502020204030204"/>
              </a:endParaRPr>
            </a:p>
            <a:p>
              <a:pPr algn="ctr"/>
              <a:r>
                <a:rPr lang="en-GB" sz="1600"/>
                <a:t> compared to pre-COVID</a:t>
              </a:r>
              <a:endParaRPr lang="en-GB" sz="1600">
                <a:cs typeface="Calibri"/>
              </a:endParaRPr>
            </a:p>
            <a:p>
              <a:pPr algn="ctr"/>
              <a:r>
                <a:rPr lang="en-GB" sz="1100">
                  <a:cs typeface="Calibri"/>
                </a:rPr>
                <a:t>(see analysis on </a:t>
              </a:r>
              <a:r>
                <a:rPr lang="en-GB" sz="1100">
                  <a:cs typeface="Calibri"/>
                  <a:hlinkClick r:id="rId5" action="ppaction://hlinksldjump"/>
                </a:rPr>
                <a:t>slide 10</a:t>
              </a:r>
              <a:r>
                <a:rPr lang="en-GB" sz="1100">
                  <a:cs typeface="Calibri"/>
                </a:rPr>
                <a:t> onwards)</a:t>
              </a:r>
            </a:p>
          </p:txBody>
        </p:sp>
        <p:grpSp>
          <p:nvGrpSpPr>
            <p:cNvPr id="61" name="Group 60">
              <a:extLst>
                <a:ext uri="{FF2B5EF4-FFF2-40B4-BE49-F238E27FC236}">
                  <a16:creationId xmlns:a16="http://schemas.microsoft.com/office/drawing/2014/main" id="{F3C37CCF-34D8-424E-7666-91B3A6325646}"/>
                </a:ext>
              </a:extLst>
            </p:cNvPr>
            <p:cNvGrpSpPr/>
            <p:nvPr/>
          </p:nvGrpSpPr>
          <p:grpSpPr>
            <a:xfrm>
              <a:off x="2645676" y="789143"/>
              <a:ext cx="2137088" cy="2884867"/>
              <a:chOff x="2645676" y="789143"/>
              <a:chExt cx="2137088" cy="2884867"/>
            </a:xfrm>
          </p:grpSpPr>
          <p:sp>
            <p:nvSpPr>
              <p:cNvPr id="43" name="Rectangle 42">
                <a:extLst>
                  <a:ext uri="{FF2B5EF4-FFF2-40B4-BE49-F238E27FC236}">
                    <a16:creationId xmlns:a16="http://schemas.microsoft.com/office/drawing/2014/main" id="{EBFE3E0D-3EA1-90FB-BA9D-C274D2DC3FFF}"/>
                  </a:ext>
                </a:extLst>
              </p:cNvPr>
              <p:cNvSpPr/>
              <p:nvPr/>
            </p:nvSpPr>
            <p:spPr>
              <a:xfrm>
                <a:off x="2645676" y="789143"/>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32BE4E13-BB87-9464-21C7-A825E0D44234}"/>
                  </a:ext>
                </a:extLst>
              </p:cNvPr>
              <p:cNvSpPr txBox="1"/>
              <p:nvPr/>
            </p:nvSpPr>
            <p:spPr>
              <a:xfrm>
                <a:off x="3205862" y="2461763"/>
                <a:ext cx="996939" cy="510778"/>
              </a:xfrm>
              <a:prstGeom prst="roundRect">
                <a:avLst/>
              </a:prstGeom>
              <a:solidFill>
                <a:schemeClr val="bg1">
                  <a:lumMod val="75000"/>
                </a:schemeClr>
              </a:solidFill>
              <a:ln>
                <a:solidFill>
                  <a:schemeClr val="tx1"/>
                </a:solidFill>
              </a:ln>
            </p:spPr>
            <p:txBody>
              <a:bodyPr wrap="square" lIns="91440" tIns="45720" rIns="91440" bIns="45720" rtlCol="0" anchor="t">
                <a:spAutoFit/>
              </a:bodyPr>
              <a:lstStyle/>
              <a:p>
                <a:pPr algn="ctr"/>
                <a:r>
                  <a:rPr lang="en-GB" sz="2400" b="1"/>
                  <a:t>0%</a:t>
                </a:r>
              </a:p>
            </p:txBody>
          </p:sp>
          <p:pic>
            <p:nvPicPr>
              <p:cNvPr id="45" name="Graphic 44">
                <a:extLst>
                  <a:ext uri="{FF2B5EF4-FFF2-40B4-BE49-F238E27FC236}">
                    <a16:creationId xmlns:a16="http://schemas.microsoft.com/office/drawing/2014/main" id="{BA705BDB-4F24-48C9-1774-F745A09009F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60353" y="1174685"/>
                <a:ext cx="914400" cy="914400"/>
              </a:xfrm>
              <a:prstGeom prst="rect">
                <a:avLst/>
              </a:prstGeom>
            </p:spPr>
          </p:pic>
        </p:grpSp>
      </p:grpSp>
      <p:grpSp>
        <p:nvGrpSpPr>
          <p:cNvPr id="72" name="Group 71" descr="Multi-storey car park usage is 20% below pre-Covid (2019).">
            <a:extLst>
              <a:ext uri="{FF2B5EF4-FFF2-40B4-BE49-F238E27FC236}">
                <a16:creationId xmlns:a16="http://schemas.microsoft.com/office/drawing/2014/main" id="{F305D548-3BBC-A263-EA8C-CAC6D7EB3252}"/>
              </a:ext>
            </a:extLst>
          </p:cNvPr>
          <p:cNvGrpSpPr/>
          <p:nvPr/>
        </p:nvGrpSpPr>
        <p:grpSpPr>
          <a:xfrm>
            <a:off x="4907009" y="793207"/>
            <a:ext cx="2382592" cy="2884867"/>
            <a:chOff x="4907009" y="793207"/>
            <a:chExt cx="2382592" cy="2884867"/>
          </a:xfrm>
        </p:grpSpPr>
        <p:sp>
          <p:nvSpPr>
            <p:cNvPr id="6" name="TextBox 5">
              <a:extLst>
                <a:ext uri="{FF2B5EF4-FFF2-40B4-BE49-F238E27FC236}">
                  <a16:creationId xmlns:a16="http://schemas.microsoft.com/office/drawing/2014/main" id="{1EC7B7C0-61C6-DA3C-8FB8-F7E0A4C71FF5}"/>
                </a:ext>
              </a:extLst>
            </p:cNvPr>
            <p:cNvSpPr txBox="1"/>
            <p:nvPr/>
          </p:nvSpPr>
          <p:spPr>
            <a:xfrm>
              <a:off x="4907009" y="815752"/>
              <a:ext cx="2382592" cy="2846933"/>
            </a:xfrm>
            <a:prstGeom prst="rect">
              <a:avLst/>
            </a:prstGeom>
            <a:noFill/>
          </p:spPr>
          <p:txBody>
            <a:bodyPr wrap="square" lIns="91440" tIns="45720" rIns="91440" bIns="45720" rtlCol="0" anchor="t">
              <a:spAutoFit/>
            </a:bodyPr>
            <a:lstStyle/>
            <a:p>
              <a:pPr algn="ctr"/>
              <a:r>
                <a:rPr lang="en-GB" sz="2000" b="1"/>
                <a:t>Car Parking</a:t>
              </a:r>
            </a:p>
            <a:p>
              <a:pPr algn="ctr"/>
              <a:endParaRPr lang="en-GB" sz="2000" b="1"/>
            </a:p>
            <a:p>
              <a:pPr algn="ctr"/>
              <a:endParaRPr lang="en-GB" sz="2000" b="1"/>
            </a:p>
            <a:p>
              <a:pPr algn="ctr"/>
              <a:endParaRPr lang="en-GB" sz="1600" b="1"/>
            </a:p>
            <a:p>
              <a:pPr algn="ctr"/>
              <a:r>
                <a:rPr lang="en-GB" sz="1600"/>
                <a:t>Patronage at</a:t>
              </a:r>
              <a:endParaRPr lang="en-GB" sz="1600" b="1">
                <a:cs typeface="Calibri"/>
              </a:endParaRPr>
            </a:p>
            <a:p>
              <a:pPr algn="ctr"/>
              <a:r>
                <a:rPr lang="en-GB" sz="2800" b="1">
                  <a:solidFill>
                    <a:srgbClr val="2B4D89"/>
                  </a:solidFill>
                </a:rPr>
                <a:t> </a:t>
              </a:r>
              <a:endParaRPr lang="en-GB" sz="2800" b="1">
                <a:solidFill>
                  <a:srgbClr val="2B4D89"/>
                </a:solidFill>
                <a:cs typeface="Calibri"/>
              </a:endParaRPr>
            </a:p>
            <a:p>
              <a:pPr algn="ctr"/>
              <a:endParaRPr lang="en-GB" sz="1600"/>
            </a:p>
            <a:p>
              <a:pPr algn="ctr"/>
              <a:endParaRPr lang="en-GB" sz="1600"/>
            </a:p>
            <a:p>
              <a:pPr algn="ctr"/>
              <a:r>
                <a:rPr lang="en-GB" sz="1600"/>
                <a:t>compared to pre-COVID</a:t>
              </a:r>
              <a:endParaRPr lang="en-GB" sz="1600">
                <a:cs typeface="Calibri"/>
              </a:endParaRPr>
            </a:p>
            <a:p>
              <a:pPr algn="ctr"/>
              <a:r>
                <a:rPr lang="en-GB" sz="1100">
                  <a:cs typeface="Calibri"/>
                </a:rPr>
                <a:t>(see analysis on </a:t>
              </a:r>
              <a:r>
                <a:rPr lang="en-GB" sz="1100">
                  <a:cs typeface="Calibri"/>
                  <a:hlinkClick r:id="rId8" action="ppaction://hlinksldjump"/>
                </a:rPr>
                <a:t>slide 42</a:t>
              </a:r>
              <a:r>
                <a:rPr lang="en-GB" sz="1100">
                  <a:cs typeface="Calibri"/>
                </a:rPr>
                <a:t> onwards)</a:t>
              </a:r>
            </a:p>
          </p:txBody>
        </p:sp>
        <p:grpSp>
          <p:nvGrpSpPr>
            <p:cNvPr id="62" name="Group 61">
              <a:extLst>
                <a:ext uri="{FF2B5EF4-FFF2-40B4-BE49-F238E27FC236}">
                  <a16:creationId xmlns:a16="http://schemas.microsoft.com/office/drawing/2014/main" id="{C1C51E91-9EC1-29E9-311E-95BF370EE13D}"/>
                </a:ext>
              </a:extLst>
            </p:cNvPr>
            <p:cNvGrpSpPr/>
            <p:nvPr/>
          </p:nvGrpSpPr>
          <p:grpSpPr>
            <a:xfrm>
              <a:off x="5010395" y="793207"/>
              <a:ext cx="2137088" cy="2884867"/>
              <a:chOff x="5010395" y="793207"/>
              <a:chExt cx="2137088" cy="2884867"/>
            </a:xfrm>
          </p:grpSpPr>
          <p:sp>
            <p:nvSpPr>
              <p:cNvPr id="7" name="Rectangle 6">
                <a:extLst>
                  <a:ext uri="{FF2B5EF4-FFF2-40B4-BE49-F238E27FC236}">
                    <a16:creationId xmlns:a16="http://schemas.microsoft.com/office/drawing/2014/main" id="{2400E8AA-CF38-9E35-41D8-31D13C3C56C4}"/>
                  </a:ext>
                </a:extLst>
              </p:cNvPr>
              <p:cNvSpPr/>
              <p:nvPr/>
            </p:nvSpPr>
            <p:spPr>
              <a:xfrm>
                <a:off x="5010395" y="793207"/>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6D8E0BBA-5257-B6BB-0E9B-07FAF3CCFBF0}"/>
                  </a:ext>
                </a:extLst>
              </p:cNvPr>
              <p:cNvSpPr txBox="1"/>
              <p:nvPr/>
            </p:nvSpPr>
            <p:spPr>
              <a:xfrm>
                <a:off x="5580469" y="2461763"/>
                <a:ext cx="996939" cy="510778"/>
              </a:xfrm>
              <a:prstGeom prst="roundRect">
                <a:avLst/>
              </a:prstGeom>
              <a:solidFill>
                <a:srgbClr val="5B9BD5"/>
              </a:solidFill>
              <a:ln>
                <a:solidFill>
                  <a:schemeClr val="tx1"/>
                </a:solidFill>
              </a:ln>
            </p:spPr>
            <p:txBody>
              <a:bodyPr wrap="square" lIns="91440" tIns="45720" rIns="91440" bIns="45720" rtlCol="0" anchor="t">
                <a:spAutoFit/>
              </a:bodyPr>
              <a:lstStyle/>
              <a:p>
                <a:pPr algn="ctr"/>
                <a:r>
                  <a:rPr lang="en-GB" sz="2400" b="1"/>
                  <a:t>-20%</a:t>
                </a:r>
              </a:p>
            </p:txBody>
          </p:sp>
          <p:sp>
            <p:nvSpPr>
              <p:cNvPr id="24" name="TextBox 23">
                <a:extLst>
                  <a:ext uri="{FF2B5EF4-FFF2-40B4-BE49-F238E27FC236}">
                    <a16:creationId xmlns:a16="http://schemas.microsoft.com/office/drawing/2014/main" id="{B8FE59D7-A895-6341-0429-4243106E7EF2}"/>
                  </a:ext>
                  <a:ext uri="{C183D7F6-B498-43B3-948B-1728B52AA6E4}">
                    <adec:decorative xmlns:adec="http://schemas.microsoft.com/office/drawing/2017/decorative" val="1"/>
                  </a:ext>
                </a:extLst>
              </p:cNvPr>
              <p:cNvSpPr txBox="1"/>
              <p:nvPr/>
            </p:nvSpPr>
            <p:spPr>
              <a:xfrm>
                <a:off x="5751733" y="1267138"/>
                <a:ext cx="688534" cy="646986"/>
              </a:xfrm>
              <a:prstGeom prst="roundRect">
                <a:avLst/>
              </a:prstGeom>
              <a:solidFill>
                <a:schemeClr val="tx1"/>
              </a:solidFill>
              <a:ln>
                <a:solidFill>
                  <a:schemeClr val="tx1"/>
                </a:solidFill>
              </a:ln>
            </p:spPr>
            <p:txBody>
              <a:bodyPr wrap="square" lIns="91440" tIns="45720" rIns="91440" bIns="45720" rtlCol="0" anchor="t">
                <a:spAutoFit/>
              </a:bodyPr>
              <a:lstStyle/>
              <a:p>
                <a:pPr algn="ctr"/>
                <a:r>
                  <a:rPr lang="en-GB" sz="3200" b="1">
                    <a:solidFill>
                      <a:schemeClr val="bg1"/>
                    </a:solidFill>
                  </a:rPr>
                  <a:t>P</a:t>
                </a:r>
              </a:p>
            </p:txBody>
          </p:sp>
        </p:grpSp>
      </p:grpSp>
      <p:grpSp>
        <p:nvGrpSpPr>
          <p:cNvPr id="76" name="Group 75" descr="Bus Patronage is 12% below pre-COVID levels (2019).">
            <a:extLst>
              <a:ext uri="{FF2B5EF4-FFF2-40B4-BE49-F238E27FC236}">
                <a16:creationId xmlns:a16="http://schemas.microsoft.com/office/drawing/2014/main" id="{878809B4-244D-8D23-AA80-CE8C82D383FC}"/>
              </a:ext>
            </a:extLst>
          </p:cNvPr>
          <p:cNvGrpSpPr/>
          <p:nvPr/>
        </p:nvGrpSpPr>
        <p:grpSpPr>
          <a:xfrm>
            <a:off x="7299468" y="791218"/>
            <a:ext cx="2382592" cy="2884867"/>
            <a:chOff x="7299468" y="791218"/>
            <a:chExt cx="2382592" cy="2884867"/>
          </a:xfrm>
        </p:grpSpPr>
        <p:sp>
          <p:nvSpPr>
            <p:cNvPr id="26" name="TextBox 25">
              <a:extLst>
                <a:ext uri="{FF2B5EF4-FFF2-40B4-BE49-F238E27FC236}">
                  <a16:creationId xmlns:a16="http://schemas.microsoft.com/office/drawing/2014/main" id="{5FFA58B6-A635-7BE5-3C39-37B3F575A5FC}"/>
                </a:ext>
              </a:extLst>
            </p:cNvPr>
            <p:cNvSpPr txBox="1"/>
            <p:nvPr/>
          </p:nvSpPr>
          <p:spPr>
            <a:xfrm>
              <a:off x="7299468" y="801545"/>
              <a:ext cx="2382592" cy="2846933"/>
            </a:xfrm>
            <a:prstGeom prst="rect">
              <a:avLst/>
            </a:prstGeom>
            <a:noFill/>
          </p:spPr>
          <p:txBody>
            <a:bodyPr wrap="square" lIns="91440" tIns="45720" rIns="91440" bIns="45720" rtlCol="0" anchor="t">
              <a:spAutoFit/>
            </a:bodyPr>
            <a:lstStyle/>
            <a:p>
              <a:pPr algn="ctr"/>
              <a:r>
                <a:rPr lang="en-GB" sz="2000" b="1"/>
                <a:t>Bus </a:t>
              </a:r>
            </a:p>
            <a:p>
              <a:pPr algn="ctr"/>
              <a:endParaRPr lang="en-GB" sz="2000" b="1"/>
            </a:p>
            <a:p>
              <a:pPr algn="ctr"/>
              <a:endParaRPr lang="en-GB" sz="2000" b="1"/>
            </a:p>
            <a:p>
              <a:pPr algn="ctr"/>
              <a:endParaRPr lang="en-GB" sz="1600" b="1"/>
            </a:p>
            <a:p>
              <a:pPr algn="ctr"/>
              <a:r>
                <a:rPr lang="en-GB" sz="1600"/>
                <a:t>Patronage at</a:t>
              </a:r>
              <a:endParaRPr lang="en-GB" sz="1600" b="1">
                <a:cs typeface="Calibri"/>
              </a:endParaRPr>
            </a:p>
            <a:p>
              <a:pPr algn="ctr"/>
              <a:r>
                <a:rPr lang="en-GB" sz="2800" b="1">
                  <a:solidFill>
                    <a:srgbClr val="2B4D89"/>
                  </a:solidFill>
                </a:rPr>
                <a:t>- </a:t>
              </a:r>
              <a:endParaRPr lang="en-GB" sz="2800" b="1">
                <a:solidFill>
                  <a:srgbClr val="2B4D89"/>
                </a:solidFill>
                <a:cs typeface="Calibri"/>
              </a:endParaRPr>
            </a:p>
            <a:p>
              <a:pPr algn="ctr"/>
              <a:endParaRPr lang="en-GB" sz="1600"/>
            </a:p>
            <a:p>
              <a:pPr algn="ctr"/>
              <a:endParaRPr lang="en-GB" sz="1600"/>
            </a:p>
            <a:p>
              <a:pPr algn="ctr"/>
              <a:r>
                <a:rPr lang="en-GB" sz="1600"/>
                <a:t>compared to pre-COVID</a:t>
              </a:r>
              <a:endParaRPr lang="en-GB" sz="1600">
                <a:cs typeface="Calibri"/>
              </a:endParaRPr>
            </a:p>
            <a:p>
              <a:pPr algn="ctr"/>
              <a:r>
                <a:rPr lang="en-GB" sz="1100">
                  <a:cs typeface="Calibri"/>
                </a:rPr>
                <a:t>(see analysis on </a:t>
              </a:r>
              <a:r>
                <a:rPr lang="en-GB" sz="1100">
                  <a:cs typeface="Calibri"/>
                  <a:hlinkClick r:id="rId9" action="ppaction://hlinksldjump"/>
                </a:rPr>
                <a:t>slide 50</a:t>
              </a:r>
              <a:r>
                <a:rPr lang="en-GB" sz="1100">
                  <a:cs typeface="Calibri"/>
                </a:rPr>
                <a:t>)</a:t>
              </a:r>
            </a:p>
          </p:txBody>
        </p:sp>
        <p:grpSp>
          <p:nvGrpSpPr>
            <p:cNvPr id="63" name="Group 62">
              <a:extLst>
                <a:ext uri="{FF2B5EF4-FFF2-40B4-BE49-F238E27FC236}">
                  <a16:creationId xmlns:a16="http://schemas.microsoft.com/office/drawing/2014/main" id="{A883A23A-908C-B4B5-E16D-0F0CF0F8C06E}"/>
                </a:ext>
              </a:extLst>
            </p:cNvPr>
            <p:cNvGrpSpPr/>
            <p:nvPr/>
          </p:nvGrpSpPr>
          <p:grpSpPr>
            <a:xfrm>
              <a:off x="7394892" y="791218"/>
              <a:ext cx="2137088" cy="2884867"/>
              <a:chOff x="7394892" y="791218"/>
              <a:chExt cx="2137088" cy="2884867"/>
            </a:xfrm>
          </p:grpSpPr>
          <p:sp>
            <p:nvSpPr>
              <p:cNvPr id="27" name="Rectangle 26">
                <a:extLst>
                  <a:ext uri="{FF2B5EF4-FFF2-40B4-BE49-F238E27FC236}">
                    <a16:creationId xmlns:a16="http://schemas.microsoft.com/office/drawing/2014/main" id="{4A13A6BB-875C-706F-7739-71769AC30A1E}"/>
                  </a:ext>
                </a:extLst>
              </p:cNvPr>
              <p:cNvSpPr/>
              <p:nvPr/>
            </p:nvSpPr>
            <p:spPr>
              <a:xfrm>
                <a:off x="7394892" y="791218"/>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1985ABB1-1EA0-F654-4923-0CB0E2D0DF88}"/>
                  </a:ext>
                </a:extLst>
              </p:cNvPr>
              <p:cNvSpPr txBox="1"/>
              <p:nvPr/>
            </p:nvSpPr>
            <p:spPr>
              <a:xfrm>
                <a:off x="7990775" y="2461763"/>
                <a:ext cx="996939" cy="510778"/>
              </a:xfrm>
              <a:prstGeom prst="roundRect">
                <a:avLst/>
              </a:prstGeom>
              <a:solidFill>
                <a:srgbClr val="BDD7EE"/>
              </a:solidFill>
              <a:ln>
                <a:solidFill>
                  <a:schemeClr val="tx1"/>
                </a:solidFill>
              </a:ln>
            </p:spPr>
            <p:txBody>
              <a:bodyPr wrap="square" lIns="91440" tIns="45720" rIns="91440" bIns="45720" rtlCol="0" anchor="t">
                <a:spAutoFit/>
              </a:bodyPr>
              <a:lstStyle>
                <a:defPPr>
                  <a:defRPr lang="en-US"/>
                </a:defPPr>
                <a:lvl1pPr algn="ctr">
                  <a:defRPr sz="2400" b="1"/>
                </a:lvl1pPr>
              </a:lstStyle>
              <a:p>
                <a:r>
                  <a:rPr lang="en-GB"/>
                  <a:t>-12%</a:t>
                </a:r>
              </a:p>
            </p:txBody>
          </p:sp>
          <p:pic>
            <p:nvPicPr>
              <p:cNvPr id="28" name="Graphic 27">
                <a:extLst>
                  <a:ext uri="{FF2B5EF4-FFF2-40B4-BE49-F238E27FC236}">
                    <a16:creationId xmlns:a16="http://schemas.microsoft.com/office/drawing/2014/main" id="{4E375807-62F8-F98A-DF5C-4F42B6BF8780}"/>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04423" y="1129083"/>
                <a:ext cx="914400" cy="914400"/>
              </a:xfrm>
              <a:prstGeom prst="rect">
                <a:avLst/>
              </a:prstGeom>
            </p:spPr>
          </p:pic>
        </p:grpSp>
      </p:grpSp>
      <p:grpSp>
        <p:nvGrpSpPr>
          <p:cNvPr id="73" name="Group 72" descr="Park and Ride. Patronage is 16% above pre-Covid (2019).">
            <a:extLst>
              <a:ext uri="{FF2B5EF4-FFF2-40B4-BE49-F238E27FC236}">
                <a16:creationId xmlns:a16="http://schemas.microsoft.com/office/drawing/2014/main" id="{035E387B-D122-598B-2684-8CEA38564F56}"/>
              </a:ext>
            </a:extLst>
          </p:cNvPr>
          <p:cNvGrpSpPr/>
          <p:nvPr/>
        </p:nvGrpSpPr>
        <p:grpSpPr>
          <a:xfrm>
            <a:off x="9663732" y="794091"/>
            <a:ext cx="2382592" cy="2884867"/>
            <a:chOff x="9663732" y="794091"/>
            <a:chExt cx="2382592" cy="2884867"/>
          </a:xfrm>
        </p:grpSpPr>
        <p:sp>
          <p:nvSpPr>
            <p:cNvPr id="9" name="TextBox 8">
              <a:extLst>
                <a:ext uri="{FF2B5EF4-FFF2-40B4-BE49-F238E27FC236}">
                  <a16:creationId xmlns:a16="http://schemas.microsoft.com/office/drawing/2014/main" id="{1D4150F3-A8BC-1EF4-5AD4-0212F8527144}"/>
                </a:ext>
              </a:extLst>
            </p:cNvPr>
            <p:cNvSpPr txBox="1"/>
            <p:nvPr/>
          </p:nvSpPr>
          <p:spPr>
            <a:xfrm>
              <a:off x="9663732" y="804418"/>
              <a:ext cx="2382592" cy="2846933"/>
            </a:xfrm>
            <a:prstGeom prst="rect">
              <a:avLst/>
            </a:prstGeom>
            <a:noFill/>
          </p:spPr>
          <p:txBody>
            <a:bodyPr wrap="square" lIns="91440" tIns="45720" rIns="91440" bIns="45720" rtlCol="0" anchor="t">
              <a:spAutoFit/>
            </a:bodyPr>
            <a:lstStyle/>
            <a:p>
              <a:pPr algn="ctr"/>
              <a:r>
                <a:rPr lang="en-GB" sz="2000" b="1"/>
                <a:t>Park and Ride</a:t>
              </a:r>
            </a:p>
            <a:p>
              <a:pPr algn="ctr"/>
              <a:endParaRPr lang="en-GB" sz="2000" b="1"/>
            </a:p>
            <a:p>
              <a:pPr algn="ctr"/>
              <a:endParaRPr lang="en-GB" sz="2000" b="1"/>
            </a:p>
            <a:p>
              <a:pPr algn="ctr"/>
              <a:endParaRPr lang="en-GB" sz="1600" b="1"/>
            </a:p>
            <a:p>
              <a:pPr algn="ctr"/>
              <a:r>
                <a:rPr lang="en-GB" sz="1600"/>
                <a:t>Patronage at</a:t>
              </a:r>
              <a:endParaRPr lang="en-GB" sz="1600" b="1">
                <a:cs typeface="Calibri"/>
              </a:endParaRPr>
            </a:p>
            <a:p>
              <a:pPr algn="ctr"/>
              <a:endParaRPr lang="en-GB" sz="2800" b="1">
                <a:solidFill>
                  <a:srgbClr val="00B0F0"/>
                </a:solidFill>
                <a:cs typeface="Calibri"/>
              </a:endParaRPr>
            </a:p>
            <a:p>
              <a:pPr algn="ctr"/>
              <a:endParaRPr lang="en-GB" sz="1600"/>
            </a:p>
            <a:p>
              <a:pPr algn="ctr"/>
              <a:endParaRPr lang="en-GB" sz="1600"/>
            </a:p>
            <a:p>
              <a:pPr algn="ctr"/>
              <a:r>
                <a:rPr lang="en-GB" sz="1600"/>
                <a:t>compared to pre-COVID</a:t>
              </a:r>
              <a:endParaRPr lang="en-GB" sz="1600">
                <a:cs typeface="Calibri"/>
              </a:endParaRPr>
            </a:p>
            <a:p>
              <a:pPr algn="ctr"/>
              <a:r>
                <a:rPr lang="en-GB" sz="1100">
                  <a:cs typeface="Calibri"/>
                </a:rPr>
                <a:t>(see analysis on </a:t>
              </a:r>
              <a:r>
                <a:rPr lang="en-GB" sz="1100">
                  <a:cs typeface="Calibri"/>
                  <a:hlinkClick r:id="rId12" action="ppaction://hlinksldjump"/>
                </a:rPr>
                <a:t>slide 51</a:t>
              </a:r>
              <a:r>
                <a:rPr lang="en-GB" sz="1100">
                  <a:cs typeface="Calibri"/>
                </a:rPr>
                <a:t> onwards)</a:t>
              </a:r>
            </a:p>
          </p:txBody>
        </p:sp>
        <p:grpSp>
          <p:nvGrpSpPr>
            <p:cNvPr id="64" name="Group 63">
              <a:extLst>
                <a:ext uri="{FF2B5EF4-FFF2-40B4-BE49-F238E27FC236}">
                  <a16:creationId xmlns:a16="http://schemas.microsoft.com/office/drawing/2014/main" id="{6627A49C-7C1A-62FE-BC4D-3BA51843232F}"/>
                </a:ext>
              </a:extLst>
            </p:cNvPr>
            <p:cNvGrpSpPr/>
            <p:nvPr/>
          </p:nvGrpSpPr>
          <p:grpSpPr>
            <a:xfrm>
              <a:off x="9759156" y="794091"/>
              <a:ext cx="2137088" cy="2884867"/>
              <a:chOff x="9759156" y="794091"/>
              <a:chExt cx="2137088" cy="2884867"/>
            </a:xfrm>
          </p:grpSpPr>
          <p:sp>
            <p:nvSpPr>
              <p:cNvPr id="10" name="Rectangle 9">
                <a:extLst>
                  <a:ext uri="{FF2B5EF4-FFF2-40B4-BE49-F238E27FC236}">
                    <a16:creationId xmlns:a16="http://schemas.microsoft.com/office/drawing/2014/main" id="{63969167-3402-60BD-ED59-71777BBB9F28}"/>
                  </a:ext>
                </a:extLst>
              </p:cNvPr>
              <p:cNvSpPr/>
              <p:nvPr/>
            </p:nvSpPr>
            <p:spPr>
              <a:xfrm>
                <a:off x="9759156" y="794091"/>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61DB0922-A957-0DDF-AF3D-A9BECFC3D75E}"/>
                  </a:ext>
                </a:extLst>
              </p:cNvPr>
              <p:cNvSpPr txBox="1"/>
              <p:nvPr/>
            </p:nvSpPr>
            <p:spPr>
              <a:xfrm>
                <a:off x="10356558" y="2488122"/>
                <a:ext cx="996939" cy="510778"/>
              </a:xfrm>
              <a:prstGeom prst="roundRect">
                <a:avLst/>
              </a:prstGeom>
              <a:solidFill>
                <a:srgbClr val="FF0000"/>
              </a:solidFill>
              <a:ln>
                <a:solidFill>
                  <a:schemeClr val="tx1"/>
                </a:solidFill>
              </a:ln>
            </p:spPr>
            <p:txBody>
              <a:bodyPr wrap="square" lIns="91440" tIns="45720" rIns="91440" bIns="45720" rtlCol="0" anchor="t">
                <a:spAutoFit/>
              </a:bodyPr>
              <a:lstStyle>
                <a:defPPr>
                  <a:defRPr lang="en-US"/>
                </a:defPPr>
                <a:lvl1pPr algn="ctr">
                  <a:defRPr sz="2400" b="1"/>
                </a:lvl1pPr>
              </a:lstStyle>
              <a:p>
                <a:r>
                  <a:rPr lang="en-GB">
                    <a:solidFill>
                      <a:srgbClr val="FFFFFF"/>
                    </a:solidFill>
                  </a:rPr>
                  <a:t>+16%</a:t>
                </a:r>
              </a:p>
            </p:txBody>
          </p:sp>
          <p:sp>
            <p:nvSpPr>
              <p:cNvPr id="47" name="TextBox 46">
                <a:extLst>
                  <a:ext uri="{FF2B5EF4-FFF2-40B4-BE49-F238E27FC236}">
                    <a16:creationId xmlns:a16="http://schemas.microsoft.com/office/drawing/2014/main" id="{93EC8C57-B52D-F22F-8135-5A8106102119}"/>
                  </a:ext>
                </a:extLst>
              </p:cNvPr>
              <p:cNvSpPr txBox="1"/>
              <p:nvPr/>
            </p:nvSpPr>
            <p:spPr>
              <a:xfrm>
                <a:off x="10043069" y="1406690"/>
                <a:ext cx="508570" cy="510778"/>
              </a:xfrm>
              <a:prstGeom prst="roundRect">
                <a:avLst/>
              </a:prstGeom>
              <a:solidFill>
                <a:schemeClr val="tx1"/>
              </a:solidFill>
              <a:ln>
                <a:solidFill>
                  <a:schemeClr val="tx1"/>
                </a:solidFill>
              </a:ln>
            </p:spPr>
            <p:txBody>
              <a:bodyPr wrap="square" lIns="91440" tIns="45720" rIns="91440" bIns="45720" rtlCol="0" anchor="t">
                <a:spAutoFit/>
              </a:bodyPr>
              <a:lstStyle/>
              <a:p>
                <a:pPr algn="ctr"/>
                <a:r>
                  <a:rPr lang="en-GB" sz="2400" b="1">
                    <a:solidFill>
                      <a:schemeClr val="bg1"/>
                    </a:solidFill>
                  </a:rPr>
                  <a:t>P</a:t>
                </a:r>
              </a:p>
            </p:txBody>
          </p:sp>
          <p:pic>
            <p:nvPicPr>
              <p:cNvPr id="48" name="Graphic 47" descr="Bus with solid fill">
                <a:extLst>
                  <a:ext uri="{FF2B5EF4-FFF2-40B4-BE49-F238E27FC236}">
                    <a16:creationId xmlns:a16="http://schemas.microsoft.com/office/drawing/2014/main" id="{4F6B60C5-AB6E-5180-9AAB-068EBC8CA99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770866" y="1204879"/>
                <a:ext cx="914400" cy="914400"/>
              </a:xfrm>
              <a:prstGeom prst="rect">
                <a:avLst/>
              </a:prstGeom>
            </p:spPr>
          </p:pic>
          <p:sp>
            <p:nvSpPr>
              <p:cNvPr id="49" name="TextBox 48">
                <a:extLst>
                  <a:ext uri="{FF2B5EF4-FFF2-40B4-BE49-F238E27FC236}">
                    <a16:creationId xmlns:a16="http://schemas.microsoft.com/office/drawing/2014/main" id="{E82B6F97-CBB2-12C3-FCA2-3D5ACE3F7780}"/>
                  </a:ext>
                  <a:ext uri="{C183D7F6-B498-43B3-948B-1728B52AA6E4}">
                    <adec:decorative xmlns:adec="http://schemas.microsoft.com/office/drawing/2017/decorative" val="1"/>
                  </a:ext>
                </a:extLst>
              </p:cNvPr>
              <p:cNvSpPr txBox="1"/>
              <p:nvPr/>
            </p:nvSpPr>
            <p:spPr>
              <a:xfrm>
                <a:off x="10466335" y="1477413"/>
                <a:ext cx="443126" cy="369332"/>
              </a:xfrm>
              <a:prstGeom prst="rect">
                <a:avLst/>
              </a:prstGeom>
              <a:noFill/>
            </p:spPr>
            <p:txBody>
              <a:bodyPr wrap="square" rtlCol="0">
                <a:spAutoFit/>
              </a:bodyPr>
              <a:lstStyle/>
              <a:p>
                <a:pPr algn="ctr"/>
                <a:r>
                  <a:rPr lang="en-GB"/>
                  <a:t>+</a:t>
                </a:r>
              </a:p>
            </p:txBody>
          </p:sp>
        </p:grpSp>
      </p:grpSp>
      <p:grpSp>
        <p:nvGrpSpPr>
          <p:cNvPr id="65" name="Group 64" descr="Station Square footfall.&#10;Volumes are 18% below pre-Covid levels (early March 2020).">
            <a:extLst>
              <a:ext uri="{FF2B5EF4-FFF2-40B4-BE49-F238E27FC236}">
                <a16:creationId xmlns:a16="http://schemas.microsoft.com/office/drawing/2014/main" id="{1336A5E1-36FE-F752-059C-F0DE951DC8FA}"/>
              </a:ext>
            </a:extLst>
          </p:cNvPr>
          <p:cNvGrpSpPr/>
          <p:nvPr/>
        </p:nvGrpSpPr>
        <p:grpSpPr>
          <a:xfrm>
            <a:off x="107792" y="3822872"/>
            <a:ext cx="2382592" cy="2884867"/>
            <a:chOff x="107792" y="3822872"/>
            <a:chExt cx="2382592" cy="2884867"/>
          </a:xfrm>
        </p:grpSpPr>
        <p:sp>
          <p:nvSpPr>
            <p:cNvPr id="13" name="TextBox 12">
              <a:extLst>
                <a:ext uri="{FF2B5EF4-FFF2-40B4-BE49-F238E27FC236}">
                  <a16:creationId xmlns:a16="http://schemas.microsoft.com/office/drawing/2014/main" id="{C6FEA0C1-0018-4F43-C52D-D945EFD6C27B}"/>
                </a:ext>
              </a:extLst>
            </p:cNvPr>
            <p:cNvSpPr txBox="1"/>
            <p:nvPr/>
          </p:nvSpPr>
          <p:spPr>
            <a:xfrm>
              <a:off x="107792" y="3860806"/>
              <a:ext cx="2382592" cy="2846933"/>
            </a:xfrm>
            <a:prstGeom prst="rect">
              <a:avLst/>
            </a:prstGeom>
            <a:noFill/>
          </p:spPr>
          <p:txBody>
            <a:bodyPr wrap="square" lIns="91440" tIns="45720" rIns="91440" bIns="45720" rtlCol="0" anchor="t">
              <a:spAutoFit/>
            </a:bodyPr>
            <a:lstStyle/>
            <a:p>
              <a:pPr algn="ctr"/>
              <a:r>
                <a:rPr lang="en-GB" sz="2000" b="1"/>
                <a:t>Station Square Footfall</a:t>
              </a:r>
            </a:p>
            <a:p>
              <a:pPr algn="ctr"/>
              <a:endParaRPr lang="en-GB" sz="2000" b="1"/>
            </a:p>
            <a:p>
              <a:pPr algn="ctr"/>
              <a:endParaRPr lang="en-GB" sz="1600" b="1"/>
            </a:p>
            <a:p>
              <a:pPr algn="ctr"/>
              <a:endParaRPr lang="en-GB" sz="1600" b="1"/>
            </a:p>
            <a:p>
              <a:pPr algn="ctr"/>
              <a:r>
                <a:rPr lang="en-GB" sz="1600"/>
                <a:t>Volumes at</a:t>
              </a:r>
              <a:endParaRPr lang="en-GB" sz="1600" b="1">
                <a:cs typeface="Calibri"/>
              </a:endParaRPr>
            </a:p>
            <a:p>
              <a:pPr algn="ctr"/>
              <a:r>
                <a:rPr lang="en-GB" sz="2800" b="1">
                  <a:solidFill>
                    <a:srgbClr val="2B4D89"/>
                  </a:solidFill>
                </a:rPr>
                <a:t>-50%</a:t>
              </a:r>
              <a:endParaRPr lang="en-GB" sz="2800" b="1">
                <a:solidFill>
                  <a:srgbClr val="2B4D89"/>
                </a:solidFill>
                <a:cs typeface="Calibri"/>
              </a:endParaRPr>
            </a:p>
            <a:p>
              <a:pPr algn="ctr"/>
              <a:endParaRPr lang="en-GB" sz="1600"/>
            </a:p>
            <a:p>
              <a:pPr algn="ctr"/>
              <a:r>
                <a:rPr lang="en-GB" sz="1600"/>
                <a:t>compared to pre-COVID</a:t>
              </a:r>
              <a:endParaRPr lang="en-GB" sz="1600">
                <a:cs typeface="Calibri"/>
              </a:endParaRPr>
            </a:p>
            <a:p>
              <a:pPr algn="ctr"/>
              <a:r>
                <a:rPr lang="en-GB" sz="1100">
                  <a:cs typeface="Calibri"/>
                </a:rPr>
                <a:t>(see analysis on </a:t>
              </a:r>
              <a:r>
                <a:rPr lang="en-GB" sz="1100">
                  <a:cs typeface="Calibri"/>
                  <a:hlinkClick r:id="rId13" action="ppaction://hlinksldjump"/>
                </a:rPr>
                <a:t>slide 48</a:t>
              </a:r>
              <a:r>
                <a:rPr lang="en-GB" sz="1100">
                  <a:cs typeface="Calibri"/>
                </a:rPr>
                <a:t>)</a:t>
              </a:r>
            </a:p>
          </p:txBody>
        </p:sp>
        <p:sp>
          <p:nvSpPr>
            <p:cNvPr id="14" name="Rectangle 13">
              <a:extLst>
                <a:ext uri="{FF2B5EF4-FFF2-40B4-BE49-F238E27FC236}">
                  <a16:creationId xmlns:a16="http://schemas.microsoft.com/office/drawing/2014/main" id="{D12ACFCF-4951-7F10-2DA3-FDF549234814}"/>
                </a:ext>
              </a:extLst>
            </p:cNvPr>
            <p:cNvSpPr/>
            <p:nvPr/>
          </p:nvSpPr>
          <p:spPr>
            <a:xfrm>
              <a:off x="229400" y="3822872"/>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663264E7-2C07-D625-4519-AA06788DC121}"/>
                </a:ext>
              </a:extLst>
            </p:cNvPr>
            <p:cNvSpPr txBox="1"/>
            <p:nvPr/>
          </p:nvSpPr>
          <p:spPr>
            <a:xfrm>
              <a:off x="799474" y="5607670"/>
              <a:ext cx="996939" cy="510778"/>
            </a:xfrm>
            <a:prstGeom prst="roundRect">
              <a:avLst/>
            </a:prstGeom>
            <a:solidFill>
              <a:schemeClr val="accent5"/>
            </a:solidFill>
            <a:ln>
              <a:solidFill>
                <a:schemeClr val="tx1"/>
              </a:solidFill>
            </a:ln>
          </p:spPr>
          <p:txBody>
            <a:bodyPr wrap="square" lIns="91440" tIns="45720" rIns="91440" bIns="45720" rtlCol="0" anchor="t">
              <a:spAutoFit/>
            </a:bodyPr>
            <a:lstStyle/>
            <a:p>
              <a:pPr algn="ctr"/>
              <a:r>
                <a:rPr lang="en-GB" sz="2400" b="1"/>
                <a:t>-18%</a:t>
              </a:r>
              <a:endParaRPr lang="en-GB" sz="2400" b="1">
                <a:cs typeface="Calibri"/>
              </a:endParaRPr>
            </a:p>
          </p:txBody>
        </p:sp>
        <p:pic>
          <p:nvPicPr>
            <p:cNvPr id="23" name="Picture 22">
              <a:extLst>
                <a:ext uri="{FF2B5EF4-FFF2-40B4-BE49-F238E27FC236}">
                  <a16:creationId xmlns:a16="http://schemas.microsoft.com/office/drawing/2014/main" id="{4ED647D6-0DCA-A1F9-83EA-25AFCF9D4BC1}"/>
                </a:ext>
                <a:ext uri="{C183D7F6-B498-43B3-948B-1728B52AA6E4}">
                  <adec:decorative xmlns:adec="http://schemas.microsoft.com/office/drawing/2017/decorative" val="1"/>
                </a:ext>
              </a:extLst>
            </p:cNvPr>
            <p:cNvPicPr>
              <a:picLocks noChangeAspect="1"/>
            </p:cNvPicPr>
            <p:nvPr/>
          </p:nvPicPr>
          <p:blipFill rotWithShape="1">
            <a:blip r:embed="rId14"/>
            <a:srcRect t="13934" b="17090"/>
            <a:stretch/>
          </p:blipFill>
          <p:spPr>
            <a:xfrm>
              <a:off x="620123" y="4530200"/>
              <a:ext cx="1065801" cy="698822"/>
            </a:xfrm>
            <a:prstGeom prst="rect">
              <a:avLst/>
            </a:prstGeom>
          </p:spPr>
        </p:pic>
        <p:pic>
          <p:nvPicPr>
            <p:cNvPr id="40" name="Graphic 39">
              <a:extLst>
                <a:ext uri="{FF2B5EF4-FFF2-40B4-BE49-F238E27FC236}">
                  <a16:creationId xmlns:a16="http://schemas.microsoft.com/office/drawing/2014/main" id="{3B10EABD-2D84-D1EE-CDEA-D9A28EC33AF3}"/>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1602412" y="4897348"/>
              <a:ext cx="408801" cy="408801"/>
            </a:xfrm>
            <a:prstGeom prst="rect">
              <a:avLst/>
            </a:prstGeom>
          </p:spPr>
        </p:pic>
      </p:grpSp>
      <p:grpSp>
        <p:nvGrpSpPr>
          <p:cNvPr id="74" name="Group 73" descr="Retail footfall volumes are 3% above pre-COVID (2019).">
            <a:extLst>
              <a:ext uri="{FF2B5EF4-FFF2-40B4-BE49-F238E27FC236}">
                <a16:creationId xmlns:a16="http://schemas.microsoft.com/office/drawing/2014/main" id="{F54473FE-0ED6-72E7-7B1C-83CA2E06E150}"/>
              </a:ext>
            </a:extLst>
          </p:cNvPr>
          <p:cNvGrpSpPr/>
          <p:nvPr/>
        </p:nvGrpSpPr>
        <p:grpSpPr>
          <a:xfrm>
            <a:off x="2514292" y="3822873"/>
            <a:ext cx="2382592" cy="2884867"/>
            <a:chOff x="2514292" y="3822873"/>
            <a:chExt cx="2382592" cy="2884867"/>
          </a:xfrm>
        </p:grpSpPr>
        <p:sp>
          <p:nvSpPr>
            <p:cNvPr id="16" name="TextBox 15">
              <a:extLst>
                <a:ext uri="{FF2B5EF4-FFF2-40B4-BE49-F238E27FC236}">
                  <a16:creationId xmlns:a16="http://schemas.microsoft.com/office/drawing/2014/main" id="{C19337D9-CBA8-DA04-8109-AA031B8E078C}"/>
                </a:ext>
              </a:extLst>
            </p:cNvPr>
            <p:cNvSpPr txBox="1"/>
            <p:nvPr/>
          </p:nvSpPr>
          <p:spPr>
            <a:xfrm>
              <a:off x="2514292" y="3841902"/>
              <a:ext cx="2382592" cy="2846933"/>
            </a:xfrm>
            <a:prstGeom prst="rect">
              <a:avLst/>
            </a:prstGeom>
            <a:noFill/>
          </p:spPr>
          <p:txBody>
            <a:bodyPr wrap="square" lIns="91440" tIns="45720" rIns="91440" bIns="45720" rtlCol="0" anchor="t">
              <a:spAutoFit/>
            </a:bodyPr>
            <a:lstStyle/>
            <a:p>
              <a:pPr algn="ctr"/>
              <a:r>
                <a:rPr lang="en-GB" sz="2000" b="1"/>
                <a:t>Retail Footfall</a:t>
              </a:r>
            </a:p>
            <a:p>
              <a:pPr algn="ctr"/>
              <a:endParaRPr lang="en-GB" sz="2000" b="1"/>
            </a:p>
            <a:p>
              <a:pPr algn="ctr"/>
              <a:endParaRPr lang="en-GB" sz="2000" b="1"/>
            </a:p>
            <a:p>
              <a:pPr algn="ctr"/>
              <a:endParaRPr lang="en-GB" sz="1600" b="1"/>
            </a:p>
            <a:p>
              <a:pPr algn="ctr"/>
              <a:endParaRPr lang="en-GB" sz="1600" b="1"/>
            </a:p>
            <a:p>
              <a:pPr algn="ctr"/>
              <a:r>
                <a:rPr lang="en-GB" sz="1600"/>
                <a:t>Volumes at</a:t>
              </a:r>
              <a:endParaRPr lang="en-GB" sz="1600" b="1">
                <a:cs typeface="Calibri"/>
              </a:endParaRPr>
            </a:p>
            <a:p>
              <a:pPr algn="ctr"/>
              <a:r>
                <a:rPr lang="en-GB" sz="2800" b="1">
                  <a:solidFill>
                    <a:srgbClr val="00B0F0"/>
                  </a:solidFill>
                </a:rPr>
                <a:t>-14%</a:t>
              </a:r>
              <a:endParaRPr lang="en-GB" sz="2800" b="1">
                <a:solidFill>
                  <a:srgbClr val="00B0F0"/>
                </a:solidFill>
                <a:cs typeface="Calibri"/>
              </a:endParaRPr>
            </a:p>
            <a:p>
              <a:pPr algn="ctr"/>
              <a:endParaRPr lang="en-GB" sz="1600"/>
            </a:p>
            <a:p>
              <a:pPr algn="ctr"/>
              <a:r>
                <a:rPr lang="en-GB" sz="1600"/>
                <a:t>compared to pre-COVID</a:t>
              </a:r>
              <a:endParaRPr lang="en-GB" sz="1600">
                <a:cs typeface="Calibri"/>
              </a:endParaRPr>
            </a:p>
            <a:p>
              <a:pPr algn="ctr"/>
              <a:r>
                <a:rPr lang="en-GB" sz="1100">
                  <a:cs typeface="Calibri"/>
                </a:rPr>
                <a:t>(see analysis on </a:t>
              </a:r>
              <a:r>
                <a:rPr lang="en-GB" sz="1100">
                  <a:cs typeface="Calibri"/>
                  <a:hlinkClick r:id="rId17" action="ppaction://hlinksldjump"/>
                </a:rPr>
                <a:t>slide 39</a:t>
              </a:r>
              <a:r>
                <a:rPr lang="en-GB" sz="1100">
                  <a:cs typeface="Calibri"/>
                </a:rPr>
                <a:t> onwards)</a:t>
              </a:r>
            </a:p>
          </p:txBody>
        </p:sp>
        <p:grpSp>
          <p:nvGrpSpPr>
            <p:cNvPr id="66" name="Group 65">
              <a:extLst>
                <a:ext uri="{FF2B5EF4-FFF2-40B4-BE49-F238E27FC236}">
                  <a16:creationId xmlns:a16="http://schemas.microsoft.com/office/drawing/2014/main" id="{2159392E-58E4-27B9-A06A-56FCD8FA39AE}"/>
                </a:ext>
              </a:extLst>
            </p:cNvPr>
            <p:cNvGrpSpPr/>
            <p:nvPr/>
          </p:nvGrpSpPr>
          <p:grpSpPr>
            <a:xfrm>
              <a:off x="2645676" y="3822873"/>
              <a:ext cx="2137088" cy="2884867"/>
              <a:chOff x="2645676" y="3822873"/>
              <a:chExt cx="2137088" cy="2884867"/>
            </a:xfrm>
          </p:grpSpPr>
          <p:sp>
            <p:nvSpPr>
              <p:cNvPr id="17" name="Rectangle 16">
                <a:extLst>
                  <a:ext uri="{FF2B5EF4-FFF2-40B4-BE49-F238E27FC236}">
                    <a16:creationId xmlns:a16="http://schemas.microsoft.com/office/drawing/2014/main" id="{22CD1E9F-81F4-865B-E7E8-777F50712136}"/>
                  </a:ext>
                </a:extLst>
              </p:cNvPr>
              <p:cNvSpPr/>
              <p:nvPr/>
            </p:nvSpPr>
            <p:spPr>
              <a:xfrm>
                <a:off x="2645676" y="3822873"/>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E9C0B829-7D16-16E3-B537-5CD5D76AF89D}"/>
                  </a:ext>
                </a:extLst>
              </p:cNvPr>
              <p:cNvSpPr txBox="1"/>
              <p:nvPr/>
            </p:nvSpPr>
            <p:spPr>
              <a:xfrm>
                <a:off x="3207118" y="5617011"/>
                <a:ext cx="996939" cy="510778"/>
              </a:xfrm>
              <a:prstGeom prst="roundRect">
                <a:avLst/>
              </a:prstGeom>
              <a:solidFill>
                <a:schemeClr val="bg1">
                  <a:lumMod val="75000"/>
                </a:schemeClr>
              </a:solidFill>
              <a:ln>
                <a:solidFill>
                  <a:schemeClr val="tx1"/>
                </a:solidFill>
              </a:ln>
            </p:spPr>
            <p:txBody>
              <a:bodyPr wrap="square" lIns="91440" tIns="45720" rIns="91440" bIns="45720" rtlCol="0" anchor="t">
                <a:spAutoFit/>
              </a:bodyPr>
              <a:lstStyle/>
              <a:p>
                <a:pPr algn="ctr"/>
                <a:r>
                  <a:rPr lang="en-GB" sz="2400" b="1"/>
                  <a:t>+3%</a:t>
                </a:r>
              </a:p>
            </p:txBody>
          </p:sp>
          <p:pic>
            <p:nvPicPr>
              <p:cNvPr id="22" name="Graphic 21">
                <a:extLst>
                  <a:ext uri="{FF2B5EF4-FFF2-40B4-BE49-F238E27FC236}">
                    <a16:creationId xmlns:a16="http://schemas.microsoft.com/office/drawing/2014/main" id="{4D3E22D2-7749-8ED5-0172-21ED0DB3B745}"/>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273109" y="4295571"/>
                <a:ext cx="862444" cy="862446"/>
              </a:xfrm>
              <a:prstGeom prst="rect">
                <a:avLst/>
              </a:prstGeom>
            </p:spPr>
          </p:pic>
        </p:grpSp>
      </p:grpSp>
      <p:grpSp>
        <p:nvGrpSpPr>
          <p:cNvPr id="75" name="Group 74" descr="Walking (central Cambridge) levels are 1% below pre-Covid (February 2020).">
            <a:extLst>
              <a:ext uri="{FF2B5EF4-FFF2-40B4-BE49-F238E27FC236}">
                <a16:creationId xmlns:a16="http://schemas.microsoft.com/office/drawing/2014/main" id="{EF0D9394-D493-72CD-316E-3D98B0E37115}"/>
              </a:ext>
            </a:extLst>
          </p:cNvPr>
          <p:cNvGrpSpPr/>
          <p:nvPr/>
        </p:nvGrpSpPr>
        <p:grpSpPr>
          <a:xfrm>
            <a:off x="4896884" y="3815781"/>
            <a:ext cx="2382592" cy="2884867"/>
            <a:chOff x="4896884" y="3815781"/>
            <a:chExt cx="2382592" cy="2884867"/>
          </a:xfrm>
        </p:grpSpPr>
        <p:sp>
          <p:nvSpPr>
            <p:cNvPr id="30" name="TextBox 29" descr="Walking.&#10;Volumes at -22% compared to pre-COVID.">
              <a:extLst>
                <a:ext uri="{FF2B5EF4-FFF2-40B4-BE49-F238E27FC236}">
                  <a16:creationId xmlns:a16="http://schemas.microsoft.com/office/drawing/2014/main" id="{C6EA4864-DE64-1F9A-EACD-4C05B592C8AF}"/>
                </a:ext>
              </a:extLst>
            </p:cNvPr>
            <p:cNvSpPr txBox="1"/>
            <p:nvPr/>
          </p:nvSpPr>
          <p:spPr>
            <a:xfrm>
              <a:off x="4896884" y="3838326"/>
              <a:ext cx="2382592" cy="2846933"/>
            </a:xfrm>
            <a:prstGeom prst="rect">
              <a:avLst/>
            </a:prstGeom>
            <a:noFill/>
          </p:spPr>
          <p:txBody>
            <a:bodyPr wrap="square" lIns="91440" tIns="45720" rIns="91440" bIns="45720" rtlCol="0" anchor="t">
              <a:spAutoFit/>
            </a:bodyPr>
            <a:lstStyle/>
            <a:p>
              <a:pPr algn="ctr"/>
              <a:r>
                <a:rPr lang="en-GB" sz="2000" b="1"/>
                <a:t>Walking</a:t>
              </a:r>
            </a:p>
            <a:p>
              <a:pPr algn="ctr"/>
              <a:endParaRPr lang="en-GB" sz="2000" b="1"/>
            </a:p>
            <a:p>
              <a:pPr algn="ctr"/>
              <a:endParaRPr lang="en-GB" sz="2000" b="1"/>
            </a:p>
            <a:p>
              <a:pPr algn="ctr"/>
              <a:endParaRPr lang="en-GB" sz="1600" b="1"/>
            </a:p>
            <a:p>
              <a:pPr algn="ctr"/>
              <a:endParaRPr lang="en-GB" sz="1600" b="1"/>
            </a:p>
            <a:p>
              <a:pPr algn="ctr"/>
              <a:r>
                <a:rPr lang="en-GB" sz="1600"/>
                <a:t>Volumes at</a:t>
              </a:r>
              <a:endParaRPr lang="en-GB" sz="1600" b="1">
                <a:cs typeface="Calibri"/>
              </a:endParaRPr>
            </a:p>
            <a:p>
              <a:pPr algn="ctr"/>
              <a:r>
                <a:rPr lang="en-GB" sz="2800" b="1">
                  <a:solidFill>
                    <a:srgbClr val="2B4D89"/>
                  </a:solidFill>
                </a:rPr>
                <a:t>-22%</a:t>
              </a:r>
              <a:endParaRPr lang="en-GB" sz="2800" b="1">
                <a:solidFill>
                  <a:srgbClr val="2B4D89"/>
                </a:solidFill>
                <a:cs typeface="Calibri"/>
              </a:endParaRPr>
            </a:p>
            <a:p>
              <a:pPr algn="ctr"/>
              <a:endParaRPr lang="en-GB" sz="1600"/>
            </a:p>
            <a:p>
              <a:pPr algn="ctr"/>
              <a:r>
                <a:rPr lang="en-GB" sz="1600"/>
                <a:t>compared to pre-COVID</a:t>
              </a:r>
              <a:endParaRPr lang="en-GB" sz="1600">
                <a:cs typeface="Calibri"/>
              </a:endParaRPr>
            </a:p>
            <a:p>
              <a:pPr algn="ctr"/>
              <a:r>
                <a:rPr lang="en-GB" sz="1100">
                  <a:cs typeface="Calibri"/>
                </a:rPr>
                <a:t>(see analysis on </a:t>
              </a:r>
              <a:r>
                <a:rPr lang="en-GB" sz="1100">
                  <a:cs typeface="Calibri"/>
                  <a:hlinkClick r:id="rId20" action="ppaction://hlinksldjump"/>
                </a:rPr>
                <a:t>slide 36</a:t>
              </a:r>
              <a:r>
                <a:rPr lang="en-GB" sz="1100">
                  <a:cs typeface="Calibri"/>
                </a:rPr>
                <a:t>)</a:t>
              </a:r>
            </a:p>
          </p:txBody>
        </p:sp>
        <p:grpSp>
          <p:nvGrpSpPr>
            <p:cNvPr id="67" name="Group 66">
              <a:extLst>
                <a:ext uri="{FF2B5EF4-FFF2-40B4-BE49-F238E27FC236}">
                  <a16:creationId xmlns:a16="http://schemas.microsoft.com/office/drawing/2014/main" id="{3F2D4EA7-3174-1AFC-9975-465730291155}"/>
                </a:ext>
              </a:extLst>
            </p:cNvPr>
            <p:cNvGrpSpPr/>
            <p:nvPr/>
          </p:nvGrpSpPr>
          <p:grpSpPr>
            <a:xfrm>
              <a:off x="5000270" y="3815781"/>
              <a:ext cx="2137088" cy="2884867"/>
              <a:chOff x="5000270" y="3815781"/>
              <a:chExt cx="2137088" cy="2884867"/>
            </a:xfrm>
          </p:grpSpPr>
          <p:sp>
            <p:nvSpPr>
              <p:cNvPr id="31" name="Rectangle 30">
                <a:extLst>
                  <a:ext uri="{FF2B5EF4-FFF2-40B4-BE49-F238E27FC236}">
                    <a16:creationId xmlns:a16="http://schemas.microsoft.com/office/drawing/2014/main" id="{F15A53EE-932B-597B-EEFD-E6E8E6A40A0D}"/>
                  </a:ext>
                </a:extLst>
              </p:cNvPr>
              <p:cNvSpPr/>
              <p:nvPr/>
            </p:nvSpPr>
            <p:spPr>
              <a:xfrm>
                <a:off x="5000270" y="3815781"/>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4290F1C9-A8CB-3FF4-43E6-1EF0534FBDF9}"/>
                  </a:ext>
                </a:extLst>
              </p:cNvPr>
              <p:cNvSpPr txBox="1"/>
              <p:nvPr/>
            </p:nvSpPr>
            <p:spPr>
              <a:xfrm>
                <a:off x="5580468" y="5607670"/>
                <a:ext cx="996939" cy="510778"/>
              </a:xfrm>
              <a:prstGeom prst="roundRect">
                <a:avLst/>
              </a:prstGeom>
              <a:solidFill>
                <a:schemeClr val="bg1">
                  <a:lumMod val="75000"/>
                </a:schemeClr>
              </a:solidFill>
              <a:ln>
                <a:solidFill>
                  <a:schemeClr val="tx1"/>
                </a:solidFill>
              </a:ln>
            </p:spPr>
            <p:txBody>
              <a:bodyPr wrap="square" lIns="91440" tIns="45720" rIns="91440" bIns="45720" rtlCol="0" anchor="t">
                <a:spAutoFit/>
              </a:bodyPr>
              <a:lstStyle/>
              <a:p>
                <a:pPr algn="ctr"/>
                <a:r>
                  <a:rPr lang="en-GB" sz="2400" b="1"/>
                  <a:t>-1%</a:t>
                </a:r>
              </a:p>
            </p:txBody>
          </p:sp>
          <p:pic>
            <p:nvPicPr>
              <p:cNvPr id="38" name="Graphic 37">
                <a:extLst>
                  <a:ext uri="{FF2B5EF4-FFF2-40B4-BE49-F238E27FC236}">
                    <a16:creationId xmlns:a16="http://schemas.microsoft.com/office/drawing/2014/main" id="{75BF7A04-516E-346B-A311-54CFEF34761F}"/>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646968" y="4266996"/>
                <a:ext cx="914400" cy="914400"/>
              </a:xfrm>
              <a:prstGeom prst="rect">
                <a:avLst/>
              </a:prstGeom>
            </p:spPr>
          </p:pic>
        </p:grpSp>
      </p:grpSp>
      <p:grpSp>
        <p:nvGrpSpPr>
          <p:cNvPr id="68" name="Group 67" descr="Cycling volumes (central Cambridge) are 11% below pre-Covid (February 2020).">
            <a:extLst>
              <a:ext uri="{FF2B5EF4-FFF2-40B4-BE49-F238E27FC236}">
                <a16:creationId xmlns:a16="http://schemas.microsoft.com/office/drawing/2014/main" id="{1830A625-C154-FA46-6460-864846102A6E}"/>
              </a:ext>
            </a:extLst>
          </p:cNvPr>
          <p:cNvGrpSpPr/>
          <p:nvPr/>
        </p:nvGrpSpPr>
        <p:grpSpPr>
          <a:xfrm>
            <a:off x="7270327" y="3824466"/>
            <a:ext cx="2382592" cy="2884867"/>
            <a:chOff x="7270327" y="3824466"/>
            <a:chExt cx="2382592" cy="2884867"/>
          </a:xfrm>
        </p:grpSpPr>
        <p:sp>
          <p:nvSpPr>
            <p:cNvPr id="33" name="TextBox 32">
              <a:extLst>
                <a:ext uri="{FF2B5EF4-FFF2-40B4-BE49-F238E27FC236}">
                  <a16:creationId xmlns:a16="http://schemas.microsoft.com/office/drawing/2014/main" id="{580DE94D-5EEF-49F9-2DA8-A374EF4DD411}"/>
                </a:ext>
              </a:extLst>
            </p:cNvPr>
            <p:cNvSpPr txBox="1"/>
            <p:nvPr/>
          </p:nvSpPr>
          <p:spPr>
            <a:xfrm>
              <a:off x="7270327" y="3847011"/>
              <a:ext cx="2382592" cy="2846933"/>
            </a:xfrm>
            <a:prstGeom prst="rect">
              <a:avLst/>
            </a:prstGeom>
            <a:noFill/>
          </p:spPr>
          <p:txBody>
            <a:bodyPr wrap="square" lIns="91440" tIns="45720" rIns="91440" bIns="45720" rtlCol="0" anchor="t">
              <a:spAutoFit/>
            </a:bodyPr>
            <a:lstStyle/>
            <a:p>
              <a:pPr algn="ctr"/>
              <a:r>
                <a:rPr lang="en-GB" sz="2000" b="1"/>
                <a:t>Cycling</a:t>
              </a:r>
            </a:p>
            <a:p>
              <a:pPr algn="ctr"/>
              <a:endParaRPr lang="en-GB" sz="2000" b="1"/>
            </a:p>
            <a:p>
              <a:pPr algn="ctr"/>
              <a:endParaRPr lang="en-GB" sz="2000" b="1"/>
            </a:p>
            <a:p>
              <a:pPr algn="ctr"/>
              <a:endParaRPr lang="en-GB" sz="1600" b="1"/>
            </a:p>
            <a:p>
              <a:pPr algn="ctr"/>
              <a:endParaRPr lang="en-GB" sz="1600" b="1"/>
            </a:p>
            <a:p>
              <a:pPr algn="ctr"/>
              <a:r>
                <a:rPr lang="en-GB" sz="1600"/>
                <a:t>Volumes at</a:t>
              </a:r>
              <a:endParaRPr lang="en-GB" sz="1600" b="1">
                <a:cs typeface="Calibri"/>
              </a:endParaRPr>
            </a:p>
            <a:p>
              <a:pPr algn="ctr"/>
              <a:r>
                <a:rPr lang="en-GB" sz="2800" b="1">
                  <a:solidFill>
                    <a:srgbClr val="2B4D89"/>
                  </a:solidFill>
                </a:rPr>
                <a:t>-25%</a:t>
              </a:r>
              <a:endParaRPr lang="en-GB" sz="2800" b="1">
                <a:solidFill>
                  <a:srgbClr val="2B4D89"/>
                </a:solidFill>
                <a:cs typeface="Calibri"/>
              </a:endParaRPr>
            </a:p>
            <a:p>
              <a:pPr algn="ctr"/>
              <a:endParaRPr lang="en-GB" sz="1600"/>
            </a:p>
            <a:p>
              <a:pPr algn="ctr"/>
              <a:r>
                <a:rPr lang="en-GB" sz="1600"/>
                <a:t>compared to pre-COVID</a:t>
              </a:r>
              <a:endParaRPr lang="en-GB" sz="1600">
                <a:cs typeface="Calibri"/>
              </a:endParaRPr>
            </a:p>
            <a:p>
              <a:pPr algn="ctr"/>
              <a:r>
                <a:rPr lang="en-GB" sz="1100">
                  <a:cs typeface="Calibri"/>
                </a:rPr>
                <a:t>(see analysis on </a:t>
              </a:r>
              <a:r>
                <a:rPr lang="en-GB" sz="1100">
                  <a:cs typeface="Calibri"/>
                  <a:hlinkClick r:id="rId21" action="ppaction://hlinksldjump"/>
                </a:rPr>
                <a:t>slide 35</a:t>
              </a:r>
              <a:r>
                <a:rPr lang="en-GB" sz="1100">
                  <a:cs typeface="Calibri"/>
                </a:rPr>
                <a:t>)</a:t>
              </a:r>
            </a:p>
          </p:txBody>
        </p:sp>
        <p:sp>
          <p:nvSpPr>
            <p:cNvPr id="34" name="Rectangle 33">
              <a:extLst>
                <a:ext uri="{FF2B5EF4-FFF2-40B4-BE49-F238E27FC236}">
                  <a16:creationId xmlns:a16="http://schemas.microsoft.com/office/drawing/2014/main" id="{C9EA20CF-9A46-8D09-4A38-7B408D698EE4}"/>
                </a:ext>
              </a:extLst>
            </p:cNvPr>
            <p:cNvSpPr/>
            <p:nvPr/>
          </p:nvSpPr>
          <p:spPr>
            <a:xfrm>
              <a:off x="7373713" y="3824466"/>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09AB0889-7117-D531-1DF7-3D1033E1D209}"/>
                </a:ext>
              </a:extLst>
            </p:cNvPr>
            <p:cNvSpPr txBox="1"/>
            <p:nvPr/>
          </p:nvSpPr>
          <p:spPr>
            <a:xfrm>
              <a:off x="8004423" y="5617011"/>
              <a:ext cx="983291" cy="510778"/>
            </a:xfrm>
            <a:prstGeom prst="roundRect">
              <a:avLst/>
            </a:prstGeom>
            <a:solidFill>
              <a:srgbClr val="BDD7EE"/>
            </a:solidFill>
            <a:ln>
              <a:solidFill>
                <a:schemeClr val="tx1"/>
              </a:solidFill>
            </a:ln>
          </p:spPr>
          <p:txBody>
            <a:bodyPr wrap="square" lIns="91440" tIns="45720" rIns="91440" bIns="45720" rtlCol="0" anchor="t">
              <a:spAutoFit/>
            </a:bodyPr>
            <a:lstStyle/>
            <a:p>
              <a:pPr algn="ctr"/>
              <a:r>
                <a:rPr lang="en-GB" sz="2400" b="1"/>
                <a:t>-11%</a:t>
              </a:r>
            </a:p>
          </p:txBody>
        </p:sp>
        <p:pic>
          <p:nvPicPr>
            <p:cNvPr id="39" name="Graphic 38">
              <a:extLst>
                <a:ext uri="{FF2B5EF4-FFF2-40B4-BE49-F238E27FC236}">
                  <a16:creationId xmlns:a16="http://schemas.microsoft.com/office/drawing/2014/main" id="{161929FB-9832-16FF-449B-5A2F006FB074}"/>
                </a:ext>
                <a:ext uri="{C183D7F6-B498-43B3-948B-1728B52AA6E4}">
                  <adec:decorative xmlns:adec="http://schemas.microsoft.com/office/drawing/2017/decorative" val="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981844" y="4266996"/>
              <a:ext cx="914400" cy="914400"/>
            </a:xfrm>
            <a:prstGeom prst="rect">
              <a:avLst/>
            </a:prstGeom>
          </p:spPr>
        </p:pic>
      </p:grpSp>
      <p:grpSp>
        <p:nvGrpSpPr>
          <p:cNvPr id="77" name="Group 76" descr="Air pollution levels are 31% below pre-COVID (2019).">
            <a:extLst>
              <a:ext uri="{FF2B5EF4-FFF2-40B4-BE49-F238E27FC236}">
                <a16:creationId xmlns:a16="http://schemas.microsoft.com/office/drawing/2014/main" id="{3C3176F4-5C56-AE64-C7CD-A2BF790A0C6A}"/>
              </a:ext>
            </a:extLst>
          </p:cNvPr>
          <p:cNvGrpSpPr/>
          <p:nvPr/>
        </p:nvGrpSpPr>
        <p:grpSpPr>
          <a:xfrm>
            <a:off x="9670213" y="3828884"/>
            <a:ext cx="2382592" cy="2878856"/>
            <a:chOff x="9670213" y="3828884"/>
            <a:chExt cx="2382592" cy="2878856"/>
          </a:xfrm>
        </p:grpSpPr>
        <p:sp>
          <p:nvSpPr>
            <p:cNvPr id="36" name="TextBox 35" descr="Air pollution.&#10;Volumes at -21% compared to pre-COVID.">
              <a:extLst>
                <a:ext uri="{FF2B5EF4-FFF2-40B4-BE49-F238E27FC236}">
                  <a16:creationId xmlns:a16="http://schemas.microsoft.com/office/drawing/2014/main" id="{C93E15AD-04F2-E903-AB36-E317604DD744}"/>
                </a:ext>
              </a:extLst>
            </p:cNvPr>
            <p:cNvSpPr txBox="1"/>
            <p:nvPr/>
          </p:nvSpPr>
          <p:spPr>
            <a:xfrm>
              <a:off x="9670213" y="3844616"/>
              <a:ext cx="2382592" cy="2841001"/>
            </a:xfrm>
            <a:prstGeom prst="rect">
              <a:avLst/>
            </a:prstGeom>
            <a:noFill/>
          </p:spPr>
          <p:txBody>
            <a:bodyPr wrap="square" lIns="91440" tIns="45720" rIns="91440" bIns="45720" rtlCol="0" anchor="t">
              <a:spAutoFit/>
            </a:bodyPr>
            <a:lstStyle/>
            <a:p>
              <a:pPr algn="ctr"/>
              <a:r>
                <a:rPr lang="en-GB" sz="2000" b="1"/>
                <a:t>Air Pollution</a:t>
              </a:r>
            </a:p>
            <a:p>
              <a:pPr algn="ctr"/>
              <a:endParaRPr lang="en-GB" sz="2000" b="1"/>
            </a:p>
            <a:p>
              <a:pPr algn="ctr"/>
              <a:endParaRPr lang="en-GB" sz="2000" b="1"/>
            </a:p>
            <a:p>
              <a:pPr algn="ctr"/>
              <a:endParaRPr lang="en-GB" sz="1600" b="1"/>
            </a:p>
            <a:p>
              <a:pPr algn="ctr"/>
              <a:endParaRPr lang="en-GB" sz="1600" b="1"/>
            </a:p>
            <a:p>
              <a:pPr algn="ctr"/>
              <a:r>
                <a:rPr lang="en-GB" sz="1600"/>
                <a:t>Concentrations at</a:t>
              </a:r>
              <a:endParaRPr lang="en-GB" sz="1600" b="1">
                <a:cs typeface="Calibri"/>
              </a:endParaRPr>
            </a:p>
            <a:p>
              <a:pPr algn="ctr"/>
              <a:r>
                <a:rPr lang="en-GB" sz="2800" b="1">
                  <a:solidFill>
                    <a:srgbClr val="00B0F0"/>
                  </a:solidFill>
                </a:rPr>
                <a:t>-22%</a:t>
              </a:r>
              <a:endParaRPr lang="en-GB" sz="2800" b="1">
                <a:solidFill>
                  <a:srgbClr val="00B0F0"/>
                </a:solidFill>
                <a:cs typeface="Calibri"/>
              </a:endParaRPr>
            </a:p>
            <a:p>
              <a:pPr algn="ctr"/>
              <a:endParaRPr lang="en-GB" sz="1600"/>
            </a:p>
            <a:p>
              <a:pPr algn="ctr"/>
              <a:r>
                <a:rPr lang="en-GB" sz="1600"/>
                <a:t>compared to pre-COVID</a:t>
              </a:r>
              <a:endParaRPr lang="en-GB" sz="1600">
                <a:cs typeface="Calibri"/>
              </a:endParaRPr>
            </a:p>
            <a:p>
              <a:pPr algn="ctr"/>
              <a:r>
                <a:rPr lang="en-GB" sz="1100">
                  <a:cs typeface="Calibri"/>
                </a:rPr>
                <a:t>(see analysis on </a:t>
              </a:r>
              <a:r>
                <a:rPr lang="en-GB" sz="1100">
                  <a:cs typeface="Calibri"/>
                  <a:hlinkClick r:id="rId24" action="ppaction://hlinksldjump"/>
                </a:rPr>
                <a:t>slide 55</a:t>
              </a:r>
              <a:r>
                <a:rPr lang="en-GB" sz="1100">
                  <a:cs typeface="Calibri"/>
                </a:rPr>
                <a:t> onwards)</a:t>
              </a:r>
            </a:p>
          </p:txBody>
        </p:sp>
        <p:grpSp>
          <p:nvGrpSpPr>
            <p:cNvPr id="69" name="Group 68">
              <a:extLst>
                <a:ext uri="{FF2B5EF4-FFF2-40B4-BE49-F238E27FC236}">
                  <a16:creationId xmlns:a16="http://schemas.microsoft.com/office/drawing/2014/main" id="{D48177A6-CB5B-9C2F-4140-78895832D758}"/>
                </a:ext>
              </a:extLst>
            </p:cNvPr>
            <p:cNvGrpSpPr/>
            <p:nvPr/>
          </p:nvGrpSpPr>
          <p:grpSpPr>
            <a:xfrm>
              <a:off x="9769305" y="3828884"/>
              <a:ext cx="2137088" cy="2878856"/>
              <a:chOff x="9769305" y="3828884"/>
              <a:chExt cx="2137088" cy="2878856"/>
            </a:xfrm>
          </p:grpSpPr>
          <p:sp>
            <p:nvSpPr>
              <p:cNvPr id="37" name="Rectangle 36">
                <a:extLst>
                  <a:ext uri="{FF2B5EF4-FFF2-40B4-BE49-F238E27FC236}">
                    <a16:creationId xmlns:a16="http://schemas.microsoft.com/office/drawing/2014/main" id="{3316A47B-3D7F-BB49-6645-94B7A1060564}"/>
                  </a:ext>
                </a:extLst>
              </p:cNvPr>
              <p:cNvSpPr/>
              <p:nvPr/>
            </p:nvSpPr>
            <p:spPr>
              <a:xfrm>
                <a:off x="9769305" y="3828884"/>
                <a:ext cx="2137088" cy="28788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973BFE90-332C-E945-E7CF-A20D141B7C64}"/>
                  </a:ext>
                </a:extLst>
              </p:cNvPr>
              <p:cNvSpPr txBox="1"/>
              <p:nvPr/>
            </p:nvSpPr>
            <p:spPr>
              <a:xfrm>
                <a:off x="10329230" y="5617011"/>
                <a:ext cx="996939" cy="510778"/>
              </a:xfrm>
              <a:prstGeom prst="roundRect">
                <a:avLst/>
              </a:prstGeom>
              <a:solidFill>
                <a:srgbClr val="002060"/>
              </a:solidFill>
              <a:ln>
                <a:solidFill>
                  <a:schemeClr val="tx1"/>
                </a:solidFill>
              </a:ln>
            </p:spPr>
            <p:txBody>
              <a:bodyPr wrap="square" rtlCol="0">
                <a:spAutoFit/>
              </a:bodyPr>
              <a:lstStyle/>
              <a:p>
                <a:pPr algn="ctr"/>
                <a:r>
                  <a:rPr lang="en-GB" sz="2400" b="1">
                    <a:solidFill>
                      <a:schemeClr val="bg1"/>
                    </a:solidFill>
                  </a:rPr>
                  <a:t>-31%</a:t>
                </a:r>
              </a:p>
            </p:txBody>
          </p:sp>
          <p:pic>
            <p:nvPicPr>
              <p:cNvPr id="44" name="Graphic 43">
                <a:extLst>
                  <a:ext uri="{FF2B5EF4-FFF2-40B4-BE49-F238E27FC236}">
                    <a16:creationId xmlns:a16="http://schemas.microsoft.com/office/drawing/2014/main" id="{533D5FE7-3E70-D9D8-8C86-8A098D232589}"/>
                  </a:ext>
                  <a:ext uri="{C183D7F6-B498-43B3-948B-1728B52AA6E4}">
                    <adec:decorative xmlns:adec="http://schemas.microsoft.com/office/drawing/2017/decorative" val="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380649" y="4314621"/>
                <a:ext cx="914400" cy="914400"/>
              </a:xfrm>
              <a:prstGeom prst="rect">
                <a:avLst/>
              </a:prstGeom>
            </p:spPr>
          </p:pic>
        </p:grpSp>
      </p:gr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6</a:t>
            </a:fld>
            <a:endParaRPr lang="en-GB"/>
          </a:p>
        </p:txBody>
      </p:sp>
      <p:pic>
        <p:nvPicPr>
          <p:cNvPr id="4" name="Picture 3">
            <a:extLst>
              <a:ext uri="{FF2B5EF4-FFF2-40B4-BE49-F238E27FC236}">
                <a16:creationId xmlns:a16="http://schemas.microsoft.com/office/drawing/2014/main" id="{FA3996D4-9FAB-5057-21B4-1D1EF34D4A14}"/>
              </a:ext>
              <a:ext uri="{C183D7F6-B498-43B3-948B-1728B52AA6E4}">
                <adec:decorative xmlns:adec="http://schemas.microsoft.com/office/drawing/2017/decorative" val="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Tree>
    <p:extLst>
      <p:ext uri="{BB962C8B-B14F-4D97-AF65-F5344CB8AC3E}">
        <p14:creationId xmlns:p14="http://schemas.microsoft.com/office/powerpoint/2010/main" val="1078130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Recovery Tracker</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7</a:t>
            </a:fld>
            <a:endParaRPr lang="en-GB"/>
          </a:p>
        </p:txBody>
      </p:sp>
      <p:pic>
        <p:nvPicPr>
          <p:cNvPr id="4" name="Picture 3">
            <a:extLst>
              <a:ext uri="{FF2B5EF4-FFF2-40B4-BE49-F238E27FC236}">
                <a16:creationId xmlns:a16="http://schemas.microsoft.com/office/drawing/2014/main" id="{FA3996D4-9FAB-5057-21B4-1D1EF34D4A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pic>
        <p:nvPicPr>
          <p:cNvPr id="7" name="Picture 6" descr="A table with each transport metric in the first column, and rows of various percentages which show the extent to which each of those transport metrics has recovered over time in comparison to pre-Covid (2019 or early 2020) levels. &#10;Google mobility workplace, Cambridge: Plateaued recovery - 31% below pre-Covid when data discontinued in October 2022.&#10;Google mobility workplace, South Cambridgeshire: fluctuating recovery, finishing at 11% below pre-Covid when data discontinued in October 2022.&#10;Retail footfall, central Cambridge: fluctuating recovery levels linked to seasonal variations. Currently just above pre-Covid.&#10;One Station Square footfall: Erratic pattern of recovery over time. Currently below pre-Covid levels.&#10;Walking, central Cambridge: Improving recovery trend. Currently back at pre-Covid levels.&#10;Cycling, central Cambridge: Gradually improving recovery trend - currently below pre-Covid.&#10;Multi Storey Car Parking, central Cambridge: stabilising recovery trend, currently some way below pre-Covid.&#10;Vehicle flows on local roads, central Cambridge: gradually improving recovery trend - currently just below pre-Covid.&#10;Vehicle flow on strategic roads, county-wide: gradually improving recovery trend, currently back at pre-Covid levels, but with variation by district.&#10;Bus passengers, Cambridge: improving recovery trend since March 2022. Currently just below pre-Covid.&#10;Park and Ride passengers: gradually improving recovery trend, now above pre-Covid levels in terms of overall passenger numbers, albeit with variation by P&amp;R site.&#10;Air pollution: Fluctuating trend in part linked to expected seasonal variations. Currently some way below pre-Covid levels.">
            <a:extLst>
              <a:ext uri="{FF2B5EF4-FFF2-40B4-BE49-F238E27FC236}">
                <a16:creationId xmlns:a16="http://schemas.microsoft.com/office/drawing/2014/main" id="{D7C5B73B-1F2C-50A1-8E4E-D07AC2A70705}"/>
              </a:ext>
            </a:extLst>
          </p:cNvPr>
          <p:cNvPicPr>
            <a:picLocks noChangeAspect="1"/>
          </p:cNvPicPr>
          <p:nvPr/>
        </p:nvPicPr>
        <p:blipFill>
          <a:blip r:embed="rId4"/>
          <a:stretch>
            <a:fillRect/>
          </a:stretch>
        </p:blipFill>
        <p:spPr>
          <a:xfrm>
            <a:off x="653774" y="686069"/>
            <a:ext cx="10863186" cy="6052746"/>
          </a:xfrm>
          <a:prstGeom prst="rect">
            <a:avLst/>
          </a:prstGeom>
        </p:spPr>
      </p:pic>
    </p:spTree>
    <p:extLst>
      <p:ext uri="{BB962C8B-B14F-4D97-AF65-F5344CB8AC3E}">
        <p14:creationId xmlns:p14="http://schemas.microsoft.com/office/powerpoint/2010/main" val="4013526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Travel Demand</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603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Has COVID-19 changed where we spend our time?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0000"/>
                </a:solidFill>
                <a:cs typeface="Calibri"/>
              </a:rPr>
              <a:t>The pandemic caused us to spend more time at home and less time at a designated workplace. Whilst the extent of this impact has steadily reduced since Spring 2021, an impact was still being seen </a:t>
            </a:r>
            <a:r>
              <a:rPr lang="en-US" sz="1400">
                <a:cs typeface="Calibri"/>
              </a:rPr>
              <a:t>when Google discontinued this dataset in October 2022, </a:t>
            </a:r>
            <a:r>
              <a:rPr lang="en-US" sz="1400">
                <a:solidFill>
                  <a:srgbClr val="000000"/>
                </a:solidFill>
                <a:cs typeface="Calibri"/>
              </a:rPr>
              <a:t>particularly in Cambridge.</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9</a:t>
            </a:fld>
            <a:endParaRPr lang="en-GB"/>
          </a:p>
        </p:txBody>
      </p:sp>
      <p:sp>
        <p:nvSpPr>
          <p:cNvPr id="4" name="Title 4">
            <a:extLst>
              <a:ext uri="{FF2B5EF4-FFF2-40B4-BE49-F238E27FC236}">
                <a16:creationId xmlns:a16="http://schemas.microsoft.com/office/drawing/2014/main" id="{53758C74-4609-6CED-DF59-DF96453679D0}"/>
              </a:ext>
            </a:extLst>
          </p:cNvPr>
          <p:cNvSpPr txBox="1">
            <a:spLocks/>
          </p:cNvSpPr>
          <p:nvPr/>
        </p:nvSpPr>
        <p:spPr>
          <a:xfrm>
            <a:off x="219919" y="1240125"/>
            <a:ext cx="5826966" cy="326149"/>
          </a:xfrm>
          <a:prstGeom prst="rect">
            <a:avLst/>
          </a:prstGeom>
          <a:solidFill>
            <a:srgbClr val="7798D3"/>
          </a:solidFill>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latin typeface="+mn-lt"/>
              </a:rPr>
              <a:t>Cambridge</a:t>
            </a:r>
          </a:p>
        </p:txBody>
      </p:sp>
      <p:sp>
        <p:nvSpPr>
          <p:cNvPr id="2" name="Title 4">
            <a:extLst>
              <a:ext uri="{FF2B5EF4-FFF2-40B4-BE49-F238E27FC236}">
                <a16:creationId xmlns:a16="http://schemas.microsoft.com/office/drawing/2014/main" id="{95BF3B54-894B-173F-C4DE-1F8DEC2132B2}"/>
              </a:ext>
            </a:extLst>
          </p:cNvPr>
          <p:cNvSpPr txBox="1">
            <a:spLocks/>
          </p:cNvSpPr>
          <p:nvPr/>
        </p:nvSpPr>
        <p:spPr>
          <a:xfrm>
            <a:off x="6118106" y="1240124"/>
            <a:ext cx="5826966" cy="326149"/>
          </a:xfrm>
          <a:prstGeom prst="rect">
            <a:avLst/>
          </a:prstGeom>
          <a:solidFill>
            <a:srgbClr val="7798D3"/>
          </a:solidFill>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latin typeface="+mn-lt"/>
              </a:rPr>
              <a:t>South Cambridgeshire</a:t>
            </a:r>
          </a:p>
        </p:txBody>
      </p:sp>
      <p:pic>
        <p:nvPicPr>
          <p:cNvPr id="6" name="Picture 5" descr="Line graph showing the change in Workplace, Residential, Retail and Recreation and Grocery and Pharmacy visits in Cambridge.&#10;In October 2022, workplace and Retail and Recreation visits remained below pre-COVID.">
            <a:extLst>
              <a:ext uri="{FF2B5EF4-FFF2-40B4-BE49-F238E27FC236}">
                <a16:creationId xmlns:a16="http://schemas.microsoft.com/office/drawing/2014/main" id="{9F359AC3-8910-51AC-4A1B-CF2BA2626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467" y="1588742"/>
            <a:ext cx="5678162" cy="3592819"/>
          </a:xfrm>
          <a:prstGeom prst="rect">
            <a:avLst/>
          </a:prstGeom>
        </p:spPr>
      </p:pic>
      <p:pic>
        <p:nvPicPr>
          <p:cNvPr id="5" name="Picture 4" descr="Line graph showing the change in Workplace, Residential, Retail and Recreation and Grocery and Pharmacy visits in South Cambridgeshire.&#10;In October 2022, workplace visits remained below the pre-COVID baseline. All other categories had recovered to surpass the pre-Covid baseline.">
            <a:extLst>
              <a:ext uri="{FF2B5EF4-FFF2-40B4-BE49-F238E27FC236}">
                <a16:creationId xmlns:a16="http://schemas.microsoft.com/office/drawing/2014/main" id="{F2ED970F-F6B6-836A-8C23-3EE82CE679B1}"/>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5442" y="1646286"/>
            <a:ext cx="5678163" cy="3544702"/>
          </a:xfrm>
          <a:prstGeom prst="rect">
            <a:avLst/>
          </a:prstGeom>
        </p:spPr>
      </p:pic>
      <p:graphicFrame>
        <p:nvGraphicFramePr>
          <p:cNvPr id="7" name="Table 6">
            <a:extLst>
              <a:ext uri="{FF2B5EF4-FFF2-40B4-BE49-F238E27FC236}">
                <a16:creationId xmlns:a16="http://schemas.microsoft.com/office/drawing/2014/main" id="{D0903155-011F-FB8B-57B5-9CB640322AD2}"/>
              </a:ext>
            </a:extLst>
          </p:cNvPr>
          <p:cNvGraphicFramePr>
            <a:graphicFrameLocks noGrp="1"/>
          </p:cNvGraphicFramePr>
          <p:nvPr>
            <p:extLst>
              <p:ext uri="{D42A27DB-BD31-4B8C-83A1-F6EECF244321}">
                <p14:modId xmlns:p14="http://schemas.microsoft.com/office/powerpoint/2010/main" val="998034129"/>
              </p:ext>
            </p:extLst>
          </p:nvPr>
        </p:nvGraphicFramePr>
        <p:xfrm>
          <a:off x="2102721" y="5425193"/>
          <a:ext cx="7959548" cy="969645"/>
        </p:xfrm>
        <a:graphic>
          <a:graphicData uri="http://schemas.openxmlformats.org/drawingml/2006/table">
            <a:tbl>
              <a:tblPr firstRow="1"/>
              <a:tblGrid>
                <a:gridCol w="1598572">
                  <a:extLst>
                    <a:ext uri="{9D8B030D-6E8A-4147-A177-3AD203B41FA5}">
                      <a16:colId xmlns:a16="http://schemas.microsoft.com/office/drawing/2014/main" val="357740416"/>
                    </a:ext>
                  </a:extLst>
                </a:gridCol>
                <a:gridCol w="1590244">
                  <a:extLst>
                    <a:ext uri="{9D8B030D-6E8A-4147-A177-3AD203B41FA5}">
                      <a16:colId xmlns:a16="http://schemas.microsoft.com/office/drawing/2014/main" val="1287253707"/>
                    </a:ext>
                  </a:extLst>
                </a:gridCol>
                <a:gridCol w="1590244">
                  <a:extLst>
                    <a:ext uri="{9D8B030D-6E8A-4147-A177-3AD203B41FA5}">
                      <a16:colId xmlns:a16="http://schemas.microsoft.com/office/drawing/2014/main" val="4274200717"/>
                    </a:ext>
                  </a:extLst>
                </a:gridCol>
                <a:gridCol w="1590244">
                  <a:extLst>
                    <a:ext uri="{9D8B030D-6E8A-4147-A177-3AD203B41FA5}">
                      <a16:colId xmlns:a16="http://schemas.microsoft.com/office/drawing/2014/main" val="2229373111"/>
                    </a:ext>
                  </a:extLst>
                </a:gridCol>
                <a:gridCol w="1590244">
                  <a:extLst>
                    <a:ext uri="{9D8B030D-6E8A-4147-A177-3AD203B41FA5}">
                      <a16:colId xmlns:a16="http://schemas.microsoft.com/office/drawing/2014/main" val="3769423063"/>
                    </a:ext>
                  </a:extLst>
                </a:gridCol>
              </a:tblGrid>
              <a:tr h="200025">
                <a:tc rowSpan="2">
                  <a:txBody>
                    <a:bodyPr/>
                    <a:lstStyle/>
                    <a:p>
                      <a:pPr algn="l" rtl="0" fontAlgn="b"/>
                      <a:r>
                        <a:rPr lang="en-GB" sz="1200" b="1" i="0" u="none" strike="noStrike">
                          <a:solidFill>
                            <a:srgbClr val="000000"/>
                          </a:solidFill>
                          <a:effectLst/>
                          <a:latin typeface="Calibri"/>
                        </a:rPr>
                        <a:t>  </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1" i="0" u="none" strike="noStrike">
                          <a:solidFill>
                            <a:srgbClr val="0070C0"/>
                          </a:solidFill>
                          <a:effectLst/>
                          <a:latin typeface="+mn-lt"/>
                        </a:rPr>
                        <a:t>Pre-Covid to Now:</a:t>
                      </a:r>
                    </a:p>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1" i="0" u="none" strike="noStrike">
                          <a:solidFill>
                            <a:srgbClr val="000000"/>
                          </a:solidFill>
                          <a:effectLst/>
                          <a:latin typeface="+mn-lt"/>
                        </a:rPr>
                        <a:t>Baseline (Jan/Feb 2020) to Oct* 2022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ctr"/>
                      <a:endParaRPr lang="en-GB" sz="1200" b="1"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pPr algn="ctr" rtl="0" fontAlgn="ctr"/>
                      <a:endParaRPr lang="en-GB" sz="1200" b="1"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pPr algn="ctr" rtl="0" fontAlgn="ctr"/>
                      <a:endParaRPr lang="en-GB" sz="1200" b="1"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3915487791"/>
                  </a:ext>
                </a:extLst>
              </a:tr>
              <a:tr h="175113">
                <a:tc vMerge="1">
                  <a:txBody>
                    <a:bodyPr/>
                    <a:lstStyle/>
                    <a:p>
                      <a:pPr algn="ctr" rtl="0" fontAlgn="b"/>
                      <a:r>
                        <a:rPr lang="en-GB" sz="1200" b="1" i="0" u="none" strike="noStrike">
                          <a:solidFill>
                            <a:srgbClr val="0070C0"/>
                          </a:solidFill>
                          <a:effectLst/>
                          <a:latin typeface="Calibri"/>
                        </a:rPr>
                        <a:t>Pre-Covid vs Now:</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solidFill>
                      <a:srgbClr val="D9D9D9"/>
                    </a:solidFill>
                  </a:tcPr>
                </a:tc>
                <a:tc>
                  <a:txBody>
                    <a:bodyPr/>
                    <a:lstStyle/>
                    <a:p>
                      <a:pPr algn="ctr" rtl="0" fontAlgn="ctr"/>
                      <a:r>
                        <a:rPr lang="en-GB" sz="1200" b="1" i="0" u="none" strike="noStrike">
                          <a:solidFill>
                            <a:srgbClr val="000000"/>
                          </a:solidFill>
                          <a:effectLst/>
                          <a:latin typeface="Calibri"/>
                        </a:rPr>
                        <a:t>Workplaces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GB" sz="1200" b="1" i="0" u="none" strike="noStrike">
                          <a:solidFill>
                            <a:srgbClr val="000000"/>
                          </a:solidFill>
                          <a:effectLst/>
                          <a:latin typeface="Calibri"/>
                        </a:rPr>
                        <a:t>Residential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GB" sz="1200" b="1" i="0" u="none" strike="noStrike">
                          <a:solidFill>
                            <a:srgbClr val="000000"/>
                          </a:solidFill>
                          <a:effectLst/>
                          <a:latin typeface="Calibri"/>
                        </a:rPr>
                        <a:t>Retail and Recreation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GB" sz="1200" b="1" i="0" u="none" strike="noStrike">
                          <a:solidFill>
                            <a:srgbClr val="000000"/>
                          </a:solidFill>
                          <a:effectLst/>
                          <a:latin typeface="Calibri"/>
                        </a:rPr>
                        <a:t>Grocery and Pharmacy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4002427"/>
                  </a:ext>
                </a:extLst>
              </a:tr>
              <a:tr h="209550">
                <a:tc>
                  <a:txBody>
                    <a:bodyPr/>
                    <a:lstStyle/>
                    <a:p>
                      <a:pPr algn="l" rtl="0" fontAlgn="ctr"/>
                      <a:r>
                        <a:rPr lang="en-GB" sz="1200" b="1" i="0" u="none" strike="noStrike">
                          <a:solidFill>
                            <a:srgbClr val="000000"/>
                          </a:solidFill>
                          <a:effectLst/>
                          <a:latin typeface="Calibri"/>
                        </a:rPr>
                        <a:t>Cambridge</a:t>
                      </a:r>
                    </a:p>
                  </a:txBody>
                  <a:tcPr marL="857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200" b="1" i="0" u="none" strike="noStrike">
                          <a:solidFill>
                            <a:schemeClr val="tx1"/>
                          </a:solidFill>
                          <a:effectLst/>
                          <a:latin typeface="Calibri" panose="020F0502020204030204" pitchFamily="34"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rtl="0" fontAlgn="ctr"/>
                      <a:r>
                        <a:rPr lang="en-GB" sz="1200" b="1" i="0" u="none" strike="noStrike">
                          <a:solidFill>
                            <a:schemeClr val="tx1"/>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fontAlgn="ctr"/>
                      <a:r>
                        <a:rPr lang="en-GB" sz="1200" b="1" i="0" u="none" strike="noStrike">
                          <a:solidFill>
                            <a:schemeClr val="tx1"/>
                          </a:solidFill>
                          <a:effectLst/>
                          <a:latin typeface="Calibri" panose="020F0502020204030204" pitchFamily="34"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rtl="0" fontAlgn="ctr"/>
                      <a:r>
                        <a:rPr lang="en-GB" sz="1200" b="1" i="0" u="none" strike="noStrike">
                          <a:solidFill>
                            <a:schemeClr val="tx1"/>
                          </a:solidFill>
                          <a:effectLst/>
                          <a:latin typeface="Calibri" panose="020F0502020204030204" pitchFamily="34"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2208522828"/>
                  </a:ext>
                </a:extLst>
              </a:tr>
              <a:tr h="153369">
                <a:tc>
                  <a:txBody>
                    <a:bodyPr/>
                    <a:lstStyle/>
                    <a:p>
                      <a:pPr algn="l" rtl="0" fontAlgn="ctr"/>
                      <a:r>
                        <a:rPr lang="en-GB" sz="1200" b="1" i="0" u="none" strike="noStrike">
                          <a:solidFill>
                            <a:srgbClr val="000000"/>
                          </a:solidFill>
                          <a:effectLst/>
                          <a:latin typeface="Calibri"/>
                        </a:rPr>
                        <a:t>South Cambridgeshire</a:t>
                      </a:r>
                    </a:p>
                  </a:txBody>
                  <a:tcPr marL="857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200" b="1" i="0" u="none" strike="noStrike">
                          <a:solidFill>
                            <a:schemeClr val="tx1"/>
                          </a:solidFill>
                          <a:effectLst/>
                          <a:latin typeface="Calibri" panose="020F050202020403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fontAlgn="ctr"/>
                      <a:r>
                        <a:rPr lang="en-GB" sz="1200" b="1" i="0" u="none" strike="noStrike">
                          <a:solidFill>
                            <a:schemeClr val="tx1"/>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fontAlgn="ctr"/>
                      <a:r>
                        <a:rPr lang="en-GB" sz="1200" b="1" i="0" u="none" strike="noStrike" dirty="0">
                          <a:solidFill>
                            <a:schemeClr val="bg1"/>
                          </a:solidFill>
                          <a:effectLst/>
                          <a:latin typeface="Calibri" panose="020F0502020204030204" pitchFamily="34"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0" fontAlgn="ctr"/>
                      <a:r>
                        <a:rPr lang="en-GB" sz="1200" b="1" i="0" u="none" strike="noStrike" dirty="0">
                          <a:solidFill>
                            <a:schemeClr val="tx1"/>
                          </a:solidFill>
                          <a:effectLst/>
                          <a:latin typeface="Calibri" panose="020F050202020403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1632650253"/>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*Sourced from Google Mobility data which was discontinued on 16th October 2022. Numbers represent the % change from the baseline period. The baseline period is defined by Google as 3rd Jan – 6th Feb 2020.</a:t>
            </a:r>
          </a:p>
        </p:txBody>
      </p:sp>
    </p:spTree>
    <p:extLst>
      <p:ext uri="{BB962C8B-B14F-4D97-AF65-F5344CB8AC3E}">
        <p14:creationId xmlns:p14="http://schemas.microsoft.com/office/powerpoint/2010/main" val="3921589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67DB035DBAC944ADE7D0414AF03238" ma:contentTypeVersion="13" ma:contentTypeDescription="Create a new document." ma:contentTypeScope="" ma:versionID="61dcbd30e606f1b7ac708b3e324fa40a">
  <xsd:schema xmlns:xsd="http://www.w3.org/2001/XMLSchema" xmlns:xs="http://www.w3.org/2001/XMLSchema" xmlns:p="http://schemas.microsoft.com/office/2006/metadata/properties" xmlns:ns2="38160366-bcfb-49fe-ae5b-ebd90b6ce091" xmlns:ns3="d2c5561e-d5a1-4761-9d3e-caffcd84e59f" targetNamespace="http://schemas.microsoft.com/office/2006/metadata/properties" ma:root="true" ma:fieldsID="94e6ed4af874d9db47f1e742ea43982c" ns2:_="" ns3:_="">
    <xsd:import namespace="38160366-bcfb-49fe-ae5b-ebd90b6ce091"/>
    <xsd:import namespace="d2c5561e-d5a1-4761-9d3e-caffcd84e59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160366-bcfb-49fe-ae5b-ebd90b6ce0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a33aaf0-d2be-4910-a308-718f043c10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c5561e-d5a1-4761-9d3e-caffcd84e59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e3b12a5-4582-46ba-9309-d972dc8876db}" ma:internalName="TaxCatchAll" ma:showField="CatchAllData" ma:web="d2c5561e-d5a1-4761-9d3e-caffcd84e5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8160366-bcfb-49fe-ae5b-ebd90b6ce091">
      <Terms xmlns="http://schemas.microsoft.com/office/infopath/2007/PartnerControls"/>
    </lcf76f155ced4ddcb4097134ff3c332f>
    <TaxCatchAll xmlns="d2c5561e-d5a1-4761-9d3e-caffcd84e59f" xsi:nil="true"/>
    <MediaLengthInSeconds xmlns="38160366-bcfb-49fe-ae5b-ebd90b6ce091" xsi:nil="true"/>
    <SharedWithUsers xmlns="d2c5561e-d5a1-4761-9d3e-caffcd84e59f">
      <UserInfo>
        <DisplayName/>
        <AccountId xsi:nil="true"/>
        <AccountType/>
      </UserInfo>
    </SharedWithUsers>
  </documentManagement>
</p:properties>
</file>

<file path=customXml/itemProps1.xml><?xml version="1.0" encoding="utf-8"?>
<ds:datastoreItem xmlns:ds="http://schemas.openxmlformats.org/officeDocument/2006/customXml" ds:itemID="{9287CE0D-252D-423F-A3D3-E0DCAC31B1E8}">
  <ds:schemaRefs>
    <ds:schemaRef ds:uri="38160366-bcfb-49fe-ae5b-ebd90b6ce091"/>
    <ds:schemaRef ds:uri="d2c5561e-d5a1-4761-9d3e-caffcd84e5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848060C-17CB-4944-9C05-D6E68695E1BC}">
  <ds:schemaRefs>
    <ds:schemaRef ds:uri="http://schemas.microsoft.com/sharepoint/v3/contenttype/forms"/>
  </ds:schemaRefs>
</ds:datastoreItem>
</file>

<file path=customXml/itemProps3.xml><?xml version="1.0" encoding="utf-8"?>
<ds:datastoreItem xmlns:ds="http://schemas.openxmlformats.org/officeDocument/2006/customXml" ds:itemID="{41BF53F6-4C56-419A-AFBD-12A3DEF7850D}">
  <ds:schemaRefs>
    <ds:schemaRef ds:uri="38160366-bcfb-49fe-ae5b-ebd90b6ce091"/>
    <ds:schemaRef ds:uri="d2c5561e-d5a1-4761-9d3e-caffcd84e59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TotalTime>
  <Words>11263</Words>
  <Application>Microsoft Office PowerPoint</Application>
  <PresentationFormat>Widescreen</PresentationFormat>
  <Paragraphs>1491</Paragraphs>
  <Slides>58</Slides>
  <Notes>57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58</vt:i4>
      </vt:variant>
    </vt:vector>
  </HeadingPairs>
  <TitlesOfParts>
    <vt:vector size="68" baseType="lpstr">
      <vt:lpstr>Arial</vt:lpstr>
      <vt:lpstr>Arial,Sans-Serif</vt:lpstr>
      <vt:lpstr>Calibri</vt:lpstr>
      <vt:lpstr>Calibri Light</vt:lpstr>
      <vt:lpstr>Calibri,Sans-Serif</vt:lpstr>
      <vt:lpstr>osmftext</vt:lpstr>
      <vt:lpstr>Roboto</vt:lpstr>
      <vt:lpstr>Segoe UI</vt:lpstr>
      <vt:lpstr>Office Theme</vt:lpstr>
      <vt:lpstr>Office Theme</vt:lpstr>
      <vt:lpstr>Transport update: Cambridge and South Cambridgeshire  COVID-19 transport impacts and recovery</vt:lpstr>
      <vt:lpstr>Transport Update Aims</vt:lpstr>
      <vt:lpstr>Colour scale</vt:lpstr>
      <vt:lpstr>Accessibility</vt:lpstr>
      <vt:lpstr>Overview</vt:lpstr>
      <vt:lpstr>Headlines: June 2023</vt:lpstr>
      <vt:lpstr>Recovery Tracker</vt:lpstr>
      <vt:lpstr>Travel Demand</vt:lpstr>
      <vt:lpstr>Has COVID-19 changed where we spend our time?</vt:lpstr>
      <vt:lpstr>Strategic Road Network</vt:lpstr>
      <vt:lpstr>Strategic Road Network Monitoring Sites</vt:lpstr>
      <vt:lpstr>Strategic Road Network: Annual Average Daily Flow by Year</vt:lpstr>
      <vt:lpstr>Strategic Road Network: Average Daily Flow by Month</vt:lpstr>
      <vt:lpstr>Strategic Road Network: Daily Flow by Day of the Week</vt:lpstr>
      <vt:lpstr>Strategic Road Network: Cambridge</vt:lpstr>
      <vt:lpstr>Strategic Road Network: East Cambridgeshire</vt:lpstr>
      <vt:lpstr>Strategic Road Network: Fenland</vt:lpstr>
      <vt:lpstr>Strategic Road Network: Huntingdonshire</vt:lpstr>
      <vt:lpstr>Strategic Road Network: Peterborough</vt:lpstr>
      <vt:lpstr>Strategic Road Network: South Cambridgeshire</vt:lpstr>
      <vt:lpstr>Local Road Network: Motorised Vehicles</vt:lpstr>
      <vt:lpstr>Local Road Network Monitoring Sites: Motorised Vehicles</vt:lpstr>
      <vt:lpstr>Local Road Network: Motorised Vehicle – Trends</vt:lpstr>
      <vt:lpstr>Local Road Network: Motorised Vehicle - Annual Survey Sites</vt:lpstr>
      <vt:lpstr>Local Road Network: Motorised Vehicle - Peak Spreading</vt:lpstr>
      <vt:lpstr>Local Road Network: Vehicle Split</vt:lpstr>
      <vt:lpstr>Local Road Network Monitoring Sites: Vehicle Split</vt:lpstr>
      <vt:lpstr>Local Road Vehicle Split: Overall</vt:lpstr>
      <vt:lpstr>Local Road Vehicle Split: By Location</vt:lpstr>
      <vt:lpstr>Local Road Network: Recovery Map</vt:lpstr>
      <vt:lpstr>Local Road Network: Recovery by Location and Mode</vt:lpstr>
      <vt:lpstr>Local Road Network: Active Travel</vt:lpstr>
      <vt:lpstr>Local Road Network Monitoring Sites: Active Travel</vt:lpstr>
      <vt:lpstr>Local Road Network: Cyclists</vt:lpstr>
      <vt:lpstr>Local Road Network: Pedestrians</vt:lpstr>
      <vt:lpstr>Local Road Network: Active Travel Census Sites</vt:lpstr>
      <vt:lpstr>Local Road Network: Active Travel Peak Spreading</vt:lpstr>
      <vt:lpstr>Retail Footfall</vt:lpstr>
      <vt:lpstr>Retail Footfall: Central Cambridge</vt:lpstr>
      <vt:lpstr>Retail Footfall: Central Cambridge by Day of the Week</vt:lpstr>
      <vt:lpstr>Car Parking</vt:lpstr>
      <vt:lpstr>Car Parking: Daily Use</vt:lpstr>
      <vt:lpstr>Car Parking: Length of Stay by Month</vt:lpstr>
      <vt:lpstr>Car Parking: Length of Stay by Car Park</vt:lpstr>
      <vt:lpstr>Rail Passengers</vt:lpstr>
      <vt:lpstr>Rail Passengers: Usage</vt:lpstr>
      <vt:lpstr>One Station Square Footfall</vt:lpstr>
      <vt:lpstr>Bus Passengers</vt:lpstr>
      <vt:lpstr>Bus Passengers in Cambridgeshire and Peterborough</vt:lpstr>
      <vt:lpstr>Bus Passengers: Park and Ride</vt:lpstr>
      <vt:lpstr>Bus Passengers: Park and Ride by Site</vt:lpstr>
      <vt:lpstr>Micro-mobility</vt:lpstr>
      <vt:lpstr>E-scooters and E-bikes in Cambridge</vt:lpstr>
      <vt:lpstr>Air Quality</vt:lpstr>
      <vt:lpstr>Air Quality Monitoring Locations</vt:lpstr>
      <vt:lpstr>Air Quality: All Sites</vt:lpstr>
      <vt:lpstr>Air Quality: Individual Sites</vt:lpstr>
      <vt:lpstr>research.group@cambridgeshire.gov.uk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Pollard (she/her)</dc:creator>
  <cp:lastModifiedBy>Ellen Pollard (she/her)</cp:lastModifiedBy>
  <cp:revision>3</cp:revision>
  <dcterms:created xsi:type="dcterms:W3CDTF">2023-04-21T08:00:11Z</dcterms:created>
  <dcterms:modified xsi:type="dcterms:W3CDTF">2023-08-25T14:04:44Z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0x0101006467DB035DBAC944ADE7D0414AF03238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