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7"/>
  </p:notesMasterIdLst>
  <p:sldIdLst>
    <p:sldId id="437" r:id="rId5"/>
    <p:sldId id="444" r:id="rId6"/>
    <p:sldId id="510" r:id="rId7"/>
    <p:sldId id="511" r:id="rId8"/>
    <p:sldId id="509" r:id="rId9"/>
    <p:sldId id="497" r:id="rId10"/>
    <p:sldId id="428" r:id="rId11"/>
    <p:sldId id="407" r:id="rId12"/>
    <p:sldId id="429" r:id="rId13"/>
    <p:sldId id="418" r:id="rId14"/>
    <p:sldId id="493" r:id="rId15"/>
    <p:sldId id="498" r:id="rId16"/>
    <p:sldId id="421" r:id="rId17"/>
    <p:sldId id="487" r:id="rId18"/>
    <p:sldId id="488" r:id="rId19"/>
    <p:sldId id="489" r:id="rId20"/>
    <p:sldId id="490" r:id="rId21"/>
    <p:sldId id="491" r:id="rId22"/>
    <p:sldId id="422" r:id="rId23"/>
    <p:sldId id="447" r:id="rId24"/>
    <p:sldId id="516" r:id="rId25"/>
    <p:sldId id="410" r:id="rId26"/>
    <p:sldId id="468" r:id="rId27"/>
    <p:sldId id="461" r:id="rId28"/>
    <p:sldId id="494" r:id="rId29"/>
    <p:sldId id="464" r:id="rId30"/>
    <p:sldId id="460" r:id="rId31"/>
    <p:sldId id="512" r:id="rId32"/>
    <p:sldId id="517" r:id="rId33"/>
    <p:sldId id="514" r:id="rId34"/>
    <p:sldId id="513" r:id="rId35"/>
    <p:sldId id="448" r:id="rId36"/>
    <p:sldId id="382" r:id="rId37"/>
    <p:sldId id="406" r:id="rId38"/>
    <p:sldId id="431" r:id="rId39"/>
    <p:sldId id="466" r:id="rId40"/>
    <p:sldId id="450" r:id="rId41"/>
    <p:sldId id="502" r:id="rId42"/>
    <p:sldId id="432" r:id="rId43"/>
    <p:sldId id="485" r:id="rId44"/>
    <p:sldId id="416" r:id="rId45"/>
    <p:sldId id="486" r:id="rId46"/>
    <p:sldId id="481" r:id="rId47"/>
    <p:sldId id="476" r:id="rId48"/>
    <p:sldId id="479" r:id="rId49"/>
    <p:sldId id="433" r:id="rId50"/>
    <p:sldId id="456" r:id="rId51"/>
    <p:sldId id="442" r:id="rId52"/>
    <p:sldId id="455" r:id="rId53"/>
    <p:sldId id="443" r:id="rId54"/>
    <p:sldId id="465" r:id="rId55"/>
    <p:sldId id="427" r:id="rId56"/>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37713F-0FAB-78BD-B0CF-C4D0BA03A03F}" name="Rudolfs Millins" initials="RM" userId="S::Rudolfs.Millins@cambridgeshire.gov.uk::79b8c084-522b-430f-a337-03f0dccfdee6" providerId="AD"/>
  <p188:author id="{0AED1C8A-9137-31C9-C047-EDD1D359613D}" name="Dominic Milham" initials="DM" userId="S::Dominic.Milham@cambridgeshire.gov.uk::d852ccbe-f955-41c6-ba59-765581eb65a4" providerId="AD"/>
  <p188:author id="{31E173AC-BEE1-9415-E7F1-E6B1B98096B2}" name="Graham Shone" initials="GS" userId="S::graham.shone@cambridgeshire.gov.uk::2f7cc940-7d68-4e90-989c-33e4e1c21e5c" providerId="AD"/>
  <p188:author id="{FA48E8B1-B145-1D33-FCB4-338445089B4C}" name="Ellen Pollard" initials="EP" userId="S::Ellen.Pollard@cambridgeshire.gov.uk::1bb0be40-2395-4b16-8b02-ec28fb870a9e" providerId="AD"/>
  <p188:author id="{92B708F2-79CF-2A8D-839F-B85797ED49F8}" name="Sian Loveday" initials="SL" userId="S::sian.loveday@cambridgeshire.gov.uk::3c467ee9-6672-4447-be23-8e5882dd38cf" providerId="AD"/>
  <p188:author id="{0C1301F6-F582-FC1B-822B-BE1043A157FE}" name="Ellen Pollard" initials="EP" userId="S::ellen.pollard@cambridgeshire.gov.uk::1bb0be40-2395-4b16-8b02-ec28fb870a9e" providerId="AD"/>
  <p188:author id="{197393F7-CDF3-0087-C06B-57340D72DC4F}" name="Sian Loveday" initials="SL" userId="S::Sian.Loveday@cambridgeshire.gov.uk::3c467ee9-6672-4447-be23-8e5882dd38c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ian Loveday" initials="SL" lastIdx="68" clrIdx="0">
    <p:extLst>
      <p:ext uri="{19B8F6BF-5375-455C-9EA6-DF929625EA0E}">
        <p15:presenceInfo xmlns:p15="http://schemas.microsoft.com/office/powerpoint/2012/main" userId="S::Sian.Loveday@cambridgeshire.gov.uk::3c467ee9-6672-4447-be23-8e5882dd38cf" providerId="AD"/>
      </p:ext>
    </p:extLst>
  </p:cmAuthor>
  <p:cmAuthor id="2" name="Dominic Milham" initials="DM" lastIdx="6" clrIdx="1">
    <p:extLst>
      <p:ext uri="{19B8F6BF-5375-455C-9EA6-DF929625EA0E}">
        <p15:presenceInfo xmlns:p15="http://schemas.microsoft.com/office/powerpoint/2012/main" userId="S::Dominic.Milham@cambridgeshire.gov.uk::d852ccbe-f955-41c6-ba59-765581eb65a4" providerId="AD"/>
      </p:ext>
    </p:extLst>
  </p:cmAuthor>
  <p:cmAuthor id="3" name="Ellen Pollard" initials="EP" lastIdx="16" clrIdx="2">
    <p:extLst>
      <p:ext uri="{19B8F6BF-5375-455C-9EA6-DF929625EA0E}">
        <p15:presenceInfo xmlns:p15="http://schemas.microsoft.com/office/powerpoint/2012/main" userId="S::Ellen.Pollard@cambridgeshire.gov.uk::1bb0be40-2395-4b16-8b02-ec28fb870a9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9668"/>
    <a:srgbClr val="203864"/>
    <a:srgbClr val="203764"/>
    <a:srgbClr val="F4008E"/>
    <a:srgbClr val="FFCCCC"/>
    <a:srgbClr val="BDD7EE"/>
    <a:srgbClr val="5B9BD5"/>
    <a:srgbClr val="288DD0"/>
    <a:srgbClr val="FFCA28"/>
    <a:srgbClr val="E13E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3F99C4-6FEE-47D0-B3D5-474E55E212D0}" v="33646" dt="2023-01-20T16:34:56.193"/>
    <p1510:client id="{5CDB8D78-286D-85F5-46F6-67C7893BD904}" v="32" dt="2023-01-20T16:13:55.826"/>
    <p1510:client id="{8E880153-6732-B921-DB00-9F4FE2E33295}" v="1" dt="2023-01-20T14:17:47.502"/>
    <p1510:client id="{9E051B32-B6A1-49E0-B90F-5D663FBC86B7}" v="5" dt="2023-01-20T16:14:28.950"/>
    <p1510:client id="{A97E2640-392A-D795-5670-D2A36D7A179B}" v="115" dt="2023-01-20T13:26:53.056"/>
    <p1510:client id="{AE615DB3-7A19-4223-9FED-0635696A6AB5}" v="4655" dt="2023-01-20T16:37:51.517"/>
    <p1510:client id="{EFAAECB7-70CB-AF71-F638-8524AB83E51C}" v="1" vWet="2" dt="2023-01-20T16:36:02.758"/>
    <p1510:client id="{F1109356-6164-A2A8-BA07-0BBB1F6C02DF}" v="4" dt="2023-01-20T10:49:28.6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982" autoAdjust="0"/>
  </p:normalViewPr>
  <p:slideViewPr>
    <p:cSldViewPr snapToGrid="0">
      <p:cViewPr varScale="1">
        <p:scale>
          <a:sx n="74" d="100"/>
          <a:sy n="74" d="100"/>
        </p:scale>
        <p:origin x="19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GB"/>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2CECAB45-2DAA-410D-87A9-FA44B97E7CA9}" type="datetimeFigureOut">
              <a:rPr lang="en-GB" smtClean="0"/>
              <a:t>25/08/2023</a:t>
            </a:fld>
            <a:endParaRPr lang="en-GB"/>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GB"/>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6752205D-5FA4-42AE-8470-588BCE34BAB7}" type="slidenum">
              <a:rPr lang="en-GB" smtClean="0"/>
              <a:t>‹#›</a:t>
            </a:fld>
            <a:endParaRPr lang="en-GB"/>
          </a:p>
        </p:txBody>
      </p:sp>
    </p:spTree>
    <p:extLst>
      <p:ext uri="{BB962C8B-B14F-4D97-AF65-F5344CB8AC3E}">
        <p14:creationId xmlns:p14="http://schemas.microsoft.com/office/powerpoint/2010/main" val="1763301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airqualityengland.co.uk/"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www.airqualityengland.co.uk/"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29BFED-29D6-4DAE-9693-E577AD6C3CA5}" type="slidenum">
              <a:rPr lang="en-GB" smtClean="0"/>
              <a:t>1</a:t>
            </a:fld>
            <a:endParaRPr lang="en-GB"/>
          </a:p>
        </p:txBody>
      </p:sp>
    </p:spTree>
    <p:extLst>
      <p:ext uri="{BB962C8B-B14F-4D97-AF65-F5344CB8AC3E}">
        <p14:creationId xmlns:p14="http://schemas.microsoft.com/office/powerpoint/2010/main" val="1819674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GB" sz="1100" b="1" i="1">
                <a:solidFill>
                  <a:prstClr val="black"/>
                </a:solidFill>
              </a:rPr>
              <a:t>National Highways WebTRIS data</a:t>
            </a:r>
          </a:p>
          <a:p>
            <a:pPr defTabSz="990752">
              <a:defRPr/>
            </a:pPr>
            <a:endParaRPr lang="en-GB" sz="1100" i="1">
              <a:solidFill>
                <a:prstClr val="black"/>
              </a:solidFill>
            </a:endParaRPr>
          </a:p>
          <a:p>
            <a:pPr defTabSz="990752">
              <a:defRPr/>
            </a:pPr>
            <a:r>
              <a:rPr lang="en-GB" sz="1100" i="1">
                <a:solidFill>
                  <a:prstClr val="black"/>
                </a:solidFill>
              </a:rPr>
              <a:t>Locations:</a:t>
            </a:r>
          </a:p>
          <a:p>
            <a:pPr fontAlgn="b"/>
            <a:r>
              <a:rPr lang="pt-BR" sz="2000" b="1">
                <a:solidFill>
                  <a:srgbClr val="000000"/>
                </a:solidFill>
                <a:latin typeface="Calibri" panose="020F0502020204030204" pitchFamily="34" charset="0"/>
              </a:rPr>
              <a:t>Cambridge</a:t>
            </a:r>
            <a:endParaRPr lang="en-GB" sz="2000">
              <a:latin typeface="Arial" panose="020B0604020202020204" pitchFamily="34" charset="0"/>
            </a:endParaRPr>
          </a:p>
          <a:p>
            <a:pPr fontAlgn="b"/>
            <a:r>
              <a:rPr lang="en-GB" sz="2000" b="1">
                <a:solidFill>
                  <a:srgbClr val="000000"/>
                </a:solidFill>
                <a:latin typeface="Calibri" panose="020F0502020204030204" pitchFamily="34" charset="0"/>
              </a:rPr>
              <a:t>Peterborough</a:t>
            </a:r>
            <a:endParaRPr lang="en-GB" sz="2000">
              <a:latin typeface="Arial" panose="020B0604020202020204" pitchFamily="34" charset="0"/>
            </a:endParaRPr>
          </a:p>
          <a:p>
            <a:pPr fontAlgn="b"/>
            <a:r>
              <a:rPr lang="en-GB" sz="2000" b="1">
                <a:solidFill>
                  <a:srgbClr val="000000"/>
                </a:solidFill>
                <a:latin typeface="Calibri" panose="020F0502020204030204" pitchFamily="34" charset="0"/>
              </a:rPr>
              <a:t>East Cambridgeshire</a:t>
            </a:r>
            <a:endParaRPr lang="en-GB" sz="2000">
              <a:latin typeface="Arial" panose="020B0604020202020204" pitchFamily="34" charset="0"/>
            </a:endParaRPr>
          </a:p>
          <a:p>
            <a:pPr fontAlgn="b"/>
            <a:r>
              <a:rPr lang="en-GB" sz="2000" b="1">
                <a:solidFill>
                  <a:srgbClr val="000000"/>
                </a:solidFill>
                <a:latin typeface="Calibri" panose="020F0502020204030204" pitchFamily="34" charset="0"/>
              </a:rPr>
              <a:t>Fenland</a:t>
            </a:r>
            <a:endParaRPr lang="en-GB" sz="2000">
              <a:latin typeface="Arial" panose="020B0604020202020204" pitchFamily="34" charset="0"/>
            </a:endParaRPr>
          </a:p>
          <a:p>
            <a:pPr fontAlgn="b"/>
            <a:r>
              <a:rPr lang="en-GB" sz="2000" b="1">
                <a:solidFill>
                  <a:srgbClr val="000000"/>
                </a:solidFill>
                <a:latin typeface="Calibri" panose="020F0502020204030204" pitchFamily="34" charset="0"/>
              </a:rPr>
              <a:t>Huntingdonshire</a:t>
            </a:r>
            <a:endParaRPr lang="en-GB" sz="2000">
              <a:latin typeface="Arial" panose="020B0604020202020204" pitchFamily="34" charset="0"/>
            </a:endParaRPr>
          </a:p>
          <a:p>
            <a:pPr fontAlgn="b"/>
            <a:r>
              <a:rPr lang="en-GB" sz="2000" b="1">
                <a:solidFill>
                  <a:srgbClr val="000000"/>
                </a:solidFill>
                <a:latin typeface="Calibri" panose="020F0502020204030204" pitchFamily="34" charset="0"/>
              </a:rPr>
              <a:t>South Cambridgeshire</a:t>
            </a:r>
            <a:endParaRPr lang="en-GB" sz="2000">
              <a:latin typeface="Arial" panose="020B0604020202020204" pitchFamily="34" charset="0"/>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10</a:t>
            </a:fld>
            <a:endParaRPr lang="en-GB">
              <a:solidFill>
                <a:prstClr val="black"/>
              </a:solidFill>
              <a:latin typeface="Calibri" panose="020F0502020204030204"/>
            </a:endParaRPr>
          </a:p>
        </p:txBody>
      </p:sp>
    </p:spTree>
    <p:extLst>
      <p:ext uri="{BB962C8B-B14F-4D97-AF65-F5344CB8AC3E}">
        <p14:creationId xmlns:p14="http://schemas.microsoft.com/office/powerpoint/2010/main" val="904300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GB" sz="1050" b="1" dirty="0">
                <a:solidFill>
                  <a:prstClr val="black"/>
                </a:solidFill>
                <a:latin typeface="Calibri" panose="020F0502020204030204"/>
              </a:rPr>
              <a:t>Source: </a:t>
            </a:r>
            <a:r>
              <a:rPr lang="en-GB" sz="1050" i="1" dirty="0">
                <a:solidFill>
                  <a:prstClr val="black"/>
                </a:solidFill>
              </a:rPr>
              <a:t>National Highways </a:t>
            </a:r>
            <a:r>
              <a:rPr lang="en-GB" sz="1050" dirty="0">
                <a:solidFill>
                  <a:prstClr val="black"/>
                </a:solidFill>
                <a:latin typeface="Calibri" panose="020F0502020204030204"/>
              </a:rPr>
              <a:t>WebTRIS data.</a:t>
            </a:r>
            <a:r>
              <a:rPr lang="en-GB" sz="1050" dirty="0"/>
              <a:t> </a:t>
            </a:r>
            <a:r>
              <a:rPr lang="en-GB" sz="1100" dirty="0">
                <a:solidFill>
                  <a:prstClr val="black"/>
                </a:solidFill>
                <a:latin typeface="Calibri" panose="020F0502020204030204"/>
              </a:rPr>
              <a:t>Average Daily Flow by year for main carriageway monitors in each district, all with data 2019 – 2022.</a:t>
            </a:r>
            <a:endParaRPr lang="en-GB" sz="1100" dirty="0">
              <a:solidFill>
                <a:prstClr val="black"/>
              </a:solidFill>
              <a:latin typeface="Calibri" panose="020F0502020204030204"/>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11</a:t>
            </a:fld>
            <a:endParaRPr lang="en-GB">
              <a:solidFill>
                <a:prstClr val="black"/>
              </a:solidFill>
              <a:latin typeface="Calibri" panose="020F0502020204030204"/>
            </a:endParaRPr>
          </a:p>
        </p:txBody>
      </p:sp>
    </p:spTree>
    <p:extLst>
      <p:ext uri="{BB962C8B-B14F-4D97-AF65-F5344CB8AC3E}">
        <p14:creationId xmlns:p14="http://schemas.microsoft.com/office/powerpoint/2010/main" val="2433270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GB" sz="1050" b="1" dirty="0">
                <a:solidFill>
                  <a:prstClr val="black"/>
                </a:solidFill>
                <a:latin typeface="Calibri" panose="020F0502020204030204"/>
              </a:rPr>
              <a:t>Source: </a:t>
            </a:r>
            <a:r>
              <a:rPr lang="en-GB" sz="1050" i="1" dirty="0">
                <a:solidFill>
                  <a:prstClr val="black"/>
                </a:solidFill>
              </a:rPr>
              <a:t>National Highways </a:t>
            </a:r>
            <a:r>
              <a:rPr lang="en-GB" sz="1050" dirty="0">
                <a:solidFill>
                  <a:prstClr val="black"/>
                </a:solidFill>
                <a:latin typeface="Calibri" panose="020F0502020204030204"/>
              </a:rPr>
              <a:t>WebTRIS data.</a:t>
            </a:r>
            <a:r>
              <a:rPr lang="en-GB" sz="1050" dirty="0"/>
              <a:t> </a:t>
            </a:r>
            <a:r>
              <a:rPr lang="en-GB" sz="1100" dirty="0">
                <a:solidFill>
                  <a:prstClr val="black"/>
                </a:solidFill>
                <a:latin typeface="Calibri" panose="020F0502020204030204"/>
              </a:rPr>
              <a:t>Average Daily Flow by month for main carriageway monitors in each district, all with data 2019 – 2022.</a:t>
            </a:r>
            <a:endParaRPr lang="en-GB" sz="1100" dirty="0">
              <a:solidFill>
                <a:prstClr val="black"/>
              </a:solidFill>
              <a:latin typeface="Calibri" panose="020F0502020204030204"/>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12</a:t>
            </a:fld>
            <a:endParaRPr lang="en-GB">
              <a:solidFill>
                <a:prstClr val="black"/>
              </a:solidFill>
              <a:latin typeface="Calibri" panose="020F0502020204030204"/>
            </a:endParaRPr>
          </a:p>
        </p:txBody>
      </p:sp>
    </p:spTree>
    <p:extLst>
      <p:ext uri="{BB962C8B-B14F-4D97-AF65-F5344CB8AC3E}">
        <p14:creationId xmlns:p14="http://schemas.microsoft.com/office/powerpoint/2010/main" val="2950699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GB" sz="1000" b="1" dirty="0">
                <a:solidFill>
                  <a:prstClr val="black"/>
                </a:solidFill>
                <a:latin typeface="Calibri" panose="020F0502020204030204"/>
              </a:rPr>
              <a:t>Source: </a:t>
            </a:r>
            <a:r>
              <a:rPr lang="en-GB" sz="1000" i="1" dirty="0">
                <a:solidFill>
                  <a:prstClr val="black"/>
                </a:solidFill>
              </a:rPr>
              <a:t>National Highways </a:t>
            </a:r>
            <a:r>
              <a:rPr lang="en-GB" sz="1000" dirty="0">
                <a:solidFill>
                  <a:prstClr val="black"/>
                </a:solidFill>
                <a:latin typeface="Calibri" panose="020F0502020204030204"/>
              </a:rPr>
              <a:t>WebTRIS data.</a:t>
            </a:r>
            <a:r>
              <a:rPr lang="en-GB" sz="1000" dirty="0"/>
              <a:t> </a:t>
            </a:r>
            <a:r>
              <a:rPr lang="en-GB" sz="1050" dirty="0">
                <a:solidFill>
                  <a:prstClr val="black"/>
                </a:solidFill>
                <a:latin typeface="Calibri" panose="020F0502020204030204"/>
              </a:rPr>
              <a:t>Average Daily Flow by month for main carriageway monitors in each district, all with data 2019 – 2022.</a:t>
            </a:r>
            <a:endParaRPr lang="en-GB" sz="1050" dirty="0">
              <a:solidFill>
                <a:prstClr val="black"/>
              </a:solidFill>
              <a:latin typeface="Calibri" panose="020F0502020204030204"/>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13</a:t>
            </a:fld>
            <a:endParaRPr lang="en-GB">
              <a:solidFill>
                <a:prstClr val="black"/>
              </a:solidFill>
              <a:latin typeface="Calibri" panose="020F0502020204030204"/>
            </a:endParaRPr>
          </a:p>
        </p:txBody>
      </p:sp>
    </p:spTree>
    <p:extLst>
      <p:ext uri="{BB962C8B-B14F-4D97-AF65-F5344CB8AC3E}">
        <p14:creationId xmlns:p14="http://schemas.microsoft.com/office/powerpoint/2010/main" val="743973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GB" sz="1000" b="1" dirty="0">
                <a:solidFill>
                  <a:prstClr val="black"/>
                </a:solidFill>
                <a:latin typeface="Calibri" panose="020F0502020204030204"/>
              </a:rPr>
              <a:t>Source: </a:t>
            </a:r>
            <a:r>
              <a:rPr lang="en-GB" sz="1000" i="1" dirty="0">
                <a:solidFill>
                  <a:prstClr val="black"/>
                </a:solidFill>
              </a:rPr>
              <a:t>National Highways </a:t>
            </a:r>
            <a:r>
              <a:rPr lang="en-GB" sz="1000" dirty="0">
                <a:solidFill>
                  <a:prstClr val="black"/>
                </a:solidFill>
                <a:latin typeface="Calibri" panose="020F0502020204030204"/>
              </a:rPr>
              <a:t>WebTRIS data.</a:t>
            </a:r>
            <a:r>
              <a:rPr lang="en-GB" sz="1000" dirty="0"/>
              <a:t> </a:t>
            </a:r>
            <a:r>
              <a:rPr lang="en-GB" sz="1050" dirty="0">
                <a:solidFill>
                  <a:prstClr val="black"/>
                </a:solidFill>
                <a:latin typeface="Calibri" panose="020F0502020204030204"/>
              </a:rPr>
              <a:t>Average Daily Flow by month for main carriageway monitors in each district, all with data 2019 – 2022.</a:t>
            </a:r>
            <a:endParaRPr lang="en-GB" sz="1050" dirty="0">
              <a:solidFill>
                <a:prstClr val="black"/>
              </a:solidFill>
              <a:latin typeface="Calibri" panose="020F0502020204030204"/>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14</a:t>
            </a:fld>
            <a:endParaRPr lang="en-GB">
              <a:solidFill>
                <a:prstClr val="black"/>
              </a:solidFill>
              <a:latin typeface="Calibri" panose="020F0502020204030204"/>
            </a:endParaRPr>
          </a:p>
        </p:txBody>
      </p:sp>
    </p:spTree>
    <p:extLst>
      <p:ext uri="{BB962C8B-B14F-4D97-AF65-F5344CB8AC3E}">
        <p14:creationId xmlns:p14="http://schemas.microsoft.com/office/powerpoint/2010/main" val="1812986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GB" sz="1000" b="1" dirty="0">
                <a:solidFill>
                  <a:prstClr val="black"/>
                </a:solidFill>
                <a:latin typeface="Calibri" panose="020F0502020204030204"/>
              </a:rPr>
              <a:t>Source: </a:t>
            </a:r>
            <a:r>
              <a:rPr lang="en-GB" sz="1000" i="1" dirty="0">
                <a:solidFill>
                  <a:prstClr val="black"/>
                </a:solidFill>
              </a:rPr>
              <a:t>National Highways </a:t>
            </a:r>
            <a:r>
              <a:rPr lang="en-GB" sz="1000" dirty="0">
                <a:solidFill>
                  <a:prstClr val="black"/>
                </a:solidFill>
                <a:latin typeface="Calibri" panose="020F0502020204030204"/>
              </a:rPr>
              <a:t>WebTRIS data.</a:t>
            </a:r>
            <a:r>
              <a:rPr lang="en-GB" sz="1000" dirty="0"/>
              <a:t> </a:t>
            </a:r>
            <a:r>
              <a:rPr lang="en-GB" sz="1050" dirty="0">
                <a:solidFill>
                  <a:prstClr val="black"/>
                </a:solidFill>
                <a:latin typeface="Calibri" panose="020F0502020204030204"/>
              </a:rPr>
              <a:t>Average Daily Flow by month for main carriageway monitors in each district, all with data 2019 – 2022.</a:t>
            </a:r>
            <a:endParaRPr lang="en-GB" sz="1050" dirty="0">
              <a:solidFill>
                <a:prstClr val="black"/>
              </a:solidFill>
              <a:latin typeface="Calibri" panose="020F0502020204030204"/>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15</a:t>
            </a:fld>
            <a:endParaRPr lang="en-GB">
              <a:solidFill>
                <a:prstClr val="black"/>
              </a:solidFill>
              <a:latin typeface="Calibri" panose="020F0502020204030204"/>
            </a:endParaRPr>
          </a:p>
        </p:txBody>
      </p:sp>
    </p:spTree>
    <p:extLst>
      <p:ext uri="{BB962C8B-B14F-4D97-AF65-F5344CB8AC3E}">
        <p14:creationId xmlns:p14="http://schemas.microsoft.com/office/powerpoint/2010/main" val="3565172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GB" sz="1000" b="1" dirty="0">
                <a:solidFill>
                  <a:prstClr val="black"/>
                </a:solidFill>
                <a:latin typeface="Calibri" panose="020F0502020204030204"/>
              </a:rPr>
              <a:t>Source: </a:t>
            </a:r>
            <a:r>
              <a:rPr lang="en-GB" sz="1000" i="1" dirty="0">
                <a:solidFill>
                  <a:prstClr val="black"/>
                </a:solidFill>
              </a:rPr>
              <a:t>National Highways </a:t>
            </a:r>
            <a:r>
              <a:rPr lang="en-GB" sz="1000" dirty="0">
                <a:solidFill>
                  <a:prstClr val="black"/>
                </a:solidFill>
                <a:latin typeface="Calibri" panose="020F0502020204030204"/>
              </a:rPr>
              <a:t>WebTRIS data.</a:t>
            </a:r>
            <a:r>
              <a:rPr lang="en-GB" sz="1000" dirty="0"/>
              <a:t> </a:t>
            </a:r>
            <a:r>
              <a:rPr lang="en-GB" sz="1050" dirty="0">
                <a:solidFill>
                  <a:prstClr val="black"/>
                </a:solidFill>
                <a:latin typeface="Calibri" panose="020F0502020204030204"/>
              </a:rPr>
              <a:t>Average Daily Flow by month for main carriageway monitors in each district, all with data 2019 – 2022.</a:t>
            </a:r>
            <a:endParaRPr lang="en-GB" dirty="0">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16</a:t>
            </a:fld>
            <a:endParaRPr lang="en-GB">
              <a:solidFill>
                <a:prstClr val="black"/>
              </a:solidFill>
              <a:latin typeface="Calibri" panose="020F0502020204030204"/>
            </a:endParaRPr>
          </a:p>
        </p:txBody>
      </p:sp>
    </p:spTree>
    <p:extLst>
      <p:ext uri="{BB962C8B-B14F-4D97-AF65-F5344CB8AC3E}">
        <p14:creationId xmlns:p14="http://schemas.microsoft.com/office/powerpoint/2010/main" val="2547317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GB" sz="1000" b="1" dirty="0">
                <a:solidFill>
                  <a:prstClr val="black"/>
                </a:solidFill>
                <a:latin typeface="Calibri" panose="020F0502020204030204"/>
              </a:rPr>
              <a:t>Source: </a:t>
            </a:r>
            <a:r>
              <a:rPr lang="en-GB" sz="1000" i="1" dirty="0">
                <a:solidFill>
                  <a:prstClr val="black"/>
                </a:solidFill>
              </a:rPr>
              <a:t>National Highways </a:t>
            </a:r>
            <a:r>
              <a:rPr lang="en-GB" sz="1000" dirty="0">
                <a:solidFill>
                  <a:prstClr val="black"/>
                </a:solidFill>
                <a:latin typeface="Calibri" panose="020F0502020204030204"/>
              </a:rPr>
              <a:t>WebTRIS data.</a:t>
            </a:r>
            <a:r>
              <a:rPr lang="en-GB" sz="1000" dirty="0"/>
              <a:t> </a:t>
            </a:r>
            <a:r>
              <a:rPr lang="en-GB" sz="1050" dirty="0">
                <a:solidFill>
                  <a:prstClr val="black"/>
                </a:solidFill>
                <a:latin typeface="Calibri" panose="020F0502020204030204"/>
              </a:rPr>
              <a:t>Average Daily Flow by month for main carriageway monitors in each district, all with data 2019 – 2022.</a:t>
            </a:r>
            <a:endParaRPr lang="en-GB" dirty="0">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17</a:t>
            </a:fld>
            <a:endParaRPr lang="en-GB">
              <a:solidFill>
                <a:prstClr val="black"/>
              </a:solidFill>
              <a:latin typeface="Calibri" panose="020F0502020204030204"/>
            </a:endParaRPr>
          </a:p>
        </p:txBody>
      </p:sp>
    </p:spTree>
    <p:extLst>
      <p:ext uri="{BB962C8B-B14F-4D97-AF65-F5344CB8AC3E}">
        <p14:creationId xmlns:p14="http://schemas.microsoft.com/office/powerpoint/2010/main" val="34482569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GB" sz="1000" b="1" dirty="0">
                <a:solidFill>
                  <a:prstClr val="black"/>
                </a:solidFill>
                <a:latin typeface="Calibri" panose="020F0502020204030204"/>
              </a:rPr>
              <a:t>Source: </a:t>
            </a:r>
            <a:r>
              <a:rPr lang="en-GB" sz="1000" i="1" dirty="0">
                <a:solidFill>
                  <a:prstClr val="black"/>
                </a:solidFill>
              </a:rPr>
              <a:t>National Highways </a:t>
            </a:r>
            <a:r>
              <a:rPr lang="en-GB" sz="1000" dirty="0">
                <a:solidFill>
                  <a:prstClr val="black"/>
                </a:solidFill>
                <a:latin typeface="Calibri" panose="020F0502020204030204"/>
              </a:rPr>
              <a:t>WebTRIS data.</a:t>
            </a:r>
            <a:r>
              <a:rPr lang="en-GB" sz="1000" dirty="0"/>
              <a:t> </a:t>
            </a:r>
            <a:r>
              <a:rPr lang="en-GB" sz="1050" dirty="0">
                <a:solidFill>
                  <a:prstClr val="black"/>
                </a:solidFill>
                <a:latin typeface="Calibri" panose="020F0502020204030204"/>
              </a:rPr>
              <a:t>Average Daily Flow by month for main carriageway monitors in each district, all with data 2019 – 2022.</a:t>
            </a:r>
            <a:endParaRPr lang="en-GB" dirty="0">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18</a:t>
            </a:fld>
            <a:endParaRPr lang="en-GB">
              <a:solidFill>
                <a:prstClr val="black"/>
              </a:solidFill>
              <a:latin typeface="Calibri" panose="020F0502020204030204"/>
            </a:endParaRPr>
          </a:p>
        </p:txBody>
      </p:sp>
    </p:spTree>
    <p:extLst>
      <p:ext uri="{BB962C8B-B14F-4D97-AF65-F5344CB8AC3E}">
        <p14:creationId xmlns:p14="http://schemas.microsoft.com/office/powerpoint/2010/main" val="1615647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GB" sz="1100" dirty="0">
                <a:latin typeface="Calibri" panose="020F0502020204030204"/>
              </a:rPr>
              <a:t>Average daily flow, sites with data for 2019-2022 chosen for each district.</a:t>
            </a:r>
          </a:p>
          <a:p>
            <a:pPr defTabSz="990752">
              <a:defRPr/>
            </a:pPr>
            <a:r>
              <a:rPr lang="en-GB" sz="1100" dirty="0">
                <a:solidFill>
                  <a:prstClr val="black"/>
                </a:solidFill>
                <a:latin typeface="Calibri" panose="020F0502020204030204"/>
                <a:cs typeface="Calibri" panose="020F0502020204030204"/>
              </a:rPr>
              <a:t>Note the use of ‘normal’ days which allow for a ‘like-for-like’ comparison between comparable days. For example, bank holidays and school holidays are excluded from average flow calculations for ‘normal’ days. As such, this dataset does not account for the Christmas period, Christmas or New Year bank holidays, school summer holidays etc.</a:t>
            </a:r>
          </a:p>
          <a:p>
            <a:pPr defTabSz="990752">
              <a:defRPr/>
            </a:pPr>
            <a:endParaRPr lang="en-GB" sz="1100" b="1" dirty="0">
              <a:solidFill>
                <a:prstClr val="black"/>
              </a:solidFill>
              <a:latin typeface="Calibri" panose="020F0502020204030204"/>
            </a:endParaRPr>
          </a:p>
          <a:p>
            <a:pPr defTabSz="990752">
              <a:defRPr/>
            </a:pPr>
            <a:r>
              <a:rPr lang="en-GB" sz="1100" b="1" dirty="0">
                <a:solidFill>
                  <a:prstClr val="black"/>
                </a:solidFill>
                <a:latin typeface="Calibri" panose="020F0502020204030204"/>
              </a:rPr>
              <a:t>Commentary:</a:t>
            </a:r>
            <a:endParaRPr lang="en-GB" sz="1100" dirty="0">
              <a:solidFill>
                <a:prstClr val="black"/>
              </a:solidFill>
              <a:latin typeface="Calibri" panose="020F0502020204030204"/>
            </a:endParaRPr>
          </a:p>
          <a:p>
            <a:pPr marL="185420" indent="-185420" defTabSz="990752">
              <a:buFontTx/>
              <a:buChar char="-"/>
              <a:defRPr/>
            </a:pPr>
            <a:r>
              <a:rPr lang="en-GB" sz="1100" dirty="0">
                <a:solidFill>
                  <a:prstClr val="black"/>
                </a:solidFill>
                <a:latin typeface="Calibri" panose="020F0502020204030204"/>
                <a:cs typeface="Calibri" panose="020F0502020204030204"/>
              </a:rPr>
              <a:t>Flow rates still below Dec 2019 for weekdays and weekends (-7% Mon-Sun)</a:t>
            </a:r>
            <a:endParaRPr lang="en-US" dirty="0"/>
          </a:p>
          <a:p>
            <a:pPr marL="185420" indent="-185420" defTabSz="990752">
              <a:buFontTx/>
              <a:buChar char="-"/>
              <a:defRPr/>
            </a:pPr>
            <a:r>
              <a:rPr lang="en-GB" dirty="0"/>
              <a:t>In December 2022, the </a:t>
            </a:r>
            <a:r>
              <a:rPr lang="en-GB" b="1" dirty="0"/>
              <a:t>‘First Working Day’ (-10%) </a:t>
            </a:r>
            <a:r>
              <a:rPr lang="en-GB" dirty="0"/>
              <a:t>was the weekday furthest behind the 2019 volumes whilst </a:t>
            </a:r>
            <a:r>
              <a:rPr lang="en-GB" b="1" dirty="0"/>
              <a:t>Sunday (-10%) </a:t>
            </a:r>
            <a:r>
              <a:rPr lang="en-GB" dirty="0"/>
              <a:t>was further behind Saturday (-1%).</a:t>
            </a:r>
            <a:endParaRPr lang="en-US" dirty="0">
              <a:cs typeface="Calibri" panose="020F0502020204030204"/>
            </a:endParaRPr>
          </a:p>
          <a:p>
            <a:pPr marL="185420" indent="-185420" defTabSz="990752">
              <a:buFontTx/>
              <a:buChar char="-"/>
              <a:defRPr/>
            </a:pPr>
            <a:r>
              <a:rPr lang="en-GB" dirty="0"/>
              <a:t>The proportion of people travelling on weekdays (M-Th) vs. at the weekend (S-S) has recovered to be similar to pre-pandemic, despite overall volumes being lower.</a:t>
            </a:r>
            <a:endParaRPr lang="en-GB" dirty="0">
              <a:cs typeface="Calibri" panose="020F0502020204030204"/>
            </a:endParaRPr>
          </a:p>
          <a:p>
            <a:pPr marL="185766" indent="-185766" defTabSz="990752">
              <a:buFontTx/>
              <a:buChar char="-"/>
              <a:defRPr/>
            </a:pPr>
            <a:r>
              <a:rPr lang="en-GB" sz="1100" dirty="0">
                <a:solidFill>
                  <a:prstClr val="black"/>
                </a:solidFill>
                <a:latin typeface="Calibri" panose="020F0502020204030204"/>
                <a:cs typeface="Calibri" panose="020F0502020204030204"/>
              </a:rPr>
              <a:t>Both weekdays and weekends are higher than Dec 2020, likely as during Dec 2020 there were tiered lockdowns in place</a:t>
            </a:r>
          </a:p>
          <a:p>
            <a:pPr marL="185766" indent="-185766" defTabSz="990752">
              <a:buFontTx/>
              <a:buChar char="-"/>
              <a:defRPr/>
            </a:pPr>
            <a:r>
              <a:rPr lang="en-GB" sz="1100" dirty="0">
                <a:solidFill>
                  <a:prstClr val="black"/>
                </a:solidFill>
                <a:latin typeface="Calibri" panose="020F0502020204030204"/>
                <a:cs typeface="Calibri" panose="020F0502020204030204"/>
              </a:rPr>
              <a:t>Activity decreases slightly from September 2022, perhaps as a result of the darker evenings and poorer weather in the winter.</a:t>
            </a:r>
          </a:p>
          <a:p>
            <a:pPr marL="185766" marR="0" lvl="0" indent="-185766" algn="l" defTabSz="990752" rtl="0" eaLnBrk="1" fontAlgn="auto" latinLnBrk="0" hangingPunct="1">
              <a:lnSpc>
                <a:spcPct val="100000"/>
              </a:lnSpc>
              <a:spcBef>
                <a:spcPts val="0"/>
              </a:spcBef>
              <a:spcAft>
                <a:spcPts val="0"/>
              </a:spcAft>
              <a:buClrTx/>
              <a:buSzTx/>
              <a:buFontTx/>
              <a:buChar char="-"/>
              <a:tabLst/>
              <a:defRPr/>
            </a:pPr>
            <a:r>
              <a:rPr lang="en-GB" sz="1100" dirty="0"/>
              <a:t>The proportion of people travelling on weekdays (M-Th) vs. at the weekend (S-S) has recovered to be similar to pre-pandemic, despite overall volumes being lower.</a:t>
            </a:r>
            <a:endParaRPr lang="en-GB" sz="1100" dirty="0">
              <a:cs typeface="Calibri"/>
            </a:endParaRPr>
          </a:p>
          <a:p>
            <a:pPr marL="185766" indent="-185766" defTabSz="990752">
              <a:buFontTx/>
              <a:buChar char="-"/>
              <a:defRPr/>
            </a:pPr>
            <a:endParaRPr lang="en-GB" sz="1100" dirty="0">
              <a:solidFill>
                <a:prstClr val="black"/>
              </a:solidFill>
              <a:latin typeface="Calibri" panose="020F0502020204030204"/>
              <a:cs typeface="Calibri" panose="020F0502020204030204"/>
            </a:endParaRPr>
          </a:p>
          <a:p>
            <a:pPr marL="185766" indent="-185766" defTabSz="990752">
              <a:buFontTx/>
              <a:buChar char="-"/>
              <a:defRPr/>
            </a:pPr>
            <a:endParaRPr lang="en-GB" sz="1100" dirty="0">
              <a:solidFill>
                <a:prstClr val="black"/>
              </a:solidFill>
              <a:latin typeface="Calibri" panose="020F0502020204030204"/>
              <a:cs typeface="Calibri" panose="020F0502020204030204"/>
            </a:endParaRPr>
          </a:p>
          <a:p>
            <a:pPr defTabSz="990752">
              <a:defRPr/>
            </a:pPr>
            <a:r>
              <a:rPr lang="en-GB" sz="1100" b="1" dirty="0">
                <a:solidFill>
                  <a:prstClr val="black"/>
                </a:solidFill>
                <a:latin typeface="Calibri" panose="020F0502020204030204"/>
              </a:rPr>
              <a:t>Source: </a:t>
            </a:r>
            <a:r>
              <a:rPr lang="en-GB" sz="1100" i="1" dirty="0">
                <a:solidFill>
                  <a:prstClr val="black"/>
                </a:solidFill>
              </a:rPr>
              <a:t>National Highways </a:t>
            </a:r>
            <a:r>
              <a:rPr lang="en-GB" sz="1100" dirty="0">
                <a:solidFill>
                  <a:prstClr val="black"/>
                </a:solidFill>
                <a:latin typeface="Calibri" panose="020F0502020204030204"/>
              </a:rPr>
              <a:t>WebTRIS data.</a:t>
            </a:r>
            <a:r>
              <a:rPr lang="en-GB" sz="1100" dirty="0"/>
              <a:t> </a:t>
            </a:r>
            <a:r>
              <a:rPr lang="en-GB" dirty="0">
                <a:solidFill>
                  <a:prstClr val="black"/>
                </a:solidFill>
                <a:latin typeface="Calibri" panose="020F0502020204030204"/>
              </a:rPr>
              <a:t>Average Daily Flow in the week for main carriageway monitors in each district, all with data 2019 – 2022.</a:t>
            </a:r>
            <a:endParaRPr lang="en-GB" dirty="0">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19</a:t>
            </a:fld>
            <a:endParaRPr lang="en-GB">
              <a:solidFill>
                <a:prstClr val="black"/>
              </a:solidFill>
              <a:latin typeface="Calibri" panose="020F0502020204030204"/>
            </a:endParaRPr>
          </a:p>
        </p:txBody>
      </p:sp>
    </p:spTree>
    <p:extLst>
      <p:ext uri="{BB962C8B-B14F-4D97-AF65-F5344CB8AC3E}">
        <p14:creationId xmlns:p14="http://schemas.microsoft.com/office/powerpoint/2010/main" val="3583569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29BFED-29D6-4DAE-9693-E577AD6C3CA5}" type="slidenum">
              <a:rPr lang="en-GB" smtClean="0"/>
              <a:t>2</a:t>
            </a:fld>
            <a:endParaRPr lang="en-GB"/>
          </a:p>
        </p:txBody>
      </p:sp>
    </p:spTree>
    <p:extLst>
      <p:ext uri="{BB962C8B-B14F-4D97-AF65-F5344CB8AC3E}">
        <p14:creationId xmlns:p14="http://schemas.microsoft.com/office/powerpoint/2010/main" val="31767405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29BFED-29D6-4DAE-9693-E577AD6C3CA5}" type="slidenum">
              <a:rPr lang="en-GB" smtClean="0"/>
              <a:t>20</a:t>
            </a:fld>
            <a:endParaRPr lang="en-GB"/>
          </a:p>
        </p:txBody>
      </p:sp>
    </p:spTree>
    <p:extLst>
      <p:ext uri="{BB962C8B-B14F-4D97-AF65-F5344CB8AC3E}">
        <p14:creationId xmlns:p14="http://schemas.microsoft.com/office/powerpoint/2010/main" val="266422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6752205D-5FA4-42AE-8470-588BCE34BAB7}" type="slidenum">
              <a:rPr lang="en-GB" smtClean="0"/>
              <a:t>21</a:t>
            </a:fld>
            <a:endParaRPr lang="en-GB"/>
          </a:p>
        </p:txBody>
      </p:sp>
    </p:spTree>
    <p:extLst>
      <p:ext uri="{BB962C8B-B14F-4D97-AF65-F5344CB8AC3E}">
        <p14:creationId xmlns:p14="http://schemas.microsoft.com/office/powerpoint/2010/main" val="3765281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GB" sz="1100" b="1" dirty="0">
                <a:solidFill>
                  <a:prstClr val="black"/>
                </a:solidFill>
                <a:latin typeface="Calibri" panose="020F0502020204030204"/>
              </a:rPr>
              <a:t>Commentary:</a:t>
            </a:r>
            <a:r>
              <a:rPr lang="en-GB" sz="1100" dirty="0">
                <a:solidFill>
                  <a:prstClr val="black"/>
                </a:solidFill>
                <a:latin typeface="Calibri" panose="020F0502020204030204"/>
              </a:rPr>
              <a:t> </a:t>
            </a:r>
          </a:p>
          <a:p>
            <a:pPr marL="185420" indent="-185420" defTabSz="990752">
              <a:buFontTx/>
              <a:buChar char="-"/>
              <a:defRPr/>
            </a:pPr>
            <a:r>
              <a:rPr lang="en-GB" sz="1100" dirty="0">
                <a:solidFill>
                  <a:prstClr val="black"/>
                </a:solidFill>
                <a:latin typeface="Calibri" panose="020F0502020204030204"/>
              </a:rPr>
              <a:t>Small decreases in motorised vehicles in Cambridge since September 2022 (-5% Mon-Sun).</a:t>
            </a:r>
            <a:endParaRPr lang="en-GB" sz="1100" dirty="0">
              <a:solidFill>
                <a:prstClr val="black"/>
              </a:solidFill>
              <a:latin typeface="Calibri" panose="020F0502020204030204"/>
              <a:cs typeface="Calibri"/>
            </a:endParaRPr>
          </a:p>
          <a:p>
            <a:pPr marL="185420" indent="-185420" defTabSz="990752">
              <a:buFontTx/>
              <a:buChar char="-"/>
              <a:defRPr/>
            </a:pPr>
            <a:r>
              <a:rPr lang="en-GB" sz="1100" dirty="0">
                <a:solidFill>
                  <a:prstClr val="black"/>
                </a:solidFill>
                <a:latin typeface="Calibri" panose="020F0502020204030204"/>
                <a:cs typeface="Calibri"/>
              </a:rPr>
              <a:t>Cambridge flows remain below Dec 2019 ‘pre-COVID’ levels, particularly during the week (Mon-Thu).</a:t>
            </a:r>
          </a:p>
          <a:p>
            <a:pPr marL="185420" indent="-185420" defTabSz="990752">
              <a:buFontTx/>
              <a:buChar char="-"/>
              <a:defRPr/>
            </a:pPr>
            <a:endParaRPr lang="en-GB" sz="1100" dirty="0">
              <a:solidFill>
                <a:prstClr val="black"/>
              </a:solidFill>
              <a:latin typeface="Calibri" panose="020F0502020204030204"/>
              <a:cs typeface="Calibri"/>
            </a:endParaRPr>
          </a:p>
          <a:p>
            <a:pPr marL="0" marR="0" lvl="0" indent="0" algn="l" defTabSz="990752" rtl="0" eaLnBrk="1" fontAlgn="auto" latinLnBrk="0" hangingPunct="1">
              <a:lnSpc>
                <a:spcPct val="100000"/>
              </a:lnSpc>
              <a:spcBef>
                <a:spcPts val="0"/>
              </a:spcBef>
              <a:spcAft>
                <a:spcPts val="0"/>
              </a:spcAft>
              <a:buClrTx/>
              <a:buSzTx/>
              <a:buFontTx/>
              <a:buNone/>
              <a:tabLst/>
              <a:defRPr/>
            </a:pPr>
            <a:r>
              <a:rPr lang="en-GB" sz="1100" dirty="0">
                <a:cs typeface="Calibri"/>
              </a:rPr>
              <a:t>Bank holiday weeks are not included within the calculations. School holidays are also excluded (except summer holidays in order to obtain figures for August).</a:t>
            </a:r>
          </a:p>
          <a:p>
            <a:pPr marL="185766" indent="-185766" defTabSz="990752">
              <a:buChar char="-"/>
              <a:defRPr/>
            </a:pPr>
            <a:endParaRPr lang="en-GB" sz="1100" dirty="0">
              <a:solidFill>
                <a:prstClr val="black"/>
              </a:solidFill>
              <a:latin typeface="Calibri" panose="020F0502020204030204"/>
              <a:cs typeface="Calibri"/>
            </a:endParaRPr>
          </a:p>
          <a:p>
            <a:pPr defTabSz="990752">
              <a:defRPr/>
            </a:pPr>
            <a:r>
              <a:rPr lang="en-US" sz="1100" i="1" dirty="0">
                <a:cs typeface="Calibri"/>
              </a:rPr>
              <a:t>This chart shows the average volume of motor vehicles counted per weekday for each month/year at the 5 Vivacity sensors noted at the bottom of the slide. The table presents full week and weekend changes against various historic benchmarks to give an indication of how traffic flows are recovering.</a:t>
            </a:r>
          </a:p>
          <a:p>
            <a:pPr defTabSz="990752">
              <a:defRPr/>
            </a:pPr>
            <a:endParaRPr lang="en-US" sz="1100" i="1" dirty="0">
              <a:cs typeface="Calibri"/>
            </a:endParaRPr>
          </a:p>
          <a:p>
            <a:pPr defTabSz="990752">
              <a:defRPr/>
            </a:pPr>
            <a:r>
              <a:rPr lang="en-US" sz="1100" i="1" dirty="0">
                <a:cs typeface="Calibri"/>
              </a:rPr>
              <a:t>Improved data cleaning processes are being developed to improve the omission of any poor quality / non-comparable data – gaps on the graph may be present for this reason. Care should be taken in interpreting these charts as they are solely based on the five locations stated – which dilutes the geographical coverage and may not provide a city-wide / holistic view.</a:t>
            </a:r>
            <a:endParaRPr lang="en-US" dirty="0">
              <a:cs typeface="Calibri"/>
            </a:endParaRPr>
          </a:p>
          <a:p>
            <a:pPr defTabSz="990752">
              <a:defRPr/>
            </a:pPr>
            <a:endParaRPr lang="en-GB" sz="1100" dirty="0">
              <a:solidFill>
                <a:prstClr val="black"/>
              </a:solidFill>
              <a:latin typeface="Calibri" panose="020F0502020204030204"/>
              <a:cs typeface="Calibri"/>
            </a:endParaRPr>
          </a:p>
          <a:p>
            <a:pPr defTabSz="990752">
              <a:defRPr/>
            </a:pPr>
            <a:r>
              <a:rPr lang="en-GB" sz="1100" b="1" dirty="0">
                <a:solidFill>
                  <a:prstClr val="black"/>
                </a:solidFill>
                <a:latin typeface="Calibri" panose="020F0502020204030204"/>
              </a:rPr>
              <a:t>Source: </a:t>
            </a:r>
            <a:r>
              <a:rPr lang="en-GB" sz="1100" i="1" dirty="0">
                <a:solidFill>
                  <a:prstClr val="black"/>
                </a:solidFill>
              </a:rPr>
              <a:t>Cambridge Vivacity sensors</a:t>
            </a:r>
            <a:endParaRPr lang="en-GB" dirty="0"/>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22</a:t>
            </a:fld>
            <a:endParaRPr lang="en-GB">
              <a:solidFill>
                <a:prstClr val="black"/>
              </a:solidFill>
              <a:latin typeface="Calibri" panose="020F0502020204030204"/>
            </a:endParaRPr>
          </a:p>
        </p:txBody>
      </p:sp>
    </p:spTree>
    <p:extLst>
      <p:ext uri="{BB962C8B-B14F-4D97-AF65-F5344CB8AC3E}">
        <p14:creationId xmlns:p14="http://schemas.microsoft.com/office/powerpoint/2010/main" val="28742529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GB" sz="1300" b="1" i="1" dirty="0">
                <a:solidFill>
                  <a:prstClr val="black"/>
                </a:solidFill>
              </a:rPr>
              <a:t>Commentary</a:t>
            </a:r>
          </a:p>
          <a:p>
            <a:pPr marL="185420" indent="-185420">
              <a:buFontTx/>
              <a:buChar char="-"/>
              <a:defRPr/>
            </a:pPr>
            <a:r>
              <a:rPr lang="en-GB" sz="1300" dirty="0">
                <a:solidFill>
                  <a:prstClr val="black"/>
                </a:solidFill>
                <a:latin typeface="Calibri" panose="020F0502020204030204"/>
              </a:rPr>
              <a:t>Motor vehicles dominate in all years. Active travel is now 19% of all traffic in December 2022 – a higher share than December 2019, 2020 and 2021.</a:t>
            </a:r>
            <a:endParaRPr lang="en-GB" sz="1300" dirty="0">
              <a:solidFill>
                <a:prstClr val="black"/>
              </a:solidFill>
              <a:latin typeface="Calibri" panose="020F0502020204030204"/>
              <a:cs typeface="Calibri"/>
            </a:endParaRPr>
          </a:p>
          <a:p>
            <a:pPr marL="185420" indent="-185420">
              <a:buFont typeface="Arial"/>
              <a:buChar char="•"/>
              <a:defRPr/>
            </a:pPr>
            <a:r>
              <a:rPr lang="en-GB" sz="1300" dirty="0">
                <a:solidFill>
                  <a:prstClr val="black"/>
                </a:solidFill>
                <a:latin typeface="Calibri" panose="020F0502020204030204"/>
              </a:rPr>
              <a:t>Traffic volumes are showing a slight recovery in each year since the pandemic. Modal split is not vastly different year-to-year.</a:t>
            </a:r>
            <a:br>
              <a:rPr lang="en-GB" sz="1300" b="1" dirty="0">
                <a:latin typeface="Calibri" panose="020F0502020204030204"/>
                <a:cs typeface="Calibri"/>
              </a:rPr>
            </a:br>
            <a:endParaRPr lang="en-GB" sz="1300" i="1" dirty="0">
              <a:solidFill>
                <a:prstClr val="black"/>
              </a:solidFill>
              <a:cs typeface="Calibri" panose="020F0502020204030204"/>
            </a:endParaRPr>
          </a:p>
          <a:p>
            <a:pPr defTabSz="990752">
              <a:defRPr/>
            </a:pPr>
            <a:r>
              <a:rPr lang="en-GB" sz="1300" b="1" i="1" dirty="0">
                <a:solidFill>
                  <a:prstClr val="black"/>
                </a:solidFill>
              </a:rPr>
              <a:t>Source: </a:t>
            </a:r>
            <a:r>
              <a:rPr lang="en-GB" sz="1300" i="1" dirty="0">
                <a:solidFill>
                  <a:prstClr val="black"/>
                </a:solidFill>
              </a:rPr>
              <a:t>Cambridge Vivacity sensors</a:t>
            </a:r>
            <a:endParaRPr lang="en-GB" dirty="0"/>
          </a:p>
          <a:p>
            <a:pPr defTabSz="990752">
              <a:defRPr/>
            </a:pPr>
            <a:endParaRPr lang="en-GB" sz="1300" i="1" dirty="0">
              <a:solidFill>
                <a:prstClr val="black"/>
              </a:solidFill>
              <a:cs typeface="Calibri"/>
            </a:endParaRPr>
          </a:p>
          <a:p>
            <a:pPr>
              <a:defRPr/>
            </a:pPr>
            <a:endParaRPr lang="en-GB" dirty="0">
              <a:cs typeface="Calibri" panose="020F0502020204030204"/>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23</a:t>
            </a:fld>
            <a:endParaRPr lang="en-GB">
              <a:solidFill>
                <a:prstClr val="black"/>
              </a:solidFill>
              <a:latin typeface="Calibri" panose="020F0502020204030204"/>
            </a:endParaRPr>
          </a:p>
        </p:txBody>
      </p:sp>
    </p:spTree>
    <p:extLst>
      <p:ext uri="{BB962C8B-B14F-4D97-AF65-F5344CB8AC3E}">
        <p14:creationId xmlns:p14="http://schemas.microsoft.com/office/powerpoint/2010/main" val="3110409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GB" sz="1300" b="1" i="1" dirty="0">
                <a:solidFill>
                  <a:prstClr val="black"/>
                </a:solidFill>
              </a:rPr>
              <a:t>Commentary</a:t>
            </a:r>
          </a:p>
          <a:p>
            <a:pPr marL="285750" indent="-285750" defTabSz="990752">
              <a:buFont typeface="Calibri"/>
              <a:buChar char="-"/>
              <a:defRPr/>
            </a:pPr>
            <a:r>
              <a:rPr lang="en-GB" sz="1300" dirty="0">
                <a:solidFill>
                  <a:prstClr val="black"/>
                </a:solidFill>
                <a:latin typeface="Calibri" panose="020F0502020204030204"/>
              </a:rPr>
              <a:t>Cars are the largest individual category at all sites across all years – but some sites are seeing the dominance of cars recede slightly (Cherry Hinton Road, Histon Road North + South).</a:t>
            </a:r>
            <a:endParaRPr lang="en-GB" sz="1300" dirty="0">
              <a:solidFill>
                <a:prstClr val="black"/>
              </a:solidFill>
              <a:latin typeface="Calibri" panose="020F0502020204030204"/>
              <a:cs typeface="Calibri"/>
            </a:endParaRPr>
          </a:p>
          <a:p>
            <a:pPr marL="285750" indent="-285750" defTabSz="990752">
              <a:buFont typeface="Calibri"/>
              <a:buChar char="-"/>
              <a:defRPr/>
            </a:pPr>
            <a:r>
              <a:rPr lang="en-GB" sz="1300" dirty="0">
                <a:solidFill>
                  <a:prstClr val="black"/>
                </a:solidFill>
                <a:latin typeface="Calibri" panose="020F0502020204030204"/>
              </a:rPr>
              <a:t>Whilst absolute volumes have begun to rebound from the low volumes mid-pandemic (December 2020), there has not been a significant impact on modal split at most locations. Exceptions: Mill Road (West) &amp; East Road, both of which are counting more pedestrians and cyclists as a result of sensor upgrades (as noted on the slide).</a:t>
            </a:r>
            <a:endParaRPr lang="en-GB" sz="1300" dirty="0">
              <a:solidFill>
                <a:prstClr val="black"/>
              </a:solidFill>
              <a:latin typeface="Calibri" panose="020F0502020204030204"/>
              <a:cs typeface="Calibri"/>
            </a:endParaRPr>
          </a:p>
          <a:p>
            <a:pPr defTabSz="990752">
              <a:defRPr/>
            </a:pPr>
            <a:endParaRPr lang="en-GB" sz="1300" dirty="0">
              <a:solidFill>
                <a:prstClr val="black"/>
              </a:solidFill>
              <a:latin typeface="Calibri" panose="020F0502020204030204"/>
              <a:cs typeface="Calibri"/>
            </a:endParaRPr>
          </a:p>
          <a:p>
            <a:pPr defTabSz="990752">
              <a:defRPr/>
            </a:pPr>
            <a:r>
              <a:rPr lang="en-GB" sz="1300" b="1" i="1" dirty="0">
                <a:solidFill>
                  <a:prstClr val="black"/>
                </a:solidFill>
              </a:rPr>
              <a:t>Source: </a:t>
            </a:r>
            <a:r>
              <a:rPr lang="en-GB" sz="1300" i="1" dirty="0">
                <a:solidFill>
                  <a:prstClr val="black"/>
                </a:solidFill>
              </a:rPr>
              <a:t>Cambridge Vivacity sensors</a:t>
            </a:r>
            <a:endParaRPr lang="en-GB" sz="1300" i="1" dirty="0">
              <a:solidFill>
                <a:prstClr val="black"/>
              </a:solidFill>
              <a:cs typeface="Calibri"/>
            </a:endParaRPr>
          </a:p>
          <a:p>
            <a:pPr>
              <a:defRPr/>
            </a:pPr>
            <a:endParaRPr lang="en-GB" sz="1300" i="1" dirty="0">
              <a:cs typeface="Calibri"/>
            </a:endParaRPr>
          </a:p>
          <a:p>
            <a:pPr>
              <a:defRPr/>
            </a:pPr>
            <a:endParaRPr lang="en-GB" dirty="0">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24</a:t>
            </a:fld>
            <a:endParaRPr lang="en-GB">
              <a:solidFill>
                <a:prstClr val="black"/>
              </a:solidFill>
              <a:latin typeface="Calibri" panose="020F0502020204030204"/>
            </a:endParaRPr>
          </a:p>
        </p:txBody>
      </p:sp>
    </p:spTree>
    <p:extLst>
      <p:ext uri="{BB962C8B-B14F-4D97-AF65-F5344CB8AC3E}">
        <p14:creationId xmlns:p14="http://schemas.microsoft.com/office/powerpoint/2010/main" val="39762864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GB" b="1" dirty="0">
                <a:cs typeface="Calibri"/>
              </a:rPr>
              <a:t>Commentary:</a:t>
            </a:r>
            <a:endParaRPr lang="en-GB" dirty="0">
              <a:cs typeface="Calibri"/>
            </a:endParaRPr>
          </a:p>
          <a:p>
            <a:pPr defTabSz="990752">
              <a:defRPr/>
            </a:pPr>
            <a:r>
              <a:rPr lang="en-GB" dirty="0">
                <a:cs typeface="Calibri"/>
              </a:rPr>
              <a:t>Active travel is 1% below pre-Covid levels across these sites; albeit with several individual sensors showing improved counts against 2019 levels.</a:t>
            </a:r>
            <a:endParaRPr lang="en-GB" b="1" dirty="0">
              <a:cs typeface="Calibri"/>
            </a:endParaRPr>
          </a:p>
          <a:p>
            <a:pPr defTabSz="990752">
              <a:defRPr/>
            </a:pPr>
            <a:r>
              <a:rPr lang="en-GB" dirty="0">
                <a:cs typeface="Calibri"/>
              </a:rPr>
              <a:t>Motorised travel is uniformly down on pre-pandemic levels across all these sites; and is 17% below pre-Covid levels overall.</a:t>
            </a:r>
          </a:p>
          <a:p>
            <a:pPr defTabSz="990752">
              <a:defRPr/>
            </a:pPr>
            <a:endParaRPr lang="en-GB" dirty="0">
              <a:cs typeface="Calibri"/>
            </a:endParaRPr>
          </a:p>
          <a:p>
            <a:pPr defTabSz="990752">
              <a:defRPr/>
            </a:pPr>
            <a:r>
              <a:rPr lang="en-GB" b="1" dirty="0">
                <a:cs typeface="Calibri"/>
              </a:rPr>
              <a:t>Source: </a:t>
            </a:r>
            <a:r>
              <a:rPr lang="en-GB" dirty="0"/>
              <a:t>Cambridge Vivacity Sensors</a:t>
            </a:r>
            <a:endParaRPr lang="en-GB" dirty="0">
              <a:cs typeface="Calibri"/>
            </a:endParaRPr>
          </a:p>
          <a:p>
            <a:pPr defTabSz="990752">
              <a:defRPr/>
            </a:pPr>
            <a:endParaRPr lang="en-GB" sz="1100" dirty="0">
              <a:solidFill>
                <a:prstClr val="black"/>
              </a:solidFill>
              <a:latin typeface="Calibri" panose="020F0502020204030204"/>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25</a:t>
            </a:fld>
            <a:endParaRPr lang="en-GB">
              <a:solidFill>
                <a:prstClr val="black"/>
              </a:solidFill>
              <a:latin typeface="Calibri" panose="020F0502020204030204"/>
            </a:endParaRPr>
          </a:p>
        </p:txBody>
      </p:sp>
    </p:spTree>
    <p:extLst>
      <p:ext uri="{BB962C8B-B14F-4D97-AF65-F5344CB8AC3E}">
        <p14:creationId xmlns:p14="http://schemas.microsoft.com/office/powerpoint/2010/main" val="20820521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GB" b="1" dirty="0">
                <a:cs typeface="Calibri"/>
              </a:rPr>
              <a:t>Commentary:</a:t>
            </a:r>
            <a:endParaRPr lang="en-GB" dirty="0">
              <a:cs typeface="Calibri"/>
            </a:endParaRPr>
          </a:p>
          <a:p>
            <a:pPr defTabSz="990752">
              <a:defRPr/>
            </a:pPr>
            <a:r>
              <a:rPr lang="en-GB" dirty="0">
                <a:cs typeface="Calibri"/>
              </a:rPr>
              <a:t>Motorcycles are ahead of pre-Covid (2019) counts at all sites.</a:t>
            </a:r>
            <a:endParaRPr lang="en-GB" b="1" dirty="0">
              <a:cs typeface="Calibri"/>
            </a:endParaRPr>
          </a:p>
          <a:p>
            <a:pPr defTabSz="990752">
              <a:defRPr/>
            </a:pPr>
            <a:r>
              <a:rPr lang="en-GB" dirty="0">
                <a:cs typeface="Calibri"/>
              </a:rPr>
              <a:t>Several sites are showing cycling and walking levels ahead of pre-Covid (2019).</a:t>
            </a:r>
          </a:p>
          <a:p>
            <a:pPr defTabSz="990752">
              <a:defRPr/>
            </a:pPr>
            <a:r>
              <a:rPr lang="en-GB" dirty="0">
                <a:cs typeface="Calibri"/>
              </a:rPr>
              <a:t>Milton Road (South) is showing the largest fall in car volumes (-48% against 2019).</a:t>
            </a:r>
          </a:p>
          <a:p>
            <a:pPr defTabSz="990752">
              <a:defRPr/>
            </a:pPr>
            <a:endParaRPr lang="en-GB" dirty="0">
              <a:cs typeface="Calibri"/>
            </a:endParaRPr>
          </a:p>
          <a:p>
            <a:pPr defTabSz="990752">
              <a:defRPr/>
            </a:pPr>
            <a:r>
              <a:rPr lang="en-GB" b="1" dirty="0">
                <a:cs typeface="Calibri"/>
              </a:rPr>
              <a:t>Source: </a:t>
            </a:r>
            <a:r>
              <a:rPr lang="en-GB" dirty="0"/>
              <a:t>Cambridge Vivacity Sensors</a:t>
            </a:r>
            <a:endParaRPr lang="en-GB" dirty="0">
              <a:cs typeface="Calibri"/>
            </a:endParaRPr>
          </a:p>
          <a:p>
            <a:pPr defTabSz="990752">
              <a:defRPr/>
            </a:pPr>
            <a:endParaRPr lang="en-GB" sz="1100" dirty="0">
              <a:solidFill>
                <a:prstClr val="black"/>
              </a:solidFill>
              <a:latin typeface="Calibri" panose="020F0502020204030204"/>
              <a:cs typeface="Calibri" panose="020F0502020204030204"/>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26</a:t>
            </a:fld>
            <a:endParaRPr lang="en-GB">
              <a:solidFill>
                <a:prstClr val="black"/>
              </a:solidFill>
              <a:latin typeface="Calibri" panose="020F0502020204030204"/>
            </a:endParaRPr>
          </a:p>
        </p:txBody>
      </p:sp>
    </p:spTree>
    <p:extLst>
      <p:ext uri="{BB962C8B-B14F-4D97-AF65-F5344CB8AC3E}">
        <p14:creationId xmlns:p14="http://schemas.microsoft.com/office/powerpoint/2010/main" val="15908538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GB" sz="1300" b="1" dirty="0">
                <a:solidFill>
                  <a:prstClr val="black"/>
                </a:solidFill>
                <a:latin typeface="Calibri" panose="020F0502020204030204"/>
              </a:rPr>
              <a:t>Commentary:</a:t>
            </a:r>
            <a:r>
              <a:rPr lang="en-GB" sz="1300" dirty="0">
                <a:solidFill>
                  <a:prstClr val="black"/>
                </a:solidFill>
                <a:latin typeface="Calibri" panose="020F0502020204030204"/>
              </a:rPr>
              <a:t> </a:t>
            </a:r>
          </a:p>
          <a:p>
            <a:pPr marL="309245" indent="-309245" defTabSz="990752">
              <a:buFont typeface="Arial" panose="020B0604020202020204" pitchFamily="34" charset="0"/>
              <a:buChar char="•"/>
              <a:defRPr/>
            </a:pPr>
            <a:r>
              <a:rPr lang="en-GB" sz="1300" dirty="0">
                <a:solidFill>
                  <a:prstClr val="black"/>
                </a:solidFill>
                <a:latin typeface="Calibri" panose="020F0502020204030204"/>
              </a:rPr>
              <a:t>Weekdays in Dec 2022: Motor traffic sees morning and afternoon peaks which are more akin to those seen in 2019 – but the lunchtime / early afternoon flows are lower than pre-Covid (and 2020 and 2021).</a:t>
            </a:r>
            <a:endParaRPr lang="en-GB" sz="1300" dirty="0">
              <a:solidFill>
                <a:prstClr val="black"/>
              </a:solidFill>
              <a:latin typeface="Calibri" panose="020F0502020204030204"/>
              <a:cs typeface="Calibri"/>
            </a:endParaRPr>
          </a:p>
          <a:p>
            <a:pPr marL="309245" indent="-309245" defTabSz="990752">
              <a:buFont typeface="Arial" panose="020B0604020202020204" pitchFamily="34" charset="0"/>
              <a:buChar char="•"/>
              <a:defRPr/>
            </a:pPr>
            <a:r>
              <a:rPr lang="en-GB" sz="1300" dirty="0">
                <a:solidFill>
                  <a:prstClr val="black"/>
                </a:solidFill>
                <a:latin typeface="Calibri" panose="020F0502020204030204"/>
              </a:rPr>
              <a:t>Weekends in Dec 2022: Flows have not fluctuated greatly between the four years – but the late afternoon / evening levels seen in 2019 have not been recovered yet. 2022 flows are showing a little pick-up in the very late evening (21:00 onwards).</a:t>
            </a:r>
            <a:endParaRPr lang="en-GB" sz="1300" dirty="0">
              <a:solidFill>
                <a:prstClr val="black"/>
              </a:solidFill>
              <a:latin typeface="Calibri" panose="020F0502020204030204"/>
              <a:cs typeface="Calibri"/>
            </a:endParaRPr>
          </a:p>
          <a:p>
            <a:pPr marL="309245" indent="-309245" defTabSz="990752">
              <a:buFont typeface="Arial" panose="020B0604020202020204" pitchFamily="34" charset="0"/>
              <a:buChar char="•"/>
              <a:defRPr/>
            </a:pPr>
            <a:endParaRPr lang="en-GB" sz="1300" dirty="0">
              <a:solidFill>
                <a:prstClr val="black"/>
              </a:solidFill>
              <a:latin typeface="Calibri" panose="020F0502020204030204"/>
            </a:endParaRPr>
          </a:p>
          <a:p>
            <a:pPr defTabSz="990752">
              <a:defRPr/>
            </a:pPr>
            <a:r>
              <a:rPr lang="en-GB" sz="1300" b="1" dirty="0">
                <a:solidFill>
                  <a:prstClr val="black"/>
                </a:solidFill>
                <a:latin typeface="Calibri" panose="020F0502020204030204"/>
              </a:rPr>
              <a:t>Source: </a:t>
            </a:r>
            <a:r>
              <a:rPr lang="en-GB" sz="1300" dirty="0">
                <a:solidFill>
                  <a:prstClr val="black"/>
                </a:solidFill>
                <a:latin typeface="Calibri" panose="020F0502020204030204"/>
              </a:rPr>
              <a:t>Cambridge Vivacity sensors</a:t>
            </a:r>
            <a:endParaRPr lang="en-GB" sz="1300" dirty="0">
              <a:solidFill>
                <a:prstClr val="black"/>
              </a:solidFill>
              <a:latin typeface="Calibri" panose="020F0502020204030204"/>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27</a:t>
            </a:fld>
            <a:endParaRPr lang="en-GB">
              <a:solidFill>
                <a:prstClr val="black"/>
              </a:solidFill>
              <a:latin typeface="Calibri" panose="020F0502020204030204"/>
            </a:endParaRPr>
          </a:p>
        </p:txBody>
      </p:sp>
    </p:spTree>
    <p:extLst>
      <p:ext uri="{BB962C8B-B14F-4D97-AF65-F5344CB8AC3E}">
        <p14:creationId xmlns:p14="http://schemas.microsoft.com/office/powerpoint/2010/main" val="2095169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29BFED-29D6-4DAE-9693-E577AD6C3CA5}" type="slidenum">
              <a:rPr lang="en-GB" smtClean="0"/>
              <a:t>28</a:t>
            </a:fld>
            <a:endParaRPr lang="en-GB"/>
          </a:p>
        </p:txBody>
      </p:sp>
    </p:spTree>
    <p:extLst>
      <p:ext uri="{BB962C8B-B14F-4D97-AF65-F5344CB8AC3E}">
        <p14:creationId xmlns:p14="http://schemas.microsoft.com/office/powerpoint/2010/main" val="41751271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6752205D-5FA4-42AE-8470-588BCE34BAB7}" type="slidenum">
              <a:rPr lang="en-GB" smtClean="0"/>
              <a:t>29</a:t>
            </a:fld>
            <a:endParaRPr lang="en-GB"/>
          </a:p>
        </p:txBody>
      </p:sp>
    </p:spTree>
    <p:extLst>
      <p:ext uri="{BB962C8B-B14F-4D97-AF65-F5344CB8AC3E}">
        <p14:creationId xmlns:p14="http://schemas.microsoft.com/office/powerpoint/2010/main" val="1517692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29BFED-29D6-4DAE-9693-E577AD6C3CA5}" type="slidenum">
              <a:rPr lang="en-GB" smtClean="0"/>
              <a:t>3</a:t>
            </a:fld>
            <a:endParaRPr lang="en-GB"/>
          </a:p>
        </p:txBody>
      </p:sp>
    </p:spTree>
    <p:extLst>
      <p:ext uri="{BB962C8B-B14F-4D97-AF65-F5344CB8AC3E}">
        <p14:creationId xmlns:p14="http://schemas.microsoft.com/office/powerpoint/2010/main" val="34793920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GB" sz="1300" b="1" i="1" dirty="0">
                <a:solidFill>
                  <a:prstClr val="black"/>
                </a:solidFill>
              </a:rPr>
              <a:t>Commentary:</a:t>
            </a:r>
            <a:endParaRPr lang="en-US" dirty="0">
              <a:solidFill>
                <a:prstClr val="black"/>
              </a:solidFill>
            </a:endParaRPr>
          </a:p>
          <a:p>
            <a:pPr defTabSz="990752">
              <a:defRPr/>
            </a:pPr>
            <a:r>
              <a:rPr lang="en-GB" dirty="0">
                <a:solidFill>
                  <a:prstClr val="black"/>
                </a:solidFill>
              </a:rPr>
              <a:t>December 2022 is around 25% below pre-Covid (Dec 2019) overall. Weekends are further behind than weekdays. </a:t>
            </a:r>
            <a:endParaRPr lang="en-GB" dirty="0">
              <a:cs typeface="Calibri"/>
            </a:endParaRPr>
          </a:p>
          <a:p>
            <a:r>
              <a:rPr lang="en-GB" dirty="0"/>
              <a:t>Cycling trends are consistently ahead of 2020 and 2021.</a:t>
            </a:r>
            <a:endParaRPr lang="en-GB" dirty="0">
              <a:cs typeface="Calibri"/>
            </a:endParaRPr>
          </a:p>
          <a:p>
            <a:pPr defTabSz="990752">
              <a:defRPr/>
            </a:pPr>
            <a:r>
              <a:rPr lang="en-GB" dirty="0">
                <a:solidFill>
                  <a:prstClr val="black"/>
                </a:solidFill>
                <a:cs typeface="Calibri"/>
              </a:rPr>
              <a:t>December 2022 volumes are substantially below September 2022 volumes – which is to be expected with seasonal changes in weather.</a:t>
            </a:r>
            <a:endParaRPr lang="en-GB" dirty="0">
              <a:solidFill>
                <a:prstClr val="black"/>
              </a:solidFill>
            </a:endParaRPr>
          </a:p>
          <a:p>
            <a:pPr marL="0" marR="0" lvl="0" indent="0" algn="l" defTabSz="990752" rtl="0" eaLnBrk="1" fontAlgn="auto" latinLnBrk="0" hangingPunct="1">
              <a:lnSpc>
                <a:spcPct val="100000"/>
              </a:lnSpc>
              <a:spcBef>
                <a:spcPts val="0"/>
              </a:spcBef>
              <a:spcAft>
                <a:spcPts val="0"/>
              </a:spcAft>
              <a:buClrTx/>
              <a:buSzTx/>
              <a:buFontTx/>
              <a:buNone/>
              <a:tabLst/>
              <a:defRPr/>
            </a:pPr>
            <a:r>
              <a:rPr lang="en-GB" sz="1400" dirty="0">
                <a:cs typeface="Calibri"/>
              </a:rPr>
              <a:t>Bank holiday weeks are not included within the calculations. School holidays are also excluded (except summer holidays in order to obtain figures for August).</a:t>
            </a:r>
          </a:p>
          <a:p>
            <a:pPr defTabSz="990752">
              <a:defRPr/>
            </a:pPr>
            <a:endParaRPr lang="en-GB" sz="1300" b="1" i="1" dirty="0">
              <a:solidFill>
                <a:prstClr val="black"/>
              </a:solidFill>
            </a:endParaRPr>
          </a:p>
          <a:p>
            <a:pPr defTabSz="990752">
              <a:defRPr/>
            </a:pPr>
            <a:r>
              <a:rPr lang="en-GB" sz="1300" b="1" i="1" dirty="0">
                <a:solidFill>
                  <a:prstClr val="black"/>
                </a:solidFill>
              </a:rPr>
              <a:t>Source:</a:t>
            </a:r>
            <a:r>
              <a:rPr lang="en-GB" sz="1300" i="1" dirty="0">
                <a:solidFill>
                  <a:prstClr val="black"/>
                </a:solidFill>
              </a:rPr>
              <a:t> Cambridge Vivacity sensors</a:t>
            </a:r>
            <a:endParaRPr lang="en-GB" sz="1300" i="1" dirty="0">
              <a:solidFill>
                <a:prstClr val="black"/>
              </a:solidFill>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30</a:t>
            </a:fld>
            <a:endParaRPr lang="en-GB">
              <a:solidFill>
                <a:prstClr val="black"/>
              </a:solidFill>
              <a:latin typeface="Calibri" panose="020F0502020204030204"/>
            </a:endParaRPr>
          </a:p>
        </p:txBody>
      </p:sp>
    </p:spTree>
    <p:extLst>
      <p:ext uri="{BB962C8B-B14F-4D97-AF65-F5344CB8AC3E}">
        <p14:creationId xmlns:p14="http://schemas.microsoft.com/office/powerpoint/2010/main" val="4046078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GB" sz="1300" b="1" i="1" dirty="0">
                <a:solidFill>
                  <a:prstClr val="black"/>
                </a:solidFill>
              </a:rPr>
              <a:t>Commentary:</a:t>
            </a:r>
          </a:p>
          <a:p>
            <a:pPr defTabSz="990752">
              <a:defRPr/>
            </a:pPr>
            <a:r>
              <a:rPr lang="en-US" dirty="0"/>
              <a:t>Pedestrian volumes are </a:t>
            </a:r>
            <a:r>
              <a:rPr lang="en-US" b="1" dirty="0"/>
              <a:t>22% below </a:t>
            </a:r>
            <a:r>
              <a:rPr lang="en-US" dirty="0"/>
              <a:t>pre-Covid (Dec 2019) levels, with a relatively even split between weekends and weekdays.</a:t>
            </a:r>
            <a:endParaRPr lang="en-GB" dirty="0"/>
          </a:p>
          <a:p>
            <a:pPr defTabSz="990752">
              <a:defRPr/>
            </a:pPr>
            <a:r>
              <a:rPr lang="en-US" dirty="0"/>
              <a:t>However, they are </a:t>
            </a:r>
            <a:r>
              <a:rPr lang="en-US" b="1" dirty="0"/>
              <a:t>27% ahead </a:t>
            </a:r>
            <a:r>
              <a:rPr lang="en-US" dirty="0"/>
              <a:t>of mid-Covid (Dec 2020) - with </a:t>
            </a:r>
            <a:r>
              <a:rPr lang="en-US" b="1" dirty="0"/>
              <a:t>weekday pedestrian traffic (+38%) </a:t>
            </a:r>
            <a:r>
              <a:rPr lang="en-US" dirty="0"/>
              <a:t>driving this recovery (weekends are only 1% ahead of 2020).</a:t>
            </a:r>
            <a:endParaRPr lang="en-GB" dirty="0">
              <a:cs typeface="Calibri"/>
            </a:endParaRPr>
          </a:p>
          <a:p>
            <a:pPr defTabSz="990752">
              <a:defRPr/>
            </a:pPr>
            <a:r>
              <a:rPr lang="en-US" dirty="0">
                <a:solidFill>
                  <a:prstClr val="black"/>
                </a:solidFill>
                <a:cs typeface="Calibri"/>
              </a:rPr>
              <a:t>Seasonality is evident in the latest figures, with December some way below what we saw in September's update.</a:t>
            </a:r>
          </a:p>
          <a:p>
            <a:pPr marL="0" marR="0" lvl="0" indent="0" algn="l" defTabSz="990752" rtl="0" eaLnBrk="1" fontAlgn="auto" latinLnBrk="0" hangingPunct="1">
              <a:lnSpc>
                <a:spcPct val="100000"/>
              </a:lnSpc>
              <a:spcBef>
                <a:spcPts val="0"/>
              </a:spcBef>
              <a:spcAft>
                <a:spcPts val="0"/>
              </a:spcAft>
              <a:buClrTx/>
              <a:buSzTx/>
              <a:buFontTx/>
              <a:buNone/>
              <a:tabLst/>
              <a:defRPr/>
            </a:pPr>
            <a:r>
              <a:rPr lang="en-GB" sz="1200" dirty="0">
                <a:cs typeface="Calibri"/>
              </a:rPr>
              <a:t>Bank holiday weeks are not included within the calculations. School holidays are also excluded (except summer holidays in order to obtain figures for August).</a:t>
            </a:r>
            <a:endParaRPr lang="en-US" dirty="0">
              <a:solidFill>
                <a:prstClr val="black"/>
              </a:solidFill>
              <a:cs typeface="Calibri"/>
            </a:endParaRPr>
          </a:p>
          <a:p>
            <a:pPr defTabSz="990752">
              <a:defRPr/>
            </a:pPr>
            <a:endParaRPr lang="en-GB" sz="1300" i="1" dirty="0">
              <a:solidFill>
                <a:prstClr val="black"/>
              </a:solidFill>
            </a:endParaRPr>
          </a:p>
          <a:p>
            <a:pPr defTabSz="990752">
              <a:defRPr/>
            </a:pPr>
            <a:r>
              <a:rPr lang="en-GB" sz="1300" b="1" i="1" dirty="0">
                <a:solidFill>
                  <a:prstClr val="black"/>
                </a:solidFill>
              </a:rPr>
              <a:t>Source: </a:t>
            </a:r>
            <a:r>
              <a:rPr lang="en-GB" sz="1300" i="1" dirty="0">
                <a:solidFill>
                  <a:prstClr val="black"/>
                </a:solidFill>
              </a:rPr>
              <a:t>Cambridge Vivacity sensors.</a:t>
            </a:r>
            <a:endParaRPr lang="en-GB" sz="1300" i="1" dirty="0">
              <a:solidFill>
                <a:prstClr val="black"/>
              </a:solidFill>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31</a:t>
            </a:fld>
            <a:endParaRPr lang="en-GB">
              <a:solidFill>
                <a:prstClr val="black"/>
              </a:solidFill>
              <a:latin typeface="Calibri" panose="020F0502020204030204"/>
            </a:endParaRPr>
          </a:p>
        </p:txBody>
      </p:sp>
    </p:spTree>
    <p:extLst>
      <p:ext uri="{BB962C8B-B14F-4D97-AF65-F5344CB8AC3E}">
        <p14:creationId xmlns:p14="http://schemas.microsoft.com/office/powerpoint/2010/main" val="12113224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29BFED-29D6-4DAE-9693-E577AD6C3CA5}" type="slidenum">
              <a:rPr lang="en-GB" smtClean="0"/>
              <a:t>32</a:t>
            </a:fld>
            <a:endParaRPr lang="en-GB"/>
          </a:p>
        </p:txBody>
      </p:sp>
    </p:spTree>
    <p:extLst>
      <p:ext uri="{BB962C8B-B14F-4D97-AF65-F5344CB8AC3E}">
        <p14:creationId xmlns:p14="http://schemas.microsoft.com/office/powerpoint/2010/main" val="41714953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2000" b="1" i="1" dirty="0">
                <a:solidFill>
                  <a:srgbClr val="000000"/>
                </a:solidFill>
                <a:latin typeface="Calibri"/>
                <a:cs typeface="Calibri"/>
              </a:rPr>
              <a:t>Commentary:</a:t>
            </a:r>
            <a:r>
              <a:rPr lang="en-US" sz="2000" dirty="0">
                <a:solidFill>
                  <a:srgbClr val="444444"/>
                </a:solidFill>
                <a:latin typeface="Calibri"/>
                <a:cs typeface="Calibri"/>
              </a:rPr>
              <a:t>​</a:t>
            </a:r>
          </a:p>
          <a:p>
            <a:pPr fontAlgn="base">
              <a:buFont typeface="Arial" panose="020B0604020202020204" pitchFamily="34" charset="0"/>
              <a:buChar char="•"/>
            </a:pPr>
            <a:r>
              <a:rPr lang="en-US" dirty="0"/>
              <a:t>Central Cambridge footfall recovered during 2022 to match pre-Covid (2019) levels at certain points. However, more </a:t>
            </a:r>
            <a:r>
              <a:rPr lang="en-US" b="1" dirty="0"/>
              <a:t>recent months have seen a drop-off</a:t>
            </a:r>
            <a:r>
              <a:rPr lang="en-US" dirty="0"/>
              <a:t>, with Dec 2022 footfall 14% below Dec 2019. This is possibly due to extremely cold weather coupled with the uniquely scheduled winter World Cup. (N.B. Saturday December 10th was a particularly cold day, and was the date of England vs France in the quarter final).</a:t>
            </a:r>
            <a:endParaRPr lang="en-US" dirty="0">
              <a:cs typeface="Calibri"/>
            </a:endParaRPr>
          </a:p>
          <a:p>
            <a:pPr>
              <a:buFont typeface="Arial" panose="020B0604020202020204" pitchFamily="34" charset="0"/>
              <a:buChar char="•"/>
            </a:pPr>
            <a:r>
              <a:rPr lang="en-US" dirty="0">
                <a:cs typeface="Calibri"/>
              </a:rPr>
              <a:t>Overall, December 2022 was 51% ahead of December 2020 (Mid-Covid).</a:t>
            </a:r>
          </a:p>
          <a:p>
            <a:endParaRPr lang="en-US" dirty="0">
              <a:solidFill>
                <a:srgbClr val="000000"/>
              </a:solidFill>
              <a:latin typeface="Calibri" panose="020F0502020204030204"/>
              <a:cs typeface="Calibri" panose="020F0502020204030204"/>
            </a:endParaRPr>
          </a:p>
          <a:p>
            <a:endParaRPr lang="en-US" dirty="0">
              <a:solidFill>
                <a:srgbClr val="000000"/>
              </a:solidFill>
              <a:latin typeface="Calibri" panose="020F0502020204030204"/>
              <a:cs typeface="Calibri" panose="020F0502020204030204"/>
            </a:endParaRPr>
          </a:p>
          <a:p>
            <a:pPr algn="l" rtl="0" fontAlgn="base">
              <a:buFont typeface="Arial" panose="020B0604020202020204" pitchFamily="34" charset="0"/>
              <a:buNone/>
            </a:pPr>
            <a:r>
              <a:rPr lang="en-GB" sz="2000" b="1" dirty="0">
                <a:solidFill>
                  <a:srgbClr val="000000"/>
                </a:solidFill>
                <a:latin typeface="Calibri"/>
                <a:cs typeface="Calibri"/>
              </a:rPr>
              <a:t>Source: </a:t>
            </a:r>
            <a:r>
              <a:rPr lang="en-GB" sz="2000" dirty="0">
                <a:solidFill>
                  <a:srgbClr val="000000"/>
                </a:solidFill>
                <a:latin typeface="Calibri"/>
                <a:cs typeface="Calibri"/>
              </a:rPr>
              <a:t>Cambridge BID footfall data</a:t>
            </a:r>
            <a:r>
              <a:rPr lang="en-GB" sz="2000" dirty="0">
                <a:solidFill>
                  <a:srgbClr val="444444"/>
                </a:solidFill>
                <a:latin typeface="Calibri"/>
                <a:cs typeface="Calibri"/>
              </a:rPr>
              <a:t>​</a:t>
            </a:r>
          </a:p>
          <a:p>
            <a:pPr algn="l" rtl="0" fontAlgn="base"/>
            <a:r>
              <a:rPr lang="en-GB" sz="2000" i="1" dirty="0">
                <a:solidFill>
                  <a:srgbClr val="000000"/>
                </a:solidFill>
                <a:latin typeface="Calibri"/>
                <a:cs typeface="Calibri"/>
              </a:rPr>
              <a:t>Data from the following locations: Bridge Street, Fitzroy Street at Waitrose, Market Hill, Regent Street, Rose Crescent, Sidney Street. Excludes data for King’s Parade and One Station Square.</a:t>
            </a:r>
          </a:p>
        </p:txBody>
      </p:sp>
      <p:sp>
        <p:nvSpPr>
          <p:cNvPr id="4" name="Slide Number Placeholder 3"/>
          <p:cNvSpPr>
            <a:spLocks noGrp="1"/>
          </p:cNvSpPr>
          <p:nvPr>
            <p:ph type="sldNum" sz="quarter" idx="5"/>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33</a:t>
            </a:fld>
            <a:endParaRPr lang="en-GB">
              <a:solidFill>
                <a:prstClr val="black"/>
              </a:solidFill>
              <a:latin typeface="Calibri" panose="020F0502020204030204"/>
            </a:endParaRPr>
          </a:p>
        </p:txBody>
      </p:sp>
    </p:spTree>
    <p:extLst>
      <p:ext uri="{BB962C8B-B14F-4D97-AF65-F5344CB8AC3E}">
        <p14:creationId xmlns:p14="http://schemas.microsoft.com/office/powerpoint/2010/main" val="5974150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2000" b="1" i="1" dirty="0">
                <a:solidFill>
                  <a:srgbClr val="000000"/>
                </a:solidFill>
                <a:latin typeface="Calibri"/>
                <a:cs typeface="Calibri"/>
              </a:rPr>
              <a:t>Commentary:</a:t>
            </a:r>
            <a:r>
              <a:rPr lang="en-US" sz="2000" dirty="0">
                <a:solidFill>
                  <a:srgbClr val="444444"/>
                </a:solidFill>
                <a:latin typeface="Calibri"/>
                <a:cs typeface="Calibri"/>
              </a:rPr>
              <a:t>​</a:t>
            </a:r>
            <a:endParaRPr lang="en-US" dirty="0"/>
          </a:p>
          <a:p>
            <a:r>
              <a:rPr lang="en-US" b="1" dirty="0"/>
              <a:t>Thursdays </a:t>
            </a:r>
            <a:r>
              <a:rPr lang="en-US" dirty="0"/>
              <a:t>are the only day of the week in which volumes are </a:t>
            </a:r>
            <a:r>
              <a:rPr lang="en-US" b="1" dirty="0"/>
              <a:t>ahead of pre-Covid levels </a:t>
            </a:r>
            <a:r>
              <a:rPr lang="en-US" dirty="0"/>
              <a:t>(+5%).</a:t>
            </a:r>
            <a:endParaRPr lang="en-US" dirty="0">
              <a:cs typeface="Calibri"/>
            </a:endParaRPr>
          </a:p>
          <a:p>
            <a:r>
              <a:rPr lang="en-US" b="1" dirty="0"/>
              <a:t>Monday and Sunday show the weakest recovery </a:t>
            </a:r>
            <a:r>
              <a:rPr lang="en-US" dirty="0"/>
              <a:t>against pre-Covid retail footfall levels (-31%). </a:t>
            </a:r>
            <a:endParaRPr lang="en-US" dirty="0">
              <a:cs typeface="Calibri"/>
            </a:endParaRPr>
          </a:p>
          <a:p>
            <a:r>
              <a:rPr lang="en-US" dirty="0"/>
              <a:t>All days show a recovery from Mid-Covid (Dec 2020).</a:t>
            </a:r>
            <a:endParaRPr lang="en-US" dirty="0">
              <a:cs typeface="Calibri" panose="020F0502020204030204"/>
            </a:endParaRPr>
          </a:p>
          <a:p>
            <a:pPr fontAlgn="base">
              <a:buFont typeface="Arial" panose="020B0604020202020204" pitchFamily="34" charset="0"/>
              <a:buChar char="•"/>
            </a:pPr>
            <a:endParaRPr lang="en-US" sz="2000" dirty="0">
              <a:solidFill>
                <a:srgbClr val="444444"/>
              </a:solidFill>
              <a:latin typeface="Arial" panose="020B0604020202020204" pitchFamily="34" charset="0"/>
              <a:cs typeface="Arial" panose="020B0604020202020204" pitchFamily="34" charset="0"/>
            </a:endParaRPr>
          </a:p>
          <a:p>
            <a:pPr algn="l" rtl="0" fontAlgn="base"/>
            <a:r>
              <a:rPr lang="en-GB" sz="2000" b="1" i="1" dirty="0">
                <a:solidFill>
                  <a:srgbClr val="000000"/>
                </a:solidFill>
                <a:latin typeface="Calibri"/>
                <a:cs typeface="Calibri"/>
              </a:rPr>
              <a:t>Source: </a:t>
            </a:r>
            <a:r>
              <a:rPr lang="en-GB" sz="2000" i="1" dirty="0">
                <a:solidFill>
                  <a:srgbClr val="000000"/>
                </a:solidFill>
                <a:latin typeface="Calibri"/>
                <a:cs typeface="Calibri"/>
              </a:rPr>
              <a:t>Cambridge BID footfall data</a:t>
            </a:r>
            <a:r>
              <a:rPr lang="en-US" sz="2000" dirty="0">
                <a:solidFill>
                  <a:srgbClr val="444444"/>
                </a:solidFill>
                <a:latin typeface="Calibri"/>
                <a:cs typeface="Calibri"/>
              </a:rPr>
              <a:t>​</a:t>
            </a:r>
          </a:p>
          <a:p>
            <a:pPr marL="0" marR="0" lvl="0" indent="0" algn="l" defTabSz="914400" rtl="0" eaLnBrk="1" fontAlgn="base" latinLnBrk="0" hangingPunct="1">
              <a:lnSpc>
                <a:spcPct val="100000"/>
              </a:lnSpc>
              <a:spcBef>
                <a:spcPts val="0"/>
              </a:spcBef>
              <a:spcAft>
                <a:spcPts val="0"/>
              </a:spcAft>
              <a:buClrTx/>
              <a:buSzTx/>
              <a:buFontTx/>
              <a:buNone/>
              <a:tabLst/>
              <a:defRPr/>
            </a:pPr>
            <a:r>
              <a:rPr lang="en-GB" sz="2000" i="1" dirty="0">
                <a:solidFill>
                  <a:srgbClr val="000000"/>
                </a:solidFill>
                <a:latin typeface="Calibri"/>
                <a:cs typeface="Calibri"/>
              </a:rPr>
              <a:t>Data from the following locations: Bridge Street, Fitzroy Street at Waitrose, Market Hill, Regent Street, Rose Crescent, Sidney Street. Excludes data for King’s Parade and One Station Square.</a:t>
            </a:r>
          </a:p>
        </p:txBody>
      </p:sp>
      <p:sp>
        <p:nvSpPr>
          <p:cNvPr id="4" name="Slide Number Placeholder 3"/>
          <p:cNvSpPr>
            <a:spLocks noGrp="1"/>
          </p:cNvSpPr>
          <p:nvPr>
            <p:ph type="sldNum" sz="quarter" idx="5"/>
          </p:nvPr>
        </p:nvSpPr>
        <p:spPr/>
        <p:txBody>
          <a:bodyPr/>
          <a:lstStyle/>
          <a:p>
            <a:fld id="{1F29BFED-29D6-4DAE-9693-E577AD6C3CA5}" type="slidenum">
              <a:rPr lang="en-GB" smtClean="0"/>
              <a:t>34</a:t>
            </a:fld>
            <a:endParaRPr lang="en-GB"/>
          </a:p>
        </p:txBody>
      </p:sp>
    </p:spTree>
    <p:extLst>
      <p:ext uri="{BB962C8B-B14F-4D97-AF65-F5344CB8AC3E}">
        <p14:creationId xmlns:p14="http://schemas.microsoft.com/office/powerpoint/2010/main" val="33177778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29BFED-29D6-4DAE-9693-E577AD6C3CA5}" type="slidenum">
              <a:rPr lang="en-GB" smtClean="0"/>
              <a:t>35</a:t>
            </a:fld>
            <a:endParaRPr lang="en-GB"/>
          </a:p>
        </p:txBody>
      </p:sp>
    </p:spTree>
    <p:extLst>
      <p:ext uri="{BB962C8B-B14F-4D97-AF65-F5344CB8AC3E}">
        <p14:creationId xmlns:p14="http://schemas.microsoft.com/office/powerpoint/2010/main" val="22404569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Commentary:</a:t>
            </a:r>
          </a:p>
          <a:p>
            <a:pPr marL="309245" indent="-309245">
              <a:buFont typeface="Arial" panose="020B0604020202020204" pitchFamily="34" charset="0"/>
              <a:buChar char="•"/>
              <a:defRPr/>
            </a:pPr>
            <a:r>
              <a:rPr lang="en-GB" dirty="0">
                <a:cs typeface="Calibri" panose="020F0502020204030204"/>
              </a:rPr>
              <a:t>Car parking is 14% ahead of Mid-Covid (2020) but 21% below pre-Covid (2019) levels.</a:t>
            </a:r>
          </a:p>
          <a:p>
            <a:pPr marL="309245" indent="-309245">
              <a:buFont typeface="Arial" panose="020B0604020202020204" pitchFamily="34" charset="0"/>
              <a:buChar char="•"/>
              <a:defRPr/>
            </a:pPr>
            <a:r>
              <a:rPr lang="en-GB" dirty="0">
                <a:cs typeface="Calibri" panose="020F0502020204030204"/>
              </a:rPr>
              <a:t>Weekend parking volumes in December 2022 were likely impacted by cold weather and the uniquely scheduled winter World Cup (similarly to Cambridge Retail footfall). Additionally, Grafton West car park was closed due to snow between December 8th and December 18th 2022.</a:t>
            </a:r>
          </a:p>
          <a:p>
            <a:pPr marL="0" indent="0" defTabSz="990752">
              <a:buFont typeface="Arial" panose="020B0604020202020204" pitchFamily="34" charset="0"/>
              <a:buNone/>
              <a:defRPr/>
            </a:pPr>
            <a:endParaRPr lang="en-GB" b="0" dirty="0">
              <a:cs typeface="Calibri" panose="020F0502020204030204"/>
            </a:endParaRPr>
          </a:p>
          <a:p>
            <a:pPr marL="0" indent="0" defTabSz="990752">
              <a:buFont typeface="Arial" panose="020B0604020202020204" pitchFamily="34" charset="0"/>
              <a:buNone/>
              <a:defRPr/>
            </a:pPr>
            <a:r>
              <a:rPr lang="en-GB" b="1" dirty="0"/>
              <a:t>Source: </a:t>
            </a:r>
            <a:r>
              <a:rPr lang="en-GB" b="0" dirty="0"/>
              <a:t>Cambridge Car Parking data (Cambridge City Council)</a:t>
            </a:r>
            <a:endParaRPr lang="en-GB" b="1" dirty="0">
              <a:cs typeface="Calibri" panose="020F0502020204030204"/>
            </a:endParaRPr>
          </a:p>
        </p:txBody>
      </p:sp>
      <p:sp>
        <p:nvSpPr>
          <p:cNvPr id="4" name="Slide Number Placeholder 3"/>
          <p:cNvSpPr>
            <a:spLocks noGrp="1"/>
          </p:cNvSpPr>
          <p:nvPr>
            <p:ph type="sldNum" sz="quarter" idx="5"/>
          </p:nvPr>
        </p:nvSpPr>
        <p:spPr/>
        <p:txBody>
          <a:bodyPr/>
          <a:lstStyle/>
          <a:p>
            <a:fld id="{1F29BFED-29D6-4DAE-9693-E577AD6C3CA5}" type="slidenum">
              <a:rPr lang="en-GB" smtClean="0"/>
              <a:t>36</a:t>
            </a:fld>
            <a:endParaRPr lang="en-GB"/>
          </a:p>
        </p:txBody>
      </p:sp>
    </p:spTree>
    <p:extLst>
      <p:ext uri="{BB962C8B-B14F-4D97-AF65-F5344CB8AC3E}">
        <p14:creationId xmlns:p14="http://schemas.microsoft.com/office/powerpoint/2010/main" val="8605741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Commentary:</a:t>
            </a:r>
          </a:p>
          <a:p>
            <a:pPr marL="171450" indent="-171450">
              <a:buFont typeface="Arial"/>
              <a:buChar char="•"/>
            </a:pPr>
            <a:r>
              <a:rPr lang="en-US" dirty="0"/>
              <a:t>Daily patronage of multi-</a:t>
            </a:r>
            <a:r>
              <a:rPr lang="en-US" dirty="0" err="1"/>
              <a:t>storey</a:t>
            </a:r>
            <a:r>
              <a:rPr lang="en-US" dirty="0"/>
              <a:t> car parks in Cambridge was </a:t>
            </a:r>
            <a:r>
              <a:rPr lang="en-US" b="1" dirty="0"/>
              <a:t>21% below pre-Covid levels </a:t>
            </a:r>
            <a:r>
              <a:rPr lang="en-US" dirty="0"/>
              <a:t>(Dec 2019)</a:t>
            </a:r>
            <a:r>
              <a:rPr lang="en-US" b="1" dirty="0"/>
              <a:t> </a:t>
            </a:r>
            <a:r>
              <a:rPr lang="en-US" dirty="0"/>
              <a:t>in December 2022. </a:t>
            </a:r>
            <a:endParaRPr lang="en-US" dirty="0">
              <a:cs typeface="Calibri" panose="020F0502020204030204"/>
            </a:endParaRPr>
          </a:p>
          <a:p>
            <a:pPr marL="171450" indent="-171450">
              <a:buFont typeface="Arial"/>
              <a:buChar char="•"/>
            </a:pPr>
            <a:r>
              <a:rPr lang="en-US" b="1" dirty="0"/>
              <a:t>The proportionate split in length of stay</a:t>
            </a:r>
            <a:r>
              <a:rPr lang="en-US" dirty="0"/>
              <a:t> in December 2022 closely resembles the equivalent split in December 2019.</a:t>
            </a:r>
            <a:endParaRPr lang="en-US" dirty="0">
              <a:cs typeface="Calibri" panose="020F0502020204030204"/>
            </a:endParaRPr>
          </a:p>
          <a:p>
            <a:pPr marL="171450" indent="-171450">
              <a:buFont typeface="Arial"/>
              <a:buChar char="•"/>
            </a:pPr>
            <a:endParaRPr lang="en-US" dirty="0">
              <a:cs typeface="Calibri" panose="020F0502020204030204"/>
            </a:endParaRPr>
          </a:p>
          <a:p>
            <a:pPr defTabSz="990752">
              <a:defRPr/>
            </a:pPr>
            <a:endParaRPr lang="en-GB" dirty="0"/>
          </a:p>
          <a:p>
            <a:pPr defTabSz="990752">
              <a:defRPr/>
            </a:pPr>
            <a:r>
              <a:rPr lang="en-GB" b="1" dirty="0"/>
              <a:t>Source: </a:t>
            </a:r>
            <a:r>
              <a:rPr lang="en-GB" b="0" i="1" dirty="0"/>
              <a:t>Cambridge Car Parking data (Cambridge City Council)</a:t>
            </a:r>
            <a:endParaRPr lang="en-GB" b="0" i="1" dirty="0">
              <a:cs typeface="Calibri"/>
            </a:endParaRPr>
          </a:p>
        </p:txBody>
      </p:sp>
      <p:sp>
        <p:nvSpPr>
          <p:cNvPr id="4" name="Slide Number Placeholder 3"/>
          <p:cNvSpPr>
            <a:spLocks noGrp="1"/>
          </p:cNvSpPr>
          <p:nvPr>
            <p:ph type="sldNum" sz="quarter" idx="5"/>
          </p:nvPr>
        </p:nvSpPr>
        <p:spPr/>
        <p:txBody>
          <a:bodyPr/>
          <a:lstStyle/>
          <a:p>
            <a:fld id="{1F29BFED-29D6-4DAE-9693-E577AD6C3CA5}" type="slidenum">
              <a:rPr lang="en-GB" smtClean="0"/>
              <a:t>37</a:t>
            </a:fld>
            <a:endParaRPr lang="en-GB"/>
          </a:p>
        </p:txBody>
      </p:sp>
    </p:spTree>
    <p:extLst>
      <p:ext uri="{BB962C8B-B14F-4D97-AF65-F5344CB8AC3E}">
        <p14:creationId xmlns:p14="http://schemas.microsoft.com/office/powerpoint/2010/main" val="14559689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Commentary:</a:t>
            </a:r>
          </a:p>
          <a:p>
            <a:pPr marL="185420" indent="-185420">
              <a:buFont typeface="Arial"/>
              <a:buChar char="•"/>
            </a:pPr>
            <a:r>
              <a:rPr lang="en-GB" dirty="0"/>
              <a:t>85% of December visits to Grafton West lasted less than three hours – making it the most likely facility to be used for short stays.</a:t>
            </a:r>
            <a:endParaRPr lang="en-GB" dirty="0">
              <a:cs typeface="Calibri"/>
            </a:endParaRPr>
          </a:p>
          <a:p>
            <a:pPr marL="185420" indent="-185420">
              <a:buFont typeface="Arial"/>
              <a:buChar char="•"/>
            </a:pPr>
            <a:r>
              <a:rPr lang="en-GB" dirty="0">
                <a:cs typeface="Calibri"/>
              </a:rPr>
              <a:t>Queen Anne's Terrace is the facility most likely to see long stays, with 46% of December visits lasting more than three hours. </a:t>
            </a:r>
          </a:p>
          <a:p>
            <a:pPr marL="185420" indent="-185420" defTabSz="990752">
              <a:buFont typeface="Arial"/>
              <a:buChar char="•"/>
              <a:defRPr/>
            </a:pPr>
            <a:r>
              <a:rPr lang="en-GB" dirty="0">
                <a:cs typeface="Calibri"/>
              </a:rPr>
              <a:t>Grand Arcade is comfortably the most popular multi storey car park facility in Cambridge – with almost 90,000 patrons in December. </a:t>
            </a:r>
          </a:p>
          <a:p>
            <a:pPr defTabSz="990752">
              <a:defRPr/>
            </a:pPr>
            <a:endParaRPr lang="en-GB" dirty="0"/>
          </a:p>
          <a:p>
            <a:pPr defTabSz="990752">
              <a:defRPr/>
            </a:pPr>
            <a:r>
              <a:rPr lang="en-GB" b="1" dirty="0"/>
              <a:t>Source: </a:t>
            </a:r>
            <a:r>
              <a:rPr lang="en-GB" b="0" i="1" dirty="0"/>
              <a:t>Cambridge Car Parking data (Cambridge City Council)</a:t>
            </a:r>
            <a:endParaRPr lang="en-GB" b="0" i="1" dirty="0">
              <a:cs typeface="Calibri"/>
            </a:endParaRPr>
          </a:p>
        </p:txBody>
      </p:sp>
      <p:sp>
        <p:nvSpPr>
          <p:cNvPr id="4" name="Slide Number Placeholder 3"/>
          <p:cNvSpPr>
            <a:spLocks noGrp="1"/>
          </p:cNvSpPr>
          <p:nvPr>
            <p:ph type="sldNum" sz="quarter" idx="5"/>
          </p:nvPr>
        </p:nvSpPr>
        <p:spPr/>
        <p:txBody>
          <a:bodyPr/>
          <a:lstStyle/>
          <a:p>
            <a:fld id="{1F29BFED-29D6-4DAE-9693-E577AD6C3CA5}" type="slidenum">
              <a:rPr lang="en-GB" smtClean="0"/>
              <a:t>38</a:t>
            </a:fld>
            <a:endParaRPr lang="en-GB"/>
          </a:p>
        </p:txBody>
      </p:sp>
    </p:spTree>
    <p:extLst>
      <p:ext uri="{BB962C8B-B14F-4D97-AF65-F5344CB8AC3E}">
        <p14:creationId xmlns:p14="http://schemas.microsoft.com/office/powerpoint/2010/main" val="611265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29BFED-29D6-4DAE-9693-E577AD6C3CA5}" type="slidenum">
              <a:rPr lang="en-GB" smtClean="0"/>
              <a:t>39</a:t>
            </a:fld>
            <a:endParaRPr lang="en-GB"/>
          </a:p>
        </p:txBody>
      </p:sp>
    </p:spTree>
    <p:extLst>
      <p:ext uri="{BB962C8B-B14F-4D97-AF65-F5344CB8AC3E}">
        <p14:creationId xmlns:p14="http://schemas.microsoft.com/office/powerpoint/2010/main" val="2405792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29BFED-29D6-4DAE-9693-E577AD6C3CA5}" type="slidenum">
              <a:rPr lang="en-GB" smtClean="0"/>
              <a:t>4</a:t>
            </a:fld>
            <a:endParaRPr lang="en-GB"/>
          </a:p>
        </p:txBody>
      </p:sp>
    </p:spTree>
    <p:extLst>
      <p:ext uri="{BB962C8B-B14F-4D97-AF65-F5344CB8AC3E}">
        <p14:creationId xmlns:p14="http://schemas.microsoft.com/office/powerpoint/2010/main" val="26060944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2000" b="1" dirty="0">
                <a:solidFill>
                  <a:srgbClr val="000000"/>
                </a:solidFill>
                <a:latin typeface="Calibri"/>
                <a:cs typeface="Calibri"/>
              </a:rPr>
              <a:t>Commentary: </a:t>
            </a:r>
            <a:r>
              <a:rPr lang="en-US" sz="2000" dirty="0">
                <a:solidFill>
                  <a:srgbClr val="444444"/>
                </a:solidFill>
                <a:latin typeface="Calibri"/>
                <a:cs typeface="Calibri"/>
              </a:rPr>
              <a:t>​Rail usage overall is down on pre-Covid baselines. Stations in Huntingdonshire have seen the largest decrease in passenger entries and exits, being 48% below 2018/19 figures. Cambridge is also significantly lower than 2018/19 figures (-42%).</a:t>
            </a:r>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None/>
            </a:pPr>
            <a:endParaRPr lang="en-US" sz="2000" dirty="0">
              <a:solidFill>
                <a:srgbClr val="444444"/>
              </a:solidFill>
              <a:latin typeface="Arial" panose="020B0604020202020204" pitchFamily="34" charset="0"/>
            </a:endParaRPr>
          </a:p>
          <a:p>
            <a:pPr algn="l" rtl="0" fontAlgn="base"/>
            <a:r>
              <a:rPr lang="en-GB" sz="2000" b="1" dirty="0">
                <a:solidFill>
                  <a:srgbClr val="000000"/>
                </a:solidFill>
                <a:latin typeface="Calibri"/>
                <a:cs typeface="Calibri"/>
              </a:rPr>
              <a:t>Source: </a:t>
            </a:r>
            <a:r>
              <a:rPr lang="en-GB" sz="2000" b="0" dirty="0">
                <a:solidFill>
                  <a:srgbClr val="000000"/>
                </a:solidFill>
                <a:latin typeface="Calibri"/>
                <a:cs typeface="Calibri"/>
              </a:rPr>
              <a:t>Rail statistics, ORR. Table 1415a</a:t>
            </a:r>
            <a:endParaRPr lang="en-GB" b="0" i="0" dirty="0">
              <a:solidFill>
                <a:srgbClr val="444444"/>
              </a:solidFill>
              <a:effectLst/>
              <a:latin typeface="Calibri"/>
              <a:cs typeface="Calibri"/>
            </a:endParaRPr>
          </a:p>
        </p:txBody>
      </p:sp>
      <p:sp>
        <p:nvSpPr>
          <p:cNvPr id="4" name="Slide Number Placeholder 3"/>
          <p:cNvSpPr>
            <a:spLocks noGrp="1"/>
          </p:cNvSpPr>
          <p:nvPr>
            <p:ph type="sldNum" sz="quarter" idx="5"/>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40</a:t>
            </a:fld>
            <a:endParaRPr lang="en-GB">
              <a:solidFill>
                <a:prstClr val="black"/>
              </a:solidFill>
              <a:latin typeface="Calibri" panose="020F0502020204030204"/>
            </a:endParaRPr>
          </a:p>
        </p:txBody>
      </p:sp>
    </p:spTree>
    <p:extLst>
      <p:ext uri="{BB962C8B-B14F-4D97-AF65-F5344CB8AC3E}">
        <p14:creationId xmlns:p14="http://schemas.microsoft.com/office/powerpoint/2010/main" val="11610708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2000" b="1" dirty="0">
                <a:solidFill>
                  <a:srgbClr val="000000"/>
                </a:solidFill>
                <a:latin typeface="Calibri"/>
                <a:cs typeface="Calibri"/>
              </a:rPr>
              <a:t>Commentary: </a:t>
            </a:r>
            <a:r>
              <a:rPr lang="en-US" sz="2000" dirty="0">
                <a:solidFill>
                  <a:srgbClr val="444444"/>
                </a:solidFill>
                <a:latin typeface="Calibri"/>
                <a:cs typeface="Calibri"/>
              </a:rPr>
              <a:t>​</a:t>
            </a:r>
            <a:endParaRPr lang="en-US" b="0" i="0" dirty="0">
              <a:solidFill>
                <a:srgbClr val="444444"/>
              </a:solidFill>
              <a:effectLst/>
              <a:latin typeface="Calibri"/>
              <a:cs typeface="Calibri"/>
            </a:endParaRPr>
          </a:p>
          <a:p>
            <a:pPr fontAlgn="base">
              <a:buFont typeface="Arial" panose="020B0604020202020204" pitchFamily="34" charset="0"/>
              <a:buChar char="•"/>
            </a:pPr>
            <a:r>
              <a:rPr lang="en-GB" sz="2000" dirty="0"/>
              <a:t>December</a:t>
            </a:r>
            <a:r>
              <a:rPr lang="en-GB" sz="2000" dirty="0">
                <a:ea typeface="+mn-lt"/>
                <a:cs typeface="+mn-lt"/>
              </a:rPr>
              <a:t> 2022 footfall at One Station Square was 50% of pre-Covid levels.</a:t>
            </a:r>
          </a:p>
          <a:p>
            <a:pPr>
              <a:buFont typeface="Arial" panose="020B0604020202020204" pitchFamily="34" charset="0"/>
              <a:buChar char="•"/>
            </a:pPr>
            <a:r>
              <a:rPr lang="en-GB" sz="2000" dirty="0">
                <a:solidFill>
                  <a:srgbClr val="000000"/>
                </a:solidFill>
                <a:latin typeface="Calibri"/>
                <a:cs typeface="Calibri"/>
              </a:rPr>
              <a:t>This still reflects a 74% increase against Mid-Covid (December 2020).</a:t>
            </a:r>
          </a:p>
          <a:p>
            <a:pPr fontAlgn="base">
              <a:buFont typeface="Arial" panose="020B0604020202020204" pitchFamily="34" charset="0"/>
              <a:buChar char="•"/>
            </a:pPr>
            <a:r>
              <a:rPr lang="en-GB" sz="2000" dirty="0">
                <a:solidFill>
                  <a:srgbClr val="000000"/>
                </a:solidFill>
                <a:latin typeface="Calibri"/>
                <a:cs typeface="Calibri"/>
              </a:rPr>
              <a:t>Falls in weekend footfall against pre-Covid and the previous update were more severe than weekdays. This is possibly due to Christmas falling on a Sunday – as well as extremely cold weather earlier in the month impacting foot traffic.</a:t>
            </a:r>
            <a:endParaRPr lang="en-GB" sz="2000" dirty="0">
              <a:solidFill>
                <a:srgbClr val="000000"/>
              </a:solidFill>
              <a:latin typeface="Calibri" panose="020F0502020204030204" pitchFamily="34" charset="0"/>
              <a:cs typeface="Calibri"/>
            </a:endParaRPr>
          </a:p>
          <a:p>
            <a:pPr algn="l" rtl="0" fontAlgn="base">
              <a:buFont typeface="Arial" panose="020B0604020202020204" pitchFamily="34" charset="0"/>
              <a:buNone/>
            </a:pPr>
            <a:endParaRPr lang="en-US" sz="2000" dirty="0">
              <a:solidFill>
                <a:srgbClr val="444444"/>
              </a:solidFill>
              <a:latin typeface="Arial" panose="020B0604020202020204" pitchFamily="34" charset="0"/>
            </a:endParaRPr>
          </a:p>
          <a:p>
            <a:pPr algn="l" rtl="0" fontAlgn="base"/>
            <a:r>
              <a:rPr lang="en-GB" sz="2000" b="1" dirty="0">
                <a:solidFill>
                  <a:srgbClr val="000000"/>
                </a:solidFill>
                <a:latin typeface="Calibri"/>
                <a:cs typeface="Calibri"/>
              </a:rPr>
              <a:t>Source: </a:t>
            </a:r>
            <a:r>
              <a:rPr lang="en-GB" sz="2000" dirty="0">
                <a:solidFill>
                  <a:srgbClr val="000000"/>
                </a:solidFill>
                <a:latin typeface="Calibri"/>
                <a:cs typeface="Calibri"/>
              </a:rPr>
              <a:t>Cambridge BID footfall data</a:t>
            </a:r>
            <a:r>
              <a:rPr lang="en-GB" sz="2000" dirty="0">
                <a:solidFill>
                  <a:srgbClr val="444444"/>
                </a:solidFill>
                <a:latin typeface="Calibri"/>
                <a:cs typeface="Calibri"/>
              </a:rPr>
              <a:t>​</a:t>
            </a:r>
            <a:endParaRPr lang="en-GB" b="0" i="0" dirty="0">
              <a:solidFill>
                <a:srgbClr val="444444"/>
              </a:solidFill>
              <a:effectLst/>
              <a:latin typeface="Calibri"/>
              <a:cs typeface="Calibri"/>
            </a:endParaRPr>
          </a:p>
          <a:p>
            <a:pPr algn="l" rtl="0" fontAlgn="base"/>
            <a:r>
              <a:rPr lang="en-GB" sz="2000" i="1" dirty="0">
                <a:solidFill>
                  <a:srgbClr val="000000"/>
                </a:solidFill>
                <a:latin typeface="Calibri"/>
                <a:cs typeface="Calibri"/>
              </a:rPr>
              <a:t>*The One Station Square sensor was installed in December 2019</a:t>
            </a:r>
            <a:r>
              <a:rPr lang="en-US" sz="2000" dirty="0">
                <a:solidFill>
                  <a:srgbClr val="444444"/>
                </a:solidFill>
                <a:latin typeface="Calibri"/>
                <a:cs typeface="Calibri"/>
              </a:rPr>
              <a:t>​</a:t>
            </a:r>
          </a:p>
          <a:p>
            <a:pPr defTabSz="990752" fontAlgn="base">
              <a:defRPr/>
            </a:pPr>
            <a:r>
              <a:rPr lang="en-US" sz="2000" i="1" dirty="0">
                <a:solidFill>
                  <a:srgbClr val="444444"/>
                </a:solidFill>
                <a:latin typeface="Calibri"/>
                <a:cs typeface="Calibri"/>
              </a:rPr>
              <a:t>*Data may be impacted by rail strike action</a:t>
            </a:r>
          </a:p>
        </p:txBody>
      </p:sp>
      <p:sp>
        <p:nvSpPr>
          <p:cNvPr id="4" name="Slide Number Placeholder 3"/>
          <p:cNvSpPr>
            <a:spLocks noGrp="1"/>
          </p:cNvSpPr>
          <p:nvPr>
            <p:ph type="sldNum" sz="quarter" idx="5"/>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41</a:t>
            </a:fld>
            <a:endParaRPr lang="en-GB">
              <a:solidFill>
                <a:prstClr val="black"/>
              </a:solidFill>
              <a:latin typeface="Calibri" panose="020F0502020204030204"/>
            </a:endParaRPr>
          </a:p>
        </p:txBody>
      </p:sp>
    </p:spTree>
    <p:extLst>
      <p:ext uri="{BB962C8B-B14F-4D97-AF65-F5344CB8AC3E}">
        <p14:creationId xmlns:p14="http://schemas.microsoft.com/office/powerpoint/2010/main" val="35108088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29BFED-29D6-4DAE-9693-E577AD6C3CA5}" type="slidenum">
              <a:rPr lang="en-GB" smtClean="0"/>
              <a:t>42</a:t>
            </a:fld>
            <a:endParaRPr lang="en-GB"/>
          </a:p>
        </p:txBody>
      </p:sp>
    </p:spTree>
    <p:extLst>
      <p:ext uri="{BB962C8B-B14F-4D97-AF65-F5344CB8AC3E}">
        <p14:creationId xmlns:p14="http://schemas.microsoft.com/office/powerpoint/2010/main" val="35052505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Commentary:</a:t>
            </a:r>
          </a:p>
          <a:p>
            <a:r>
              <a:rPr lang="en-GB" b="1"/>
              <a:t>CPCA Area passengers</a:t>
            </a:r>
            <a:endParaRPr lang="en-GB" b="1">
              <a:cs typeface="Calibri"/>
            </a:endParaRPr>
          </a:p>
          <a:p>
            <a:pPr marL="185766" indent="-185766" defTabSz="990752">
              <a:buFont typeface="Arial" panose="020B0604020202020204" pitchFamily="34" charset="0"/>
              <a:buChar char="•"/>
              <a:defRPr/>
            </a:pPr>
            <a:r>
              <a:rPr lang="en-GB"/>
              <a:t>Passenger numbers in Dec 2022 in Cambridge remain -27% below Dec 2019. This is higher than elsewhere in Cambridgeshire though, in Peterborough, volumes remain -33% below Dec 2019.</a:t>
            </a:r>
            <a:endParaRPr lang="en-GB">
              <a:cs typeface="Calibri"/>
            </a:endParaRPr>
          </a:p>
          <a:p>
            <a:pPr marL="185766" indent="-185766">
              <a:buFont typeface="Arial" panose="020B0604020202020204" pitchFamily="34" charset="0"/>
              <a:buChar char="•"/>
            </a:pPr>
            <a:r>
              <a:rPr lang="en-GB"/>
              <a:t>Dec 2022 sees a decrease in volumes from Nov 2022, likely the result of the Christmas holidays period and bank holidays in the last week of the year</a:t>
            </a:r>
          </a:p>
          <a:p>
            <a:pPr marL="185766" indent="-185766">
              <a:buFont typeface="Arial" panose="020B0604020202020204" pitchFamily="34" charset="0"/>
              <a:buChar char="•"/>
            </a:pPr>
            <a:r>
              <a:rPr lang="en-GB"/>
              <a:t>Bus passenger volumes consistently see decreases during the school holidays.</a:t>
            </a:r>
          </a:p>
          <a:p>
            <a:pPr marL="0" indent="0">
              <a:buFont typeface="Arial" panose="020B0604020202020204" pitchFamily="34" charset="0"/>
              <a:buNone/>
            </a:pPr>
            <a:endParaRPr lang="en-GB"/>
          </a:p>
          <a:p>
            <a:r>
              <a:rPr lang="en-GB" b="1"/>
              <a:t>Source: </a:t>
            </a:r>
            <a:r>
              <a:rPr lang="en-GB" i="1"/>
              <a:t>Stagecoach data</a:t>
            </a:r>
            <a:endParaRPr lang="en-GB" i="1">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43</a:t>
            </a:fld>
            <a:endParaRPr lang="en-GB">
              <a:solidFill>
                <a:prstClr val="black"/>
              </a:solidFill>
              <a:latin typeface="Calibri" panose="020F0502020204030204"/>
            </a:endParaRPr>
          </a:p>
        </p:txBody>
      </p:sp>
    </p:spTree>
    <p:extLst>
      <p:ext uri="{BB962C8B-B14F-4D97-AF65-F5344CB8AC3E}">
        <p14:creationId xmlns:p14="http://schemas.microsoft.com/office/powerpoint/2010/main" val="36929508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Commentary:</a:t>
            </a:r>
            <a:endParaRPr lang="en-GB"/>
          </a:p>
          <a:p>
            <a:r>
              <a:rPr lang="en-GB" b="1"/>
              <a:t>P&amp;R passengers</a:t>
            </a:r>
            <a:endParaRPr lang="en-GB" b="1">
              <a:cs typeface="Calibri"/>
            </a:endParaRPr>
          </a:p>
          <a:p>
            <a:pPr marL="185766" indent="-185766">
              <a:buFont typeface="Arial" panose="020B0604020202020204" pitchFamily="34" charset="0"/>
              <a:buChar char="•"/>
            </a:pPr>
            <a:r>
              <a:rPr lang="en-GB" sz="2000"/>
              <a:t>Dec 2022 sees the largest decrease in volume from November 2022 to December 2022 at Babraham Road P&amp;R (-8%)</a:t>
            </a:r>
          </a:p>
          <a:p>
            <a:pPr marL="185766" indent="-185766">
              <a:buFont typeface="Arial" panose="020B0604020202020204" pitchFamily="34" charset="0"/>
              <a:buChar char="•"/>
            </a:pPr>
            <a:r>
              <a:rPr lang="en-GB" sz="2000"/>
              <a:t>Madingley Road sees the largest increase in volumes from November 2022 to December 2022 (+9%)</a:t>
            </a:r>
          </a:p>
          <a:p>
            <a:pPr marL="185766" indent="-185766">
              <a:buFont typeface="Arial" panose="020B0604020202020204" pitchFamily="34" charset="0"/>
              <a:buChar char="•"/>
            </a:pPr>
            <a:r>
              <a:rPr lang="en-GB" sz="2000"/>
              <a:t>Madingley Road, Newmarket Road and Trumpington park and rides show similar volumes at the end of 2022 to pre-covid 2019 volumes</a:t>
            </a:r>
          </a:p>
          <a:p>
            <a:pPr marL="185766" indent="-185766">
              <a:buFont typeface="Arial" panose="020B0604020202020204" pitchFamily="34" charset="0"/>
              <a:buChar char="•"/>
            </a:pPr>
            <a:r>
              <a:rPr lang="en-GB" sz="2000"/>
              <a:t>Milton Road and Babraham Road park and ride volumes remain well below their respective 2019 volumes on the graph </a:t>
            </a:r>
          </a:p>
          <a:p>
            <a:pPr marL="185766" indent="-185766">
              <a:buFont typeface="Arial" panose="020B0604020202020204" pitchFamily="34" charset="0"/>
              <a:buChar char="•"/>
            </a:pPr>
            <a:endParaRPr lang="en-GB"/>
          </a:p>
          <a:p>
            <a:r>
              <a:rPr lang="en-GB" b="1"/>
              <a:t>Source: </a:t>
            </a:r>
            <a:r>
              <a:rPr lang="en-GB" i="1"/>
              <a:t>Stagecoach data</a:t>
            </a:r>
            <a:endParaRPr lang="en-GB" i="1">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44</a:t>
            </a:fld>
            <a:endParaRPr lang="en-GB">
              <a:solidFill>
                <a:prstClr val="black"/>
              </a:solidFill>
              <a:latin typeface="Calibri" panose="020F0502020204030204"/>
            </a:endParaRPr>
          </a:p>
        </p:txBody>
      </p:sp>
    </p:spTree>
    <p:extLst>
      <p:ext uri="{BB962C8B-B14F-4D97-AF65-F5344CB8AC3E}">
        <p14:creationId xmlns:p14="http://schemas.microsoft.com/office/powerpoint/2010/main" val="17749427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Source: </a:t>
            </a:r>
            <a:r>
              <a:rPr lang="en-GB" i="1" dirty="0"/>
              <a:t>Stagecoach data</a:t>
            </a:r>
            <a:endParaRPr lang="en-GB" i="1" dirty="0">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45</a:t>
            </a:fld>
            <a:endParaRPr lang="en-GB">
              <a:solidFill>
                <a:prstClr val="black"/>
              </a:solidFill>
              <a:latin typeface="Calibri" panose="020F0502020204030204"/>
            </a:endParaRPr>
          </a:p>
        </p:txBody>
      </p:sp>
    </p:spTree>
    <p:extLst>
      <p:ext uri="{BB962C8B-B14F-4D97-AF65-F5344CB8AC3E}">
        <p14:creationId xmlns:p14="http://schemas.microsoft.com/office/powerpoint/2010/main" val="17957439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29BFED-29D6-4DAE-9693-E577AD6C3CA5}" type="slidenum">
              <a:rPr lang="en-GB" smtClean="0"/>
              <a:t>46</a:t>
            </a:fld>
            <a:endParaRPr lang="en-GB"/>
          </a:p>
        </p:txBody>
      </p:sp>
    </p:spTree>
    <p:extLst>
      <p:ext uri="{BB962C8B-B14F-4D97-AF65-F5344CB8AC3E}">
        <p14:creationId xmlns:p14="http://schemas.microsoft.com/office/powerpoint/2010/main" val="6011345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Commentary:</a:t>
            </a:r>
          </a:p>
          <a:p>
            <a:pPr marL="185766" indent="-185766">
              <a:buFont typeface="Arial"/>
              <a:buChar char="•"/>
            </a:pPr>
            <a:r>
              <a:rPr lang="en-GB" b="0" dirty="0"/>
              <a:t>E-scooter usage</a:t>
            </a:r>
            <a:r>
              <a:rPr lang="en-GB" dirty="0"/>
              <a:t> has</a:t>
            </a:r>
            <a:r>
              <a:rPr lang="en-GB" b="0" dirty="0"/>
              <a:t> </a:t>
            </a:r>
            <a:r>
              <a:rPr lang="en-GB" dirty="0"/>
              <a:t>seen a decrease since September 2022, likely linked to the expected decrease in active travel during the winter months and the Christmas holidays period</a:t>
            </a:r>
            <a:endParaRPr lang="en-GB" b="0" dirty="0">
              <a:cs typeface="Calibri"/>
            </a:endParaRPr>
          </a:p>
          <a:p>
            <a:pPr marL="185766" indent="-185766">
              <a:buFont typeface="Arial"/>
              <a:buChar char="•"/>
            </a:pPr>
            <a:r>
              <a:rPr lang="en-GB" dirty="0">
                <a:cs typeface="Calibri" panose="020F0502020204030204"/>
              </a:rPr>
              <a:t>E-scooter usage is still higher than the same time last year, with the total number of rides 12% higher in Dec 2022 than in Dec 2021.</a:t>
            </a:r>
            <a:endParaRPr lang="en-GB" b="0" dirty="0">
              <a:cs typeface="Calibri" panose="020F0502020204030204"/>
            </a:endParaRPr>
          </a:p>
          <a:p>
            <a:pPr marL="185766" indent="-185766">
              <a:buFont typeface="Arial"/>
              <a:buChar char="•"/>
            </a:pPr>
            <a:r>
              <a:rPr lang="en-GB" b="0" dirty="0"/>
              <a:t>The average journey statistics remain fairly stable each month – suggesting that e-scooters are most popular for short journeys </a:t>
            </a:r>
            <a:r>
              <a:rPr lang="en-GB" dirty="0"/>
              <a:t>(~2.0-2.5 km, ~10-12 minutes)</a:t>
            </a:r>
            <a:endParaRPr lang="en-GB" b="0" dirty="0">
              <a:cs typeface="Calibri"/>
            </a:endParaRPr>
          </a:p>
          <a:p>
            <a:pPr marL="185766" indent="-185766">
              <a:buFontTx/>
              <a:buChar char="-"/>
            </a:pPr>
            <a:endParaRPr lang="en-GB" b="0" dirty="0"/>
          </a:p>
          <a:p>
            <a:r>
              <a:rPr lang="en-GB" b="1" dirty="0"/>
              <a:t>Source: </a:t>
            </a:r>
            <a:r>
              <a:rPr lang="en-GB" b="0" dirty="0" err="1"/>
              <a:t>Voi</a:t>
            </a:r>
            <a:r>
              <a:rPr lang="en-GB" b="0" dirty="0"/>
              <a:t> e-scooter dashboard</a:t>
            </a:r>
            <a:endParaRPr lang="en-GB" b="0" dirty="0">
              <a:cs typeface="Calibri"/>
            </a:endParaRPr>
          </a:p>
        </p:txBody>
      </p:sp>
      <p:sp>
        <p:nvSpPr>
          <p:cNvPr id="4" name="Slide Number Placeholder 3"/>
          <p:cNvSpPr>
            <a:spLocks noGrp="1"/>
          </p:cNvSpPr>
          <p:nvPr>
            <p:ph type="sldNum" sz="quarter" idx="5"/>
          </p:nvPr>
        </p:nvSpPr>
        <p:spPr/>
        <p:txBody>
          <a:bodyPr/>
          <a:lstStyle/>
          <a:p>
            <a:fld id="{1F29BFED-29D6-4DAE-9693-E577AD6C3CA5}" type="slidenum">
              <a:rPr lang="en-GB" smtClean="0"/>
              <a:t>47</a:t>
            </a:fld>
            <a:endParaRPr lang="en-GB"/>
          </a:p>
        </p:txBody>
      </p:sp>
    </p:spTree>
    <p:extLst>
      <p:ext uri="{BB962C8B-B14F-4D97-AF65-F5344CB8AC3E}">
        <p14:creationId xmlns:p14="http://schemas.microsoft.com/office/powerpoint/2010/main" val="32394988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29BFED-29D6-4DAE-9693-E577AD6C3CA5}" type="slidenum">
              <a:rPr lang="en-GB" smtClean="0"/>
              <a:t>48</a:t>
            </a:fld>
            <a:endParaRPr lang="en-GB"/>
          </a:p>
        </p:txBody>
      </p:sp>
    </p:spTree>
    <p:extLst>
      <p:ext uri="{BB962C8B-B14F-4D97-AF65-F5344CB8AC3E}">
        <p14:creationId xmlns:p14="http://schemas.microsoft.com/office/powerpoint/2010/main" val="34971717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Commentary: </a:t>
            </a:r>
          </a:p>
          <a:p>
            <a:r>
              <a:rPr lang="en-GB"/>
              <a:t>This data in this pack is from the permanent air quality monitoring sites only. The permanent monitors measure Nitrogen Dioxide on primary routes into the city centre. There are also around 80 non-automatic Nitrogen Dioxide diffusion tubes around the city which provide a supplementary but not continual source of data.</a:t>
            </a:r>
          </a:p>
          <a:p>
            <a:endParaRPr lang="en-GB"/>
          </a:p>
          <a:p>
            <a:r>
              <a:rPr lang="en-GB" b="1"/>
              <a:t>Source:</a:t>
            </a:r>
            <a:r>
              <a:rPr lang="en-GB"/>
              <a:t> </a:t>
            </a:r>
            <a:r>
              <a:rPr lang="en-GB" i="1"/>
              <a:t>Cambridge City Air Quality Team</a:t>
            </a:r>
            <a:endParaRPr lang="en-GB" i="1">
              <a:cs typeface="Calibri"/>
            </a:endParaRPr>
          </a:p>
        </p:txBody>
      </p:sp>
      <p:sp>
        <p:nvSpPr>
          <p:cNvPr id="4" name="Slide Number Placeholder 3"/>
          <p:cNvSpPr>
            <a:spLocks noGrp="1"/>
          </p:cNvSpPr>
          <p:nvPr>
            <p:ph type="sldNum" sz="quarter" idx="5"/>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49</a:t>
            </a:fld>
            <a:endParaRPr lang="en-GB">
              <a:solidFill>
                <a:prstClr val="black"/>
              </a:solidFill>
              <a:latin typeface="Calibri" panose="020F0502020204030204"/>
            </a:endParaRPr>
          </a:p>
        </p:txBody>
      </p:sp>
    </p:spTree>
    <p:extLst>
      <p:ext uri="{BB962C8B-B14F-4D97-AF65-F5344CB8AC3E}">
        <p14:creationId xmlns:p14="http://schemas.microsoft.com/office/powerpoint/2010/main" val="4255402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1F29BFED-29D6-4DAE-9693-E577AD6C3CA5}" type="slidenum">
              <a:rPr lang="en-GB" smtClean="0"/>
              <a:t>5</a:t>
            </a:fld>
            <a:endParaRPr lang="en-GB"/>
          </a:p>
        </p:txBody>
      </p:sp>
    </p:spTree>
    <p:extLst>
      <p:ext uri="{BB962C8B-B14F-4D97-AF65-F5344CB8AC3E}">
        <p14:creationId xmlns:p14="http://schemas.microsoft.com/office/powerpoint/2010/main" val="14357281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Commentary: </a:t>
            </a:r>
          </a:p>
          <a:p>
            <a:r>
              <a:rPr lang="en-GB" dirty="0"/>
              <a:t>For all of 2022. average NO2 measurements remained below the 2017 – 2019 baseline.</a:t>
            </a:r>
            <a:endParaRPr lang="en-GB" dirty="0">
              <a:cs typeface="Calibri"/>
            </a:endParaRPr>
          </a:p>
          <a:p>
            <a:r>
              <a:rPr lang="en-GB" dirty="0"/>
              <a:t>After a decrease over the summer period, NO2 concentrations have begun to rise from September onwards, in line with expected NO2 seasonal trends.</a:t>
            </a:r>
          </a:p>
          <a:p>
            <a:r>
              <a:rPr lang="en-GB" dirty="0"/>
              <a:t>Despite decreases in COVID-19 lockdowns and restrictions in 2022, NO2 levels have remained similar to 2020 and 2021 concentrations.</a:t>
            </a:r>
          </a:p>
          <a:p>
            <a:endParaRPr lang="en-GB" dirty="0">
              <a:cs typeface="Calibri"/>
            </a:endParaRPr>
          </a:p>
          <a:p>
            <a:r>
              <a:rPr lang="en-GB" dirty="0">
                <a:cs typeface="Calibri"/>
              </a:rPr>
              <a:t>Please note that the % change statistics include Gonville Place in the all sites average for the baseline period and for any months up to and including March 2022. For dates April 2022 onwards, Gonville Place is not included in the average.</a:t>
            </a:r>
          </a:p>
          <a:p>
            <a:endParaRPr lang="en-GB" dirty="0"/>
          </a:p>
          <a:p>
            <a:r>
              <a:rPr lang="en-GB" b="1" dirty="0"/>
              <a:t>Source:</a:t>
            </a:r>
            <a:r>
              <a:rPr lang="en-GB" dirty="0"/>
              <a:t> </a:t>
            </a:r>
            <a:r>
              <a:rPr lang="en-GB" i="1" dirty="0"/>
              <a:t>Cambridge City Air Quality Team. Data for the Cambridge air quality continuous monitors can be found at: </a:t>
            </a:r>
            <a:r>
              <a:rPr lang="en-GB" dirty="0">
                <a:hlinkClick r:id="rId3"/>
              </a:rPr>
              <a:t>Air quality in England (airqualityengland.co.uk)</a:t>
            </a:r>
            <a:r>
              <a:rPr lang="en-GB" dirty="0"/>
              <a:t>. </a:t>
            </a:r>
            <a:r>
              <a:rPr lang="en-GB" i="1" dirty="0"/>
              <a:t>Please note there may be slight differences between the data online and data in this pack as air quality data undergoes a ratification process.</a:t>
            </a:r>
            <a:endParaRPr lang="en-GB" i="1" dirty="0">
              <a:cs typeface="Calibri"/>
            </a:endParaRPr>
          </a:p>
        </p:txBody>
      </p:sp>
      <p:sp>
        <p:nvSpPr>
          <p:cNvPr id="4" name="Slide Number Placeholder 3"/>
          <p:cNvSpPr>
            <a:spLocks noGrp="1"/>
          </p:cNvSpPr>
          <p:nvPr>
            <p:ph type="sldNum" sz="quarter" idx="5"/>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50</a:t>
            </a:fld>
            <a:endParaRPr lang="en-GB">
              <a:solidFill>
                <a:prstClr val="black"/>
              </a:solidFill>
              <a:latin typeface="Calibri" panose="020F0502020204030204"/>
            </a:endParaRPr>
          </a:p>
        </p:txBody>
      </p:sp>
    </p:spTree>
    <p:extLst>
      <p:ext uri="{BB962C8B-B14F-4D97-AF65-F5344CB8AC3E}">
        <p14:creationId xmlns:p14="http://schemas.microsoft.com/office/powerpoint/2010/main" val="41118714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Commentary: </a:t>
            </a:r>
          </a:p>
          <a:p>
            <a:r>
              <a:rPr lang="en-GB" b="0" dirty="0"/>
              <a:t>The graph shows the absolute monthly average NO2 concentration for each continuous monitoring site.</a:t>
            </a:r>
            <a:r>
              <a:rPr lang="en-GB" dirty="0"/>
              <a:t> </a:t>
            </a:r>
            <a:endParaRPr lang="en-GB" dirty="0">
              <a:cs typeface="Calibri"/>
            </a:endParaRPr>
          </a:p>
          <a:p>
            <a:pPr defTabSz="990752">
              <a:defRPr/>
            </a:pPr>
            <a:r>
              <a:rPr lang="en-GB" dirty="0"/>
              <a:t>NO2 concentrations have increased since the Summer which fits in with usual seasonal variation in NO2.</a:t>
            </a:r>
            <a:endParaRPr lang="en-GB" dirty="0">
              <a:cs typeface="Calibri"/>
            </a:endParaRPr>
          </a:p>
          <a:p>
            <a:pPr defTabSz="990752">
              <a:defRPr/>
            </a:pPr>
            <a:r>
              <a:rPr lang="en-GB" dirty="0"/>
              <a:t>Montague Road is the only location that is above the Dec 2017-2019 baseline reading in December 2022 (at +16%). The other sites remain below their December baselines.</a:t>
            </a:r>
            <a:endParaRPr lang="en-GB" dirty="0">
              <a:cs typeface="Calibri"/>
            </a:endParaRPr>
          </a:p>
          <a:p>
            <a:pPr>
              <a:defRPr/>
            </a:pPr>
            <a:r>
              <a:rPr lang="en-GB" dirty="0"/>
              <a:t>NO2 monitoring is susceptible to seasonal changes and daily weather/general climate patterns and will have been affected by the national COVID-19 lockdowns. </a:t>
            </a:r>
            <a:endParaRPr lang="en-GB" dirty="0">
              <a:cs typeface="Calibri"/>
            </a:endParaRPr>
          </a:p>
          <a:p>
            <a:pPr defTabSz="990752">
              <a:defRPr/>
            </a:pPr>
            <a:endParaRPr lang="en-GB" b="1" dirty="0"/>
          </a:p>
          <a:p>
            <a:r>
              <a:rPr lang="en-GB" b="1" dirty="0"/>
              <a:t>Source:</a:t>
            </a:r>
            <a:r>
              <a:rPr lang="en-GB" dirty="0"/>
              <a:t> </a:t>
            </a:r>
            <a:r>
              <a:rPr lang="en-GB" i="1" dirty="0"/>
              <a:t>Cambridge City Air Quality Team. Data for the Cambridge air quality continuous monitors can be found at: </a:t>
            </a:r>
            <a:r>
              <a:rPr lang="en-GB" dirty="0">
                <a:hlinkClick r:id="rId3"/>
              </a:rPr>
              <a:t>Air quality in England (airqualityengland.co.uk)</a:t>
            </a:r>
            <a:r>
              <a:rPr lang="en-GB" dirty="0"/>
              <a:t>. </a:t>
            </a:r>
            <a:r>
              <a:rPr lang="en-GB" i="1" dirty="0"/>
              <a:t>Please note there may be slight differences between the data online and data in this pack as air quality data undergoes a ratification process.</a:t>
            </a:r>
            <a:endParaRPr lang="en-GB" i="1" dirty="0">
              <a:cs typeface="Calibri"/>
            </a:endParaRPr>
          </a:p>
        </p:txBody>
      </p:sp>
      <p:sp>
        <p:nvSpPr>
          <p:cNvPr id="4" name="Slide Number Placeholder 3"/>
          <p:cNvSpPr>
            <a:spLocks noGrp="1"/>
          </p:cNvSpPr>
          <p:nvPr>
            <p:ph type="sldNum" sz="quarter" idx="5"/>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51</a:t>
            </a:fld>
            <a:endParaRPr lang="en-GB">
              <a:solidFill>
                <a:prstClr val="black"/>
              </a:solidFill>
              <a:latin typeface="Calibri" panose="020F0502020204030204"/>
            </a:endParaRPr>
          </a:p>
        </p:txBody>
      </p:sp>
    </p:spTree>
    <p:extLst>
      <p:ext uri="{BB962C8B-B14F-4D97-AF65-F5344CB8AC3E}">
        <p14:creationId xmlns:p14="http://schemas.microsoft.com/office/powerpoint/2010/main" val="26097704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29BFED-29D6-4DAE-9693-E577AD6C3CA5}" type="slidenum">
              <a:rPr lang="en-GB" smtClean="0"/>
              <a:t>52</a:t>
            </a:fld>
            <a:endParaRPr lang="en-GB"/>
          </a:p>
        </p:txBody>
      </p:sp>
    </p:spTree>
    <p:extLst>
      <p:ext uri="{BB962C8B-B14F-4D97-AF65-F5344CB8AC3E}">
        <p14:creationId xmlns:p14="http://schemas.microsoft.com/office/powerpoint/2010/main" val="3341517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i="1" dirty="0">
              <a:cs typeface="Calibri"/>
            </a:endParaRPr>
          </a:p>
          <a:p>
            <a:r>
              <a:rPr lang="en-GB" b="1" i="1" dirty="0">
                <a:cs typeface="Calibri"/>
              </a:rPr>
              <a:t>Notes:</a:t>
            </a:r>
          </a:p>
          <a:p>
            <a:pPr marL="171450" indent="-171450">
              <a:buFont typeface="Arial" panose="020B0604020202020204" pitchFamily="34" charset="0"/>
              <a:buChar char="•"/>
            </a:pPr>
            <a:r>
              <a:rPr lang="en-GB" b="0" i="1" dirty="0">
                <a:cs typeface="Calibri"/>
              </a:rPr>
              <a:t>The method of calculating the strategic road network (SRN) recovery percentages changed in Dec 2022 to include data from a larger number of sites (originally 6 sites, now 28 sites). The </a:t>
            </a:r>
            <a:r>
              <a:rPr lang="en-GB" b="1" i="1" dirty="0">
                <a:cs typeface="Calibri"/>
              </a:rPr>
              <a:t>SRN percentages have therefore been updated and may not reflect the values presented in previous slide packs</a:t>
            </a:r>
            <a:r>
              <a:rPr lang="en-GB" b="0" i="1" dirty="0">
                <a:cs typeface="Calibri"/>
              </a:rPr>
              <a:t> for this reason.</a:t>
            </a:r>
          </a:p>
          <a:p>
            <a:pPr marL="171450" indent="-171450">
              <a:buFont typeface="Arial" panose="020B0604020202020204" pitchFamily="34" charset="0"/>
              <a:buChar char="•"/>
            </a:pPr>
            <a:r>
              <a:rPr lang="en-GB" b="0" i="1" dirty="0">
                <a:cs typeface="Calibri"/>
              </a:rPr>
              <a:t>The air pollution percentages historically used data from 5 sensors but one of these sensors was removed in April 2022 so the methodology for calculating the air pollution percentages has been adjusted. The </a:t>
            </a:r>
            <a:r>
              <a:rPr lang="en-GB" b="1" i="1" dirty="0">
                <a:cs typeface="Calibri"/>
              </a:rPr>
              <a:t>air pollution percentages presented here may differ slightly from those in previous slide packs </a:t>
            </a:r>
            <a:r>
              <a:rPr lang="en-GB" b="0" i="1" dirty="0">
                <a:cs typeface="Calibri"/>
              </a:rPr>
              <a:t>for this reason.</a:t>
            </a:r>
          </a:p>
        </p:txBody>
      </p:sp>
      <p:sp>
        <p:nvSpPr>
          <p:cNvPr id="4" name="Slide Number Placeholder 3"/>
          <p:cNvSpPr>
            <a:spLocks noGrp="1"/>
          </p:cNvSpPr>
          <p:nvPr>
            <p:ph type="sldNum" sz="quarter" idx="5"/>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6</a:t>
            </a:fld>
            <a:endParaRPr lang="en-GB">
              <a:solidFill>
                <a:prstClr val="black"/>
              </a:solidFill>
              <a:latin typeface="Calibri" panose="020F0502020204030204"/>
            </a:endParaRPr>
          </a:p>
        </p:txBody>
      </p:sp>
    </p:spTree>
    <p:extLst>
      <p:ext uri="{BB962C8B-B14F-4D97-AF65-F5344CB8AC3E}">
        <p14:creationId xmlns:p14="http://schemas.microsoft.com/office/powerpoint/2010/main" val="3354238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29BFED-29D6-4DAE-9693-E577AD6C3CA5}" type="slidenum">
              <a:rPr lang="en-GB" smtClean="0"/>
              <a:t>7</a:t>
            </a:fld>
            <a:endParaRPr lang="en-GB"/>
          </a:p>
        </p:txBody>
      </p:sp>
    </p:spTree>
    <p:extLst>
      <p:ext uri="{BB962C8B-B14F-4D97-AF65-F5344CB8AC3E}">
        <p14:creationId xmlns:p14="http://schemas.microsoft.com/office/powerpoint/2010/main" val="2570505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300" dirty="0">
                <a:solidFill>
                  <a:prstClr val="black"/>
                </a:solidFill>
                <a:latin typeface="Calibri" panose="020F0502020204030204"/>
              </a:rPr>
              <a:t>Please note the </a:t>
            </a:r>
            <a:r>
              <a:rPr lang="en-GB" dirty="0">
                <a:solidFill>
                  <a:prstClr val="black"/>
                </a:solidFill>
                <a:latin typeface="Calibri" panose="020F0502020204030204"/>
              </a:rPr>
              <a:t>charts</a:t>
            </a:r>
            <a:r>
              <a:rPr lang="en-GB" sz="1300" dirty="0">
                <a:solidFill>
                  <a:prstClr val="black"/>
                </a:solidFill>
                <a:latin typeface="Calibri" panose="020F0502020204030204"/>
              </a:rPr>
              <a:t> </a:t>
            </a:r>
            <a:r>
              <a:rPr lang="en-GB" dirty="0">
                <a:solidFill>
                  <a:prstClr val="black"/>
                </a:solidFill>
                <a:latin typeface="Calibri" panose="020F0502020204030204"/>
              </a:rPr>
              <a:t>show</a:t>
            </a:r>
            <a:r>
              <a:rPr lang="en-GB" sz="1300" dirty="0">
                <a:solidFill>
                  <a:prstClr val="black"/>
                </a:solidFill>
                <a:latin typeface="Calibri" panose="020F0502020204030204"/>
              </a:rPr>
              <a:t> a 7-day rolling average. Google Mobility data stopped on October 16th (final day of available data is October 15th).</a:t>
            </a:r>
          </a:p>
          <a:p>
            <a:pPr defTabSz="990752">
              <a:defRPr/>
            </a:pPr>
            <a:endParaRPr lang="en-GB" sz="1300" b="1" dirty="0">
              <a:solidFill>
                <a:prstClr val="black"/>
              </a:solidFill>
              <a:latin typeface="Calibri" panose="020F0502020204030204"/>
            </a:endParaRPr>
          </a:p>
          <a:p>
            <a:pPr defTabSz="990752">
              <a:defRPr/>
            </a:pPr>
            <a:r>
              <a:rPr lang="en-GB" sz="1300" b="1" dirty="0">
                <a:solidFill>
                  <a:prstClr val="black"/>
                </a:solidFill>
                <a:latin typeface="Calibri" panose="020F0502020204030204"/>
              </a:rPr>
              <a:t>Commentary:</a:t>
            </a:r>
            <a:endParaRPr lang="en-GB" sz="1300" b="1" dirty="0">
              <a:solidFill>
                <a:prstClr val="black"/>
              </a:solidFill>
              <a:latin typeface="Calibri" panose="020F0502020204030204"/>
              <a:cs typeface="Calibri"/>
            </a:endParaRPr>
          </a:p>
          <a:p>
            <a:pPr>
              <a:defRPr/>
            </a:pPr>
            <a:r>
              <a:rPr lang="en-GB" sz="1300" b="1" dirty="0">
                <a:solidFill>
                  <a:prstClr val="black"/>
                </a:solidFill>
                <a:latin typeface="Calibri" panose="020F0502020204030204"/>
              </a:rPr>
              <a:t>Cambridge: </a:t>
            </a:r>
            <a:r>
              <a:rPr lang="en-GB" sz="1300" dirty="0">
                <a:solidFill>
                  <a:prstClr val="black"/>
                </a:solidFill>
                <a:latin typeface="Calibri" panose="020F0502020204030204"/>
              </a:rPr>
              <a:t>Cambridge grocery and pharmacy visits continue to be above pre-pandemic levels, while retail and recreation visits continue to be below pre-pandemic levels (</a:t>
            </a:r>
            <a:r>
              <a:rPr lang="en-GB" dirty="0">
                <a:solidFill>
                  <a:prstClr val="black"/>
                </a:solidFill>
                <a:latin typeface="Calibri" panose="020F0502020204030204"/>
              </a:rPr>
              <a:t>-19% in October 2022),</a:t>
            </a:r>
            <a:r>
              <a:rPr lang="en-GB" sz="1300" dirty="0">
                <a:solidFill>
                  <a:prstClr val="black"/>
                </a:solidFill>
                <a:latin typeface="Calibri" panose="020F0502020204030204"/>
              </a:rPr>
              <a:t> suggesting that people continue to undertake their essential shopping habits but are not doing as much </a:t>
            </a:r>
            <a:r>
              <a:rPr lang="en-GB" dirty="0">
                <a:solidFill>
                  <a:prstClr val="black"/>
                </a:solidFill>
                <a:latin typeface="Calibri" panose="020F0502020204030204"/>
              </a:rPr>
              <a:t>discretionary travel for retail and leisure purposes</a:t>
            </a:r>
            <a:r>
              <a:rPr lang="en-GB" sz="1300" dirty="0">
                <a:solidFill>
                  <a:prstClr val="black"/>
                </a:solidFill>
                <a:latin typeface="Calibri" panose="020F0502020204030204"/>
              </a:rPr>
              <a:t>. The proportion of people making workplace visits is still distinctly below the pre-Covid baseline at -</a:t>
            </a:r>
            <a:r>
              <a:rPr lang="en-GB" dirty="0">
                <a:solidFill>
                  <a:prstClr val="black"/>
                </a:solidFill>
                <a:latin typeface="Calibri" panose="020F0502020204030204"/>
              </a:rPr>
              <a:t>26</a:t>
            </a:r>
            <a:r>
              <a:rPr lang="en-GB" sz="1300" dirty="0">
                <a:solidFill>
                  <a:prstClr val="black"/>
                </a:solidFill>
                <a:latin typeface="Calibri" panose="020F0502020204030204"/>
              </a:rPr>
              <a:t>%, although this is an improvement on what we saw across the summer months</a:t>
            </a:r>
            <a:r>
              <a:rPr lang="en-GB" dirty="0">
                <a:solidFill>
                  <a:prstClr val="black"/>
                </a:solidFill>
                <a:latin typeface="Calibri" panose="020F0502020204030204"/>
              </a:rPr>
              <a:t>. Residential</a:t>
            </a:r>
            <a:r>
              <a:rPr lang="en-GB" sz="1300" dirty="0">
                <a:solidFill>
                  <a:prstClr val="black"/>
                </a:solidFill>
                <a:latin typeface="Calibri" panose="020F0502020204030204"/>
              </a:rPr>
              <a:t> visits remain higher than the baseline, in part likely due to the </a:t>
            </a:r>
            <a:r>
              <a:rPr lang="en-GB" dirty="0">
                <a:solidFill>
                  <a:prstClr val="black"/>
                </a:solidFill>
                <a:latin typeface="Calibri" panose="020F0502020204030204"/>
              </a:rPr>
              <a:t>persistence of remote working.</a:t>
            </a:r>
            <a:endParaRPr lang="en-GB" sz="1300" b="1" dirty="0">
              <a:solidFill>
                <a:prstClr val="black"/>
              </a:solidFill>
              <a:latin typeface="Calibri" panose="020F0502020204030204"/>
              <a:cs typeface="Calibri" panose="020F0502020204030204"/>
            </a:endParaRPr>
          </a:p>
          <a:p>
            <a:pPr>
              <a:defRPr/>
            </a:pPr>
            <a:endParaRPr lang="en-GB" dirty="0">
              <a:solidFill>
                <a:prstClr val="black"/>
              </a:solidFill>
              <a:latin typeface="Calibri" panose="020F0502020204030204"/>
            </a:endParaRPr>
          </a:p>
          <a:p>
            <a:pPr defTabSz="990752">
              <a:defRPr/>
            </a:pPr>
            <a:r>
              <a:rPr lang="en-GB" sz="1300" b="1" dirty="0">
                <a:solidFill>
                  <a:prstClr val="black"/>
                </a:solidFill>
                <a:latin typeface="Calibri" panose="020F0502020204030204"/>
              </a:rPr>
              <a:t>South Cambridgeshire: </a:t>
            </a:r>
            <a:r>
              <a:rPr lang="en-GB" sz="1300" dirty="0">
                <a:solidFill>
                  <a:prstClr val="black"/>
                </a:solidFill>
              </a:rPr>
              <a:t>Workplace visits continue to be lower than pre-pandemic (-3% in October 2022), however this metric has recovered more strongly in South Cambs than it has in Cambridge. </a:t>
            </a:r>
            <a:r>
              <a:rPr lang="en-GB" sz="1300" dirty="0">
                <a:solidFill>
                  <a:prstClr val="black"/>
                </a:solidFill>
                <a:latin typeface="Calibri" panose="020F0502020204030204"/>
              </a:rPr>
              <a:t>Similarly to Cambridge data, residential numbers have been continually above the pre-pandemic baseline since the dataset began (+5% in October 2022). Retail and recreation (+16%), and grocery and pharmacy (+9%) visits remain ahead of the</a:t>
            </a:r>
            <a:r>
              <a:rPr lang="en-GB" dirty="0">
                <a:solidFill>
                  <a:prstClr val="black"/>
                </a:solidFill>
                <a:latin typeface="Calibri" panose="020F0502020204030204"/>
              </a:rPr>
              <a:t> </a:t>
            </a:r>
            <a:r>
              <a:rPr lang="en-GB" sz="1300" dirty="0">
                <a:solidFill>
                  <a:prstClr val="black"/>
                </a:solidFill>
                <a:latin typeface="Calibri" panose="020F0502020204030204"/>
              </a:rPr>
              <a:t>pre-pandemic</a:t>
            </a:r>
            <a:r>
              <a:rPr lang="en-GB" dirty="0">
                <a:solidFill>
                  <a:prstClr val="black"/>
                </a:solidFill>
                <a:latin typeface="Calibri" panose="020F0502020204030204"/>
              </a:rPr>
              <a:t> baseline</a:t>
            </a:r>
            <a:r>
              <a:rPr lang="en-GB" sz="1300" dirty="0">
                <a:solidFill>
                  <a:prstClr val="black"/>
                </a:solidFill>
                <a:latin typeface="Calibri" panose="020F0502020204030204"/>
              </a:rPr>
              <a:t> in South Cambridgeshire, suggesting that people’s shopping and leisure habits </a:t>
            </a:r>
            <a:r>
              <a:rPr lang="en-GB" dirty="0">
                <a:solidFill>
                  <a:prstClr val="black"/>
                </a:solidFill>
                <a:latin typeface="Calibri" panose="020F0502020204030204"/>
              </a:rPr>
              <a:t>have stabilised after the heavy disruption caused by the pandemic and associated lockdowns.</a:t>
            </a:r>
            <a:endParaRPr lang="en-GB" sz="1300" dirty="0">
              <a:solidFill>
                <a:prstClr val="black"/>
              </a:solidFill>
              <a:latin typeface="Calibri" panose="020F0502020204030204"/>
              <a:cs typeface="Calibri"/>
            </a:endParaRPr>
          </a:p>
          <a:p>
            <a:pPr>
              <a:defRPr/>
            </a:pPr>
            <a:endParaRPr lang="en-GB" sz="1300" b="1" dirty="0">
              <a:solidFill>
                <a:prstClr val="black"/>
              </a:solidFill>
              <a:latin typeface="Calibri" panose="020F0502020204030204"/>
            </a:endParaRPr>
          </a:p>
          <a:p>
            <a:pPr>
              <a:defRPr/>
            </a:pPr>
            <a:r>
              <a:rPr lang="en-GB" sz="1300" b="1" dirty="0">
                <a:solidFill>
                  <a:prstClr val="black"/>
                </a:solidFill>
                <a:latin typeface="Calibri" panose="020F0502020204030204"/>
              </a:rPr>
              <a:t>Source:</a:t>
            </a:r>
            <a:r>
              <a:rPr lang="en-GB" sz="1300" dirty="0">
                <a:solidFill>
                  <a:prstClr val="black"/>
                </a:solidFill>
                <a:latin typeface="Calibri" panose="020F0502020204030204"/>
              </a:rPr>
              <a:t> Google LLC </a:t>
            </a:r>
            <a:r>
              <a:rPr lang="en-GB" sz="1300" i="1" dirty="0">
                <a:solidFill>
                  <a:prstClr val="black"/>
                </a:solidFill>
                <a:latin typeface="Calibri" panose="020F0502020204030204"/>
              </a:rPr>
              <a:t>"Google COVID-19 Community Mobility Reports"</a:t>
            </a:r>
            <a:r>
              <a:rPr lang="en-GB" sz="1300" dirty="0">
                <a:solidFill>
                  <a:prstClr val="black"/>
                </a:solidFill>
                <a:latin typeface="Calibri" panose="020F0502020204030204"/>
              </a:rPr>
              <a:t>. https://www.google.com/covid19/mobility/</a:t>
            </a:r>
            <a:r>
              <a:rPr lang="en-GB" dirty="0">
                <a:solidFill>
                  <a:prstClr val="black"/>
                </a:solidFill>
                <a:latin typeface="Calibri" panose="020F0502020204030204"/>
              </a:rPr>
              <a:t> </a:t>
            </a:r>
            <a:endParaRPr lang="en-GB" dirty="0">
              <a:solidFill>
                <a:prstClr val="black"/>
              </a:solidFill>
              <a:latin typeface="Calibri" panose="020F0502020204030204"/>
              <a:cs typeface="Calibri"/>
            </a:endParaRPr>
          </a:p>
          <a:p>
            <a:pPr defTabSz="990752">
              <a:defRPr/>
            </a:pPr>
            <a:r>
              <a:rPr lang="en-GB" sz="1300" dirty="0"/>
              <a:t>Data is gathered from Google account holders location history. This helps to demonstrate where people are spending their time.</a:t>
            </a:r>
            <a:r>
              <a:rPr lang="en-GB" dirty="0"/>
              <a:t> </a:t>
            </a:r>
            <a:endParaRPr lang="en-GB" sz="1300" dirty="0">
              <a:cs typeface="Calibri"/>
            </a:endParaRPr>
          </a:p>
          <a:p>
            <a:pPr defTabSz="990752">
              <a:defRPr/>
            </a:pPr>
            <a:r>
              <a:rPr lang="en-GB" sz="1300" dirty="0"/>
              <a:t>The data is based on the most recent month (</a:t>
            </a:r>
            <a:r>
              <a:rPr lang="en-GB" dirty="0"/>
              <a:t>October </a:t>
            </a:r>
            <a:r>
              <a:rPr lang="en-GB" sz="1300" dirty="0"/>
              <a:t>2022) compared to the median of the corresponding day in the baseline period (3</a:t>
            </a:r>
            <a:r>
              <a:rPr lang="en-GB" sz="1300" baseline="30000" dirty="0"/>
              <a:t>rd</a:t>
            </a:r>
            <a:r>
              <a:rPr lang="en-GB" sz="1300" dirty="0"/>
              <a:t> Jan-6</a:t>
            </a:r>
            <a:r>
              <a:rPr lang="en-GB" sz="1300" baseline="30000" dirty="0"/>
              <a:t>th</a:t>
            </a:r>
            <a:r>
              <a:rPr lang="en-GB" sz="1300" dirty="0"/>
              <a:t> Feb 2020) as calculated by Google. </a:t>
            </a:r>
            <a:r>
              <a:rPr lang="en-GB" sz="1300" dirty="0">
                <a:solidFill>
                  <a:prstClr val="black"/>
                </a:solidFill>
                <a:latin typeface="Calibri" panose="020F0502020204030204"/>
              </a:rPr>
              <a:t>Tabulated percentages represent the change from the baseline (3</a:t>
            </a:r>
            <a:r>
              <a:rPr lang="en-GB" sz="1300" baseline="30000" dirty="0">
                <a:solidFill>
                  <a:prstClr val="black"/>
                </a:solidFill>
                <a:latin typeface="Calibri" panose="020F0502020204030204"/>
              </a:rPr>
              <a:t>rd</a:t>
            </a:r>
            <a:r>
              <a:rPr lang="en-GB" sz="1300" dirty="0">
                <a:solidFill>
                  <a:prstClr val="black"/>
                </a:solidFill>
                <a:latin typeface="Calibri" panose="020F0502020204030204"/>
              </a:rPr>
              <a:t> Jan – 6</a:t>
            </a:r>
            <a:r>
              <a:rPr lang="en-GB" sz="1300" baseline="30000" dirty="0">
                <a:solidFill>
                  <a:prstClr val="black"/>
                </a:solidFill>
                <a:latin typeface="Calibri" panose="020F0502020204030204"/>
              </a:rPr>
              <a:t>th</a:t>
            </a:r>
            <a:r>
              <a:rPr lang="en-GB" sz="1300" dirty="0">
                <a:solidFill>
                  <a:prstClr val="black"/>
                </a:solidFill>
                <a:latin typeface="Calibri" panose="020F0502020204030204"/>
              </a:rPr>
              <a:t> Feb) to the most recent month. </a:t>
            </a:r>
            <a:endParaRPr lang="en-GB" dirty="0">
              <a:solidFill>
                <a:srgbClr val="202124"/>
              </a:solidFill>
              <a:latin typeface="Roboto" panose="02000000000000000000" pitchFamily="2" charset="0"/>
              <a:ea typeface="Roboto" panose="02000000000000000000" pitchFamily="2" charset="0"/>
              <a:cs typeface="Roboto" panose="02000000000000000000" pitchFamily="2" charset="0"/>
            </a:endParaRPr>
          </a:p>
          <a:p>
            <a:pPr defTabSz="990752">
              <a:defRPr/>
            </a:pPr>
            <a:endParaRPr lang="en-GB" sz="1300" dirty="0">
              <a:solidFill>
                <a:prstClr val="black"/>
              </a:solidFill>
              <a:latin typeface="Calibri" panose="020F0502020204030204"/>
            </a:endParaRPr>
          </a:p>
          <a:p>
            <a:pPr defTabSz="990752">
              <a:defRPr/>
            </a:pPr>
            <a:r>
              <a:rPr lang="en-GB" sz="1300" dirty="0">
                <a:solidFill>
                  <a:prstClr val="black"/>
                </a:solidFill>
                <a:latin typeface="Calibri" panose="020F0502020204030204"/>
              </a:rPr>
              <a:t>Given the discontinuance, we have worked with the first two weeks of October 2022 alone, and assessed whether the resultant output is sensible. On request, we may be able to examine additional historic trends based on the Google dataset – which is still available via the links above (but is not being updated).</a:t>
            </a:r>
            <a:endParaRPr lang="en-GB" b="0" i="0" dirty="0">
              <a:solidFill>
                <a:srgbClr val="202124"/>
              </a:solidFill>
              <a:effectLst/>
              <a:latin typeface="Roboto" panose="02000000000000000000" pitchFamily="2" charset="0"/>
              <a:ea typeface="Roboto"/>
              <a:cs typeface="Roboto"/>
            </a:endParaRPr>
          </a:p>
          <a:p>
            <a:pPr>
              <a:defRPr/>
            </a:pPr>
            <a:endParaRPr lang="en-GB" dirty="0">
              <a:solidFill>
                <a:srgbClr val="000000"/>
              </a:solidFill>
              <a:latin typeface="Calibri"/>
              <a:cs typeface="Calibri"/>
            </a:endParaRPr>
          </a:p>
          <a:p>
            <a:pPr defTabSz="990752">
              <a:defRPr/>
            </a:pPr>
            <a:r>
              <a:rPr lang="en-GB" b="0" i="0" dirty="0">
                <a:solidFill>
                  <a:srgbClr val="202124"/>
                </a:solidFill>
                <a:effectLst/>
                <a:latin typeface="Roboto"/>
                <a:ea typeface="Roboto"/>
                <a:cs typeface="Roboto"/>
              </a:rPr>
              <a:t>“Community Mobility Reports aim to provide insights into what has changed in response to policies aimed at combating COVID-19. The reports chart movement trends over time by geography, across different categories of places such as retail and recreation, groceries and pharmacies, parks, transit stations, workplaces, and residential.”</a:t>
            </a: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8</a:t>
            </a:fld>
            <a:endParaRPr lang="en-GB">
              <a:solidFill>
                <a:prstClr val="black"/>
              </a:solidFill>
              <a:latin typeface="Calibri" panose="020F0502020204030204"/>
            </a:endParaRPr>
          </a:p>
        </p:txBody>
      </p:sp>
    </p:spTree>
    <p:extLst>
      <p:ext uri="{BB962C8B-B14F-4D97-AF65-F5344CB8AC3E}">
        <p14:creationId xmlns:p14="http://schemas.microsoft.com/office/powerpoint/2010/main" val="3829927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29BFED-29D6-4DAE-9693-E577AD6C3CA5}" type="slidenum">
              <a:rPr lang="en-GB" smtClean="0"/>
              <a:t>9</a:t>
            </a:fld>
            <a:endParaRPr lang="en-GB"/>
          </a:p>
        </p:txBody>
      </p:sp>
    </p:spTree>
    <p:extLst>
      <p:ext uri="{BB962C8B-B14F-4D97-AF65-F5344CB8AC3E}">
        <p14:creationId xmlns:p14="http://schemas.microsoft.com/office/powerpoint/2010/main" val="3707103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B3AE2-CF36-452A-BB66-977A84A9FF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5AFABE5-C4C6-4B61-AE28-729BEED5A8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C9141CA-11EA-4A2E-B770-CCA88F0694C5}"/>
              </a:ext>
            </a:extLst>
          </p:cNvPr>
          <p:cNvSpPr>
            <a:spLocks noGrp="1"/>
          </p:cNvSpPr>
          <p:nvPr>
            <p:ph type="dt" sz="half" idx="10"/>
          </p:nvPr>
        </p:nvSpPr>
        <p:spPr/>
        <p:txBody>
          <a:bodyPr/>
          <a:lstStyle/>
          <a:p>
            <a:fld id="{DFA66334-E3F3-4AD4-AC8A-CBB0D5F7E872}" type="datetime1">
              <a:rPr lang="en-GB" smtClean="0"/>
              <a:t>25/08/2023</a:t>
            </a:fld>
            <a:endParaRPr lang="en-GB"/>
          </a:p>
        </p:txBody>
      </p:sp>
      <p:sp>
        <p:nvSpPr>
          <p:cNvPr id="5" name="Footer Placeholder 4">
            <a:extLst>
              <a:ext uri="{FF2B5EF4-FFF2-40B4-BE49-F238E27FC236}">
                <a16:creationId xmlns:a16="http://schemas.microsoft.com/office/drawing/2014/main" id="{1CCEA804-9621-4BA7-B621-08E92BA6EF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FA7ED5-6ECE-47F3-B134-D56AAB2B08AC}"/>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1289400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58736-5069-420A-9877-84719375746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1F90BF9-AEFA-477B-BCBB-54FCE61450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D01378-934A-484A-AE23-8B44BECF611E}"/>
              </a:ext>
            </a:extLst>
          </p:cNvPr>
          <p:cNvSpPr>
            <a:spLocks noGrp="1"/>
          </p:cNvSpPr>
          <p:nvPr>
            <p:ph type="dt" sz="half" idx="10"/>
          </p:nvPr>
        </p:nvSpPr>
        <p:spPr/>
        <p:txBody>
          <a:bodyPr/>
          <a:lstStyle/>
          <a:p>
            <a:fld id="{E527889B-846B-4711-B61D-F1B4BF34CF31}" type="datetime1">
              <a:rPr lang="en-GB" smtClean="0"/>
              <a:t>25/08/2023</a:t>
            </a:fld>
            <a:endParaRPr lang="en-GB"/>
          </a:p>
        </p:txBody>
      </p:sp>
      <p:sp>
        <p:nvSpPr>
          <p:cNvPr id="5" name="Footer Placeholder 4">
            <a:extLst>
              <a:ext uri="{FF2B5EF4-FFF2-40B4-BE49-F238E27FC236}">
                <a16:creationId xmlns:a16="http://schemas.microsoft.com/office/drawing/2014/main" id="{A33E3E73-7BD5-4B40-BC8E-BD8ADAA384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0B2D7C-8D2C-4348-A0F9-BF6C276B7601}"/>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877963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374099-E20C-43A6-8BC4-841FC80AEA5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47F69B6-C3F0-4037-8AD1-80930DBF3B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669753-543C-43E4-871D-362D629F1689}"/>
              </a:ext>
            </a:extLst>
          </p:cNvPr>
          <p:cNvSpPr>
            <a:spLocks noGrp="1"/>
          </p:cNvSpPr>
          <p:nvPr>
            <p:ph type="dt" sz="half" idx="10"/>
          </p:nvPr>
        </p:nvSpPr>
        <p:spPr/>
        <p:txBody>
          <a:bodyPr/>
          <a:lstStyle/>
          <a:p>
            <a:fld id="{6379136C-BBD2-4EB6-AC3F-D0D6ED250303}" type="datetime1">
              <a:rPr lang="en-GB" smtClean="0"/>
              <a:t>25/08/2023</a:t>
            </a:fld>
            <a:endParaRPr lang="en-GB"/>
          </a:p>
        </p:txBody>
      </p:sp>
      <p:sp>
        <p:nvSpPr>
          <p:cNvPr id="5" name="Footer Placeholder 4">
            <a:extLst>
              <a:ext uri="{FF2B5EF4-FFF2-40B4-BE49-F238E27FC236}">
                <a16:creationId xmlns:a16="http://schemas.microsoft.com/office/drawing/2014/main" id="{A6D2E91D-DCD1-4FE2-B297-6A97996E95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FBF12A-80C6-464B-A135-8A275BA57077}"/>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3737728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68CBD-59F5-42FC-8F34-2BC6C844FD6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5287BE-E369-4E90-BA30-2DDE23A753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01E9B4-9D31-4D5D-8888-7D047FF0DE10}"/>
              </a:ext>
            </a:extLst>
          </p:cNvPr>
          <p:cNvSpPr>
            <a:spLocks noGrp="1"/>
          </p:cNvSpPr>
          <p:nvPr>
            <p:ph type="dt" sz="half" idx="10"/>
          </p:nvPr>
        </p:nvSpPr>
        <p:spPr/>
        <p:txBody>
          <a:bodyPr/>
          <a:lstStyle/>
          <a:p>
            <a:fld id="{C3BB75F8-F074-4FD8-A239-E4360D1E41EA}" type="datetime1">
              <a:rPr lang="en-GB" smtClean="0"/>
              <a:t>25/08/2023</a:t>
            </a:fld>
            <a:endParaRPr lang="en-GB"/>
          </a:p>
        </p:txBody>
      </p:sp>
      <p:sp>
        <p:nvSpPr>
          <p:cNvPr id="5" name="Footer Placeholder 4">
            <a:extLst>
              <a:ext uri="{FF2B5EF4-FFF2-40B4-BE49-F238E27FC236}">
                <a16:creationId xmlns:a16="http://schemas.microsoft.com/office/drawing/2014/main" id="{BB8118E0-D3E9-44A3-8487-8E8AD4E624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AB8E64-5CC7-4D1B-8D8E-A8C543AAEDE1}"/>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1537549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A05C3-491A-4541-8EA5-479947DA59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14ED765-093E-4E44-BA5A-BF11566682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768BAD-6C61-4AF5-BA36-34691CCCBA40}"/>
              </a:ext>
            </a:extLst>
          </p:cNvPr>
          <p:cNvSpPr>
            <a:spLocks noGrp="1"/>
          </p:cNvSpPr>
          <p:nvPr>
            <p:ph type="dt" sz="half" idx="10"/>
          </p:nvPr>
        </p:nvSpPr>
        <p:spPr/>
        <p:txBody>
          <a:bodyPr/>
          <a:lstStyle/>
          <a:p>
            <a:fld id="{7BB0EC57-4F45-41CE-AC57-5732AFD6D542}" type="datetime1">
              <a:rPr lang="en-GB" smtClean="0"/>
              <a:t>25/08/2023</a:t>
            </a:fld>
            <a:endParaRPr lang="en-GB"/>
          </a:p>
        </p:txBody>
      </p:sp>
      <p:sp>
        <p:nvSpPr>
          <p:cNvPr id="5" name="Footer Placeholder 4">
            <a:extLst>
              <a:ext uri="{FF2B5EF4-FFF2-40B4-BE49-F238E27FC236}">
                <a16:creationId xmlns:a16="http://schemas.microsoft.com/office/drawing/2014/main" id="{F1F5C16B-D1B5-420C-AABD-72B4A2A3B7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08249F-BD38-4A89-A8BD-600399D08B43}"/>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2225493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8B555-FED5-497B-A171-8E2DB5D651A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96E0B36-F7EE-47D9-AC25-3A1C78F1D1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306312A-2AEB-4960-8BA1-92D56E1E0F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3DA0885-0332-4C4F-839A-3A5EBF97C269}"/>
              </a:ext>
            </a:extLst>
          </p:cNvPr>
          <p:cNvSpPr>
            <a:spLocks noGrp="1"/>
          </p:cNvSpPr>
          <p:nvPr>
            <p:ph type="dt" sz="half" idx="10"/>
          </p:nvPr>
        </p:nvSpPr>
        <p:spPr/>
        <p:txBody>
          <a:bodyPr/>
          <a:lstStyle/>
          <a:p>
            <a:fld id="{1FEF602E-90F4-4D8B-8BDC-03C7D6B107AF}" type="datetime1">
              <a:rPr lang="en-GB" smtClean="0"/>
              <a:t>25/08/2023</a:t>
            </a:fld>
            <a:endParaRPr lang="en-GB"/>
          </a:p>
        </p:txBody>
      </p:sp>
      <p:sp>
        <p:nvSpPr>
          <p:cNvPr id="6" name="Footer Placeholder 5">
            <a:extLst>
              <a:ext uri="{FF2B5EF4-FFF2-40B4-BE49-F238E27FC236}">
                <a16:creationId xmlns:a16="http://schemas.microsoft.com/office/drawing/2014/main" id="{BA29992C-0F3B-4721-93BC-9F5AE26B47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2C15FF-044B-46DF-886F-8D2065DBED6C}"/>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1506496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5F311-C613-47B5-A613-AB39D9C7ACD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4AB930A-D530-4DFC-A175-68748097E1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77C3CC-4976-4E11-A4DE-434E9CC185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B26CFAA-A2E6-4606-86CD-2D038E4CC9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A65825-4661-4D04-A96D-1B2D4FB78B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B5A186D-D3F1-41C8-A429-BAD13FF8D580}"/>
              </a:ext>
            </a:extLst>
          </p:cNvPr>
          <p:cNvSpPr>
            <a:spLocks noGrp="1"/>
          </p:cNvSpPr>
          <p:nvPr>
            <p:ph type="dt" sz="half" idx="10"/>
          </p:nvPr>
        </p:nvSpPr>
        <p:spPr/>
        <p:txBody>
          <a:bodyPr/>
          <a:lstStyle/>
          <a:p>
            <a:fld id="{0BF8D2C3-FACA-493A-ABEA-87856B370E21}" type="datetime1">
              <a:rPr lang="en-GB" smtClean="0"/>
              <a:t>25/08/2023</a:t>
            </a:fld>
            <a:endParaRPr lang="en-GB"/>
          </a:p>
        </p:txBody>
      </p:sp>
      <p:sp>
        <p:nvSpPr>
          <p:cNvPr id="8" name="Footer Placeholder 7">
            <a:extLst>
              <a:ext uri="{FF2B5EF4-FFF2-40B4-BE49-F238E27FC236}">
                <a16:creationId xmlns:a16="http://schemas.microsoft.com/office/drawing/2014/main" id="{55805510-CA97-42C8-B696-30171B6B75F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D6CEE85-D369-4770-B7EA-66BB83AD20D9}"/>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1664138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CFE52-F255-4328-B0E2-30995DC23F1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B3FA442-4C8F-4D3C-8D90-B54BF8076551}"/>
              </a:ext>
            </a:extLst>
          </p:cNvPr>
          <p:cNvSpPr>
            <a:spLocks noGrp="1"/>
          </p:cNvSpPr>
          <p:nvPr>
            <p:ph type="dt" sz="half" idx="10"/>
          </p:nvPr>
        </p:nvSpPr>
        <p:spPr/>
        <p:txBody>
          <a:bodyPr/>
          <a:lstStyle/>
          <a:p>
            <a:fld id="{FA1E7086-3C50-46EC-B8FF-347159A35E6D}" type="datetime1">
              <a:rPr lang="en-GB" smtClean="0"/>
              <a:t>25/08/2023</a:t>
            </a:fld>
            <a:endParaRPr lang="en-GB"/>
          </a:p>
        </p:txBody>
      </p:sp>
      <p:sp>
        <p:nvSpPr>
          <p:cNvPr id="4" name="Footer Placeholder 3">
            <a:extLst>
              <a:ext uri="{FF2B5EF4-FFF2-40B4-BE49-F238E27FC236}">
                <a16:creationId xmlns:a16="http://schemas.microsoft.com/office/drawing/2014/main" id="{71DFF7B7-57B0-42AC-BC59-69B925674B1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0AE72C-5C1A-4A4A-B5AA-1A191F47885E}"/>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2182198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66DD6F-2BC4-4868-B7A9-9F5A40977150}"/>
              </a:ext>
            </a:extLst>
          </p:cNvPr>
          <p:cNvSpPr>
            <a:spLocks noGrp="1"/>
          </p:cNvSpPr>
          <p:nvPr>
            <p:ph type="dt" sz="half" idx="10"/>
          </p:nvPr>
        </p:nvSpPr>
        <p:spPr/>
        <p:txBody>
          <a:bodyPr/>
          <a:lstStyle/>
          <a:p>
            <a:fld id="{EB985245-5DF9-46F4-9666-747E5B515BF1}" type="datetime1">
              <a:rPr lang="en-GB" smtClean="0"/>
              <a:t>25/08/2023</a:t>
            </a:fld>
            <a:endParaRPr lang="en-GB"/>
          </a:p>
        </p:txBody>
      </p:sp>
      <p:sp>
        <p:nvSpPr>
          <p:cNvPr id="3" name="Footer Placeholder 2">
            <a:extLst>
              <a:ext uri="{FF2B5EF4-FFF2-40B4-BE49-F238E27FC236}">
                <a16:creationId xmlns:a16="http://schemas.microsoft.com/office/drawing/2014/main" id="{167DE4A5-0C75-4C60-89A4-8F02FDFF5CF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E69C53A-78A2-480B-A2C5-6F1A6DD94CCC}"/>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423463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DCFB3-EA73-4851-9B5A-85430F3BB8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752CBE8-82C7-406A-B744-B286086EEE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1DE9A8-D356-480E-97B4-3BD975761F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FEDDDC-5253-4087-8484-95A37D4EB1D3}"/>
              </a:ext>
            </a:extLst>
          </p:cNvPr>
          <p:cNvSpPr>
            <a:spLocks noGrp="1"/>
          </p:cNvSpPr>
          <p:nvPr>
            <p:ph type="dt" sz="half" idx="10"/>
          </p:nvPr>
        </p:nvSpPr>
        <p:spPr/>
        <p:txBody>
          <a:bodyPr/>
          <a:lstStyle/>
          <a:p>
            <a:fld id="{D1459A52-441B-4475-AD82-28920DAD9D10}" type="datetime1">
              <a:rPr lang="en-GB" smtClean="0"/>
              <a:t>25/08/2023</a:t>
            </a:fld>
            <a:endParaRPr lang="en-GB"/>
          </a:p>
        </p:txBody>
      </p:sp>
      <p:sp>
        <p:nvSpPr>
          <p:cNvPr id="6" name="Footer Placeholder 5">
            <a:extLst>
              <a:ext uri="{FF2B5EF4-FFF2-40B4-BE49-F238E27FC236}">
                <a16:creationId xmlns:a16="http://schemas.microsoft.com/office/drawing/2014/main" id="{7FA81BC3-387C-4CF5-AECC-155901DD0B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FAA8B7-239D-4195-8231-225B9ACB3060}"/>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2955457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9F57C-44C7-48B3-9C73-9869D7F049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5E35545-87EB-41EB-9393-CB1EE23191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9051CD5-819C-4ABA-B559-79A961D1DB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78E99-D573-4527-9CBD-4C5E9B83F0F5}"/>
              </a:ext>
            </a:extLst>
          </p:cNvPr>
          <p:cNvSpPr>
            <a:spLocks noGrp="1"/>
          </p:cNvSpPr>
          <p:nvPr>
            <p:ph type="dt" sz="half" idx="10"/>
          </p:nvPr>
        </p:nvSpPr>
        <p:spPr/>
        <p:txBody>
          <a:bodyPr/>
          <a:lstStyle/>
          <a:p>
            <a:fld id="{0D5D3115-9412-4A10-800A-898EAC8728B7}" type="datetime1">
              <a:rPr lang="en-GB" smtClean="0"/>
              <a:t>25/08/2023</a:t>
            </a:fld>
            <a:endParaRPr lang="en-GB"/>
          </a:p>
        </p:txBody>
      </p:sp>
      <p:sp>
        <p:nvSpPr>
          <p:cNvPr id="6" name="Footer Placeholder 5">
            <a:extLst>
              <a:ext uri="{FF2B5EF4-FFF2-40B4-BE49-F238E27FC236}">
                <a16:creationId xmlns:a16="http://schemas.microsoft.com/office/drawing/2014/main" id="{85C159F7-3639-4E5F-8E90-D8AA87F0E8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CA3288-CB6B-4F09-B78F-695D89491DE3}"/>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353623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9BE21A-8932-453B-9A16-3144B9DF2A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874F6AC-3178-4DAF-8F36-FDC9633BA9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AEF0B9-A3D6-4A91-8AF0-2E7CB9DC1C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C5F7E4-1A96-48A0-A9BB-74490823C4D2}" type="datetime1">
              <a:rPr lang="en-GB" smtClean="0"/>
              <a:t>25/08/2023</a:t>
            </a:fld>
            <a:endParaRPr lang="en-GB"/>
          </a:p>
        </p:txBody>
      </p:sp>
      <p:sp>
        <p:nvSpPr>
          <p:cNvPr id="5" name="Footer Placeholder 4">
            <a:extLst>
              <a:ext uri="{FF2B5EF4-FFF2-40B4-BE49-F238E27FC236}">
                <a16:creationId xmlns:a16="http://schemas.microsoft.com/office/drawing/2014/main" id="{9EB40746-7555-470D-9C63-F8D25E6CA3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48CA7A8-54F6-4343-BB64-D9129F6DF0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56028F-813B-4E02-837E-17CD63D81F9F}" type="slidenum">
              <a:rPr lang="en-GB" smtClean="0"/>
              <a:t>‹#›</a:t>
            </a:fld>
            <a:endParaRPr lang="en-GB"/>
          </a:p>
        </p:txBody>
      </p:sp>
    </p:spTree>
    <p:extLst>
      <p:ext uri="{BB962C8B-B14F-4D97-AF65-F5344CB8AC3E}">
        <p14:creationId xmlns:p14="http://schemas.microsoft.com/office/powerpoint/2010/main" val="1654622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4.png"/></Relationships>
</file>

<file path=ppt/slides/_rels/slide4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sv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svg"/><Relationship Id="rId4" Type="http://schemas.openxmlformats.org/officeDocument/2006/relationships/image" Target="../media/image57.png"/><Relationship Id="rId9" Type="http://schemas.openxmlformats.org/officeDocument/2006/relationships/image" Target="../media/image62.sv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8.png"/><Relationship Id="rId18" Type="http://schemas.openxmlformats.org/officeDocument/2006/relationships/image" Target="../media/image10.png"/><Relationship Id="rId26" Type="http://schemas.openxmlformats.org/officeDocument/2006/relationships/image" Target="../media/image17.svg"/><Relationship Id="rId3" Type="http://schemas.openxmlformats.org/officeDocument/2006/relationships/slide" Target="slide36.xml"/><Relationship Id="rId21" Type="http://schemas.openxmlformats.org/officeDocument/2006/relationships/image" Target="../media/image13.svg"/><Relationship Id="rId7" Type="http://schemas.openxmlformats.org/officeDocument/2006/relationships/slide" Target="slide22.xml"/><Relationship Id="rId12" Type="http://schemas.openxmlformats.org/officeDocument/2006/relationships/slide" Target="slide43.xml"/><Relationship Id="rId17" Type="http://schemas.openxmlformats.org/officeDocument/2006/relationships/slide" Target="slide50.xml"/><Relationship Id="rId25" Type="http://schemas.openxmlformats.org/officeDocument/2006/relationships/image" Target="../media/image16.png"/><Relationship Id="rId2" Type="http://schemas.openxmlformats.org/officeDocument/2006/relationships/notesSlide" Target="../notesSlides/notesSlide5.xml"/><Relationship Id="rId16" Type="http://schemas.openxmlformats.org/officeDocument/2006/relationships/slide" Target="slide30.xml"/><Relationship Id="rId20"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slide" Target="slide33.xml"/><Relationship Id="rId11" Type="http://schemas.openxmlformats.org/officeDocument/2006/relationships/image" Target="../media/image7.png"/><Relationship Id="rId24" Type="http://schemas.openxmlformats.org/officeDocument/2006/relationships/image" Target="../media/image15.svg"/><Relationship Id="rId5" Type="http://schemas.openxmlformats.org/officeDocument/2006/relationships/slide" Target="slide41.xml"/><Relationship Id="rId15" Type="http://schemas.openxmlformats.org/officeDocument/2006/relationships/slide" Target="slide31.xml"/><Relationship Id="rId23" Type="http://schemas.openxmlformats.org/officeDocument/2006/relationships/image" Target="../media/image14.png"/><Relationship Id="rId10" Type="http://schemas.openxmlformats.org/officeDocument/2006/relationships/image" Target="../media/image6.svg"/><Relationship Id="rId19" Type="http://schemas.openxmlformats.org/officeDocument/2006/relationships/image" Target="../media/image11.svg"/><Relationship Id="rId4" Type="http://schemas.openxmlformats.org/officeDocument/2006/relationships/slide" Target="slide45.xml"/><Relationship Id="rId9" Type="http://schemas.openxmlformats.org/officeDocument/2006/relationships/image" Target="../media/image5.png"/><Relationship Id="rId14" Type="http://schemas.openxmlformats.org/officeDocument/2006/relationships/image" Target="../media/image9.svg"/><Relationship Id="rId22" Type="http://schemas.openxmlformats.org/officeDocument/2006/relationships/slide" Target="slide12.xml"/><Relationship Id="rId27"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hyperlink" Target="https://support.google.com/covid19-mobility/answer/9825414?hl=en&amp;ref_topic=9822927" TargetMode="Externa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838198" y="3563422"/>
            <a:ext cx="10276270" cy="1754376"/>
          </a:xfrm>
        </p:spPr>
        <p:txBody>
          <a:bodyPr vert="horz" lIns="91440" tIns="45720" rIns="91440" bIns="45720" rtlCol="0" anchor="b">
            <a:normAutofit/>
          </a:bodyPr>
          <a:lstStyle/>
          <a:p>
            <a:r>
              <a:rPr lang="en-GB" sz="3600">
                <a:effectLst/>
                <a:latin typeface="Segoe UI" panose="020B0502040204020203" pitchFamily="34" charset="0"/>
              </a:rPr>
              <a:t>Transport update: Cambridge and South Cambs </a:t>
            </a:r>
            <a:r>
              <a:rPr lang="en-GB" sz="3600">
                <a:solidFill>
                  <a:schemeClr val="bg1"/>
                </a:solidFill>
                <a:effectLst/>
                <a:latin typeface="Segoe UI" panose="020B0502040204020203" pitchFamily="34" charset="0"/>
              </a:rPr>
              <a:t>Cambridgeshire</a:t>
            </a:r>
            <a:br>
              <a:rPr lang="en-US" b="1">
                <a:cs typeface="Calibri Light"/>
              </a:rPr>
            </a:br>
            <a:r>
              <a:rPr lang="en-US" sz="2400" b="1">
                <a:cs typeface="Calibri Light"/>
              </a:rPr>
              <a:t>COVID-19 transport impacts and recovery</a:t>
            </a:r>
            <a:endParaRPr lang="en-US" b="1" kern="1200">
              <a:latin typeface="+mj-lt"/>
              <a:cs typeface="Calibri Light"/>
            </a:endParaRPr>
          </a:p>
        </p:txBody>
      </p:sp>
      <p:sp>
        <p:nvSpPr>
          <p:cNvPr id="3" name="TextBox 2">
            <a:extLst>
              <a:ext uri="{FF2B5EF4-FFF2-40B4-BE49-F238E27FC236}">
                <a16:creationId xmlns:a16="http://schemas.microsoft.com/office/drawing/2014/main" id="{0145CA67-64CF-4EB4-8887-6ECB48DE38F3}"/>
              </a:ext>
            </a:extLst>
          </p:cNvPr>
          <p:cNvSpPr txBox="1"/>
          <p:nvPr/>
        </p:nvSpPr>
        <p:spPr>
          <a:xfrm>
            <a:off x="838199" y="5384878"/>
            <a:ext cx="7315200" cy="775494"/>
          </a:xfrm>
          <a:prstGeom prst="rect">
            <a:avLst/>
          </a:prstGeom>
        </p:spPr>
        <p:txBody>
          <a:bodyPr vert="horz" lIns="91440" tIns="45720" rIns="91440" bIns="45720" rtlCol="0" anchor="t">
            <a:normAutofit/>
          </a:bodyPr>
          <a:lstStyle/>
          <a:p>
            <a:pPr>
              <a:lnSpc>
                <a:spcPct val="90000"/>
              </a:lnSpc>
              <a:spcBef>
                <a:spcPts val="1000"/>
              </a:spcBef>
            </a:pPr>
            <a:r>
              <a:rPr lang="en-US" sz="1600" b="1"/>
              <a:t>January 2023</a:t>
            </a:r>
            <a:endParaRPr lang="en-US" sz="1600" b="1" kern="1200">
              <a:latin typeface="+mn-lt"/>
              <a:ea typeface="+mn-ea"/>
              <a:cs typeface="+mn-cs"/>
            </a:endParaRPr>
          </a:p>
          <a:p>
            <a:pPr>
              <a:lnSpc>
                <a:spcPct val="90000"/>
              </a:lnSpc>
              <a:spcBef>
                <a:spcPts val="1000"/>
              </a:spcBef>
            </a:pPr>
            <a:r>
              <a:rPr lang="en-US" sz="1600" b="1" kern="1200">
                <a:latin typeface="+mn-lt"/>
                <a:ea typeface="+mn-ea"/>
                <a:cs typeface="+mn-cs"/>
              </a:rPr>
              <a:t>Research Team, Cambridgeshire County Council</a:t>
            </a:r>
            <a:endParaRPr lang="en-US" sz="1600" b="1" kern="1200">
              <a:latin typeface="+mn-lt"/>
              <a:cs typeface="Calibri"/>
            </a:endParaRPr>
          </a:p>
        </p:txBody>
      </p:sp>
      <p:pic>
        <p:nvPicPr>
          <p:cNvPr id="4" name="Picture 3">
            <a:extLst>
              <a:ext uri="{FF2B5EF4-FFF2-40B4-BE49-F238E27FC236}">
                <a16:creationId xmlns:a16="http://schemas.microsoft.com/office/drawing/2014/main" id="{0371F944-83DC-43A0-9D4F-E4DF376ADB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4475" y="1256349"/>
            <a:ext cx="6153150" cy="1353692"/>
          </a:xfrm>
          <a:prstGeom prst="rect">
            <a:avLst/>
          </a:prstGeom>
        </p:spPr>
      </p:pic>
      <p:sp>
        <p:nvSpPr>
          <p:cNvPr id="5" name="Slide Number Placeholder 4">
            <a:extLst>
              <a:ext uri="{FF2B5EF4-FFF2-40B4-BE49-F238E27FC236}">
                <a16:creationId xmlns:a16="http://schemas.microsoft.com/office/drawing/2014/main" id="{F68C85EC-CB0A-4DDE-B5D2-ECD489B97A7C}"/>
              </a:ext>
            </a:extLst>
          </p:cNvPr>
          <p:cNvSpPr>
            <a:spLocks noGrp="1"/>
          </p:cNvSpPr>
          <p:nvPr>
            <p:ph type="sldNum" sz="quarter" idx="12"/>
          </p:nvPr>
        </p:nvSpPr>
        <p:spPr/>
        <p:txBody>
          <a:bodyPr/>
          <a:lstStyle/>
          <a:p>
            <a:fld id="{AE56028F-813B-4E02-837E-17CD63D81F9F}" type="slidenum">
              <a:rPr lang="en-GB" smtClean="0"/>
              <a:t>1</a:t>
            </a:fld>
            <a:endParaRPr lang="en-GB"/>
          </a:p>
        </p:txBody>
      </p:sp>
    </p:spTree>
    <p:extLst>
      <p:ext uri="{BB962C8B-B14F-4D97-AF65-F5344CB8AC3E}">
        <p14:creationId xmlns:p14="http://schemas.microsoft.com/office/powerpoint/2010/main" val="4136080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ap&#10;&#10;Description automatically generated">
            <a:extLst>
              <a:ext uri="{FF2B5EF4-FFF2-40B4-BE49-F238E27FC236}">
                <a16:creationId xmlns:a16="http://schemas.microsoft.com/office/drawing/2014/main" id="{663E0C3B-316E-4CC4-91FC-01AA6FC997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887" y="967795"/>
            <a:ext cx="5663113" cy="5617496"/>
          </a:xfrm>
          <a:prstGeom prst="rect">
            <a:avLst/>
          </a:prstGeom>
          <a:ln>
            <a:solidFill>
              <a:schemeClr val="tx1"/>
            </a:solidFill>
          </a:ln>
        </p:spPr>
      </p:pic>
      <p:sp>
        <p:nvSpPr>
          <p:cNvPr id="16" name="TextBox 15">
            <a:extLst>
              <a:ext uri="{FF2B5EF4-FFF2-40B4-BE49-F238E27FC236}">
                <a16:creationId xmlns:a16="http://schemas.microsoft.com/office/drawing/2014/main" id="{3012CACA-EE4B-4C1C-8B47-36E7E44B4392}"/>
              </a:ext>
            </a:extLst>
          </p:cNvPr>
          <p:cNvSpPr txBox="1"/>
          <p:nvPr/>
        </p:nvSpPr>
        <p:spPr>
          <a:xfrm>
            <a:off x="6441738" y="1324477"/>
            <a:ext cx="5517606" cy="2185214"/>
          </a:xfrm>
          <a:prstGeom prst="rect">
            <a:avLst/>
          </a:prstGeom>
          <a:noFill/>
        </p:spPr>
        <p:txBody>
          <a:bodyPr wrap="square" lIns="91440" tIns="45720" rIns="91440" bIns="45720" rtlCol="0" anchor="t">
            <a:spAutoFit/>
          </a:bodyPr>
          <a:lstStyle/>
          <a:p>
            <a:pPr marL="171450" indent="-171450">
              <a:spcAft>
                <a:spcPts val="600"/>
              </a:spcAft>
              <a:buFont typeface="Arial" panose="020B0604020202020204" pitchFamily="34" charset="0"/>
              <a:buChar char="•"/>
            </a:pPr>
            <a:r>
              <a:rPr lang="en-GB" sz="1400"/>
              <a:t>National Highways have approximately 1,400 permanent traffic monitoring sites on the strategic road network within Cambridgeshire and Peterborough.</a:t>
            </a:r>
            <a:endParaRPr lang="en-GB" sz="1400">
              <a:cs typeface="Calibri"/>
            </a:endParaRPr>
          </a:p>
          <a:p>
            <a:pPr marL="171450" indent="-171450">
              <a:spcAft>
                <a:spcPts val="600"/>
              </a:spcAft>
              <a:buFont typeface="Arial" panose="020B0604020202020204" pitchFamily="34" charset="0"/>
              <a:buChar char="•"/>
            </a:pPr>
            <a:r>
              <a:rPr lang="en-GB" sz="1400"/>
              <a:t>Each monitoring site varies in its ability to reliably provide data over time, and periods of inactivity are common. It is therefore not appropriate to conduct a long-term analysis for all-sites.</a:t>
            </a:r>
            <a:endParaRPr lang="en-GB" sz="1400">
              <a:cs typeface="Calibri"/>
            </a:endParaRPr>
          </a:p>
          <a:p>
            <a:pPr marL="171450" indent="-171450">
              <a:spcAft>
                <a:spcPts val="600"/>
              </a:spcAft>
              <a:buFont typeface="Arial" panose="020B0604020202020204" pitchFamily="34" charset="0"/>
              <a:buChar char="•"/>
            </a:pPr>
            <a:r>
              <a:rPr lang="en-GB" sz="1400"/>
              <a:t>For this reason, only the 28 sensors with uninterrupted data from January 2019 onwards are included in this analysis. These 28 sites are shown on the map to the left.</a:t>
            </a:r>
            <a:endParaRPr lang="en-GB" sz="1400">
              <a:cs typeface="Calibri"/>
            </a:endParaRPr>
          </a:p>
        </p:txBody>
      </p:sp>
      <p:sp>
        <p:nvSpPr>
          <p:cNvPr id="12" name="Rectangle 11">
            <a:extLst>
              <a:ext uri="{FF2B5EF4-FFF2-40B4-BE49-F238E27FC236}">
                <a16:creationId xmlns:a16="http://schemas.microsoft.com/office/drawing/2014/main" id="{C0D4FCFC-E868-47D4-B662-D612C967B0AD}"/>
              </a:ext>
            </a:extLst>
          </p:cNvPr>
          <p:cNvSpPr/>
          <p:nvPr/>
        </p:nvSpPr>
        <p:spPr>
          <a:xfrm>
            <a:off x="0" y="-3367"/>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a:solidFill>
                  <a:prstClr val="white"/>
                </a:solidFill>
                <a:latin typeface="Calibri" panose="020F0502020204030204"/>
              </a:rPr>
              <a:t>Strategic Road Network Monitoring Sites</a:t>
            </a:r>
            <a:endParaRPr kumimoji="0" lang="en-GB" sz="2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68C0E907-A368-4E35-9954-E9664E43073F}"/>
              </a:ext>
            </a:extLst>
          </p:cNvPr>
          <p:cNvSpPr>
            <a:spLocks noGrp="1"/>
          </p:cNvSpPr>
          <p:nvPr>
            <p:ph type="sldNum" sz="quarter" idx="12"/>
          </p:nvPr>
        </p:nvSpPr>
        <p:spPr>
          <a:xfrm>
            <a:off x="9448800" y="6519817"/>
            <a:ext cx="2743200" cy="365125"/>
          </a:xfrm>
        </p:spPr>
        <p:txBody>
          <a:bodyPr/>
          <a:lstStyle/>
          <a:p>
            <a:fld id="{AE56028F-813B-4E02-837E-17CD63D81F9F}" type="slidenum">
              <a:rPr lang="en-GB" smtClean="0"/>
              <a:t>10</a:t>
            </a:fld>
            <a:endParaRPr lang="en-GB"/>
          </a:p>
        </p:txBody>
      </p:sp>
      <p:sp>
        <p:nvSpPr>
          <p:cNvPr id="6" name="Arrow: Up 5">
            <a:extLst>
              <a:ext uri="{FF2B5EF4-FFF2-40B4-BE49-F238E27FC236}">
                <a16:creationId xmlns:a16="http://schemas.microsoft.com/office/drawing/2014/main" id="{94DA8253-4D0B-4483-823A-48FE0C777ADF}"/>
              </a:ext>
            </a:extLst>
          </p:cNvPr>
          <p:cNvSpPr/>
          <p:nvPr/>
        </p:nvSpPr>
        <p:spPr>
          <a:xfrm>
            <a:off x="5607975" y="1378509"/>
            <a:ext cx="247650" cy="444385"/>
          </a:xfrm>
          <a:prstGeom prst="upArrow">
            <a:avLst>
              <a:gd name="adj1" fmla="val 33333"/>
              <a:gd name="adj2" fmla="val 6944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AB3E1253-C6AC-4A48-B3FB-DF2558A15629}"/>
              </a:ext>
            </a:extLst>
          </p:cNvPr>
          <p:cNvSpPr txBox="1"/>
          <p:nvPr/>
        </p:nvSpPr>
        <p:spPr>
          <a:xfrm>
            <a:off x="5479637" y="1765435"/>
            <a:ext cx="504325" cy="338554"/>
          </a:xfrm>
          <a:prstGeom prst="rect">
            <a:avLst/>
          </a:prstGeom>
          <a:noFill/>
        </p:spPr>
        <p:txBody>
          <a:bodyPr wrap="square" rtlCol="0">
            <a:spAutoFit/>
          </a:bodyPr>
          <a:lstStyle/>
          <a:p>
            <a:pPr algn="ctr"/>
            <a:r>
              <a:rPr lang="en-GB" sz="1600" b="1">
                <a:solidFill>
                  <a:srgbClr val="1E2021"/>
                </a:solidFill>
                <a:latin typeface="osmftext"/>
              </a:rPr>
              <a:t>N</a:t>
            </a:r>
            <a:endParaRPr lang="en-GB" sz="1600" b="1"/>
          </a:p>
        </p:txBody>
      </p:sp>
      <p:sp>
        <p:nvSpPr>
          <p:cNvPr id="22" name="TextBox 21">
            <a:extLst>
              <a:ext uri="{FF2B5EF4-FFF2-40B4-BE49-F238E27FC236}">
                <a16:creationId xmlns:a16="http://schemas.microsoft.com/office/drawing/2014/main" id="{713DAC6E-2A8E-4D50-A5C4-17C435C1B5E7}"/>
              </a:ext>
            </a:extLst>
          </p:cNvPr>
          <p:cNvSpPr txBox="1"/>
          <p:nvPr/>
        </p:nvSpPr>
        <p:spPr>
          <a:xfrm>
            <a:off x="423362" y="958270"/>
            <a:ext cx="5672638" cy="307777"/>
          </a:xfrm>
          <a:prstGeom prst="rect">
            <a:avLst/>
          </a:prstGeom>
          <a:solidFill>
            <a:schemeClr val="bg1"/>
          </a:solidFill>
          <a:ln>
            <a:solidFill>
              <a:schemeClr val="tx1"/>
            </a:solidFill>
          </a:ln>
        </p:spPr>
        <p:txBody>
          <a:bodyPr wrap="square" rtlCol="0">
            <a:spAutoFit/>
          </a:bodyPr>
          <a:lstStyle/>
          <a:p>
            <a:pPr algn="ctr"/>
            <a:r>
              <a:rPr lang="en-GB" sz="1400" b="1"/>
              <a:t>Strategic Road Network traffic monitoring sites with continuous data</a:t>
            </a:r>
          </a:p>
        </p:txBody>
      </p:sp>
      <p:sp>
        <p:nvSpPr>
          <p:cNvPr id="17" name="TextBox 16">
            <a:extLst>
              <a:ext uri="{FF2B5EF4-FFF2-40B4-BE49-F238E27FC236}">
                <a16:creationId xmlns:a16="http://schemas.microsoft.com/office/drawing/2014/main" id="{7F336B88-CC1F-41E6-80AB-6D8FCFA89B50}"/>
              </a:ext>
            </a:extLst>
          </p:cNvPr>
          <p:cNvSpPr txBox="1"/>
          <p:nvPr/>
        </p:nvSpPr>
        <p:spPr>
          <a:xfrm>
            <a:off x="423556" y="6323681"/>
            <a:ext cx="2002403" cy="261610"/>
          </a:xfrm>
          <a:prstGeom prst="rect">
            <a:avLst/>
          </a:prstGeom>
          <a:solidFill>
            <a:schemeClr val="bg1"/>
          </a:solidFill>
          <a:ln>
            <a:solidFill>
              <a:schemeClr val="tx1"/>
            </a:solidFill>
          </a:ln>
        </p:spPr>
        <p:txBody>
          <a:bodyPr wrap="square" rtlCol="0">
            <a:spAutoFit/>
          </a:bodyPr>
          <a:lstStyle/>
          <a:p>
            <a:r>
              <a:rPr lang="en-GB" sz="1100"/>
              <a:t>© OpenStreetMap Contributors</a:t>
            </a:r>
          </a:p>
        </p:txBody>
      </p:sp>
      <p:grpSp>
        <p:nvGrpSpPr>
          <p:cNvPr id="30" name="Group 29">
            <a:extLst>
              <a:ext uri="{FF2B5EF4-FFF2-40B4-BE49-F238E27FC236}">
                <a16:creationId xmlns:a16="http://schemas.microsoft.com/office/drawing/2014/main" id="{1ED1ABA0-87D5-4904-B202-5213E875E11D}"/>
              </a:ext>
            </a:extLst>
          </p:cNvPr>
          <p:cNvGrpSpPr/>
          <p:nvPr/>
        </p:nvGrpSpPr>
        <p:grpSpPr>
          <a:xfrm>
            <a:off x="6245769" y="3837360"/>
            <a:ext cx="4228698" cy="2747931"/>
            <a:chOff x="6542083" y="1034158"/>
            <a:chExt cx="4228698" cy="2747931"/>
          </a:xfrm>
        </p:grpSpPr>
        <p:grpSp>
          <p:nvGrpSpPr>
            <p:cNvPr id="20" name="Group 19">
              <a:extLst>
                <a:ext uri="{FF2B5EF4-FFF2-40B4-BE49-F238E27FC236}">
                  <a16:creationId xmlns:a16="http://schemas.microsoft.com/office/drawing/2014/main" id="{09CFA584-FF46-4E17-AB23-1CA77519C5B8}"/>
                </a:ext>
              </a:extLst>
            </p:cNvPr>
            <p:cNvGrpSpPr/>
            <p:nvPr/>
          </p:nvGrpSpPr>
          <p:grpSpPr>
            <a:xfrm>
              <a:off x="6542083" y="1034158"/>
              <a:ext cx="3654513" cy="2106197"/>
              <a:chOff x="6593062" y="1090907"/>
              <a:chExt cx="3654513" cy="2106197"/>
            </a:xfrm>
          </p:grpSpPr>
          <p:pic>
            <p:nvPicPr>
              <p:cNvPr id="15" name="Picture 14" descr="A picture containing chart&#10;&#10;Description automatically generated">
                <a:extLst>
                  <a:ext uri="{FF2B5EF4-FFF2-40B4-BE49-F238E27FC236}">
                    <a16:creationId xmlns:a16="http://schemas.microsoft.com/office/drawing/2014/main" id="{175821DB-4CDF-4BBB-A301-4297356787F3}"/>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593062" y="2542482"/>
                <a:ext cx="391938" cy="646331"/>
              </a:xfrm>
              <a:prstGeom prst="rect">
                <a:avLst/>
              </a:prstGeom>
            </p:spPr>
          </p:pic>
          <p:pic>
            <p:nvPicPr>
              <p:cNvPr id="19" name="Picture 18" descr="A picture containing chart&#10;&#10;Description automatically generated">
                <a:extLst>
                  <a:ext uri="{FF2B5EF4-FFF2-40B4-BE49-F238E27FC236}">
                    <a16:creationId xmlns:a16="http://schemas.microsoft.com/office/drawing/2014/main" id="{A190FC56-4E25-4D49-8DFB-63394EE3EB3C}"/>
                  </a:ext>
                </a:extLst>
              </p:cNvPr>
              <p:cNvPicPr>
                <a:picLocks noChangeAspect="1"/>
              </p:cNvPicPr>
              <p:nvPr/>
            </p:nvPicPr>
            <p:blipFill rotWithShape="1">
              <a:blip r:embed="rId5">
                <a:extLst>
                  <a:ext uri="{28A0092B-C50C-407E-A947-70E740481C1C}">
                    <a14:useLocalDpi xmlns:a14="http://schemas.microsoft.com/office/drawing/2010/main" val="0"/>
                  </a:ext>
                </a:extLst>
              </a:blip>
              <a:srcRect t="-106"/>
              <a:stretch/>
            </p:blipFill>
            <p:spPr>
              <a:xfrm>
                <a:off x="6597295" y="1110361"/>
                <a:ext cx="391938" cy="1400051"/>
              </a:xfrm>
              <a:prstGeom prst="rect">
                <a:avLst/>
              </a:prstGeom>
            </p:spPr>
          </p:pic>
          <p:sp>
            <p:nvSpPr>
              <p:cNvPr id="18" name="TextBox 17">
                <a:extLst>
                  <a:ext uri="{FF2B5EF4-FFF2-40B4-BE49-F238E27FC236}">
                    <a16:creationId xmlns:a16="http://schemas.microsoft.com/office/drawing/2014/main" id="{B98671A7-52D3-4D4A-8A31-9AEE3E36519A}"/>
                  </a:ext>
                </a:extLst>
              </p:cNvPr>
              <p:cNvSpPr txBox="1"/>
              <p:nvPr/>
            </p:nvSpPr>
            <p:spPr>
              <a:xfrm>
                <a:off x="6908799" y="1090907"/>
                <a:ext cx="2353554" cy="369332"/>
              </a:xfrm>
              <a:prstGeom prst="rect">
                <a:avLst/>
              </a:prstGeom>
              <a:noFill/>
            </p:spPr>
            <p:txBody>
              <a:bodyPr wrap="square" rtlCol="0">
                <a:spAutoFit/>
              </a:bodyPr>
              <a:lstStyle/>
              <a:p>
                <a:r>
                  <a:rPr lang="en-GB"/>
                  <a:t>Cambridge sites</a:t>
                </a:r>
              </a:p>
            </p:txBody>
          </p:sp>
          <p:sp>
            <p:nvSpPr>
              <p:cNvPr id="21" name="TextBox 20">
                <a:extLst>
                  <a:ext uri="{FF2B5EF4-FFF2-40B4-BE49-F238E27FC236}">
                    <a16:creationId xmlns:a16="http://schemas.microsoft.com/office/drawing/2014/main" id="{3B446624-5E0B-4BC7-96AD-BABA77BDAC7E}"/>
                  </a:ext>
                </a:extLst>
              </p:cNvPr>
              <p:cNvSpPr txBox="1"/>
              <p:nvPr/>
            </p:nvSpPr>
            <p:spPr>
              <a:xfrm>
                <a:off x="6908799" y="1439793"/>
                <a:ext cx="3069650" cy="369332"/>
              </a:xfrm>
              <a:prstGeom prst="rect">
                <a:avLst/>
              </a:prstGeom>
              <a:noFill/>
            </p:spPr>
            <p:txBody>
              <a:bodyPr wrap="square" rtlCol="0">
                <a:spAutoFit/>
              </a:bodyPr>
              <a:lstStyle/>
              <a:p>
                <a:r>
                  <a:rPr lang="en-GB"/>
                  <a:t>East Cambridgeshire sites</a:t>
                </a:r>
              </a:p>
            </p:txBody>
          </p:sp>
          <p:sp>
            <p:nvSpPr>
              <p:cNvPr id="23" name="TextBox 22">
                <a:extLst>
                  <a:ext uri="{FF2B5EF4-FFF2-40B4-BE49-F238E27FC236}">
                    <a16:creationId xmlns:a16="http://schemas.microsoft.com/office/drawing/2014/main" id="{DE4D244D-E372-428E-B011-1BF57A50817D}"/>
                  </a:ext>
                </a:extLst>
              </p:cNvPr>
              <p:cNvSpPr txBox="1"/>
              <p:nvPr/>
            </p:nvSpPr>
            <p:spPr>
              <a:xfrm>
                <a:off x="6883398" y="1789671"/>
                <a:ext cx="2353554" cy="369332"/>
              </a:xfrm>
              <a:prstGeom prst="rect">
                <a:avLst/>
              </a:prstGeom>
              <a:noFill/>
            </p:spPr>
            <p:txBody>
              <a:bodyPr wrap="square" rtlCol="0">
                <a:spAutoFit/>
              </a:bodyPr>
              <a:lstStyle/>
              <a:p>
                <a:r>
                  <a:rPr lang="en-GB"/>
                  <a:t>Fenland sites</a:t>
                </a:r>
              </a:p>
            </p:txBody>
          </p:sp>
          <p:sp>
            <p:nvSpPr>
              <p:cNvPr id="24" name="TextBox 23">
                <a:extLst>
                  <a:ext uri="{FF2B5EF4-FFF2-40B4-BE49-F238E27FC236}">
                    <a16:creationId xmlns:a16="http://schemas.microsoft.com/office/drawing/2014/main" id="{12458FFD-BBF4-4333-9122-3739A5A1851D}"/>
                  </a:ext>
                </a:extLst>
              </p:cNvPr>
              <p:cNvSpPr txBox="1"/>
              <p:nvPr/>
            </p:nvSpPr>
            <p:spPr>
              <a:xfrm>
                <a:off x="6908799" y="2134579"/>
                <a:ext cx="2353554" cy="369332"/>
              </a:xfrm>
              <a:prstGeom prst="rect">
                <a:avLst/>
              </a:prstGeom>
              <a:noFill/>
            </p:spPr>
            <p:txBody>
              <a:bodyPr wrap="square" rtlCol="0">
                <a:spAutoFit/>
              </a:bodyPr>
              <a:lstStyle/>
              <a:p>
                <a:r>
                  <a:rPr lang="en-GB"/>
                  <a:t>Huntingdonshire sites</a:t>
                </a:r>
              </a:p>
            </p:txBody>
          </p:sp>
          <p:sp>
            <p:nvSpPr>
              <p:cNvPr id="25" name="TextBox 24">
                <a:extLst>
                  <a:ext uri="{FF2B5EF4-FFF2-40B4-BE49-F238E27FC236}">
                    <a16:creationId xmlns:a16="http://schemas.microsoft.com/office/drawing/2014/main" id="{D45CD3A2-DFF1-4E64-A1EF-DF4ADCA19BE1}"/>
                  </a:ext>
                </a:extLst>
              </p:cNvPr>
              <p:cNvSpPr txBox="1"/>
              <p:nvPr/>
            </p:nvSpPr>
            <p:spPr>
              <a:xfrm>
                <a:off x="6902648" y="2498200"/>
                <a:ext cx="2353554" cy="369332"/>
              </a:xfrm>
              <a:prstGeom prst="rect">
                <a:avLst/>
              </a:prstGeom>
              <a:noFill/>
            </p:spPr>
            <p:txBody>
              <a:bodyPr wrap="square" rtlCol="0">
                <a:spAutoFit/>
              </a:bodyPr>
              <a:lstStyle/>
              <a:p>
                <a:r>
                  <a:rPr lang="en-GB"/>
                  <a:t>Peterborough sites</a:t>
                </a:r>
              </a:p>
            </p:txBody>
          </p:sp>
          <p:sp>
            <p:nvSpPr>
              <p:cNvPr id="26" name="TextBox 25">
                <a:extLst>
                  <a:ext uri="{FF2B5EF4-FFF2-40B4-BE49-F238E27FC236}">
                    <a16:creationId xmlns:a16="http://schemas.microsoft.com/office/drawing/2014/main" id="{6F0E2416-6FC0-49F3-994D-C854628D5C86}"/>
                  </a:ext>
                </a:extLst>
              </p:cNvPr>
              <p:cNvSpPr txBox="1"/>
              <p:nvPr/>
            </p:nvSpPr>
            <p:spPr>
              <a:xfrm>
                <a:off x="6928048" y="2827772"/>
                <a:ext cx="3319527" cy="369332"/>
              </a:xfrm>
              <a:prstGeom prst="rect">
                <a:avLst/>
              </a:prstGeom>
              <a:noFill/>
            </p:spPr>
            <p:txBody>
              <a:bodyPr wrap="square" rtlCol="0">
                <a:spAutoFit/>
              </a:bodyPr>
              <a:lstStyle/>
              <a:p>
                <a:r>
                  <a:rPr lang="en-GB"/>
                  <a:t>South Cambridgeshire sites</a:t>
                </a:r>
              </a:p>
            </p:txBody>
          </p:sp>
        </p:grpSp>
        <p:pic>
          <p:nvPicPr>
            <p:cNvPr id="28" name="Picture 27">
              <a:extLst>
                <a:ext uri="{FF2B5EF4-FFF2-40B4-BE49-F238E27FC236}">
                  <a16:creationId xmlns:a16="http://schemas.microsoft.com/office/drawing/2014/main" id="{FA92F207-3DF3-41C6-B857-75782C6868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66892" y="3365738"/>
              <a:ext cx="276264" cy="181000"/>
            </a:xfrm>
            <a:prstGeom prst="rect">
              <a:avLst/>
            </a:prstGeom>
          </p:spPr>
        </p:pic>
        <p:sp>
          <p:nvSpPr>
            <p:cNvPr id="29" name="TextBox 28">
              <a:extLst>
                <a:ext uri="{FF2B5EF4-FFF2-40B4-BE49-F238E27FC236}">
                  <a16:creationId xmlns:a16="http://schemas.microsoft.com/office/drawing/2014/main" id="{4E35503A-8D8B-4891-ABB8-6632919C2C2A}"/>
                </a:ext>
              </a:extLst>
            </p:cNvPr>
            <p:cNvSpPr txBox="1"/>
            <p:nvPr/>
          </p:nvSpPr>
          <p:spPr>
            <a:xfrm>
              <a:off x="6851669" y="3135758"/>
              <a:ext cx="3919112" cy="646331"/>
            </a:xfrm>
            <a:prstGeom prst="rect">
              <a:avLst/>
            </a:prstGeom>
            <a:noFill/>
          </p:spPr>
          <p:txBody>
            <a:bodyPr wrap="square" rtlCol="0">
              <a:spAutoFit/>
            </a:bodyPr>
            <a:lstStyle/>
            <a:p>
              <a:r>
                <a:rPr lang="en-GB"/>
                <a:t>Strategic Road Network in Cambridgeshire and Peterborough</a:t>
              </a:r>
            </a:p>
          </p:txBody>
        </p:sp>
      </p:grpSp>
      <p:sp>
        <p:nvSpPr>
          <p:cNvPr id="3" name="Rectangle 2">
            <a:extLst>
              <a:ext uri="{FF2B5EF4-FFF2-40B4-BE49-F238E27FC236}">
                <a16:creationId xmlns:a16="http://schemas.microsoft.com/office/drawing/2014/main" id="{DCDD7426-8D90-45E8-84DA-B2F76C816343}"/>
              </a:ext>
            </a:extLst>
          </p:cNvPr>
          <p:cNvSpPr/>
          <p:nvPr/>
        </p:nvSpPr>
        <p:spPr>
          <a:xfrm>
            <a:off x="6096000" y="3776543"/>
            <a:ext cx="3919112" cy="2808748"/>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
        <p:nvSpPr>
          <p:cNvPr id="5" name="TextBox 4">
            <a:extLst>
              <a:ext uri="{FF2B5EF4-FFF2-40B4-BE49-F238E27FC236}">
                <a16:creationId xmlns:a16="http://schemas.microsoft.com/office/drawing/2014/main" id="{D412465A-4E10-4FA2-AC8D-E7B88D334AE2}"/>
              </a:ext>
            </a:extLst>
          </p:cNvPr>
          <p:cNvSpPr txBox="1"/>
          <p:nvPr/>
        </p:nvSpPr>
        <p:spPr>
          <a:xfrm>
            <a:off x="3939595" y="1537558"/>
            <a:ext cx="579462" cy="340519"/>
          </a:xfrm>
          <a:prstGeom prst="roundRect">
            <a:avLst/>
          </a:prstGeom>
          <a:ln w="28575">
            <a:solidFill>
              <a:schemeClr val="tx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b="1"/>
              <a:t>A47</a:t>
            </a:r>
          </a:p>
        </p:txBody>
      </p:sp>
      <p:sp>
        <p:nvSpPr>
          <p:cNvPr id="32" name="TextBox 31">
            <a:extLst>
              <a:ext uri="{FF2B5EF4-FFF2-40B4-BE49-F238E27FC236}">
                <a16:creationId xmlns:a16="http://schemas.microsoft.com/office/drawing/2014/main" id="{6DCFE447-8842-4CAD-A869-9B4E7984FCFC}"/>
              </a:ext>
            </a:extLst>
          </p:cNvPr>
          <p:cNvSpPr txBox="1"/>
          <p:nvPr/>
        </p:nvSpPr>
        <p:spPr>
          <a:xfrm>
            <a:off x="3891127" y="6153421"/>
            <a:ext cx="627929" cy="340519"/>
          </a:xfrm>
          <a:prstGeom prst="roundRect">
            <a:avLst/>
          </a:prstGeom>
          <a:ln w="28575">
            <a:solidFill>
              <a:schemeClr val="tx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b="1"/>
              <a:t>M11</a:t>
            </a:r>
          </a:p>
        </p:txBody>
      </p:sp>
      <p:sp>
        <p:nvSpPr>
          <p:cNvPr id="33" name="TextBox 32">
            <a:extLst>
              <a:ext uri="{FF2B5EF4-FFF2-40B4-BE49-F238E27FC236}">
                <a16:creationId xmlns:a16="http://schemas.microsoft.com/office/drawing/2014/main" id="{6508FACB-1C99-4CFD-ADEB-251E97A9DEC9}"/>
              </a:ext>
            </a:extLst>
          </p:cNvPr>
          <p:cNvSpPr txBox="1"/>
          <p:nvPr/>
        </p:nvSpPr>
        <p:spPr>
          <a:xfrm>
            <a:off x="5215583" y="3834491"/>
            <a:ext cx="516217" cy="340519"/>
          </a:xfrm>
          <a:prstGeom prst="roundRect">
            <a:avLst/>
          </a:prstGeom>
          <a:ln w="28575">
            <a:solidFill>
              <a:schemeClr val="tx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b="1"/>
              <a:t>A11</a:t>
            </a:r>
          </a:p>
        </p:txBody>
      </p:sp>
      <p:sp>
        <p:nvSpPr>
          <p:cNvPr id="34" name="TextBox 33">
            <a:extLst>
              <a:ext uri="{FF2B5EF4-FFF2-40B4-BE49-F238E27FC236}">
                <a16:creationId xmlns:a16="http://schemas.microsoft.com/office/drawing/2014/main" id="{E2A862C5-C750-4BEF-B994-EA32C192547F}"/>
              </a:ext>
            </a:extLst>
          </p:cNvPr>
          <p:cNvSpPr txBox="1"/>
          <p:nvPr/>
        </p:nvSpPr>
        <p:spPr>
          <a:xfrm>
            <a:off x="5585934" y="4347806"/>
            <a:ext cx="516217" cy="340519"/>
          </a:xfrm>
          <a:prstGeom prst="roundRect">
            <a:avLst/>
          </a:prstGeom>
          <a:ln w="28575">
            <a:solidFill>
              <a:schemeClr val="tx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b="1"/>
              <a:t>A14</a:t>
            </a:r>
          </a:p>
        </p:txBody>
      </p:sp>
      <p:sp>
        <p:nvSpPr>
          <p:cNvPr id="35" name="TextBox 34">
            <a:extLst>
              <a:ext uri="{FF2B5EF4-FFF2-40B4-BE49-F238E27FC236}">
                <a16:creationId xmlns:a16="http://schemas.microsoft.com/office/drawing/2014/main" id="{BAADA78C-7B04-4388-8A18-E53D67A9CB3B}"/>
              </a:ext>
            </a:extLst>
          </p:cNvPr>
          <p:cNvSpPr txBox="1"/>
          <p:nvPr/>
        </p:nvSpPr>
        <p:spPr>
          <a:xfrm>
            <a:off x="474713" y="3489888"/>
            <a:ext cx="519292" cy="340519"/>
          </a:xfrm>
          <a:prstGeom prst="roundRect">
            <a:avLst/>
          </a:prstGeom>
          <a:ln w="28575">
            <a:solidFill>
              <a:schemeClr val="tx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b="1"/>
              <a:t>A14</a:t>
            </a:r>
          </a:p>
        </p:txBody>
      </p:sp>
      <p:sp>
        <p:nvSpPr>
          <p:cNvPr id="37" name="TextBox 36">
            <a:extLst>
              <a:ext uri="{FF2B5EF4-FFF2-40B4-BE49-F238E27FC236}">
                <a16:creationId xmlns:a16="http://schemas.microsoft.com/office/drawing/2014/main" id="{658C66B1-B435-4DC5-8813-736F700B6EBC}"/>
              </a:ext>
            </a:extLst>
          </p:cNvPr>
          <p:cNvSpPr txBox="1"/>
          <p:nvPr/>
        </p:nvSpPr>
        <p:spPr>
          <a:xfrm>
            <a:off x="1485900" y="5118675"/>
            <a:ext cx="440018" cy="340519"/>
          </a:xfrm>
          <a:prstGeom prst="roundRect">
            <a:avLst/>
          </a:prstGeom>
          <a:ln w="28575">
            <a:solidFill>
              <a:schemeClr val="tx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b="1"/>
              <a:t>A1</a:t>
            </a:r>
          </a:p>
        </p:txBody>
      </p:sp>
      <p:sp>
        <p:nvSpPr>
          <p:cNvPr id="38" name="TextBox 37">
            <a:extLst>
              <a:ext uri="{FF2B5EF4-FFF2-40B4-BE49-F238E27FC236}">
                <a16:creationId xmlns:a16="http://schemas.microsoft.com/office/drawing/2014/main" id="{7CA2AEA6-4259-4E31-9C11-A8E98C228D22}"/>
              </a:ext>
            </a:extLst>
          </p:cNvPr>
          <p:cNvSpPr txBox="1"/>
          <p:nvPr/>
        </p:nvSpPr>
        <p:spPr>
          <a:xfrm>
            <a:off x="2615656" y="4769408"/>
            <a:ext cx="605744" cy="340519"/>
          </a:xfrm>
          <a:prstGeom prst="roundRect">
            <a:avLst/>
          </a:prstGeom>
          <a:ln w="28575">
            <a:solidFill>
              <a:schemeClr val="tx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b="1"/>
              <a:t>A428</a:t>
            </a:r>
          </a:p>
        </p:txBody>
      </p:sp>
      <p:sp>
        <p:nvSpPr>
          <p:cNvPr id="39" name="TextBox 38">
            <a:extLst>
              <a:ext uri="{FF2B5EF4-FFF2-40B4-BE49-F238E27FC236}">
                <a16:creationId xmlns:a16="http://schemas.microsoft.com/office/drawing/2014/main" id="{94F27DEA-BC79-48D1-A54C-AB987DECAD36}"/>
              </a:ext>
            </a:extLst>
          </p:cNvPr>
          <p:cNvSpPr txBox="1"/>
          <p:nvPr/>
        </p:nvSpPr>
        <p:spPr>
          <a:xfrm>
            <a:off x="3154958" y="4315873"/>
            <a:ext cx="510066" cy="340519"/>
          </a:xfrm>
          <a:prstGeom prst="roundRect">
            <a:avLst/>
          </a:prstGeom>
          <a:ln w="28575">
            <a:solidFill>
              <a:schemeClr val="tx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b="1"/>
              <a:t>A14</a:t>
            </a:r>
          </a:p>
        </p:txBody>
      </p:sp>
      <p:sp>
        <p:nvSpPr>
          <p:cNvPr id="40" name="TextBox 39">
            <a:extLst>
              <a:ext uri="{FF2B5EF4-FFF2-40B4-BE49-F238E27FC236}">
                <a16:creationId xmlns:a16="http://schemas.microsoft.com/office/drawing/2014/main" id="{D6EDD82D-5DBD-499D-A078-031011D28FA9}"/>
              </a:ext>
            </a:extLst>
          </p:cNvPr>
          <p:cNvSpPr txBox="1"/>
          <p:nvPr/>
        </p:nvSpPr>
        <p:spPr>
          <a:xfrm>
            <a:off x="514350" y="1430144"/>
            <a:ext cx="440018" cy="340519"/>
          </a:xfrm>
          <a:prstGeom prst="roundRect">
            <a:avLst/>
          </a:prstGeom>
          <a:ln w="28575">
            <a:solidFill>
              <a:schemeClr val="tx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b="1"/>
              <a:t>A1</a:t>
            </a:r>
          </a:p>
        </p:txBody>
      </p:sp>
      <p:sp>
        <p:nvSpPr>
          <p:cNvPr id="41" name="TextBox 40">
            <a:extLst>
              <a:ext uri="{FF2B5EF4-FFF2-40B4-BE49-F238E27FC236}">
                <a16:creationId xmlns:a16="http://schemas.microsoft.com/office/drawing/2014/main" id="{722A2E1C-0DDB-4AE7-99BF-965A2B92631D}"/>
              </a:ext>
            </a:extLst>
          </p:cNvPr>
          <p:cNvSpPr txBox="1"/>
          <p:nvPr/>
        </p:nvSpPr>
        <p:spPr>
          <a:xfrm>
            <a:off x="1814161" y="3598587"/>
            <a:ext cx="440018" cy="340519"/>
          </a:xfrm>
          <a:prstGeom prst="roundRect">
            <a:avLst/>
          </a:prstGeom>
          <a:ln w="28575">
            <a:solidFill>
              <a:schemeClr val="tx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b="1"/>
              <a:t>A1</a:t>
            </a:r>
          </a:p>
        </p:txBody>
      </p:sp>
    </p:spTree>
    <p:extLst>
      <p:ext uri="{BB962C8B-B14F-4D97-AF65-F5344CB8AC3E}">
        <p14:creationId xmlns:p14="http://schemas.microsoft.com/office/powerpoint/2010/main" val="2995052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hart, bar chart&#10;&#10;Description automatically generated">
            <a:extLst>
              <a:ext uri="{FF2B5EF4-FFF2-40B4-BE49-F238E27FC236}">
                <a16:creationId xmlns:a16="http://schemas.microsoft.com/office/drawing/2014/main" id="{2AE72DA2-1403-42DC-81A5-420DD3C4E8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460" y="1762783"/>
            <a:ext cx="10938069" cy="4458212"/>
          </a:xfrm>
          <a:prstGeom prst="rect">
            <a:avLst/>
          </a:prstGeom>
        </p:spPr>
      </p:pic>
      <p:sp>
        <p:nvSpPr>
          <p:cNvPr id="6" name="Rectangle 5">
            <a:extLst>
              <a:ext uri="{FF2B5EF4-FFF2-40B4-BE49-F238E27FC236}">
                <a16:creationId xmlns:a16="http://schemas.microsoft.com/office/drawing/2014/main" id="{93C4DB76-5575-4A93-A3D5-9C6F81278946}"/>
              </a:ext>
            </a:extLst>
          </p:cNvPr>
          <p:cNvSpPr/>
          <p:nvPr/>
        </p:nvSpPr>
        <p:spPr>
          <a:xfrm>
            <a:off x="0" y="-3367"/>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a:solidFill>
                  <a:prstClr val="white"/>
                </a:solidFill>
                <a:latin typeface="Calibri" panose="020F0502020204030204"/>
              </a:rPr>
              <a:t>Strategic Road Network: Annual Average Daily Flow by Year</a:t>
            </a:r>
            <a:endParaRPr kumimoji="0" lang="en-GB" sz="2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A5F9FF1D-AE01-4D20-894D-C4FCDAA8D2B0}"/>
              </a:ext>
            </a:extLst>
          </p:cNvPr>
          <p:cNvSpPr>
            <a:spLocks noGrp="1"/>
          </p:cNvSpPr>
          <p:nvPr>
            <p:ph type="sldNum" sz="quarter" idx="12"/>
          </p:nvPr>
        </p:nvSpPr>
        <p:spPr/>
        <p:txBody>
          <a:bodyPr/>
          <a:lstStyle/>
          <a:p>
            <a:fld id="{AE56028F-813B-4E02-837E-17CD63D81F9F}" type="slidenum">
              <a:rPr lang="en-GB" smtClean="0"/>
              <a:t>11</a:t>
            </a:fld>
            <a:endParaRPr lang="en-GB"/>
          </a:p>
        </p:txBody>
      </p:sp>
      <p:sp>
        <p:nvSpPr>
          <p:cNvPr id="12" name="Rectangle 11">
            <a:extLst>
              <a:ext uri="{FF2B5EF4-FFF2-40B4-BE49-F238E27FC236}">
                <a16:creationId xmlns:a16="http://schemas.microsoft.com/office/drawing/2014/main" id="{1CE2CE4E-F6F9-4CC0-AAC6-4E424F00E006}"/>
              </a:ext>
            </a:extLst>
          </p:cNvPr>
          <p:cNvSpPr/>
          <p:nvPr/>
        </p:nvSpPr>
        <p:spPr>
          <a:xfrm>
            <a:off x="148341" y="746715"/>
            <a:ext cx="11895317" cy="357973"/>
          </a:xfrm>
          <a:prstGeom prst="rect">
            <a:avLst/>
          </a:prstGeom>
          <a:solidFill>
            <a:schemeClr val="accent4">
              <a:lumMod val="20000"/>
              <a:lumOff val="80000"/>
            </a:schemeClr>
          </a:solidFill>
          <a:ln w="12700">
            <a:solidFill>
              <a:srgbClr val="203864"/>
            </a:solidFill>
            <a:prstDash val="solid"/>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defRPr/>
            </a:pPr>
            <a:r>
              <a:rPr kumimoji="0" lang="en-GB" sz="1400" i="0" u="none" strike="noStrike" kern="1200" cap="none" spc="0" normalizeH="0" baseline="0" noProof="0">
                <a:ln>
                  <a:noFill/>
                </a:ln>
                <a:solidFill>
                  <a:schemeClr val="tx1"/>
                </a:solidFill>
                <a:effectLst/>
                <a:uLnTx/>
                <a:uFillTx/>
                <a:latin typeface="Calibri" panose="020F0502020204030204"/>
                <a:ea typeface="+mn-ea"/>
                <a:cs typeface="+mn-cs"/>
              </a:rPr>
              <a:t>In Cambridgeshire and Peterborough, traffic volumes on the Strategic Road Network in 2022 are just below 2019 volumes, </a:t>
            </a:r>
            <a:r>
              <a:rPr lang="en-GB" sz="1400">
                <a:solidFill>
                  <a:schemeClr val="tx1"/>
                </a:solidFill>
                <a:latin typeface="Calibri" panose="020F0502020204030204"/>
              </a:rPr>
              <a:t>but </a:t>
            </a:r>
            <a:r>
              <a:rPr kumimoji="0" lang="en-GB" sz="1400" i="0" u="none" strike="noStrike" kern="1200" cap="none" spc="0" normalizeH="0" baseline="0" noProof="0">
                <a:ln>
                  <a:noFill/>
                </a:ln>
                <a:solidFill>
                  <a:schemeClr val="tx1"/>
                </a:solidFill>
                <a:effectLst/>
                <a:uLnTx/>
                <a:uFillTx/>
                <a:latin typeface="Calibri" panose="020F0502020204030204"/>
                <a:ea typeface="+mn-ea"/>
                <a:cs typeface="+mn-cs"/>
              </a:rPr>
              <a:t>have exceeded 2017 volumes.</a:t>
            </a:r>
          </a:p>
        </p:txBody>
      </p:sp>
      <p:sp>
        <p:nvSpPr>
          <p:cNvPr id="5" name="TextBox 4">
            <a:extLst>
              <a:ext uri="{FF2B5EF4-FFF2-40B4-BE49-F238E27FC236}">
                <a16:creationId xmlns:a16="http://schemas.microsoft.com/office/drawing/2014/main" id="{CBE9249B-F399-4B28-AC64-ACAF896B8EA4}"/>
              </a:ext>
            </a:extLst>
          </p:cNvPr>
          <p:cNvSpPr txBox="1"/>
          <p:nvPr/>
        </p:nvSpPr>
        <p:spPr>
          <a:xfrm>
            <a:off x="639192" y="1410749"/>
            <a:ext cx="10714607" cy="461665"/>
          </a:xfrm>
          <a:prstGeom prst="rect">
            <a:avLst/>
          </a:prstGeom>
          <a:noFill/>
        </p:spPr>
        <p:txBody>
          <a:bodyPr wrap="square" rtlCol="0">
            <a:spAutoFit/>
          </a:bodyPr>
          <a:lstStyle/>
          <a:p>
            <a:pPr algn="ctr"/>
            <a:r>
              <a:rPr lang="en-GB" sz="2400" b="1"/>
              <a:t>Total Annual Average Daily Flow across all 28 sensors</a:t>
            </a:r>
            <a:endParaRPr lang="en-GB" sz="2400" b="1">
              <a:solidFill>
                <a:srgbClr val="FF0000"/>
              </a:solidFill>
            </a:endParaRPr>
          </a:p>
        </p:txBody>
      </p:sp>
      <p:sp>
        <p:nvSpPr>
          <p:cNvPr id="7" name="TextBox 6">
            <a:extLst>
              <a:ext uri="{FF2B5EF4-FFF2-40B4-BE49-F238E27FC236}">
                <a16:creationId xmlns:a16="http://schemas.microsoft.com/office/drawing/2014/main" id="{170BBC4D-A0BB-48FC-BF82-5FC407397793}"/>
              </a:ext>
            </a:extLst>
          </p:cNvPr>
          <p:cNvSpPr txBox="1"/>
          <p:nvPr/>
        </p:nvSpPr>
        <p:spPr>
          <a:xfrm>
            <a:off x="6719047" y="3583809"/>
            <a:ext cx="1007119" cy="1815882"/>
          </a:xfrm>
          <a:prstGeom prst="rect">
            <a:avLst/>
          </a:prstGeom>
          <a:solidFill>
            <a:schemeClr val="bg1"/>
          </a:solidFill>
        </p:spPr>
        <p:txBody>
          <a:bodyPr wrap="square" lIns="91440" tIns="45720" rIns="91440" bIns="45720" rtlCol="0" anchor="t">
            <a:spAutoFit/>
          </a:bodyPr>
          <a:lstStyle/>
          <a:p>
            <a:pPr algn="ctr"/>
            <a:endParaRPr lang="en-GB" sz="1400"/>
          </a:p>
          <a:p>
            <a:pPr algn="ctr"/>
            <a:endParaRPr lang="en-GB" sz="1400"/>
          </a:p>
          <a:p>
            <a:pPr algn="ctr"/>
            <a:r>
              <a:rPr lang="en-GB" sz="1400"/>
              <a:t>change from 2019</a:t>
            </a:r>
            <a:endParaRPr lang="en-GB">
              <a:cs typeface="Calibri"/>
            </a:endParaRPr>
          </a:p>
          <a:p>
            <a:pPr algn="ctr"/>
            <a:endParaRPr lang="en-GB" sz="1400" b="1"/>
          </a:p>
          <a:p>
            <a:pPr algn="ctr"/>
            <a:r>
              <a:rPr lang="en-GB" sz="1400" b="1"/>
              <a:t> </a:t>
            </a:r>
          </a:p>
          <a:p>
            <a:pPr algn="ctr"/>
            <a:r>
              <a:rPr lang="en-GB" sz="1400"/>
              <a:t>change from 2017</a:t>
            </a:r>
            <a:endParaRPr lang="en-GB" sz="1400">
              <a:cs typeface="Calibri"/>
            </a:endParaRPr>
          </a:p>
        </p:txBody>
      </p:sp>
      <p:sp>
        <p:nvSpPr>
          <p:cNvPr id="14" name="TextBox 13">
            <a:extLst>
              <a:ext uri="{FF2B5EF4-FFF2-40B4-BE49-F238E27FC236}">
                <a16:creationId xmlns:a16="http://schemas.microsoft.com/office/drawing/2014/main" id="{6BDAC69D-D586-417E-AD26-483ED7BED82F}"/>
              </a:ext>
            </a:extLst>
          </p:cNvPr>
          <p:cNvSpPr txBox="1"/>
          <p:nvPr/>
        </p:nvSpPr>
        <p:spPr>
          <a:xfrm>
            <a:off x="8388686" y="3163095"/>
            <a:ext cx="1007119" cy="1815882"/>
          </a:xfrm>
          <a:prstGeom prst="rect">
            <a:avLst/>
          </a:prstGeom>
          <a:solidFill>
            <a:schemeClr val="bg1"/>
          </a:solidFill>
        </p:spPr>
        <p:txBody>
          <a:bodyPr wrap="square" lIns="91440" tIns="45720" rIns="91440" bIns="45720" rtlCol="0" anchor="t">
            <a:spAutoFit/>
          </a:bodyPr>
          <a:lstStyle/>
          <a:p>
            <a:pPr algn="ctr"/>
            <a:endParaRPr lang="en-GB" sz="1400" b="1"/>
          </a:p>
          <a:p>
            <a:pPr algn="ctr"/>
            <a:endParaRPr lang="en-GB" sz="1400" b="1"/>
          </a:p>
          <a:p>
            <a:pPr algn="ctr"/>
            <a:r>
              <a:rPr lang="en-GB" sz="1400" b="1"/>
              <a:t> </a:t>
            </a:r>
            <a:r>
              <a:rPr lang="en-GB" sz="1400"/>
              <a:t>change from 2019</a:t>
            </a:r>
          </a:p>
          <a:p>
            <a:pPr algn="ctr"/>
            <a:endParaRPr lang="en-GB" sz="1400" b="1"/>
          </a:p>
          <a:p>
            <a:pPr algn="ctr"/>
            <a:endParaRPr lang="en-GB" sz="1400"/>
          </a:p>
          <a:p>
            <a:pPr algn="ctr"/>
            <a:r>
              <a:rPr lang="en-GB" sz="1400"/>
              <a:t>change from 2017</a:t>
            </a:r>
            <a:endParaRPr lang="en-GB" sz="1400">
              <a:cs typeface="Calibri"/>
            </a:endParaRPr>
          </a:p>
        </p:txBody>
      </p:sp>
      <p:sp>
        <p:nvSpPr>
          <p:cNvPr id="15" name="TextBox 14">
            <a:extLst>
              <a:ext uri="{FF2B5EF4-FFF2-40B4-BE49-F238E27FC236}">
                <a16:creationId xmlns:a16="http://schemas.microsoft.com/office/drawing/2014/main" id="{D49B0372-926E-4430-8B61-F976AEB40BA0}"/>
              </a:ext>
            </a:extLst>
          </p:cNvPr>
          <p:cNvSpPr txBox="1"/>
          <p:nvPr/>
        </p:nvSpPr>
        <p:spPr>
          <a:xfrm>
            <a:off x="10058466" y="2823701"/>
            <a:ext cx="1007119" cy="1815882"/>
          </a:xfrm>
          <a:prstGeom prst="rect">
            <a:avLst/>
          </a:prstGeom>
          <a:solidFill>
            <a:schemeClr val="bg1"/>
          </a:solidFill>
        </p:spPr>
        <p:txBody>
          <a:bodyPr wrap="square" lIns="91440" tIns="45720" rIns="91440" bIns="45720" rtlCol="0" anchor="t">
            <a:spAutoFit/>
          </a:bodyPr>
          <a:lstStyle/>
          <a:p>
            <a:pPr algn="ctr"/>
            <a:endParaRPr lang="en-GB" sz="1400" b="1"/>
          </a:p>
          <a:p>
            <a:pPr algn="ctr"/>
            <a:endParaRPr lang="en-GB" sz="1400" b="1"/>
          </a:p>
          <a:p>
            <a:pPr algn="ctr"/>
            <a:r>
              <a:rPr lang="en-GB" sz="1400" b="1"/>
              <a:t> </a:t>
            </a:r>
            <a:r>
              <a:rPr lang="en-GB" sz="1400"/>
              <a:t>change from 2019</a:t>
            </a:r>
          </a:p>
          <a:p>
            <a:pPr algn="ctr"/>
            <a:endParaRPr lang="en-GB" sz="1400" b="1"/>
          </a:p>
          <a:p>
            <a:pPr algn="ctr"/>
            <a:endParaRPr lang="en-GB" sz="1400" b="1"/>
          </a:p>
          <a:p>
            <a:pPr algn="ctr"/>
            <a:r>
              <a:rPr lang="en-GB" sz="1400"/>
              <a:t>change from 2017</a:t>
            </a:r>
            <a:endParaRPr lang="en-GB" sz="1400">
              <a:cs typeface="Calibri"/>
            </a:endParaRPr>
          </a:p>
        </p:txBody>
      </p:sp>
      <p:sp>
        <p:nvSpPr>
          <p:cNvPr id="17" name="TextBox 16">
            <a:extLst>
              <a:ext uri="{FF2B5EF4-FFF2-40B4-BE49-F238E27FC236}">
                <a16:creationId xmlns:a16="http://schemas.microsoft.com/office/drawing/2014/main" id="{85DF259D-7A3C-4182-AA94-0434114C9F7D}"/>
              </a:ext>
            </a:extLst>
          </p:cNvPr>
          <p:cNvSpPr txBox="1"/>
          <p:nvPr/>
        </p:nvSpPr>
        <p:spPr>
          <a:xfrm>
            <a:off x="-1" y="6601337"/>
            <a:ext cx="12301871" cy="253916"/>
          </a:xfrm>
          <a:prstGeom prst="rect">
            <a:avLst/>
          </a:prstGeom>
          <a:noFill/>
        </p:spPr>
        <p:txBody>
          <a:bodyPr wrap="square" rtlCol="0">
            <a:spAutoFit/>
          </a:bodyPr>
          <a:lstStyle/>
          <a:p>
            <a:r>
              <a:rPr lang="en-GB" sz="1050"/>
              <a:t>Analysis using 3 sensors in Cambridge (M11), 6 in East Cambridgeshire (A11 and A14), 2 in Fenland (A47), 9 in Huntingdonshire (A1 and A1(M)), 5 in Peterborough (A47 and A1) and 3 in South Cambridgeshire (M11 and A11).</a:t>
            </a:r>
          </a:p>
        </p:txBody>
      </p:sp>
      <p:sp>
        <p:nvSpPr>
          <p:cNvPr id="16" name="TextBox 15">
            <a:extLst>
              <a:ext uri="{FF2B5EF4-FFF2-40B4-BE49-F238E27FC236}">
                <a16:creationId xmlns:a16="http://schemas.microsoft.com/office/drawing/2014/main" id="{2E838C0D-34EF-4D35-8D19-F236E817B6D9}"/>
              </a:ext>
            </a:extLst>
          </p:cNvPr>
          <p:cNvSpPr txBox="1"/>
          <p:nvPr/>
        </p:nvSpPr>
        <p:spPr>
          <a:xfrm>
            <a:off x="6894114" y="3706185"/>
            <a:ext cx="656984" cy="340519"/>
          </a:xfrm>
          <a:prstGeom prst="roundRect">
            <a:avLst/>
          </a:prstGeom>
          <a:solidFill>
            <a:srgbClr val="5B9BD5"/>
          </a:solidFill>
        </p:spPr>
        <p:txBody>
          <a:bodyPr wrap="square" lIns="91440" tIns="45720" rIns="91440" bIns="45720" rtlCol="0" anchor="t">
            <a:spAutoFit/>
          </a:bodyPr>
          <a:lstStyle/>
          <a:p>
            <a:pPr algn="ctr"/>
            <a:r>
              <a:rPr lang="en-GB" sz="1400" b="1"/>
              <a:t>-27%</a:t>
            </a:r>
            <a:endParaRPr lang="en-GB" sz="1400">
              <a:cs typeface="Calibri"/>
            </a:endParaRPr>
          </a:p>
        </p:txBody>
      </p:sp>
      <p:sp>
        <p:nvSpPr>
          <p:cNvPr id="18" name="TextBox 17">
            <a:extLst>
              <a:ext uri="{FF2B5EF4-FFF2-40B4-BE49-F238E27FC236}">
                <a16:creationId xmlns:a16="http://schemas.microsoft.com/office/drawing/2014/main" id="{836116DA-06AD-4231-B6EA-58434B1E5C9B}"/>
              </a:ext>
            </a:extLst>
          </p:cNvPr>
          <p:cNvSpPr txBox="1"/>
          <p:nvPr/>
        </p:nvSpPr>
        <p:spPr>
          <a:xfrm>
            <a:off x="6894114" y="4535791"/>
            <a:ext cx="656984" cy="340519"/>
          </a:xfrm>
          <a:prstGeom prst="roundRect">
            <a:avLst/>
          </a:prstGeom>
          <a:solidFill>
            <a:srgbClr val="5B9BD5"/>
          </a:solidFill>
        </p:spPr>
        <p:txBody>
          <a:bodyPr wrap="square" lIns="91440" tIns="45720" rIns="91440" bIns="45720" rtlCol="0" anchor="t">
            <a:spAutoFit/>
          </a:bodyPr>
          <a:lstStyle/>
          <a:p>
            <a:pPr algn="ctr"/>
            <a:r>
              <a:rPr lang="en-GB" sz="1400" b="1"/>
              <a:t>-21%</a:t>
            </a:r>
            <a:endParaRPr lang="en-GB" sz="1400">
              <a:cs typeface="Calibri"/>
            </a:endParaRPr>
          </a:p>
        </p:txBody>
      </p:sp>
      <p:sp>
        <p:nvSpPr>
          <p:cNvPr id="19" name="TextBox 18">
            <a:extLst>
              <a:ext uri="{FF2B5EF4-FFF2-40B4-BE49-F238E27FC236}">
                <a16:creationId xmlns:a16="http://schemas.microsoft.com/office/drawing/2014/main" id="{FE8EFA32-8067-4814-A705-CB20B76BF3C5}"/>
              </a:ext>
            </a:extLst>
          </p:cNvPr>
          <p:cNvSpPr txBox="1"/>
          <p:nvPr/>
        </p:nvSpPr>
        <p:spPr>
          <a:xfrm>
            <a:off x="8582682" y="3266034"/>
            <a:ext cx="619125" cy="340519"/>
          </a:xfrm>
          <a:prstGeom prst="roundRect">
            <a:avLst/>
          </a:prstGeom>
          <a:solidFill>
            <a:srgbClr val="BDD7EE"/>
          </a:solidFill>
        </p:spPr>
        <p:txBody>
          <a:bodyPr wrap="square" lIns="91440" tIns="45720" rIns="91440" bIns="45720" rtlCol="0" anchor="t">
            <a:spAutoFit/>
          </a:bodyPr>
          <a:lstStyle/>
          <a:p>
            <a:pPr algn="ctr"/>
            <a:r>
              <a:rPr lang="en-GB" sz="1400" b="1"/>
              <a:t>-15%</a:t>
            </a:r>
            <a:endParaRPr lang="en-GB" sz="1400">
              <a:cs typeface="Calibri"/>
            </a:endParaRPr>
          </a:p>
        </p:txBody>
      </p:sp>
      <p:sp>
        <p:nvSpPr>
          <p:cNvPr id="20" name="TextBox 19">
            <a:extLst>
              <a:ext uri="{FF2B5EF4-FFF2-40B4-BE49-F238E27FC236}">
                <a16:creationId xmlns:a16="http://schemas.microsoft.com/office/drawing/2014/main" id="{2EEE8AC2-CF1E-4421-A64A-A1C24D7F2C4D}"/>
              </a:ext>
            </a:extLst>
          </p:cNvPr>
          <p:cNvSpPr txBox="1"/>
          <p:nvPr/>
        </p:nvSpPr>
        <p:spPr>
          <a:xfrm>
            <a:off x="8582682" y="4156654"/>
            <a:ext cx="619125" cy="340519"/>
          </a:xfrm>
          <a:prstGeom prst="roundRect">
            <a:avLst/>
          </a:prstGeom>
          <a:solidFill>
            <a:srgbClr val="BDD7EE"/>
          </a:solidFill>
        </p:spPr>
        <p:txBody>
          <a:bodyPr wrap="square" lIns="91440" tIns="45720" rIns="91440" bIns="45720" rtlCol="0" anchor="t">
            <a:spAutoFit/>
          </a:bodyPr>
          <a:lstStyle/>
          <a:p>
            <a:pPr algn="ctr"/>
            <a:r>
              <a:rPr lang="en-GB" sz="1400" b="1"/>
              <a:t>-9%</a:t>
            </a:r>
            <a:endParaRPr lang="en-GB" sz="1400">
              <a:cs typeface="Calibri"/>
            </a:endParaRPr>
          </a:p>
        </p:txBody>
      </p:sp>
      <p:sp>
        <p:nvSpPr>
          <p:cNvPr id="21" name="TextBox 20">
            <a:extLst>
              <a:ext uri="{FF2B5EF4-FFF2-40B4-BE49-F238E27FC236}">
                <a16:creationId xmlns:a16="http://schemas.microsoft.com/office/drawing/2014/main" id="{9931DF77-FDFF-40AD-A91E-4B07A0C2DE69}"/>
              </a:ext>
            </a:extLst>
          </p:cNvPr>
          <p:cNvSpPr txBox="1"/>
          <p:nvPr/>
        </p:nvSpPr>
        <p:spPr>
          <a:xfrm>
            <a:off x="10286743" y="2925515"/>
            <a:ext cx="550284" cy="340519"/>
          </a:xfrm>
          <a:prstGeom prst="roundRect">
            <a:avLst/>
          </a:prstGeom>
          <a:solidFill>
            <a:srgbClr val="BDD7EE"/>
          </a:solidFill>
        </p:spPr>
        <p:txBody>
          <a:bodyPr wrap="square" lIns="91440" tIns="45720" rIns="91440" bIns="45720" rtlCol="0" anchor="t">
            <a:spAutoFit/>
          </a:bodyPr>
          <a:lstStyle/>
          <a:p>
            <a:pPr algn="ctr"/>
            <a:r>
              <a:rPr lang="en-GB" sz="1400" b="1"/>
              <a:t>-6%</a:t>
            </a:r>
            <a:endParaRPr lang="en-GB" sz="1400">
              <a:cs typeface="Calibri"/>
            </a:endParaRPr>
          </a:p>
        </p:txBody>
      </p:sp>
      <p:sp>
        <p:nvSpPr>
          <p:cNvPr id="22" name="TextBox 21">
            <a:extLst>
              <a:ext uri="{FF2B5EF4-FFF2-40B4-BE49-F238E27FC236}">
                <a16:creationId xmlns:a16="http://schemas.microsoft.com/office/drawing/2014/main" id="{F126E802-F432-48C1-AFF9-7190CEBCD0DD}"/>
              </a:ext>
            </a:extLst>
          </p:cNvPr>
          <p:cNvSpPr txBox="1"/>
          <p:nvPr/>
        </p:nvSpPr>
        <p:spPr>
          <a:xfrm>
            <a:off x="10286743" y="3782549"/>
            <a:ext cx="550284" cy="340519"/>
          </a:xfrm>
          <a:prstGeom prst="roundRect">
            <a:avLst/>
          </a:prstGeom>
          <a:solidFill>
            <a:schemeClr val="bg1">
              <a:lumMod val="75000"/>
            </a:schemeClr>
          </a:solidFill>
        </p:spPr>
        <p:txBody>
          <a:bodyPr wrap="square" lIns="91440" tIns="45720" rIns="91440" bIns="45720" rtlCol="0" anchor="t">
            <a:spAutoFit/>
          </a:bodyPr>
          <a:lstStyle/>
          <a:p>
            <a:pPr algn="ctr"/>
            <a:r>
              <a:rPr lang="en-GB" sz="1400" b="1"/>
              <a:t>+1%</a:t>
            </a:r>
            <a:endParaRPr lang="en-GB" sz="1400">
              <a:cs typeface="Calibri"/>
            </a:endParaRPr>
          </a:p>
        </p:txBody>
      </p:sp>
      <p:pic>
        <p:nvPicPr>
          <p:cNvPr id="23" name="Picture 22" descr="A picture containing text&#10;&#10;Description automatically generated">
            <a:extLst>
              <a:ext uri="{FF2B5EF4-FFF2-40B4-BE49-F238E27FC236}">
                <a16:creationId xmlns:a16="http://schemas.microsoft.com/office/drawing/2014/main" id="{31570614-0D90-44BE-8CE3-753E0BF207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0770172" y="-778447"/>
            <a:ext cx="590827" cy="2204871"/>
          </a:xfrm>
          <a:prstGeom prst="rect">
            <a:avLst/>
          </a:prstGeom>
        </p:spPr>
      </p:pic>
    </p:spTree>
    <p:extLst>
      <p:ext uri="{BB962C8B-B14F-4D97-AF65-F5344CB8AC3E}">
        <p14:creationId xmlns:p14="http://schemas.microsoft.com/office/powerpoint/2010/main" val="2554168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C4DB76-5575-4A93-A3D5-9C6F81278946}"/>
              </a:ext>
            </a:extLst>
          </p:cNvPr>
          <p:cNvSpPr/>
          <p:nvPr/>
        </p:nvSpPr>
        <p:spPr>
          <a:xfrm>
            <a:off x="0" y="-3367"/>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a:solidFill>
                  <a:prstClr val="white"/>
                </a:solidFill>
                <a:latin typeface="Calibri" panose="020F0502020204030204"/>
              </a:rPr>
              <a:t>Strategic Road Network: Average Daily Flow by Month</a:t>
            </a:r>
            <a:endParaRPr kumimoji="0" lang="en-GB" sz="2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A5F9FF1D-AE01-4D20-894D-C4FCDAA8D2B0}"/>
              </a:ext>
            </a:extLst>
          </p:cNvPr>
          <p:cNvSpPr>
            <a:spLocks noGrp="1"/>
          </p:cNvSpPr>
          <p:nvPr>
            <p:ph type="sldNum" sz="quarter" idx="12"/>
          </p:nvPr>
        </p:nvSpPr>
        <p:spPr/>
        <p:txBody>
          <a:bodyPr/>
          <a:lstStyle/>
          <a:p>
            <a:fld id="{AE56028F-813B-4E02-837E-17CD63D81F9F}" type="slidenum">
              <a:rPr lang="en-GB" smtClean="0"/>
              <a:t>12</a:t>
            </a:fld>
            <a:endParaRPr lang="en-GB"/>
          </a:p>
        </p:txBody>
      </p:sp>
      <p:sp>
        <p:nvSpPr>
          <p:cNvPr id="12" name="Rectangle 11">
            <a:extLst>
              <a:ext uri="{FF2B5EF4-FFF2-40B4-BE49-F238E27FC236}">
                <a16:creationId xmlns:a16="http://schemas.microsoft.com/office/drawing/2014/main" id="{1CE2CE4E-F6F9-4CC0-AAC6-4E424F00E006}"/>
              </a:ext>
            </a:extLst>
          </p:cNvPr>
          <p:cNvSpPr/>
          <p:nvPr/>
        </p:nvSpPr>
        <p:spPr>
          <a:xfrm>
            <a:off x="148341" y="731407"/>
            <a:ext cx="11895317" cy="472125"/>
          </a:xfrm>
          <a:prstGeom prst="rect">
            <a:avLst/>
          </a:prstGeom>
          <a:solidFill>
            <a:schemeClr val="accent4">
              <a:lumMod val="20000"/>
              <a:lumOff val="80000"/>
            </a:schemeClr>
          </a:solidFill>
          <a:ln w="12700">
            <a:solidFill>
              <a:srgbClr val="203864"/>
            </a:solidFill>
            <a:prstDash val="solid"/>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Calibri" panose="020F0502020204030204"/>
                <a:ea typeface="+mn-ea"/>
                <a:cs typeface="+mn-cs"/>
              </a:rPr>
              <a:t>The level of recovery varies by district. </a:t>
            </a:r>
            <a:r>
              <a:rPr kumimoji="0" lang="en-GB" sz="1400" b="1" i="0" u="none" strike="noStrike" kern="1200" cap="none" spc="0" normalizeH="0" baseline="0" noProof="0">
                <a:ln>
                  <a:noFill/>
                </a:ln>
                <a:solidFill>
                  <a:schemeClr val="tx1"/>
                </a:solidFill>
                <a:effectLst/>
                <a:uLnTx/>
                <a:uFillTx/>
                <a:latin typeface="Calibri" panose="020F0502020204030204"/>
                <a:ea typeface="+mn-ea"/>
                <a:cs typeface="+mn-cs"/>
              </a:rPr>
              <a:t>Cambridge (M11) has been at/near 2019 volumes</a:t>
            </a:r>
            <a:r>
              <a:rPr kumimoji="0" lang="en-GB" sz="1400" i="0" u="none" strike="noStrike" kern="1200" cap="none" spc="0" normalizeH="0" baseline="0" noProof="0">
                <a:ln>
                  <a:noFill/>
                </a:ln>
                <a:solidFill>
                  <a:schemeClr val="tx1"/>
                </a:solidFill>
                <a:effectLst/>
                <a:uLnTx/>
                <a:uFillTx/>
                <a:latin typeface="Calibri" panose="020F0502020204030204"/>
                <a:ea typeface="+mn-ea"/>
                <a:cs typeface="+mn-cs"/>
              </a:rPr>
              <a:t> since summer 2021. Strategic routes in </a:t>
            </a:r>
            <a:r>
              <a:rPr kumimoji="0" lang="en-GB" sz="1400" b="1" i="0" u="none" strike="noStrike" kern="1200" cap="none" spc="0" normalizeH="0" baseline="0" noProof="0">
                <a:ln>
                  <a:noFill/>
                </a:ln>
                <a:solidFill>
                  <a:schemeClr val="tx1"/>
                </a:solidFill>
                <a:effectLst/>
                <a:uLnTx/>
                <a:uFillTx/>
                <a:latin typeface="Calibri" panose="020F0502020204030204"/>
                <a:ea typeface="+mn-ea"/>
                <a:cs typeface="+mn-cs"/>
              </a:rPr>
              <a:t>the other districts remain </a:t>
            </a:r>
            <a:r>
              <a:rPr lang="en-GB" sz="1400" b="1">
                <a:solidFill>
                  <a:schemeClr val="tx1"/>
                </a:solidFill>
                <a:latin typeface="Calibri" panose="020F0502020204030204"/>
              </a:rPr>
              <a:t>just </a:t>
            </a:r>
            <a:r>
              <a:rPr kumimoji="0" lang="en-GB" sz="1400" b="1" i="0" u="none" strike="noStrike" kern="1200" cap="none" spc="0" normalizeH="0" baseline="0" noProof="0">
                <a:ln>
                  <a:noFill/>
                </a:ln>
                <a:solidFill>
                  <a:schemeClr val="tx1"/>
                </a:solidFill>
                <a:effectLst/>
                <a:uLnTx/>
                <a:uFillTx/>
                <a:latin typeface="Calibri" panose="020F0502020204030204"/>
                <a:ea typeface="+mn-ea"/>
                <a:cs typeface="+mn-cs"/>
              </a:rPr>
              <a:t>below 2019 levels</a:t>
            </a:r>
            <a:r>
              <a:rPr kumimoji="0" lang="en-GB" sz="1400" i="0" u="none" strike="noStrike" kern="1200" cap="none" spc="0" normalizeH="0" baseline="0" noProof="0">
                <a:ln>
                  <a:noFill/>
                </a:ln>
                <a:solidFill>
                  <a:schemeClr val="tx1"/>
                </a:solidFill>
                <a:effectLst/>
                <a:uLnTx/>
                <a:uFillTx/>
                <a:latin typeface="Calibri" panose="020F0502020204030204"/>
                <a:ea typeface="+mn-ea"/>
                <a:cs typeface="+mn-cs"/>
              </a:rPr>
              <a:t>, most notably Peterborough.</a:t>
            </a:r>
          </a:p>
        </p:txBody>
      </p:sp>
      <p:sp>
        <p:nvSpPr>
          <p:cNvPr id="9" name="TextBox 8">
            <a:extLst>
              <a:ext uri="{FF2B5EF4-FFF2-40B4-BE49-F238E27FC236}">
                <a16:creationId xmlns:a16="http://schemas.microsoft.com/office/drawing/2014/main" id="{017F2E3F-6C1D-4BD6-9AF0-B8C1FE6CE9E4}"/>
              </a:ext>
            </a:extLst>
          </p:cNvPr>
          <p:cNvSpPr txBox="1"/>
          <p:nvPr/>
        </p:nvSpPr>
        <p:spPr>
          <a:xfrm>
            <a:off x="-1" y="6601337"/>
            <a:ext cx="12301871" cy="253916"/>
          </a:xfrm>
          <a:prstGeom prst="rect">
            <a:avLst/>
          </a:prstGeom>
          <a:noFill/>
        </p:spPr>
        <p:txBody>
          <a:bodyPr wrap="square" rtlCol="0">
            <a:spAutoFit/>
          </a:bodyPr>
          <a:lstStyle/>
          <a:p>
            <a:r>
              <a:rPr lang="en-GB" sz="1050"/>
              <a:t>Analysis based on 28 sensors - 3 in Cambridge (M11), 6 in East Cambridgeshire (A11 and A14), 2 in Fenland (A47), 9 in Huntingdonshire (A1), 5 in Peterborough (A47 and A1) and 3 in South Cambridgeshire (M11 and A11).</a:t>
            </a:r>
          </a:p>
        </p:txBody>
      </p:sp>
      <p:pic>
        <p:nvPicPr>
          <p:cNvPr id="11" name="Picture 10" descr="A picture containing text&#10;&#10;Description automatically generated">
            <a:extLst>
              <a:ext uri="{FF2B5EF4-FFF2-40B4-BE49-F238E27FC236}">
                <a16:creationId xmlns:a16="http://schemas.microsoft.com/office/drawing/2014/main" id="{207D275D-AF5D-4296-BC13-C523310488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770172" y="-778447"/>
            <a:ext cx="590827" cy="2204871"/>
          </a:xfrm>
          <a:prstGeom prst="rect">
            <a:avLst/>
          </a:prstGeom>
        </p:spPr>
      </p:pic>
      <p:graphicFrame>
        <p:nvGraphicFramePr>
          <p:cNvPr id="5" name="Table 4">
            <a:extLst>
              <a:ext uri="{FF2B5EF4-FFF2-40B4-BE49-F238E27FC236}">
                <a16:creationId xmlns:a16="http://schemas.microsoft.com/office/drawing/2014/main" id="{A89E3E30-7AC8-43A5-8E6A-1CEB1DC3FD40}"/>
              </a:ext>
            </a:extLst>
          </p:cNvPr>
          <p:cNvGraphicFramePr>
            <a:graphicFrameLocks noGrp="1"/>
          </p:cNvGraphicFramePr>
          <p:nvPr>
            <p:extLst>
              <p:ext uri="{D42A27DB-BD31-4B8C-83A1-F6EECF244321}">
                <p14:modId xmlns:p14="http://schemas.microsoft.com/office/powerpoint/2010/main" val="2103024582"/>
              </p:ext>
            </p:extLst>
          </p:nvPr>
        </p:nvGraphicFramePr>
        <p:xfrm>
          <a:off x="1438275" y="5371315"/>
          <a:ext cx="9129418" cy="1063145"/>
        </p:xfrm>
        <a:graphic>
          <a:graphicData uri="http://schemas.openxmlformats.org/drawingml/2006/table">
            <a:tbl>
              <a:tblPr/>
              <a:tblGrid>
                <a:gridCol w="1181100">
                  <a:extLst>
                    <a:ext uri="{9D8B030D-6E8A-4147-A177-3AD203B41FA5}">
                      <a16:colId xmlns:a16="http://schemas.microsoft.com/office/drawing/2014/main" val="10463760"/>
                    </a:ext>
                  </a:extLst>
                </a:gridCol>
                <a:gridCol w="1135474">
                  <a:extLst>
                    <a:ext uri="{9D8B030D-6E8A-4147-A177-3AD203B41FA5}">
                      <a16:colId xmlns:a16="http://schemas.microsoft.com/office/drawing/2014/main" val="2536459335"/>
                    </a:ext>
                  </a:extLst>
                </a:gridCol>
                <a:gridCol w="1135474">
                  <a:extLst>
                    <a:ext uri="{9D8B030D-6E8A-4147-A177-3AD203B41FA5}">
                      <a16:colId xmlns:a16="http://schemas.microsoft.com/office/drawing/2014/main" val="3848613586"/>
                    </a:ext>
                  </a:extLst>
                </a:gridCol>
                <a:gridCol w="1135474">
                  <a:extLst>
                    <a:ext uri="{9D8B030D-6E8A-4147-A177-3AD203B41FA5}">
                      <a16:colId xmlns:a16="http://schemas.microsoft.com/office/drawing/2014/main" val="2188961500"/>
                    </a:ext>
                  </a:extLst>
                </a:gridCol>
                <a:gridCol w="1135474">
                  <a:extLst>
                    <a:ext uri="{9D8B030D-6E8A-4147-A177-3AD203B41FA5}">
                      <a16:colId xmlns:a16="http://schemas.microsoft.com/office/drawing/2014/main" val="2044631828"/>
                    </a:ext>
                  </a:extLst>
                </a:gridCol>
                <a:gridCol w="1135474">
                  <a:extLst>
                    <a:ext uri="{9D8B030D-6E8A-4147-A177-3AD203B41FA5}">
                      <a16:colId xmlns:a16="http://schemas.microsoft.com/office/drawing/2014/main" val="2499877540"/>
                    </a:ext>
                  </a:extLst>
                </a:gridCol>
                <a:gridCol w="1135474">
                  <a:extLst>
                    <a:ext uri="{9D8B030D-6E8A-4147-A177-3AD203B41FA5}">
                      <a16:colId xmlns:a16="http://schemas.microsoft.com/office/drawing/2014/main" val="1550254537"/>
                    </a:ext>
                  </a:extLst>
                </a:gridCol>
                <a:gridCol w="1135474">
                  <a:extLst>
                    <a:ext uri="{9D8B030D-6E8A-4147-A177-3AD203B41FA5}">
                      <a16:colId xmlns:a16="http://schemas.microsoft.com/office/drawing/2014/main" val="3708324675"/>
                    </a:ext>
                  </a:extLst>
                </a:gridCol>
              </a:tblGrid>
              <a:tr h="318925">
                <a:tc>
                  <a:txBody>
                    <a:bodyPr/>
                    <a:lstStyle/>
                    <a:p>
                      <a:pPr algn="ctr" fontAlgn="b"/>
                      <a:endParaRPr lang="en-GB"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7">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200" b="1" i="0" u="none" strike="noStrike" kern="1200">
                          <a:solidFill>
                            <a:srgbClr val="0070C0"/>
                          </a:solidFill>
                          <a:effectLst/>
                          <a:latin typeface="+mn-lt"/>
                          <a:ea typeface="+mn-ea"/>
                          <a:cs typeface="+mn-cs"/>
                        </a:rPr>
                        <a:t>Pre-COVID to Now </a:t>
                      </a:r>
                      <a:br>
                        <a:rPr lang="en-GB" sz="1200" b="1" i="0" u="none" strike="noStrike">
                          <a:solidFill>
                            <a:srgbClr val="000000"/>
                          </a:solidFill>
                          <a:effectLst/>
                          <a:latin typeface="Calibri" panose="020F0502020204030204" pitchFamily="34" charset="0"/>
                        </a:rPr>
                      </a:br>
                      <a:r>
                        <a:rPr lang="en-GB" sz="1200" b="1" i="0" u="none" strike="noStrike">
                          <a:solidFill>
                            <a:srgbClr val="000000"/>
                          </a:solidFill>
                          <a:effectLst/>
                          <a:latin typeface="Calibri" panose="020F0502020204030204" pitchFamily="34" charset="0"/>
                        </a:rPr>
                        <a:t>Dec 2019 to Dec 2022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0" fontAlgn="b"/>
                      <a:endParaRPr lang="en-GB" sz="1200" b="1" i="0" u="none" strike="noStrike">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rtl="0" fontAlgn="b"/>
                      <a:endParaRPr lang="en-GB" sz="1200" b="1" i="0" u="none" strike="noStrike">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rtl="0" fontAlgn="b"/>
                      <a:endParaRPr lang="en-GB" sz="1200" b="1" i="0" u="none" strike="noStrike">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rtl="0" fontAlgn="b"/>
                      <a:endParaRPr lang="en-GB" sz="1200" b="1" i="0" u="none" strike="noStrike">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rtl="0" fontAlgn="b"/>
                      <a:endParaRPr lang="en-GB" sz="1200" b="1" i="0" u="none" strike="noStrike">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rtl="0" fontAlgn="b"/>
                      <a:endParaRPr lang="en-GB" sz="1200" b="1" i="0" u="none" strike="noStrike">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2023202"/>
                  </a:ext>
                </a:extLst>
              </a:tr>
              <a:tr h="318925">
                <a:tc rowSpan="2">
                  <a:txBody>
                    <a:bodyPr/>
                    <a:lstStyle/>
                    <a:p>
                      <a:pPr algn="ctr" fontAlgn="b"/>
                      <a:r>
                        <a:rPr lang="en-GB" sz="1200" b="1" i="0" u="none" strike="noStrike">
                          <a:solidFill>
                            <a:srgbClr val="000000"/>
                          </a:solidFill>
                          <a:effectLst/>
                          <a:latin typeface="Calibri" panose="020F0502020204030204" pitchFamily="34" charset="0"/>
                        </a:rPr>
                        <a:t>Average Daily Flow % change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GB" sz="1200" b="1" i="0" u="none" strike="noStrike">
                          <a:solidFill>
                            <a:srgbClr val="000000"/>
                          </a:solidFill>
                          <a:effectLst/>
                          <a:latin typeface="Calibri" panose="020F0502020204030204" pitchFamily="34" charset="0"/>
                        </a:rPr>
                        <a:t>Cambridge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GB" sz="1200" b="1" i="0" u="none" strike="noStrike">
                          <a:solidFill>
                            <a:srgbClr val="000000"/>
                          </a:solidFill>
                          <a:effectLst/>
                          <a:latin typeface="Calibri" panose="020F0502020204030204" pitchFamily="34" charset="0"/>
                        </a:rPr>
                        <a:t>East Cambridgeshire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GB" sz="1200" b="1" i="0" u="none" strike="noStrike">
                          <a:solidFill>
                            <a:srgbClr val="000000"/>
                          </a:solidFill>
                          <a:effectLst/>
                          <a:latin typeface="Calibri" panose="020F0502020204030204" pitchFamily="34" charset="0"/>
                        </a:rPr>
                        <a:t>Fenland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GB" sz="1200" b="1" i="0" u="none" strike="noStrike">
                          <a:solidFill>
                            <a:srgbClr val="000000"/>
                          </a:solidFill>
                          <a:effectLst/>
                          <a:latin typeface="Calibri" panose="020F0502020204030204" pitchFamily="34" charset="0"/>
                        </a:rPr>
                        <a:t>Huntingdonshire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GB" sz="1200" b="1" i="0" u="none" strike="noStrike">
                          <a:solidFill>
                            <a:srgbClr val="000000"/>
                          </a:solidFill>
                          <a:effectLst/>
                          <a:latin typeface="Calibri" panose="020F0502020204030204" pitchFamily="34" charset="0"/>
                        </a:rPr>
                        <a:t>Peterborough</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GB" sz="1200" b="1" i="0" u="none" strike="noStrike">
                          <a:solidFill>
                            <a:srgbClr val="000000"/>
                          </a:solidFill>
                          <a:effectLst/>
                          <a:latin typeface="Calibri" panose="020F0502020204030204" pitchFamily="34" charset="0"/>
                        </a:rPr>
                        <a:t>South Cambridgeshire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GB" sz="1200" b="1" i="0" u="none" strike="noStrike">
                          <a:solidFill>
                            <a:srgbClr val="000000"/>
                          </a:solidFill>
                          <a:effectLst/>
                          <a:latin typeface="Calibri" panose="020F0502020204030204" pitchFamily="34" charset="0"/>
                        </a:rPr>
                        <a:t>ALL DISTRICTS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597054"/>
                  </a:ext>
                </a:extLst>
              </a:tr>
              <a:tr h="318925">
                <a:tc vMerge="1">
                  <a:txBody>
                    <a:bodyPr/>
                    <a:lstStyle/>
                    <a:p>
                      <a:pPr algn="ctr" fontAlgn="b"/>
                      <a:endParaRPr lang="en-GB" sz="1200" b="1" i="0" u="none" strike="noStrike">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400" b="1" i="0" u="none" strike="noStrike">
                          <a:solidFill>
                            <a:srgbClr val="000000"/>
                          </a:solidFill>
                          <a:effectLst/>
                          <a:latin typeface="Calibri" panose="020F0502020204030204" pitchFamily="34" charset="0"/>
                        </a:rPr>
                        <a:t>+3%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GB" sz="1400" b="1" i="0" u="none" strike="noStrike">
                          <a:solidFill>
                            <a:srgbClr val="000000"/>
                          </a:solidFill>
                          <a:effectLst/>
                          <a:latin typeface="Calibri" panose="020F0502020204030204" pitchFamily="34" charset="0"/>
                        </a:rPr>
                        <a:t>-5%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GB" sz="1400" b="1" i="0" u="none" strike="noStrike">
                          <a:solidFill>
                            <a:srgbClr val="000000"/>
                          </a:solidFill>
                          <a:effectLst/>
                          <a:latin typeface="Calibri" panose="020F0502020204030204" pitchFamily="34" charset="0"/>
                        </a:rPr>
                        <a:t>-6%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rtl="0" fontAlgn="b"/>
                      <a:r>
                        <a:rPr lang="en-GB" sz="1400" b="1" i="0" u="none" strike="noStrike">
                          <a:solidFill>
                            <a:srgbClr val="000000"/>
                          </a:solidFill>
                          <a:effectLst/>
                          <a:latin typeface="Calibri" panose="020F0502020204030204" pitchFamily="34" charset="0"/>
                        </a:rPr>
                        <a:t>-3%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GB" sz="1400" b="1" i="0" u="none" strike="noStrike">
                          <a:solidFill>
                            <a:srgbClr val="000000"/>
                          </a:solidFill>
                          <a:effectLst/>
                          <a:latin typeface="Calibri" panose="020F0502020204030204" pitchFamily="34" charset="0"/>
                        </a:rPr>
                        <a:t>-11%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rtl="0" fontAlgn="b"/>
                      <a:r>
                        <a:rPr lang="en-GB" sz="1400" b="1" i="0" u="none" strike="noStrike">
                          <a:solidFill>
                            <a:srgbClr val="000000"/>
                          </a:solidFill>
                          <a:effectLst/>
                          <a:latin typeface="Calibri" panose="020F0502020204030204" pitchFamily="34" charset="0"/>
                        </a:rPr>
                        <a:t>-6%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400" b="1" i="0" u="none" strike="noStrike">
                          <a:solidFill>
                            <a:srgbClr val="000000"/>
                          </a:solidFill>
                          <a:effectLst/>
                          <a:latin typeface="Calibri" panose="020F0502020204030204" pitchFamily="34" charset="0"/>
                        </a:rPr>
                        <a:t>-4%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extLst>
                  <a:ext uri="{0D108BD9-81ED-4DB2-BD59-A6C34878D82A}">
                    <a16:rowId xmlns:a16="http://schemas.microsoft.com/office/drawing/2014/main" val="780166355"/>
                  </a:ext>
                </a:extLst>
              </a:tr>
            </a:tbl>
          </a:graphicData>
        </a:graphic>
      </p:graphicFrame>
      <p:pic>
        <p:nvPicPr>
          <p:cNvPr id="16" name="Picture 15">
            <a:extLst>
              <a:ext uri="{FF2B5EF4-FFF2-40B4-BE49-F238E27FC236}">
                <a16:creationId xmlns:a16="http://schemas.microsoft.com/office/drawing/2014/main" id="{EBF3D36E-55A2-4CED-B90C-CB24ECF61313}"/>
              </a:ext>
            </a:extLst>
          </p:cNvPr>
          <p:cNvPicPr>
            <a:picLocks noChangeAspect="1"/>
          </p:cNvPicPr>
          <p:nvPr/>
        </p:nvPicPr>
        <p:blipFill rotWithShape="1">
          <a:blip r:embed="rId4">
            <a:extLst>
              <a:ext uri="{28A0092B-C50C-407E-A947-70E740481C1C}">
                <a14:useLocalDpi xmlns:a14="http://schemas.microsoft.com/office/drawing/2010/main" val="0"/>
              </a:ext>
            </a:extLst>
          </a:blip>
          <a:srcRect t="-119" b="-970"/>
          <a:stretch/>
        </p:blipFill>
        <p:spPr>
          <a:xfrm>
            <a:off x="495300" y="1337589"/>
            <a:ext cx="11111616" cy="3899947"/>
          </a:xfrm>
          <a:prstGeom prst="rect">
            <a:avLst/>
          </a:prstGeom>
        </p:spPr>
      </p:pic>
    </p:spTree>
    <p:extLst>
      <p:ext uri="{BB962C8B-B14F-4D97-AF65-F5344CB8AC3E}">
        <p14:creationId xmlns:p14="http://schemas.microsoft.com/office/powerpoint/2010/main" val="721699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C4DB76-5575-4A93-A3D5-9C6F81278946}"/>
              </a:ext>
            </a:extLst>
          </p:cNvPr>
          <p:cNvSpPr/>
          <p:nvPr/>
        </p:nvSpPr>
        <p:spPr>
          <a:xfrm>
            <a:off x="0" y="-3367"/>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a:solidFill>
                  <a:prstClr val="white"/>
                </a:solidFill>
                <a:latin typeface="Calibri" panose="020F0502020204030204"/>
              </a:rPr>
              <a:t>Strategic Road Network: Average Daily Flow by Month</a:t>
            </a:r>
            <a:endParaRPr kumimoji="0" lang="en-GB" sz="2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A5F9FF1D-AE01-4D20-894D-C4FCDAA8D2B0}"/>
              </a:ext>
            </a:extLst>
          </p:cNvPr>
          <p:cNvSpPr>
            <a:spLocks noGrp="1"/>
          </p:cNvSpPr>
          <p:nvPr>
            <p:ph type="sldNum" sz="quarter" idx="12"/>
          </p:nvPr>
        </p:nvSpPr>
        <p:spPr/>
        <p:txBody>
          <a:bodyPr/>
          <a:lstStyle/>
          <a:p>
            <a:fld id="{AE56028F-813B-4E02-837E-17CD63D81F9F}" type="slidenum">
              <a:rPr lang="en-GB" smtClean="0"/>
              <a:t>13</a:t>
            </a:fld>
            <a:endParaRPr lang="en-GB"/>
          </a:p>
        </p:txBody>
      </p:sp>
      <p:sp>
        <p:nvSpPr>
          <p:cNvPr id="12" name="Rectangle 11">
            <a:extLst>
              <a:ext uri="{FF2B5EF4-FFF2-40B4-BE49-F238E27FC236}">
                <a16:creationId xmlns:a16="http://schemas.microsoft.com/office/drawing/2014/main" id="{1CE2CE4E-F6F9-4CC0-AAC6-4E424F00E006}"/>
              </a:ext>
            </a:extLst>
          </p:cNvPr>
          <p:cNvSpPr/>
          <p:nvPr/>
        </p:nvSpPr>
        <p:spPr>
          <a:xfrm>
            <a:off x="148340" y="692820"/>
            <a:ext cx="11895317" cy="357973"/>
          </a:xfrm>
          <a:prstGeom prst="rect">
            <a:avLst/>
          </a:prstGeom>
          <a:solidFill>
            <a:schemeClr val="accent4">
              <a:lumMod val="20000"/>
              <a:lumOff val="80000"/>
            </a:schemeClr>
          </a:solidFill>
          <a:ln w="12700">
            <a:solidFill>
              <a:srgbClr val="203864"/>
            </a:solidFill>
            <a:prstDash val="soli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Calibri" panose="020F0502020204030204"/>
                <a:ea typeface="+mn-ea"/>
                <a:cs typeface="+mn-cs"/>
              </a:rPr>
              <a:t>Cambridge strategic road volumes are </a:t>
            </a:r>
            <a:r>
              <a:rPr kumimoji="0" lang="en-GB" sz="1400" b="1" i="0" u="none" strike="noStrike" kern="1200" cap="none" spc="0" normalizeH="0" baseline="0" noProof="0">
                <a:ln>
                  <a:noFill/>
                </a:ln>
                <a:solidFill>
                  <a:schemeClr val="tx1"/>
                </a:solidFill>
                <a:effectLst/>
                <a:uLnTx/>
                <a:uFillTx/>
                <a:latin typeface="Calibri" panose="020F0502020204030204"/>
                <a:ea typeface="+mn-ea"/>
                <a:cs typeface="+mn-cs"/>
              </a:rPr>
              <a:t>slightly above pre-COVID levels </a:t>
            </a:r>
            <a:r>
              <a:rPr kumimoji="0" lang="en-GB" sz="1400" i="0" u="none" strike="noStrike" kern="1200" cap="none" spc="0" normalizeH="0" baseline="0" noProof="0">
                <a:ln>
                  <a:noFill/>
                </a:ln>
                <a:solidFill>
                  <a:schemeClr val="tx1"/>
                </a:solidFill>
                <a:effectLst/>
                <a:uLnTx/>
                <a:uFillTx/>
                <a:latin typeface="Calibri" panose="020F0502020204030204"/>
                <a:ea typeface="+mn-ea"/>
                <a:cs typeface="+mn-cs"/>
              </a:rPr>
              <a:t>(+3%) despite </a:t>
            </a:r>
            <a:r>
              <a:rPr kumimoji="0" lang="en-GB" sz="1400" b="1" i="0" u="none" strike="noStrike" kern="1200" cap="none" spc="0" normalizeH="0" baseline="0" noProof="0">
                <a:ln>
                  <a:noFill/>
                </a:ln>
                <a:solidFill>
                  <a:schemeClr val="tx1"/>
                </a:solidFill>
                <a:effectLst/>
                <a:uLnTx/>
                <a:uFillTx/>
                <a:latin typeface="Calibri" panose="020F0502020204030204"/>
                <a:ea typeface="+mn-ea"/>
                <a:cs typeface="+mn-cs"/>
              </a:rPr>
              <a:t>decreasing slightly since Sept 2022 </a:t>
            </a:r>
            <a:r>
              <a:rPr kumimoji="0" lang="en-GB" sz="1400" i="0" u="none" strike="noStrike" kern="1200" cap="none" spc="0" normalizeH="0" baseline="0" noProof="0">
                <a:ln>
                  <a:noFill/>
                </a:ln>
                <a:solidFill>
                  <a:schemeClr val="tx1"/>
                </a:solidFill>
                <a:effectLst/>
                <a:uLnTx/>
                <a:uFillTx/>
                <a:latin typeface="Calibri" panose="020F0502020204030204"/>
                <a:ea typeface="+mn-ea"/>
                <a:cs typeface="+mn-cs"/>
              </a:rPr>
              <a:t>(-11%).</a:t>
            </a:r>
          </a:p>
        </p:txBody>
      </p:sp>
      <p:sp>
        <p:nvSpPr>
          <p:cNvPr id="5" name="TextBox 4">
            <a:extLst>
              <a:ext uri="{FF2B5EF4-FFF2-40B4-BE49-F238E27FC236}">
                <a16:creationId xmlns:a16="http://schemas.microsoft.com/office/drawing/2014/main" id="{CBE9249B-F399-4B28-AC64-ACAF896B8EA4}"/>
              </a:ext>
            </a:extLst>
          </p:cNvPr>
          <p:cNvSpPr txBox="1"/>
          <p:nvPr/>
        </p:nvSpPr>
        <p:spPr>
          <a:xfrm>
            <a:off x="3557587" y="1143000"/>
            <a:ext cx="5076825" cy="461665"/>
          </a:xfrm>
          <a:prstGeom prst="rect">
            <a:avLst/>
          </a:prstGeom>
          <a:noFill/>
        </p:spPr>
        <p:txBody>
          <a:bodyPr wrap="square" rtlCol="0">
            <a:spAutoFit/>
          </a:bodyPr>
          <a:lstStyle/>
          <a:p>
            <a:pPr algn="ctr"/>
            <a:r>
              <a:rPr lang="en-GB" sz="2400" b="1"/>
              <a:t>District: Cambridge</a:t>
            </a:r>
          </a:p>
        </p:txBody>
      </p:sp>
      <p:graphicFrame>
        <p:nvGraphicFramePr>
          <p:cNvPr id="7" name="Table 6">
            <a:extLst>
              <a:ext uri="{FF2B5EF4-FFF2-40B4-BE49-F238E27FC236}">
                <a16:creationId xmlns:a16="http://schemas.microsoft.com/office/drawing/2014/main" id="{A8303D0C-A009-49B7-9BA7-EA666025E116}"/>
              </a:ext>
            </a:extLst>
          </p:cNvPr>
          <p:cNvGraphicFramePr>
            <a:graphicFrameLocks noGrp="1"/>
          </p:cNvGraphicFramePr>
          <p:nvPr>
            <p:extLst>
              <p:ext uri="{D42A27DB-BD31-4B8C-83A1-F6EECF244321}">
                <p14:modId xmlns:p14="http://schemas.microsoft.com/office/powerpoint/2010/main" val="1261026905"/>
              </p:ext>
            </p:extLst>
          </p:nvPr>
        </p:nvGraphicFramePr>
        <p:xfrm>
          <a:off x="3577089" y="5763550"/>
          <a:ext cx="5033511" cy="586856"/>
        </p:xfrm>
        <a:graphic>
          <a:graphicData uri="http://schemas.openxmlformats.org/drawingml/2006/table">
            <a:tbl>
              <a:tblPr/>
              <a:tblGrid>
                <a:gridCol w="1677837">
                  <a:extLst>
                    <a:ext uri="{9D8B030D-6E8A-4147-A177-3AD203B41FA5}">
                      <a16:colId xmlns:a16="http://schemas.microsoft.com/office/drawing/2014/main" val="2573492267"/>
                    </a:ext>
                  </a:extLst>
                </a:gridCol>
                <a:gridCol w="1677837">
                  <a:extLst>
                    <a:ext uri="{9D8B030D-6E8A-4147-A177-3AD203B41FA5}">
                      <a16:colId xmlns:a16="http://schemas.microsoft.com/office/drawing/2014/main" val="1976750693"/>
                    </a:ext>
                  </a:extLst>
                </a:gridCol>
                <a:gridCol w="1677837">
                  <a:extLst>
                    <a:ext uri="{9D8B030D-6E8A-4147-A177-3AD203B41FA5}">
                      <a16:colId xmlns:a16="http://schemas.microsoft.com/office/drawing/2014/main" val="157875968"/>
                    </a:ext>
                  </a:extLst>
                </a:gridCol>
              </a:tblGrid>
              <a:tr h="397626">
                <a:tc>
                  <a:txBody>
                    <a:bodyPr/>
                    <a:lstStyle/>
                    <a:p>
                      <a:pPr algn="ctr" rtl="0" fontAlgn="b"/>
                      <a:r>
                        <a:rPr lang="en-GB" sz="1200" b="1" i="0" u="none" strike="noStrike">
                          <a:solidFill>
                            <a:srgbClr val="0070C0"/>
                          </a:solidFill>
                          <a:effectLst/>
                          <a:latin typeface="Calibri"/>
                        </a:rPr>
                        <a:t>Pre-COVID to Now:</a:t>
                      </a:r>
                    </a:p>
                    <a:p>
                      <a:pPr algn="ctr" rtl="0" fontAlgn="b"/>
                      <a:r>
                        <a:rPr lang="pl-PL" sz="1200" b="1" i="0" u="none" strike="noStrike">
                          <a:solidFill>
                            <a:srgbClr val="000000"/>
                          </a:solidFill>
                          <a:effectLst/>
                          <a:latin typeface="Calibri"/>
                        </a:rPr>
                        <a:t>Dec 2019 to Dec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1200" b="1" i="0" u="none" strike="noStrike">
                          <a:solidFill>
                            <a:srgbClr val="0070C0"/>
                          </a:solidFill>
                          <a:effectLst/>
                          <a:latin typeface="Calibri"/>
                        </a:rPr>
                        <a:t>Mid-COVID to Now:</a:t>
                      </a:r>
                    </a:p>
                    <a:p>
                      <a:pPr algn="ctr" rtl="0" fontAlgn="b"/>
                      <a:r>
                        <a:rPr lang="pl-PL" sz="1200" b="1" i="0" u="none" strike="noStrike">
                          <a:solidFill>
                            <a:srgbClr val="000000"/>
                          </a:solidFill>
                          <a:effectLst/>
                          <a:latin typeface="Calibri"/>
                        </a:rPr>
                        <a:t>Dec 2020 to Dec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1200" b="1" i="0" u="none" strike="noStrike">
                          <a:solidFill>
                            <a:srgbClr val="0070C0"/>
                          </a:solidFill>
                          <a:effectLst/>
                          <a:latin typeface="Calibri"/>
                        </a:rPr>
                        <a:t>Previous update to Now:</a:t>
                      </a:r>
                    </a:p>
                    <a:p>
                      <a:pPr algn="ctr" rtl="0" fontAlgn="b"/>
                      <a:r>
                        <a:rPr lang="en-GB" sz="1200" b="1" i="0" u="none" strike="noStrike">
                          <a:solidFill>
                            <a:srgbClr val="000000"/>
                          </a:solidFill>
                          <a:effectLst/>
                          <a:latin typeface="Calibri"/>
                        </a:rPr>
                        <a:t>Sept 2022 to Dec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00143339"/>
                  </a:ext>
                </a:extLst>
              </a:tr>
              <a:tr h="183399">
                <a:tc>
                  <a:txBody>
                    <a:bodyPr/>
                    <a:lstStyle/>
                    <a:p>
                      <a:pPr algn="ctr" rtl="0" fontAlgn="b"/>
                      <a:r>
                        <a:rPr lang="en-GB" sz="1200" b="1" i="0" u="none" strike="noStrike">
                          <a:solidFill>
                            <a:schemeClr val="tx1"/>
                          </a:solidFill>
                          <a:effectLst/>
                          <a:latin typeface="Calibri"/>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rtl="0" fontAlgn="b"/>
                      <a:r>
                        <a:rPr lang="en-GB" sz="1200" b="1" i="0" u="none" strike="noStrike">
                          <a:solidFill>
                            <a:schemeClr val="tx1"/>
                          </a:solidFill>
                          <a:effectLst/>
                          <a:latin typeface="Calibri"/>
                        </a:rPr>
                        <a:t>+44%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1200" b="1" i="0" u="none" strike="noStrike">
                          <a:solidFill>
                            <a:schemeClr val="tx1"/>
                          </a:solidFill>
                          <a:effectLst/>
                          <a:latin typeface="Calibri"/>
                        </a:rPr>
                        <a:t>-11%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22140410"/>
                  </a:ext>
                </a:extLst>
              </a:tr>
            </a:tbl>
          </a:graphicData>
        </a:graphic>
      </p:graphicFrame>
      <p:sp>
        <p:nvSpPr>
          <p:cNvPr id="2" name="TextBox 1">
            <a:extLst>
              <a:ext uri="{FF2B5EF4-FFF2-40B4-BE49-F238E27FC236}">
                <a16:creationId xmlns:a16="http://schemas.microsoft.com/office/drawing/2014/main" id="{CE09616C-003A-4BA2-9A9D-A305FDAFCEB7}"/>
              </a:ext>
            </a:extLst>
          </p:cNvPr>
          <p:cNvSpPr txBox="1"/>
          <p:nvPr/>
        </p:nvSpPr>
        <p:spPr>
          <a:xfrm>
            <a:off x="0" y="6601337"/>
            <a:ext cx="8712348" cy="261610"/>
          </a:xfrm>
          <a:prstGeom prst="rect">
            <a:avLst/>
          </a:prstGeom>
          <a:noFill/>
        </p:spPr>
        <p:txBody>
          <a:bodyPr wrap="square" rtlCol="0">
            <a:spAutoFit/>
          </a:bodyPr>
          <a:lstStyle/>
          <a:p>
            <a:r>
              <a:rPr lang="en-GB" sz="1050"/>
              <a:t>Analysis based on 3 sensors - all on the main carriageway of the M11 (2 near Madingley Road and 1 near Trumpington).</a:t>
            </a:r>
          </a:p>
        </p:txBody>
      </p:sp>
      <p:pic>
        <p:nvPicPr>
          <p:cNvPr id="9" name="Picture 8" descr="Chart, line chart&#10;&#10;Description automatically generated">
            <a:extLst>
              <a:ext uri="{FF2B5EF4-FFF2-40B4-BE49-F238E27FC236}">
                <a16:creationId xmlns:a16="http://schemas.microsoft.com/office/drawing/2014/main" id="{90A8FF9E-D18F-4E36-9BB2-27BCE5EAB2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179" y="1708400"/>
            <a:ext cx="10577062" cy="3610715"/>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11935A3B-59AA-4625-9918-93AF0FAF18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0770172" y="-778447"/>
            <a:ext cx="590827" cy="2204871"/>
          </a:xfrm>
          <a:prstGeom prst="rect">
            <a:avLst/>
          </a:prstGeom>
        </p:spPr>
      </p:pic>
    </p:spTree>
    <p:extLst>
      <p:ext uri="{BB962C8B-B14F-4D97-AF65-F5344CB8AC3E}">
        <p14:creationId xmlns:p14="http://schemas.microsoft.com/office/powerpoint/2010/main" val="2723642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C4DB76-5575-4A93-A3D5-9C6F81278946}"/>
              </a:ext>
            </a:extLst>
          </p:cNvPr>
          <p:cNvSpPr/>
          <p:nvPr/>
        </p:nvSpPr>
        <p:spPr>
          <a:xfrm>
            <a:off x="0" y="-3367"/>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a:solidFill>
                  <a:prstClr val="white"/>
                </a:solidFill>
                <a:latin typeface="Calibri" panose="020F0502020204030204"/>
              </a:rPr>
              <a:t>Strategic Road Network: Average Daily Flow by Month</a:t>
            </a:r>
            <a:endParaRPr kumimoji="0" lang="en-GB" sz="2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A5F9FF1D-AE01-4D20-894D-C4FCDAA8D2B0}"/>
              </a:ext>
            </a:extLst>
          </p:cNvPr>
          <p:cNvSpPr>
            <a:spLocks noGrp="1"/>
          </p:cNvSpPr>
          <p:nvPr>
            <p:ph type="sldNum" sz="quarter" idx="12"/>
          </p:nvPr>
        </p:nvSpPr>
        <p:spPr/>
        <p:txBody>
          <a:bodyPr/>
          <a:lstStyle/>
          <a:p>
            <a:fld id="{AE56028F-813B-4E02-837E-17CD63D81F9F}" type="slidenum">
              <a:rPr lang="en-GB" smtClean="0"/>
              <a:t>14</a:t>
            </a:fld>
            <a:endParaRPr lang="en-GB"/>
          </a:p>
        </p:txBody>
      </p:sp>
      <p:sp>
        <p:nvSpPr>
          <p:cNvPr id="12" name="Rectangle 11">
            <a:extLst>
              <a:ext uri="{FF2B5EF4-FFF2-40B4-BE49-F238E27FC236}">
                <a16:creationId xmlns:a16="http://schemas.microsoft.com/office/drawing/2014/main" id="{1CE2CE4E-F6F9-4CC0-AAC6-4E424F00E006}"/>
              </a:ext>
            </a:extLst>
          </p:cNvPr>
          <p:cNvSpPr/>
          <p:nvPr/>
        </p:nvSpPr>
        <p:spPr>
          <a:xfrm>
            <a:off x="112675" y="683471"/>
            <a:ext cx="11895317" cy="357973"/>
          </a:xfrm>
          <a:prstGeom prst="rect">
            <a:avLst/>
          </a:prstGeom>
          <a:solidFill>
            <a:schemeClr val="accent4">
              <a:lumMod val="20000"/>
              <a:lumOff val="80000"/>
            </a:schemeClr>
          </a:solidFill>
          <a:ln w="12700">
            <a:solidFill>
              <a:srgbClr val="203864"/>
            </a:solidFill>
            <a:prstDash val="solid"/>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Calibri" panose="020F0502020204030204"/>
                <a:ea typeface="+mn-ea"/>
                <a:cs typeface="+mn-cs"/>
              </a:rPr>
              <a:t>East Cambridgeshire strategic road volumes have </a:t>
            </a:r>
            <a:r>
              <a:rPr kumimoji="0" lang="en-GB" sz="1400" b="1" i="0" u="none" strike="noStrike" kern="1200" cap="none" spc="0" normalizeH="0" baseline="0" noProof="0">
                <a:ln>
                  <a:noFill/>
                </a:ln>
                <a:solidFill>
                  <a:schemeClr val="tx1"/>
                </a:solidFill>
                <a:effectLst/>
                <a:uLnTx/>
                <a:uFillTx/>
                <a:latin typeface="Calibri" panose="020F0502020204030204"/>
                <a:ea typeface="+mn-ea"/>
                <a:cs typeface="+mn-cs"/>
              </a:rPr>
              <a:t>almost returned to pre-COVID levels</a:t>
            </a:r>
            <a:r>
              <a:rPr kumimoji="0" lang="en-GB" sz="1400" i="0" u="none" strike="noStrike" kern="1200" cap="none" spc="0" normalizeH="0" baseline="0" noProof="0">
                <a:ln>
                  <a:noFill/>
                </a:ln>
                <a:solidFill>
                  <a:schemeClr val="tx1"/>
                </a:solidFill>
                <a:effectLst/>
                <a:uLnTx/>
                <a:uFillTx/>
                <a:latin typeface="Calibri" panose="020F0502020204030204"/>
                <a:ea typeface="+mn-ea"/>
                <a:cs typeface="+mn-cs"/>
              </a:rPr>
              <a:t> despite seasonal decreases towards the end of the year (-8%).</a:t>
            </a:r>
          </a:p>
        </p:txBody>
      </p:sp>
      <p:sp>
        <p:nvSpPr>
          <p:cNvPr id="5" name="TextBox 4">
            <a:extLst>
              <a:ext uri="{FF2B5EF4-FFF2-40B4-BE49-F238E27FC236}">
                <a16:creationId xmlns:a16="http://schemas.microsoft.com/office/drawing/2014/main" id="{CBE9249B-F399-4B28-AC64-ACAF896B8EA4}"/>
              </a:ext>
            </a:extLst>
          </p:cNvPr>
          <p:cNvSpPr txBox="1"/>
          <p:nvPr/>
        </p:nvSpPr>
        <p:spPr>
          <a:xfrm>
            <a:off x="3557587" y="1143000"/>
            <a:ext cx="5076825" cy="461665"/>
          </a:xfrm>
          <a:prstGeom prst="rect">
            <a:avLst/>
          </a:prstGeom>
          <a:noFill/>
        </p:spPr>
        <p:txBody>
          <a:bodyPr wrap="square" rtlCol="0">
            <a:spAutoFit/>
          </a:bodyPr>
          <a:lstStyle/>
          <a:p>
            <a:pPr algn="ctr"/>
            <a:r>
              <a:rPr lang="en-GB" sz="2400" b="1"/>
              <a:t>District: East Cambridgeshire</a:t>
            </a:r>
          </a:p>
        </p:txBody>
      </p:sp>
      <p:graphicFrame>
        <p:nvGraphicFramePr>
          <p:cNvPr id="2" name="Table 1">
            <a:extLst>
              <a:ext uri="{FF2B5EF4-FFF2-40B4-BE49-F238E27FC236}">
                <a16:creationId xmlns:a16="http://schemas.microsoft.com/office/drawing/2014/main" id="{5C9BDAC2-1690-424E-A639-E86A219514B2}"/>
              </a:ext>
            </a:extLst>
          </p:cNvPr>
          <p:cNvGraphicFramePr>
            <a:graphicFrameLocks noGrp="1"/>
          </p:cNvGraphicFramePr>
          <p:nvPr>
            <p:extLst>
              <p:ext uri="{D42A27DB-BD31-4B8C-83A1-F6EECF244321}">
                <p14:modId xmlns:p14="http://schemas.microsoft.com/office/powerpoint/2010/main" val="3206676342"/>
              </p:ext>
            </p:extLst>
          </p:nvPr>
        </p:nvGraphicFramePr>
        <p:xfrm>
          <a:off x="3449940" y="5790808"/>
          <a:ext cx="5292120" cy="561340"/>
        </p:xfrm>
        <a:graphic>
          <a:graphicData uri="http://schemas.openxmlformats.org/drawingml/2006/table">
            <a:tbl>
              <a:tblPr/>
              <a:tblGrid>
                <a:gridCol w="1764040">
                  <a:extLst>
                    <a:ext uri="{9D8B030D-6E8A-4147-A177-3AD203B41FA5}">
                      <a16:colId xmlns:a16="http://schemas.microsoft.com/office/drawing/2014/main" val="668639720"/>
                    </a:ext>
                  </a:extLst>
                </a:gridCol>
                <a:gridCol w="1764040">
                  <a:extLst>
                    <a:ext uri="{9D8B030D-6E8A-4147-A177-3AD203B41FA5}">
                      <a16:colId xmlns:a16="http://schemas.microsoft.com/office/drawing/2014/main" val="3348031245"/>
                    </a:ext>
                  </a:extLst>
                </a:gridCol>
                <a:gridCol w="1764040">
                  <a:extLst>
                    <a:ext uri="{9D8B030D-6E8A-4147-A177-3AD203B41FA5}">
                      <a16:colId xmlns:a16="http://schemas.microsoft.com/office/drawing/2014/main" val="3272475142"/>
                    </a:ext>
                  </a:extLst>
                </a:gridCol>
              </a:tblGrid>
              <a:tr h="326132">
                <a:tc>
                  <a:txBody>
                    <a:bodyPr/>
                    <a:lstStyle/>
                    <a:p>
                      <a:pPr algn="ctr" rtl="0" fontAlgn="b"/>
                      <a:r>
                        <a:rPr lang="en-GB" sz="1200" b="1" i="0" u="none" strike="noStrike">
                          <a:solidFill>
                            <a:srgbClr val="0070C0"/>
                          </a:solidFill>
                          <a:effectLst/>
                          <a:latin typeface="Calibri"/>
                        </a:rPr>
                        <a:t>Pre-COVID to Now:</a:t>
                      </a:r>
                    </a:p>
                    <a:p>
                      <a:pPr algn="ctr" rtl="0" fontAlgn="b"/>
                      <a:r>
                        <a:rPr lang="pl-PL" sz="1200" b="1" i="0" u="none" strike="noStrike">
                          <a:solidFill>
                            <a:srgbClr val="000000"/>
                          </a:solidFill>
                          <a:effectLst/>
                          <a:latin typeface="Calibri"/>
                        </a:rPr>
                        <a:t>Dec 2019 to Dec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1200" b="1" i="0" u="none" strike="noStrike">
                          <a:solidFill>
                            <a:srgbClr val="0070C0"/>
                          </a:solidFill>
                          <a:effectLst/>
                          <a:latin typeface="Calibri"/>
                        </a:rPr>
                        <a:t>Mid-COVID to Now:</a:t>
                      </a:r>
                    </a:p>
                    <a:p>
                      <a:pPr algn="ctr" rtl="0" fontAlgn="b"/>
                      <a:r>
                        <a:rPr lang="pl-PL" sz="1200" b="1" i="0" u="none" strike="noStrike">
                          <a:solidFill>
                            <a:srgbClr val="000000"/>
                          </a:solidFill>
                          <a:effectLst/>
                          <a:latin typeface="Calibri"/>
                        </a:rPr>
                        <a:t>Dec 2020 to Dec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1200" b="1" i="0" u="none" strike="noStrike">
                          <a:solidFill>
                            <a:srgbClr val="0070C0"/>
                          </a:solidFill>
                          <a:effectLst/>
                          <a:latin typeface="Calibri"/>
                        </a:rPr>
                        <a:t>Previous update to Now:</a:t>
                      </a:r>
                    </a:p>
                    <a:p>
                      <a:pPr algn="ctr" rtl="0" fontAlgn="b"/>
                      <a:r>
                        <a:rPr lang="en-GB" sz="1200" b="1" i="0" u="none" strike="noStrike">
                          <a:solidFill>
                            <a:srgbClr val="000000"/>
                          </a:solidFill>
                          <a:effectLst/>
                          <a:latin typeface="Calibri"/>
                        </a:rPr>
                        <a:t>Sept 2022 to Dec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19527817"/>
                  </a:ext>
                </a:extLst>
              </a:tr>
              <a:tr h="157957">
                <a:tc>
                  <a:txBody>
                    <a:bodyPr/>
                    <a:lstStyle/>
                    <a:p>
                      <a:pPr algn="ctr" rtl="0" fontAlgn="b"/>
                      <a:r>
                        <a:rPr lang="en-GB" sz="1200" b="1" i="0" u="none" strike="noStrike">
                          <a:solidFill>
                            <a:schemeClr val="tx1"/>
                          </a:solidFill>
                          <a:effectLst/>
                          <a:latin typeface="Calibri"/>
                        </a:rPr>
                        <a:t>-5%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rtl="0" fontAlgn="b"/>
                      <a:r>
                        <a:rPr lang="en-GB" sz="1200" b="1" i="0" u="none" strike="noStrike">
                          <a:solidFill>
                            <a:schemeClr val="tx1"/>
                          </a:solidFill>
                          <a:effectLst/>
                          <a:latin typeface="Calibri"/>
                        </a:rPr>
                        <a:t>+27%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1200" b="1" i="0" u="none" strike="noStrike">
                          <a:solidFill>
                            <a:schemeClr val="tx1"/>
                          </a:solidFill>
                          <a:effectLst/>
                          <a:latin typeface="Calibri"/>
                        </a:rPr>
                        <a:t>-8%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36217680"/>
                  </a:ext>
                </a:extLst>
              </a:tr>
            </a:tbl>
          </a:graphicData>
        </a:graphic>
      </p:graphicFrame>
      <p:pic>
        <p:nvPicPr>
          <p:cNvPr id="7" name="Picture 6" descr="Chart, line chart&#10;&#10;Description automatically generated">
            <a:extLst>
              <a:ext uri="{FF2B5EF4-FFF2-40B4-BE49-F238E27FC236}">
                <a16:creationId xmlns:a16="http://schemas.microsoft.com/office/drawing/2014/main" id="{E8EF5B75-39AA-4AAB-A7AB-DE2FE69496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067" y="1748662"/>
            <a:ext cx="11435865" cy="3670652"/>
          </a:xfrm>
          <a:prstGeom prst="rect">
            <a:avLst/>
          </a:prstGeom>
        </p:spPr>
      </p:pic>
      <p:sp>
        <p:nvSpPr>
          <p:cNvPr id="11" name="TextBox 10">
            <a:extLst>
              <a:ext uri="{FF2B5EF4-FFF2-40B4-BE49-F238E27FC236}">
                <a16:creationId xmlns:a16="http://schemas.microsoft.com/office/drawing/2014/main" id="{45F595FC-F250-48AD-B5E1-116FDEDDCAC6}"/>
              </a:ext>
            </a:extLst>
          </p:cNvPr>
          <p:cNvSpPr txBox="1"/>
          <p:nvPr/>
        </p:nvSpPr>
        <p:spPr>
          <a:xfrm>
            <a:off x="-1" y="6601337"/>
            <a:ext cx="12659557" cy="253916"/>
          </a:xfrm>
          <a:prstGeom prst="rect">
            <a:avLst/>
          </a:prstGeom>
          <a:noFill/>
        </p:spPr>
        <p:txBody>
          <a:bodyPr wrap="square" rtlCol="0">
            <a:spAutoFit/>
          </a:bodyPr>
          <a:lstStyle/>
          <a:p>
            <a:r>
              <a:rPr lang="en-GB" sz="1050"/>
              <a:t>Analysis based on 6 sensors - 3 on the main carriageway of the A11 (2 close to Red Lodge and 1 north of Three Mile Bottom) and 3 on the main carriageway of the A14 (2 north of Newmarket and 1 south of Bottisham).</a:t>
            </a:r>
          </a:p>
        </p:txBody>
      </p:sp>
      <p:pic>
        <p:nvPicPr>
          <p:cNvPr id="10" name="Picture 9" descr="A picture containing text&#10;&#10;Description automatically generated">
            <a:extLst>
              <a:ext uri="{FF2B5EF4-FFF2-40B4-BE49-F238E27FC236}">
                <a16:creationId xmlns:a16="http://schemas.microsoft.com/office/drawing/2014/main" id="{516D929F-8D83-40E8-A19F-EA52CC7A62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0770172" y="-778447"/>
            <a:ext cx="590827" cy="2204871"/>
          </a:xfrm>
          <a:prstGeom prst="rect">
            <a:avLst/>
          </a:prstGeom>
        </p:spPr>
      </p:pic>
    </p:spTree>
    <p:extLst>
      <p:ext uri="{BB962C8B-B14F-4D97-AF65-F5344CB8AC3E}">
        <p14:creationId xmlns:p14="http://schemas.microsoft.com/office/powerpoint/2010/main" val="2504862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C4DB76-5575-4A93-A3D5-9C6F81278946}"/>
              </a:ext>
            </a:extLst>
          </p:cNvPr>
          <p:cNvSpPr/>
          <p:nvPr/>
        </p:nvSpPr>
        <p:spPr>
          <a:xfrm>
            <a:off x="0" y="-3367"/>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a:solidFill>
                  <a:prstClr val="white"/>
                </a:solidFill>
                <a:latin typeface="Calibri" panose="020F0502020204030204"/>
              </a:rPr>
              <a:t>Strategic Road Network: Average Daily Flow by Month</a:t>
            </a:r>
            <a:endParaRPr kumimoji="0" lang="en-GB" sz="2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A5F9FF1D-AE01-4D20-894D-C4FCDAA8D2B0}"/>
              </a:ext>
            </a:extLst>
          </p:cNvPr>
          <p:cNvSpPr>
            <a:spLocks noGrp="1"/>
          </p:cNvSpPr>
          <p:nvPr>
            <p:ph type="sldNum" sz="quarter" idx="12"/>
          </p:nvPr>
        </p:nvSpPr>
        <p:spPr/>
        <p:txBody>
          <a:bodyPr/>
          <a:lstStyle/>
          <a:p>
            <a:fld id="{AE56028F-813B-4E02-837E-17CD63D81F9F}" type="slidenum">
              <a:rPr lang="en-GB" smtClean="0"/>
              <a:t>15</a:t>
            </a:fld>
            <a:endParaRPr lang="en-GB"/>
          </a:p>
        </p:txBody>
      </p:sp>
      <p:sp>
        <p:nvSpPr>
          <p:cNvPr id="12" name="Rectangle 11">
            <a:extLst>
              <a:ext uri="{FF2B5EF4-FFF2-40B4-BE49-F238E27FC236}">
                <a16:creationId xmlns:a16="http://schemas.microsoft.com/office/drawing/2014/main" id="{1CE2CE4E-F6F9-4CC0-AAC6-4E424F00E006}"/>
              </a:ext>
            </a:extLst>
          </p:cNvPr>
          <p:cNvSpPr/>
          <p:nvPr/>
        </p:nvSpPr>
        <p:spPr>
          <a:xfrm>
            <a:off x="112675" y="683471"/>
            <a:ext cx="11895317" cy="357973"/>
          </a:xfrm>
          <a:prstGeom prst="rect">
            <a:avLst/>
          </a:prstGeom>
          <a:solidFill>
            <a:schemeClr val="accent4">
              <a:lumMod val="20000"/>
              <a:lumOff val="80000"/>
            </a:schemeClr>
          </a:solidFill>
          <a:ln w="12700">
            <a:solidFill>
              <a:srgbClr val="203864"/>
            </a:solidFill>
            <a:prstDash val="soli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Calibri" panose="020F0502020204030204"/>
                <a:ea typeface="+mn-ea"/>
                <a:cs typeface="+mn-cs"/>
              </a:rPr>
              <a:t>Fenland strategic road volumes remain </a:t>
            </a:r>
            <a:r>
              <a:rPr kumimoji="0" lang="en-GB" sz="1400" b="1" i="0" u="none" strike="noStrike" kern="1200" cap="none" spc="0" normalizeH="0" baseline="0" noProof="0">
                <a:ln>
                  <a:noFill/>
                </a:ln>
                <a:solidFill>
                  <a:schemeClr val="tx1"/>
                </a:solidFill>
                <a:effectLst/>
                <a:uLnTx/>
                <a:uFillTx/>
                <a:latin typeface="Calibri" panose="020F0502020204030204"/>
                <a:ea typeface="+mn-ea"/>
                <a:cs typeface="+mn-cs"/>
              </a:rPr>
              <a:t>slightly below pre-COVID levels </a:t>
            </a:r>
            <a:r>
              <a:rPr kumimoji="0" lang="en-GB" sz="1400" i="0" u="none" strike="noStrike" kern="1200" cap="none" spc="0" normalizeH="0" baseline="0" noProof="0">
                <a:ln>
                  <a:noFill/>
                </a:ln>
                <a:solidFill>
                  <a:schemeClr val="tx1"/>
                </a:solidFill>
                <a:effectLst/>
                <a:uLnTx/>
                <a:uFillTx/>
                <a:latin typeface="Calibri" panose="020F0502020204030204"/>
                <a:ea typeface="+mn-ea"/>
                <a:cs typeface="+mn-cs"/>
              </a:rPr>
              <a:t>and also saw a slight decrease towards the end of the year (-12%).</a:t>
            </a:r>
          </a:p>
        </p:txBody>
      </p:sp>
      <p:sp>
        <p:nvSpPr>
          <p:cNvPr id="5" name="TextBox 4">
            <a:extLst>
              <a:ext uri="{FF2B5EF4-FFF2-40B4-BE49-F238E27FC236}">
                <a16:creationId xmlns:a16="http://schemas.microsoft.com/office/drawing/2014/main" id="{CBE9249B-F399-4B28-AC64-ACAF896B8EA4}"/>
              </a:ext>
            </a:extLst>
          </p:cNvPr>
          <p:cNvSpPr txBox="1"/>
          <p:nvPr/>
        </p:nvSpPr>
        <p:spPr>
          <a:xfrm>
            <a:off x="3557587" y="1143000"/>
            <a:ext cx="5076825" cy="461665"/>
          </a:xfrm>
          <a:prstGeom prst="rect">
            <a:avLst/>
          </a:prstGeom>
          <a:noFill/>
        </p:spPr>
        <p:txBody>
          <a:bodyPr wrap="square" rtlCol="0">
            <a:spAutoFit/>
          </a:bodyPr>
          <a:lstStyle/>
          <a:p>
            <a:pPr algn="ctr"/>
            <a:r>
              <a:rPr lang="en-GB" sz="2400" b="1"/>
              <a:t>District: Fenland</a:t>
            </a:r>
          </a:p>
        </p:txBody>
      </p:sp>
      <p:graphicFrame>
        <p:nvGraphicFramePr>
          <p:cNvPr id="2" name="Table 1">
            <a:extLst>
              <a:ext uri="{FF2B5EF4-FFF2-40B4-BE49-F238E27FC236}">
                <a16:creationId xmlns:a16="http://schemas.microsoft.com/office/drawing/2014/main" id="{6BC96799-4C5C-4CB9-919D-F409D42BEB5E}"/>
              </a:ext>
            </a:extLst>
          </p:cNvPr>
          <p:cNvGraphicFramePr>
            <a:graphicFrameLocks noGrp="1"/>
          </p:cNvGraphicFramePr>
          <p:nvPr>
            <p:extLst>
              <p:ext uri="{D42A27DB-BD31-4B8C-83A1-F6EECF244321}">
                <p14:modId xmlns:p14="http://schemas.microsoft.com/office/powerpoint/2010/main" val="3370194803"/>
              </p:ext>
            </p:extLst>
          </p:nvPr>
        </p:nvGraphicFramePr>
        <p:xfrm>
          <a:off x="3831651" y="5766626"/>
          <a:ext cx="4880697" cy="612108"/>
        </p:xfrm>
        <a:graphic>
          <a:graphicData uri="http://schemas.openxmlformats.org/drawingml/2006/table">
            <a:tbl>
              <a:tblPr/>
              <a:tblGrid>
                <a:gridCol w="1626899">
                  <a:extLst>
                    <a:ext uri="{9D8B030D-6E8A-4147-A177-3AD203B41FA5}">
                      <a16:colId xmlns:a16="http://schemas.microsoft.com/office/drawing/2014/main" val="2924694697"/>
                    </a:ext>
                  </a:extLst>
                </a:gridCol>
                <a:gridCol w="1626899">
                  <a:extLst>
                    <a:ext uri="{9D8B030D-6E8A-4147-A177-3AD203B41FA5}">
                      <a16:colId xmlns:a16="http://schemas.microsoft.com/office/drawing/2014/main" val="1398167886"/>
                    </a:ext>
                  </a:extLst>
                </a:gridCol>
                <a:gridCol w="1626899">
                  <a:extLst>
                    <a:ext uri="{9D8B030D-6E8A-4147-A177-3AD203B41FA5}">
                      <a16:colId xmlns:a16="http://schemas.microsoft.com/office/drawing/2014/main" val="209728251"/>
                    </a:ext>
                  </a:extLst>
                </a:gridCol>
              </a:tblGrid>
              <a:tr h="422878">
                <a:tc>
                  <a:txBody>
                    <a:bodyPr/>
                    <a:lstStyle/>
                    <a:p>
                      <a:pPr algn="ctr" rtl="0" fontAlgn="b"/>
                      <a:r>
                        <a:rPr lang="en-GB" sz="1200" b="1" i="0" u="none" strike="noStrike">
                          <a:solidFill>
                            <a:srgbClr val="0070C0"/>
                          </a:solidFill>
                          <a:effectLst/>
                          <a:latin typeface="Calibri" panose="020F0502020204030204" pitchFamily="34" charset="0"/>
                        </a:rPr>
                        <a:t>Pre-COVID to Now:</a:t>
                      </a:r>
                    </a:p>
                    <a:p>
                      <a:pPr algn="ctr" rtl="0" fontAlgn="b"/>
                      <a:r>
                        <a:rPr lang="pl-PL" sz="1200" b="1" i="0" u="none" strike="noStrike">
                          <a:solidFill>
                            <a:srgbClr val="000000"/>
                          </a:solidFill>
                          <a:effectLst/>
                          <a:latin typeface="Calibri" panose="020F0502020204030204" pitchFamily="34" charset="0"/>
                        </a:rPr>
                        <a:t>Dec 2019 to Dec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1200" b="1" i="0" u="none" strike="noStrike">
                          <a:solidFill>
                            <a:srgbClr val="0070C0"/>
                          </a:solidFill>
                          <a:effectLst/>
                          <a:latin typeface="Calibri" panose="020F0502020204030204" pitchFamily="34" charset="0"/>
                        </a:rPr>
                        <a:t>Mid-COVID to Now:</a:t>
                      </a:r>
                    </a:p>
                    <a:p>
                      <a:pPr algn="ctr" rtl="0" fontAlgn="b"/>
                      <a:r>
                        <a:rPr lang="pl-PL" sz="1200" b="1" i="0" u="none" strike="noStrike">
                          <a:solidFill>
                            <a:srgbClr val="000000"/>
                          </a:solidFill>
                          <a:effectLst/>
                          <a:latin typeface="Calibri" panose="020F0502020204030204" pitchFamily="34" charset="0"/>
                        </a:rPr>
                        <a:t>Dec 2020 to Dec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1200" b="1" i="0" u="none" strike="noStrike">
                          <a:solidFill>
                            <a:srgbClr val="0070C0"/>
                          </a:solidFill>
                          <a:effectLst/>
                          <a:latin typeface="Calibri" panose="020F0502020204030204" pitchFamily="34" charset="0"/>
                        </a:rPr>
                        <a:t>Previous update to Now:</a:t>
                      </a:r>
                    </a:p>
                    <a:p>
                      <a:pPr algn="ctr" rtl="0" fontAlgn="b"/>
                      <a:r>
                        <a:rPr lang="en-GB" sz="1200" b="1" i="0" u="none" strike="noStrike">
                          <a:solidFill>
                            <a:srgbClr val="000000"/>
                          </a:solidFill>
                          <a:effectLst/>
                          <a:latin typeface="Calibri" panose="020F0502020204030204" pitchFamily="34" charset="0"/>
                        </a:rPr>
                        <a:t>Sept 2022 to Dec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7741341"/>
                  </a:ext>
                </a:extLst>
              </a:tr>
              <a:tr h="142964">
                <a:tc>
                  <a:txBody>
                    <a:bodyPr/>
                    <a:lstStyle/>
                    <a:p>
                      <a:pPr algn="ctr" rtl="0" fontAlgn="b"/>
                      <a:r>
                        <a:rPr lang="en-GB" sz="1200" b="1" i="0" u="none" strike="noStrike">
                          <a:solidFill>
                            <a:schemeClr val="tx1"/>
                          </a:solidFill>
                          <a:effectLst/>
                          <a:latin typeface="Calibri" panose="020F0502020204030204" pitchFamily="34" charset="0"/>
                        </a:rPr>
                        <a:t>-6%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rtl="0" fontAlgn="b"/>
                      <a:r>
                        <a:rPr lang="en-GB" sz="1200" b="1" i="0" u="none" strike="noStrike">
                          <a:solidFill>
                            <a:sysClr val="windowText" lastClr="000000"/>
                          </a:solidFill>
                          <a:effectLst/>
                          <a:latin typeface="Calibri" panose="020F0502020204030204" pitchFamily="34" charset="0"/>
                        </a:rPr>
                        <a:t>+20%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1200" b="1" i="0" u="none" strike="noStrike">
                          <a:solidFill>
                            <a:sysClr val="windowText" lastClr="000000"/>
                          </a:solidFill>
                          <a:effectLst/>
                          <a:latin typeface="Calibri" panose="020F0502020204030204" pitchFamily="34" charset="0"/>
                        </a:rPr>
                        <a:t>-12%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75627284"/>
                  </a:ext>
                </a:extLst>
              </a:tr>
            </a:tbl>
          </a:graphicData>
        </a:graphic>
      </p:graphicFrame>
      <p:pic>
        <p:nvPicPr>
          <p:cNvPr id="8" name="Picture 7" descr="Chart, line chart&#10;&#10;Description automatically generated">
            <a:extLst>
              <a:ext uri="{FF2B5EF4-FFF2-40B4-BE49-F238E27FC236}">
                <a16:creationId xmlns:a16="http://schemas.microsoft.com/office/drawing/2014/main" id="{D1D605A8-672D-47AF-9143-E95F5DDBA7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492" y="1776310"/>
            <a:ext cx="10673346" cy="3494733"/>
          </a:xfrm>
          <a:prstGeom prst="rect">
            <a:avLst/>
          </a:prstGeom>
        </p:spPr>
      </p:pic>
      <p:sp>
        <p:nvSpPr>
          <p:cNvPr id="11" name="TextBox 10">
            <a:extLst>
              <a:ext uri="{FF2B5EF4-FFF2-40B4-BE49-F238E27FC236}">
                <a16:creationId xmlns:a16="http://schemas.microsoft.com/office/drawing/2014/main" id="{B1104017-2792-402A-ACEA-C8229D4C877C}"/>
              </a:ext>
            </a:extLst>
          </p:cNvPr>
          <p:cNvSpPr txBox="1"/>
          <p:nvPr/>
        </p:nvSpPr>
        <p:spPr>
          <a:xfrm>
            <a:off x="0" y="6601337"/>
            <a:ext cx="8712348" cy="261610"/>
          </a:xfrm>
          <a:prstGeom prst="rect">
            <a:avLst/>
          </a:prstGeom>
          <a:noFill/>
        </p:spPr>
        <p:txBody>
          <a:bodyPr wrap="square" rtlCol="0">
            <a:spAutoFit/>
          </a:bodyPr>
          <a:lstStyle/>
          <a:p>
            <a:r>
              <a:rPr lang="en-GB" sz="1050"/>
              <a:t>Analysis based on 2 sensors on the main carriageway of the A47 (both close to </a:t>
            </a:r>
            <a:r>
              <a:rPr lang="en-GB" sz="1050" err="1"/>
              <a:t>Guyhirn</a:t>
            </a:r>
            <a:r>
              <a:rPr lang="en-GB" sz="1050"/>
              <a:t>).</a:t>
            </a:r>
          </a:p>
        </p:txBody>
      </p:sp>
      <p:pic>
        <p:nvPicPr>
          <p:cNvPr id="10" name="Picture 9" descr="A picture containing text&#10;&#10;Description automatically generated">
            <a:extLst>
              <a:ext uri="{FF2B5EF4-FFF2-40B4-BE49-F238E27FC236}">
                <a16:creationId xmlns:a16="http://schemas.microsoft.com/office/drawing/2014/main" id="{4E37B3EB-6D2B-4972-A4A4-3628478149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0770172" y="-778447"/>
            <a:ext cx="590827" cy="2204871"/>
          </a:xfrm>
          <a:prstGeom prst="rect">
            <a:avLst/>
          </a:prstGeom>
        </p:spPr>
      </p:pic>
    </p:spTree>
    <p:extLst>
      <p:ext uri="{BB962C8B-B14F-4D97-AF65-F5344CB8AC3E}">
        <p14:creationId xmlns:p14="http://schemas.microsoft.com/office/powerpoint/2010/main" val="3945612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C4DB76-5575-4A93-A3D5-9C6F81278946}"/>
              </a:ext>
            </a:extLst>
          </p:cNvPr>
          <p:cNvSpPr/>
          <p:nvPr/>
        </p:nvSpPr>
        <p:spPr>
          <a:xfrm>
            <a:off x="0" y="-3367"/>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a:solidFill>
                  <a:prstClr val="white"/>
                </a:solidFill>
                <a:latin typeface="Calibri" panose="020F0502020204030204"/>
              </a:rPr>
              <a:t>Strategic Road Network: Average Daily Flow by Month</a:t>
            </a:r>
            <a:endParaRPr kumimoji="0" lang="en-GB" sz="2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A5F9FF1D-AE01-4D20-894D-C4FCDAA8D2B0}"/>
              </a:ext>
            </a:extLst>
          </p:cNvPr>
          <p:cNvSpPr>
            <a:spLocks noGrp="1"/>
          </p:cNvSpPr>
          <p:nvPr>
            <p:ph type="sldNum" sz="quarter" idx="12"/>
          </p:nvPr>
        </p:nvSpPr>
        <p:spPr/>
        <p:txBody>
          <a:bodyPr/>
          <a:lstStyle/>
          <a:p>
            <a:fld id="{AE56028F-813B-4E02-837E-17CD63D81F9F}" type="slidenum">
              <a:rPr lang="en-GB" smtClean="0"/>
              <a:t>16</a:t>
            </a:fld>
            <a:endParaRPr lang="en-GB"/>
          </a:p>
        </p:txBody>
      </p:sp>
      <p:sp>
        <p:nvSpPr>
          <p:cNvPr id="12" name="Rectangle 11">
            <a:extLst>
              <a:ext uri="{FF2B5EF4-FFF2-40B4-BE49-F238E27FC236}">
                <a16:creationId xmlns:a16="http://schemas.microsoft.com/office/drawing/2014/main" id="{1CE2CE4E-F6F9-4CC0-AAC6-4E424F00E006}"/>
              </a:ext>
            </a:extLst>
          </p:cNvPr>
          <p:cNvSpPr/>
          <p:nvPr/>
        </p:nvSpPr>
        <p:spPr>
          <a:xfrm>
            <a:off x="112675" y="683471"/>
            <a:ext cx="11895317" cy="316654"/>
          </a:xfrm>
          <a:prstGeom prst="rect">
            <a:avLst/>
          </a:prstGeom>
          <a:solidFill>
            <a:schemeClr val="accent4">
              <a:lumMod val="20000"/>
              <a:lumOff val="80000"/>
            </a:schemeClr>
          </a:solidFill>
          <a:ln w="12700">
            <a:solidFill>
              <a:srgbClr val="203864"/>
            </a:solidFill>
            <a:prstDash val="solid"/>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defRPr/>
            </a:pPr>
            <a:r>
              <a:rPr kumimoji="0" lang="en-GB" sz="1400" i="0" u="none" strike="noStrike" kern="1200" cap="none" spc="0" normalizeH="0" baseline="0" noProof="0">
                <a:ln>
                  <a:noFill/>
                </a:ln>
                <a:solidFill>
                  <a:schemeClr val="tx1"/>
                </a:solidFill>
                <a:effectLst/>
                <a:uLnTx/>
                <a:uFillTx/>
                <a:latin typeface="Calibri" panose="020F0502020204030204"/>
                <a:ea typeface="+mn-ea"/>
                <a:cs typeface="+mn-cs"/>
              </a:rPr>
              <a:t>Huntingdonshire strategic road volumes have </a:t>
            </a:r>
            <a:r>
              <a:rPr kumimoji="0" lang="en-GB" sz="1400" b="1" i="0" u="none" strike="noStrike" kern="1200" cap="none" spc="0" normalizeH="0" baseline="0" noProof="0">
                <a:ln>
                  <a:noFill/>
                </a:ln>
                <a:solidFill>
                  <a:schemeClr val="tx1"/>
                </a:solidFill>
                <a:effectLst/>
                <a:uLnTx/>
                <a:uFillTx/>
                <a:latin typeface="Calibri" panose="020F0502020204030204"/>
                <a:ea typeface="+mn-ea"/>
                <a:cs typeface="+mn-cs"/>
              </a:rPr>
              <a:t>almost returned to pre-COVID levels </a:t>
            </a:r>
            <a:r>
              <a:rPr kumimoji="0" lang="en-GB" sz="1400" i="0" u="none" strike="noStrike" kern="1200" cap="none" spc="0" normalizeH="0" baseline="0" noProof="0">
                <a:ln>
                  <a:noFill/>
                </a:ln>
                <a:solidFill>
                  <a:schemeClr val="tx1"/>
                </a:solidFill>
                <a:effectLst/>
                <a:uLnTx/>
                <a:uFillTx/>
                <a:latin typeface="Calibri" panose="020F0502020204030204"/>
                <a:ea typeface="+mn-ea"/>
                <a:cs typeface="+mn-cs"/>
              </a:rPr>
              <a:t>and also saw a slight decrease towards the end of the year (-10%).</a:t>
            </a:r>
            <a:r>
              <a:rPr lang="en-GB" sz="1400">
                <a:solidFill>
                  <a:schemeClr val="tx1"/>
                </a:solidFill>
                <a:latin typeface="Calibri" panose="020F0502020204030204"/>
              </a:rPr>
              <a:t> </a:t>
            </a:r>
            <a:endParaRPr lang="en-GB" sz="1400" i="0" u="none" strike="noStrike" kern="1200" cap="none" spc="0" normalizeH="0" baseline="0" noProof="0">
              <a:ln>
                <a:noFill/>
              </a:ln>
              <a:solidFill>
                <a:schemeClr val="tx1"/>
              </a:solidFill>
              <a:effectLst/>
              <a:uLnTx/>
              <a:uFillTx/>
              <a:latin typeface="Calibri" panose="020F0502020204030204"/>
              <a:ea typeface="Calibri"/>
              <a:cs typeface="Calibri"/>
            </a:endParaRPr>
          </a:p>
        </p:txBody>
      </p:sp>
      <p:sp>
        <p:nvSpPr>
          <p:cNvPr id="5" name="TextBox 4">
            <a:extLst>
              <a:ext uri="{FF2B5EF4-FFF2-40B4-BE49-F238E27FC236}">
                <a16:creationId xmlns:a16="http://schemas.microsoft.com/office/drawing/2014/main" id="{CBE9249B-F399-4B28-AC64-ACAF896B8EA4}"/>
              </a:ext>
            </a:extLst>
          </p:cNvPr>
          <p:cNvSpPr txBox="1"/>
          <p:nvPr/>
        </p:nvSpPr>
        <p:spPr>
          <a:xfrm>
            <a:off x="3557587" y="1143000"/>
            <a:ext cx="5076825" cy="461665"/>
          </a:xfrm>
          <a:prstGeom prst="rect">
            <a:avLst/>
          </a:prstGeom>
          <a:noFill/>
        </p:spPr>
        <p:txBody>
          <a:bodyPr wrap="square" rtlCol="0">
            <a:spAutoFit/>
          </a:bodyPr>
          <a:lstStyle/>
          <a:p>
            <a:pPr algn="ctr"/>
            <a:r>
              <a:rPr lang="en-GB" sz="2400" b="1"/>
              <a:t>District: Huntingdonshire</a:t>
            </a:r>
          </a:p>
        </p:txBody>
      </p:sp>
      <p:graphicFrame>
        <p:nvGraphicFramePr>
          <p:cNvPr id="2" name="Table 1">
            <a:extLst>
              <a:ext uri="{FF2B5EF4-FFF2-40B4-BE49-F238E27FC236}">
                <a16:creationId xmlns:a16="http://schemas.microsoft.com/office/drawing/2014/main" id="{A4FA4533-9196-4265-874C-4E5628C9915D}"/>
              </a:ext>
            </a:extLst>
          </p:cNvPr>
          <p:cNvGraphicFramePr>
            <a:graphicFrameLocks noGrp="1"/>
          </p:cNvGraphicFramePr>
          <p:nvPr>
            <p:extLst>
              <p:ext uri="{D42A27DB-BD31-4B8C-83A1-F6EECF244321}">
                <p14:modId xmlns:p14="http://schemas.microsoft.com/office/powerpoint/2010/main" val="3978006815"/>
              </p:ext>
            </p:extLst>
          </p:nvPr>
        </p:nvGraphicFramePr>
        <p:xfrm>
          <a:off x="3116199" y="5715000"/>
          <a:ext cx="5959599" cy="616927"/>
        </p:xfrm>
        <a:graphic>
          <a:graphicData uri="http://schemas.openxmlformats.org/drawingml/2006/table">
            <a:tbl>
              <a:tblPr/>
              <a:tblGrid>
                <a:gridCol w="1986533">
                  <a:extLst>
                    <a:ext uri="{9D8B030D-6E8A-4147-A177-3AD203B41FA5}">
                      <a16:colId xmlns:a16="http://schemas.microsoft.com/office/drawing/2014/main" val="1394186744"/>
                    </a:ext>
                  </a:extLst>
                </a:gridCol>
                <a:gridCol w="1986533">
                  <a:extLst>
                    <a:ext uri="{9D8B030D-6E8A-4147-A177-3AD203B41FA5}">
                      <a16:colId xmlns:a16="http://schemas.microsoft.com/office/drawing/2014/main" val="2622089598"/>
                    </a:ext>
                  </a:extLst>
                </a:gridCol>
                <a:gridCol w="1986533">
                  <a:extLst>
                    <a:ext uri="{9D8B030D-6E8A-4147-A177-3AD203B41FA5}">
                      <a16:colId xmlns:a16="http://schemas.microsoft.com/office/drawing/2014/main" val="1811235177"/>
                    </a:ext>
                  </a:extLst>
                </a:gridCol>
              </a:tblGrid>
              <a:tr h="427697">
                <a:tc>
                  <a:txBody>
                    <a:bodyPr/>
                    <a:lstStyle/>
                    <a:p>
                      <a:pPr algn="ctr" rtl="0" fontAlgn="b"/>
                      <a:r>
                        <a:rPr lang="en-GB" sz="1200" b="1" i="0" u="none" strike="noStrike">
                          <a:solidFill>
                            <a:srgbClr val="0070C0"/>
                          </a:solidFill>
                          <a:effectLst/>
                          <a:latin typeface="Calibri"/>
                        </a:rPr>
                        <a:t>Pre-COVID to Now:</a:t>
                      </a:r>
                    </a:p>
                    <a:p>
                      <a:pPr algn="ctr" rtl="0" fontAlgn="b"/>
                      <a:r>
                        <a:rPr lang="pl-PL" sz="1200" b="1" i="0" u="none" strike="noStrike">
                          <a:solidFill>
                            <a:srgbClr val="000000"/>
                          </a:solidFill>
                          <a:effectLst/>
                          <a:latin typeface="Calibri"/>
                        </a:rPr>
                        <a:t>Dec 2019 to Dec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1200" b="1" i="0" u="none" strike="noStrike">
                          <a:solidFill>
                            <a:srgbClr val="0070C0"/>
                          </a:solidFill>
                          <a:effectLst/>
                          <a:latin typeface="Calibri"/>
                        </a:rPr>
                        <a:t>Mid-COVID to Now:</a:t>
                      </a:r>
                    </a:p>
                    <a:p>
                      <a:pPr algn="ctr" rtl="0" fontAlgn="b"/>
                      <a:r>
                        <a:rPr lang="pl-PL" sz="1200" b="1" i="0" u="none" strike="noStrike">
                          <a:solidFill>
                            <a:srgbClr val="000000"/>
                          </a:solidFill>
                          <a:effectLst/>
                          <a:latin typeface="Calibri"/>
                        </a:rPr>
                        <a:t>Dec 2020 to Dec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1200" b="1" i="0" u="none" strike="noStrike">
                          <a:solidFill>
                            <a:srgbClr val="0070C0"/>
                          </a:solidFill>
                          <a:effectLst/>
                          <a:latin typeface="Calibri"/>
                        </a:rPr>
                        <a:t>Previous update to Now:</a:t>
                      </a:r>
                    </a:p>
                    <a:p>
                      <a:pPr algn="ctr" rtl="0" fontAlgn="b"/>
                      <a:r>
                        <a:rPr lang="en-GB" sz="1200" b="1" i="0" u="none" strike="noStrike">
                          <a:solidFill>
                            <a:srgbClr val="000000"/>
                          </a:solidFill>
                          <a:effectLst/>
                          <a:latin typeface="Calibri"/>
                        </a:rPr>
                        <a:t>Sept 2022 to Dec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6781295"/>
                  </a:ext>
                </a:extLst>
              </a:tr>
              <a:tr h="139095">
                <a:tc>
                  <a:txBody>
                    <a:bodyPr/>
                    <a:lstStyle/>
                    <a:p>
                      <a:pPr algn="ctr" rtl="0" fontAlgn="b"/>
                      <a:r>
                        <a:rPr lang="en-GB" sz="1200" b="1" i="0" u="none" strike="noStrike">
                          <a:solidFill>
                            <a:schemeClr val="tx1"/>
                          </a:solidFill>
                          <a:effectLst/>
                          <a:latin typeface="Calibri"/>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rtl="0" fontAlgn="b"/>
                      <a:r>
                        <a:rPr lang="en-GB" sz="1200" b="1" i="0" u="none" strike="noStrike">
                          <a:solidFill>
                            <a:sysClr val="windowText" lastClr="000000"/>
                          </a:solidFill>
                          <a:effectLst/>
                          <a:latin typeface="Calibri" panose="020F0502020204030204" pitchFamily="34" charset="0"/>
                        </a:rPr>
                        <a:t>+38%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200" b="1" i="0" u="none" strike="noStrike">
                          <a:solidFill>
                            <a:sysClr val="windowText" lastClr="000000"/>
                          </a:solidFill>
                          <a:effectLst/>
                          <a:latin typeface="Calibri" panose="020F0502020204030204" pitchFamily="34" charset="0"/>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18891534"/>
                  </a:ext>
                </a:extLst>
              </a:tr>
            </a:tbl>
          </a:graphicData>
        </a:graphic>
      </p:graphicFrame>
      <p:pic>
        <p:nvPicPr>
          <p:cNvPr id="11" name="Picture 10" descr="Chart, line chart&#10;&#10;Description automatically generated">
            <a:extLst>
              <a:ext uri="{FF2B5EF4-FFF2-40B4-BE49-F238E27FC236}">
                <a16:creationId xmlns:a16="http://schemas.microsoft.com/office/drawing/2014/main" id="{D0933E26-8713-45D6-B9BB-18F80F433A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264" y="1788396"/>
            <a:ext cx="10635490" cy="3473362"/>
          </a:xfrm>
          <a:prstGeom prst="rect">
            <a:avLst/>
          </a:prstGeom>
        </p:spPr>
      </p:pic>
      <p:sp>
        <p:nvSpPr>
          <p:cNvPr id="13" name="TextBox 12">
            <a:extLst>
              <a:ext uri="{FF2B5EF4-FFF2-40B4-BE49-F238E27FC236}">
                <a16:creationId xmlns:a16="http://schemas.microsoft.com/office/drawing/2014/main" id="{816B6E6D-7111-4F68-8C7B-7D95BA8AAD16}"/>
              </a:ext>
            </a:extLst>
          </p:cNvPr>
          <p:cNvSpPr txBox="1"/>
          <p:nvPr/>
        </p:nvSpPr>
        <p:spPr>
          <a:xfrm>
            <a:off x="0" y="6580593"/>
            <a:ext cx="10395751" cy="253916"/>
          </a:xfrm>
          <a:prstGeom prst="rect">
            <a:avLst/>
          </a:prstGeom>
          <a:noFill/>
        </p:spPr>
        <p:txBody>
          <a:bodyPr wrap="square" lIns="91440" tIns="45720" rIns="91440" bIns="45720" rtlCol="0" anchor="t">
            <a:spAutoFit/>
          </a:bodyPr>
          <a:lstStyle/>
          <a:p>
            <a:r>
              <a:rPr lang="en-GB" sz="1050"/>
              <a:t>Analysis based on 7 sensors - 1 on the A1 (north of St Neots), 6 on the A1(M) (2 east of </a:t>
            </a:r>
            <a:r>
              <a:rPr lang="en-GB" sz="1050" err="1"/>
              <a:t>Sawtry</a:t>
            </a:r>
            <a:r>
              <a:rPr lang="en-GB" sz="1050"/>
              <a:t>, 2 west of Yaxley, 2 near </a:t>
            </a:r>
            <a:r>
              <a:rPr lang="en-GB" sz="1050" err="1"/>
              <a:t>Alwalton</a:t>
            </a:r>
            <a:r>
              <a:rPr lang="en-GB" sz="1050"/>
              <a:t>). </a:t>
            </a:r>
            <a:endParaRPr lang="en-US"/>
          </a:p>
        </p:txBody>
      </p:sp>
      <p:pic>
        <p:nvPicPr>
          <p:cNvPr id="10" name="Picture 9" descr="A picture containing text&#10;&#10;Description automatically generated">
            <a:extLst>
              <a:ext uri="{FF2B5EF4-FFF2-40B4-BE49-F238E27FC236}">
                <a16:creationId xmlns:a16="http://schemas.microsoft.com/office/drawing/2014/main" id="{A8B38D47-4B51-47B6-9A97-377F3380BC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0770172" y="-778447"/>
            <a:ext cx="590827" cy="2204871"/>
          </a:xfrm>
          <a:prstGeom prst="rect">
            <a:avLst/>
          </a:prstGeom>
        </p:spPr>
      </p:pic>
    </p:spTree>
    <p:extLst>
      <p:ext uri="{BB962C8B-B14F-4D97-AF65-F5344CB8AC3E}">
        <p14:creationId xmlns:p14="http://schemas.microsoft.com/office/powerpoint/2010/main" val="2748484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C4DB76-5575-4A93-A3D5-9C6F81278946}"/>
              </a:ext>
            </a:extLst>
          </p:cNvPr>
          <p:cNvSpPr/>
          <p:nvPr/>
        </p:nvSpPr>
        <p:spPr>
          <a:xfrm>
            <a:off x="0" y="-3367"/>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a:solidFill>
                  <a:prstClr val="white"/>
                </a:solidFill>
                <a:latin typeface="Calibri" panose="020F0502020204030204"/>
              </a:rPr>
              <a:t>Strategic Road Network: Average Daily Flow by Month</a:t>
            </a:r>
            <a:endParaRPr kumimoji="0" lang="en-GB" sz="2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A5F9FF1D-AE01-4D20-894D-C4FCDAA8D2B0}"/>
              </a:ext>
            </a:extLst>
          </p:cNvPr>
          <p:cNvSpPr>
            <a:spLocks noGrp="1"/>
          </p:cNvSpPr>
          <p:nvPr>
            <p:ph type="sldNum" sz="quarter" idx="12"/>
          </p:nvPr>
        </p:nvSpPr>
        <p:spPr/>
        <p:txBody>
          <a:bodyPr/>
          <a:lstStyle/>
          <a:p>
            <a:fld id="{AE56028F-813B-4E02-837E-17CD63D81F9F}" type="slidenum">
              <a:rPr lang="en-GB" smtClean="0"/>
              <a:t>17</a:t>
            </a:fld>
            <a:endParaRPr lang="en-GB"/>
          </a:p>
        </p:txBody>
      </p:sp>
      <p:sp>
        <p:nvSpPr>
          <p:cNvPr id="12" name="Rectangle 11">
            <a:extLst>
              <a:ext uri="{FF2B5EF4-FFF2-40B4-BE49-F238E27FC236}">
                <a16:creationId xmlns:a16="http://schemas.microsoft.com/office/drawing/2014/main" id="{1CE2CE4E-F6F9-4CC0-AAC6-4E424F00E006}"/>
              </a:ext>
            </a:extLst>
          </p:cNvPr>
          <p:cNvSpPr/>
          <p:nvPr/>
        </p:nvSpPr>
        <p:spPr>
          <a:xfrm>
            <a:off x="112675" y="683471"/>
            <a:ext cx="11895317" cy="357973"/>
          </a:xfrm>
          <a:prstGeom prst="rect">
            <a:avLst/>
          </a:prstGeom>
          <a:solidFill>
            <a:schemeClr val="accent4">
              <a:lumMod val="20000"/>
              <a:lumOff val="80000"/>
            </a:schemeClr>
          </a:solidFill>
          <a:ln w="12700">
            <a:solidFill>
              <a:srgbClr val="203864"/>
            </a:solidFill>
            <a:prstDash val="solid"/>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defRPr/>
            </a:pPr>
            <a:r>
              <a:rPr kumimoji="0" lang="en-GB" sz="1400" i="0" u="none" strike="noStrike" kern="1200" cap="none" spc="0" normalizeH="0" baseline="0" noProof="0">
                <a:ln>
                  <a:noFill/>
                </a:ln>
                <a:solidFill>
                  <a:schemeClr val="tx1"/>
                </a:solidFill>
                <a:effectLst/>
                <a:uLnTx/>
                <a:uFillTx/>
                <a:latin typeface="Calibri" panose="020F0502020204030204"/>
                <a:ea typeface="+mn-ea"/>
                <a:cs typeface="+mn-cs"/>
              </a:rPr>
              <a:t>Peterborough strategic road volumes </a:t>
            </a:r>
            <a:r>
              <a:rPr kumimoji="0" lang="en-GB" sz="1400" b="1" i="0" u="none" strike="noStrike" kern="1200" cap="none" spc="0" normalizeH="0" baseline="0" noProof="0">
                <a:ln>
                  <a:noFill/>
                </a:ln>
                <a:solidFill>
                  <a:schemeClr val="tx1"/>
                </a:solidFill>
                <a:effectLst/>
                <a:uLnTx/>
                <a:uFillTx/>
                <a:latin typeface="Calibri" panose="020F0502020204030204"/>
                <a:ea typeface="+mn-ea"/>
                <a:cs typeface="+mn-cs"/>
              </a:rPr>
              <a:t>remain slightly below pre-COVID levels </a:t>
            </a:r>
            <a:r>
              <a:rPr kumimoji="0" lang="en-GB" sz="1400" i="0" u="none" strike="noStrike" kern="1200" cap="none" spc="0" normalizeH="0" baseline="0" noProof="0">
                <a:ln>
                  <a:noFill/>
                </a:ln>
                <a:solidFill>
                  <a:schemeClr val="tx1"/>
                </a:solidFill>
                <a:effectLst/>
                <a:uLnTx/>
                <a:uFillTx/>
                <a:latin typeface="Calibri" panose="020F0502020204030204"/>
                <a:ea typeface="+mn-ea"/>
                <a:cs typeface="+mn-cs"/>
              </a:rPr>
              <a:t>(-11%) and also saw a slight decrease towards the end of the year (-7%).</a:t>
            </a:r>
            <a:r>
              <a:rPr lang="en-GB" sz="1400">
                <a:solidFill>
                  <a:schemeClr val="tx1"/>
                </a:solidFill>
                <a:latin typeface="Calibri" panose="020F0502020204030204"/>
              </a:rPr>
              <a:t> </a:t>
            </a:r>
            <a:endParaRPr kumimoji="0" lang="en-GB" sz="140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BE9249B-F399-4B28-AC64-ACAF896B8EA4}"/>
              </a:ext>
            </a:extLst>
          </p:cNvPr>
          <p:cNvSpPr txBox="1"/>
          <p:nvPr/>
        </p:nvSpPr>
        <p:spPr>
          <a:xfrm>
            <a:off x="3557587" y="1143000"/>
            <a:ext cx="5076825" cy="461665"/>
          </a:xfrm>
          <a:prstGeom prst="rect">
            <a:avLst/>
          </a:prstGeom>
          <a:noFill/>
        </p:spPr>
        <p:txBody>
          <a:bodyPr wrap="square" rtlCol="0">
            <a:spAutoFit/>
          </a:bodyPr>
          <a:lstStyle/>
          <a:p>
            <a:pPr algn="ctr"/>
            <a:r>
              <a:rPr lang="en-GB" sz="2400" b="1"/>
              <a:t>District: Peterborough</a:t>
            </a:r>
          </a:p>
        </p:txBody>
      </p:sp>
      <p:graphicFrame>
        <p:nvGraphicFramePr>
          <p:cNvPr id="2" name="Table 1">
            <a:extLst>
              <a:ext uri="{FF2B5EF4-FFF2-40B4-BE49-F238E27FC236}">
                <a16:creationId xmlns:a16="http://schemas.microsoft.com/office/drawing/2014/main" id="{23A943B5-E199-42E4-9020-01AAC7E1A632}"/>
              </a:ext>
            </a:extLst>
          </p:cNvPr>
          <p:cNvGraphicFramePr>
            <a:graphicFrameLocks noGrp="1"/>
          </p:cNvGraphicFramePr>
          <p:nvPr>
            <p:extLst>
              <p:ext uri="{D42A27DB-BD31-4B8C-83A1-F6EECF244321}">
                <p14:modId xmlns:p14="http://schemas.microsoft.com/office/powerpoint/2010/main" val="1176733757"/>
              </p:ext>
            </p:extLst>
          </p:nvPr>
        </p:nvGraphicFramePr>
        <p:xfrm>
          <a:off x="3436784" y="5851552"/>
          <a:ext cx="5318430" cy="570188"/>
        </p:xfrm>
        <a:graphic>
          <a:graphicData uri="http://schemas.openxmlformats.org/drawingml/2006/table">
            <a:tbl>
              <a:tblPr/>
              <a:tblGrid>
                <a:gridCol w="1772810">
                  <a:extLst>
                    <a:ext uri="{9D8B030D-6E8A-4147-A177-3AD203B41FA5}">
                      <a16:colId xmlns:a16="http://schemas.microsoft.com/office/drawing/2014/main" val="3739710375"/>
                    </a:ext>
                  </a:extLst>
                </a:gridCol>
                <a:gridCol w="1772810">
                  <a:extLst>
                    <a:ext uri="{9D8B030D-6E8A-4147-A177-3AD203B41FA5}">
                      <a16:colId xmlns:a16="http://schemas.microsoft.com/office/drawing/2014/main" val="710145009"/>
                    </a:ext>
                  </a:extLst>
                </a:gridCol>
                <a:gridCol w="1772810">
                  <a:extLst>
                    <a:ext uri="{9D8B030D-6E8A-4147-A177-3AD203B41FA5}">
                      <a16:colId xmlns:a16="http://schemas.microsoft.com/office/drawing/2014/main" val="1102751160"/>
                    </a:ext>
                  </a:extLst>
                </a:gridCol>
              </a:tblGrid>
              <a:tr h="380958">
                <a:tc>
                  <a:txBody>
                    <a:bodyPr/>
                    <a:lstStyle/>
                    <a:p>
                      <a:pPr algn="ctr" rtl="0" fontAlgn="b"/>
                      <a:r>
                        <a:rPr lang="en-GB" sz="1200" b="1" i="0" u="none" strike="noStrike">
                          <a:solidFill>
                            <a:srgbClr val="0070C0"/>
                          </a:solidFill>
                          <a:effectLst/>
                          <a:latin typeface="Calibri"/>
                        </a:rPr>
                        <a:t>Pre-COVID to Now:</a:t>
                      </a:r>
                    </a:p>
                    <a:p>
                      <a:pPr algn="ctr" rtl="0" fontAlgn="b"/>
                      <a:r>
                        <a:rPr lang="pl-PL" sz="1200" b="1" i="0" u="none" strike="noStrike">
                          <a:solidFill>
                            <a:srgbClr val="000000"/>
                          </a:solidFill>
                          <a:effectLst/>
                          <a:latin typeface="Calibri"/>
                        </a:rPr>
                        <a:t>Dec 2019 to Dec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1200" b="1" i="0" u="none" strike="noStrike">
                          <a:solidFill>
                            <a:srgbClr val="0070C0"/>
                          </a:solidFill>
                          <a:effectLst/>
                          <a:latin typeface="Calibri"/>
                        </a:rPr>
                        <a:t>Mid-COVID to Now:</a:t>
                      </a:r>
                    </a:p>
                    <a:p>
                      <a:pPr algn="ctr" rtl="0" fontAlgn="b"/>
                      <a:r>
                        <a:rPr lang="pl-PL" sz="1200" b="1" i="0" u="none" strike="noStrike">
                          <a:solidFill>
                            <a:srgbClr val="000000"/>
                          </a:solidFill>
                          <a:effectLst/>
                          <a:latin typeface="Calibri"/>
                        </a:rPr>
                        <a:t>Dec 2020 to Dec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1200" b="1" i="0" u="none" strike="noStrike">
                          <a:solidFill>
                            <a:srgbClr val="0070C0"/>
                          </a:solidFill>
                          <a:effectLst/>
                          <a:latin typeface="Calibri"/>
                        </a:rPr>
                        <a:t>Previous update to Now:</a:t>
                      </a:r>
                    </a:p>
                    <a:p>
                      <a:pPr algn="ctr" rtl="0" fontAlgn="b"/>
                      <a:r>
                        <a:rPr lang="en-GB" sz="1200" b="1" i="0" u="none" strike="noStrike">
                          <a:solidFill>
                            <a:srgbClr val="000000"/>
                          </a:solidFill>
                          <a:effectLst/>
                          <a:latin typeface="Calibri"/>
                        </a:rPr>
                        <a:t>Sept 2022 to Dec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84718652"/>
                  </a:ext>
                </a:extLst>
              </a:tr>
              <a:tr h="125391">
                <a:tc>
                  <a:txBody>
                    <a:bodyPr/>
                    <a:lstStyle/>
                    <a:p>
                      <a:pPr algn="ctr" rtl="0" fontAlgn="b"/>
                      <a:r>
                        <a:rPr lang="en-GB" sz="1200" b="1" i="0" u="none" strike="noStrike">
                          <a:solidFill>
                            <a:schemeClr val="tx1"/>
                          </a:solidFill>
                          <a:effectLst/>
                          <a:latin typeface="Calibri"/>
                        </a:rPr>
                        <a:t>-11%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rtl="0" fontAlgn="b"/>
                      <a:r>
                        <a:rPr lang="en-GB" sz="1200" b="1" i="0" u="none" strike="noStrike">
                          <a:solidFill>
                            <a:sysClr val="windowText" lastClr="000000"/>
                          </a:solidFill>
                          <a:effectLst/>
                          <a:latin typeface="Calibri"/>
                        </a:rPr>
                        <a:t>+21%</a:t>
                      </a:r>
                      <a:endParaRPr lang="en-GB" sz="1200" b="1" i="0" u="none" strike="noStrike">
                        <a:solidFill>
                          <a:sysClr val="windowText" lastClr="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200" b="1" i="0" u="none" strike="noStrike">
                          <a:solidFill>
                            <a:sysClr val="windowText" lastClr="000000"/>
                          </a:solidFill>
                          <a:effectLst/>
                          <a:latin typeface="Calibri"/>
                        </a:rPr>
                        <a:t>-7%</a:t>
                      </a:r>
                      <a:endParaRPr lang="en-GB" sz="1200" b="1" i="0" u="none" strike="noStrike">
                        <a:solidFill>
                          <a:sysClr val="windowText" lastClr="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71787238"/>
                  </a:ext>
                </a:extLst>
              </a:tr>
            </a:tbl>
          </a:graphicData>
        </a:graphic>
      </p:graphicFrame>
      <p:pic>
        <p:nvPicPr>
          <p:cNvPr id="7" name="Picture 6" descr="Chart, line chart&#10;&#10;Description automatically generated">
            <a:extLst>
              <a:ext uri="{FF2B5EF4-FFF2-40B4-BE49-F238E27FC236}">
                <a16:creationId xmlns:a16="http://schemas.microsoft.com/office/drawing/2014/main" id="{1DC75265-FC7E-4594-8158-D38D78D527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346" y="1778628"/>
            <a:ext cx="11181308" cy="3648339"/>
          </a:xfrm>
          <a:prstGeom prst="rect">
            <a:avLst/>
          </a:prstGeom>
        </p:spPr>
      </p:pic>
      <p:sp>
        <p:nvSpPr>
          <p:cNvPr id="11" name="TextBox 10">
            <a:extLst>
              <a:ext uri="{FF2B5EF4-FFF2-40B4-BE49-F238E27FC236}">
                <a16:creationId xmlns:a16="http://schemas.microsoft.com/office/drawing/2014/main" id="{072322F4-2723-4015-9669-533BE13C4264}"/>
              </a:ext>
            </a:extLst>
          </p:cNvPr>
          <p:cNvSpPr txBox="1"/>
          <p:nvPr/>
        </p:nvSpPr>
        <p:spPr>
          <a:xfrm>
            <a:off x="-1" y="6601337"/>
            <a:ext cx="10395751" cy="253916"/>
          </a:xfrm>
          <a:prstGeom prst="rect">
            <a:avLst/>
          </a:prstGeom>
          <a:noFill/>
        </p:spPr>
        <p:txBody>
          <a:bodyPr wrap="square" rtlCol="0">
            <a:spAutoFit/>
          </a:bodyPr>
          <a:lstStyle/>
          <a:p>
            <a:r>
              <a:rPr lang="en-GB" sz="1050"/>
              <a:t>Analysis based on 5 sensors - 3 on the A47 (2 east of </a:t>
            </a:r>
            <a:r>
              <a:rPr lang="en-GB" sz="1050" err="1"/>
              <a:t>Dogsthrope</a:t>
            </a:r>
            <a:r>
              <a:rPr lang="en-GB" sz="1050"/>
              <a:t>, 1 south of Bretton) and 2 on the A1 (1 north of </a:t>
            </a:r>
            <a:r>
              <a:rPr lang="en-GB" sz="1050" err="1"/>
              <a:t>Wansford</a:t>
            </a:r>
            <a:r>
              <a:rPr lang="en-GB" sz="1050"/>
              <a:t> and 1 south of Stamford).</a:t>
            </a:r>
          </a:p>
        </p:txBody>
      </p:sp>
      <p:pic>
        <p:nvPicPr>
          <p:cNvPr id="10" name="Picture 9" descr="A picture containing text&#10;&#10;Description automatically generated">
            <a:extLst>
              <a:ext uri="{FF2B5EF4-FFF2-40B4-BE49-F238E27FC236}">
                <a16:creationId xmlns:a16="http://schemas.microsoft.com/office/drawing/2014/main" id="{A872C0B5-8DA1-4E26-88E7-9229EE97C7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0770172" y="-778447"/>
            <a:ext cx="590827" cy="2204871"/>
          </a:xfrm>
          <a:prstGeom prst="rect">
            <a:avLst/>
          </a:prstGeom>
        </p:spPr>
      </p:pic>
    </p:spTree>
    <p:extLst>
      <p:ext uri="{BB962C8B-B14F-4D97-AF65-F5344CB8AC3E}">
        <p14:creationId xmlns:p14="http://schemas.microsoft.com/office/powerpoint/2010/main" val="2599386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C4DB76-5575-4A93-A3D5-9C6F81278946}"/>
              </a:ext>
            </a:extLst>
          </p:cNvPr>
          <p:cNvSpPr/>
          <p:nvPr/>
        </p:nvSpPr>
        <p:spPr>
          <a:xfrm>
            <a:off x="0" y="-3367"/>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a:solidFill>
                  <a:prstClr val="white"/>
                </a:solidFill>
                <a:latin typeface="Calibri" panose="020F0502020204030204"/>
              </a:rPr>
              <a:t>Strategic Road Network: Average Daily Flow by Month</a:t>
            </a:r>
            <a:endParaRPr kumimoji="0" lang="en-GB" sz="2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A5F9FF1D-AE01-4D20-894D-C4FCDAA8D2B0}"/>
              </a:ext>
            </a:extLst>
          </p:cNvPr>
          <p:cNvSpPr>
            <a:spLocks noGrp="1"/>
          </p:cNvSpPr>
          <p:nvPr>
            <p:ph type="sldNum" sz="quarter" idx="12"/>
          </p:nvPr>
        </p:nvSpPr>
        <p:spPr/>
        <p:txBody>
          <a:bodyPr/>
          <a:lstStyle/>
          <a:p>
            <a:fld id="{AE56028F-813B-4E02-837E-17CD63D81F9F}" type="slidenum">
              <a:rPr lang="en-GB" smtClean="0"/>
              <a:t>18</a:t>
            </a:fld>
            <a:endParaRPr lang="en-GB"/>
          </a:p>
        </p:txBody>
      </p:sp>
      <p:sp>
        <p:nvSpPr>
          <p:cNvPr id="12" name="Rectangle 11">
            <a:extLst>
              <a:ext uri="{FF2B5EF4-FFF2-40B4-BE49-F238E27FC236}">
                <a16:creationId xmlns:a16="http://schemas.microsoft.com/office/drawing/2014/main" id="{1CE2CE4E-F6F9-4CC0-AAC6-4E424F00E006}"/>
              </a:ext>
            </a:extLst>
          </p:cNvPr>
          <p:cNvSpPr/>
          <p:nvPr/>
        </p:nvSpPr>
        <p:spPr>
          <a:xfrm>
            <a:off x="148340" y="722846"/>
            <a:ext cx="11895317" cy="335704"/>
          </a:xfrm>
          <a:prstGeom prst="rect">
            <a:avLst/>
          </a:prstGeom>
          <a:solidFill>
            <a:schemeClr val="accent4">
              <a:lumMod val="20000"/>
              <a:lumOff val="80000"/>
            </a:schemeClr>
          </a:solidFill>
          <a:ln w="12700">
            <a:solidFill>
              <a:srgbClr val="203864"/>
            </a:solidFill>
            <a:prstDash val="solid"/>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defRPr/>
            </a:pPr>
            <a:r>
              <a:rPr kumimoji="0" lang="en-GB" sz="1400" i="0" u="none" strike="noStrike" kern="1200" cap="none" spc="0" normalizeH="0" baseline="0" noProof="0">
                <a:ln>
                  <a:noFill/>
                </a:ln>
                <a:solidFill>
                  <a:schemeClr val="tx1"/>
                </a:solidFill>
                <a:effectLst/>
                <a:uLnTx/>
                <a:uFillTx/>
                <a:latin typeface="Calibri" panose="020F0502020204030204"/>
                <a:ea typeface="+mn-ea"/>
                <a:cs typeface="+mn-cs"/>
              </a:rPr>
              <a:t>South Cambridgeshire strategic road volumes </a:t>
            </a:r>
            <a:r>
              <a:rPr kumimoji="0" lang="en-GB" sz="1400" b="1" i="0" u="none" strike="noStrike" kern="1200" cap="none" spc="0" normalizeH="0" baseline="0" noProof="0">
                <a:ln>
                  <a:noFill/>
                </a:ln>
                <a:solidFill>
                  <a:schemeClr val="tx1"/>
                </a:solidFill>
                <a:effectLst/>
                <a:uLnTx/>
                <a:uFillTx/>
                <a:latin typeface="Calibri" panose="020F0502020204030204"/>
                <a:ea typeface="+mn-ea"/>
                <a:cs typeface="+mn-cs"/>
              </a:rPr>
              <a:t>remain slightly below pre-COVID levels </a:t>
            </a:r>
            <a:r>
              <a:rPr kumimoji="0" lang="en-GB" sz="1400" i="0" u="none" strike="noStrike" kern="1200" cap="none" spc="0" normalizeH="0" baseline="0" noProof="0">
                <a:ln>
                  <a:noFill/>
                </a:ln>
                <a:solidFill>
                  <a:schemeClr val="tx1"/>
                </a:solidFill>
                <a:effectLst/>
                <a:uLnTx/>
                <a:uFillTx/>
                <a:latin typeface="Calibri" panose="020F0502020204030204"/>
                <a:ea typeface="+mn-ea"/>
                <a:cs typeface="+mn-cs"/>
              </a:rPr>
              <a:t>and also saw a slight decrease towards the end of the year (-11%).</a:t>
            </a:r>
            <a:endParaRPr lang="en-GB" sz="1400" b="1" i="0" u="none" strike="noStrike" kern="1200" cap="none" spc="0" normalizeH="0" baseline="0" noProof="0">
              <a:ln>
                <a:noFill/>
              </a:ln>
              <a:solidFill>
                <a:schemeClr val="tx1"/>
              </a:solidFill>
              <a:effectLst/>
              <a:uLnTx/>
              <a:uFillTx/>
              <a:latin typeface="Calibri" panose="020F0502020204030204"/>
              <a:ea typeface="Calibri"/>
              <a:cs typeface="Calibri"/>
            </a:endParaRPr>
          </a:p>
        </p:txBody>
      </p:sp>
      <p:sp>
        <p:nvSpPr>
          <p:cNvPr id="5" name="TextBox 4">
            <a:extLst>
              <a:ext uri="{FF2B5EF4-FFF2-40B4-BE49-F238E27FC236}">
                <a16:creationId xmlns:a16="http://schemas.microsoft.com/office/drawing/2014/main" id="{CBE9249B-F399-4B28-AC64-ACAF896B8EA4}"/>
              </a:ext>
            </a:extLst>
          </p:cNvPr>
          <p:cNvSpPr txBox="1"/>
          <p:nvPr/>
        </p:nvSpPr>
        <p:spPr>
          <a:xfrm>
            <a:off x="3557587" y="1143000"/>
            <a:ext cx="5076825" cy="461665"/>
          </a:xfrm>
          <a:prstGeom prst="rect">
            <a:avLst/>
          </a:prstGeom>
          <a:noFill/>
        </p:spPr>
        <p:txBody>
          <a:bodyPr wrap="square" rtlCol="0">
            <a:spAutoFit/>
          </a:bodyPr>
          <a:lstStyle/>
          <a:p>
            <a:pPr algn="ctr"/>
            <a:r>
              <a:rPr lang="en-GB" sz="2400" b="1"/>
              <a:t>District: South Cambridgeshire</a:t>
            </a:r>
          </a:p>
        </p:txBody>
      </p:sp>
      <p:graphicFrame>
        <p:nvGraphicFramePr>
          <p:cNvPr id="2" name="Table 1">
            <a:extLst>
              <a:ext uri="{FF2B5EF4-FFF2-40B4-BE49-F238E27FC236}">
                <a16:creationId xmlns:a16="http://schemas.microsoft.com/office/drawing/2014/main" id="{944FDD2D-DD21-4825-870D-4A9D4EB8A651}"/>
              </a:ext>
            </a:extLst>
          </p:cNvPr>
          <p:cNvGraphicFramePr>
            <a:graphicFrameLocks noGrp="1"/>
          </p:cNvGraphicFramePr>
          <p:nvPr>
            <p:extLst>
              <p:ext uri="{D42A27DB-BD31-4B8C-83A1-F6EECF244321}">
                <p14:modId xmlns:p14="http://schemas.microsoft.com/office/powerpoint/2010/main" val="2053132575"/>
              </p:ext>
            </p:extLst>
          </p:nvPr>
        </p:nvGraphicFramePr>
        <p:xfrm>
          <a:off x="3039944" y="5841178"/>
          <a:ext cx="6112107" cy="578440"/>
        </p:xfrm>
        <a:graphic>
          <a:graphicData uri="http://schemas.openxmlformats.org/drawingml/2006/table">
            <a:tbl>
              <a:tblPr/>
              <a:tblGrid>
                <a:gridCol w="2037369">
                  <a:extLst>
                    <a:ext uri="{9D8B030D-6E8A-4147-A177-3AD203B41FA5}">
                      <a16:colId xmlns:a16="http://schemas.microsoft.com/office/drawing/2014/main" val="3195156923"/>
                    </a:ext>
                  </a:extLst>
                </a:gridCol>
                <a:gridCol w="2037369">
                  <a:extLst>
                    <a:ext uri="{9D8B030D-6E8A-4147-A177-3AD203B41FA5}">
                      <a16:colId xmlns:a16="http://schemas.microsoft.com/office/drawing/2014/main" val="2272412920"/>
                    </a:ext>
                  </a:extLst>
                </a:gridCol>
                <a:gridCol w="2037369">
                  <a:extLst>
                    <a:ext uri="{9D8B030D-6E8A-4147-A177-3AD203B41FA5}">
                      <a16:colId xmlns:a16="http://schemas.microsoft.com/office/drawing/2014/main" val="1433352015"/>
                    </a:ext>
                  </a:extLst>
                </a:gridCol>
              </a:tblGrid>
              <a:tr h="389210">
                <a:tc>
                  <a:txBody>
                    <a:bodyPr/>
                    <a:lstStyle/>
                    <a:p>
                      <a:pPr algn="ctr" rtl="0" fontAlgn="b"/>
                      <a:r>
                        <a:rPr lang="en-GB" sz="1200" b="1" i="0" u="none" strike="noStrike">
                          <a:solidFill>
                            <a:srgbClr val="0070C0"/>
                          </a:solidFill>
                          <a:effectLst/>
                          <a:latin typeface="Calibri"/>
                        </a:rPr>
                        <a:t>Pre-COVID to Now:</a:t>
                      </a:r>
                    </a:p>
                    <a:p>
                      <a:pPr algn="ctr" rtl="0" fontAlgn="b"/>
                      <a:r>
                        <a:rPr lang="pl-PL" sz="1200" b="1" i="0" u="none" strike="noStrike">
                          <a:solidFill>
                            <a:srgbClr val="000000"/>
                          </a:solidFill>
                          <a:effectLst/>
                          <a:latin typeface="Calibri"/>
                        </a:rPr>
                        <a:t>Dec 2019 to Dec 2022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1" i="0" u="none" strike="noStrike">
                          <a:solidFill>
                            <a:srgbClr val="0070C0"/>
                          </a:solidFill>
                          <a:effectLst/>
                          <a:latin typeface="Calibri"/>
                        </a:rPr>
                        <a:t>Mid-COVID to Now:</a:t>
                      </a:r>
                    </a:p>
                    <a:p>
                      <a:pPr algn="ctr" rtl="0" fontAlgn="b"/>
                      <a:r>
                        <a:rPr lang="pl-PL" sz="1200" b="1" i="0" u="none" strike="noStrike">
                          <a:solidFill>
                            <a:srgbClr val="000000"/>
                          </a:solidFill>
                          <a:effectLst/>
                          <a:latin typeface="Calibri"/>
                        </a:rPr>
                        <a:t>Dec 2020 to Dec 2022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1" i="0" u="none" strike="noStrike">
                          <a:solidFill>
                            <a:srgbClr val="0070C0"/>
                          </a:solidFill>
                          <a:effectLst/>
                          <a:latin typeface="Calibri"/>
                        </a:rPr>
                        <a:t>Previous update to Now:</a:t>
                      </a:r>
                    </a:p>
                    <a:p>
                      <a:pPr algn="ctr" rtl="0" fontAlgn="b"/>
                      <a:r>
                        <a:rPr lang="en-GB" sz="1200" b="1" i="0" u="none" strike="noStrike">
                          <a:solidFill>
                            <a:srgbClr val="000000"/>
                          </a:solidFill>
                          <a:effectLst/>
                          <a:latin typeface="Calibri"/>
                        </a:rPr>
                        <a:t>Sept 2022 to Dec 2022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9078438"/>
                  </a:ext>
                </a:extLst>
              </a:tr>
              <a:tr h="130969">
                <a:tc>
                  <a:txBody>
                    <a:bodyPr/>
                    <a:lstStyle/>
                    <a:p>
                      <a:pPr algn="ctr" rtl="0" fontAlgn="b"/>
                      <a:r>
                        <a:rPr lang="en-GB" sz="1200" b="1" i="0" u="none" strike="noStrike">
                          <a:solidFill>
                            <a:schemeClr val="tx1"/>
                          </a:solidFill>
                          <a:effectLst/>
                          <a:latin typeface="Calibri"/>
                        </a:rPr>
                        <a:t>-6%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p>
                      <a:pPr algn="ctr" rtl="0" fontAlgn="b"/>
                      <a:r>
                        <a:rPr lang="en-GB" sz="1200" b="1" i="0" u="none" strike="noStrike">
                          <a:solidFill>
                            <a:sysClr val="windowText" lastClr="000000"/>
                          </a:solidFill>
                          <a:effectLst/>
                          <a:latin typeface="Calibri"/>
                        </a:rPr>
                        <a:t>+57%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GB" sz="1200" b="1" i="0" u="none" strike="noStrike">
                          <a:solidFill>
                            <a:sysClr val="windowText" lastClr="000000"/>
                          </a:solidFill>
                          <a:effectLst/>
                          <a:latin typeface="Calibri"/>
                        </a:rPr>
                        <a:t>-11%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99200562"/>
                  </a:ext>
                </a:extLst>
              </a:tr>
            </a:tbl>
          </a:graphicData>
        </a:graphic>
      </p:graphicFrame>
      <p:sp>
        <p:nvSpPr>
          <p:cNvPr id="13" name="TextBox 12">
            <a:extLst>
              <a:ext uri="{FF2B5EF4-FFF2-40B4-BE49-F238E27FC236}">
                <a16:creationId xmlns:a16="http://schemas.microsoft.com/office/drawing/2014/main" id="{AB7A4E6C-5A3C-4E6D-84CB-CE9CA1D4AC95}"/>
              </a:ext>
            </a:extLst>
          </p:cNvPr>
          <p:cNvSpPr txBox="1"/>
          <p:nvPr/>
        </p:nvSpPr>
        <p:spPr>
          <a:xfrm>
            <a:off x="0" y="6604084"/>
            <a:ext cx="11895317" cy="253916"/>
          </a:xfrm>
          <a:prstGeom prst="rect">
            <a:avLst/>
          </a:prstGeom>
          <a:noFill/>
        </p:spPr>
        <p:txBody>
          <a:bodyPr wrap="square" lIns="91440" tIns="45720" rIns="91440" bIns="45720" rtlCol="0" anchor="t">
            <a:spAutoFit/>
          </a:bodyPr>
          <a:lstStyle/>
          <a:p>
            <a:r>
              <a:rPr lang="en-GB" sz="1050"/>
              <a:t>Analysis based on 3 sensors - 1 on the M11 (near Duxford) and 2 on the A11 (1 south of Great Wilbraham and 1 west of Abington). A428 sensors excluded to avoid data bias due to the A14 roadworks.</a:t>
            </a:r>
            <a:endParaRPr lang="en-GB"/>
          </a:p>
        </p:txBody>
      </p:sp>
      <p:pic>
        <p:nvPicPr>
          <p:cNvPr id="7" name="Picture 6" descr="Chart, line chart&#10;&#10;Description automatically generated">
            <a:extLst>
              <a:ext uri="{FF2B5EF4-FFF2-40B4-BE49-F238E27FC236}">
                <a16:creationId xmlns:a16="http://schemas.microsoft.com/office/drawing/2014/main" id="{4EAE7B48-2E32-4978-9CD4-FD37BB6384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401" y="1602529"/>
            <a:ext cx="11463198" cy="3806449"/>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071DF15E-59DC-4A8A-995B-4B3C59247F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0770172" y="-778447"/>
            <a:ext cx="590827" cy="2204871"/>
          </a:xfrm>
          <a:prstGeom prst="rect">
            <a:avLst/>
          </a:prstGeom>
        </p:spPr>
      </p:pic>
    </p:spTree>
    <p:extLst>
      <p:ext uri="{BB962C8B-B14F-4D97-AF65-F5344CB8AC3E}">
        <p14:creationId xmlns:p14="http://schemas.microsoft.com/office/powerpoint/2010/main" val="3878150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24DC49-BADA-4AA2-80ED-4C7F1ED6E3C4}"/>
              </a:ext>
            </a:extLst>
          </p:cNvPr>
          <p:cNvSpPr/>
          <p:nvPr/>
        </p:nvSpPr>
        <p:spPr>
          <a:xfrm>
            <a:off x="0" y="-3367"/>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a:solidFill>
                  <a:prstClr val="white"/>
                </a:solidFill>
                <a:latin typeface="Calibri" panose="020F0502020204030204"/>
              </a:rPr>
              <a:t>Strategic Road Network: Daily Flow by Day of Week</a:t>
            </a:r>
            <a:endParaRPr kumimoji="0" lang="en-GB" sz="2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49653C55-2FA5-4ADD-83B6-7DD9B389525C}"/>
              </a:ext>
            </a:extLst>
          </p:cNvPr>
          <p:cNvSpPr>
            <a:spLocks noGrp="1"/>
          </p:cNvSpPr>
          <p:nvPr>
            <p:ph type="sldNum" sz="quarter" idx="12"/>
          </p:nvPr>
        </p:nvSpPr>
        <p:spPr>
          <a:xfrm>
            <a:off x="9431268" y="6562079"/>
            <a:ext cx="2743200" cy="365125"/>
          </a:xfrm>
        </p:spPr>
        <p:txBody>
          <a:bodyPr/>
          <a:lstStyle/>
          <a:p>
            <a:fld id="{AE56028F-813B-4E02-837E-17CD63D81F9F}" type="slidenum">
              <a:rPr lang="en-GB" smtClean="0"/>
              <a:t>19</a:t>
            </a:fld>
            <a:endParaRPr lang="en-GB"/>
          </a:p>
        </p:txBody>
      </p:sp>
      <p:sp>
        <p:nvSpPr>
          <p:cNvPr id="10" name="Rectangle 9">
            <a:extLst>
              <a:ext uri="{FF2B5EF4-FFF2-40B4-BE49-F238E27FC236}">
                <a16:creationId xmlns:a16="http://schemas.microsoft.com/office/drawing/2014/main" id="{4A9BA15F-A1D7-4251-959E-9B38C889C705}"/>
              </a:ext>
            </a:extLst>
          </p:cNvPr>
          <p:cNvSpPr/>
          <p:nvPr/>
        </p:nvSpPr>
        <p:spPr>
          <a:xfrm>
            <a:off x="148339" y="750759"/>
            <a:ext cx="11895317" cy="275492"/>
          </a:xfrm>
          <a:prstGeom prst="rect">
            <a:avLst/>
          </a:prstGeom>
          <a:solidFill>
            <a:schemeClr val="accent4">
              <a:lumMod val="20000"/>
              <a:lumOff val="80000"/>
            </a:schemeClr>
          </a:solidFill>
          <a:ln w="12700">
            <a:solidFill>
              <a:srgbClr val="203864"/>
            </a:solidFill>
            <a:prstDash val="solid"/>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defRPr/>
            </a:pPr>
            <a:r>
              <a:rPr kumimoji="0" lang="en-GB" sz="1400" i="0" u="none" strike="noStrike" kern="1200" cap="none" spc="0" normalizeH="0" baseline="0" noProof="0">
                <a:ln>
                  <a:noFill/>
                </a:ln>
                <a:solidFill>
                  <a:schemeClr val="tx1"/>
                </a:solidFill>
                <a:effectLst/>
                <a:uLnTx/>
                <a:uFillTx/>
                <a:latin typeface="Calibri" panose="020F0502020204030204"/>
                <a:ea typeface="+mn-ea"/>
                <a:cs typeface="+mn-cs"/>
              </a:rPr>
              <a:t>Fridays and Saturdays are closest to Pre-COVID levels. Mondays and Sundays remain most below pre-COVID volumes.</a:t>
            </a:r>
          </a:p>
        </p:txBody>
      </p:sp>
      <p:sp>
        <p:nvSpPr>
          <p:cNvPr id="16" name="TextBox 15">
            <a:extLst>
              <a:ext uri="{FF2B5EF4-FFF2-40B4-BE49-F238E27FC236}">
                <a16:creationId xmlns:a16="http://schemas.microsoft.com/office/drawing/2014/main" id="{B5561E7E-2441-43C5-AB96-78D8A27AF343}"/>
              </a:ext>
            </a:extLst>
          </p:cNvPr>
          <p:cNvSpPr txBox="1"/>
          <p:nvPr/>
        </p:nvSpPr>
        <p:spPr>
          <a:xfrm>
            <a:off x="-11793" y="6600796"/>
            <a:ext cx="9723567" cy="253916"/>
          </a:xfrm>
          <a:prstGeom prst="rect">
            <a:avLst/>
          </a:prstGeom>
          <a:noFill/>
        </p:spPr>
        <p:txBody>
          <a:bodyPr wrap="square" rtlCol="0">
            <a:spAutoFit/>
          </a:bodyPr>
          <a:lstStyle/>
          <a:p>
            <a:r>
              <a:rPr lang="en-GB" sz="1050"/>
              <a:t>Analysis based on 28 sensors - 3 sensors in Cambridge, 6, in East Cambridgeshire, 2 in Fenland, 9 in Huntingdonshire, 5 in Peterborough and 3 in South Cambridgeshire.</a:t>
            </a:r>
          </a:p>
        </p:txBody>
      </p:sp>
      <p:pic>
        <p:nvPicPr>
          <p:cNvPr id="4" name="Picture 5" descr="Chart, bar chart&#10;&#10;Description automatically generated">
            <a:extLst>
              <a:ext uri="{FF2B5EF4-FFF2-40B4-BE49-F238E27FC236}">
                <a16:creationId xmlns:a16="http://schemas.microsoft.com/office/drawing/2014/main" id="{43B3140B-52B6-CE36-F1E8-F877DB0750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7990" y="1149050"/>
            <a:ext cx="8562975" cy="4169810"/>
          </a:xfrm>
          <a:prstGeom prst="rect">
            <a:avLst/>
          </a:prstGeom>
        </p:spPr>
      </p:pic>
      <p:grpSp>
        <p:nvGrpSpPr>
          <p:cNvPr id="13" name="Group 12">
            <a:extLst>
              <a:ext uri="{FF2B5EF4-FFF2-40B4-BE49-F238E27FC236}">
                <a16:creationId xmlns:a16="http://schemas.microsoft.com/office/drawing/2014/main" id="{EDEC4380-0F82-4BBC-8B93-DAF34CECA942}"/>
              </a:ext>
            </a:extLst>
          </p:cNvPr>
          <p:cNvGrpSpPr/>
          <p:nvPr/>
        </p:nvGrpSpPr>
        <p:grpSpPr>
          <a:xfrm>
            <a:off x="2826678" y="1862039"/>
            <a:ext cx="7274486" cy="2247607"/>
            <a:chOff x="2712378" y="1823939"/>
            <a:chExt cx="7274486" cy="2247607"/>
          </a:xfrm>
        </p:grpSpPr>
        <p:sp>
          <p:nvSpPr>
            <p:cNvPr id="6" name="TextBox 5">
              <a:extLst>
                <a:ext uri="{FF2B5EF4-FFF2-40B4-BE49-F238E27FC236}">
                  <a16:creationId xmlns:a16="http://schemas.microsoft.com/office/drawing/2014/main" id="{BEFABAA6-6E17-4514-810F-001F41C8D8F5}"/>
                </a:ext>
              </a:extLst>
            </p:cNvPr>
            <p:cNvSpPr txBox="1"/>
            <p:nvPr/>
          </p:nvSpPr>
          <p:spPr>
            <a:xfrm>
              <a:off x="2712378" y="2054830"/>
              <a:ext cx="353943" cy="562563"/>
            </a:xfrm>
            <a:prstGeom prst="rect">
              <a:avLst/>
            </a:prstGeom>
            <a:noFill/>
          </p:spPr>
          <p:txBody>
            <a:bodyPr vert="vert270" wrap="square" rtlCol="0">
              <a:spAutoFit/>
            </a:bodyPr>
            <a:lstStyle/>
            <a:p>
              <a:pPr algn="ctr"/>
              <a:r>
                <a:rPr lang="en-GB" sz="1100">
                  <a:solidFill>
                    <a:schemeClr val="bg1"/>
                  </a:solidFill>
                </a:rPr>
                <a:t>Dec -19</a:t>
              </a:r>
            </a:p>
          </p:txBody>
        </p:sp>
        <p:sp>
          <p:nvSpPr>
            <p:cNvPr id="17" name="TextBox 16">
              <a:extLst>
                <a:ext uri="{FF2B5EF4-FFF2-40B4-BE49-F238E27FC236}">
                  <a16:creationId xmlns:a16="http://schemas.microsoft.com/office/drawing/2014/main" id="{E9C56FED-CD1A-4C54-B8FD-025C1C3D4130}"/>
                </a:ext>
              </a:extLst>
            </p:cNvPr>
            <p:cNvSpPr txBox="1"/>
            <p:nvPr/>
          </p:nvSpPr>
          <p:spPr>
            <a:xfrm>
              <a:off x="3779456" y="2040204"/>
              <a:ext cx="353943" cy="562563"/>
            </a:xfrm>
            <a:prstGeom prst="rect">
              <a:avLst/>
            </a:prstGeom>
            <a:noFill/>
          </p:spPr>
          <p:txBody>
            <a:bodyPr vert="vert270" wrap="square" rtlCol="0">
              <a:spAutoFit/>
            </a:bodyPr>
            <a:lstStyle/>
            <a:p>
              <a:pPr algn="ctr"/>
              <a:r>
                <a:rPr lang="en-GB" sz="1100">
                  <a:solidFill>
                    <a:schemeClr val="bg1"/>
                  </a:solidFill>
                </a:rPr>
                <a:t>Dec -19</a:t>
              </a:r>
            </a:p>
          </p:txBody>
        </p:sp>
        <p:sp>
          <p:nvSpPr>
            <p:cNvPr id="18" name="TextBox 17">
              <a:extLst>
                <a:ext uri="{FF2B5EF4-FFF2-40B4-BE49-F238E27FC236}">
                  <a16:creationId xmlns:a16="http://schemas.microsoft.com/office/drawing/2014/main" id="{2C441AAA-0664-4850-B0BA-5E92977A505A}"/>
                </a:ext>
              </a:extLst>
            </p:cNvPr>
            <p:cNvSpPr txBox="1"/>
            <p:nvPr/>
          </p:nvSpPr>
          <p:spPr>
            <a:xfrm>
              <a:off x="4846534" y="2001624"/>
              <a:ext cx="353943" cy="562563"/>
            </a:xfrm>
            <a:prstGeom prst="rect">
              <a:avLst/>
            </a:prstGeom>
            <a:noFill/>
          </p:spPr>
          <p:txBody>
            <a:bodyPr vert="vert270" wrap="square" rtlCol="0">
              <a:spAutoFit/>
            </a:bodyPr>
            <a:lstStyle/>
            <a:p>
              <a:pPr algn="ctr"/>
              <a:r>
                <a:rPr lang="en-GB" sz="1100">
                  <a:solidFill>
                    <a:schemeClr val="bg1"/>
                  </a:solidFill>
                </a:rPr>
                <a:t>Dec -19</a:t>
              </a:r>
            </a:p>
          </p:txBody>
        </p:sp>
        <p:sp>
          <p:nvSpPr>
            <p:cNvPr id="19" name="TextBox 18">
              <a:extLst>
                <a:ext uri="{FF2B5EF4-FFF2-40B4-BE49-F238E27FC236}">
                  <a16:creationId xmlns:a16="http://schemas.microsoft.com/office/drawing/2014/main" id="{19EF14C5-FCCC-4212-9071-BCDE0D0DA341}"/>
                </a:ext>
              </a:extLst>
            </p:cNvPr>
            <p:cNvSpPr txBox="1"/>
            <p:nvPr/>
          </p:nvSpPr>
          <p:spPr>
            <a:xfrm>
              <a:off x="5897257" y="1909157"/>
              <a:ext cx="353943" cy="562563"/>
            </a:xfrm>
            <a:prstGeom prst="rect">
              <a:avLst/>
            </a:prstGeom>
            <a:noFill/>
          </p:spPr>
          <p:txBody>
            <a:bodyPr vert="vert270" wrap="square" rtlCol="0">
              <a:spAutoFit/>
            </a:bodyPr>
            <a:lstStyle/>
            <a:p>
              <a:pPr algn="ctr"/>
              <a:r>
                <a:rPr lang="en-GB" sz="1100">
                  <a:solidFill>
                    <a:schemeClr val="bg1"/>
                  </a:solidFill>
                </a:rPr>
                <a:t>Dec -19</a:t>
              </a:r>
            </a:p>
          </p:txBody>
        </p:sp>
        <p:sp>
          <p:nvSpPr>
            <p:cNvPr id="20" name="TextBox 19">
              <a:extLst>
                <a:ext uri="{FF2B5EF4-FFF2-40B4-BE49-F238E27FC236}">
                  <a16:creationId xmlns:a16="http://schemas.microsoft.com/office/drawing/2014/main" id="{B91920AD-F925-4E7B-B4CC-3C4B9A403487}"/>
                </a:ext>
              </a:extLst>
            </p:cNvPr>
            <p:cNvSpPr txBox="1"/>
            <p:nvPr/>
          </p:nvSpPr>
          <p:spPr>
            <a:xfrm>
              <a:off x="6980690" y="1823939"/>
              <a:ext cx="353943" cy="562563"/>
            </a:xfrm>
            <a:prstGeom prst="rect">
              <a:avLst/>
            </a:prstGeom>
            <a:noFill/>
          </p:spPr>
          <p:txBody>
            <a:bodyPr vert="vert270" wrap="square" rtlCol="0">
              <a:spAutoFit/>
            </a:bodyPr>
            <a:lstStyle/>
            <a:p>
              <a:pPr algn="ctr"/>
              <a:r>
                <a:rPr lang="en-GB" sz="1100">
                  <a:solidFill>
                    <a:schemeClr val="bg1"/>
                  </a:solidFill>
                </a:rPr>
                <a:t>Dec -19</a:t>
              </a:r>
            </a:p>
          </p:txBody>
        </p:sp>
        <p:sp>
          <p:nvSpPr>
            <p:cNvPr id="21" name="TextBox 20">
              <a:extLst>
                <a:ext uri="{FF2B5EF4-FFF2-40B4-BE49-F238E27FC236}">
                  <a16:creationId xmlns:a16="http://schemas.microsoft.com/office/drawing/2014/main" id="{16F996B2-00FB-4099-9B14-DACC1979D903}"/>
                </a:ext>
              </a:extLst>
            </p:cNvPr>
            <p:cNvSpPr txBox="1"/>
            <p:nvPr/>
          </p:nvSpPr>
          <p:spPr>
            <a:xfrm>
              <a:off x="8014832" y="2716800"/>
              <a:ext cx="353943" cy="562563"/>
            </a:xfrm>
            <a:prstGeom prst="rect">
              <a:avLst/>
            </a:prstGeom>
            <a:noFill/>
          </p:spPr>
          <p:txBody>
            <a:bodyPr vert="vert270" wrap="square" rtlCol="0">
              <a:spAutoFit/>
            </a:bodyPr>
            <a:lstStyle/>
            <a:p>
              <a:pPr algn="ctr"/>
              <a:r>
                <a:rPr lang="en-GB" sz="1100">
                  <a:solidFill>
                    <a:schemeClr val="bg1"/>
                  </a:solidFill>
                </a:rPr>
                <a:t>Dec -19</a:t>
              </a:r>
            </a:p>
          </p:txBody>
        </p:sp>
        <p:sp>
          <p:nvSpPr>
            <p:cNvPr id="22" name="TextBox 21">
              <a:extLst>
                <a:ext uri="{FF2B5EF4-FFF2-40B4-BE49-F238E27FC236}">
                  <a16:creationId xmlns:a16="http://schemas.microsoft.com/office/drawing/2014/main" id="{7034A696-6D4E-412E-A870-853D3BD08CD5}"/>
                </a:ext>
              </a:extLst>
            </p:cNvPr>
            <p:cNvSpPr txBox="1"/>
            <p:nvPr/>
          </p:nvSpPr>
          <p:spPr>
            <a:xfrm>
              <a:off x="9086987" y="2563134"/>
              <a:ext cx="353943" cy="562563"/>
            </a:xfrm>
            <a:prstGeom prst="rect">
              <a:avLst/>
            </a:prstGeom>
            <a:noFill/>
          </p:spPr>
          <p:txBody>
            <a:bodyPr vert="vert270" wrap="square" rtlCol="0">
              <a:spAutoFit/>
            </a:bodyPr>
            <a:lstStyle/>
            <a:p>
              <a:pPr algn="ctr"/>
              <a:r>
                <a:rPr lang="en-GB" sz="1100">
                  <a:solidFill>
                    <a:schemeClr val="bg1"/>
                  </a:solidFill>
                </a:rPr>
                <a:t>Dec -19</a:t>
              </a:r>
            </a:p>
          </p:txBody>
        </p:sp>
        <p:sp>
          <p:nvSpPr>
            <p:cNvPr id="23" name="TextBox 22">
              <a:extLst>
                <a:ext uri="{FF2B5EF4-FFF2-40B4-BE49-F238E27FC236}">
                  <a16:creationId xmlns:a16="http://schemas.microsoft.com/office/drawing/2014/main" id="{6E1B2CEC-F323-44E3-86F5-FB3E38C99611}"/>
                </a:ext>
              </a:extLst>
            </p:cNvPr>
            <p:cNvSpPr txBox="1"/>
            <p:nvPr/>
          </p:nvSpPr>
          <p:spPr>
            <a:xfrm>
              <a:off x="2981573" y="2563134"/>
              <a:ext cx="353943" cy="562563"/>
            </a:xfrm>
            <a:prstGeom prst="rect">
              <a:avLst/>
            </a:prstGeom>
            <a:noFill/>
          </p:spPr>
          <p:txBody>
            <a:bodyPr vert="vert270" wrap="square" rtlCol="0">
              <a:spAutoFit/>
            </a:bodyPr>
            <a:lstStyle/>
            <a:p>
              <a:pPr algn="ctr"/>
              <a:r>
                <a:rPr lang="en-GB" sz="1100">
                  <a:solidFill>
                    <a:schemeClr val="bg1"/>
                  </a:solidFill>
                </a:rPr>
                <a:t>Dec -20</a:t>
              </a:r>
            </a:p>
          </p:txBody>
        </p:sp>
        <p:sp>
          <p:nvSpPr>
            <p:cNvPr id="24" name="TextBox 23">
              <a:extLst>
                <a:ext uri="{FF2B5EF4-FFF2-40B4-BE49-F238E27FC236}">
                  <a16:creationId xmlns:a16="http://schemas.microsoft.com/office/drawing/2014/main" id="{2CA65002-4C5F-4B21-878C-5E34F387E638}"/>
                </a:ext>
              </a:extLst>
            </p:cNvPr>
            <p:cNvSpPr txBox="1"/>
            <p:nvPr/>
          </p:nvSpPr>
          <p:spPr>
            <a:xfrm>
              <a:off x="4048651" y="2564236"/>
              <a:ext cx="353943" cy="562563"/>
            </a:xfrm>
            <a:prstGeom prst="rect">
              <a:avLst/>
            </a:prstGeom>
            <a:noFill/>
          </p:spPr>
          <p:txBody>
            <a:bodyPr vert="vert270" wrap="square" rtlCol="0">
              <a:spAutoFit/>
            </a:bodyPr>
            <a:lstStyle/>
            <a:p>
              <a:pPr algn="ctr"/>
              <a:r>
                <a:rPr lang="en-GB" sz="1100">
                  <a:solidFill>
                    <a:schemeClr val="bg1"/>
                  </a:solidFill>
                </a:rPr>
                <a:t>Dec -20</a:t>
              </a:r>
            </a:p>
          </p:txBody>
        </p:sp>
        <p:sp>
          <p:nvSpPr>
            <p:cNvPr id="25" name="TextBox 24">
              <a:extLst>
                <a:ext uri="{FF2B5EF4-FFF2-40B4-BE49-F238E27FC236}">
                  <a16:creationId xmlns:a16="http://schemas.microsoft.com/office/drawing/2014/main" id="{6FB5AB73-15DD-483C-B7EC-6ADD244748EA}"/>
                </a:ext>
              </a:extLst>
            </p:cNvPr>
            <p:cNvSpPr txBox="1"/>
            <p:nvPr/>
          </p:nvSpPr>
          <p:spPr>
            <a:xfrm>
              <a:off x="5117517" y="2507699"/>
              <a:ext cx="353943" cy="562563"/>
            </a:xfrm>
            <a:prstGeom prst="rect">
              <a:avLst/>
            </a:prstGeom>
            <a:noFill/>
          </p:spPr>
          <p:txBody>
            <a:bodyPr vert="vert270" wrap="square" rtlCol="0">
              <a:spAutoFit/>
            </a:bodyPr>
            <a:lstStyle/>
            <a:p>
              <a:pPr algn="ctr"/>
              <a:r>
                <a:rPr lang="en-GB" sz="1100">
                  <a:solidFill>
                    <a:schemeClr val="bg1"/>
                  </a:solidFill>
                </a:rPr>
                <a:t>Dec -20</a:t>
              </a:r>
            </a:p>
          </p:txBody>
        </p:sp>
        <p:sp>
          <p:nvSpPr>
            <p:cNvPr id="26" name="TextBox 25">
              <a:extLst>
                <a:ext uri="{FF2B5EF4-FFF2-40B4-BE49-F238E27FC236}">
                  <a16:creationId xmlns:a16="http://schemas.microsoft.com/office/drawing/2014/main" id="{472B3B3F-D4AB-4D01-9C4A-4180A3640AC5}"/>
                </a:ext>
              </a:extLst>
            </p:cNvPr>
            <p:cNvSpPr txBox="1"/>
            <p:nvPr/>
          </p:nvSpPr>
          <p:spPr>
            <a:xfrm>
              <a:off x="6161925" y="2465117"/>
              <a:ext cx="353943" cy="562563"/>
            </a:xfrm>
            <a:prstGeom prst="rect">
              <a:avLst/>
            </a:prstGeom>
            <a:noFill/>
          </p:spPr>
          <p:txBody>
            <a:bodyPr vert="vert270" wrap="square" rtlCol="0">
              <a:spAutoFit/>
            </a:bodyPr>
            <a:lstStyle/>
            <a:p>
              <a:pPr algn="ctr"/>
              <a:r>
                <a:rPr lang="en-GB" sz="1100">
                  <a:solidFill>
                    <a:schemeClr val="bg1"/>
                  </a:solidFill>
                </a:rPr>
                <a:t>Dec -20</a:t>
              </a:r>
            </a:p>
          </p:txBody>
        </p:sp>
        <p:sp>
          <p:nvSpPr>
            <p:cNvPr id="27" name="TextBox 26">
              <a:extLst>
                <a:ext uri="{FF2B5EF4-FFF2-40B4-BE49-F238E27FC236}">
                  <a16:creationId xmlns:a16="http://schemas.microsoft.com/office/drawing/2014/main" id="{77E71B02-AD47-4E01-88BA-A76AE22B4A07}"/>
                </a:ext>
              </a:extLst>
            </p:cNvPr>
            <p:cNvSpPr txBox="1"/>
            <p:nvPr/>
          </p:nvSpPr>
          <p:spPr>
            <a:xfrm>
              <a:off x="7239465" y="2454097"/>
              <a:ext cx="353943" cy="562563"/>
            </a:xfrm>
            <a:prstGeom prst="rect">
              <a:avLst/>
            </a:prstGeom>
            <a:noFill/>
          </p:spPr>
          <p:txBody>
            <a:bodyPr vert="vert270" wrap="square" rtlCol="0">
              <a:spAutoFit/>
            </a:bodyPr>
            <a:lstStyle/>
            <a:p>
              <a:pPr algn="ctr"/>
              <a:r>
                <a:rPr lang="en-GB" sz="1100">
                  <a:solidFill>
                    <a:schemeClr val="bg1"/>
                  </a:solidFill>
                </a:rPr>
                <a:t>Dec -20</a:t>
              </a:r>
            </a:p>
          </p:txBody>
        </p:sp>
        <p:sp>
          <p:nvSpPr>
            <p:cNvPr id="28" name="TextBox 27">
              <a:extLst>
                <a:ext uri="{FF2B5EF4-FFF2-40B4-BE49-F238E27FC236}">
                  <a16:creationId xmlns:a16="http://schemas.microsoft.com/office/drawing/2014/main" id="{520B7C5C-B8C5-4A28-9CC7-24AA6328A99E}"/>
                </a:ext>
              </a:extLst>
            </p:cNvPr>
            <p:cNvSpPr txBox="1"/>
            <p:nvPr/>
          </p:nvSpPr>
          <p:spPr>
            <a:xfrm>
              <a:off x="8307035" y="3317292"/>
              <a:ext cx="353943" cy="562563"/>
            </a:xfrm>
            <a:prstGeom prst="rect">
              <a:avLst/>
            </a:prstGeom>
            <a:noFill/>
          </p:spPr>
          <p:txBody>
            <a:bodyPr vert="vert270" wrap="square" rtlCol="0">
              <a:spAutoFit/>
            </a:bodyPr>
            <a:lstStyle/>
            <a:p>
              <a:pPr algn="ctr"/>
              <a:r>
                <a:rPr lang="en-GB" sz="1100">
                  <a:solidFill>
                    <a:schemeClr val="bg1"/>
                  </a:solidFill>
                </a:rPr>
                <a:t>Dec -20</a:t>
              </a:r>
            </a:p>
          </p:txBody>
        </p:sp>
        <p:sp>
          <p:nvSpPr>
            <p:cNvPr id="29" name="TextBox 28">
              <a:extLst>
                <a:ext uri="{FF2B5EF4-FFF2-40B4-BE49-F238E27FC236}">
                  <a16:creationId xmlns:a16="http://schemas.microsoft.com/office/drawing/2014/main" id="{0D7F91D6-5BFA-424C-B779-C4E7066E6254}"/>
                </a:ext>
              </a:extLst>
            </p:cNvPr>
            <p:cNvSpPr txBox="1"/>
            <p:nvPr/>
          </p:nvSpPr>
          <p:spPr>
            <a:xfrm>
              <a:off x="9369624" y="3508983"/>
              <a:ext cx="353943" cy="562563"/>
            </a:xfrm>
            <a:prstGeom prst="rect">
              <a:avLst/>
            </a:prstGeom>
            <a:noFill/>
          </p:spPr>
          <p:txBody>
            <a:bodyPr vert="vert270" wrap="square" rtlCol="0">
              <a:spAutoFit/>
            </a:bodyPr>
            <a:lstStyle/>
            <a:p>
              <a:pPr algn="ctr"/>
              <a:r>
                <a:rPr lang="en-GB" sz="1100">
                  <a:solidFill>
                    <a:schemeClr val="bg1"/>
                  </a:solidFill>
                </a:rPr>
                <a:t>Dec -20</a:t>
              </a:r>
            </a:p>
          </p:txBody>
        </p:sp>
        <p:sp>
          <p:nvSpPr>
            <p:cNvPr id="30" name="TextBox 29">
              <a:extLst>
                <a:ext uri="{FF2B5EF4-FFF2-40B4-BE49-F238E27FC236}">
                  <a16:creationId xmlns:a16="http://schemas.microsoft.com/office/drawing/2014/main" id="{9927492C-F996-451D-983D-66796CA30685}"/>
                </a:ext>
              </a:extLst>
            </p:cNvPr>
            <p:cNvSpPr txBox="1"/>
            <p:nvPr/>
          </p:nvSpPr>
          <p:spPr>
            <a:xfrm>
              <a:off x="3272363" y="2315504"/>
              <a:ext cx="353943" cy="562563"/>
            </a:xfrm>
            <a:prstGeom prst="rect">
              <a:avLst/>
            </a:prstGeom>
            <a:noFill/>
          </p:spPr>
          <p:txBody>
            <a:bodyPr vert="vert270" wrap="square" rtlCol="0">
              <a:spAutoFit/>
            </a:bodyPr>
            <a:lstStyle/>
            <a:p>
              <a:pPr algn="ctr"/>
              <a:r>
                <a:rPr lang="en-GB" sz="1100">
                  <a:solidFill>
                    <a:schemeClr val="bg1"/>
                  </a:solidFill>
                </a:rPr>
                <a:t>Dec -22</a:t>
              </a:r>
            </a:p>
          </p:txBody>
        </p:sp>
        <p:sp>
          <p:nvSpPr>
            <p:cNvPr id="31" name="TextBox 30">
              <a:extLst>
                <a:ext uri="{FF2B5EF4-FFF2-40B4-BE49-F238E27FC236}">
                  <a16:creationId xmlns:a16="http://schemas.microsoft.com/office/drawing/2014/main" id="{712D4CBA-367E-45BA-B444-1AC543712C3B}"/>
                </a:ext>
              </a:extLst>
            </p:cNvPr>
            <p:cNvSpPr txBox="1"/>
            <p:nvPr/>
          </p:nvSpPr>
          <p:spPr>
            <a:xfrm>
              <a:off x="4318650" y="2304731"/>
              <a:ext cx="353943" cy="562563"/>
            </a:xfrm>
            <a:prstGeom prst="rect">
              <a:avLst/>
            </a:prstGeom>
            <a:noFill/>
          </p:spPr>
          <p:txBody>
            <a:bodyPr vert="vert270" wrap="square" rtlCol="0">
              <a:spAutoFit/>
            </a:bodyPr>
            <a:lstStyle/>
            <a:p>
              <a:pPr algn="ctr"/>
              <a:r>
                <a:rPr lang="en-GB" sz="1100">
                  <a:solidFill>
                    <a:schemeClr val="bg1"/>
                  </a:solidFill>
                </a:rPr>
                <a:t>Dec -22</a:t>
              </a:r>
            </a:p>
          </p:txBody>
        </p:sp>
        <p:sp>
          <p:nvSpPr>
            <p:cNvPr id="32" name="TextBox 31">
              <a:extLst>
                <a:ext uri="{FF2B5EF4-FFF2-40B4-BE49-F238E27FC236}">
                  <a16:creationId xmlns:a16="http://schemas.microsoft.com/office/drawing/2014/main" id="{B92C68BA-F527-419F-AFCB-C96769E36642}"/>
                </a:ext>
              </a:extLst>
            </p:cNvPr>
            <p:cNvSpPr txBox="1"/>
            <p:nvPr/>
          </p:nvSpPr>
          <p:spPr>
            <a:xfrm>
              <a:off x="5396173" y="2251486"/>
              <a:ext cx="353943" cy="562563"/>
            </a:xfrm>
            <a:prstGeom prst="rect">
              <a:avLst/>
            </a:prstGeom>
            <a:noFill/>
          </p:spPr>
          <p:txBody>
            <a:bodyPr vert="vert270" wrap="square" rtlCol="0">
              <a:spAutoFit/>
            </a:bodyPr>
            <a:lstStyle/>
            <a:p>
              <a:pPr algn="ctr"/>
              <a:r>
                <a:rPr lang="en-GB" sz="1100">
                  <a:solidFill>
                    <a:schemeClr val="bg1"/>
                  </a:solidFill>
                </a:rPr>
                <a:t>Dec -22</a:t>
              </a:r>
            </a:p>
          </p:txBody>
        </p:sp>
        <p:sp>
          <p:nvSpPr>
            <p:cNvPr id="33" name="TextBox 32">
              <a:extLst>
                <a:ext uri="{FF2B5EF4-FFF2-40B4-BE49-F238E27FC236}">
                  <a16:creationId xmlns:a16="http://schemas.microsoft.com/office/drawing/2014/main" id="{4BA8EED5-D542-4A7D-B91B-B48BC84E7339}"/>
                </a:ext>
              </a:extLst>
            </p:cNvPr>
            <p:cNvSpPr txBox="1"/>
            <p:nvPr/>
          </p:nvSpPr>
          <p:spPr>
            <a:xfrm>
              <a:off x="6453913" y="2082971"/>
              <a:ext cx="353943" cy="562563"/>
            </a:xfrm>
            <a:prstGeom prst="rect">
              <a:avLst/>
            </a:prstGeom>
            <a:noFill/>
          </p:spPr>
          <p:txBody>
            <a:bodyPr vert="vert270" wrap="square" rtlCol="0">
              <a:spAutoFit/>
            </a:bodyPr>
            <a:lstStyle/>
            <a:p>
              <a:pPr algn="ctr"/>
              <a:r>
                <a:rPr lang="en-GB" sz="1100">
                  <a:solidFill>
                    <a:schemeClr val="bg1"/>
                  </a:solidFill>
                </a:rPr>
                <a:t>Dec -22</a:t>
              </a:r>
            </a:p>
          </p:txBody>
        </p:sp>
        <p:sp>
          <p:nvSpPr>
            <p:cNvPr id="34" name="TextBox 33">
              <a:extLst>
                <a:ext uri="{FF2B5EF4-FFF2-40B4-BE49-F238E27FC236}">
                  <a16:creationId xmlns:a16="http://schemas.microsoft.com/office/drawing/2014/main" id="{A1D50402-889C-40DD-966E-294243565193}"/>
                </a:ext>
              </a:extLst>
            </p:cNvPr>
            <p:cNvSpPr txBox="1"/>
            <p:nvPr/>
          </p:nvSpPr>
          <p:spPr>
            <a:xfrm>
              <a:off x="7515688" y="1970204"/>
              <a:ext cx="353943" cy="562563"/>
            </a:xfrm>
            <a:prstGeom prst="rect">
              <a:avLst/>
            </a:prstGeom>
            <a:noFill/>
          </p:spPr>
          <p:txBody>
            <a:bodyPr vert="vert270" wrap="square" rtlCol="0">
              <a:spAutoFit/>
            </a:bodyPr>
            <a:lstStyle/>
            <a:p>
              <a:pPr algn="ctr"/>
              <a:r>
                <a:rPr lang="en-GB" sz="1100">
                  <a:solidFill>
                    <a:schemeClr val="bg1"/>
                  </a:solidFill>
                </a:rPr>
                <a:t>Dec -22</a:t>
              </a:r>
            </a:p>
          </p:txBody>
        </p:sp>
        <p:sp>
          <p:nvSpPr>
            <p:cNvPr id="35" name="TextBox 34">
              <a:extLst>
                <a:ext uri="{FF2B5EF4-FFF2-40B4-BE49-F238E27FC236}">
                  <a16:creationId xmlns:a16="http://schemas.microsoft.com/office/drawing/2014/main" id="{EBD352F8-2B8E-4C2C-8E0B-231964425862}"/>
                </a:ext>
              </a:extLst>
            </p:cNvPr>
            <p:cNvSpPr txBox="1"/>
            <p:nvPr/>
          </p:nvSpPr>
          <p:spPr>
            <a:xfrm>
              <a:off x="8578298" y="2718943"/>
              <a:ext cx="353943" cy="562563"/>
            </a:xfrm>
            <a:prstGeom prst="rect">
              <a:avLst/>
            </a:prstGeom>
            <a:noFill/>
          </p:spPr>
          <p:txBody>
            <a:bodyPr vert="vert270" wrap="square" rtlCol="0">
              <a:spAutoFit/>
            </a:bodyPr>
            <a:lstStyle/>
            <a:p>
              <a:pPr algn="ctr"/>
              <a:r>
                <a:rPr lang="en-GB" sz="1100">
                  <a:solidFill>
                    <a:schemeClr val="bg1"/>
                  </a:solidFill>
                </a:rPr>
                <a:t>Dec -22</a:t>
              </a:r>
            </a:p>
          </p:txBody>
        </p:sp>
        <p:sp>
          <p:nvSpPr>
            <p:cNvPr id="36" name="TextBox 35">
              <a:extLst>
                <a:ext uri="{FF2B5EF4-FFF2-40B4-BE49-F238E27FC236}">
                  <a16:creationId xmlns:a16="http://schemas.microsoft.com/office/drawing/2014/main" id="{85AE63BF-6713-4809-93F1-FE21CDEE4A92}"/>
                </a:ext>
              </a:extLst>
            </p:cNvPr>
            <p:cNvSpPr txBox="1"/>
            <p:nvPr/>
          </p:nvSpPr>
          <p:spPr>
            <a:xfrm>
              <a:off x="9632921" y="2809198"/>
              <a:ext cx="353943" cy="562563"/>
            </a:xfrm>
            <a:prstGeom prst="rect">
              <a:avLst/>
            </a:prstGeom>
            <a:noFill/>
          </p:spPr>
          <p:txBody>
            <a:bodyPr vert="vert270" wrap="square" rtlCol="0">
              <a:spAutoFit/>
            </a:bodyPr>
            <a:lstStyle/>
            <a:p>
              <a:pPr algn="ctr"/>
              <a:r>
                <a:rPr lang="en-GB" sz="1100">
                  <a:solidFill>
                    <a:schemeClr val="bg1"/>
                  </a:solidFill>
                </a:rPr>
                <a:t>Dec -22</a:t>
              </a:r>
            </a:p>
          </p:txBody>
        </p:sp>
      </p:grpSp>
      <p:pic>
        <p:nvPicPr>
          <p:cNvPr id="37" name="Picture 36" descr="A picture containing text&#10;&#10;Description automatically generated">
            <a:extLst>
              <a:ext uri="{FF2B5EF4-FFF2-40B4-BE49-F238E27FC236}">
                <a16:creationId xmlns:a16="http://schemas.microsoft.com/office/drawing/2014/main" id="{2403B9A4-5272-4678-94D6-D4614153ED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0770172" y="-778447"/>
            <a:ext cx="590827" cy="2204871"/>
          </a:xfrm>
          <a:prstGeom prst="rect">
            <a:avLst/>
          </a:prstGeom>
        </p:spPr>
      </p:pic>
      <p:graphicFrame>
        <p:nvGraphicFramePr>
          <p:cNvPr id="38" name="Table 12">
            <a:extLst>
              <a:ext uri="{FF2B5EF4-FFF2-40B4-BE49-F238E27FC236}">
                <a16:creationId xmlns:a16="http://schemas.microsoft.com/office/drawing/2014/main" id="{D189654D-794D-4B9A-AB92-ABFA9018F37A}"/>
              </a:ext>
            </a:extLst>
          </p:cNvPr>
          <p:cNvGraphicFramePr>
            <a:graphicFrameLocks noGrp="1"/>
          </p:cNvGraphicFramePr>
          <p:nvPr>
            <p:extLst>
              <p:ext uri="{D42A27DB-BD31-4B8C-83A1-F6EECF244321}">
                <p14:modId xmlns:p14="http://schemas.microsoft.com/office/powerpoint/2010/main" val="1961241866"/>
              </p:ext>
            </p:extLst>
          </p:nvPr>
        </p:nvGraphicFramePr>
        <p:xfrm>
          <a:off x="1287286" y="5252342"/>
          <a:ext cx="8997675" cy="1219200"/>
        </p:xfrm>
        <a:graphic>
          <a:graphicData uri="http://schemas.openxmlformats.org/drawingml/2006/table">
            <a:tbl>
              <a:tblPr firstRow="1" bandRow="1">
                <a:tableStyleId>{5C22544A-7EE6-4342-B048-85BDC9FD1C3A}</a:tableStyleId>
              </a:tblPr>
              <a:tblGrid>
                <a:gridCol w="1539686">
                  <a:extLst>
                    <a:ext uri="{9D8B030D-6E8A-4147-A177-3AD203B41FA5}">
                      <a16:colId xmlns:a16="http://schemas.microsoft.com/office/drawing/2014/main" val="715348672"/>
                    </a:ext>
                  </a:extLst>
                </a:gridCol>
                <a:gridCol w="1065427">
                  <a:extLst>
                    <a:ext uri="{9D8B030D-6E8A-4147-A177-3AD203B41FA5}">
                      <a16:colId xmlns:a16="http://schemas.microsoft.com/office/drawing/2014/main" val="3635690432"/>
                    </a:ext>
                  </a:extLst>
                </a:gridCol>
                <a:gridCol w="1065427">
                  <a:extLst>
                    <a:ext uri="{9D8B030D-6E8A-4147-A177-3AD203B41FA5}">
                      <a16:colId xmlns:a16="http://schemas.microsoft.com/office/drawing/2014/main" val="457332109"/>
                    </a:ext>
                  </a:extLst>
                </a:gridCol>
                <a:gridCol w="1065427">
                  <a:extLst>
                    <a:ext uri="{9D8B030D-6E8A-4147-A177-3AD203B41FA5}">
                      <a16:colId xmlns:a16="http://schemas.microsoft.com/office/drawing/2014/main" val="3411170912"/>
                    </a:ext>
                  </a:extLst>
                </a:gridCol>
                <a:gridCol w="1065427">
                  <a:extLst>
                    <a:ext uri="{9D8B030D-6E8A-4147-A177-3AD203B41FA5}">
                      <a16:colId xmlns:a16="http://schemas.microsoft.com/office/drawing/2014/main" val="115497525"/>
                    </a:ext>
                  </a:extLst>
                </a:gridCol>
                <a:gridCol w="1065427">
                  <a:extLst>
                    <a:ext uri="{9D8B030D-6E8A-4147-A177-3AD203B41FA5}">
                      <a16:colId xmlns:a16="http://schemas.microsoft.com/office/drawing/2014/main" val="2079532242"/>
                    </a:ext>
                  </a:extLst>
                </a:gridCol>
                <a:gridCol w="1065427">
                  <a:extLst>
                    <a:ext uri="{9D8B030D-6E8A-4147-A177-3AD203B41FA5}">
                      <a16:colId xmlns:a16="http://schemas.microsoft.com/office/drawing/2014/main" val="77169810"/>
                    </a:ext>
                  </a:extLst>
                </a:gridCol>
                <a:gridCol w="1065427">
                  <a:extLst>
                    <a:ext uri="{9D8B030D-6E8A-4147-A177-3AD203B41FA5}">
                      <a16:colId xmlns:a16="http://schemas.microsoft.com/office/drawing/2014/main" val="3035901466"/>
                    </a:ext>
                  </a:extLst>
                </a:gridCol>
              </a:tblGrid>
              <a:tr h="395410">
                <a:tc>
                  <a:txBody>
                    <a:bodyPr/>
                    <a:lstStyle/>
                    <a:p>
                      <a:pPr algn="ctr" fontAlgn="b"/>
                      <a:endParaRPr lang="en-GB" sz="1200" b="1" i="0" u="none" strike="noStrike">
                        <a:solidFill>
                          <a:schemeClr val="tx1"/>
                        </a:solidFill>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algn="ctr" fontAlgn="b"/>
                      <a:r>
                        <a:rPr lang="en-GB" sz="1200" b="1" u="none" strike="noStrike">
                          <a:solidFill>
                            <a:srgbClr val="0070C0"/>
                          </a:solidFill>
                          <a:effectLst/>
                          <a:latin typeface="+mn-lt"/>
                        </a:rPr>
                        <a:t>Pre-COVID to Now:</a:t>
                      </a:r>
                    </a:p>
                    <a:p>
                      <a:pPr algn="ctr" fontAlgn="b"/>
                      <a:r>
                        <a:rPr lang="en-GB" sz="1200" b="1" u="none" strike="noStrike">
                          <a:solidFill>
                            <a:schemeClr val="tx1"/>
                          </a:solidFill>
                          <a:effectLst/>
                          <a:latin typeface="+mn-lt"/>
                        </a:rPr>
                        <a:t>Dec 2019 to Dec 2022</a:t>
                      </a:r>
                      <a:endParaRPr lang="en-GB" sz="1200" b="1" i="0" u="none" strike="noStrike">
                        <a:solidFill>
                          <a:schemeClr val="tx1"/>
                        </a:solidFill>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37900515"/>
                  </a:ext>
                </a:extLst>
              </a:tr>
              <a:tr h="250314">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t>Average Daily Flow % change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Frist Working 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Normal Tuesday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Normal Wednesday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Normal Thursday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Last Working 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Normal Saturday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Normal Sunday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7250615"/>
                  </a:ext>
                </a:extLst>
              </a:tr>
              <a:tr h="289967">
                <a:tc vMerge="1">
                  <a:txBody>
                    <a:bodyPr/>
                    <a:lstStyle/>
                    <a:p>
                      <a:pPr algn="ctr"/>
                      <a:endParaRPr lang="en-GB" sz="1400" b="1">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3764"/>
                    </a:solidFill>
                  </a:tcPr>
                </a:tc>
                <a:tc>
                  <a:txBody>
                    <a:bodyPr/>
                    <a:lstStyle/>
                    <a:p>
                      <a:pPr algn="ctr"/>
                      <a:r>
                        <a:rPr lang="en-GB" sz="1400" b="1">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a:r>
                        <a:rPr lang="en-GB" sz="1400" b="1">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a:r>
                        <a:rPr lang="en-GB" sz="1400" b="1">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a:r>
                        <a:rPr lang="en-GB" sz="1400" b="1">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a:r>
                        <a:rPr lang="en-GB" sz="1400" b="1">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GB" sz="1400" b="1">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GB" sz="1400" b="1">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extLst>
                  <a:ext uri="{0D108BD9-81ED-4DB2-BD59-A6C34878D82A}">
                    <a16:rowId xmlns:a16="http://schemas.microsoft.com/office/drawing/2014/main" val="979260815"/>
                  </a:ext>
                </a:extLst>
              </a:tr>
            </a:tbl>
          </a:graphicData>
        </a:graphic>
      </p:graphicFrame>
    </p:spTree>
    <p:extLst>
      <p:ext uri="{BB962C8B-B14F-4D97-AF65-F5344CB8AC3E}">
        <p14:creationId xmlns:p14="http://schemas.microsoft.com/office/powerpoint/2010/main" val="2778745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6EBA33-16CF-427C-8429-08BB456C79A3}"/>
              </a:ext>
            </a:extLst>
          </p:cNvPr>
          <p:cNvSpPr/>
          <p:nvPr/>
        </p:nvSpPr>
        <p:spPr>
          <a:xfrm>
            <a:off x="0" y="-3367"/>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effectLst/>
                <a:uLnTx/>
                <a:uFillTx/>
                <a:latin typeface="Calibri" panose="020F0502020204030204"/>
                <a:ea typeface="+mn-ea"/>
                <a:cs typeface="+mn-cs"/>
              </a:rPr>
              <a:t>Data and monitoring report aims</a:t>
            </a:r>
          </a:p>
        </p:txBody>
      </p:sp>
      <p:sp>
        <p:nvSpPr>
          <p:cNvPr id="7" name="Subtitle 2">
            <a:extLst>
              <a:ext uri="{FF2B5EF4-FFF2-40B4-BE49-F238E27FC236}">
                <a16:creationId xmlns:a16="http://schemas.microsoft.com/office/drawing/2014/main" id="{A7F7644E-4F02-4B0C-9530-9CA71433F452}"/>
              </a:ext>
            </a:extLst>
          </p:cNvPr>
          <p:cNvSpPr txBox="1">
            <a:spLocks/>
          </p:cNvSpPr>
          <p:nvPr/>
        </p:nvSpPr>
        <p:spPr>
          <a:xfrm>
            <a:off x="373934" y="984683"/>
            <a:ext cx="11444132" cy="5280384"/>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u="sng"/>
              <a:t>This report is intended to:   </a:t>
            </a:r>
          </a:p>
          <a:p>
            <a:r>
              <a:rPr lang="en-GB" sz="1800"/>
              <a:t>Summarise the on-going </a:t>
            </a:r>
            <a:r>
              <a:rPr lang="en-GB" sz="1800" b="1"/>
              <a:t>impacts of COVID-19 </a:t>
            </a:r>
            <a:r>
              <a:rPr lang="en-GB" sz="1800"/>
              <a:t>on trends in transport and mobility up to 31st December 2023.</a:t>
            </a:r>
            <a:endParaRPr lang="en-GB" sz="1800">
              <a:cs typeface="Calibri"/>
            </a:endParaRPr>
          </a:p>
          <a:p>
            <a:r>
              <a:rPr lang="en-GB" sz="1800"/>
              <a:t>Highlight </a:t>
            </a:r>
            <a:r>
              <a:rPr lang="en-GB" sz="1800" b="1"/>
              <a:t>changes in key indicators </a:t>
            </a:r>
            <a:r>
              <a:rPr lang="en-GB" sz="1800"/>
              <a:t>by comparing December 2022 data with both a pre-pandemic baseline (December 2019) and to the mid-COVID (December 2020). Quarterly metrics are also provided.</a:t>
            </a:r>
            <a:endParaRPr lang="en-GB" sz="1800">
              <a:cs typeface="Calibri"/>
            </a:endParaRPr>
          </a:p>
          <a:p>
            <a:r>
              <a:rPr lang="en-GB" sz="1800"/>
              <a:t>Provide a </a:t>
            </a:r>
            <a:r>
              <a:rPr lang="en-GB" sz="1800" b="1"/>
              <a:t>basis for discussion for the Greater Cambridge Partnership’s</a:t>
            </a:r>
            <a:r>
              <a:rPr lang="en-GB" sz="1800"/>
              <a:t> (GCP) Transport Working Group to understand and identify existing challenges and future data needs.</a:t>
            </a:r>
            <a:endParaRPr lang="en-GB" sz="1800">
              <a:cs typeface="Calibri"/>
            </a:endParaRPr>
          </a:p>
          <a:p>
            <a:pPr marL="0" indent="0">
              <a:buNone/>
            </a:pPr>
            <a:r>
              <a:rPr lang="en-GB" sz="2000" u="sng"/>
              <a:t>Notes:</a:t>
            </a:r>
            <a:endParaRPr lang="en-GB" sz="2000" u="sng">
              <a:cs typeface="Calibri"/>
            </a:endParaRPr>
          </a:p>
          <a:p>
            <a:r>
              <a:rPr lang="en-GB" sz="1800" b="1"/>
              <a:t>Comparison periods may vary </a:t>
            </a:r>
            <a:r>
              <a:rPr lang="en-GB" sz="1800"/>
              <a:t>across the different datasets based on the availability of historic data – comparison periods are clearly noted for each dataset.</a:t>
            </a:r>
            <a:endParaRPr lang="en-GB" sz="1800">
              <a:cs typeface="Calibri"/>
            </a:endParaRPr>
          </a:p>
          <a:p>
            <a:r>
              <a:rPr lang="en-GB" sz="1800">
                <a:cs typeface="Calibri"/>
              </a:rPr>
              <a:t>In additional to monthly metrics, this report also includes quarterly metrics. The quarters used in this report are defined as follows:</a:t>
            </a:r>
          </a:p>
          <a:p>
            <a:pPr lvl="1"/>
            <a:r>
              <a:rPr lang="en-GB" sz="1400">
                <a:cs typeface="Calibri"/>
              </a:rPr>
              <a:t>Q1 = January – March</a:t>
            </a:r>
          </a:p>
          <a:p>
            <a:pPr lvl="1"/>
            <a:r>
              <a:rPr lang="en-GB" sz="1400">
                <a:cs typeface="Calibri"/>
              </a:rPr>
              <a:t>Q2 = April – June</a:t>
            </a:r>
          </a:p>
          <a:p>
            <a:pPr lvl="1"/>
            <a:r>
              <a:rPr lang="en-GB" sz="1400">
                <a:cs typeface="Calibri"/>
              </a:rPr>
              <a:t>Q3 = July – September</a:t>
            </a:r>
          </a:p>
          <a:p>
            <a:pPr lvl="1"/>
            <a:r>
              <a:rPr lang="en-GB" sz="1400" b="1">
                <a:cs typeface="Calibri"/>
              </a:rPr>
              <a:t>Q4 = October – December (this report)</a:t>
            </a:r>
          </a:p>
          <a:p>
            <a:pPr marL="228600" lvl="1">
              <a:spcBef>
                <a:spcPts val="1000"/>
              </a:spcBef>
            </a:pPr>
            <a:r>
              <a:rPr lang="en-GB" sz="1800">
                <a:cs typeface="Calibri"/>
              </a:rPr>
              <a:t>Where reference is made to ‘weekdays’ this includes Monday to Thursday (as per DfT guidance).</a:t>
            </a:r>
          </a:p>
        </p:txBody>
      </p:sp>
      <p:sp>
        <p:nvSpPr>
          <p:cNvPr id="2" name="Slide Number Placeholder 1">
            <a:extLst>
              <a:ext uri="{FF2B5EF4-FFF2-40B4-BE49-F238E27FC236}">
                <a16:creationId xmlns:a16="http://schemas.microsoft.com/office/drawing/2014/main" id="{06145535-1F7B-44C1-80FA-5724D14368F7}"/>
              </a:ext>
            </a:extLst>
          </p:cNvPr>
          <p:cNvSpPr>
            <a:spLocks noGrp="1"/>
          </p:cNvSpPr>
          <p:nvPr>
            <p:ph type="sldNum" sz="quarter" idx="12"/>
          </p:nvPr>
        </p:nvSpPr>
        <p:spPr/>
        <p:txBody>
          <a:bodyPr/>
          <a:lstStyle/>
          <a:p>
            <a:fld id="{AE56028F-813B-4E02-837E-17CD63D81F9F}" type="slidenum">
              <a:rPr lang="en-GB" smtClean="0"/>
              <a:t>2</a:t>
            </a:fld>
            <a:endParaRPr lang="en-GB"/>
          </a:p>
        </p:txBody>
      </p:sp>
    </p:spTree>
    <p:extLst>
      <p:ext uri="{BB962C8B-B14F-4D97-AF65-F5344CB8AC3E}">
        <p14:creationId xmlns:p14="http://schemas.microsoft.com/office/powerpoint/2010/main" val="3182984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232645"/>
            <a:ext cx="12192000" cy="1325563"/>
          </a:xfrm>
        </p:spPr>
        <p:txBody>
          <a:bodyPr>
            <a:normAutofit/>
          </a:bodyPr>
          <a:lstStyle/>
          <a:p>
            <a:pPr algn="ctr"/>
            <a:r>
              <a:rPr lang="en-GB" sz="5400" b="1">
                <a:solidFill>
                  <a:schemeClr val="bg1"/>
                </a:solidFill>
                <a:latin typeface="+mn-lt"/>
                <a:cs typeface="Calibri"/>
              </a:rPr>
              <a:t>Local Road Network</a:t>
            </a:r>
            <a:endParaRPr lang="en-US">
              <a:solidFill>
                <a:schemeClr val="bg1"/>
              </a:solidFill>
            </a:endParaRPr>
          </a:p>
        </p:txBody>
      </p:sp>
      <p:sp>
        <p:nvSpPr>
          <p:cNvPr id="3" name="Slide Number Placeholder 2">
            <a:extLst>
              <a:ext uri="{FF2B5EF4-FFF2-40B4-BE49-F238E27FC236}">
                <a16:creationId xmlns:a16="http://schemas.microsoft.com/office/drawing/2014/main" id="{9FAA19B7-FE3B-479A-B878-E651600BD871}"/>
              </a:ext>
            </a:extLst>
          </p:cNvPr>
          <p:cNvSpPr>
            <a:spLocks noGrp="1"/>
          </p:cNvSpPr>
          <p:nvPr>
            <p:ph type="sldNum" sz="quarter" idx="12"/>
          </p:nvPr>
        </p:nvSpPr>
        <p:spPr/>
        <p:txBody>
          <a:bodyPr/>
          <a:lstStyle/>
          <a:p>
            <a:fld id="{AE56028F-813B-4E02-837E-17CD63D81F9F}" type="slidenum">
              <a:rPr lang="en-GB" smtClean="0"/>
              <a:t>20</a:t>
            </a:fld>
            <a:endParaRPr lang="en-GB"/>
          </a:p>
        </p:txBody>
      </p:sp>
    </p:spTree>
    <p:extLst>
      <p:ext uri="{BB962C8B-B14F-4D97-AF65-F5344CB8AC3E}">
        <p14:creationId xmlns:p14="http://schemas.microsoft.com/office/powerpoint/2010/main" val="375516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0C99C61A-E054-4245-8A0B-F67044E9152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91064" y="764638"/>
            <a:ext cx="6544003" cy="5969473"/>
          </a:xfrm>
          <a:prstGeom prst="rect">
            <a:avLst/>
          </a:prstGeom>
          <a:ln>
            <a:solidFill>
              <a:schemeClr val="tx1"/>
            </a:solidFill>
          </a:ln>
        </p:spPr>
      </p:pic>
      <p:sp>
        <p:nvSpPr>
          <p:cNvPr id="4" name="Slide Number Placeholder 3">
            <a:extLst>
              <a:ext uri="{FF2B5EF4-FFF2-40B4-BE49-F238E27FC236}">
                <a16:creationId xmlns:a16="http://schemas.microsoft.com/office/drawing/2014/main" id="{58E6943F-269A-7473-348A-2EB4C8CCE85F}"/>
              </a:ext>
            </a:extLst>
          </p:cNvPr>
          <p:cNvSpPr>
            <a:spLocks noGrp="1"/>
          </p:cNvSpPr>
          <p:nvPr>
            <p:ph type="sldNum" sz="quarter" idx="12"/>
          </p:nvPr>
        </p:nvSpPr>
        <p:spPr>
          <a:xfrm>
            <a:off x="9442938" y="6555642"/>
            <a:ext cx="2743200" cy="365125"/>
          </a:xfrm>
        </p:spPr>
        <p:txBody>
          <a:bodyPr/>
          <a:lstStyle/>
          <a:p>
            <a:fld id="{AAF418BE-BCB6-4C98-A916-6B92AFF934A4}" type="slidenum">
              <a:rPr lang="en-GB" smtClean="0"/>
              <a:t>21</a:t>
            </a:fld>
            <a:endParaRPr lang="en-GB"/>
          </a:p>
        </p:txBody>
      </p:sp>
      <p:sp>
        <p:nvSpPr>
          <p:cNvPr id="9" name="Rectangle 8">
            <a:extLst>
              <a:ext uri="{FF2B5EF4-FFF2-40B4-BE49-F238E27FC236}">
                <a16:creationId xmlns:a16="http://schemas.microsoft.com/office/drawing/2014/main" id="{687FBF31-3342-4563-B913-99B69D89B709}"/>
              </a:ext>
            </a:extLst>
          </p:cNvPr>
          <p:cNvSpPr/>
          <p:nvPr/>
        </p:nvSpPr>
        <p:spPr>
          <a:xfrm>
            <a:off x="0" y="-1351"/>
            <a:ext cx="12192000" cy="646331"/>
          </a:xfrm>
          <a:prstGeom prst="rect">
            <a:avLst/>
          </a:prstGeom>
          <a:solidFill>
            <a:srgbClr val="203864"/>
          </a:solidFill>
          <a:ln>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a:latin typeface="Calibri" panose="020F0502020204030204"/>
              </a:rPr>
              <a:t>Local Road Network Monitoring Sites</a:t>
            </a:r>
            <a:endParaRPr kumimoji="0" lang="en-GB" sz="2800" b="1" i="0" u="none" strike="noStrike" kern="1200" cap="none" spc="0" normalizeH="0" baseline="0" noProof="0">
              <a:ln>
                <a:noFill/>
              </a:ln>
              <a:effectLst/>
              <a:uLnTx/>
              <a:uFillTx/>
              <a:latin typeface="Calibri" panose="020F0502020204030204"/>
              <a:ea typeface="+mn-ea"/>
              <a:cs typeface="+mn-cs"/>
            </a:endParaRPr>
          </a:p>
        </p:txBody>
      </p:sp>
      <p:graphicFrame>
        <p:nvGraphicFramePr>
          <p:cNvPr id="18" name="Table 17">
            <a:extLst>
              <a:ext uri="{FF2B5EF4-FFF2-40B4-BE49-F238E27FC236}">
                <a16:creationId xmlns:a16="http://schemas.microsoft.com/office/drawing/2014/main" id="{0805410E-45E9-DCE7-BF9E-79F89549EC99}"/>
              </a:ext>
            </a:extLst>
          </p:cNvPr>
          <p:cNvGraphicFramePr>
            <a:graphicFrameLocks noGrp="1"/>
          </p:cNvGraphicFramePr>
          <p:nvPr>
            <p:extLst>
              <p:ext uri="{D42A27DB-BD31-4B8C-83A1-F6EECF244321}">
                <p14:modId xmlns:p14="http://schemas.microsoft.com/office/powerpoint/2010/main" val="785436335"/>
              </p:ext>
            </p:extLst>
          </p:nvPr>
        </p:nvGraphicFramePr>
        <p:xfrm>
          <a:off x="6939478" y="767096"/>
          <a:ext cx="4938696" cy="3686385"/>
        </p:xfrm>
        <a:graphic>
          <a:graphicData uri="http://schemas.openxmlformats.org/drawingml/2006/table">
            <a:tbl>
              <a:tblPr firstRow="1" bandRow="1">
                <a:tableStyleId>{5940675A-B579-460E-94D1-54222C63F5DA}</a:tableStyleId>
              </a:tblPr>
              <a:tblGrid>
                <a:gridCol w="1607506">
                  <a:extLst>
                    <a:ext uri="{9D8B030D-6E8A-4147-A177-3AD203B41FA5}">
                      <a16:colId xmlns:a16="http://schemas.microsoft.com/office/drawing/2014/main" val="1191812419"/>
                    </a:ext>
                  </a:extLst>
                </a:gridCol>
                <a:gridCol w="2480024">
                  <a:extLst>
                    <a:ext uri="{9D8B030D-6E8A-4147-A177-3AD203B41FA5}">
                      <a16:colId xmlns:a16="http://schemas.microsoft.com/office/drawing/2014/main" val="481079558"/>
                    </a:ext>
                  </a:extLst>
                </a:gridCol>
                <a:gridCol w="851166">
                  <a:extLst>
                    <a:ext uri="{9D8B030D-6E8A-4147-A177-3AD203B41FA5}">
                      <a16:colId xmlns:a16="http://schemas.microsoft.com/office/drawing/2014/main" val="1547344765"/>
                    </a:ext>
                  </a:extLst>
                </a:gridCol>
              </a:tblGrid>
              <a:tr h="245759">
                <a:tc>
                  <a:txBody>
                    <a:bodyPr/>
                    <a:lstStyle/>
                    <a:p>
                      <a:r>
                        <a:rPr lang="en-GB" sz="1300" b="1">
                          <a:effectLst/>
                        </a:rPr>
                        <a:t> Sensor Location​​</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GB" sz="1300" b="1">
                          <a:effectLst/>
                        </a:rPr>
                        <a:t>Location description​​</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r>
                        <a:rPr lang="en-GB" sz="1300" b="1">
                          <a:effectLst/>
                        </a:rPr>
                        <a:t>Installed​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extLst>
                  <a:ext uri="{0D108BD9-81ED-4DB2-BD59-A6C34878D82A}">
                    <a16:rowId xmlns:a16="http://schemas.microsoft.com/office/drawing/2014/main" val="2654137971"/>
                  </a:ext>
                </a:extLst>
              </a:tr>
              <a:tr h="245759">
                <a:tc>
                  <a:txBody>
                    <a:bodyPr/>
                    <a:lstStyle/>
                    <a:p>
                      <a:r>
                        <a:rPr lang="en-GB" sz="1300" b="0">
                          <a:solidFill>
                            <a:schemeClr val="tx1"/>
                          </a:solidFill>
                          <a:effectLst/>
                        </a:rPr>
                        <a:t>Cherry Hinton Road ​​</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b="0">
                          <a:solidFill>
                            <a:schemeClr val="tx1"/>
                          </a:solidFill>
                          <a:effectLst/>
                        </a:rPr>
                        <a:t>Near Rock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300" b="0">
                          <a:solidFill>
                            <a:schemeClr val="tx1"/>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391169372"/>
                  </a:ext>
                </a:extLst>
              </a:tr>
              <a:tr h="245759">
                <a:tc>
                  <a:txBody>
                    <a:bodyPr/>
                    <a:lstStyle/>
                    <a:p>
                      <a:r>
                        <a:rPr lang="en-GB" sz="1300" b="0">
                          <a:solidFill>
                            <a:schemeClr val="tx1"/>
                          </a:solidFill>
                          <a:effectLst/>
                        </a:rPr>
                        <a:t>Coldham’s Lane​​</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b="0">
                          <a:solidFill>
                            <a:schemeClr val="tx1"/>
                          </a:solidFill>
                          <a:effectLst/>
                        </a:rPr>
                        <a:t>Near Coldham’s Common​​</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300" b="0">
                          <a:solidFill>
                            <a:schemeClr val="tx1"/>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435322488"/>
                  </a:ext>
                </a:extLst>
              </a:tr>
              <a:tr h="245759">
                <a:tc>
                  <a:txBody>
                    <a:bodyPr/>
                    <a:lstStyle/>
                    <a:p>
                      <a:r>
                        <a:rPr lang="en-GB" sz="1300" b="0">
                          <a:solidFill>
                            <a:schemeClr val="tx1"/>
                          </a:solidFill>
                          <a:effectLst/>
                        </a:rPr>
                        <a:t>Coleridge Road ​​</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b="0">
                          <a:solidFill>
                            <a:schemeClr val="tx1"/>
                          </a:solidFill>
                          <a:effectLst/>
                        </a:rPr>
                        <a:t>Near Coleridge recreation ground​​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300" b="0">
                          <a:solidFill>
                            <a:schemeClr val="tx1"/>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906056800"/>
                  </a:ext>
                </a:extLst>
              </a:tr>
              <a:tr h="245759">
                <a:tc>
                  <a:txBody>
                    <a:bodyPr/>
                    <a:lstStyle/>
                    <a:p>
                      <a:r>
                        <a:rPr lang="en-GB" sz="1300" b="0">
                          <a:solidFill>
                            <a:schemeClr val="tx1"/>
                          </a:solidFill>
                          <a:effectLst/>
                        </a:rPr>
                        <a:t>East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b="0">
                          <a:solidFill>
                            <a:schemeClr val="tx1"/>
                          </a:solidFill>
                          <a:effectLst/>
                        </a:rPr>
                        <a:t>Close to ARU site​​</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300" b="0">
                          <a:solidFill>
                            <a:schemeClr val="tx1"/>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01192294"/>
                  </a:ext>
                </a:extLst>
              </a:tr>
              <a:tr h="245759">
                <a:tc>
                  <a:txBody>
                    <a:bodyPr/>
                    <a:lstStyle/>
                    <a:p>
                      <a:r>
                        <a:rPr lang="en-GB" sz="1300" b="0">
                          <a:solidFill>
                            <a:schemeClr val="tx1"/>
                          </a:solidFill>
                          <a:effectLst/>
                        </a:rPr>
                        <a:t>Hills Road Bridge​​</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b="0">
                          <a:solidFill>
                            <a:schemeClr val="tx1"/>
                          </a:solidFill>
                          <a:effectLst/>
                        </a:rPr>
                        <a:t>Near Cherry Hinton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300" b="0">
                          <a:solidFill>
                            <a:schemeClr val="tx1"/>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921578486"/>
                  </a:ext>
                </a:extLst>
              </a:tr>
              <a:tr h="245759">
                <a:tc>
                  <a:txBody>
                    <a:bodyPr/>
                    <a:lstStyle/>
                    <a:p>
                      <a:r>
                        <a:rPr lang="en-GB" sz="1300" b="0">
                          <a:solidFill>
                            <a:schemeClr val="tx1"/>
                          </a:solidFill>
                          <a:effectLst/>
                        </a:rPr>
                        <a:t>Histon Road (North)​​</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b="0">
                          <a:solidFill>
                            <a:schemeClr val="tx1"/>
                          </a:solidFill>
                          <a:effectLst/>
                        </a:rPr>
                        <a:t>Just south of A14​</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300" b="0">
                          <a:solidFill>
                            <a:schemeClr val="tx1"/>
                          </a:solidFill>
                          <a:effectLst/>
                        </a:rPr>
                        <a:t>Sept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371920672"/>
                  </a:ext>
                </a:extLst>
              </a:tr>
              <a:tr h="245759">
                <a:tc>
                  <a:txBody>
                    <a:bodyPr/>
                    <a:lstStyle/>
                    <a:p>
                      <a:r>
                        <a:rPr lang="en-GB" sz="1300" b="0">
                          <a:solidFill>
                            <a:schemeClr val="tx1"/>
                          </a:solidFill>
                          <a:effectLst/>
                        </a:rPr>
                        <a:t>Histon Road (South) ​​</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b="0">
                          <a:solidFill>
                            <a:schemeClr val="tx1"/>
                          </a:solidFill>
                          <a:effectLst/>
                        </a:rPr>
                        <a:t>Near Victoria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300" b="0">
                          <a:solidFill>
                            <a:schemeClr val="tx1"/>
                          </a:solidFill>
                          <a:effectLst/>
                        </a:rPr>
                        <a:t>Sept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337692815"/>
                  </a:ext>
                </a:extLst>
              </a:tr>
              <a:tr h="245759">
                <a:tc>
                  <a:txBody>
                    <a:bodyPr/>
                    <a:lstStyle/>
                    <a:p>
                      <a:r>
                        <a:rPr lang="en-GB" sz="1300" b="0">
                          <a:solidFill>
                            <a:schemeClr val="tx1"/>
                          </a:solidFill>
                          <a:effectLst/>
                        </a:rPr>
                        <a:t>Mill Road (East)​​</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b="0">
                          <a:solidFill>
                            <a:schemeClr val="tx1"/>
                          </a:solidFill>
                          <a:effectLst/>
                        </a:rPr>
                        <a:t>Close to Brookfield’s hospital​​</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300" b="0">
                          <a:solidFill>
                            <a:schemeClr val="tx1"/>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159478729"/>
                  </a:ext>
                </a:extLst>
              </a:tr>
              <a:tr h="245759">
                <a:tc>
                  <a:txBody>
                    <a:bodyPr/>
                    <a:lstStyle/>
                    <a:p>
                      <a:r>
                        <a:rPr lang="en-GB" sz="1300" b="0">
                          <a:solidFill>
                            <a:schemeClr val="tx1"/>
                          </a:solidFill>
                          <a:effectLst/>
                        </a:rPr>
                        <a:t>Mill Road (West)​​</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300" b="0">
                          <a:solidFill>
                            <a:schemeClr val="tx1"/>
                          </a:solidFill>
                          <a:effectLst/>
                        </a:rPr>
                        <a:t>Close to Parker’s Piece​​</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300" b="0">
                          <a:solidFill>
                            <a:schemeClr val="tx1"/>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515974204"/>
                  </a:ext>
                </a:extLst>
              </a:tr>
              <a:tr h="245759">
                <a:tc>
                  <a:txBody>
                    <a:bodyPr/>
                    <a:lstStyle/>
                    <a:p>
                      <a:r>
                        <a:rPr lang="en-GB" sz="1300" b="0">
                          <a:solidFill>
                            <a:schemeClr val="tx1"/>
                          </a:solidFill>
                          <a:effectLst/>
                        </a:rPr>
                        <a:t>Milton Road (Mid)​​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b="0">
                          <a:solidFill>
                            <a:schemeClr val="tx1"/>
                          </a:solidFill>
                          <a:effectLst/>
                        </a:rPr>
                        <a:t>Near Union Lane​​</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300" b="0">
                          <a:solidFill>
                            <a:schemeClr val="tx1"/>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102981906"/>
                  </a:ext>
                </a:extLst>
              </a:tr>
              <a:tr h="245759">
                <a:tc>
                  <a:txBody>
                    <a:bodyPr/>
                    <a:lstStyle/>
                    <a:p>
                      <a:r>
                        <a:rPr lang="en-GB" sz="1300" b="0">
                          <a:solidFill>
                            <a:schemeClr val="tx1"/>
                          </a:solidFill>
                          <a:effectLst/>
                        </a:rPr>
                        <a:t>Milton Road (North)​​</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b="0">
                          <a:solidFill>
                            <a:schemeClr val="tx1"/>
                          </a:solidFill>
                          <a:effectLst/>
                        </a:rPr>
                        <a:t>Near King’s Hedges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300" b="0">
                          <a:solidFill>
                            <a:schemeClr val="tx1"/>
                          </a:solidFill>
                          <a:effectLst/>
                        </a:rPr>
                        <a:t>Sept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480872126"/>
                  </a:ext>
                </a:extLst>
              </a:tr>
              <a:tr h="245759">
                <a:tc>
                  <a:txBody>
                    <a:bodyPr/>
                    <a:lstStyle/>
                    <a:p>
                      <a:r>
                        <a:rPr lang="en-GB" sz="1300" b="0">
                          <a:solidFill>
                            <a:schemeClr val="tx1"/>
                          </a:solidFill>
                          <a:effectLst/>
                        </a:rPr>
                        <a:t>Milton Road (South)​</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300" b="0">
                          <a:solidFill>
                            <a:schemeClr val="tx1"/>
                          </a:solidFill>
                          <a:effectLst/>
                        </a:rPr>
                        <a:t>Near Gilbert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300" b="0">
                          <a:solidFill>
                            <a:schemeClr val="tx1"/>
                          </a:solidFill>
                          <a:effectLst/>
                        </a:rPr>
                        <a:t>Sept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609502090"/>
                  </a:ext>
                </a:extLst>
              </a:tr>
              <a:tr h="245759">
                <a:tc>
                  <a:txBody>
                    <a:bodyPr/>
                    <a:lstStyle/>
                    <a:p>
                      <a:r>
                        <a:rPr lang="en-GB" sz="1300" b="0">
                          <a:solidFill>
                            <a:schemeClr val="tx1"/>
                          </a:solidFill>
                          <a:effectLst/>
                        </a:rPr>
                        <a:t>Tenison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b="0">
                          <a:solidFill>
                            <a:schemeClr val="tx1"/>
                          </a:solidFill>
                          <a:effectLst/>
                        </a:rPr>
                        <a:t>Near Mill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300" b="0">
                          <a:solidFill>
                            <a:schemeClr val="tx1"/>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413523308"/>
                  </a:ext>
                </a:extLst>
              </a:tr>
              <a:tr h="245759">
                <a:tc>
                  <a:txBody>
                    <a:bodyPr/>
                    <a:lstStyle/>
                    <a:p>
                      <a:r>
                        <a:rPr lang="en-GB" sz="1300" b="0">
                          <a:solidFill>
                            <a:schemeClr val="tx1"/>
                          </a:solidFill>
                          <a:effectLst/>
                        </a:rPr>
                        <a:t>Vinery Road ​​</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tc>
                  <a:txBody>
                    <a:bodyPr/>
                    <a:lstStyle/>
                    <a:p>
                      <a:r>
                        <a:rPr lang="en-GB" sz="1300" b="0">
                          <a:solidFill>
                            <a:schemeClr val="tx1"/>
                          </a:solidFill>
                          <a:effectLst/>
                        </a:rPr>
                        <a:t>Near Romsey recreation ground​​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300" b="0">
                          <a:solidFill>
                            <a:schemeClr val="tx1"/>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134402491"/>
                  </a:ext>
                </a:extLst>
              </a:tr>
            </a:tbl>
          </a:graphicData>
        </a:graphic>
      </p:graphicFrame>
      <p:grpSp>
        <p:nvGrpSpPr>
          <p:cNvPr id="23" name="Group 22">
            <a:extLst>
              <a:ext uri="{FF2B5EF4-FFF2-40B4-BE49-F238E27FC236}">
                <a16:creationId xmlns:a16="http://schemas.microsoft.com/office/drawing/2014/main" id="{A57160E2-939C-4D34-B5BD-10E981F9FDA4}"/>
              </a:ext>
            </a:extLst>
          </p:cNvPr>
          <p:cNvGrpSpPr/>
          <p:nvPr/>
        </p:nvGrpSpPr>
        <p:grpSpPr>
          <a:xfrm>
            <a:off x="180606" y="758951"/>
            <a:ext cx="3255378" cy="5975161"/>
            <a:chOff x="201154" y="768476"/>
            <a:chExt cx="3255378" cy="5975161"/>
          </a:xfrm>
        </p:grpSpPr>
        <p:sp>
          <p:nvSpPr>
            <p:cNvPr id="21" name="TextBox 20">
              <a:extLst>
                <a:ext uri="{FF2B5EF4-FFF2-40B4-BE49-F238E27FC236}">
                  <a16:creationId xmlns:a16="http://schemas.microsoft.com/office/drawing/2014/main" id="{C6E47796-974B-4547-A707-1990B6F4AE5E}"/>
                </a:ext>
              </a:extLst>
            </p:cNvPr>
            <p:cNvSpPr txBox="1"/>
            <p:nvPr/>
          </p:nvSpPr>
          <p:spPr>
            <a:xfrm>
              <a:off x="201154" y="6466638"/>
              <a:ext cx="2154621" cy="276999"/>
            </a:xfrm>
            <a:prstGeom prst="rect">
              <a:avLst/>
            </a:prstGeom>
            <a:solidFill>
              <a:schemeClr val="bg1"/>
            </a:solidFill>
            <a:ln>
              <a:solidFill>
                <a:schemeClr val="tx1"/>
              </a:solidFill>
            </a:ln>
          </p:spPr>
          <p:txBody>
            <a:bodyPr wrap="square" rtlCol="0">
              <a:spAutoFit/>
            </a:bodyPr>
            <a:lstStyle/>
            <a:p>
              <a:r>
                <a:rPr lang="en-GB" sz="1200"/>
                <a:t>© OpenStreetMap Contributors</a:t>
              </a:r>
            </a:p>
          </p:txBody>
        </p:sp>
        <p:sp>
          <p:nvSpPr>
            <p:cNvPr id="22" name="TextBox 21">
              <a:extLst>
                <a:ext uri="{FF2B5EF4-FFF2-40B4-BE49-F238E27FC236}">
                  <a16:creationId xmlns:a16="http://schemas.microsoft.com/office/drawing/2014/main" id="{407D88E3-D25A-4512-B451-FFACEF9A98F1}"/>
                </a:ext>
              </a:extLst>
            </p:cNvPr>
            <p:cNvSpPr txBox="1"/>
            <p:nvPr/>
          </p:nvSpPr>
          <p:spPr>
            <a:xfrm>
              <a:off x="202098" y="768476"/>
              <a:ext cx="3254434" cy="307777"/>
            </a:xfrm>
            <a:prstGeom prst="rect">
              <a:avLst/>
            </a:prstGeom>
            <a:solidFill>
              <a:schemeClr val="bg1"/>
            </a:solidFill>
            <a:ln>
              <a:solidFill>
                <a:schemeClr val="tx1"/>
              </a:solidFill>
            </a:ln>
          </p:spPr>
          <p:txBody>
            <a:bodyPr wrap="square" rtlCol="0">
              <a:spAutoFit/>
            </a:bodyPr>
            <a:lstStyle/>
            <a:p>
              <a:pPr algn="ctr"/>
              <a:r>
                <a:rPr lang="en-GB" sz="1400" b="1"/>
                <a:t>Long Term Vivacity Monitoring Sites</a:t>
              </a:r>
            </a:p>
          </p:txBody>
        </p:sp>
      </p:grpSp>
      <p:sp>
        <p:nvSpPr>
          <p:cNvPr id="5" name="TextBox 4">
            <a:extLst>
              <a:ext uri="{FF2B5EF4-FFF2-40B4-BE49-F238E27FC236}">
                <a16:creationId xmlns:a16="http://schemas.microsoft.com/office/drawing/2014/main" id="{C28B5009-3FAF-C63F-2505-7FD21F41B730}"/>
              </a:ext>
            </a:extLst>
          </p:cNvPr>
          <p:cNvSpPr txBox="1"/>
          <p:nvPr/>
        </p:nvSpPr>
        <p:spPr>
          <a:xfrm>
            <a:off x="6850859" y="4664732"/>
            <a:ext cx="1283398" cy="400110"/>
          </a:xfrm>
          <a:prstGeom prst="rect">
            <a:avLst/>
          </a:prstGeom>
          <a:noFill/>
        </p:spPr>
        <p:txBody>
          <a:bodyPr wrap="square" lIns="91440" tIns="45720" rIns="91440" bIns="45720" rtlCol="0" anchor="t">
            <a:spAutoFit/>
          </a:bodyPr>
          <a:lstStyle/>
          <a:p>
            <a:r>
              <a:rPr lang="en-GB" sz="2000" b="1">
                <a:solidFill>
                  <a:srgbClr val="000000"/>
                </a:solidFill>
              </a:rPr>
              <a:t>Legend</a:t>
            </a:r>
          </a:p>
        </p:txBody>
      </p:sp>
      <p:sp>
        <p:nvSpPr>
          <p:cNvPr id="7" name="Oval 6">
            <a:extLst>
              <a:ext uri="{FF2B5EF4-FFF2-40B4-BE49-F238E27FC236}">
                <a16:creationId xmlns:a16="http://schemas.microsoft.com/office/drawing/2014/main" id="{DC9F13FA-0DF9-54F9-5A9B-B4E987DEB321}"/>
              </a:ext>
            </a:extLst>
          </p:cNvPr>
          <p:cNvSpPr/>
          <p:nvPr/>
        </p:nvSpPr>
        <p:spPr>
          <a:xfrm>
            <a:off x="6987533" y="5121483"/>
            <a:ext cx="228599" cy="230604"/>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10" name="Oval 9">
            <a:extLst>
              <a:ext uri="{FF2B5EF4-FFF2-40B4-BE49-F238E27FC236}">
                <a16:creationId xmlns:a16="http://schemas.microsoft.com/office/drawing/2014/main" id="{ABB520C9-2C1D-28E3-8D7D-DFC5B9058917}"/>
              </a:ext>
            </a:extLst>
          </p:cNvPr>
          <p:cNvSpPr/>
          <p:nvPr/>
        </p:nvSpPr>
        <p:spPr>
          <a:xfrm>
            <a:off x="6987533" y="5530857"/>
            <a:ext cx="228599" cy="230604"/>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12" name="TextBox 11">
            <a:extLst>
              <a:ext uri="{FF2B5EF4-FFF2-40B4-BE49-F238E27FC236}">
                <a16:creationId xmlns:a16="http://schemas.microsoft.com/office/drawing/2014/main" id="{FD64195C-3791-44F9-77C8-612CCA3D2D24}"/>
              </a:ext>
            </a:extLst>
          </p:cNvPr>
          <p:cNvSpPr txBox="1"/>
          <p:nvPr/>
        </p:nvSpPr>
        <p:spPr>
          <a:xfrm>
            <a:off x="7213551" y="5096289"/>
            <a:ext cx="3248025"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300">
                <a:cs typeface="Calibri"/>
              </a:rPr>
              <a:t>Data available for most months and years</a:t>
            </a:r>
          </a:p>
        </p:txBody>
      </p:sp>
      <p:sp>
        <p:nvSpPr>
          <p:cNvPr id="24" name="TextBox 23">
            <a:extLst>
              <a:ext uri="{FF2B5EF4-FFF2-40B4-BE49-F238E27FC236}">
                <a16:creationId xmlns:a16="http://schemas.microsoft.com/office/drawing/2014/main" id="{DD00D780-9B91-8A2B-3120-9DEE4EA1844F}"/>
              </a:ext>
            </a:extLst>
          </p:cNvPr>
          <p:cNvSpPr txBox="1"/>
          <p:nvPr/>
        </p:nvSpPr>
        <p:spPr>
          <a:xfrm>
            <a:off x="7213551" y="5509441"/>
            <a:ext cx="4207134"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300">
                <a:cs typeface="Calibri"/>
              </a:rPr>
              <a:t>Data available for all Decembers (2019, 2020, 2021 &amp; 2022)</a:t>
            </a:r>
          </a:p>
        </p:txBody>
      </p:sp>
      <p:sp>
        <p:nvSpPr>
          <p:cNvPr id="32" name="Rectangle 31">
            <a:extLst>
              <a:ext uri="{FF2B5EF4-FFF2-40B4-BE49-F238E27FC236}">
                <a16:creationId xmlns:a16="http://schemas.microsoft.com/office/drawing/2014/main" id="{A06909E7-3176-3337-07C4-7DED62EB5D23}"/>
              </a:ext>
            </a:extLst>
          </p:cNvPr>
          <p:cNvSpPr/>
          <p:nvPr/>
        </p:nvSpPr>
        <p:spPr>
          <a:xfrm>
            <a:off x="6736191" y="4613945"/>
            <a:ext cx="5141983" cy="2120166"/>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
        <p:nvSpPr>
          <p:cNvPr id="31" name="Oval 30">
            <a:extLst>
              <a:ext uri="{FF2B5EF4-FFF2-40B4-BE49-F238E27FC236}">
                <a16:creationId xmlns:a16="http://schemas.microsoft.com/office/drawing/2014/main" id="{03876394-2359-4655-B8BE-CE9B766D3D22}"/>
              </a:ext>
            </a:extLst>
          </p:cNvPr>
          <p:cNvSpPr/>
          <p:nvPr/>
        </p:nvSpPr>
        <p:spPr>
          <a:xfrm>
            <a:off x="6987533" y="5962288"/>
            <a:ext cx="228599" cy="2306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33" name="TextBox 32">
            <a:extLst>
              <a:ext uri="{FF2B5EF4-FFF2-40B4-BE49-F238E27FC236}">
                <a16:creationId xmlns:a16="http://schemas.microsoft.com/office/drawing/2014/main" id="{46624AC0-68C1-424A-9F15-9ACD5F00CA37}"/>
              </a:ext>
            </a:extLst>
          </p:cNvPr>
          <p:cNvSpPr txBox="1"/>
          <p:nvPr/>
        </p:nvSpPr>
        <p:spPr>
          <a:xfrm>
            <a:off x="7215360" y="5931396"/>
            <a:ext cx="4124326"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300">
                <a:cs typeface="Calibri"/>
              </a:rPr>
              <a:t>Data available for December 2019 and 2022.</a:t>
            </a:r>
          </a:p>
        </p:txBody>
      </p:sp>
      <p:sp>
        <p:nvSpPr>
          <p:cNvPr id="38" name="Cross 37">
            <a:extLst>
              <a:ext uri="{FF2B5EF4-FFF2-40B4-BE49-F238E27FC236}">
                <a16:creationId xmlns:a16="http://schemas.microsoft.com/office/drawing/2014/main" id="{0BFF2DB6-26E1-459D-BE76-16FAFF829D8A}"/>
              </a:ext>
            </a:extLst>
          </p:cNvPr>
          <p:cNvSpPr/>
          <p:nvPr/>
        </p:nvSpPr>
        <p:spPr>
          <a:xfrm rot="2703070">
            <a:off x="6987533" y="6350596"/>
            <a:ext cx="228599" cy="230604"/>
          </a:xfrm>
          <a:prstGeom prst="plus">
            <a:avLst>
              <a:gd name="adj" fmla="val 375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39" name="TextBox 38">
            <a:extLst>
              <a:ext uri="{FF2B5EF4-FFF2-40B4-BE49-F238E27FC236}">
                <a16:creationId xmlns:a16="http://schemas.microsoft.com/office/drawing/2014/main" id="{3E7C3C90-3897-471A-B9F9-2A1B6D02121D}"/>
              </a:ext>
            </a:extLst>
          </p:cNvPr>
          <p:cNvSpPr txBox="1"/>
          <p:nvPr/>
        </p:nvSpPr>
        <p:spPr>
          <a:xfrm>
            <a:off x="7215360" y="6319704"/>
            <a:ext cx="4662814"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300" dirty="0">
                <a:cs typeface="Calibri"/>
              </a:rPr>
              <a:t>Comparable data not available for December 2019 and / or 2022.</a:t>
            </a:r>
          </a:p>
        </p:txBody>
      </p:sp>
      <p:sp>
        <p:nvSpPr>
          <p:cNvPr id="40" name="TextBox 39">
            <a:extLst>
              <a:ext uri="{FF2B5EF4-FFF2-40B4-BE49-F238E27FC236}">
                <a16:creationId xmlns:a16="http://schemas.microsoft.com/office/drawing/2014/main" id="{162CD34B-583B-44F1-BEAA-0FA720460130}"/>
              </a:ext>
            </a:extLst>
          </p:cNvPr>
          <p:cNvSpPr txBox="1"/>
          <p:nvPr/>
        </p:nvSpPr>
        <p:spPr>
          <a:xfrm>
            <a:off x="4622334" y="758951"/>
            <a:ext cx="2112732" cy="2123658"/>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i="1">
                <a:solidFill>
                  <a:sysClr val="windowText" lastClr="000000"/>
                </a:solidFill>
                <a:cs typeface="Calibri"/>
              </a:rPr>
              <a:t>The </a:t>
            </a:r>
            <a:r>
              <a:rPr lang="en-US" sz="1100" b="1" i="1">
                <a:solidFill>
                  <a:sysClr val="windowText" lastClr="000000"/>
                </a:solidFill>
                <a:cs typeface="Calibri"/>
              </a:rPr>
              <a:t>Mill Road </a:t>
            </a:r>
            <a:r>
              <a:rPr lang="en-US" sz="1100" i="1">
                <a:solidFill>
                  <a:sysClr val="windowText" lastClr="000000"/>
                </a:solidFill>
                <a:cs typeface="Calibri"/>
              </a:rPr>
              <a:t>and </a:t>
            </a:r>
            <a:r>
              <a:rPr lang="en-US" sz="1100" b="1" i="1">
                <a:solidFill>
                  <a:sysClr val="windowText" lastClr="000000"/>
                </a:solidFill>
                <a:cs typeface="Calibri"/>
              </a:rPr>
              <a:t>East Road </a:t>
            </a:r>
            <a:r>
              <a:rPr lang="en-US" sz="1100" i="1">
                <a:solidFill>
                  <a:sysClr val="windowText" lastClr="000000"/>
                </a:solidFill>
                <a:cs typeface="Calibri"/>
              </a:rPr>
              <a:t>sensors were upgraded in Sept 2022 and are now detecting significantly more cycles and pedestrians. As a result the active travel flows at these locations are no longer comparable pre/post Sept 2022. </a:t>
            </a:r>
          </a:p>
          <a:p>
            <a:endParaRPr lang="en-US" sz="1100" i="1">
              <a:solidFill>
                <a:sysClr val="windowText" lastClr="000000"/>
              </a:solidFill>
              <a:cs typeface="Calibri"/>
            </a:endParaRPr>
          </a:p>
          <a:p>
            <a:r>
              <a:rPr lang="en-US" sz="1100" i="1">
                <a:solidFill>
                  <a:sysClr val="windowText" lastClr="000000"/>
                </a:solidFill>
                <a:cs typeface="Calibri"/>
              </a:rPr>
              <a:t>The </a:t>
            </a:r>
            <a:r>
              <a:rPr lang="en-US" sz="1100" b="1" i="1">
                <a:solidFill>
                  <a:sysClr val="windowText" lastClr="000000"/>
                </a:solidFill>
                <a:cs typeface="Calibri"/>
              </a:rPr>
              <a:t>Vinery Road </a:t>
            </a:r>
            <a:r>
              <a:rPr lang="en-US" sz="1100" i="1">
                <a:solidFill>
                  <a:sysClr val="windowText" lastClr="000000"/>
                </a:solidFill>
                <a:cs typeface="Calibri"/>
              </a:rPr>
              <a:t>and </a:t>
            </a:r>
            <a:r>
              <a:rPr lang="en-US" sz="1100" b="1" i="1">
                <a:solidFill>
                  <a:sysClr val="windowText" lastClr="000000"/>
                </a:solidFill>
                <a:cs typeface="Calibri"/>
              </a:rPr>
              <a:t>Milton Road (Mid)</a:t>
            </a:r>
            <a:r>
              <a:rPr lang="en-US" sz="1100" i="1">
                <a:solidFill>
                  <a:sysClr val="windowText" lastClr="000000"/>
                </a:solidFill>
                <a:cs typeface="Calibri"/>
              </a:rPr>
              <a:t> sensors are currently inactive.</a:t>
            </a:r>
          </a:p>
        </p:txBody>
      </p:sp>
    </p:spTree>
    <p:extLst>
      <p:ext uri="{BB962C8B-B14F-4D97-AF65-F5344CB8AC3E}">
        <p14:creationId xmlns:p14="http://schemas.microsoft.com/office/powerpoint/2010/main" val="2948480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Chart, line chart&#10;&#10;Description automatically generated">
            <a:extLst>
              <a:ext uri="{FF2B5EF4-FFF2-40B4-BE49-F238E27FC236}">
                <a16:creationId xmlns:a16="http://schemas.microsoft.com/office/drawing/2014/main" id="{D23C0A71-AC32-357E-95A4-9686AB77E5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0725" y="1066800"/>
            <a:ext cx="7572375" cy="4238625"/>
          </a:xfrm>
          <a:prstGeom prst="rect">
            <a:avLst/>
          </a:prstGeom>
        </p:spPr>
      </p:pic>
      <p:sp>
        <p:nvSpPr>
          <p:cNvPr id="10" name="Rectangle 9">
            <a:extLst>
              <a:ext uri="{FF2B5EF4-FFF2-40B4-BE49-F238E27FC236}">
                <a16:creationId xmlns:a16="http://schemas.microsoft.com/office/drawing/2014/main" id="{2BE3AA86-9A26-4C34-AC06-081E218946D3}"/>
              </a:ext>
            </a:extLst>
          </p:cNvPr>
          <p:cNvSpPr/>
          <p:nvPr/>
        </p:nvSpPr>
        <p:spPr>
          <a:xfrm>
            <a:off x="0" y="-1351"/>
            <a:ext cx="12192000" cy="646331"/>
          </a:xfrm>
          <a:prstGeom prst="rect">
            <a:avLst/>
          </a:prstGeom>
          <a:solidFill>
            <a:srgbClr val="203864"/>
          </a:solidFill>
          <a:ln>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a:latin typeface="Calibri" panose="020F0502020204030204"/>
              </a:rPr>
              <a:t>Local Road Motorised Vehicles: Cambridge</a:t>
            </a:r>
            <a:endParaRPr kumimoji="0" lang="en-GB" sz="2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520B0589-2367-4FA0-8B0A-655EEE8A80B5}"/>
              </a:ext>
            </a:extLst>
          </p:cNvPr>
          <p:cNvSpPr>
            <a:spLocks noGrp="1"/>
          </p:cNvSpPr>
          <p:nvPr>
            <p:ph type="sldNum" sz="quarter" idx="12"/>
          </p:nvPr>
        </p:nvSpPr>
        <p:spPr>
          <a:xfrm>
            <a:off x="9332495" y="6492875"/>
            <a:ext cx="2743200" cy="365125"/>
          </a:xfrm>
        </p:spPr>
        <p:txBody>
          <a:bodyPr/>
          <a:lstStyle/>
          <a:p>
            <a:fld id="{AE56028F-813B-4E02-837E-17CD63D81F9F}" type="slidenum">
              <a:rPr lang="en-GB" smtClean="0"/>
              <a:t>22</a:t>
            </a:fld>
            <a:endParaRPr lang="en-GB"/>
          </a:p>
        </p:txBody>
      </p:sp>
      <p:graphicFrame>
        <p:nvGraphicFramePr>
          <p:cNvPr id="13" name="Table 12">
            <a:extLst>
              <a:ext uri="{FF2B5EF4-FFF2-40B4-BE49-F238E27FC236}">
                <a16:creationId xmlns:a16="http://schemas.microsoft.com/office/drawing/2014/main" id="{656344BE-8DBE-43E1-ABC2-C1B7FEA10138}"/>
              </a:ext>
            </a:extLst>
          </p:cNvPr>
          <p:cNvGraphicFramePr>
            <a:graphicFrameLocks noGrp="1"/>
          </p:cNvGraphicFramePr>
          <p:nvPr>
            <p:extLst>
              <p:ext uri="{D42A27DB-BD31-4B8C-83A1-F6EECF244321}">
                <p14:modId xmlns:p14="http://schemas.microsoft.com/office/powerpoint/2010/main" val="396558348"/>
              </p:ext>
            </p:extLst>
          </p:nvPr>
        </p:nvGraphicFramePr>
        <p:xfrm>
          <a:off x="1369670" y="6935164"/>
          <a:ext cx="9535331" cy="1116473"/>
        </p:xfrm>
        <a:graphic>
          <a:graphicData uri="http://schemas.openxmlformats.org/drawingml/2006/table">
            <a:tbl>
              <a:tblPr firstRow="1" bandRow="1">
                <a:tableStyleId>{5940675A-B579-460E-94D1-54222C63F5DA}</a:tableStyleId>
              </a:tblPr>
              <a:tblGrid>
                <a:gridCol w="1050402">
                  <a:extLst>
                    <a:ext uri="{9D8B030D-6E8A-4147-A177-3AD203B41FA5}">
                      <a16:colId xmlns:a16="http://schemas.microsoft.com/office/drawing/2014/main" val="3808771745"/>
                    </a:ext>
                  </a:extLst>
                </a:gridCol>
                <a:gridCol w="856665">
                  <a:extLst>
                    <a:ext uri="{9D8B030D-6E8A-4147-A177-3AD203B41FA5}">
                      <a16:colId xmlns:a16="http://schemas.microsoft.com/office/drawing/2014/main" val="710742870"/>
                    </a:ext>
                  </a:extLst>
                </a:gridCol>
                <a:gridCol w="953533">
                  <a:extLst>
                    <a:ext uri="{9D8B030D-6E8A-4147-A177-3AD203B41FA5}">
                      <a16:colId xmlns:a16="http://schemas.microsoft.com/office/drawing/2014/main" val="3995813738"/>
                    </a:ext>
                  </a:extLst>
                </a:gridCol>
                <a:gridCol w="953533">
                  <a:extLst>
                    <a:ext uri="{9D8B030D-6E8A-4147-A177-3AD203B41FA5}">
                      <a16:colId xmlns:a16="http://schemas.microsoft.com/office/drawing/2014/main" val="3008742623"/>
                    </a:ext>
                  </a:extLst>
                </a:gridCol>
                <a:gridCol w="953533">
                  <a:extLst>
                    <a:ext uri="{9D8B030D-6E8A-4147-A177-3AD203B41FA5}">
                      <a16:colId xmlns:a16="http://schemas.microsoft.com/office/drawing/2014/main" val="3618066167"/>
                    </a:ext>
                  </a:extLst>
                </a:gridCol>
                <a:gridCol w="953533">
                  <a:extLst>
                    <a:ext uri="{9D8B030D-6E8A-4147-A177-3AD203B41FA5}">
                      <a16:colId xmlns:a16="http://schemas.microsoft.com/office/drawing/2014/main" val="4233498317"/>
                    </a:ext>
                  </a:extLst>
                </a:gridCol>
                <a:gridCol w="953533">
                  <a:extLst>
                    <a:ext uri="{9D8B030D-6E8A-4147-A177-3AD203B41FA5}">
                      <a16:colId xmlns:a16="http://schemas.microsoft.com/office/drawing/2014/main" val="2162172299"/>
                    </a:ext>
                  </a:extLst>
                </a:gridCol>
                <a:gridCol w="953533">
                  <a:extLst>
                    <a:ext uri="{9D8B030D-6E8A-4147-A177-3AD203B41FA5}">
                      <a16:colId xmlns:a16="http://schemas.microsoft.com/office/drawing/2014/main" val="1804624713"/>
                    </a:ext>
                  </a:extLst>
                </a:gridCol>
                <a:gridCol w="953533">
                  <a:extLst>
                    <a:ext uri="{9D8B030D-6E8A-4147-A177-3AD203B41FA5}">
                      <a16:colId xmlns:a16="http://schemas.microsoft.com/office/drawing/2014/main" val="1783213625"/>
                    </a:ext>
                  </a:extLst>
                </a:gridCol>
                <a:gridCol w="953533">
                  <a:extLst>
                    <a:ext uri="{9D8B030D-6E8A-4147-A177-3AD203B41FA5}">
                      <a16:colId xmlns:a16="http://schemas.microsoft.com/office/drawing/2014/main" val="1249109925"/>
                    </a:ext>
                  </a:extLst>
                </a:gridCol>
              </a:tblGrid>
              <a:tr h="456235">
                <a:tc>
                  <a:txBody>
                    <a:bodyPr/>
                    <a:lstStyle/>
                    <a:p>
                      <a:pPr algn="ctr"/>
                      <a:endParaRPr lang="en-GB" sz="1200" b="1">
                        <a:solidFill>
                          <a:schemeClr val="tx1"/>
                        </a:solidFill>
                      </a:endParaRPr>
                    </a:p>
                  </a:txBody>
                  <a:tcPr anchor="ctr">
                    <a:lnR w="12700">
                      <a:solidFill>
                        <a:schemeClr val="tx1"/>
                      </a:solidFill>
                    </a:lnR>
                    <a:solidFill>
                      <a:schemeClr val="bg1">
                        <a:lumMod val="85000"/>
                      </a:schemeClr>
                    </a:solidFill>
                  </a:tcPr>
                </a:tc>
                <a:tc gridSpan="3">
                  <a:txBody>
                    <a:bodyPr/>
                    <a:lstStyle/>
                    <a:p>
                      <a:pPr algn="ctr" fontAlgn="b"/>
                      <a:r>
                        <a:rPr lang="en-GB" sz="1200" b="1" u="none" strike="noStrike">
                          <a:solidFill>
                            <a:srgbClr val="0070C0"/>
                          </a:solidFill>
                          <a:effectLst/>
                        </a:rPr>
                        <a:t>Pre-COVID to Now:</a:t>
                      </a:r>
                    </a:p>
                    <a:p>
                      <a:pPr algn="ctr" fontAlgn="b"/>
                      <a:r>
                        <a:rPr lang="en-GB" sz="1200" b="1" u="none" strike="noStrike">
                          <a:effectLst/>
                        </a:rPr>
                        <a:t>Q4 2019 to Q4 2022</a:t>
                      </a:r>
                      <a:endParaRPr lang="en-GB" sz="1200" b="1" i="0" u="none" strike="noStrike">
                        <a:solidFill>
                          <a:srgbClr val="000000"/>
                        </a:solidFill>
                        <a:effectLst/>
                        <a:latin typeface="Aria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endParaRPr lang="en-GB" sz="1200" b="1">
                        <a:solidFill>
                          <a:schemeClr val="bg1"/>
                        </a:solidFill>
                      </a:endParaRPr>
                    </a:p>
                  </a:txBody>
                  <a:tcPr/>
                </a:tc>
                <a:tc hMerge="1">
                  <a:txBody>
                    <a:bodyPr/>
                    <a:lstStyle/>
                    <a:p>
                      <a:pPr algn="ctr"/>
                      <a:endParaRPr lang="en-GB" sz="1200" b="1">
                        <a:solidFill>
                          <a:schemeClr val="bg1"/>
                        </a:solidFill>
                      </a:endParaRPr>
                    </a:p>
                  </a:txBody>
                  <a:tcPr/>
                </a:tc>
                <a:tc gridSpan="3">
                  <a:txBody>
                    <a:bodyPr/>
                    <a:lstStyle/>
                    <a:p>
                      <a:pPr algn="ctr" fontAlgn="b"/>
                      <a:r>
                        <a:rPr lang="en-GB" sz="1200" b="1" u="none" strike="noStrike">
                          <a:solidFill>
                            <a:srgbClr val="0070C0"/>
                          </a:solidFill>
                          <a:effectLst/>
                        </a:rPr>
                        <a:t>Mid-COVID to Now:</a:t>
                      </a:r>
                    </a:p>
                    <a:p>
                      <a:pPr algn="ctr" fontAlgn="b"/>
                      <a:r>
                        <a:rPr lang="en-GB" sz="1200" b="1" u="none" strike="noStrike">
                          <a:effectLst/>
                        </a:rPr>
                        <a:t>Q4 2020 to Q4 2022</a:t>
                      </a:r>
                      <a:endParaRPr lang="en-GB" sz="1200" b="1" i="0" u="none" strike="noStrike">
                        <a:solidFill>
                          <a:srgbClr val="000000"/>
                        </a:solidFill>
                        <a:effectLst/>
                        <a:latin typeface="Aria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fontAlgn="b"/>
                      <a:endParaRPr lang="en-GB" sz="1100" b="1" i="0" u="none" strike="noStrike">
                        <a:solidFill>
                          <a:srgbClr val="000000"/>
                        </a:solidFill>
                        <a:effectLst/>
                        <a:latin typeface="Arial"/>
                      </a:endParaRPr>
                    </a:p>
                  </a:txBody>
                  <a:tcPr>
                    <a:solidFill>
                      <a:schemeClr val="bg1">
                        <a:lumMod val="85000"/>
                      </a:schemeClr>
                    </a:solidFill>
                  </a:tcPr>
                </a:tc>
                <a:tc hMerge="1">
                  <a:txBody>
                    <a:bodyPr/>
                    <a:lstStyle/>
                    <a:p>
                      <a:pPr algn="ctr" fontAlgn="b"/>
                      <a:endParaRPr lang="en-GB" sz="1100" b="1" i="0" u="none" strike="noStrike">
                        <a:solidFill>
                          <a:srgbClr val="000000"/>
                        </a:solidFill>
                        <a:effectLst/>
                        <a:latin typeface="Arial"/>
                      </a:endParaRPr>
                    </a:p>
                  </a:txBody>
                  <a:tcPr>
                    <a:solidFill>
                      <a:schemeClr val="bg1">
                        <a:lumMod val="85000"/>
                      </a:schemeClr>
                    </a:solidFill>
                  </a:tcPr>
                </a:tc>
                <a:tc gridSpan="3">
                  <a:txBody>
                    <a:bodyPr/>
                    <a:lstStyle/>
                    <a:p>
                      <a:pPr lvl="0" algn="ctr">
                        <a:buNone/>
                      </a:pPr>
                      <a:r>
                        <a:rPr lang="en-GB" sz="1200" b="1" u="none" strike="noStrike">
                          <a:solidFill>
                            <a:srgbClr val="0070C0"/>
                          </a:solidFill>
                          <a:effectLst/>
                        </a:rPr>
                        <a:t>Previous quarter to Now:</a:t>
                      </a:r>
                      <a:endParaRPr lang="en-US" sz="1200">
                        <a:solidFill>
                          <a:srgbClr val="0070C0"/>
                        </a:solidFill>
                      </a:endParaRPr>
                    </a:p>
                    <a:p>
                      <a:pPr lvl="0" algn="ctr">
                        <a:buNone/>
                      </a:pPr>
                      <a:r>
                        <a:rPr lang="en-GB" sz="1200" b="1" u="none" strike="noStrike">
                          <a:effectLst/>
                        </a:rPr>
                        <a:t>Q3 2022 to Q4 2022</a:t>
                      </a:r>
                      <a:endParaRPr lang="en-GB" sz="1200" b="1" i="0" u="none" strike="noStrike">
                        <a:solidFill>
                          <a:srgbClr val="000000"/>
                        </a:solidFill>
                        <a:effectLst/>
                        <a:latin typeface="Aria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extLst>
                  <a:ext uri="{0D108BD9-81ED-4DB2-BD59-A6C34878D82A}">
                    <a16:rowId xmlns:a16="http://schemas.microsoft.com/office/drawing/2014/main" val="2486069436"/>
                  </a:ext>
                </a:extLst>
              </a:tr>
              <a:tr h="293513">
                <a:tc>
                  <a:txBody>
                    <a:bodyPr/>
                    <a:lstStyle/>
                    <a:p>
                      <a:endParaRPr lang="en-GB" sz="1200">
                        <a:solidFill>
                          <a:schemeClr val="tx1"/>
                        </a:solidFill>
                      </a:endParaRPr>
                    </a:p>
                  </a:txBody>
                  <a:tcPr anchor="ctr">
                    <a:solidFill>
                      <a:schemeClr val="bg1"/>
                    </a:solidFill>
                  </a:tcPr>
                </a:tc>
                <a:tc>
                  <a:txBody>
                    <a:bodyPr/>
                    <a:lstStyle/>
                    <a:p>
                      <a:pPr algn="ctr" rtl="0" fontAlgn="ctr"/>
                      <a:r>
                        <a:rPr lang="en-GB" sz="1200" b="1" i="0" u="none" strike="noStrike">
                          <a:solidFill>
                            <a:srgbClr val="000000"/>
                          </a:solidFill>
                          <a:effectLst/>
                          <a:latin typeface="Calibri"/>
                        </a:rPr>
                        <a:t>Week</a:t>
                      </a:r>
                      <a:br>
                        <a:rPr lang="en-GB" sz="1200" b="1" i="0" u="none" strike="noStrike">
                          <a:solidFill>
                            <a:srgbClr val="000000"/>
                          </a:solidFill>
                          <a:effectLst/>
                          <a:latin typeface="Calibri"/>
                        </a:rPr>
                      </a:br>
                      <a:r>
                        <a:rPr lang="en-GB" sz="1200" b="1" i="0" u="none" strike="noStrike">
                          <a:solidFill>
                            <a:srgbClr val="000000"/>
                          </a:solidFill>
                          <a:effectLst/>
                          <a:latin typeface="Calibri"/>
                        </a:rPr>
                        <a:t>(Mon - Sun)</a:t>
                      </a:r>
                    </a:p>
                  </a:txBody>
                  <a:tcPr marL="0" marR="0" marT="0" marB="0" anchor="ctr">
                    <a:lnT w="12700">
                      <a:solidFill>
                        <a:schemeClr val="tx1"/>
                      </a:solidFill>
                    </a:lnT>
                    <a:solidFill>
                      <a:schemeClr val="bg1"/>
                    </a:solidFill>
                  </a:tcPr>
                </a:tc>
                <a:tc>
                  <a:txBody>
                    <a:bodyPr/>
                    <a:lstStyle/>
                    <a:p>
                      <a:pPr algn="ctr" rtl="0" fontAlgn="ctr"/>
                      <a:r>
                        <a:rPr lang="en-GB" sz="1200" b="1" i="0" u="none" strike="noStrike">
                          <a:solidFill>
                            <a:srgbClr val="000000"/>
                          </a:solidFill>
                          <a:effectLst/>
                          <a:latin typeface="Calibri"/>
                        </a:rPr>
                        <a:t>Weekdays</a:t>
                      </a:r>
                      <a:br>
                        <a:rPr lang="en-GB" sz="1200" b="1" i="0" u="none" strike="noStrike">
                          <a:solidFill>
                            <a:srgbClr val="000000"/>
                          </a:solidFill>
                          <a:effectLst/>
                          <a:latin typeface="Calibri"/>
                        </a:rPr>
                      </a:br>
                      <a:r>
                        <a:rPr lang="en-GB" sz="1200" b="1" i="0" u="none" strike="noStrike">
                          <a:solidFill>
                            <a:srgbClr val="000000"/>
                          </a:solidFill>
                          <a:effectLst/>
                          <a:latin typeface="Calibri"/>
                        </a:rPr>
                        <a:t>(Mon - Thu)</a:t>
                      </a:r>
                    </a:p>
                  </a:txBody>
                  <a:tcPr marL="0" marR="0" marT="0" marB="0" anchor="ctr">
                    <a:lnR w="12700">
                      <a:solidFill>
                        <a:schemeClr val="tx1"/>
                      </a:solidFill>
                    </a:lnR>
                    <a:lnT w="12700">
                      <a:solidFill>
                        <a:schemeClr val="tx1"/>
                      </a:solidFill>
                    </a:lnT>
                    <a:solidFill>
                      <a:schemeClr val="bg1"/>
                    </a:solidFill>
                  </a:tcPr>
                </a:tc>
                <a:tc>
                  <a:txBody>
                    <a:bodyPr/>
                    <a:lstStyle/>
                    <a:p>
                      <a:pPr algn="ctr" rtl="0" fontAlgn="ctr"/>
                      <a:r>
                        <a:rPr lang="en-GB" sz="1200" b="1" i="0" u="none" strike="noStrike">
                          <a:solidFill>
                            <a:srgbClr val="000000"/>
                          </a:solidFill>
                          <a:effectLst/>
                          <a:latin typeface="Calibri"/>
                        </a:rPr>
                        <a:t>Weekends</a:t>
                      </a:r>
                      <a:br>
                        <a:rPr lang="en-GB" sz="1200" b="1" i="0" u="none" strike="noStrike">
                          <a:solidFill>
                            <a:srgbClr val="000000"/>
                          </a:solidFill>
                          <a:effectLst/>
                          <a:latin typeface="Calibri"/>
                        </a:rPr>
                      </a:br>
                      <a:r>
                        <a:rPr lang="en-GB" sz="1200" b="1" i="0" u="none" strike="noStrike">
                          <a:solidFill>
                            <a:srgbClr val="000000"/>
                          </a:solidFill>
                          <a:effectLst/>
                          <a:latin typeface="Calibri"/>
                        </a:rPr>
                        <a:t>(Sat - Sun)</a:t>
                      </a:r>
                    </a:p>
                  </a:txBody>
                  <a:tcPr marL="0"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1"/>
                    </a:solidFill>
                  </a:tcPr>
                </a:tc>
                <a:tc>
                  <a:txBody>
                    <a:bodyPr/>
                    <a:lstStyle/>
                    <a:p>
                      <a:pPr algn="ctr" rtl="0" fontAlgn="ctr"/>
                      <a:r>
                        <a:rPr lang="en-GB" sz="1200" b="1" i="0" u="none" strike="noStrike">
                          <a:solidFill>
                            <a:srgbClr val="000000"/>
                          </a:solidFill>
                          <a:effectLst/>
                          <a:latin typeface="Calibri"/>
                        </a:rPr>
                        <a:t>Week</a:t>
                      </a:r>
                      <a:br>
                        <a:rPr lang="en-GB" sz="1200" b="1" i="0" u="none" strike="noStrike">
                          <a:solidFill>
                            <a:srgbClr val="000000"/>
                          </a:solidFill>
                          <a:effectLst/>
                          <a:latin typeface="Calibri"/>
                        </a:rPr>
                      </a:br>
                      <a:r>
                        <a:rPr lang="en-GB" sz="1200" b="1" i="0" u="none" strike="noStrike">
                          <a:solidFill>
                            <a:srgbClr val="000000"/>
                          </a:solidFill>
                          <a:effectLst/>
                          <a:latin typeface="Calibri"/>
                        </a:rPr>
                        <a:t>(Mon - Sun)</a:t>
                      </a:r>
                    </a:p>
                  </a:txBody>
                  <a:tcPr marL="0" marR="0" marT="0" marB="0"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chemeClr val="bg1"/>
                    </a:solidFill>
                  </a:tcPr>
                </a:tc>
                <a:tc>
                  <a:txBody>
                    <a:bodyPr/>
                    <a:lstStyle/>
                    <a:p>
                      <a:pPr algn="ctr" rtl="0" fontAlgn="ctr"/>
                      <a:r>
                        <a:rPr lang="en-GB" sz="1200" b="1" i="0" u="none" strike="noStrike">
                          <a:solidFill>
                            <a:srgbClr val="000000"/>
                          </a:solidFill>
                          <a:effectLst/>
                          <a:latin typeface="Calibri"/>
                        </a:rPr>
                        <a:t>Weekdays</a:t>
                      </a:r>
                      <a:br>
                        <a:rPr lang="en-GB" sz="1200" b="1" i="0" u="none" strike="noStrike">
                          <a:solidFill>
                            <a:srgbClr val="000000"/>
                          </a:solidFill>
                          <a:effectLst/>
                          <a:latin typeface="Calibri"/>
                        </a:rPr>
                      </a:br>
                      <a:r>
                        <a:rPr lang="en-GB" sz="1200" b="1" i="0" u="none" strike="noStrike">
                          <a:solidFill>
                            <a:srgbClr val="000000"/>
                          </a:solidFill>
                          <a:effectLst/>
                          <a:latin typeface="Calibri"/>
                        </a:rPr>
                        <a:t>(Mon - Thu)</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ctr" rtl="0" fontAlgn="ctr"/>
                      <a:r>
                        <a:rPr lang="en-GB" sz="1200" b="1" i="0" u="none" strike="noStrike">
                          <a:solidFill>
                            <a:srgbClr val="000000"/>
                          </a:solidFill>
                          <a:effectLst/>
                          <a:latin typeface="Calibri"/>
                        </a:rPr>
                        <a:t>Weekends</a:t>
                      </a:r>
                      <a:br>
                        <a:rPr lang="en-GB" sz="1200" b="1" i="0" u="none" strike="noStrike">
                          <a:solidFill>
                            <a:srgbClr val="000000"/>
                          </a:solidFill>
                          <a:effectLst/>
                          <a:latin typeface="Calibri"/>
                        </a:rPr>
                      </a:br>
                      <a:r>
                        <a:rPr lang="en-GB" sz="1200" b="1" i="0" u="none" strike="noStrike">
                          <a:solidFill>
                            <a:srgbClr val="000000"/>
                          </a:solidFill>
                          <a:effectLst/>
                          <a:latin typeface="Calibri"/>
                        </a:rPr>
                        <a:t>(Sat - Sun)</a:t>
                      </a:r>
                    </a:p>
                  </a:txBody>
                  <a:tcPr marL="0"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1"/>
                    </a:solidFill>
                  </a:tcPr>
                </a:tc>
                <a:tc>
                  <a:txBody>
                    <a:bodyPr/>
                    <a:lstStyle/>
                    <a:p>
                      <a:pPr algn="ctr" rtl="0" fontAlgn="ctr"/>
                      <a:r>
                        <a:rPr lang="en-GB" sz="1200" b="1" i="0" u="none" strike="noStrike">
                          <a:solidFill>
                            <a:srgbClr val="000000"/>
                          </a:solidFill>
                          <a:effectLst/>
                          <a:latin typeface="Calibri"/>
                        </a:rPr>
                        <a:t>Week</a:t>
                      </a:r>
                      <a:br>
                        <a:rPr lang="en-GB" sz="1200" b="1" i="0" u="none" strike="noStrike">
                          <a:solidFill>
                            <a:srgbClr val="000000"/>
                          </a:solidFill>
                          <a:effectLst/>
                          <a:latin typeface="Calibri"/>
                        </a:rPr>
                      </a:br>
                      <a:r>
                        <a:rPr lang="en-GB" sz="1200" b="1" i="0" u="none" strike="noStrike">
                          <a:solidFill>
                            <a:srgbClr val="000000"/>
                          </a:solidFill>
                          <a:effectLst/>
                          <a:latin typeface="Calibri"/>
                        </a:rPr>
                        <a:t>(Mon - Sun)</a:t>
                      </a:r>
                    </a:p>
                  </a:txBody>
                  <a:tcPr marL="0" marR="0" marT="0" marB="0"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chemeClr val="bg1"/>
                    </a:solidFill>
                  </a:tcPr>
                </a:tc>
                <a:tc>
                  <a:txBody>
                    <a:bodyPr/>
                    <a:lstStyle/>
                    <a:p>
                      <a:pPr algn="ctr" rtl="0" fontAlgn="ctr"/>
                      <a:r>
                        <a:rPr lang="en-GB" sz="1200" b="1" i="0" u="none" strike="noStrike">
                          <a:solidFill>
                            <a:srgbClr val="000000"/>
                          </a:solidFill>
                          <a:effectLst/>
                          <a:latin typeface="Calibri"/>
                        </a:rPr>
                        <a:t>Weekdays</a:t>
                      </a:r>
                      <a:br>
                        <a:rPr lang="en-GB" sz="1200" b="1" i="0" u="none" strike="noStrike">
                          <a:solidFill>
                            <a:srgbClr val="000000"/>
                          </a:solidFill>
                          <a:effectLst/>
                          <a:latin typeface="Calibri"/>
                        </a:rPr>
                      </a:br>
                      <a:r>
                        <a:rPr lang="en-GB" sz="1200" b="1" i="0" u="none" strike="noStrike">
                          <a:solidFill>
                            <a:srgbClr val="000000"/>
                          </a:solidFill>
                          <a:effectLst/>
                          <a:latin typeface="Calibri"/>
                        </a:rPr>
                        <a:t>(Mon - Thu)</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ctr" rtl="0" fontAlgn="ctr"/>
                      <a:r>
                        <a:rPr lang="en-GB" sz="1200" b="1" i="0" u="none" strike="noStrike">
                          <a:solidFill>
                            <a:srgbClr val="000000"/>
                          </a:solidFill>
                          <a:effectLst/>
                          <a:latin typeface="Calibri"/>
                        </a:rPr>
                        <a:t>Weekends</a:t>
                      </a:r>
                      <a:br>
                        <a:rPr lang="en-GB" sz="1200" b="1" i="0" u="none" strike="noStrike">
                          <a:solidFill>
                            <a:srgbClr val="000000"/>
                          </a:solidFill>
                          <a:effectLst/>
                          <a:latin typeface="Calibri"/>
                        </a:rPr>
                      </a:br>
                      <a:r>
                        <a:rPr lang="en-GB" sz="1200" b="1" i="0" u="none" strike="noStrike">
                          <a:solidFill>
                            <a:srgbClr val="000000"/>
                          </a:solidFill>
                          <a:effectLst/>
                          <a:latin typeface="Calibri"/>
                        </a:rPr>
                        <a:t>(Sat - Sun)</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911037838"/>
                  </a:ext>
                </a:extLst>
              </a:tr>
              <a:tr h="2935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t>Cambridge</a:t>
                      </a:r>
                    </a:p>
                  </a:txBody>
                  <a:tcPr anchor="ctr">
                    <a:solidFill>
                      <a:schemeClr val="bg1"/>
                    </a:solidFill>
                  </a:tcPr>
                </a:tc>
                <a:tc>
                  <a:txBody>
                    <a:bodyPr/>
                    <a:lstStyle/>
                    <a:p>
                      <a:pPr algn="ctr" rtl="0" fontAlgn="ctr"/>
                      <a:r>
                        <a:rPr lang="en-GB" sz="1200" b="1" i="0" u="none" strike="noStrike">
                          <a:solidFill>
                            <a:schemeClr val="tx1"/>
                          </a:solidFill>
                          <a:effectLst/>
                          <a:latin typeface="Calibri"/>
                        </a:rPr>
                        <a:t>-12%</a:t>
                      </a:r>
                    </a:p>
                  </a:txBody>
                  <a:tcPr marL="0" marR="0" marT="0" marB="0" anchor="ctr">
                    <a:solidFill>
                      <a:srgbClr val="BDD7EE"/>
                    </a:solidFill>
                  </a:tcPr>
                </a:tc>
                <a:tc>
                  <a:txBody>
                    <a:bodyPr/>
                    <a:lstStyle/>
                    <a:p>
                      <a:pPr algn="ctr" rtl="0" fontAlgn="ctr"/>
                      <a:r>
                        <a:rPr lang="en-GB" sz="1200" b="1" i="0" u="none" strike="noStrike">
                          <a:solidFill>
                            <a:schemeClr val="tx1"/>
                          </a:solidFill>
                          <a:effectLst/>
                          <a:latin typeface="Calibri"/>
                        </a:rPr>
                        <a:t>-13%</a:t>
                      </a:r>
                    </a:p>
                  </a:txBody>
                  <a:tcPr marL="0" marR="0" marT="0" marB="0" anchor="ctr">
                    <a:lnR w="12700">
                      <a:solidFill>
                        <a:schemeClr val="tx1"/>
                      </a:solidFill>
                    </a:lnR>
                    <a:solidFill>
                      <a:srgbClr val="BDD7EE"/>
                    </a:solidFill>
                  </a:tcPr>
                </a:tc>
                <a:tc>
                  <a:txBody>
                    <a:bodyPr/>
                    <a:lstStyle/>
                    <a:p>
                      <a:pPr algn="ctr" rtl="0" fontAlgn="ctr"/>
                      <a:r>
                        <a:rPr lang="en-GB" sz="1200" b="1" i="0" u="none" strike="noStrike">
                          <a:solidFill>
                            <a:schemeClr val="tx1"/>
                          </a:solidFill>
                          <a:effectLst/>
                          <a:latin typeface="Calibri"/>
                        </a:rPr>
                        <a:t>-7%</a:t>
                      </a:r>
                    </a:p>
                  </a:txBody>
                  <a:tcPr marL="0" marR="0" marT="0" marB="0"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solidFill>
                      <a:srgbClr val="BDD7EE"/>
                    </a:solidFill>
                  </a:tcPr>
                </a:tc>
                <a:tc>
                  <a:txBody>
                    <a:bodyPr/>
                    <a:lstStyle/>
                    <a:p>
                      <a:pPr algn="ctr" rtl="0" fontAlgn="ctr"/>
                      <a:r>
                        <a:rPr lang="en-GB" sz="1200" b="1" i="0" u="none" strike="noStrike">
                          <a:solidFill>
                            <a:schemeClr val="tx1"/>
                          </a:solidFill>
                          <a:effectLst/>
                          <a:latin typeface="Calibri"/>
                        </a:rPr>
                        <a:t>+6%</a:t>
                      </a:r>
                      <a:endParaRPr lang="en-US" sz="1200">
                        <a:solidFill>
                          <a:schemeClr val="tx1"/>
                        </a:solidFill>
                      </a:endParaRPr>
                    </a:p>
                  </a:txBody>
                  <a:tcPr marL="0" marR="0" marT="0" marB="0"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lvl="0" algn="ctr">
                        <a:buNone/>
                      </a:pPr>
                      <a:r>
                        <a:rPr lang="en-GB" sz="1200" b="1" i="0" u="none" strike="noStrike">
                          <a:solidFill>
                            <a:schemeClr val="tx1"/>
                          </a:solidFill>
                          <a:effectLst/>
                          <a:latin typeface="Calibri"/>
                        </a:rPr>
                        <a:t>+4%</a:t>
                      </a:r>
                    </a:p>
                  </a:txBody>
                  <a:tcPr marL="0" marR="0" marT="0" marB="0"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lvl="0" algn="ctr">
                        <a:buNone/>
                      </a:pPr>
                      <a:r>
                        <a:rPr lang="en-GB" sz="1200" b="1" i="0" u="none" strike="noStrike">
                          <a:solidFill>
                            <a:schemeClr val="tx1"/>
                          </a:solidFill>
                          <a:effectLst/>
                          <a:latin typeface="Calibri"/>
                        </a:rPr>
                        <a:t>+15%</a:t>
                      </a:r>
                    </a:p>
                  </a:txBody>
                  <a:tcPr marL="0" marR="0" marT="0" marB="0"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algn="ctr" rtl="0" fontAlgn="ctr"/>
                      <a:r>
                        <a:rPr lang="en-GB" sz="1200" b="1" i="0" u="none" strike="noStrike">
                          <a:solidFill>
                            <a:schemeClr val="tx1"/>
                          </a:solidFill>
                          <a:effectLst/>
                          <a:latin typeface="Calibri"/>
                        </a:rPr>
                        <a:t>+4%</a:t>
                      </a:r>
                    </a:p>
                  </a:txBody>
                  <a:tcPr marL="0" marR="0" marT="0" marB="0"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lvl="0" algn="ctr">
                        <a:buNone/>
                      </a:pPr>
                      <a:r>
                        <a:rPr lang="en-GB" sz="1200" b="1" i="0" u="none" strike="noStrike">
                          <a:solidFill>
                            <a:schemeClr val="tx1"/>
                          </a:solidFill>
                          <a:effectLst/>
                          <a:latin typeface="Calibri"/>
                        </a:rPr>
                        <a:t>+5%</a:t>
                      </a:r>
                    </a:p>
                  </a:txBody>
                  <a:tcPr marL="0" marR="0" marT="0" marB="0"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lvl="0" algn="ctr">
                        <a:buNone/>
                      </a:pPr>
                      <a:r>
                        <a:rPr lang="en-GB" sz="1200" b="1" i="0" u="none" strike="noStrike">
                          <a:solidFill>
                            <a:schemeClr val="tx1"/>
                          </a:solidFill>
                          <a:effectLst/>
                          <a:latin typeface="Calibri"/>
                        </a:rPr>
                        <a:t>+7%</a:t>
                      </a:r>
                      <a:endParaRPr lang="en-US" sz="1200">
                        <a:solidFill>
                          <a:schemeClr val="tx1"/>
                        </a:solidFill>
                      </a:endParaRPr>
                    </a:p>
                  </a:txBody>
                  <a:tcPr marL="0" marR="0" marT="0" marB="0"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extLst>
                  <a:ext uri="{0D108BD9-81ED-4DB2-BD59-A6C34878D82A}">
                    <a16:rowId xmlns:a16="http://schemas.microsoft.com/office/drawing/2014/main" val="2818142"/>
                  </a:ext>
                </a:extLst>
              </a:tr>
            </a:tbl>
          </a:graphicData>
        </a:graphic>
      </p:graphicFrame>
      <p:sp>
        <p:nvSpPr>
          <p:cNvPr id="23" name="TextBox 22">
            <a:extLst>
              <a:ext uri="{FF2B5EF4-FFF2-40B4-BE49-F238E27FC236}">
                <a16:creationId xmlns:a16="http://schemas.microsoft.com/office/drawing/2014/main" id="{BB4FACBB-73BA-4338-A147-8AD5F41873DF}"/>
              </a:ext>
            </a:extLst>
          </p:cNvPr>
          <p:cNvSpPr txBox="1"/>
          <p:nvPr/>
        </p:nvSpPr>
        <p:spPr>
          <a:xfrm>
            <a:off x="24021" y="6583800"/>
            <a:ext cx="12167979" cy="253916"/>
          </a:xfrm>
          <a:prstGeom prst="rect">
            <a:avLst/>
          </a:prstGeom>
          <a:noFill/>
        </p:spPr>
        <p:txBody>
          <a:bodyPr wrap="square" lIns="91440" tIns="45720" rIns="91440" bIns="45720" rtlCol="0" anchor="t">
            <a:spAutoFit/>
          </a:bodyPr>
          <a:lstStyle/>
          <a:p>
            <a:r>
              <a:rPr lang="en-GB" sz="1050"/>
              <a:t>Analysis based on data from the 5 sensors with comparable data for most months and years: Coldham’s Lane, Coleridge Road, Hills Road, Milton Road (North) and Tenison Road.</a:t>
            </a:r>
          </a:p>
        </p:txBody>
      </p:sp>
      <p:sp>
        <p:nvSpPr>
          <p:cNvPr id="6" name="TextBox 5">
            <a:extLst>
              <a:ext uri="{FF2B5EF4-FFF2-40B4-BE49-F238E27FC236}">
                <a16:creationId xmlns:a16="http://schemas.microsoft.com/office/drawing/2014/main" id="{8C04732F-BBF0-8686-4D70-D30C63B2CF00}"/>
              </a:ext>
            </a:extLst>
          </p:cNvPr>
          <p:cNvSpPr txBox="1"/>
          <p:nvPr/>
        </p:nvSpPr>
        <p:spPr>
          <a:xfrm>
            <a:off x="175033" y="719657"/>
            <a:ext cx="11841933" cy="307777"/>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solidFill>
                  <a:srgbClr val="000000"/>
                </a:solidFill>
                <a:cs typeface="Calibri"/>
              </a:rPr>
              <a:t>Local road vehicle flows are </a:t>
            </a:r>
            <a:r>
              <a:rPr lang="en-US" sz="1400" b="1">
                <a:solidFill>
                  <a:srgbClr val="000000"/>
                </a:solidFill>
                <a:cs typeface="Calibri"/>
              </a:rPr>
              <a:t>13% below pre-COVID levels </a:t>
            </a:r>
            <a:r>
              <a:rPr lang="en-US" sz="1400">
                <a:solidFill>
                  <a:srgbClr val="000000"/>
                </a:solidFill>
                <a:cs typeface="Calibri"/>
              </a:rPr>
              <a:t>in Cambridge. Daily flows in December 2022 are similar to those seen in December 2020 and 2021.</a:t>
            </a:r>
          </a:p>
        </p:txBody>
      </p:sp>
      <p:graphicFrame>
        <p:nvGraphicFramePr>
          <p:cNvPr id="7" name="Table 6">
            <a:extLst>
              <a:ext uri="{FF2B5EF4-FFF2-40B4-BE49-F238E27FC236}">
                <a16:creationId xmlns:a16="http://schemas.microsoft.com/office/drawing/2014/main" id="{C0733D2E-CFBB-6302-C33E-BE81021BC887}"/>
              </a:ext>
            </a:extLst>
          </p:cNvPr>
          <p:cNvGraphicFramePr>
            <a:graphicFrameLocks noGrp="1"/>
          </p:cNvGraphicFramePr>
          <p:nvPr>
            <p:extLst>
              <p:ext uri="{D42A27DB-BD31-4B8C-83A1-F6EECF244321}">
                <p14:modId xmlns:p14="http://schemas.microsoft.com/office/powerpoint/2010/main" val="301245811"/>
              </p:ext>
            </p:extLst>
          </p:nvPr>
        </p:nvGraphicFramePr>
        <p:xfrm>
          <a:off x="1328417" y="5440921"/>
          <a:ext cx="9535163" cy="1007383"/>
        </p:xfrm>
        <a:graphic>
          <a:graphicData uri="http://schemas.openxmlformats.org/drawingml/2006/table">
            <a:tbl>
              <a:tblPr firstRow="1" bandRow="1">
                <a:tableStyleId>{5940675A-B579-460E-94D1-54222C63F5DA}</a:tableStyleId>
              </a:tblPr>
              <a:tblGrid>
                <a:gridCol w="1028687">
                  <a:extLst>
                    <a:ext uri="{9D8B030D-6E8A-4147-A177-3AD203B41FA5}">
                      <a16:colId xmlns:a16="http://schemas.microsoft.com/office/drawing/2014/main" val="3808771745"/>
                    </a:ext>
                  </a:extLst>
                </a:gridCol>
                <a:gridCol w="945164">
                  <a:extLst>
                    <a:ext uri="{9D8B030D-6E8A-4147-A177-3AD203B41FA5}">
                      <a16:colId xmlns:a16="http://schemas.microsoft.com/office/drawing/2014/main" val="710742870"/>
                    </a:ext>
                  </a:extLst>
                </a:gridCol>
                <a:gridCol w="945164">
                  <a:extLst>
                    <a:ext uri="{9D8B030D-6E8A-4147-A177-3AD203B41FA5}">
                      <a16:colId xmlns:a16="http://schemas.microsoft.com/office/drawing/2014/main" val="3995813738"/>
                    </a:ext>
                  </a:extLst>
                </a:gridCol>
                <a:gridCol w="945164">
                  <a:extLst>
                    <a:ext uri="{9D8B030D-6E8A-4147-A177-3AD203B41FA5}">
                      <a16:colId xmlns:a16="http://schemas.microsoft.com/office/drawing/2014/main" val="3008742623"/>
                    </a:ext>
                  </a:extLst>
                </a:gridCol>
                <a:gridCol w="945164">
                  <a:extLst>
                    <a:ext uri="{9D8B030D-6E8A-4147-A177-3AD203B41FA5}">
                      <a16:colId xmlns:a16="http://schemas.microsoft.com/office/drawing/2014/main" val="3618066167"/>
                    </a:ext>
                  </a:extLst>
                </a:gridCol>
                <a:gridCol w="945164">
                  <a:extLst>
                    <a:ext uri="{9D8B030D-6E8A-4147-A177-3AD203B41FA5}">
                      <a16:colId xmlns:a16="http://schemas.microsoft.com/office/drawing/2014/main" val="4233498317"/>
                    </a:ext>
                  </a:extLst>
                </a:gridCol>
                <a:gridCol w="945164">
                  <a:extLst>
                    <a:ext uri="{9D8B030D-6E8A-4147-A177-3AD203B41FA5}">
                      <a16:colId xmlns:a16="http://schemas.microsoft.com/office/drawing/2014/main" val="2162172299"/>
                    </a:ext>
                  </a:extLst>
                </a:gridCol>
                <a:gridCol w="945164">
                  <a:extLst>
                    <a:ext uri="{9D8B030D-6E8A-4147-A177-3AD203B41FA5}">
                      <a16:colId xmlns:a16="http://schemas.microsoft.com/office/drawing/2014/main" val="1804624713"/>
                    </a:ext>
                  </a:extLst>
                </a:gridCol>
                <a:gridCol w="945164">
                  <a:extLst>
                    <a:ext uri="{9D8B030D-6E8A-4147-A177-3AD203B41FA5}">
                      <a16:colId xmlns:a16="http://schemas.microsoft.com/office/drawing/2014/main" val="1783213625"/>
                    </a:ext>
                  </a:extLst>
                </a:gridCol>
                <a:gridCol w="945164">
                  <a:extLst>
                    <a:ext uri="{9D8B030D-6E8A-4147-A177-3AD203B41FA5}">
                      <a16:colId xmlns:a16="http://schemas.microsoft.com/office/drawing/2014/main" val="1249109925"/>
                    </a:ext>
                  </a:extLst>
                </a:gridCol>
              </a:tblGrid>
              <a:tr h="456235">
                <a:tc>
                  <a:txBody>
                    <a:bodyPr/>
                    <a:lstStyle/>
                    <a:p>
                      <a:pPr lvl="0" algn="ctr">
                        <a:buNone/>
                      </a:pPr>
                      <a:endParaRPr lang="en-GB" sz="1200" b="1" kern="1200" noProof="0">
                        <a:solidFill>
                          <a:schemeClr val="tx1"/>
                        </a:solidFill>
                        <a:latin typeface="Calibri"/>
                        <a:ea typeface="+mn-ea"/>
                        <a:cs typeface="+mn-cs"/>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algn="ctr" fontAlgn="b"/>
                      <a:r>
                        <a:rPr lang="en-GB" sz="1200" b="1" u="none" strike="noStrike">
                          <a:solidFill>
                            <a:srgbClr val="0070C0"/>
                          </a:solidFill>
                          <a:effectLst/>
                          <a:latin typeface="Calibri"/>
                        </a:rPr>
                        <a:t>Pre-COVID to Now:</a:t>
                      </a:r>
                    </a:p>
                    <a:p>
                      <a:pPr algn="ctr" fontAlgn="b"/>
                      <a:r>
                        <a:rPr lang="en-GB" sz="1200" b="1" u="none" strike="noStrike">
                          <a:effectLst/>
                          <a:latin typeface="Calibri"/>
                        </a:rPr>
                        <a:t>Dec 2019 to Dec 2022</a:t>
                      </a:r>
                      <a:endParaRPr lang="en-GB" sz="1200" b="1" i="0" u="none" strike="noStrike">
                        <a:solidFill>
                          <a:srgbClr val="000000"/>
                        </a:solidFill>
                        <a:effectLst/>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00" b="1">
                        <a:solidFill>
                          <a:schemeClr val="bg1"/>
                        </a:solidFill>
                      </a:endParaRPr>
                    </a:p>
                  </a:txBody>
                  <a:tcPr/>
                </a:tc>
                <a:tc hMerge="1">
                  <a:txBody>
                    <a:bodyPr/>
                    <a:lstStyle/>
                    <a:p>
                      <a:pPr algn="ctr"/>
                      <a:endParaRPr lang="en-GB" sz="1200" b="1">
                        <a:solidFill>
                          <a:schemeClr val="bg1"/>
                        </a:solidFill>
                      </a:endParaRPr>
                    </a:p>
                  </a:txBody>
                  <a:tcPr/>
                </a:tc>
                <a:tc gridSpan="3">
                  <a:txBody>
                    <a:bodyPr/>
                    <a:lstStyle/>
                    <a:p>
                      <a:pPr algn="ctr" fontAlgn="b"/>
                      <a:r>
                        <a:rPr lang="en-GB" sz="1200" b="1" u="none" strike="noStrike">
                          <a:solidFill>
                            <a:srgbClr val="0070C0"/>
                          </a:solidFill>
                          <a:effectLst/>
                          <a:latin typeface="Calibri"/>
                        </a:rPr>
                        <a:t>Mid-COVID to Now:</a:t>
                      </a:r>
                    </a:p>
                    <a:p>
                      <a:pPr algn="ctr" fontAlgn="b"/>
                      <a:r>
                        <a:rPr lang="en-GB" sz="1200" b="1" u="none" strike="noStrike">
                          <a:effectLst/>
                          <a:latin typeface="Calibri"/>
                        </a:rPr>
                        <a:t>Dec 2020 to Dec 2022</a:t>
                      </a:r>
                      <a:endParaRPr lang="en-GB" sz="1200" b="1" i="0" u="none" strike="noStrike">
                        <a:solidFill>
                          <a:srgbClr val="000000"/>
                        </a:solidFill>
                        <a:effectLst/>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en-GB" sz="1100" b="1" i="0" u="none" strike="noStrike">
                        <a:solidFill>
                          <a:srgbClr val="000000"/>
                        </a:solidFill>
                        <a:effectLst/>
                        <a:latin typeface="Arial"/>
                      </a:endParaRPr>
                    </a:p>
                  </a:txBody>
                  <a:tcPr>
                    <a:solidFill>
                      <a:schemeClr val="bg1">
                        <a:lumMod val="85000"/>
                      </a:schemeClr>
                    </a:solidFill>
                  </a:tcPr>
                </a:tc>
                <a:tc hMerge="1">
                  <a:txBody>
                    <a:bodyPr/>
                    <a:lstStyle/>
                    <a:p>
                      <a:pPr algn="ctr" fontAlgn="b"/>
                      <a:endParaRPr lang="en-GB" sz="1100" b="1" i="0" u="none" strike="noStrike">
                        <a:solidFill>
                          <a:srgbClr val="000000"/>
                        </a:solidFill>
                        <a:effectLst/>
                        <a:latin typeface="Arial"/>
                      </a:endParaRPr>
                    </a:p>
                  </a:txBody>
                  <a:tcPr>
                    <a:solidFill>
                      <a:schemeClr val="bg1">
                        <a:lumMod val="85000"/>
                      </a:schemeClr>
                    </a:solidFill>
                  </a:tcPr>
                </a:tc>
                <a:tc gridSpan="3">
                  <a:txBody>
                    <a:bodyPr/>
                    <a:lstStyle/>
                    <a:p>
                      <a:pPr lvl="0" algn="ctr">
                        <a:buNone/>
                      </a:pPr>
                      <a:r>
                        <a:rPr lang="en-GB" sz="1200" b="1" u="none" strike="noStrike">
                          <a:solidFill>
                            <a:srgbClr val="0070C0"/>
                          </a:solidFill>
                          <a:effectLst/>
                          <a:latin typeface="Calibri"/>
                        </a:rPr>
                        <a:t>Previous update to9 Now:</a:t>
                      </a:r>
                      <a:endParaRPr lang="en-US" sz="1200">
                        <a:solidFill>
                          <a:srgbClr val="0070C0"/>
                        </a:solidFill>
                        <a:latin typeface="Calibri"/>
                      </a:endParaRPr>
                    </a:p>
                    <a:p>
                      <a:pPr lvl="0" algn="ctr">
                        <a:buNone/>
                      </a:pPr>
                      <a:r>
                        <a:rPr lang="en-GB" sz="1200" b="1" u="none" strike="noStrike">
                          <a:effectLst/>
                          <a:latin typeface="Calibri"/>
                        </a:rPr>
                        <a:t>Sept 2022 to Dec 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extLst>
                  <a:ext uri="{0D108BD9-81ED-4DB2-BD59-A6C34878D82A}">
                    <a16:rowId xmlns:a16="http://schemas.microsoft.com/office/drawing/2014/main" val="2486069436"/>
                  </a:ext>
                </a:extLst>
              </a:tr>
              <a:tr h="265648">
                <a:tc>
                  <a:txBody>
                    <a:bodyPr/>
                    <a:lstStyle/>
                    <a:p>
                      <a:endParaRPr lang="en-GB" sz="1200">
                        <a:solidFill>
                          <a:schemeClr val="tx1"/>
                        </a:solidFill>
                        <a:latin typeface="Calibri"/>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Weekdays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Weekends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Weekdays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Weekends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Weekdays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Weekends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11037838"/>
                  </a:ext>
                </a:extLst>
              </a:tr>
              <a:tr h="275863">
                <a:tc>
                  <a:txBody>
                    <a:bodyPr/>
                    <a:lstStyle/>
                    <a:p>
                      <a:pPr marL="0" marR="0" lvl="0" indent="0" algn="l" rtl="0" eaLnBrk="1" fontAlgn="auto" latinLnBrk="0" hangingPunct="1">
                        <a:lnSpc>
                          <a:spcPct val="100000"/>
                        </a:lnSpc>
                        <a:spcBef>
                          <a:spcPts val="0"/>
                        </a:spcBef>
                        <a:spcAft>
                          <a:spcPts val="0"/>
                        </a:spcAft>
                        <a:buClrTx/>
                        <a:buSzTx/>
                        <a:buFontTx/>
                        <a:buNone/>
                      </a:pPr>
                      <a:r>
                        <a:rPr lang="en-GB" sz="1200" b="1">
                          <a:latin typeface="Calibri"/>
                        </a:rPr>
                        <a:t>Cambridge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chemeClr val="tx1"/>
                          </a:solidFill>
                          <a:effectLst/>
                          <a:latin typeface="Calibri"/>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rtl="0" fontAlgn="ctr"/>
                      <a:r>
                        <a:rPr lang="en-GB" sz="1200" b="1" i="0" u="none" strike="noStrike">
                          <a:solidFill>
                            <a:schemeClr val="tx1"/>
                          </a:solidFill>
                          <a:effectLst/>
                          <a:latin typeface="Calibri"/>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rtl="0" fontAlgn="ctr"/>
                      <a:r>
                        <a:rPr lang="en-GB" sz="1200" b="1" i="0" u="none" strike="noStrike">
                          <a:solidFill>
                            <a:schemeClr val="tx1"/>
                          </a:solidFill>
                          <a:effectLst/>
                          <a:latin typeface="Calibri"/>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rtl="0" fontAlgn="ctr"/>
                      <a:r>
                        <a:rPr lang="en-GB" sz="1200" b="1" i="0" u="none" strike="noStrike">
                          <a:solidFill>
                            <a:schemeClr val="tx1"/>
                          </a:solidFill>
                          <a:effectLst/>
                          <a:latin typeface="Calibri"/>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i="0" u="none" strike="noStrike">
                          <a:solidFill>
                            <a:schemeClr val="tx1"/>
                          </a:solidFill>
                          <a:effectLst/>
                          <a:latin typeface="Calibri"/>
                        </a:rPr>
                        <a:t>No change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i="0" u="none" strike="noStrike">
                          <a:solidFill>
                            <a:schemeClr val="tx1"/>
                          </a:solidFill>
                          <a:effectLst/>
                          <a:latin typeface="Calibri"/>
                        </a:rPr>
                        <a:t>No change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200" b="1" i="0" u="none" strike="noStrike">
                          <a:solidFill>
                            <a:schemeClr val="tx1"/>
                          </a:solidFill>
                          <a:effectLst/>
                          <a:latin typeface="Calibri"/>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i="0" u="none" strike="noStrike">
                          <a:solidFill>
                            <a:schemeClr val="tx1"/>
                          </a:solidFill>
                          <a:effectLst/>
                          <a:latin typeface="Calibri"/>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i="0" u="none" strike="noStrike">
                          <a:solidFill>
                            <a:schemeClr val="tx1"/>
                          </a:solidFill>
                          <a:effectLst/>
                          <a:latin typeface="Calibri"/>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8142"/>
                  </a:ext>
                </a:extLst>
              </a:tr>
            </a:tbl>
          </a:graphicData>
        </a:graphic>
      </p:graphicFrame>
      <p:sp>
        <p:nvSpPr>
          <p:cNvPr id="8" name="TextBox 7">
            <a:extLst>
              <a:ext uri="{FF2B5EF4-FFF2-40B4-BE49-F238E27FC236}">
                <a16:creationId xmlns:a16="http://schemas.microsoft.com/office/drawing/2014/main" id="{A7A3941F-21C7-C01F-CAD3-93D794E8467D}"/>
              </a:ext>
            </a:extLst>
          </p:cNvPr>
          <p:cNvSpPr txBox="1"/>
          <p:nvPr/>
        </p:nvSpPr>
        <p:spPr>
          <a:xfrm>
            <a:off x="5416662" y="1773014"/>
            <a:ext cx="1358672" cy="369332"/>
          </a:xfrm>
          <a:prstGeom prst="rect">
            <a:avLst/>
          </a:prstGeom>
          <a:noFill/>
        </p:spPr>
        <p:txBody>
          <a:bodyPr wrap="square" rtlCol="0">
            <a:spAutoFit/>
          </a:bodyPr>
          <a:lstStyle/>
          <a:p>
            <a:pPr algn="ctr"/>
            <a:r>
              <a:rPr lang="en-GB" b="1">
                <a:solidFill>
                  <a:srgbClr val="FFC000"/>
                </a:solidFill>
              </a:rPr>
              <a:t>2021</a:t>
            </a:r>
          </a:p>
        </p:txBody>
      </p:sp>
      <p:sp>
        <p:nvSpPr>
          <p:cNvPr id="11" name="TextBox 10">
            <a:extLst>
              <a:ext uri="{FF2B5EF4-FFF2-40B4-BE49-F238E27FC236}">
                <a16:creationId xmlns:a16="http://schemas.microsoft.com/office/drawing/2014/main" id="{2A991D9B-4286-4313-6400-A4D17123EAED}"/>
              </a:ext>
            </a:extLst>
          </p:cNvPr>
          <p:cNvSpPr txBox="1"/>
          <p:nvPr/>
        </p:nvSpPr>
        <p:spPr>
          <a:xfrm>
            <a:off x="5835508" y="3429013"/>
            <a:ext cx="1358672" cy="369332"/>
          </a:xfrm>
          <a:prstGeom prst="rect">
            <a:avLst/>
          </a:prstGeom>
          <a:noFill/>
        </p:spPr>
        <p:txBody>
          <a:bodyPr wrap="square" rtlCol="0">
            <a:spAutoFit/>
          </a:bodyPr>
          <a:lstStyle/>
          <a:p>
            <a:pPr algn="ctr"/>
            <a:r>
              <a:rPr lang="en-GB" b="1">
                <a:solidFill>
                  <a:srgbClr val="6C9E74"/>
                </a:solidFill>
              </a:rPr>
              <a:t>2020</a:t>
            </a:r>
          </a:p>
        </p:txBody>
      </p:sp>
      <p:sp>
        <p:nvSpPr>
          <p:cNvPr id="14" name="TextBox 13">
            <a:extLst>
              <a:ext uri="{FF2B5EF4-FFF2-40B4-BE49-F238E27FC236}">
                <a16:creationId xmlns:a16="http://schemas.microsoft.com/office/drawing/2014/main" id="{B789ADC5-FB53-6AEE-3D3D-DB30D816D8E8}"/>
              </a:ext>
            </a:extLst>
          </p:cNvPr>
          <p:cNvSpPr txBox="1"/>
          <p:nvPr/>
        </p:nvSpPr>
        <p:spPr>
          <a:xfrm>
            <a:off x="8206759" y="1530921"/>
            <a:ext cx="1358672" cy="369332"/>
          </a:xfrm>
          <a:prstGeom prst="rect">
            <a:avLst/>
          </a:prstGeom>
          <a:noFill/>
        </p:spPr>
        <p:txBody>
          <a:bodyPr wrap="square" rtlCol="0">
            <a:spAutoFit/>
          </a:bodyPr>
          <a:lstStyle/>
          <a:p>
            <a:pPr algn="ctr"/>
            <a:r>
              <a:rPr lang="en-GB" b="1">
                <a:solidFill>
                  <a:srgbClr val="6575A8"/>
                </a:solidFill>
              </a:rPr>
              <a:t>2019</a:t>
            </a:r>
          </a:p>
        </p:txBody>
      </p:sp>
      <p:sp>
        <p:nvSpPr>
          <p:cNvPr id="16" name="TextBox 15">
            <a:extLst>
              <a:ext uri="{FF2B5EF4-FFF2-40B4-BE49-F238E27FC236}">
                <a16:creationId xmlns:a16="http://schemas.microsoft.com/office/drawing/2014/main" id="{643794CE-0C72-30FA-F312-D643F15F6379}"/>
              </a:ext>
            </a:extLst>
          </p:cNvPr>
          <p:cNvSpPr txBox="1"/>
          <p:nvPr/>
        </p:nvSpPr>
        <p:spPr>
          <a:xfrm>
            <a:off x="5156172" y="2331554"/>
            <a:ext cx="1358672" cy="369332"/>
          </a:xfrm>
          <a:prstGeom prst="rect">
            <a:avLst/>
          </a:prstGeom>
          <a:noFill/>
        </p:spPr>
        <p:txBody>
          <a:bodyPr wrap="square" rtlCol="0">
            <a:spAutoFit/>
          </a:bodyPr>
          <a:lstStyle/>
          <a:p>
            <a:pPr algn="ctr"/>
            <a:r>
              <a:rPr lang="en-GB" b="1">
                <a:solidFill>
                  <a:srgbClr val="F68A5B"/>
                </a:solidFill>
              </a:rPr>
              <a:t>2022</a:t>
            </a:r>
          </a:p>
        </p:txBody>
      </p:sp>
      <p:pic>
        <p:nvPicPr>
          <p:cNvPr id="15" name="Picture 14" descr="A picture containing text&#10;&#10;Description automatically generated">
            <a:extLst>
              <a:ext uri="{FF2B5EF4-FFF2-40B4-BE49-F238E27FC236}">
                <a16:creationId xmlns:a16="http://schemas.microsoft.com/office/drawing/2014/main" id="{A4241ED0-10A3-481C-A315-42892DC169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0770172" y="-778447"/>
            <a:ext cx="590827" cy="2204871"/>
          </a:xfrm>
          <a:prstGeom prst="rect">
            <a:avLst/>
          </a:prstGeom>
        </p:spPr>
      </p:pic>
    </p:spTree>
    <p:extLst>
      <p:ext uri="{BB962C8B-B14F-4D97-AF65-F5344CB8AC3E}">
        <p14:creationId xmlns:p14="http://schemas.microsoft.com/office/powerpoint/2010/main" val="220336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47B54C-2709-45B4-9490-FFA89A3ACA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56" y="1684370"/>
            <a:ext cx="9791025" cy="4755292"/>
          </a:xfrm>
          <a:prstGeom prst="rect">
            <a:avLst/>
          </a:prstGeom>
        </p:spPr>
      </p:pic>
      <p:sp>
        <p:nvSpPr>
          <p:cNvPr id="13" name="TextBox 12">
            <a:extLst>
              <a:ext uri="{FF2B5EF4-FFF2-40B4-BE49-F238E27FC236}">
                <a16:creationId xmlns:a16="http://schemas.microsoft.com/office/drawing/2014/main" id="{128167BD-8964-4CD4-8A83-85EAFCF0A941}"/>
              </a:ext>
            </a:extLst>
          </p:cNvPr>
          <p:cNvSpPr txBox="1"/>
          <p:nvPr/>
        </p:nvSpPr>
        <p:spPr>
          <a:xfrm>
            <a:off x="9860156" y="1580038"/>
            <a:ext cx="2025278" cy="230832"/>
          </a:xfrm>
          <a:prstGeom prst="rect">
            <a:avLst/>
          </a:prstGeom>
          <a:solidFill>
            <a:schemeClr val="bg1"/>
          </a:solidFill>
        </p:spPr>
        <p:txBody>
          <a:bodyPr wrap="square" lIns="91440" tIns="45720" rIns="91440" bIns="45720" rtlCol="0" anchor="t">
            <a:spAutoFit/>
          </a:bodyPr>
          <a:lstStyle/>
          <a:p>
            <a:pPr algn="ctr"/>
            <a:r>
              <a:rPr lang="en-GB" sz="900" b="1"/>
              <a:t>Active</a:t>
            </a:r>
            <a:r>
              <a:rPr lang="en-GB" sz="900"/>
              <a:t>: Cyclist + Pedestrian</a:t>
            </a:r>
          </a:p>
        </p:txBody>
      </p:sp>
      <p:sp>
        <p:nvSpPr>
          <p:cNvPr id="21" name="Rectangle 20">
            <a:extLst>
              <a:ext uri="{FF2B5EF4-FFF2-40B4-BE49-F238E27FC236}">
                <a16:creationId xmlns:a16="http://schemas.microsoft.com/office/drawing/2014/main" id="{277D3BBE-5C13-4C24-85D2-B9A1E9AAE2BB}"/>
              </a:ext>
            </a:extLst>
          </p:cNvPr>
          <p:cNvSpPr/>
          <p:nvPr/>
        </p:nvSpPr>
        <p:spPr>
          <a:xfrm>
            <a:off x="0" y="3850"/>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a:latin typeface="Calibri" panose="020F0502020204030204"/>
              </a:rPr>
              <a:t>Local Road Mode Split: Cambridge</a:t>
            </a:r>
            <a:endParaRPr kumimoji="0" lang="en-GB" sz="2800" b="1" i="0" u="none" strike="noStrike" kern="1200" cap="none" spc="0" normalizeH="0" baseline="0" noProof="0">
              <a:ln>
                <a:noFill/>
              </a:ln>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0987C3EE-FE78-45C9-B641-5CC7A88B89E9}"/>
              </a:ext>
            </a:extLst>
          </p:cNvPr>
          <p:cNvSpPr txBox="1"/>
          <p:nvPr/>
        </p:nvSpPr>
        <p:spPr>
          <a:xfrm>
            <a:off x="519013" y="1525147"/>
            <a:ext cx="8819910" cy="369332"/>
          </a:xfrm>
          <a:prstGeom prst="rect">
            <a:avLst/>
          </a:prstGeom>
          <a:noFill/>
        </p:spPr>
        <p:txBody>
          <a:bodyPr wrap="square" lIns="91440" tIns="45720" rIns="91440" bIns="45720" rtlCol="0" anchor="t">
            <a:spAutoFit/>
          </a:bodyPr>
          <a:lstStyle/>
          <a:p>
            <a:pPr algn="ctr"/>
            <a:r>
              <a:rPr lang="en-GB" b="1"/>
              <a:t>Transport mode split – sum of 6 sensors in Cambridge: December comparison</a:t>
            </a:r>
          </a:p>
        </p:txBody>
      </p:sp>
      <p:sp>
        <p:nvSpPr>
          <p:cNvPr id="8" name="Slide Number Placeholder 7">
            <a:extLst>
              <a:ext uri="{FF2B5EF4-FFF2-40B4-BE49-F238E27FC236}">
                <a16:creationId xmlns:a16="http://schemas.microsoft.com/office/drawing/2014/main" id="{D17FEF82-48B4-41AC-91CD-4088F2119B59}"/>
              </a:ext>
            </a:extLst>
          </p:cNvPr>
          <p:cNvSpPr>
            <a:spLocks noGrp="1"/>
          </p:cNvSpPr>
          <p:nvPr>
            <p:ph type="sldNum" sz="quarter" idx="12"/>
          </p:nvPr>
        </p:nvSpPr>
        <p:spPr>
          <a:xfrm>
            <a:off x="9501195" y="6584160"/>
            <a:ext cx="2743200" cy="365125"/>
          </a:xfrm>
        </p:spPr>
        <p:txBody>
          <a:bodyPr/>
          <a:lstStyle/>
          <a:p>
            <a:fld id="{AE56028F-813B-4E02-837E-17CD63D81F9F}" type="slidenum">
              <a:rPr lang="en-GB" smtClean="0"/>
              <a:t>23</a:t>
            </a:fld>
            <a:endParaRPr lang="en-GB"/>
          </a:p>
        </p:txBody>
      </p:sp>
      <p:graphicFrame>
        <p:nvGraphicFramePr>
          <p:cNvPr id="5" name="Table 5">
            <a:extLst>
              <a:ext uri="{FF2B5EF4-FFF2-40B4-BE49-F238E27FC236}">
                <a16:creationId xmlns:a16="http://schemas.microsoft.com/office/drawing/2014/main" id="{0FA7F2D6-C1C5-471A-9733-ACD374B72E44}"/>
              </a:ext>
            </a:extLst>
          </p:cNvPr>
          <p:cNvGraphicFramePr>
            <a:graphicFrameLocks noGrp="1"/>
          </p:cNvGraphicFramePr>
          <p:nvPr>
            <p:extLst>
              <p:ext uri="{D42A27DB-BD31-4B8C-83A1-F6EECF244321}">
                <p14:modId xmlns:p14="http://schemas.microsoft.com/office/powerpoint/2010/main" val="971255196"/>
              </p:ext>
            </p:extLst>
          </p:nvPr>
        </p:nvGraphicFramePr>
        <p:xfrm>
          <a:off x="10012138" y="1803849"/>
          <a:ext cx="1729199" cy="1371600"/>
        </p:xfrm>
        <a:graphic>
          <a:graphicData uri="http://schemas.openxmlformats.org/drawingml/2006/table">
            <a:tbl>
              <a:tblPr firstRow="1" bandRow="1">
                <a:tableStyleId>{5C22544A-7EE6-4342-B048-85BDC9FD1C3A}</a:tableStyleId>
              </a:tblPr>
              <a:tblGrid>
                <a:gridCol w="867598">
                  <a:extLst>
                    <a:ext uri="{9D8B030D-6E8A-4147-A177-3AD203B41FA5}">
                      <a16:colId xmlns:a16="http://schemas.microsoft.com/office/drawing/2014/main" val="224627856"/>
                    </a:ext>
                  </a:extLst>
                </a:gridCol>
                <a:gridCol w="861601">
                  <a:extLst>
                    <a:ext uri="{9D8B030D-6E8A-4147-A177-3AD203B41FA5}">
                      <a16:colId xmlns:a16="http://schemas.microsoft.com/office/drawing/2014/main" val="69069862"/>
                    </a:ext>
                  </a:extLst>
                </a:gridCol>
              </a:tblGrid>
              <a:tr h="0">
                <a:tc>
                  <a:txBody>
                    <a:bodyPr/>
                    <a:lstStyle/>
                    <a:p>
                      <a:pPr algn="ctr"/>
                      <a:r>
                        <a:rPr lang="en-GB" sz="1200">
                          <a:solidFill>
                            <a:schemeClr val="tx1"/>
                          </a:solidFill>
                        </a:rPr>
                        <a:t>Year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200">
                          <a:solidFill>
                            <a:schemeClr val="tx1"/>
                          </a:solidFill>
                        </a:rPr>
                        <a:t>Active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75740684"/>
                  </a:ext>
                </a:extLst>
              </a:tr>
              <a:tr h="0">
                <a:tc>
                  <a:txBody>
                    <a:bodyPr/>
                    <a:lstStyle/>
                    <a:p>
                      <a:pPr algn="ctr"/>
                      <a:r>
                        <a:rPr lang="en-GB" sz="1200">
                          <a:solidFill>
                            <a:schemeClr val="tx1"/>
                          </a:solidFill>
                        </a:rPr>
                        <a:t>Dec 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u="none" strike="noStrike">
                          <a:solidFill>
                            <a:srgbClr val="000000"/>
                          </a:solidFill>
                          <a:effectLst/>
                          <a:latin typeface="Calibri" panose="020F0502020204030204" pitchFamily="34" charset="0"/>
                        </a:rPr>
                        <a:t>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7391317"/>
                  </a:ext>
                </a:extLst>
              </a:tr>
              <a:tr h="0">
                <a:tc>
                  <a:txBody>
                    <a:bodyPr/>
                    <a:lstStyle/>
                    <a:p>
                      <a:pPr algn="ctr"/>
                      <a:r>
                        <a:rPr lang="en-GB" sz="1200">
                          <a:solidFill>
                            <a:schemeClr val="tx1"/>
                          </a:solidFill>
                        </a:rPr>
                        <a:t>Dec 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u="none" strike="noStrike">
                          <a:solidFill>
                            <a:srgbClr val="000000"/>
                          </a:solidFill>
                          <a:effectLst/>
                          <a:latin typeface="Calibri" panose="020F0502020204030204" pitchFamily="34" charset="0"/>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3325792"/>
                  </a:ext>
                </a:extLst>
              </a:tr>
              <a:tr h="0">
                <a:tc>
                  <a:txBody>
                    <a:bodyPr/>
                    <a:lstStyle/>
                    <a:p>
                      <a:pPr algn="ctr"/>
                      <a:r>
                        <a:rPr lang="en-GB" sz="1200">
                          <a:solidFill>
                            <a:schemeClr val="tx1"/>
                          </a:solidFill>
                        </a:rPr>
                        <a:t>Dec 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u="none" strike="noStrike">
                          <a:solidFill>
                            <a:srgbClr val="000000"/>
                          </a:solidFill>
                          <a:effectLst/>
                          <a:latin typeface="Calibri" panose="020F0502020204030204" pitchFamily="34" charset="0"/>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2006868"/>
                  </a:ext>
                </a:extLst>
              </a:tr>
              <a:tr h="0">
                <a:tc>
                  <a:txBody>
                    <a:bodyPr/>
                    <a:lstStyle/>
                    <a:p>
                      <a:pPr algn="ctr"/>
                      <a:r>
                        <a:rPr lang="en-GB" sz="1200">
                          <a:solidFill>
                            <a:schemeClr val="tx1"/>
                          </a:solidFill>
                        </a:rPr>
                        <a:t>Dec 2022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u="none" strike="noStrike">
                          <a:solidFill>
                            <a:srgbClr val="000000"/>
                          </a:solidFill>
                          <a:effectLst/>
                          <a:latin typeface="Calibri" panose="020F0502020204030204" pitchFamily="34" charset="0"/>
                        </a:rPr>
                        <a:t>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67622328"/>
                  </a:ext>
                </a:extLst>
              </a:tr>
            </a:tbl>
          </a:graphicData>
        </a:graphic>
      </p:graphicFrame>
      <p:sp>
        <p:nvSpPr>
          <p:cNvPr id="11" name="TextBox 10">
            <a:extLst>
              <a:ext uri="{FF2B5EF4-FFF2-40B4-BE49-F238E27FC236}">
                <a16:creationId xmlns:a16="http://schemas.microsoft.com/office/drawing/2014/main" id="{C70097F0-582C-4E5A-91E3-879368ADCDB9}"/>
              </a:ext>
            </a:extLst>
          </p:cNvPr>
          <p:cNvSpPr txBox="1"/>
          <p:nvPr/>
        </p:nvSpPr>
        <p:spPr>
          <a:xfrm>
            <a:off x="0" y="6586974"/>
            <a:ext cx="12167979" cy="253916"/>
          </a:xfrm>
          <a:prstGeom prst="rect">
            <a:avLst/>
          </a:prstGeom>
          <a:noFill/>
        </p:spPr>
        <p:txBody>
          <a:bodyPr wrap="square" lIns="91440" tIns="45720" rIns="91440" bIns="45720" rtlCol="0" anchor="t">
            <a:spAutoFit/>
          </a:bodyPr>
          <a:lstStyle/>
          <a:p>
            <a:r>
              <a:rPr lang="en-GB" sz="1050">
                <a:solidFill>
                  <a:srgbClr val="000000"/>
                </a:solidFill>
              </a:rPr>
              <a:t>Analysis based on data from the 6 sensors with comparable data for December 2019, 2020, 2021 and 2022: Cherry Hinton Rd, Coldham’s Ln, Coleridge Rd, Hills Rd, Milton Rd (North) and Tenison Rd</a:t>
            </a:r>
            <a:endParaRPr lang="en-GB" sz="1050">
              <a:solidFill>
                <a:srgbClr val="000000"/>
              </a:solidFill>
              <a:cs typeface="Calibri"/>
            </a:endParaRPr>
          </a:p>
        </p:txBody>
      </p:sp>
      <p:sp>
        <p:nvSpPr>
          <p:cNvPr id="10" name="Rectangle 9">
            <a:extLst>
              <a:ext uri="{FF2B5EF4-FFF2-40B4-BE49-F238E27FC236}">
                <a16:creationId xmlns:a16="http://schemas.microsoft.com/office/drawing/2014/main" id="{E15F394B-D4E5-4A90-8A3E-F92AF85EFC54}"/>
              </a:ext>
            </a:extLst>
          </p:cNvPr>
          <p:cNvSpPr/>
          <p:nvPr/>
        </p:nvSpPr>
        <p:spPr>
          <a:xfrm>
            <a:off x="217274" y="805098"/>
            <a:ext cx="11757452" cy="369332"/>
          </a:xfrm>
          <a:prstGeom prst="rect">
            <a:avLst/>
          </a:prstGeom>
          <a:solidFill>
            <a:schemeClr val="accent4">
              <a:lumMod val="20000"/>
              <a:lumOff val="80000"/>
            </a:schemeClr>
          </a:solidFill>
          <a:ln w="12700">
            <a:solidFill>
              <a:srgbClr val="203864"/>
            </a:solidFill>
            <a:prstDash val="solid"/>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defRPr/>
            </a:pPr>
            <a:r>
              <a:rPr lang="en-GB" sz="1400">
                <a:solidFill>
                  <a:schemeClr val="tx1"/>
                </a:solidFill>
                <a:cs typeface="Calibri"/>
              </a:rPr>
              <a:t>Total flows remain lower than pre-COVID levels but higher than both 2020 and 2021. The active </a:t>
            </a:r>
            <a:r>
              <a:rPr lang="en-GB" sz="1400">
                <a:solidFill>
                  <a:schemeClr val="tx1"/>
                </a:solidFill>
                <a:latin typeface="Calibri" panose="020F0502020204030204"/>
                <a:cs typeface="Calibri"/>
              </a:rPr>
              <a:t>mode proportion is at the level seen pre-COVID.</a:t>
            </a:r>
            <a:endParaRPr lang="en-GB" sz="2000">
              <a:solidFill>
                <a:schemeClr val="tx1"/>
              </a:solidFill>
              <a:cs typeface="Calibri"/>
            </a:endParaRPr>
          </a:p>
        </p:txBody>
      </p:sp>
      <p:pic>
        <p:nvPicPr>
          <p:cNvPr id="14" name="Picture 13" descr="A picture containing text&#10;&#10;Description automatically generated">
            <a:extLst>
              <a:ext uri="{FF2B5EF4-FFF2-40B4-BE49-F238E27FC236}">
                <a16:creationId xmlns:a16="http://schemas.microsoft.com/office/drawing/2014/main" id="{EBC307EE-0A2B-464C-B991-7BC3B16364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0770172" y="-778447"/>
            <a:ext cx="590827" cy="2204871"/>
          </a:xfrm>
          <a:prstGeom prst="rect">
            <a:avLst/>
          </a:prstGeom>
        </p:spPr>
      </p:pic>
      <p:graphicFrame>
        <p:nvGraphicFramePr>
          <p:cNvPr id="15" name="Table 14">
            <a:extLst>
              <a:ext uri="{FF2B5EF4-FFF2-40B4-BE49-F238E27FC236}">
                <a16:creationId xmlns:a16="http://schemas.microsoft.com/office/drawing/2014/main" id="{6749360A-95AB-49B0-BBA7-A3D324255DA5}"/>
              </a:ext>
            </a:extLst>
          </p:cNvPr>
          <p:cNvGraphicFramePr>
            <a:graphicFrameLocks noGrp="1"/>
          </p:cNvGraphicFramePr>
          <p:nvPr>
            <p:extLst>
              <p:ext uri="{D42A27DB-BD31-4B8C-83A1-F6EECF244321}">
                <p14:modId xmlns:p14="http://schemas.microsoft.com/office/powerpoint/2010/main" val="1339484788"/>
              </p:ext>
            </p:extLst>
          </p:nvPr>
        </p:nvGraphicFramePr>
        <p:xfrm>
          <a:off x="9614447" y="3285932"/>
          <a:ext cx="2126890" cy="2743200"/>
        </p:xfrm>
        <a:graphic>
          <a:graphicData uri="http://schemas.openxmlformats.org/drawingml/2006/table">
            <a:tbl>
              <a:tblPr/>
              <a:tblGrid>
                <a:gridCol w="1442243">
                  <a:extLst>
                    <a:ext uri="{9D8B030D-6E8A-4147-A177-3AD203B41FA5}">
                      <a16:colId xmlns:a16="http://schemas.microsoft.com/office/drawing/2014/main" val="2909968136"/>
                    </a:ext>
                  </a:extLst>
                </a:gridCol>
                <a:gridCol w="684647">
                  <a:extLst>
                    <a:ext uri="{9D8B030D-6E8A-4147-A177-3AD203B41FA5}">
                      <a16:colId xmlns:a16="http://schemas.microsoft.com/office/drawing/2014/main" val="3474933118"/>
                    </a:ext>
                  </a:extLst>
                </a:gridCol>
              </a:tblGrid>
              <a:tr h="139935">
                <a:tc gridSpan="2">
                  <a:txBody>
                    <a:bodyPr/>
                    <a:lstStyle/>
                    <a:p>
                      <a:pPr algn="ctr" fontAlgn="ctr"/>
                      <a:r>
                        <a:rPr lang="en-GB" sz="1200" b="1" i="0" u="none" strike="noStrike">
                          <a:solidFill>
                            <a:srgbClr val="000000"/>
                          </a:solidFill>
                          <a:effectLst/>
                          <a:latin typeface="Calibri"/>
                        </a:rPr>
                        <a:t>December 2022</a:t>
                      </a:r>
                      <a:endParaRPr lang="en-US" sz="240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pPr algn="ctr" fontAlgn="ctr"/>
                      <a:endParaRPr lang="en-GB" sz="1050" b="1"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886300934"/>
                  </a:ext>
                </a:extLst>
              </a:tr>
              <a:tr h="139935">
                <a:tc>
                  <a:txBody>
                    <a:bodyPr/>
                    <a:lstStyle/>
                    <a:p>
                      <a:pPr algn="l" fontAlgn="ctr"/>
                      <a:r>
                        <a:rPr lang="en-GB" sz="1200" b="1" i="0" u="none" strike="noStrike">
                          <a:solidFill>
                            <a:srgbClr val="000000"/>
                          </a:solidFill>
                          <a:effectLst/>
                          <a:latin typeface="Calibri"/>
                        </a:rPr>
                        <a:t> Location</a:t>
                      </a:r>
                      <a:r>
                        <a:rPr lang="en-GB" sz="1200" b="0" i="0" u="none" strike="noStrike">
                          <a:solidFill>
                            <a:srgbClr val="000000"/>
                          </a:solidFill>
                          <a:effectLst/>
                          <a:latin typeface="Calibri"/>
                        </a:rPr>
                        <a:t>​</a:t>
                      </a:r>
                      <a:endParaRPr lang="en-GB" sz="1200" b="1"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1" i="0" u="none" strike="noStrike">
                          <a:solidFill>
                            <a:srgbClr val="000000"/>
                          </a:solidFill>
                          <a:effectLst/>
                          <a:latin typeface="Calibri"/>
                        </a:rPr>
                        <a:t>Active %</a:t>
                      </a:r>
                      <a:r>
                        <a:rPr lang="en-GB" sz="1200" b="0" i="0" u="none" strike="noStrike">
                          <a:solidFill>
                            <a:srgbClr val="000000"/>
                          </a:solidFill>
                          <a:effectLst/>
                          <a:latin typeface="Calibri"/>
                        </a:rPr>
                        <a:t>​ </a:t>
                      </a:r>
                      <a:endParaRPr lang="en-GB" sz="1200" b="1"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978727824"/>
                  </a:ext>
                </a:extLst>
              </a:tr>
              <a:tr h="139935">
                <a:tc>
                  <a:txBody>
                    <a:bodyPr/>
                    <a:lstStyle/>
                    <a:p>
                      <a:pPr algn="l" fontAlgn="ctr"/>
                      <a:r>
                        <a:rPr lang="en-GB" sz="1200" b="0" i="0" u="none" strike="noStrike">
                          <a:solidFill>
                            <a:srgbClr val="000000"/>
                          </a:solidFill>
                          <a:effectLst/>
                          <a:latin typeface="Calibri"/>
                        </a:rPr>
                        <a:t> Mill Road (West)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a:rPr>
                        <a:t>51%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2833809"/>
                  </a:ext>
                </a:extLst>
              </a:tr>
              <a:tr h="139935">
                <a:tc>
                  <a:txBody>
                    <a:bodyPr/>
                    <a:lstStyle/>
                    <a:p>
                      <a:pPr algn="l" fontAlgn="ctr"/>
                      <a:r>
                        <a:rPr lang="en-GB" sz="1200" b="0" i="0" u="none" strike="noStrike">
                          <a:solidFill>
                            <a:srgbClr val="000000"/>
                          </a:solidFill>
                          <a:effectLst/>
                          <a:latin typeface="Calibri"/>
                        </a:rPr>
                        <a:t> Tenison Road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a:rPr>
                        <a:t>37%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805219"/>
                  </a:ext>
                </a:extLst>
              </a:tr>
              <a:tr h="159151">
                <a:tc>
                  <a:txBody>
                    <a:bodyPr/>
                    <a:lstStyle/>
                    <a:p>
                      <a:pPr lvl="0" algn="l">
                        <a:buNone/>
                      </a:pPr>
                      <a:r>
                        <a:rPr lang="en-GB" sz="1200" b="0" i="0" u="none" strike="noStrike" noProof="0">
                          <a:solidFill>
                            <a:srgbClr val="000000"/>
                          </a:solidFill>
                          <a:effectLst/>
                          <a:latin typeface="Calibri"/>
                        </a:rPr>
                        <a:t> Mill Road (East)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a:rPr>
                        <a:t>32%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2050846"/>
                  </a:ext>
                </a:extLst>
              </a:tr>
              <a:tr h="139935">
                <a:tc>
                  <a:txBody>
                    <a:bodyPr/>
                    <a:lstStyle/>
                    <a:p>
                      <a:pPr algn="l" fontAlgn="ctr"/>
                      <a:r>
                        <a:rPr lang="en-GB" sz="1200" b="0" i="0" u="none" strike="noStrike">
                          <a:solidFill>
                            <a:srgbClr val="000000"/>
                          </a:solidFill>
                          <a:effectLst/>
                          <a:latin typeface="Calibri"/>
                        </a:rPr>
                        <a:t> Milton Road (South)</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a:rPr>
                        <a:t>31%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656940"/>
                  </a:ext>
                </a:extLst>
              </a:tr>
              <a:tr h="139935">
                <a:tc>
                  <a:txBody>
                    <a:bodyPr/>
                    <a:lstStyle/>
                    <a:p>
                      <a:pPr algn="l" fontAlgn="ctr"/>
                      <a:r>
                        <a:rPr lang="en-GB" sz="1200" b="0" i="0" u="none" strike="noStrike">
                          <a:solidFill>
                            <a:srgbClr val="000000"/>
                          </a:solidFill>
                          <a:effectLst/>
                          <a:latin typeface="Calibri"/>
                        </a:rPr>
                        <a:t> East Road</a:t>
                      </a:r>
                    </a:p>
                  </a:txBody>
                  <a:tcPr marL="0" marR="0" marT="0" marB="0" anchor="ctr">
                    <a:lnL w="12700">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tcPr>
                </a:tc>
                <a:tc>
                  <a:txBody>
                    <a:bodyPr/>
                    <a:lstStyle/>
                    <a:p>
                      <a:pPr algn="ctr" fontAlgn="ctr"/>
                      <a:r>
                        <a:rPr lang="en-GB" sz="1200" b="0" i="0" u="none" strike="noStrike">
                          <a:solidFill>
                            <a:srgbClr val="000000"/>
                          </a:solidFill>
                          <a:effectLst/>
                          <a:latin typeface="Calibri"/>
                        </a:rPr>
                        <a:t>29%</a:t>
                      </a:r>
                    </a:p>
                  </a:txBody>
                  <a:tcPr marL="0" marR="0" marT="0" marB="0" anchor="ctr">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6796410"/>
                  </a:ext>
                </a:extLst>
              </a:tr>
              <a:tr h="139935">
                <a:tc>
                  <a:txBody>
                    <a:bodyPr/>
                    <a:lstStyle/>
                    <a:p>
                      <a:pPr lvl="0" algn="l">
                        <a:buNone/>
                      </a:pPr>
                      <a:r>
                        <a:rPr lang="en-GB" sz="1200" b="0" i="0" u="none" strike="noStrike" noProof="0">
                          <a:solidFill>
                            <a:srgbClr val="000000"/>
                          </a:solidFill>
                          <a:effectLst/>
                          <a:latin typeface="Calibri"/>
                        </a:rPr>
                        <a:t> Cherry Hinton Road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a:rPr>
                        <a:t>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7786439"/>
                  </a:ext>
                </a:extLst>
              </a:tr>
              <a:tr h="139935">
                <a:tc>
                  <a:txBody>
                    <a:bodyPr/>
                    <a:lstStyle/>
                    <a:p>
                      <a:pPr lvl="0" algn="l">
                        <a:buNone/>
                      </a:pPr>
                      <a:r>
                        <a:rPr lang="en-GB" sz="1200" b="0" i="0" u="none" strike="noStrike" noProof="0">
                          <a:solidFill>
                            <a:srgbClr val="000000"/>
                          </a:solidFill>
                          <a:effectLst/>
                          <a:latin typeface="Calibri"/>
                        </a:rPr>
                        <a:t> Histon Road (South)</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a:rPr>
                        <a:t>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8435267"/>
                  </a:ext>
                </a:extLst>
              </a:tr>
              <a:tr h="139935">
                <a:tc>
                  <a:txBody>
                    <a:bodyPr/>
                    <a:lstStyle/>
                    <a:p>
                      <a:pPr algn="l" fontAlgn="ctr"/>
                      <a:r>
                        <a:rPr lang="en-GB" sz="1200" b="0" i="0" u="none" strike="noStrike">
                          <a:solidFill>
                            <a:srgbClr val="000000"/>
                          </a:solidFill>
                          <a:effectLst/>
                          <a:latin typeface="Calibri"/>
                        </a:rPr>
                        <a:t> Hills Road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a:rPr>
                        <a:t>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8710308"/>
                  </a:ext>
                </a:extLst>
              </a:tr>
              <a:tr h="139935">
                <a:tc>
                  <a:txBody>
                    <a:bodyPr/>
                    <a:lstStyle/>
                    <a:p>
                      <a:pPr algn="l" fontAlgn="ctr"/>
                      <a:r>
                        <a:rPr lang="en-GB" sz="1200" b="0" i="0" u="none" strike="noStrike">
                          <a:solidFill>
                            <a:srgbClr val="000000"/>
                          </a:solidFill>
                          <a:effectLst/>
                          <a:latin typeface="Calibri"/>
                        </a:rPr>
                        <a:t> Coleridge Road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1438275"/>
                  </a:ext>
                </a:extLst>
              </a:tr>
              <a:tr h="139935">
                <a:tc>
                  <a:txBody>
                    <a:bodyPr/>
                    <a:lstStyle/>
                    <a:p>
                      <a:pPr algn="l" fontAlgn="ctr"/>
                      <a:r>
                        <a:rPr lang="en-GB" sz="1200" b="0" i="0" u="none" strike="noStrike">
                          <a:solidFill>
                            <a:srgbClr val="000000"/>
                          </a:solidFill>
                          <a:effectLst/>
                          <a:latin typeface="Calibri"/>
                        </a:rPr>
                        <a:t> Milton Road (North)</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a:rPr>
                        <a:t>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2335733"/>
                  </a:ext>
                </a:extLst>
              </a:tr>
              <a:tr h="139935">
                <a:tc>
                  <a:txBody>
                    <a:bodyPr/>
                    <a:lstStyle/>
                    <a:p>
                      <a:pPr algn="l" fontAlgn="ctr"/>
                      <a:r>
                        <a:rPr lang="en-GB" sz="1200" b="0" i="0" u="none" strike="noStrike">
                          <a:solidFill>
                            <a:srgbClr val="000000"/>
                          </a:solidFill>
                          <a:effectLst/>
                          <a:latin typeface="Calibri"/>
                        </a:rPr>
                        <a:t> Histon Road (North)</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a:rPr>
                        <a:t>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9126722"/>
                  </a:ext>
                </a:extLst>
              </a:tr>
              <a:tr h="139935">
                <a:tc>
                  <a:txBody>
                    <a:bodyPr/>
                    <a:lstStyle/>
                    <a:p>
                      <a:pPr algn="l" fontAlgn="ctr"/>
                      <a:r>
                        <a:rPr lang="en-GB" sz="1200" b="0" i="0" u="none" strike="noStrike">
                          <a:solidFill>
                            <a:srgbClr val="000000"/>
                          </a:solidFill>
                          <a:effectLst/>
                          <a:latin typeface="Calibri"/>
                        </a:rPr>
                        <a:t> Coldham's Lane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a:rPr>
                        <a:t>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4099408"/>
                  </a:ext>
                </a:extLst>
              </a:tr>
              <a:tr h="139935">
                <a:tc>
                  <a:txBody>
                    <a:bodyPr/>
                    <a:lstStyle/>
                    <a:p>
                      <a:pPr algn="l" fontAlgn="ctr"/>
                      <a:r>
                        <a:rPr lang="en-GB" sz="1200" b="1" i="0" u="none" strike="noStrike">
                          <a:solidFill>
                            <a:srgbClr val="000000"/>
                          </a:solidFill>
                          <a:effectLst/>
                          <a:latin typeface="Calibri"/>
                        </a:rPr>
                        <a:t> ALL SITES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buNone/>
                      </a:pPr>
                      <a:r>
                        <a:rPr lang="en-GB" sz="1200" b="1" i="0" u="none" strike="noStrike">
                          <a:solidFill>
                            <a:srgbClr val="000000"/>
                          </a:solidFill>
                          <a:effectLst/>
                          <a:latin typeface="Calibri"/>
                        </a:rPr>
                        <a:t>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1565285"/>
                  </a:ext>
                </a:extLst>
              </a:tr>
            </a:tbl>
          </a:graphicData>
        </a:graphic>
      </p:graphicFrame>
    </p:spTree>
    <p:extLst>
      <p:ext uri="{BB962C8B-B14F-4D97-AF65-F5344CB8AC3E}">
        <p14:creationId xmlns:p14="http://schemas.microsoft.com/office/powerpoint/2010/main" val="4043662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FA83A2C-2D17-4F2C-8BD5-A577BB48959E}"/>
              </a:ext>
            </a:extLst>
          </p:cNvPr>
          <p:cNvPicPr>
            <a:picLocks noChangeAspect="1"/>
          </p:cNvPicPr>
          <p:nvPr/>
        </p:nvPicPr>
        <p:blipFill rotWithShape="1">
          <a:blip r:embed="rId3">
            <a:extLst>
              <a:ext uri="{28A0092B-C50C-407E-A947-70E740481C1C}">
                <a14:useLocalDpi xmlns:a14="http://schemas.microsoft.com/office/drawing/2010/main" val="0"/>
              </a:ext>
            </a:extLst>
          </a:blip>
          <a:srcRect r="2363"/>
          <a:stretch/>
        </p:blipFill>
        <p:spPr>
          <a:xfrm>
            <a:off x="176169" y="1198881"/>
            <a:ext cx="11903978" cy="5628037"/>
          </a:xfrm>
          <a:prstGeom prst="rect">
            <a:avLst/>
          </a:prstGeom>
        </p:spPr>
      </p:pic>
      <p:pic>
        <p:nvPicPr>
          <p:cNvPr id="13" name="Picture 12">
            <a:extLst>
              <a:ext uri="{FF2B5EF4-FFF2-40B4-BE49-F238E27FC236}">
                <a16:creationId xmlns:a16="http://schemas.microsoft.com/office/drawing/2014/main" id="{E01E0671-3499-467D-B3FF-FA3E317CFD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0242" y="869752"/>
            <a:ext cx="6844477" cy="426760"/>
          </a:xfrm>
          <a:prstGeom prst="rect">
            <a:avLst/>
          </a:prstGeom>
        </p:spPr>
      </p:pic>
      <p:sp>
        <p:nvSpPr>
          <p:cNvPr id="21" name="Rectangle 20">
            <a:extLst>
              <a:ext uri="{FF2B5EF4-FFF2-40B4-BE49-F238E27FC236}">
                <a16:creationId xmlns:a16="http://schemas.microsoft.com/office/drawing/2014/main" id="{277D3BBE-5C13-4C24-85D2-B9A1E9AAE2BB}"/>
              </a:ext>
            </a:extLst>
          </p:cNvPr>
          <p:cNvSpPr/>
          <p:nvPr/>
        </p:nvSpPr>
        <p:spPr>
          <a:xfrm>
            <a:off x="0" y="3850"/>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a:latin typeface="Calibri" panose="020F0502020204030204"/>
              </a:rPr>
              <a:t>Local Road Mode Split: Cambridge by Site</a:t>
            </a:r>
            <a:endParaRPr kumimoji="0" lang="en-GB" sz="2800" b="1" i="0" u="none" strike="noStrike" kern="1200" cap="none" spc="0" normalizeH="0" baseline="0" noProof="0">
              <a:ln>
                <a:noFill/>
              </a:ln>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99459089-0F05-431F-B72E-2B8DE01E333F}"/>
              </a:ext>
            </a:extLst>
          </p:cNvPr>
          <p:cNvSpPr>
            <a:spLocks noGrp="1"/>
          </p:cNvSpPr>
          <p:nvPr>
            <p:ph type="sldNum" sz="quarter" idx="12"/>
          </p:nvPr>
        </p:nvSpPr>
        <p:spPr>
          <a:xfrm>
            <a:off x="9915787" y="6519141"/>
            <a:ext cx="2210074" cy="365125"/>
          </a:xfrm>
        </p:spPr>
        <p:txBody>
          <a:bodyPr/>
          <a:lstStyle/>
          <a:p>
            <a:fld id="{AE56028F-813B-4E02-837E-17CD63D81F9F}" type="slidenum">
              <a:rPr lang="en-GB" smtClean="0"/>
              <a:t>24</a:t>
            </a:fld>
            <a:endParaRPr lang="en-GB"/>
          </a:p>
        </p:txBody>
      </p:sp>
      <p:sp>
        <p:nvSpPr>
          <p:cNvPr id="17" name="TextBox 16">
            <a:extLst>
              <a:ext uri="{FF2B5EF4-FFF2-40B4-BE49-F238E27FC236}">
                <a16:creationId xmlns:a16="http://schemas.microsoft.com/office/drawing/2014/main" id="{5B23B55F-88AA-466D-B391-F39C5DE80E3E}"/>
              </a:ext>
            </a:extLst>
          </p:cNvPr>
          <p:cNvSpPr txBox="1"/>
          <p:nvPr/>
        </p:nvSpPr>
        <p:spPr>
          <a:xfrm>
            <a:off x="862760" y="650181"/>
            <a:ext cx="10324437" cy="307777"/>
          </a:xfrm>
          <a:prstGeom prst="rect">
            <a:avLst/>
          </a:prstGeom>
          <a:noFill/>
        </p:spPr>
        <p:txBody>
          <a:bodyPr wrap="square" lIns="91440" tIns="45720" rIns="91440" bIns="45720" rtlCol="0" anchor="t">
            <a:spAutoFit/>
          </a:bodyPr>
          <a:lstStyle/>
          <a:p>
            <a:pPr algn="ctr"/>
            <a:r>
              <a:rPr lang="en-GB" sz="1400" b="1"/>
              <a:t>Average two-way weekday flow for December</a:t>
            </a:r>
            <a:endParaRPr lang="en-GB" sz="1200" b="1" u="sng">
              <a:solidFill>
                <a:srgbClr val="00B050"/>
              </a:solidFill>
            </a:endParaRPr>
          </a:p>
        </p:txBody>
      </p:sp>
    </p:spTree>
    <p:extLst>
      <p:ext uri="{BB962C8B-B14F-4D97-AF65-F5344CB8AC3E}">
        <p14:creationId xmlns:p14="http://schemas.microsoft.com/office/powerpoint/2010/main" val="9817962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Map&#10;&#10;Description automatically generated">
            <a:extLst>
              <a:ext uri="{FF2B5EF4-FFF2-40B4-BE49-F238E27FC236}">
                <a16:creationId xmlns:a16="http://schemas.microsoft.com/office/drawing/2014/main" id="{4BBD8A38-54EC-F4DA-9826-4D3D7653FD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7530" y="1408211"/>
            <a:ext cx="6000750" cy="5034405"/>
          </a:xfrm>
          <a:prstGeom prst="rect">
            <a:avLst/>
          </a:prstGeom>
        </p:spPr>
      </p:pic>
      <p:sp>
        <p:nvSpPr>
          <p:cNvPr id="10" name="Rectangle 9">
            <a:extLst>
              <a:ext uri="{FF2B5EF4-FFF2-40B4-BE49-F238E27FC236}">
                <a16:creationId xmlns:a16="http://schemas.microsoft.com/office/drawing/2014/main" id="{2BE3AA86-9A26-4C34-AC06-081E218946D3}"/>
              </a:ext>
            </a:extLst>
          </p:cNvPr>
          <p:cNvSpPr/>
          <p:nvPr/>
        </p:nvSpPr>
        <p:spPr>
          <a:xfrm>
            <a:off x="0" y="-1351"/>
            <a:ext cx="12192000" cy="646331"/>
          </a:xfrm>
          <a:prstGeom prst="rect">
            <a:avLst/>
          </a:prstGeom>
          <a:solidFill>
            <a:srgbClr val="203864"/>
          </a:solidFill>
          <a:ln>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a:latin typeface="Calibri" panose="020F0502020204030204"/>
              </a:rPr>
              <a:t>Local Road Recovery: Cambridge</a:t>
            </a:r>
            <a:endParaRPr kumimoji="0" lang="en-GB" sz="2800" b="1" i="0" u="none" strike="noStrike" kern="1200" cap="none" spc="0" normalizeH="0" baseline="0" noProof="0">
              <a:ln>
                <a:noFill/>
              </a:ln>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CC8255FB-63AB-41C5-A3C8-1991327AD83C}"/>
              </a:ext>
            </a:extLst>
          </p:cNvPr>
          <p:cNvSpPr>
            <a:spLocks noGrp="1"/>
          </p:cNvSpPr>
          <p:nvPr>
            <p:ph type="sldNum" sz="quarter" idx="12"/>
          </p:nvPr>
        </p:nvSpPr>
        <p:spPr>
          <a:xfrm>
            <a:off x="9419568" y="6530975"/>
            <a:ext cx="2743200" cy="365125"/>
          </a:xfrm>
        </p:spPr>
        <p:txBody>
          <a:bodyPr/>
          <a:lstStyle/>
          <a:p>
            <a:fld id="{AE56028F-813B-4E02-837E-17CD63D81F9F}" type="slidenum">
              <a:rPr lang="en-GB" smtClean="0"/>
              <a:t>25</a:t>
            </a:fld>
            <a:endParaRPr lang="en-GB"/>
          </a:p>
        </p:txBody>
      </p:sp>
      <p:sp>
        <p:nvSpPr>
          <p:cNvPr id="82" name="TextBox 81">
            <a:extLst>
              <a:ext uri="{FF2B5EF4-FFF2-40B4-BE49-F238E27FC236}">
                <a16:creationId xmlns:a16="http://schemas.microsoft.com/office/drawing/2014/main" id="{8AE65A3D-AED4-40A6-9B3B-0E02885B830B}"/>
              </a:ext>
            </a:extLst>
          </p:cNvPr>
          <p:cNvSpPr txBox="1"/>
          <p:nvPr/>
        </p:nvSpPr>
        <p:spPr>
          <a:xfrm>
            <a:off x="1761426" y="1091789"/>
            <a:ext cx="8848121" cy="307777"/>
          </a:xfrm>
          <a:prstGeom prst="rect">
            <a:avLst/>
          </a:prstGeom>
          <a:noFill/>
        </p:spPr>
        <p:txBody>
          <a:bodyPr wrap="square" lIns="91440" tIns="45720" rIns="91440" bIns="45720" rtlCol="0" anchor="t">
            <a:spAutoFit/>
          </a:bodyPr>
          <a:lstStyle/>
          <a:p>
            <a:pPr algn="ctr"/>
            <a:r>
              <a:rPr lang="en-GB" sz="1400" b="1"/>
              <a:t>Motorised &amp; Active % change in weekday volumes: December 2019 to December 2022</a:t>
            </a:r>
          </a:p>
        </p:txBody>
      </p:sp>
      <p:sp>
        <p:nvSpPr>
          <p:cNvPr id="4" name="TextBox 3">
            <a:extLst>
              <a:ext uri="{FF2B5EF4-FFF2-40B4-BE49-F238E27FC236}">
                <a16:creationId xmlns:a16="http://schemas.microsoft.com/office/drawing/2014/main" id="{97EBB1DE-09CE-756D-089F-EA1E5C0D3D12}"/>
              </a:ext>
            </a:extLst>
          </p:cNvPr>
          <p:cNvSpPr txBox="1"/>
          <p:nvPr/>
        </p:nvSpPr>
        <p:spPr>
          <a:xfrm>
            <a:off x="0" y="6642428"/>
            <a:ext cx="12167979" cy="253916"/>
          </a:xfrm>
          <a:prstGeom prst="rect">
            <a:avLst/>
          </a:prstGeom>
          <a:noFill/>
        </p:spPr>
        <p:txBody>
          <a:bodyPr wrap="square" lIns="91440" tIns="45720" rIns="91440" bIns="45720" rtlCol="0" anchor="t">
            <a:spAutoFit/>
          </a:bodyPr>
          <a:lstStyle/>
          <a:p>
            <a:pPr algn="ctr"/>
            <a:r>
              <a:rPr lang="en-GB" sz="1050">
                <a:solidFill>
                  <a:srgbClr val="000000"/>
                </a:solidFill>
              </a:rPr>
              <a:t>Analysis based on data from the 9 sensors with comparable data for December 2019 and 2022</a:t>
            </a:r>
            <a:endParaRPr lang="en-GB" sz="1050">
              <a:solidFill>
                <a:srgbClr val="000000"/>
              </a:solidFill>
              <a:cs typeface="Calibri"/>
            </a:endParaRPr>
          </a:p>
        </p:txBody>
      </p:sp>
      <p:sp>
        <p:nvSpPr>
          <p:cNvPr id="5" name="TextBox 4">
            <a:extLst>
              <a:ext uri="{FF2B5EF4-FFF2-40B4-BE49-F238E27FC236}">
                <a16:creationId xmlns:a16="http://schemas.microsoft.com/office/drawing/2014/main" id="{7336FA5A-43C2-41DE-05BA-D810D2A65652}"/>
              </a:ext>
            </a:extLst>
          </p:cNvPr>
          <p:cNvSpPr txBox="1"/>
          <p:nvPr/>
        </p:nvSpPr>
        <p:spPr>
          <a:xfrm>
            <a:off x="307424" y="5649613"/>
            <a:ext cx="2111946" cy="1028423"/>
          </a:xfrm>
          <a:prstGeom prst="rect">
            <a:avLst/>
          </a:prstGeom>
          <a:noFill/>
          <a:ln w="28575">
            <a:solidFill>
              <a:schemeClr val="bg1">
                <a:lumMod val="65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nSpc>
                <a:spcPct val="150000"/>
              </a:lnSpc>
            </a:pPr>
            <a:r>
              <a:rPr lang="en-US" sz="1400" b="1">
                <a:cs typeface="Calibri" panose="020F0502020204030204"/>
              </a:rPr>
              <a:t>Cherry Hinton Road</a:t>
            </a:r>
          </a:p>
          <a:p>
            <a:pPr>
              <a:lnSpc>
                <a:spcPct val="150000"/>
              </a:lnSpc>
            </a:pPr>
            <a:r>
              <a:rPr lang="en-US" sz="1400">
                <a:cs typeface="Calibri" panose="020F0502020204030204"/>
              </a:rPr>
              <a:t>Active Travel: </a:t>
            </a:r>
            <a:r>
              <a:rPr lang="en-US" sz="1400" b="1">
                <a:solidFill>
                  <a:srgbClr val="00B050"/>
                </a:solidFill>
                <a:cs typeface="Calibri" panose="020F0502020204030204"/>
              </a:rPr>
              <a:t>+43%</a:t>
            </a:r>
          </a:p>
          <a:p>
            <a:pPr>
              <a:lnSpc>
                <a:spcPct val="150000"/>
              </a:lnSpc>
            </a:pPr>
            <a:r>
              <a:rPr lang="en-GB" sz="1400">
                <a:cs typeface="Calibri" panose="020F0502020204030204"/>
              </a:rPr>
              <a:t>Motorised</a:t>
            </a:r>
            <a:r>
              <a:rPr lang="en-US" sz="1400">
                <a:cs typeface="Calibri" panose="020F0502020204030204"/>
              </a:rPr>
              <a:t> Travel: </a:t>
            </a:r>
            <a:r>
              <a:rPr lang="en-US" sz="1400" b="1">
                <a:solidFill>
                  <a:srgbClr val="FF0000"/>
                </a:solidFill>
                <a:cs typeface="Calibri" panose="020F0502020204030204"/>
              </a:rPr>
              <a:t>-17%</a:t>
            </a:r>
          </a:p>
        </p:txBody>
      </p:sp>
      <p:sp>
        <p:nvSpPr>
          <p:cNvPr id="19" name="TextBox 18">
            <a:extLst>
              <a:ext uri="{FF2B5EF4-FFF2-40B4-BE49-F238E27FC236}">
                <a16:creationId xmlns:a16="http://schemas.microsoft.com/office/drawing/2014/main" id="{AA3631A2-B9BA-84E5-3331-362E55F45B60}"/>
              </a:ext>
            </a:extLst>
          </p:cNvPr>
          <p:cNvSpPr txBox="1"/>
          <p:nvPr/>
        </p:nvSpPr>
        <p:spPr>
          <a:xfrm>
            <a:off x="9612174" y="3383944"/>
            <a:ext cx="2111946" cy="1028423"/>
          </a:xfrm>
          <a:prstGeom prst="rect">
            <a:avLst/>
          </a:prstGeom>
          <a:noFill/>
          <a:ln w="28575">
            <a:solidFill>
              <a:schemeClr val="bg1">
                <a:lumMod val="65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nSpc>
                <a:spcPct val="150000"/>
              </a:lnSpc>
            </a:pPr>
            <a:r>
              <a:rPr lang="en-US" sz="1400" b="1">
                <a:cs typeface="Calibri" panose="020F0502020204030204"/>
              </a:rPr>
              <a:t>Coldham's Lane</a:t>
            </a:r>
          </a:p>
          <a:p>
            <a:pPr>
              <a:lnSpc>
                <a:spcPct val="150000"/>
              </a:lnSpc>
            </a:pPr>
            <a:r>
              <a:rPr lang="en-US" sz="1400">
                <a:cs typeface="Calibri" panose="020F0502020204030204"/>
              </a:rPr>
              <a:t>Active Travel: </a:t>
            </a:r>
            <a:r>
              <a:rPr lang="en-US" sz="1400" b="1">
                <a:solidFill>
                  <a:srgbClr val="00B050"/>
                </a:solidFill>
                <a:cs typeface="Calibri" panose="020F0502020204030204"/>
              </a:rPr>
              <a:t>+2%</a:t>
            </a:r>
          </a:p>
          <a:p>
            <a:pPr>
              <a:lnSpc>
                <a:spcPct val="150000"/>
              </a:lnSpc>
            </a:pPr>
            <a:r>
              <a:rPr lang="en-GB" sz="1400">
                <a:cs typeface="Calibri" panose="020F0502020204030204"/>
              </a:rPr>
              <a:t>Motorised</a:t>
            </a:r>
            <a:r>
              <a:rPr lang="en-US" sz="1400">
                <a:cs typeface="Calibri" panose="020F0502020204030204"/>
              </a:rPr>
              <a:t> Travel: </a:t>
            </a:r>
            <a:r>
              <a:rPr lang="en-US" sz="1400" b="1">
                <a:solidFill>
                  <a:srgbClr val="FF0000"/>
                </a:solidFill>
                <a:cs typeface="Calibri" panose="020F0502020204030204"/>
              </a:rPr>
              <a:t>-10%</a:t>
            </a:r>
          </a:p>
        </p:txBody>
      </p:sp>
      <p:sp>
        <p:nvSpPr>
          <p:cNvPr id="20" name="TextBox 19">
            <a:extLst>
              <a:ext uri="{FF2B5EF4-FFF2-40B4-BE49-F238E27FC236}">
                <a16:creationId xmlns:a16="http://schemas.microsoft.com/office/drawing/2014/main" id="{83C674FA-781E-B626-C0F8-164F208B0C7A}"/>
              </a:ext>
            </a:extLst>
          </p:cNvPr>
          <p:cNvSpPr txBox="1"/>
          <p:nvPr/>
        </p:nvSpPr>
        <p:spPr>
          <a:xfrm>
            <a:off x="9609506" y="5628047"/>
            <a:ext cx="2111946" cy="1028423"/>
          </a:xfrm>
          <a:prstGeom prst="rect">
            <a:avLst/>
          </a:prstGeom>
          <a:noFill/>
          <a:ln w="28575">
            <a:solidFill>
              <a:schemeClr val="bg1">
                <a:lumMod val="65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nSpc>
                <a:spcPct val="150000"/>
              </a:lnSpc>
            </a:pPr>
            <a:r>
              <a:rPr lang="en-US" sz="1400" b="1">
                <a:cs typeface="Calibri" panose="020F0502020204030204"/>
              </a:rPr>
              <a:t>Coleridge Road</a:t>
            </a:r>
          </a:p>
          <a:p>
            <a:pPr>
              <a:lnSpc>
                <a:spcPct val="150000"/>
              </a:lnSpc>
            </a:pPr>
            <a:r>
              <a:rPr lang="en-US" sz="1400">
                <a:cs typeface="Calibri" panose="020F0502020204030204"/>
              </a:rPr>
              <a:t>Active Travel: </a:t>
            </a:r>
            <a:r>
              <a:rPr lang="en-US" sz="1400" b="1">
                <a:solidFill>
                  <a:srgbClr val="FF0000"/>
                </a:solidFill>
                <a:cs typeface="Calibri" panose="020F0502020204030204"/>
              </a:rPr>
              <a:t>-31%</a:t>
            </a:r>
          </a:p>
          <a:p>
            <a:pPr>
              <a:lnSpc>
                <a:spcPct val="150000"/>
              </a:lnSpc>
            </a:pPr>
            <a:r>
              <a:rPr lang="en-GB" sz="1400">
                <a:cs typeface="Calibri" panose="020F0502020204030204"/>
              </a:rPr>
              <a:t>Motorised</a:t>
            </a:r>
            <a:r>
              <a:rPr lang="en-US" sz="1400">
                <a:cs typeface="Calibri" panose="020F0502020204030204"/>
              </a:rPr>
              <a:t> Travel: </a:t>
            </a:r>
            <a:r>
              <a:rPr lang="en-US" sz="1400" b="1">
                <a:solidFill>
                  <a:srgbClr val="FF0000"/>
                </a:solidFill>
                <a:cs typeface="Calibri" panose="020F0502020204030204"/>
              </a:rPr>
              <a:t>-19%</a:t>
            </a:r>
          </a:p>
        </p:txBody>
      </p:sp>
      <p:sp>
        <p:nvSpPr>
          <p:cNvPr id="21" name="TextBox 20">
            <a:extLst>
              <a:ext uri="{FF2B5EF4-FFF2-40B4-BE49-F238E27FC236}">
                <a16:creationId xmlns:a16="http://schemas.microsoft.com/office/drawing/2014/main" id="{10E29741-6049-6499-ABDE-A72D3E9005AC}"/>
              </a:ext>
            </a:extLst>
          </p:cNvPr>
          <p:cNvSpPr txBox="1"/>
          <p:nvPr/>
        </p:nvSpPr>
        <p:spPr>
          <a:xfrm>
            <a:off x="307424" y="4560589"/>
            <a:ext cx="2111946" cy="1028423"/>
          </a:xfrm>
          <a:prstGeom prst="rect">
            <a:avLst/>
          </a:prstGeom>
          <a:noFill/>
          <a:ln w="28575">
            <a:solidFill>
              <a:schemeClr val="bg1">
                <a:lumMod val="65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nSpc>
                <a:spcPct val="150000"/>
              </a:lnSpc>
            </a:pPr>
            <a:r>
              <a:rPr lang="en-US" sz="1400" b="1">
                <a:cs typeface="Calibri" panose="020F0502020204030204"/>
              </a:rPr>
              <a:t>Hills Road</a:t>
            </a:r>
          </a:p>
          <a:p>
            <a:pPr>
              <a:lnSpc>
                <a:spcPct val="150000"/>
              </a:lnSpc>
            </a:pPr>
            <a:r>
              <a:rPr lang="en-US" sz="1400">
                <a:cs typeface="Calibri" panose="020F0502020204030204"/>
              </a:rPr>
              <a:t>Active Travel: </a:t>
            </a:r>
            <a:r>
              <a:rPr lang="en-US" sz="1400" b="1">
                <a:solidFill>
                  <a:srgbClr val="FF0000"/>
                </a:solidFill>
                <a:cs typeface="Calibri" panose="020F0502020204030204"/>
              </a:rPr>
              <a:t>-36%</a:t>
            </a:r>
          </a:p>
          <a:p>
            <a:pPr>
              <a:lnSpc>
                <a:spcPct val="150000"/>
              </a:lnSpc>
            </a:pPr>
            <a:r>
              <a:rPr lang="en-GB" sz="1400">
                <a:cs typeface="Calibri" panose="020F0502020204030204"/>
              </a:rPr>
              <a:t>Motorised</a:t>
            </a:r>
            <a:r>
              <a:rPr lang="en-US" sz="1400">
                <a:cs typeface="Calibri" panose="020F0502020204030204"/>
              </a:rPr>
              <a:t> Travel: </a:t>
            </a:r>
            <a:r>
              <a:rPr lang="en-US" sz="1400" b="1">
                <a:solidFill>
                  <a:srgbClr val="FF0000"/>
                </a:solidFill>
                <a:cs typeface="Calibri" panose="020F0502020204030204"/>
              </a:rPr>
              <a:t>-7%</a:t>
            </a:r>
          </a:p>
        </p:txBody>
      </p:sp>
      <p:sp>
        <p:nvSpPr>
          <p:cNvPr id="22" name="TextBox 21">
            <a:extLst>
              <a:ext uri="{FF2B5EF4-FFF2-40B4-BE49-F238E27FC236}">
                <a16:creationId xmlns:a16="http://schemas.microsoft.com/office/drawing/2014/main" id="{1E8266FD-B188-10F6-0747-BD313EDDFEBC}"/>
              </a:ext>
            </a:extLst>
          </p:cNvPr>
          <p:cNvSpPr txBox="1"/>
          <p:nvPr/>
        </p:nvSpPr>
        <p:spPr>
          <a:xfrm>
            <a:off x="308972" y="3439906"/>
            <a:ext cx="2111946" cy="1028423"/>
          </a:xfrm>
          <a:prstGeom prst="rect">
            <a:avLst/>
          </a:prstGeom>
          <a:noFill/>
          <a:ln w="28575">
            <a:solidFill>
              <a:schemeClr val="bg1">
                <a:lumMod val="65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nSpc>
                <a:spcPct val="150000"/>
              </a:lnSpc>
            </a:pPr>
            <a:r>
              <a:rPr lang="en-US" sz="1400" b="1">
                <a:cs typeface="Calibri" panose="020F0502020204030204"/>
              </a:rPr>
              <a:t>Histon Road (South)</a:t>
            </a:r>
            <a:endParaRPr lang="en-US" b="1"/>
          </a:p>
          <a:p>
            <a:pPr>
              <a:lnSpc>
                <a:spcPct val="150000"/>
              </a:lnSpc>
            </a:pPr>
            <a:r>
              <a:rPr lang="en-US" sz="1400">
                <a:cs typeface="Calibri" panose="020F0502020204030204"/>
              </a:rPr>
              <a:t>Active Travel: </a:t>
            </a:r>
            <a:r>
              <a:rPr lang="en-US" sz="1400" b="1">
                <a:solidFill>
                  <a:srgbClr val="00B050"/>
                </a:solidFill>
                <a:cs typeface="Calibri" panose="020F0502020204030204"/>
              </a:rPr>
              <a:t>+36%</a:t>
            </a:r>
          </a:p>
          <a:p>
            <a:pPr>
              <a:lnSpc>
                <a:spcPct val="150000"/>
              </a:lnSpc>
            </a:pPr>
            <a:r>
              <a:rPr lang="en-GB" sz="1400">
                <a:cs typeface="Calibri" panose="020F0502020204030204"/>
              </a:rPr>
              <a:t>Motorised</a:t>
            </a:r>
            <a:r>
              <a:rPr lang="en-US" sz="1400">
                <a:cs typeface="Calibri" panose="020F0502020204030204"/>
              </a:rPr>
              <a:t> Travel: </a:t>
            </a:r>
            <a:r>
              <a:rPr lang="en-US" sz="1400" b="1">
                <a:solidFill>
                  <a:srgbClr val="FF0000"/>
                </a:solidFill>
                <a:cs typeface="Calibri" panose="020F0502020204030204"/>
              </a:rPr>
              <a:t>-17%</a:t>
            </a:r>
          </a:p>
        </p:txBody>
      </p:sp>
      <p:sp>
        <p:nvSpPr>
          <p:cNvPr id="23" name="TextBox 22">
            <a:extLst>
              <a:ext uri="{FF2B5EF4-FFF2-40B4-BE49-F238E27FC236}">
                <a16:creationId xmlns:a16="http://schemas.microsoft.com/office/drawing/2014/main" id="{C91468C3-9849-5A22-54CD-8E4E484BA229}"/>
              </a:ext>
            </a:extLst>
          </p:cNvPr>
          <p:cNvSpPr txBox="1"/>
          <p:nvPr/>
        </p:nvSpPr>
        <p:spPr>
          <a:xfrm>
            <a:off x="9612174" y="1142574"/>
            <a:ext cx="2111946" cy="1028423"/>
          </a:xfrm>
          <a:prstGeom prst="rect">
            <a:avLst/>
          </a:prstGeom>
          <a:noFill/>
          <a:ln w="28575">
            <a:solidFill>
              <a:schemeClr val="bg1">
                <a:lumMod val="65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nSpc>
                <a:spcPct val="150000"/>
              </a:lnSpc>
            </a:pPr>
            <a:r>
              <a:rPr lang="en-US" sz="1400" b="1">
                <a:cs typeface="Calibri" panose="020F0502020204030204"/>
              </a:rPr>
              <a:t>Milton Road (North)</a:t>
            </a:r>
          </a:p>
          <a:p>
            <a:pPr>
              <a:lnSpc>
                <a:spcPct val="150000"/>
              </a:lnSpc>
            </a:pPr>
            <a:r>
              <a:rPr lang="en-US" sz="1400">
                <a:cs typeface="Calibri" panose="020F0502020204030204"/>
              </a:rPr>
              <a:t>Active Travel: </a:t>
            </a:r>
            <a:r>
              <a:rPr lang="en-US" sz="1400" b="1">
                <a:solidFill>
                  <a:srgbClr val="00B050"/>
                </a:solidFill>
                <a:cs typeface="Calibri" panose="020F0502020204030204"/>
              </a:rPr>
              <a:t>+49%</a:t>
            </a:r>
          </a:p>
          <a:p>
            <a:pPr>
              <a:lnSpc>
                <a:spcPct val="150000"/>
              </a:lnSpc>
            </a:pPr>
            <a:r>
              <a:rPr lang="en-GB" sz="1400">
                <a:cs typeface="Calibri" panose="020F0502020204030204"/>
              </a:rPr>
              <a:t>Motorised</a:t>
            </a:r>
            <a:r>
              <a:rPr lang="en-US" sz="1400">
                <a:cs typeface="Calibri" panose="020F0502020204030204"/>
              </a:rPr>
              <a:t> Travel: </a:t>
            </a:r>
            <a:r>
              <a:rPr lang="en-US" sz="1400" b="1">
                <a:solidFill>
                  <a:srgbClr val="FF0000"/>
                </a:solidFill>
                <a:cs typeface="Calibri" panose="020F0502020204030204"/>
              </a:rPr>
              <a:t>-26%</a:t>
            </a:r>
          </a:p>
        </p:txBody>
      </p:sp>
      <p:sp>
        <p:nvSpPr>
          <p:cNvPr id="24" name="TextBox 23">
            <a:extLst>
              <a:ext uri="{FF2B5EF4-FFF2-40B4-BE49-F238E27FC236}">
                <a16:creationId xmlns:a16="http://schemas.microsoft.com/office/drawing/2014/main" id="{ED0E4A9F-B5C1-5018-F1EE-A3F10370FBD2}"/>
              </a:ext>
            </a:extLst>
          </p:cNvPr>
          <p:cNvSpPr txBox="1"/>
          <p:nvPr/>
        </p:nvSpPr>
        <p:spPr>
          <a:xfrm>
            <a:off x="9612174" y="2265746"/>
            <a:ext cx="2111946" cy="1028423"/>
          </a:xfrm>
          <a:prstGeom prst="rect">
            <a:avLst/>
          </a:prstGeom>
          <a:noFill/>
          <a:ln w="28575">
            <a:solidFill>
              <a:schemeClr val="bg1">
                <a:lumMod val="65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nSpc>
                <a:spcPct val="150000"/>
              </a:lnSpc>
            </a:pPr>
            <a:r>
              <a:rPr lang="en-US" sz="1400" b="1">
                <a:cs typeface="Calibri" panose="020F0502020204030204"/>
              </a:rPr>
              <a:t>Milton Road (South)</a:t>
            </a:r>
          </a:p>
          <a:p>
            <a:pPr>
              <a:lnSpc>
                <a:spcPct val="150000"/>
              </a:lnSpc>
            </a:pPr>
            <a:r>
              <a:rPr lang="en-US" sz="1400">
                <a:cs typeface="Calibri" panose="020F0502020204030204"/>
              </a:rPr>
              <a:t>Active Travel: </a:t>
            </a:r>
            <a:r>
              <a:rPr lang="en-US" sz="1400" b="1">
                <a:solidFill>
                  <a:srgbClr val="00B050"/>
                </a:solidFill>
                <a:cs typeface="Calibri" panose="020F0502020204030204"/>
              </a:rPr>
              <a:t>+21%</a:t>
            </a:r>
          </a:p>
          <a:p>
            <a:pPr>
              <a:lnSpc>
                <a:spcPct val="150000"/>
              </a:lnSpc>
            </a:pPr>
            <a:r>
              <a:rPr lang="en-GB" sz="1400">
                <a:cs typeface="Calibri" panose="020F0502020204030204"/>
              </a:rPr>
              <a:t>Motorised</a:t>
            </a:r>
            <a:r>
              <a:rPr lang="en-US" sz="1400">
                <a:cs typeface="Calibri" panose="020F0502020204030204"/>
              </a:rPr>
              <a:t> Travel: </a:t>
            </a:r>
            <a:r>
              <a:rPr lang="en-US" sz="1400" b="1">
                <a:solidFill>
                  <a:srgbClr val="FF0000"/>
                </a:solidFill>
                <a:cs typeface="Calibri" panose="020F0502020204030204"/>
              </a:rPr>
              <a:t>-44%</a:t>
            </a:r>
          </a:p>
        </p:txBody>
      </p:sp>
      <p:sp>
        <p:nvSpPr>
          <p:cNvPr id="25" name="TextBox 24">
            <a:extLst>
              <a:ext uri="{FF2B5EF4-FFF2-40B4-BE49-F238E27FC236}">
                <a16:creationId xmlns:a16="http://schemas.microsoft.com/office/drawing/2014/main" id="{A2A4F609-8125-9EDF-4EBB-2DEB850090B2}"/>
              </a:ext>
            </a:extLst>
          </p:cNvPr>
          <p:cNvSpPr txBox="1"/>
          <p:nvPr/>
        </p:nvSpPr>
        <p:spPr>
          <a:xfrm>
            <a:off x="9612174" y="4506977"/>
            <a:ext cx="2111946" cy="1028423"/>
          </a:xfrm>
          <a:prstGeom prst="rect">
            <a:avLst/>
          </a:prstGeom>
          <a:noFill/>
          <a:ln w="28575">
            <a:solidFill>
              <a:schemeClr val="bg1">
                <a:lumMod val="65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nSpc>
                <a:spcPct val="150000"/>
              </a:lnSpc>
            </a:pPr>
            <a:r>
              <a:rPr lang="en-US" sz="1400" b="1">
                <a:cs typeface="Calibri" panose="020F0502020204030204"/>
              </a:rPr>
              <a:t>Tenison Road</a:t>
            </a:r>
          </a:p>
          <a:p>
            <a:pPr>
              <a:lnSpc>
                <a:spcPct val="150000"/>
              </a:lnSpc>
            </a:pPr>
            <a:r>
              <a:rPr lang="en-US" sz="1400">
                <a:cs typeface="Calibri" panose="020F0502020204030204"/>
              </a:rPr>
              <a:t>Active Travel: </a:t>
            </a:r>
            <a:r>
              <a:rPr lang="en-US" sz="1400" b="1">
                <a:solidFill>
                  <a:srgbClr val="00B050"/>
                </a:solidFill>
                <a:cs typeface="Calibri" panose="020F0502020204030204"/>
              </a:rPr>
              <a:t>+11%</a:t>
            </a:r>
          </a:p>
          <a:p>
            <a:pPr>
              <a:lnSpc>
                <a:spcPct val="150000"/>
              </a:lnSpc>
            </a:pPr>
            <a:r>
              <a:rPr lang="en-GB" sz="1400">
                <a:cs typeface="Calibri" panose="020F0502020204030204"/>
              </a:rPr>
              <a:t>Motorised</a:t>
            </a:r>
            <a:r>
              <a:rPr lang="en-US" sz="1400">
                <a:cs typeface="Calibri" panose="020F0502020204030204"/>
              </a:rPr>
              <a:t> Travel: </a:t>
            </a:r>
            <a:r>
              <a:rPr lang="en-US" sz="1400" b="1">
                <a:solidFill>
                  <a:srgbClr val="FF0000"/>
                </a:solidFill>
                <a:cs typeface="Calibri" panose="020F0502020204030204"/>
              </a:rPr>
              <a:t>-20%</a:t>
            </a:r>
          </a:p>
        </p:txBody>
      </p:sp>
      <p:sp>
        <p:nvSpPr>
          <p:cNvPr id="26" name="TextBox 25">
            <a:extLst>
              <a:ext uri="{FF2B5EF4-FFF2-40B4-BE49-F238E27FC236}">
                <a16:creationId xmlns:a16="http://schemas.microsoft.com/office/drawing/2014/main" id="{07D9CCC0-E83D-4097-B6B5-9CACEF2E99B3}"/>
              </a:ext>
            </a:extLst>
          </p:cNvPr>
          <p:cNvSpPr txBox="1"/>
          <p:nvPr/>
        </p:nvSpPr>
        <p:spPr>
          <a:xfrm>
            <a:off x="308972" y="2323499"/>
            <a:ext cx="2111946" cy="1028423"/>
          </a:xfrm>
          <a:prstGeom prst="rect">
            <a:avLst/>
          </a:prstGeom>
          <a:noFill/>
          <a:ln w="28575">
            <a:solidFill>
              <a:schemeClr val="bg1">
                <a:lumMod val="65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nSpc>
                <a:spcPct val="150000"/>
              </a:lnSpc>
            </a:pPr>
            <a:r>
              <a:rPr lang="en-US" sz="1400" b="1">
                <a:cs typeface="Calibri" panose="020F0502020204030204"/>
              </a:rPr>
              <a:t>Histon Road (North)</a:t>
            </a:r>
          </a:p>
          <a:p>
            <a:pPr>
              <a:lnSpc>
                <a:spcPct val="150000"/>
              </a:lnSpc>
            </a:pPr>
            <a:r>
              <a:rPr lang="en-US" sz="1400">
                <a:cs typeface="Calibri" panose="020F0502020204030204"/>
              </a:rPr>
              <a:t>Active Travel: </a:t>
            </a:r>
            <a:r>
              <a:rPr lang="en-US" sz="1400" b="1">
                <a:solidFill>
                  <a:srgbClr val="00B050"/>
                </a:solidFill>
                <a:cs typeface="Calibri" panose="020F0502020204030204"/>
              </a:rPr>
              <a:t>+73%</a:t>
            </a:r>
          </a:p>
          <a:p>
            <a:pPr>
              <a:lnSpc>
                <a:spcPct val="150000"/>
              </a:lnSpc>
            </a:pPr>
            <a:r>
              <a:rPr lang="en-GB" sz="1400">
                <a:cs typeface="Calibri" panose="020F0502020204030204"/>
              </a:rPr>
              <a:t>Motorised</a:t>
            </a:r>
            <a:r>
              <a:rPr lang="en-US" sz="1400">
                <a:cs typeface="Calibri" panose="020F0502020204030204"/>
              </a:rPr>
              <a:t> Travel: </a:t>
            </a:r>
            <a:r>
              <a:rPr lang="en-US" sz="1400" b="1">
                <a:solidFill>
                  <a:srgbClr val="FF0000"/>
                </a:solidFill>
                <a:cs typeface="Calibri" panose="020F0502020204030204"/>
              </a:rPr>
              <a:t>-14%</a:t>
            </a:r>
          </a:p>
        </p:txBody>
      </p:sp>
      <p:sp>
        <p:nvSpPr>
          <p:cNvPr id="27" name="TextBox 26">
            <a:extLst>
              <a:ext uri="{FF2B5EF4-FFF2-40B4-BE49-F238E27FC236}">
                <a16:creationId xmlns:a16="http://schemas.microsoft.com/office/drawing/2014/main" id="{BF0A982B-8F16-FE3D-9BD9-4D2258F90114}"/>
              </a:ext>
            </a:extLst>
          </p:cNvPr>
          <p:cNvSpPr txBox="1"/>
          <p:nvPr/>
        </p:nvSpPr>
        <p:spPr>
          <a:xfrm>
            <a:off x="311518" y="1228059"/>
            <a:ext cx="2111946" cy="1028423"/>
          </a:xfrm>
          <a:prstGeom prst="rect">
            <a:avLst/>
          </a:prstGeom>
          <a:solidFill>
            <a:schemeClr val="bg1"/>
          </a:solidFill>
          <a:ln w="38100">
            <a:solidFill>
              <a:schemeClr val="tx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nSpc>
                <a:spcPct val="150000"/>
              </a:lnSpc>
            </a:pPr>
            <a:r>
              <a:rPr lang="en-US" sz="1400" b="1">
                <a:cs typeface="Calibri" panose="020F0502020204030204"/>
              </a:rPr>
              <a:t>All 9 Sites Combined</a:t>
            </a:r>
          </a:p>
          <a:p>
            <a:pPr>
              <a:lnSpc>
                <a:spcPct val="150000"/>
              </a:lnSpc>
            </a:pPr>
            <a:r>
              <a:rPr lang="en-US" sz="1400">
                <a:cs typeface="Calibri" panose="020F0502020204030204"/>
              </a:rPr>
              <a:t>Active Travel: </a:t>
            </a:r>
            <a:r>
              <a:rPr lang="en-US" sz="1400" b="1">
                <a:solidFill>
                  <a:srgbClr val="00B050"/>
                </a:solidFill>
                <a:cs typeface="Calibri" panose="020F0502020204030204"/>
              </a:rPr>
              <a:t>+1%</a:t>
            </a:r>
          </a:p>
          <a:p>
            <a:pPr>
              <a:lnSpc>
                <a:spcPct val="150000"/>
              </a:lnSpc>
            </a:pPr>
            <a:r>
              <a:rPr lang="en-GB" sz="1400">
                <a:cs typeface="Calibri" panose="020F0502020204030204"/>
              </a:rPr>
              <a:t>Motorised</a:t>
            </a:r>
            <a:r>
              <a:rPr lang="en-US" sz="1400">
                <a:cs typeface="Calibri" panose="020F0502020204030204"/>
              </a:rPr>
              <a:t> Travel: </a:t>
            </a:r>
            <a:r>
              <a:rPr lang="en-US" sz="1400" b="1">
                <a:solidFill>
                  <a:srgbClr val="FF0000"/>
                </a:solidFill>
                <a:cs typeface="Calibri" panose="020F0502020204030204"/>
              </a:rPr>
              <a:t>-17%</a:t>
            </a:r>
          </a:p>
        </p:txBody>
      </p:sp>
      <p:cxnSp>
        <p:nvCxnSpPr>
          <p:cNvPr id="34" name="Connector: Elbow 33">
            <a:extLst>
              <a:ext uri="{FF2B5EF4-FFF2-40B4-BE49-F238E27FC236}">
                <a16:creationId xmlns:a16="http://schemas.microsoft.com/office/drawing/2014/main" id="{6DA9D7A7-020B-F7BE-9B63-33EB4450476E}"/>
              </a:ext>
            </a:extLst>
          </p:cNvPr>
          <p:cNvCxnSpPr>
            <a:cxnSpLocks/>
            <a:stCxn id="26" idx="3"/>
          </p:cNvCxnSpPr>
          <p:nvPr/>
        </p:nvCxnSpPr>
        <p:spPr>
          <a:xfrm flipV="1">
            <a:off x="2420918" y="1711842"/>
            <a:ext cx="1708168" cy="1125869"/>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B60470EB-AB8B-7048-D24C-A141D4418F8C}"/>
              </a:ext>
            </a:extLst>
          </p:cNvPr>
          <p:cNvCxnSpPr>
            <a:cxnSpLocks/>
            <a:stCxn id="22" idx="3"/>
          </p:cNvCxnSpPr>
          <p:nvPr/>
        </p:nvCxnSpPr>
        <p:spPr>
          <a:xfrm flipV="1">
            <a:off x="2420918" y="3379305"/>
            <a:ext cx="1703125" cy="574813"/>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0DEEE239-79AA-2C24-F691-A9015D394EF9}"/>
              </a:ext>
            </a:extLst>
          </p:cNvPr>
          <p:cNvCxnSpPr>
            <a:cxnSpLocks/>
            <a:stCxn id="21" idx="3"/>
          </p:cNvCxnSpPr>
          <p:nvPr/>
        </p:nvCxnSpPr>
        <p:spPr>
          <a:xfrm>
            <a:off x="2419370" y="5074801"/>
            <a:ext cx="3371829" cy="841673"/>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32EC8C05-7C90-0A0A-A566-43BAD2588EC6}"/>
              </a:ext>
            </a:extLst>
          </p:cNvPr>
          <p:cNvCxnSpPr>
            <a:cxnSpLocks/>
            <a:stCxn id="5" idx="3"/>
          </p:cNvCxnSpPr>
          <p:nvPr/>
        </p:nvCxnSpPr>
        <p:spPr>
          <a:xfrm flipV="1">
            <a:off x="2419370" y="6084065"/>
            <a:ext cx="3797280" cy="79760"/>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8A86DC1B-127F-AF9B-48B6-37DBD207812A}"/>
              </a:ext>
            </a:extLst>
          </p:cNvPr>
          <p:cNvCxnSpPr>
            <a:cxnSpLocks/>
            <a:endCxn id="23" idx="1"/>
          </p:cNvCxnSpPr>
          <p:nvPr/>
        </p:nvCxnSpPr>
        <p:spPr>
          <a:xfrm flipV="1">
            <a:off x="6369050" y="1656786"/>
            <a:ext cx="3243124" cy="449684"/>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3478ABF1-2E0F-79DB-A08B-DCA1BE37623E}"/>
              </a:ext>
            </a:extLst>
          </p:cNvPr>
          <p:cNvCxnSpPr>
            <a:cxnSpLocks/>
          </p:cNvCxnSpPr>
          <p:nvPr/>
        </p:nvCxnSpPr>
        <p:spPr>
          <a:xfrm>
            <a:off x="5935401" y="4909483"/>
            <a:ext cx="3646748" cy="140216"/>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ctor: Elbow 40">
            <a:extLst>
              <a:ext uri="{FF2B5EF4-FFF2-40B4-BE49-F238E27FC236}">
                <a16:creationId xmlns:a16="http://schemas.microsoft.com/office/drawing/2014/main" id="{28520ABB-8A40-00CA-D4B0-5E3A0948844A}"/>
              </a:ext>
            </a:extLst>
          </p:cNvPr>
          <p:cNvCxnSpPr>
            <a:cxnSpLocks/>
          </p:cNvCxnSpPr>
          <p:nvPr/>
        </p:nvCxnSpPr>
        <p:spPr>
          <a:xfrm flipV="1">
            <a:off x="5289550" y="2801799"/>
            <a:ext cx="4292599" cy="367508"/>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Connector: Elbow 41">
            <a:extLst>
              <a:ext uri="{FF2B5EF4-FFF2-40B4-BE49-F238E27FC236}">
                <a16:creationId xmlns:a16="http://schemas.microsoft.com/office/drawing/2014/main" id="{887A02F0-04BB-1A88-62B1-4D6392A6393C}"/>
              </a:ext>
            </a:extLst>
          </p:cNvPr>
          <p:cNvCxnSpPr>
            <a:cxnSpLocks/>
          </p:cNvCxnSpPr>
          <p:nvPr/>
        </p:nvCxnSpPr>
        <p:spPr>
          <a:xfrm flipV="1">
            <a:off x="6858723" y="3916224"/>
            <a:ext cx="2723426" cy="555085"/>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Connector: Elbow 42">
            <a:extLst>
              <a:ext uri="{FF2B5EF4-FFF2-40B4-BE49-F238E27FC236}">
                <a16:creationId xmlns:a16="http://schemas.microsoft.com/office/drawing/2014/main" id="{5DFB1BA8-59FE-B5FF-37B3-AE2280C05F96}"/>
              </a:ext>
            </a:extLst>
          </p:cNvPr>
          <p:cNvCxnSpPr>
            <a:cxnSpLocks/>
          </p:cNvCxnSpPr>
          <p:nvPr/>
        </p:nvCxnSpPr>
        <p:spPr>
          <a:xfrm>
            <a:off x="6534149" y="5792649"/>
            <a:ext cx="3019425" cy="257175"/>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D24ECB63-CB5D-43F1-B669-76F066569D42}"/>
              </a:ext>
            </a:extLst>
          </p:cNvPr>
          <p:cNvSpPr/>
          <p:nvPr/>
        </p:nvSpPr>
        <p:spPr>
          <a:xfrm>
            <a:off x="68018" y="721194"/>
            <a:ext cx="11958078" cy="315254"/>
          </a:xfrm>
          <a:prstGeom prst="rect">
            <a:avLst/>
          </a:prstGeom>
          <a:solidFill>
            <a:schemeClr val="accent4">
              <a:lumMod val="20000"/>
              <a:lumOff val="80000"/>
            </a:schemeClr>
          </a:solidFill>
          <a:ln w="12700">
            <a:solidFill>
              <a:srgbClr val="203864"/>
            </a:solidFill>
            <a:prstDash val="solid"/>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defRPr/>
            </a:pPr>
            <a:r>
              <a:rPr lang="en-GB" sz="1400">
                <a:solidFill>
                  <a:schemeClr val="tx1"/>
                </a:solidFill>
                <a:latin typeface="Calibri" panose="020F0502020204030204"/>
                <a:cs typeface="Calibri"/>
              </a:rPr>
              <a:t>Active travel is </a:t>
            </a:r>
            <a:r>
              <a:rPr lang="en-GB" sz="1400" b="1">
                <a:solidFill>
                  <a:schemeClr val="tx1"/>
                </a:solidFill>
                <a:latin typeface="Calibri" panose="020F0502020204030204"/>
                <a:cs typeface="Calibri"/>
              </a:rPr>
              <a:t>1% below pre-COVID levels</a:t>
            </a:r>
            <a:r>
              <a:rPr lang="en-GB" sz="1400">
                <a:solidFill>
                  <a:schemeClr val="tx1"/>
                </a:solidFill>
                <a:latin typeface="Calibri" panose="020F0502020204030204"/>
                <a:cs typeface="Calibri"/>
              </a:rPr>
              <a:t> across these sites, while motorised travel is </a:t>
            </a:r>
            <a:r>
              <a:rPr lang="en-GB" sz="1400" b="1">
                <a:solidFill>
                  <a:schemeClr val="tx1"/>
                </a:solidFill>
                <a:latin typeface="Calibri" panose="020F0502020204030204"/>
                <a:cs typeface="Calibri"/>
              </a:rPr>
              <a:t>17% below </a:t>
            </a:r>
            <a:r>
              <a:rPr lang="en-GB" sz="1400">
                <a:solidFill>
                  <a:schemeClr val="tx1"/>
                </a:solidFill>
                <a:latin typeface="Calibri" panose="020F0502020204030204"/>
                <a:cs typeface="Calibri"/>
              </a:rPr>
              <a:t>pre-Covid. The level of recovery varies by location.</a:t>
            </a:r>
            <a:endParaRPr lang="en-GB" sz="1400" b="1" i="0" u="none" strike="noStrike" kern="1200" cap="none" spc="0" normalizeH="0" baseline="0" noProof="0">
              <a:ln>
                <a:noFill/>
              </a:ln>
              <a:solidFill>
                <a:schemeClr val="tx1"/>
              </a:solidFill>
              <a:effectLst/>
              <a:uLnTx/>
              <a:uFillTx/>
              <a:latin typeface="Calibri" panose="020F0502020204030204"/>
              <a:cs typeface="Calibri"/>
            </a:endParaRPr>
          </a:p>
        </p:txBody>
      </p:sp>
      <p:sp>
        <p:nvSpPr>
          <p:cNvPr id="6" name="TextBox 5">
            <a:extLst>
              <a:ext uri="{FF2B5EF4-FFF2-40B4-BE49-F238E27FC236}">
                <a16:creationId xmlns:a16="http://schemas.microsoft.com/office/drawing/2014/main" id="{4C029D7D-C1AF-4709-90A0-DFB70FD34397}"/>
              </a:ext>
            </a:extLst>
          </p:cNvPr>
          <p:cNvSpPr txBox="1"/>
          <p:nvPr/>
        </p:nvSpPr>
        <p:spPr>
          <a:xfrm>
            <a:off x="1398561" y="1656785"/>
            <a:ext cx="496437" cy="272415"/>
          </a:xfrm>
          <a:prstGeom prst="roundRect">
            <a:avLst/>
          </a:prstGeom>
          <a:solidFill>
            <a:schemeClr val="bg1">
              <a:lumMod val="75000"/>
            </a:schemeClr>
          </a:solidFill>
        </p:spPr>
        <p:txBody>
          <a:bodyPr wrap="square" lIns="91440" tIns="45720" rIns="91440" bIns="45720" rtlCol="0" anchor="t">
            <a:spAutoFit/>
          </a:bodyPr>
          <a:lstStyle/>
          <a:p>
            <a:pPr algn="ctr"/>
            <a:r>
              <a:rPr lang="en-GB" sz="1000" b="1"/>
              <a:t>-1%</a:t>
            </a:r>
          </a:p>
        </p:txBody>
      </p:sp>
      <p:sp>
        <p:nvSpPr>
          <p:cNvPr id="29" name="TextBox 28">
            <a:extLst>
              <a:ext uri="{FF2B5EF4-FFF2-40B4-BE49-F238E27FC236}">
                <a16:creationId xmlns:a16="http://schemas.microsoft.com/office/drawing/2014/main" id="{B9DE1B1E-FCE6-4196-B61E-D3DB3AD64198}"/>
              </a:ext>
            </a:extLst>
          </p:cNvPr>
          <p:cNvSpPr txBox="1"/>
          <p:nvPr/>
        </p:nvSpPr>
        <p:spPr>
          <a:xfrm>
            <a:off x="1693116" y="1947977"/>
            <a:ext cx="494801" cy="272415"/>
          </a:xfrm>
          <a:prstGeom prst="roundRect">
            <a:avLst/>
          </a:prstGeom>
          <a:solidFill>
            <a:srgbClr val="5B9BD5"/>
          </a:solidFill>
        </p:spPr>
        <p:txBody>
          <a:bodyPr wrap="square" rtlCol="0">
            <a:spAutoFit/>
          </a:bodyPr>
          <a:lstStyle/>
          <a:p>
            <a:pPr algn="ctr"/>
            <a:r>
              <a:rPr lang="en-GB" sz="1000" b="1"/>
              <a:t>-17%</a:t>
            </a:r>
          </a:p>
        </p:txBody>
      </p:sp>
      <p:sp>
        <p:nvSpPr>
          <p:cNvPr id="31" name="TextBox 30">
            <a:extLst>
              <a:ext uri="{FF2B5EF4-FFF2-40B4-BE49-F238E27FC236}">
                <a16:creationId xmlns:a16="http://schemas.microsoft.com/office/drawing/2014/main" id="{8A2627A1-C641-466E-917D-662DA1908E1E}"/>
              </a:ext>
            </a:extLst>
          </p:cNvPr>
          <p:cNvSpPr txBox="1"/>
          <p:nvPr/>
        </p:nvSpPr>
        <p:spPr>
          <a:xfrm>
            <a:off x="1378905" y="2739315"/>
            <a:ext cx="521146" cy="272415"/>
          </a:xfrm>
          <a:prstGeom prst="roundRect">
            <a:avLst/>
          </a:prstGeom>
          <a:solidFill>
            <a:srgbClr val="8A0000"/>
          </a:solidFill>
        </p:spPr>
        <p:txBody>
          <a:bodyPr wrap="square" lIns="91440" tIns="45720" rIns="91440" bIns="45720" rtlCol="0" anchor="t">
            <a:spAutoFit/>
          </a:bodyPr>
          <a:lstStyle/>
          <a:p>
            <a:pPr algn="ctr"/>
            <a:r>
              <a:rPr lang="en-GB" sz="1000" b="1">
                <a:solidFill>
                  <a:schemeClr val="bg1"/>
                </a:solidFill>
              </a:rPr>
              <a:t>+70%</a:t>
            </a:r>
          </a:p>
        </p:txBody>
      </p:sp>
      <p:sp>
        <p:nvSpPr>
          <p:cNvPr id="32" name="TextBox 31">
            <a:extLst>
              <a:ext uri="{FF2B5EF4-FFF2-40B4-BE49-F238E27FC236}">
                <a16:creationId xmlns:a16="http://schemas.microsoft.com/office/drawing/2014/main" id="{44846F74-6FCE-4A4A-8EE2-284FEC208196}"/>
              </a:ext>
            </a:extLst>
          </p:cNvPr>
          <p:cNvSpPr txBox="1"/>
          <p:nvPr/>
        </p:nvSpPr>
        <p:spPr>
          <a:xfrm>
            <a:off x="1706708" y="3049968"/>
            <a:ext cx="506904" cy="272415"/>
          </a:xfrm>
          <a:prstGeom prst="roundRect">
            <a:avLst/>
          </a:prstGeom>
          <a:solidFill>
            <a:srgbClr val="BDD7EE"/>
          </a:solidFill>
        </p:spPr>
        <p:txBody>
          <a:bodyPr wrap="square" lIns="91440" tIns="45720" rIns="91440" bIns="45720" rtlCol="0" anchor="t">
            <a:spAutoFit/>
          </a:bodyPr>
          <a:lstStyle/>
          <a:p>
            <a:pPr algn="ctr"/>
            <a:r>
              <a:rPr lang="en-GB" sz="1000" b="1"/>
              <a:t>-13%</a:t>
            </a:r>
          </a:p>
        </p:txBody>
      </p:sp>
      <p:sp>
        <p:nvSpPr>
          <p:cNvPr id="33" name="TextBox 32">
            <a:extLst>
              <a:ext uri="{FF2B5EF4-FFF2-40B4-BE49-F238E27FC236}">
                <a16:creationId xmlns:a16="http://schemas.microsoft.com/office/drawing/2014/main" id="{1DEA27CF-9E99-432B-B2D5-145AEE4F976A}"/>
              </a:ext>
            </a:extLst>
          </p:cNvPr>
          <p:cNvSpPr txBox="1"/>
          <p:nvPr/>
        </p:nvSpPr>
        <p:spPr>
          <a:xfrm>
            <a:off x="1387855" y="3855752"/>
            <a:ext cx="510452" cy="272415"/>
          </a:xfrm>
          <a:prstGeom prst="roundRect">
            <a:avLst/>
          </a:prstGeom>
          <a:solidFill>
            <a:srgbClr val="8A0000"/>
          </a:solidFill>
        </p:spPr>
        <p:txBody>
          <a:bodyPr wrap="square" lIns="91440" tIns="45720" rIns="91440" bIns="45720" rtlCol="0" anchor="t">
            <a:spAutoFit/>
          </a:bodyPr>
          <a:lstStyle/>
          <a:p>
            <a:pPr algn="ctr"/>
            <a:r>
              <a:rPr lang="en-GB" sz="1000" b="1">
                <a:solidFill>
                  <a:schemeClr val="bg1"/>
                </a:solidFill>
              </a:rPr>
              <a:t>+32%</a:t>
            </a:r>
          </a:p>
        </p:txBody>
      </p:sp>
      <p:sp>
        <p:nvSpPr>
          <p:cNvPr id="44" name="TextBox 43">
            <a:extLst>
              <a:ext uri="{FF2B5EF4-FFF2-40B4-BE49-F238E27FC236}">
                <a16:creationId xmlns:a16="http://schemas.microsoft.com/office/drawing/2014/main" id="{F1A7BBE6-0CA4-4EF0-8E4F-B55207CFBB99}"/>
              </a:ext>
            </a:extLst>
          </p:cNvPr>
          <p:cNvSpPr txBox="1"/>
          <p:nvPr/>
        </p:nvSpPr>
        <p:spPr>
          <a:xfrm>
            <a:off x="1685226" y="4152986"/>
            <a:ext cx="518663" cy="272415"/>
          </a:xfrm>
          <a:prstGeom prst="roundRect">
            <a:avLst/>
          </a:prstGeom>
          <a:solidFill>
            <a:srgbClr val="5B9BD5"/>
          </a:solidFill>
        </p:spPr>
        <p:txBody>
          <a:bodyPr wrap="square" rtlCol="0">
            <a:spAutoFit/>
          </a:bodyPr>
          <a:lstStyle/>
          <a:p>
            <a:pPr algn="ctr"/>
            <a:r>
              <a:rPr lang="en-GB" sz="1000" b="1"/>
              <a:t>-17%</a:t>
            </a:r>
          </a:p>
        </p:txBody>
      </p:sp>
      <p:sp>
        <p:nvSpPr>
          <p:cNvPr id="45" name="TextBox 44">
            <a:extLst>
              <a:ext uri="{FF2B5EF4-FFF2-40B4-BE49-F238E27FC236}">
                <a16:creationId xmlns:a16="http://schemas.microsoft.com/office/drawing/2014/main" id="{31CE53EA-A8AC-431B-899E-3F431E898334}"/>
              </a:ext>
            </a:extLst>
          </p:cNvPr>
          <p:cNvSpPr txBox="1"/>
          <p:nvPr/>
        </p:nvSpPr>
        <p:spPr>
          <a:xfrm>
            <a:off x="1399329" y="4974636"/>
            <a:ext cx="510452" cy="272415"/>
          </a:xfrm>
          <a:prstGeom prst="roundRect">
            <a:avLst/>
          </a:prstGeom>
          <a:solidFill>
            <a:srgbClr val="203864"/>
          </a:solidFill>
        </p:spPr>
        <p:txBody>
          <a:bodyPr wrap="square" lIns="91440" tIns="45720" rIns="91440" bIns="45720" rtlCol="0" anchor="t">
            <a:spAutoFit/>
          </a:bodyPr>
          <a:lstStyle/>
          <a:p>
            <a:pPr algn="ctr"/>
            <a:r>
              <a:rPr lang="en-GB" sz="1000" b="1">
                <a:solidFill>
                  <a:schemeClr val="bg1"/>
                </a:solidFill>
              </a:rPr>
              <a:t>-37%</a:t>
            </a:r>
          </a:p>
        </p:txBody>
      </p:sp>
      <p:sp>
        <p:nvSpPr>
          <p:cNvPr id="46" name="TextBox 45">
            <a:extLst>
              <a:ext uri="{FF2B5EF4-FFF2-40B4-BE49-F238E27FC236}">
                <a16:creationId xmlns:a16="http://schemas.microsoft.com/office/drawing/2014/main" id="{E96201F2-5711-4E07-97A0-D9283244501F}"/>
              </a:ext>
            </a:extLst>
          </p:cNvPr>
          <p:cNvSpPr txBox="1"/>
          <p:nvPr/>
        </p:nvSpPr>
        <p:spPr>
          <a:xfrm>
            <a:off x="1675575" y="5283629"/>
            <a:ext cx="518825" cy="272415"/>
          </a:xfrm>
          <a:prstGeom prst="roundRect">
            <a:avLst/>
          </a:prstGeom>
          <a:solidFill>
            <a:srgbClr val="BDD7EE"/>
          </a:solidFill>
        </p:spPr>
        <p:txBody>
          <a:bodyPr wrap="square" rtlCol="0">
            <a:spAutoFit/>
          </a:bodyPr>
          <a:lstStyle/>
          <a:p>
            <a:pPr algn="ctr"/>
            <a:r>
              <a:rPr lang="en-GB" sz="1000" b="1"/>
              <a:t>-7%</a:t>
            </a:r>
          </a:p>
        </p:txBody>
      </p:sp>
      <p:sp>
        <p:nvSpPr>
          <p:cNvPr id="47" name="TextBox 46">
            <a:extLst>
              <a:ext uri="{FF2B5EF4-FFF2-40B4-BE49-F238E27FC236}">
                <a16:creationId xmlns:a16="http://schemas.microsoft.com/office/drawing/2014/main" id="{881789DD-E4D5-46AE-B68B-74A8FA13F46B}"/>
              </a:ext>
            </a:extLst>
          </p:cNvPr>
          <p:cNvSpPr txBox="1"/>
          <p:nvPr/>
        </p:nvSpPr>
        <p:spPr>
          <a:xfrm>
            <a:off x="1395024" y="6064186"/>
            <a:ext cx="510452" cy="272415"/>
          </a:xfrm>
          <a:prstGeom prst="roundRect">
            <a:avLst/>
          </a:prstGeom>
          <a:solidFill>
            <a:srgbClr val="8A0000"/>
          </a:solidFill>
        </p:spPr>
        <p:txBody>
          <a:bodyPr wrap="square" lIns="91440" tIns="45720" rIns="91440" bIns="45720" rtlCol="0" anchor="t">
            <a:spAutoFit/>
          </a:bodyPr>
          <a:lstStyle/>
          <a:p>
            <a:pPr algn="ctr"/>
            <a:r>
              <a:rPr lang="en-GB" sz="1000" b="1">
                <a:solidFill>
                  <a:schemeClr val="bg1"/>
                </a:solidFill>
              </a:rPr>
              <a:t>+38%</a:t>
            </a:r>
          </a:p>
        </p:txBody>
      </p:sp>
      <p:sp>
        <p:nvSpPr>
          <p:cNvPr id="48" name="TextBox 47">
            <a:extLst>
              <a:ext uri="{FF2B5EF4-FFF2-40B4-BE49-F238E27FC236}">
                <a16:creationId xmlns:a16="http://schemas.microsoft.com/office/drawing/2014/main" id="{F5454994-7BC1-4E94-BFE9-05EBA90B4414}"/>
              </a:ext>
            </a:extLst>
          </p:cNvPr>
          <p:cNvSpPr txBox="1"/>
          <p:nvPr/>
        </p:nvSpPr>
        <p:spPr>
          <a:xfrm>
            <a:off x="1703160" y="6369043"/>
            <a:ext cx="510452" cy="272415"/>
          </a:xfrm>
          <a:prstGeom prst="roundRect">
            <a:avLst/>
          </a:prstGeom>
          <a:solidFill>
            <a:srgbClr val="5B9BD5"/>
          </a:solidFill>
        </p:spPr>
        <p:txBody>
          <a:bodyPr wrap="square" rtlCol="0">
            <a:spAutoFit/>
          </a:bodyPr>
          <a:lstStyle/>
          <a:p>
            <a:pPr algn="ctr"/>
            <a:r>
              <a:rPr lang="en-GB" sz="1000" b="1"/>
              <a:t>-17%</a:t>
            </a:r>
          </a:p>
        </p:txBody>
      </p:sp>
      <p:sp>
        <p:nvSpPr>
          <p:cNvPr id="49" name="TextBox 48">
            <a:extLst>
              <a:ext uri="{FF2B5EF4-FFF2-40B4-BE49-F238E27FC236}">
                <a16:creationId xmlns:a16="http://schemas.microsoft.com/office/drawing/2014/main" id="{409E974E-7333-4856-AA53-A069EB3927CB}"/>
              </a:ext>
            </a:extLst>
          </p:cNvPr>
          <p:cNvSpPr txBox="1"/>
          <p:nvPr/>
        </p:nvSpPr>
        <p:spPr>
          <a:xfrm>
            <a:off x="10687748" y="1541867"/>
            <a:ext cx="510452" cy="272415"/>
          </a:xfrm>
          <a:prstGeom prst="roundRect">
            <a:avLst/>
          </a:prstGeom>
          <a:solidFill>
            <a:srgbClr val="8A0000"/>
          </a:solidFill>
        </p:spPr>
        <p:txBody>
          <a:bodyPr wrap="square" lIns="91440" tIns="45720" rIns="91440" bIns="45720" rtlCol="0" anchor="t">
            <a:spAutoFit/>
          </a:bodyPr>
          <a:lstStyle/>
          <a:p>
            <a:pPr algn="ctr"/>
            <a:r>
              <a:rPr lang="en-GB" sz="1000" b="1">
                <a:solidFill>
                  <a:schemeClr val="bg1"/>
                </a:solidFill>
              </a:rPr>
              <a:t>+46%</a:t>
            </a:r>
          </a:p>
        </p:txBody>
      </p:sp>
      <p:sp>
        <p:nvSpPr>
          <p:cNvPr id="50" name="TextBox 49">
            <a:extLst>
              <a:ext uri="{FF2B5EF4-FFF2-40B4-BE49-F238E27FC236}">
                <a16:creationId xmlns:a16="http://schemas.microsoft.com/office/drawing/2014/main" id="{8F1E492D-1ED7-4DF8-A08D-D3C59CEEB46D}"/>
              </a:ext>
            </a:extLst>
          </p:cNvPr>
          <p:cNvSpPr txBox="1"/>
          <p:nvPr/>
        </p:nvSpPr>
        <p:spPr>
          <a:xfrm>
            <a:off x="10987062" y="1854233"/>
            <a:ext cx="510451" cy="272415"/>
          </a:xfrm>
          <a:prstGeom prst="roundRect">
            <a:avLst/>
          </a:prstGeom>
          <a:solidFill>
            <a:srgbClr val="5B9BD5"/>
          </a:solidFill>
        </p:spPr>
        <p:txBody>
          <a:bodyPr wrap="square" rtlCol="0">
            <a:spAutoFit/>
          </a:bodyPr>
          <a:lstStyle/>
          <a:p>
            <a:pPr algn="ctr"/>
            <a:r>
              <a:rPr lang="en-GB" sz="1000" b="1"/>
              <a:t>-26%</a:t>
            </a:r>
          </a:p>
        </p:txBody>
      </p:sp>
      <p:sp>
        <p:nvSpPr>
          <p:cNvPr id="51" name="TextBox 50">
            <a:extLst>
              <a:ext uri="{FF2B5EF4-FFF2-40B4-BE49-F238E27FC236}">
                <a16:creationId xmlns:a16="http://schemas.microsoft.com/office/drawing/2014/main" id="{43A848B9-D954-4299-8167-F30215788873}"/>
              </a:ext>
            </a:extLst>
          </p:cNvPr>
          <p:cNvSpPr txBox="1"/>
          <p:nvPr/>
        </p:nvSpPr>
        <p:spPr>
          <a:xfrm>
            <a:off x="10699445" y="2666825"/>
            <a:ext cx="510452" cy="272415"/>
          </a:xfrm>
          <a:prstGeom prst="roundRect">
            <a:avLst/>
          </a:prstGeom>
          <a:solidFill>
            <a:srgbClr val="FF0101"/>
          </a:solidFill>
        </p:spPr>
        <p:txBody>
          <a:bodyPr wrap="square" lIns="91440" tIns="45720" rIns="91440" bIns="45720" rtlCol="0" anchor="t">
            <a:spAutoFit/>
          </a:bodyPr>
          <a:lstStyle/>
          <a:p>
            <a:pPr algn="ctr"/>
            <a:r>
              <a:rPr lang="en-GB" sz="1000" b="1">
                <a:solidFill>
                  <a:schemeClr val="bg1"/>
                </a:solidFill>
              </a:rPr>
              <a:t>+18%</a:t>
            </a:r>
          </a:p>
        </p:txBody>
      </p:sp>
      <p:sp>
        <p:nvSpPr>
          <p:cNvPr id="52" name="TextBox 51">
            <a:extLst>
              <a:ext uri="{FF2B5EF4-FFF2-40B4-BE49-F238E27FC236}">
                <a16:creationId xmlns:a16="http://schemas.microsoft.com/office/drawing/2014/main" id="{C6B834F6-B14C-42BF-820E-462527C9568E}"/>
              </a:ext>
            </a:extLst>
          </p:cNvPr>
          <p:cNvSpPr txBox="1"/>
          <p:nvPr/>
        </p:nvSpPr>
        <p:spPr>
          <a:xfrm>
            <a:off x="10991746" y="2984128"/>
            <a:ext cx="501085" cy="272415"/>
          </a:xfrm>
          <a:prstGeom prst="roundRect">
            <a:avLst/>
          </a:prstGeom>
          <a:solidFill>
            <a:srgbClr val="203864"/>
          </a:solidFill>
        </p:spPr>
        <p:txBody>
          <a:bodyPr wrap="square" lIns="91440" tIns="45720" rIns="91440" bIns="45720" rtlCol="0" anchor="t">
            <a:spAutoFit/>
          </a:bodyPr>
          <a:lstStyle/>
          <a:p>
            <a:pPr algn="ctr"/>
            <a:r>
              <a:rPr lang="en-GB" sz="1000" b="1">
                <a:solidFill>
                  <a:schemeClr val="bg1"/>
                </a:solidFill>
              </a:rPr>
              <a:t>-45%</a:t>
            </a:r>
          </a:p>
        </p:txBody>
      </p:sp>
      <p:sp>
        <p:nvSpPr>
          <p:cNvPr id="53" name="TextBox 52">
            <a:extLst>
              <a:ext uri="{FF2B5EF4-FFF2-40B4-BE49-F238E27FC236}">
                <a16:creationId xmlns:a16="http://schemas.microsoft.com/office/drawing/2014/main" id="{7143F4EB-C929-49EF-81AE-53BA87D3EB81}"/>
              </a:ext>
            </a:extLst>
          </p:cNvPr>
          <p:cNvSpPr txBox="1"/>
          <p:nvPr/>
        </p:nvSpPr>
        <p:spPr>
          <a:xfrm>
            <a:off x="10677513" y="3787635"/>
            <a:ext cx="510452" cy="272415"/>
          </a:xfrm>
          <a:prstGeom prst="roundRect">
            <a:avLst/>
          </a:prstGeom>
          <a:solidFill>
            <a:schemeClr val="bg1">
              <a:lumMod val="75000"/>
            </a:schemeClr>
          </a:solidFill>
        </p:spPr>
        <p:txBody>
          <a:bodyPr wrap="square" lIns="91440" tIns="45720" rIns="91440" bIns="45720" rtlCol="0" anchor="t">
            <a:spAutoFit/>
          </a:bodyPr>
          <a:lstStyle/>
          <a:p>
            <a:pPr algn="ctr"/>
            <a:r>
              <a:rPr lang="en-GB" sz="1000" b="1"/>
              <a:t>+1%</a:t>
            </a:r>
          </a:p>
        </p:txBody>
      </p:sp>
      <p:sp>
        <p:nvSpPr>
          <p:cNvPr id="54" name="TextBox 53">
            <a:extLst>
              <a:ext uri="{FF2B5EF4-FFF2-40B4-BE49-F238E27FC236}">
                <a16:creationId xmlns:a16="http://schemas.microsoft.com/office/drawing/2014/main" id="{3060E5E5-8D67-46B3-A826-90F93B2B235C}"/>
              </a:ext>
            </a:extLst>
          </p:cNvPr>
          <p:cNvSpPr txBox="1"/>
          <p:nvPr/>
        </p:nvSpPr>
        <p:spPr>
          <a:xfrm>
            <a:off x="10989496" y="4094729"/>
            <a:ext cx="505586" cy="272415"/>
          </a:xfrm>
          <a:prstGeom prst="roundRect">
            <a:avLst/>
          </a:prstGeom>
          <a:solidFill>
            <a:srgbClr val="BDD7EE"/>
          </a:solidFill>
        </p:spPr>
        <p:txBody>
          <a:bodyPr wrap="square" lIns="91440" tIns="45720" rIns="91440" bIns="45720" rtlCol="0" anchor="t">
            <a:spAutoFit/>
          </a:bodyPr>
          <a:lstStyle/>
          <a:p>
            <a:pPr algn="ctr"/>
            <a:r>
              <a:rPr lang="en-GB" sz="1000" b="1"/>
              <a:t>-9%</a:t>
            </a:r>
          </a:p>
        </p:txBody>
      </p:sp>
      <p:sp>
        <p:nvSpPr>
          <p:cNvPr id="57" name="TextBox 56">
            <a:extLst>
              <a:ext uri="{FF2B5EF4-FFF2-40B4-BE49-F238E27FC236}">
                <a16:creationId xmlns:a16="http://schemas.microsoft.com/office/drawing/2014/main" id="{C114C291-76BD-4559-9459-E6A57755E43C}"/>
              </a:ext>
            </a:extLst>
          </p:cNvPr>
          <p:cNvSpPr txBox="1"/>
          <p:nvPr/>
        </p:nvSpPr>
        <p:spPr>
          <a:xfrm>
            <a:off x="10675564" y="4921974"/>
            <a:ext cx="510452" cy="272415"/>
          </a:xfrm>
          <a:prstGeom prst="roundRect">
            <a:avLst/>
          </a:prstGeom>
          <a:solidFill>
            <a:srgbClr val="FFCCCC"/>
          </a:solidFill>
        </p:spPr>
        <p:txBody>
          <a:bodyPr wrap="square" lIns="91440" tIns="45720" rIns="91440" bIns="45720" rtlCol="0" anchor="t">
            <a:spAutoFit/>
          </a:bodyPr>
          <a:lstStyle/>
          <a:p>
            <a:pPr algn="ctr"/>
            <a:r>
              <a:rPr lang="en-GB" sz="1000" b="1"/>
              <a:t>+9%</a:t>
            </a:r>
          </a:p>
        </p:txBody>
      </p:sp>
      <p:sp>
        <p:nvSpPr>
          <p:cNvPr id="58" name="TextBox 57">
            <a:extLst>
              <a:ext uri="{FF2B5EF4-FFF2-40B4-BE49-F238E27FC236}">
                <a16:creationId xmlns:a16="http://schemas.microsoft.com/office/drawing/2014/main" id="{8E746EDE-507B-451C-A6C3-FD0823442748}"/>
              </a:ext>
            </a:extLst>
          </p:cNvPr>
          <p:cNvSpPr txBox="1"/>
          <p:nvPr/>
        </p:nvSpPr>
        <p:spPr>
          <a:xfrm>
            <a:off x="10983153" y="5234266"/>
            <a:ext cx="510451" cy="272415"/>
          </a:xfrm>
          <a:prstGeom prst="roundRect">
            <a:avLst/>
          </a:prstGeom>
          <a:solidFill>
            <a:srgbClr val="5B9BD5"/>
          </a:solidFill>
        </p:spPr>
        <p:txBody>
          <a:bodyPr wrap="square" lIns="91440" tIns="45720" rIns="91440" bIns="45720" rtlCol="0" anchor="t">
            <a:spAutoFit/>
          </a:bodyPr>
          <a:lstStyle/>
          <a:p>
            <a:pPr algn="ctr"/>
            <a:r>
              <a:rPr lang="en-GB" sz="1000" b="1"/>
              <a:t>-20%</a:t>
            </a:r>
          </a:p>
        </p:txBody>
      </p:sp>
      <p:sp>
        <p:nvSpPr>
          <p:cNvPr id="59" name="TextBox 58">
            <a:extLst>
              <a:ext uri="{FF2B5EF4-FFF2-40B4-BE49-F238E27FC236}">
                <a16:creationId xmlns:a16="http://schemas.microsoft.com/office/drawing/2014/main" id="{E6024F97-0ADE-45A5-8B7F-EE566CF68DAA}"/>
              </a:ext>
            </a:extLst>
          </p:cNvPr>
          <p:cNvSpPr txBox="1"/>
          <p:nvPr/>
        </p:nvSpPr>
        <p:spPr>
          <a:xfrm>
            <a:off x="10700343" y="6027616"/>
            <a:ext cx="510452" cy="272415"/>
          </a:xfrm>
          <a:prstGeom prst="roundRect">
            <a:avLst/>
          </a:prstGeom>
          <a:solidFill>
            <a:srgbClr val="203764"/>
          </a:solidFill>
        </p:spPr>
        <p:txBody>
          <a:bodyPr wrap="square" lIns="91440" tIns="45720" rIns="91440" bIns="45720" rtlCol="0" anchor="t">
            <a:spAutoFit/>
          </a:bodyPr>
          <a:lstStyle/>
          <a:p>
            <a:pPr algn="ctr"/>
            <a:r>
              <a:rPr lang="en-GB" sz="1000" b="1">
                <a:solidFill>
                  <a:schemeClr val="bg1"/>
                </a:solidFill>
              </a:rPr>
              <a:t>-32%</a:t>
            </a:r>
          </a:p>
        </p:txBody>
      </p:sp>
      <p:sp>
        <p:nvSpPr>
          <p:cNvPr id="60" name="TextBox 59">
            <a:extLst>
              <a:ext uri="{FF2B5EF4-FFF2-40B4-BE49-F238E27FC236}">
                <a16:creationId xmlns:a16="http://schemas.microsoft.com/office/drawing/2014/main" id="{0A7EA1A8-22FD-482F-BC4F-11C5B369E805}"/>
              </a:ext>
            </a:extLst>
          </p:cNvPr>
          <p:cNvSpPr txBox="1"/>
          <p:nvPr/>
        </p:nvSpPr>
        <p:spPr>
          <a:xfrm>
            <a:off x="10979722" y="6339908"/>
            <a:ext cx="500302" cy="272415"/>
          </a:xfrm>
          <a:prstGeom prst="roundRect">
            <a:avLst/>
          </a:prstGeom>
          <a:solidFill>
            <a:srgbClr val="5B9BD5"/>
          </a:solidFill>
        </p:spPr>
        <p:txBody>
          <a:bodyPr wrap="square" lIns="91440" tIns="45720" rIns="91440" bIns="45720" rtlCol="0" anchor="t">
            <a:spAutoFit/>
          </a:bodyPr>
          <a:lstStyle/>
          <a:p>
            <a:pPr algn="ctr"/>
            <a:r>
              <a:rPr lang="en-GB" sz="1000" b="1"/>
              <a:t>-16%</a:t>
            </a:r>
          </a:p>
        </p:txBody>
      </p:sp>
      <p:pic>
        <p:nvPicPr>
          <p:cNvPr id="61" name="Picture 60" descr="A picture containing text&#10;&#10;Description automatically generated">
            <a:extLst>
              <a:ext uri="{FF2B5EF4-FFF2-40B4-BE49-F238E27FC236}">
                <a16:creationId xmlns:a16="http://schemas.microsoft.com/office/drawing/2014/main" id="{86DFDCBB-32FC-4655-A802-D6306AB2E6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0770172" y="-778447"/>
            <a:ext cx="590827" cy="2204871"/>
          </a:xfrm>
          <a:prstGeom prst="rect">
            <a:avLst/>
          </a:prstGeom>
        </p:spPr>
      </p:pic>
    </p:spTree>
    <p:extLst>
      <p:ext uri="{BB962C8B-B14F-4D97-AF65-F5344CB8AC3E}">
        <p14:creationId xmlns:p14="http://schemas.microsoft.com/office/powerpoint/2010/main" val="379336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Table 36">
            <a:extLst>
              <a:ext uri="{FF2B5EF4-FFF2-40B4-BE49-F238E27FC236}">
                <a16:creationId xmlns:a16="http://schemas.microsoft.com/office/drawing/2014/main" id="{AB558E1E-7721-04D1-928D-E992E125057D}"/>
              </a:ext>
            </a:extLst>
          </p:cNvPr>
          <p:cNvGraphicFramePr>
            <a:graphicFrameLocks noGrp="1"/>
          </p:cNvGraphicFramePr>
          <p:nvPr>
            <p:extLst>
              <p:ext uri="{D42A27DB-BD31-4B8C-83A1-F6EECF244321}">
                <p14:modId xmlns:p14="http://schemas.microsoft.com/office/powerpoint/2010/main" val="3265464285"/>
              </p:ext>
            </p:extLst>
          </p:nvPr>
        </p:nvGraphicFramePr>
        <p:xfrm>
          <a:off x="760673" y="1924652"/>
          <a:ext cx="10578512" cy="3675648"/>
        </p:xfrm>
        <a:graphic>
          <a:graphicData uri="http://schemas.openxmlformats.org/drawingml/2006/table">
            <a:tbl>
              <a:tblPr firstRow="1" bandRow="1">
                <a:tableStyleId>{F2DE63D5-997A-4646-A377-4702673A728D}</a:tableStyleId>
              </a:tblPr>
              <a:tblGrid>
                <a:gridCol w="1768752">
                  <a:extLst>
                    <a:ext uri="{9D8B030D-6E8A-4147-A177-3AD203B41FA5}">
                      <a16:colId xmlns:a16="http://schemas.microsoft.com/office/drawing/2014/main" val="3488536706"/>
                    </a:ext>
                  </a:extLst>
                </a:gridCol>
                <a:gridCol w="880976">
                  <a:extLst>
                    <a:ext uri="{9D8B030D-6E8A-4147-A177-3AD203B41FA5}">
                      <a16:colId xmlns:a16="http://schemas.microsoft.com/office/drawing/2014/main" val="1511279363"/>
                    </a:ext>
                  </a:extLst>
                </a:gridCol>
                <a:gridCol w="880976">
                  <a:extLst>
                    <a:ext uri="{9D8B030D-6E8A-4147-A177-3AD203B41FA5}">
                      <a16:colId xmlns:a16="http://schemas.microsoft.com/office/drawing/2014/main" val="1634376327"/>
                    </a:ext>
                  </a:extLst>
                </a:gridCol>
                <a:gridCol w="880976">
                  <a:extLst>
                    <a:ext uri="{9D8B030D-6E8A-4147-A177-3AD203B41FA5}">
                      <a16:colId xmlns:a16="http://schemas.microsoft.com/office/drawing/2014/main" val="2605366081"/>
                    </a:ext>
                  </a:extLst>
                </a:gridCol>
                <a:gridCol w="880976">
                  <a:extLst>
                    <a:ext uri="{9D8B030D-6E8A-4147-A177-3AD203B41FA5}">
                      <a16:colId xmlns:a16="http://schemas.microsoft.com/office/drawing/2014/main" val="1847223003"/>
                    </a:ext>
                  </a:extLst>
                </a:gridCol>
                <a:gridCol w="880976">
                  <a:extLst>
                    <a:ext uri="{9D8B030D-6E8A-4147-A177-3AD203B41FA5}">
                      <a16:colId xmlns:a16="http://schemas.microsoft.com/office/drawing/2014/main" val="1206843888"/>
                    </a:ext>
                  </a:extLst>
                </a:gridCol>
                <a:gridCol w="880976">
                  <a:extLst>
                    <a:ext uri="{9D8B030D-6E8A-4147-A177-3AD203B41FA5}">
                      <a16:colId xmlns:a16="http://schemas.microsoft.com/office/drawing/2014/main" val="1395839228"/>
                    </a:ext>
                  </a:extLst>
                </a:gridCol>
                <a:gridCol w="880976">
                  <a:extLst>
                    <a:ext uri="{9D8B030D-6E8A-4147-A177-3AD203B41FA5}">
                      <a16:colId xmlns:a16="http://schemas.microsoft.com/office/drawing/2014/main" val="50273364"/>
                    </a:ext>
                  </a:extLst>
                </a:gridCol>
                <a:gridCol w="880976">
                  <a:extLst>
                    <a:ext uri="{9D8B030D-6E8A-4147-A177-3AD203B41FA5}">
                      <a16:colId xmlns:a16="http://schemas.microsoft.com/office/drawing/2014/main" val="1486614424"/>
                    </a:ext>
                  </a:extLst>
                </a:gridCol>
                <a:gridCol w="880976">
                  <a:extLst>
                    <a:ext uri="{9D8B030D-6E8A-4147-A177-3AD203B41FA5}">
                      <a16:colId xmlns:a16="http://schemas.microsoft.com/office/drawing/2014/main" val="493743328"/>
                    </a:ext>
                  </a:extLst>
                </a:gridCol>
                <a:gridCol w="880976">
                  <a:extLst>
                    <a:ext uri="{9D8B030D-6E8A-4147-A177-3AD203B41FA5}">
                      <a16:colId xmlns:a16="http://schemas.microsoft.com/office/drawing/2014/main" val="2652335884"/>
                    </a:ext>
                  </a:extLst>
                </a:gridCol>
              </a:tblGrid>
              <a:tr h="386049">
                <a:tc>
                  <a:txBody>
                    <a:bodyPr/>
                    <a:lstStyle/>
                    <a:p>
                      <a:r>
                        <a:rPr lang="en-US" sz="1400">
                          <a:effectLst/>
                          <a:latin typeface="Calibri"/>
                        </a:rPr>
                        <a:t> ​</a:t>
                      </a:r>
                    </a:p>
                  </a:txBody>
                  <a:tcPr marL="0" marR="0" marT="0" marB="0" anchor="ctr">
                    <a:lnL w="12700">
                      <a:noFill/>
                    </a:lnL>
                    <a:lnR w="12700" cap="flat" cmpd="sng" algn="ctr">
                      <a:solidFill>
                        <a:schemeClr val="tx1"/>
                      </a:solidFill>
                      <a:prstDash val="solid"/>
                      <a:round/>
                      <a:headEnd type="none" w="med" len="med"/>
                      <a:tailEnd type="none" w="med" len="med"/>
                    </a:lnR>
                    <a:lnT w="12700">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a:solidFill>
                            <a:schemeClr val="tx1"/>
                          </a:solidFill>
                          <a:effectLst/>
                          <a:latin typeface="Calibri"/>
                        </a:rPr>
                        <a:t>Car​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a:solidFill>
                            <a:schemeClr val="tx1"/>
                          </a:solidFill>
                          <a:effectLst/>
                          <a:latin typeface="Calibri"/>
                        </a:rPr>
                        <a:t>Motorbike​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a:solidFill>
                            <a:schemeClr val="tx1"/>
                          </a:solidFill>
                          <a:effectLst/>
                          <a:latin typeface="Calibri"/>
                        </a:rPr>
                        <a:t>LGV​</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a:solidFill>
                            <a:schemeClr val="tx1"/>
                          </a:solidFill>
                          <a:effectLst/>
                          <a:latin typeface="Calibri"/>
                        </a:rPr>
                        <a:t>OGV​</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a:solidFill>
                            <a:schemeClr val="tx1"/>
                          </a:solidFill>
                          <a:effectLst/>
                          <a:latin typeface="Calibri"/>
                        </a:rPr>
                        <a:t>Bus​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a:solidFill>
                            <a:schemeClr val="tx1"/>
                          </a:solidFill>
                          <a:effectLst/>
                          <a:latin typeface="Calibri"/>
                        </a:rPr>
                        <a:t>Cyclist​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a:solidFill>
                            <a:schemeClr val="tx1"/>
                          </a:solidFill>
                          <a:effectLst/>
                          <a:latin typeface="Calibri"/>
                        </a:rPr>
                        <a:t>Pedestrian​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a:solidFill>
                            <a:schemeClr val="tx1"/>
                          </a:solidFill>
                          <a:effectLst/>
                          <a:latin typeface="Calibri"/>
                        </a:rPr>
                        <a:t>All modes​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noProof="0">
                          <a:solidFill>
                            <a:schemeClr val="tx1"/>
                          </a:solidFill>
                          <a:effectLst/>
                          <a:latin typeface="Calibri"/>
                        </a:rPr>
                        <a:t>Motorised</a:t>
                      </a:r>
                      <a:r>
                        <a:rPr lang="en-US" sz="1400">
                          <a:solidFill>
                            <a:schemeClr val="tx1"/>
                          </a:solidFill>
                          <a:effectLst/>
                          <a:latin typeface="Calibri"/>
                        </a:rPr>
                        <a:t> </a:t>
                      </a:r>
                      <a:endParaRPr lang="en-US" sz="1400"/>
                    </a:p>
                    <a:p>
                      <a:pPr lvl="0" algn="ctr">
                        <a:buNone/>
                      </a:pPr>
                      <a:r>
                        <a:rPr lang="en-US" sz="1400">
                          <a:solidFill>
                            <a:schemeClr val="tx1"/>
                          </a:solidFill>
                          <a:effectLst/>
                          <a:latin typeface="Calibri"/>
                        </a:rPr>
                        <a:t>Vehicles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a:solidFill>
                            <a:schemeClr val="tx1"/>
                          </a:solidFill>
                          <a:effectLst/>
                          <a:latin typeface="Calibri"/>
                        </a:rPr>
                        <a:t>Active Modes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6965449"/>
                  </a:ext>
                </a:extLst>
              </a:tr>
              <a:tr h="360992">
                <a:tc>
                  <a:txBody>
                    <a:bodyPr/>
                    <a:lstStyle/>
                    <a:p>
                      <a:pPr algn="l" fontAlgn="ctr"/>
                      <a:r>
                        <a:rPr lang="en-GB" sz="1400" b="1" i="0" u="none" strike="noStrike">
                          <a:solidFill>
                            <a:srgbClr val="000000"/>
                          </a:solidFill>
                          <a:effectLst/>
                          <a:latin typeface="Calibri"/>
                        </a:rPr>
                        <a:t>Cherry Hinton Road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GB" sz="1300" b="1" i="0" u="none" strike="noStrike">
                          <a:solidFill>
                            <a:schemeClr val="tx1"/>
                          </a:solidFill>
                          <a:effectLst/>
                          <a:latin typeface="Calibri"/>
                        </a:rPr>
                        <a:t>-19%</a:t>
                      </a:r>
                      <a:endParaRPr lang="en-US" sz="130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rtl="0" fontAlgn="b"/>
                      <a:r>
                        <a:rPr lang="en-GB" sz="1300" b="1" i="0" u="none" strike="noStrike">
                          <a:solidFill>
                            <a:schemeClr val="bg1"/>
                          </a:solidFill>
                          <a:effectLst/>
                          <a:latin typeface="Calibri"/>
                        </a:rPr>
                        <a:t>+34%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A0000"/>
                    </a:solidFill>
                  </a:tcPr>
                </a:tc>
                <a:tc>
                  <a:txBody>
                    <a:bodyPr/>
                    <a:lstStyle/>
                    <a:p>
                      <a:pPr algn="ctr" rtl="0" fontAlgn="b"/>
                      <a:r>
                        <a:rPr lang="en-GB" sz="1300" b="1" i="0" u="none" strike="noStrike">
                          <a:solidFill>
                            <a:schemeClr val="tx1"/>
                          </a:solidFill>
                          <a:effectLst/>
                          <a:latin typeface="Calibri"/>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GB" sz="1300" b="1" i="0" u="none" strike="noStrike">
                          <a:solidFill>
                            <a:schemeClr val="bg1"/>
                          </a:solidFill>
                          <a:effectLst/>
                          <a:latin typeface="Calibri"/>
                        </a:rPr>
                        <a:t>-54%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3764"/>
                    </a:solidFill>
                  </a:tcPr>
                </a:tc>
                <a:tc>
                  <a:txBody>
                    <a:bodyPr/>
                    <a:lstStyle/>
                    <a:p>
                      <a:pPr algn="ctr" rtl="0" fontAlgn="b"/>
                      <a:r>
                        <a:rPr lang="en-GB" sz="1300" b="1" i="0" u="none" strike="noStrike">
                          <a:solidFill>
                            <a:schemeClr val="bg1"/>
                          </a:solidFill>
                          <a:effectLst/>
                          <a:latin typeface="Calibri"/>
                        </a:rPr>
                        <a:t>-41%</a:t>
                      </a:r>
                      <a:endParaRPr lang="en-US" sz="130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3764"/>
                    </a:solidFill>
                  </a:tcPr>
                </a:tc>
                <a:tc>
                  <a:txBody>
                    <a:bodyPr/>
                    <a:lstStyle/>
                    <a:p>
                      <a:pPr algn="ctr" rtl="0" fontAlgn="b"/>
                      <a:r>
                        <a:rPr lang="en-GB" sz="1300" b="1" i="0" u="none" strike="noStrike">
                          <a:solidFill>
                            <a:schemeClr val="bg1"/>
                          </a:solidFill>
                          <a:effectLst/>
                          <a:latin typeface="Calibri"/>
                        </a:rPr>
                        <a:t>+26%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101"/>
                    </a:solidFill>
                  </a:tcPr>
                </a:tc>
                <a:tc>
                  <a:txBody>
                    <a:bodyPr/>
                    <a:lstStyle/>
                    <a:p>
                      <a:pPr algn="ctr" rtl="0" fontAlgn="b"/>
                      <a:r>
                        <a:rPr lang="en-GB" sz="1300" b="1" i="0" u="none" strike="noStrike">
                          <a:solidFill>
                            <a:schemeClr val="bg1"/>
                          </a:solidFill>
                          <a:effectLst/>
                          <a:latin typeface="Calibri"/>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A0000"/>
                    </a:solidFill>
                  </a:tcPr>
                </a:tc>
                <a:tc>
                  <a:txBody>
                    <a:bodyPr/>
                    <a:lstStyle/>
                    <a:p>
                      <a:pPr algn="ctr" rtl="0" fontAlgn="b"/>
                      <a:r>
                        <a:rPr lang="en-GB" sz="1300" b="1" i="0" u="none" strike="noStrike">
                          <a:solidFill>
                            <a:schemeClr val="tx1"/>
                          </a:solidFill>
                          <a:effectLst/>
                          <a:latin typeface="Calibri"/>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rtl="0" fontAlgn="b"/>
                      <a:r>
                        <a:rPr lang="en-GB" sz="1300" b="1" i="0" u="none" strike="noStrike">
                          <a:solidFill>
                            <a:schemeClr val="tx1"/>
                          </a:solidFill>
                          <a:effectLst/>
                          <a:latin typeface="Calibri"/>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rtl="0" fontAlgn="b"/>
                      <a:r>
                        <a:rPr lang="en-GB" sz="1300" b="1" i="0" u="none" strike="noStrike">
                          <a:solidFill>
                            <a:schemeClr val="bg1"/>
                          </a:solidFill>
                          <a:effectLst/>
                          <a:latin typeface="Calibri"/>
                        </a:rPr>
                        <a:t>+38%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A0000"/>
                    </a:solidFill>
                  </a:tcPr>
                </a:tc>
                <a:extLst>
                  <a:ext uri="{0D108BD9-81ED-4DB2-BD59-A6C34878D82A}">
                    <a16:rowId xmlns:a16="http://schemas.microsoft.com/office/drawing/2014/main" val="3178101103"/>
                  </a:ext>
                </a:extLst>
              </a:tr>
              <a:tr h="360992">
                <a:tc>
                  <a:txBody>
                    <a:bodyPr/>
                    <a:lstStyle/>
                    <a:p>
                      <a:pPr algn="l" fontAlgn="ctr"/>
                      <a:r>
                        <a:rPr lang="en-GB" sz="1400" b="1" i="0" u="none" strike="noStrike">
                          <a:solidFill>
                            <a:srgbClr val="000000"/>
                          </a:solidFill>
                          <a:effectLst/>
                          <a:latin typeface="Calibri"/>
                        </a:rPr>
                        <a:t>Coldham's Lane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GB" sz="1300" b="1" i="0" u="none" strike="noStrike">
                          <a:solidFill>
                            <a:schemeClr val="tx1"/>
                          </a:solidFill>
                          <a:effectLst/>
                          <a:latin typeface="Calibri"/>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rtl="0" fontAlgn="b"/>
                      <a:r>
                        <a:rPr lang="en-GB" sz="1300" b="1" i="0" u="none" strike="noStrike">
                          <a:solidFill>
                            <a:schemeClr val="bg1"/>
                          </a:solidFill>
                          <a:effectLst/>
                          <a:latin typeface="Calibri"/>
                        </a:rPr>
                        <a:t>+135%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A0000"/>
                    </a:solidFill>
                  </a:tcPr>
                </a:tc>
                <a:tc>
                  <a:txBody>
                    <a:bodyPr/>
                    <a:lstStyle/>
                    <a:p>
                      <a:pPr algn="ctr" rtl="0" fontAlgn="b"/>
                      <a:r>
                        <a:rPr lang="en-GB" sz="1300" b="1" i="0" u="none" strike="noStrike">
                          <a:solidFill>
                            <a:schemeClr val="tx1"/>
                          </a:solidFill>
                          <a:effectLst/>
                          <a:latin typeface="Calibri"/>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rtl="0" fontAlgn="b"/>
                      <a:r>
                        <a:rPr lang="en-GB" sz="1300" b="1" i="0" u="none" strike="noStrike">
                          <a:solidFill>
                            <a:schemeClr val="tx1"/>
                          </a:solidFill>
                          <a:effectLst/>
                          <a:latin typeface="Calibri"/>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rtl="0" fontAlgn="b"/>
                      <a:r>
                        <a:rPr lang="en-GB" sz="1300" b="1" i="0" u="none" strike="noStrike">
                          <a:solidFill>
                            <a:schemeClr val="tx1"/>
                          </a:solidFill>
                          <a:effectLst/>
                          <a:latin typeface="Calibri"/>
                        </a:rPr>
                        <a:t>-27%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lvl="0" algn="ctr">
                        <a:buNone/>
                      </a:pPr>
                      <a:r>
                        <a:rPr lang="en-GB" sz="1300" b="1" i="0" u="none" strike="noStrike" noProof="0">
                          <a:solidFill>
                            <a:schemeClr val="bg1"/>
                          </a:solidFill>
                          <a:effectLst/>
                          <a:latin typeface="Calibri"/>
                        </a:rPr>
                        <a:t>+26%</a:t>
                      </a:r>
                      <a:endParaRPr lang="en-US">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101"/>
                    </a:solidFill>
                  </a:tcPr>
                </a:tc>
                <a:tc>
                  <a:txBody>
                    <a:bodyPr/>
                    <a:lstStyle/>
                    <a:p>
                      <a:pPr algn="ctr" rtl="0" fontAlgn="b"/>
                      <a:r>
                        <a:rPr lang="en-GB" sz="1300" b="1" i="0" u="none" strike="noStrike">
                          <a:solidFill>
                            <a:schemeClr val="bg1"/>
                          </a:solidFill>
                          <a:effectLst/>
                          <a:latin typeface="Calibri"/>
                        </a:rPr>
                        <a:t>-36%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3764"/>
                    </a:solidFill>
                  </a:tcPr>
                </a:tc>
                <a:tc>
                  <a:txBody>
                    <a:bodyPr/>
                    <a:lstStyle/>
                    <a:p>
                      <a:pPr algn="ctr" rtl="0" fontAlgn="b"/>
                      <a:r>
                        <a:rPr lang="en-GB" sz="1300" b="1" i="0" u="none" strike="noStrike">
                          <a:solidFill>
                            <a:schemeClr val="tx1"/>
                          </a:solidFill>
                          <a:effectLst/>
                          <a:latin typeface="Calibri"/>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rtl="0" fontAlgn="b"/>
                      <a:r>
                        <a:rPr lang="en-GB" sz="1300" b="1" i="0" u="none" strike="noStrike">
                          <a:solidFill>
                            <a:schemeClr val="tx1"/>
                          </a:solidFill>
                          <a:effectLst/>
                          <a:latin typeface="Calibri"/>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rtl="0" fontAlgn="b"/>
                      <a:r>
                        <a:rPr lang="en-GB" sz="1300" b="1" i="0" u="none" strike="noStrike">
                          <a:solidFill>
                            <a:schemeClr val="tx1"/>
                          </a:solidFill>
                          <a:effectLst/>
                          <a:latin typeface="Calibri"/>
                        </a:rPr>
                        <a:t>+1%</a:t>
                      </a:r>
                      <a:endParaRPr lang="en-US">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906411881"/>
                  </a:ext>
                </a:extLst>
              </a:tr>
              <a:tr h="360992">
                <a:tc>
                  <a:txBody>
                    <a:bodyPr/>
                    <a:lstStyle/>
                    <a:p>
                      <a:pPr algn="l" fontAlgn="ctr"/>
                      <a:r>
                        <a:rPr lang="en-GB" sz="1400" b="1" i="0" u="none" strike="noStrike">
                          <a:solidFill>
                            <a:srgbClr val="000000"/>
                          </a:solidFill>
                          <a:effectLst/>
                          <a:latin typeface="Calibri"/>
                        </a:rPr>
                        <a:t>Coleridge Road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GB" sz="1300" b="1" i="0" u="none" strike="noStrike">
                          <a:solidFill>
                            <a:schemeClr val="tx1"/>
                          </a:solidFill>
                          <a:effectLst/>
                          <a:latin typeface="Calibri"/>
                        </a:rPr>
                        <a:t>-18%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rtl="0" fontAlgn="b"/>
                      <a:r>
                        <a:rPr lang="en-GB" sz="1300" b="1" i="0" u="none" strike="noStrike">
                          <a:solidFill>
                            <a:schemeClr val="bg1"/>
                          </a:solidFill>
                          <a:effectLst/>
                          <a:latin typeface="Calibri"/>
                        </a:rPr>
                        <a:t>+36%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A0000"/>
                    </a:solidFill>
                  </a:tcPr>
                </a:tc>
                <a:tc>
                  <a:txBody>
                    <a:bodyPr/>
                    <a:lstStyle/>
                    <a:p>
                      <a:pPr algn="ctr" rtl="0" fontAlgn="b"/>
                      <a:r>
                        <a:rPr lang="en-GB" sz="1300" b="1" i="0" u="none" strike="noStrike">
                          <a:solidFill>
                            <a:schemeClr val="tx1"/>
                          </a:solidFill>
                          <a:effectLst/>
                          <a:latin typeface="Calibri"/>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rtl="0" fontAlgn="b"/>
                      <a:r>
                        <a:rPr lang="en-GB" sz="1300" b="1" i="0" u="none" strike="noStrike">
                          <a:solidFill>
                            <a:schemeClr val="tx1"/>
                          </a:solidFill>
                          <a:effectLst/>
                          <a:latin typeface="Calibri"/>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rtl="0" fontAlgn="b"/>
                      <a:r>
                        <a:rPr lang="en-GB" sz="1300" b="1" i="0" u="none" strike="noStrike">
                          <a:solidFill>
                            <a:schemeClr val="bg1"/>
                          </a:solidFill>
                          <a:effectLst/>
                          <a:latin typeface="Calibri"/>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3764"/>
                    </a:solidFill>
                  </a:tcPr>
                </a:tc>
                <a:tc>
                  <a:txBody>
                    <a:bodyPr/>
                    <a:lstStyle/>
                    <a:p>
                      <a:pPr algn="ctr" rtl="0" fontAlgn="b"/>
                      <a:r>
                        <a:rPr lang="en-GB" sz="1300" b="1" i="0" u="none" strike="noStrike">
                          <a:solidFill>
                            <a:schemeClr val="tx1"/>
                          </a:solidFill>
                          <a:effectLst/>
                          <a:latin typeface="Calibri"/>
                        </a:rPr>
                        <a:t>-16%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rtl="0" fontAlgn="b"/>
                      <a:r>
                        <a:rPr lang="en-GB" sz="1300" b="1" i="0" u="none" strike="noStrike">
                          <a:solidFill>
                            <a:schemeClr val="bg1"/>
                          </a:solidFill>
                          <a:effectLst/>
                          <a:latin typeface="Calibri"/>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3764"/>
                    </a:solidFill>
                  </a:tcPr>
                </a:tc>
                <a:tc>
                  <a:txBody>
                    <a:bodyPr/>
                    <a:lstStyle/>
                    <a:p>
                      <a:pPr algn="ctr" rtl="0" fontAlgn="b"/>
                      <a:r>
                        <a:rPr lang="en-GB" sz="1300" b="1" i="0" u="none" strike="noStrike">
                          <a:solidFill>
                            <a:schemeClr val="tx1"/>
                          </a:solidFill>
                          <a:effectLst/>
                          <a:latin typeface="Calibri"/>
                        </a:rPr>
                        <a:t>-19%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rtl="0" fontAlgn="b"/>
                      <a:r>
                        <a:rPr lang="en-GB" sz="1300" b="1" i="0" u="none" strike="noStrike">
                          <a:solidFill>
                            <a:schemeClr val="tx1"/>
                          </a:solidFill>
                          <a:effectLst/>
                          <a:latin typeface="Calibri"/>
                        </a:rPr>
                        <a:t>-16%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rtl="0" fontAlgn="b"/>
                      <a:r>
                        <a:rPr lang="en-GB" sz="1300" b="1" i="0" u="none" strike="noStrike">
                          <a:solidFill>
                            <a:schemeClr val="bg1"/>
                          </a:solidFill>
                          <a:effectLst/>
                          <a:latin typeface="Calibri"/>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3764"/>
                    </a:solidFill>
                  </a:tcPr>
                </a:tc>
                <a:extLst>
                  <a:ext uri="{0D108BD9-81ED-4DB2-BD59-A6C34878D82A}">
                    <a16:rowId xmlns:a16="http://schemas.microsoft.com/office/drawing/2014/main" val="2173705817"/>
                  </a:ext>
                </a:extLst>
              </a:tr>
              <a:tr h="360992">
                <a:tc>
                  <a:txBody>
                    <a:bodyPr/>
                    <a:lstStyle/>
                    <a:p>
                      <a:pPr algn="l" fontAlgn="ctr"/>
                      <a:r>
                        <a:rPr lang="en-GB" sz="1400" b="1" i="0" u="none" strike="noStrike">
                          <a:solidFill>
                            <a:srgbClr val="000000"/>
                          </a:solidFill>
                          <a:effectLst/>
                          <a:latin typeface="Calibri"/>
                        </a:rPr>
                        <a:t>Hills Road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GB" sz="1300" b="1" i="0" u="none" strike="noStrike">
                          <a:solidFill>
                            <a:schemeClr val="tx1"/>
                          </a:solidFill>
                          <a:effectLst/>
                          <a:latin typeface="Calibri"/>
                        </a:rPr>
                        <a:t>-7%</a:t>
                      </a:r>
                      <a:endParaRPr lang="en-US"/>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rtl="0" fontAlgn="b"/>
                      <a:r>
                        <a:rPr lang="en-GB" sz="1300" b="1" i="0" u="none" strike="noStrike">
                          <a:solidFill>
                            <a:schemeClr val="bg1"/>
                          </a:solidFill>
                          <a:effectLst/>
                          <a:latin typeface="Calibri"/>
                        </a:rPr>
                        <a:t>+50%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A0000"/>
                    </a:solidFill>
                  </a:tcPr>
                </a:tc>
                <a:tc>
                  <a:txBody>
                    <a:bodyPr/>
                    <a:lstStyle/>
                    <a:p>
                      <a:pPr algn="ctr" rtl="0" fontAlgn="b"/>
                      <a:r>
                        <a:rPr lang="en-GB" sz="1300" b="1" i="0" u="none" strike="noStrike">
                          <a:solidFill>
                            <a:schemeClr val="tx1"/>
                          </a:solidFill>
                          <a:effectLst/>
                          <a:latin typeface="Calibri"/>
                        </a:rPr>
                        <a:t>-18%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rtl="0" fontAlgn="b"/>
                      <a:r>
                        <a:rPr lang="en-GB" sz="1300" b="1" i="0" u="none" strike="noStrike">
                          <a:solidFill>
                            <a:schemeClr val="tx1"/>
                          </a:solidFill>
                          <a:effectLst/>
                          <a:latin typeface="Calibri"/>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rtl="0" fontAlgn="b"/>
                      <a:r>
                        <a:rPr lang="en-GB" sz="1300" b="1" i="0" u="none" strike="noStrike">
                          <a:solidFill>
                            <a:schemeClr val="tx1"/>
                          </a:solidFill>
                          <a:effectLst/>
                          <a:latin typeface="Calibri"/>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rtl="0" fontAlgn="b"/>
                      <a:r>
                        <a:rPr lang="en-GB" sz="1300" b="1" i="0" u="none" strike="noStrike">
                          <a:solidFill>
                            <a:schemeClr val="bg1"/>
                          </a:solidFill>
                          <a:effectLst/>
                          <a:latin typeface="Calibri"/>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3764"/>
                    </a:solidFill>
                  </a:tcPr>
                </a:tc>
                <a:tc>
                  <a:txBody>
                    <a:bodyPr/>
                    <a:lstStyle/>
                    <a:p>
                      <a:pPr algn="ctr" rtl="0" fontAlgn="b"/>
                      <a:r>
                        <a:rPr lang="en-GB" sz="1300" b="1" i="0" u="none" strike="noStrike">
                          <a:solidFill>
                            <a:schemeClr val="bg1"/>
                          </a:solidFill>
                          <a:effectLst/>
                          <a:latin typeface="Calibri"/>
                        </a:rPr>
                        <a:t>-46%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3764"/>
                    </a:solidFill>
                  </a:tcPr>
                </a:tc>
                <a:tc>
                  <a:txBody>
                    <a:bodyPr/>
                    <a:lstStyle/>
                    <a:p>
                      <a:pPr algn="ctr" rtl="0" fontAlgn="b"/>
                      <a:r>
                        <a:rPr lang="en-GB" sz="1300" b="1" i="0" u="none" strike="noStrike">
                          <a:solidFill>
                            <a:schemeClr val="tx1"/>
                          </a:solidFill>
                          <a:effectLst/>
                          <a:latin typeface="Calibri"/>
                        </a:rPr>
                        <a:t>-16%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rtl="0" fontAlgn="b"/>
                      <a:r>
                        <a:rPr lang="en-GB" sz="1300" b="1" i="0" u="none" strike="noStrike">
                          <a:solidFill>
                            <a:schemeClr val="tx1"/>
                          </a:solidFill>
                          <a:effectLst/>
                          <a:latin typeface="Calibri"/>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rtl="0" fontAlgn="b"/>
                      <a:r>
                        <a:rPr lang="en-GB" sz="1300" b="1" i="0" u="none" strike="noStrike">
                          <a:solidFill>
                            <a:schemeClr val="bg1"/>
                          </a:solidFill>
                          <a:effectLst/>
                          <a:latin typeface="Calibri"/>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3764"/>
                    </a:solidFill>
                  </a:tcPr>
                </a:tc>
                <a:extLst>
                  <a:ext uri="{0D108BD9-81ED-4DB2-BD59-A6C34878D82A}">
                    <a16:rowId xmlns:a16="http://schemas.microsoft.com/office/drawing/2014/main" val="2276893142"/>
                  </a:ext>
                </a:extLst>
              </a:tr>
              <a:tr h="360992">
                <a:tc>
                  <a:txBody>
                    <a:bodyPr/>
                    <a:lstStyle/>
                    <a:p>
                      <a:pPr algn="l" fontAlgn="ctr"/>
                      <a:r>
                        <a:rPr lang="en-GB" sz="1400" b="1" i="0" u="none" strike="noStrike">
                          <a:solidFill>
                            <a:srgbClr val="000000"/>
                          </a:solidFill>
                          <a:effectLst/>
                          <a:latin typeface="Calibri"/>
                        </a:rPr>
                        <a:t>Histon Road (North)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GB" sz="1300" b="1" i="0" u="none" strike="noStrike">
                          <a:solidFill>
                            <a:schemeClr val="tx1"/>
                          </a:solidFill>
                          <a:effectLst/>
                          <a:latin typeface="Calibri"/>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rtl="0" fontAlgn="b"/>
                      <a:r>
                        <a:rPr lang="en-GB" sz="1300" b="1" i="0" u="none" strike="noStrike">
                          <a:solidFill>
                            <a:schemeClr val="bg1"/>
                          </a:solidFill>
                          <a:effectLst/>
                          <a:latin typeface="Calibri"/>
                        </a:rPr>
                        <a:t>+47%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A0000"/>
                    </a:solidFill>
                  </a:tcPr>
                </a:tc>
                <a:tc>
                  <a:txBody>
                    <a:bodyPr/>
                    <a:lstStyle/>
                    <a:p>
                      <a:pPr algn="ctr" rtl="0" fontAlgn="b"/>
                      <a:r>
                        <a:rPr lang="en-GB" sz="1300" b="1" i="0" u="none" strike="noStrike">
                          <a:solidFill>
                            <a:schemeClr val="tx1"/>
                          </a:solidFill>
                          <a:effectLst/>
                          <a:latin typeface="Calibri"/>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rtl="0" fontAlgn="b"/>
                      <a:r>
                        <a:rPr lang="en-GB" sz="1300" b="1" i="0" u="none" strike="noStrike">
                          <a:solidFill>
                            <a:schemeClr val="bg1"/>
                          </a:solidFill>
                          <a:effectLst/>
                          <a:latin typeface="Calibri"/>
                        </a:rPr>
                        <a:t>-33%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3764"/>
                    </a:solidFill>
                  </a:tcPr>
                </a:tc>
                <a:tc>
                  <a:txBody>
                    <a:bodyPr/>
                    <a:lstStyle/>
                    <a:p>
                      <a:pPr algn="ctr" rtl="0" fontAlgn="b"/>
                      <a:r>
                        <a:rPr lang="en-GB" sz="1300" b="1" i="0" u="none" strike="noStrike">
                          <a:solidFill>
                            <a:schemeClr val="bg1"/>
                          </a:solidFill>
                          <a:effectLst/>
                          <a:latin typeface="Calibri"/>
                        </a:rPr>
                        <a:t>-33%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3764"/>
                    </a:solidFill>
                  </a:tcPr>
                </a:tc>
                <a:tc>
                  <a:txBody>
                    <a:bodyPr/>
                    <a:lstStyle/>
                    <a:p>
                      <a:pPr algn="ctr" rtl="0" fontAlgn="b"/>
                      <a:r>
                        <a:rPr lang="en-GB" sz="1300" b="1" i="0" u="none" strike="noStrike">
                          <a:solidFill>
                            <a:schemeClr val="bg1"/>
                          </a:solidFill>
                          <a:effectLst/>
                          <a:latin typeface="Calibri"/>
                        </a:rPr>
                        <a:t>+108%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A0000"/>
                    </a:solidFill>
                  </a:tcPr>
                </a:tc>
                <a:tc>
                  <a:txBody>
                    <a:bodyPr/>
                    <a:lstStyle/>
                    <a:p>
                      <a:pPr algn="ctr" rtl="0" fontAlgn="b"/>
                      <a:r>
                        <a:rPr lang="en-GB" sz="1300" b="1" i="0" u="none" strike="noStrike">
                          <a:solidFill>
                            <a:schemeClr val="tx1"/>
                          </a:solidFill>
                          <a:effectLst/>
                          <a:latin typeface="Calibri"/>
                        </a:rPr>
                        <a:t>-19%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rtl="0" fontAlgn="b"/>
                      <a:r>
                        <a:rPr lang="en-GB" sz="1300" b="1" i="0" u="none" strike="noStrike">
                          <a:solidFill>
                            <a:schemeClr val="tx1"/>
                          </a:solidFill>
                          <a:effectLst/>
                          <a:latin typeface="Calibri"/>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rtl="0" fontAlgn="b"/>
                      <a:r>
                        <a:rPr lang="en-GB" sz="1300" b="1" i="0" u="none" strike="noStrike">
                          <a:solidFill>
                            <a:schemeClr val="tx1"/>
                          </a:solidFill>
                          <a:effectLst/>
                          <a:latin typeface="Calibri"/>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rtl="0" fontAlgn="b"/>
                      <a:r>
                        <a:rPr lang="en-GB" sz="1300" b="1" i="0" u="none" strike="noStrike">
                          <a:solidFill>
                            <a:schemeClr val="bg1"/>
                          </a:solidFill>
                          <a:effectLst/>
                          <a:latin typeface="Calibri"/>
                        </a:rPr>
                        <a:t>+70%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A0000"/>
                    </a:solidFill>
                  </a:tcPr>
                </a:tc>
                <a:extLst>
                  <a:ext uri="{0D108BD9-81ED-4DB2-BD59-A6C34878D82A}">
                    <a16:rowId xmlns:a16="http://schemas.microsoft.com/office/drawing/2014/main" val="2825960019"/>
                  </a:ext>
                </a:extLst>
              </a:tr>
              <a:tr h="360992">
                <a:tc>
                  <a:txBody>
                    <a:bodyPr/>
                    <a:lstStyle/>
                    <a:p>
                      <a:pPr algn="l" fontAlgn="ctr"/>
                      <a:r>
                        <a:rPr lang="en-GB" sz="1400" b="1" i="0" u="none" strike="noStrike">
                          <a:solidFill>
                            <a:srgbClr val="000000"/>
                          </a:solidFill>
                          <a:effectLst/>
                          <a:latin typeface="Calibri"/>
                        </a:rPr>
                        <a:t>Histon Road (South)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GB" sz="1300" b="1" i="0" u="none" strike="noStrike">
                          <a:solidFill>
                            <a:schemeClr val="tx1"/>
                          </a:solidFill>
                          <a:effectLst/>
                          <a:latin typeface="Calibri"/>
                        </a:rPr>
                        <a:t>-20%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rtl="0" fontAlgn="b"/>
                      <a:r>
                        <a:rPr lang="en-GB" sz="1300" b="1" i="0" u="none" strike="noStrike">
                          <a:solidFill>
                            <a:schemeClr val="bg1"/>
                          </a:solidFill>
                          <a:effectLst/>
                          <a:latin typeface="Calibri"/>
                        </a:rPr>
                        <a:t>+109%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A0000"/>
                    </a:solidFill>
                  </a:tcPr>
                </a:tc>
                <a:tc>
                  <a:txBody>
                    <a:bodyPr/>
                    <a:lstStyle/>
                    <a:p>
                      <a:pPr algn="ctr" rtl="0" fontAlgn="b"/>
                      <a:r>
                        <a:rPr lang="en-GB" sz="1300" b="1" i="0" u="none" strike="noStrike">
                          <a:solidFill>
                            <a:schemeClr val="tx1"/>
                          </a:solidFill>
                          <a:effectLst/>
                          <a:latin typeface="Calibri"/>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rtl="0" fontAlgn="b"/>
                      <a:r>
                        <a:rPr lang="en-GB" sz="1300" b="1" i="0" u="none" strike="noStrike">
                          <a:solidFill>
                            <a:schemeClr val="tx1"/>
                          </a:solidFill>
                          <a:effectLst/>
                          <a:latin typeface="Calibri"/>
                        </a:rPr>
                        <a:t>-29%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rtl="0" fontAlgn="b"/>
                      <a:r>
                        <a:rPr lang="en-GB" sz="1300" b="1" i="0" u="none" strike="noStrike">
                          <a:solidFill>
                            <a:schemeClr val="tx1"/>
                          </a:solidFill>
                          <a:effectLst/>
                          <a:latin typeface="Calibri"/>
                        </a:rPr>
                        <a:t>-8%</a:t>
                      </a:r>
                      <a:endParaRPr lang="en-US"/>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rtl="0" fontAlgn="b"/>
                      <a:r>
                        <a:rPr lang="en-GB" sz="1300" b="1" i="0" u="none" strike="noStrike">
                          <a:solidFill>
                            <a:schemeClr val="bg1"/>
                          </a:solidFill>
                          <a:effectLst/>
                          <a:latin typeface="Calibri"/>
                        </a:rPr>
                        <a:t>+93%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A0000"/>
                    </a:solidFill>
                  </a:tcPr>
                </a:tc>
                <a:tc>
                  <a:txBody>
                    <a:bodyPr/>
                    <a:lstStyle/>
                    <a:p>
                      <a:pPr algn="ctr" rtl="0" fontAlgn="b"/>
                      <a:r>
                        <a:rPr lang="en-GB" sz="1300" b="1" i="0" u="none" strike="noStrike">
                          <a:solidFill>
                            <a:schemeClr val="tx1"/>
                          </a:solidFill>
                          <a:effectLst/>
                          <a:latin typeface="Calibri"/>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rtl="0" fontAlgn="b"/>
                      <a:r>
                        <a:rPr lang="en-GB" sz="1300" b="1" i="0" u="none" strike="noStrike">
                          <a:solidFill>
                            <a:schemeClr val="tx1"/>
                          </a:solidFill>
                          <a:effectLst/>
                          <a:latin typeface="Calibri"/>
                        </a:rPr>
                        <a:t>-9%</a:t>
                      </a:r>
                      <a:endParaRPr lang="en-US">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rtl="0" fontAlgn="b"/>
                      <a:r>
                        <a:rPr lang="en-GB" sz="1300" b="1" i="0" u="none" strike="noStrike">
                          <a:solidFill>
                            <a:schemeClr val="tx1"/>
                          </a:solidFill>
                          <a:effectLst/>
                          <a:latin typeface="Calibri"/>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rtl="0" fontAlgn="b"/>
                      <a:r>
                        <a:rPr lang="en-GB" sz="1300" b="1" i="0" u="none" strike="noStrike">
                          <a:solidFill>
                            <a:schemeClr val="bg1"/>
                          </a:solidFill>
                          <a:effectLst/>
                          <a:latin typeface="Calibri"/>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A0000"/>
                    </a:solidFill>
                  </a:tcPr>
                </a:tc>
                <a:extLst>
                  <a:ext uri="{0D108BD9-81ED-4DB2-BD59-A6C34878D82A}">
                    <a16:rowId xmlns:a16="http://schemas.microsoft.com/office/drawing/2014/main" val="2929130"/>
                  </a:ext>
                </a:extLst>
              </a:tr>
              <a:tr h="360992">
                <a:tc>
                  <a:txBody>
                    <a:bodyPr/>
                    <a:lstStyle/>
                    <a:p>
                      <a:pPr algn="l" fontAlgn="ctr"/>
                      <a:r>
                        <a:rPr lang="en-GB" sz="1400" b="1" i="0" u="none" strike="noStrike">
                          <a:solidFill>
                            <a:srgbClr val="000000"/>
                          </a:solidFill>
                          <a:effectLst/>
                          <a:latin typeface="Calibri"/>
                        </a:rPr>
                        <a:t>Milton Road (North)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GB" sz="1300" b="1" i="0" u="none" strike="noStrike">
                          <a:solidFill>
                            <a:schemeClr val="tx1"/>
                          </a:solidFill>
                          <a:effectLst/>
                          <a:latin typeface="Calibri"/>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rtl="0" fontAlgn="b"/>
                      <a:r>
                        <a:rPr lang="en-GB" sz="1300" b="1" i="0" u="none" strike="noStrike">
                          <a:solidFill>
                            <a:schemeClr val="tx1"/>
                          </a:solidFill>
                          <a:effectLst/>
                          <a:latin typeface="Calibri"/>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rtl="0" fontAlgn="b"/>
                      <a:r>
                        <a:rPr lang="en-GB" sz="1300" b="1" i="0" u="none" strike="noStrike">
                          <a:solidFill>
                            <a:schemeClr val="tx1"/>
                          </a:solidFill>
                          <a:effectLst/>
                          <a:latin typeface="Calibri"/>
                        </a:rPr>
                        <a:t>-24%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rtl="0" fontAlgn="b"/>
                      <a:r>
                        <a:rPr lang="en-GB" sz="1300" b="1" i="0" u="none" strike="noStrike">
                          <a:solidFill>
                            <a:schemeClr val="tx1"/>
                          </a:solidFill>
                          <a:effectLst/>
                          <a:latin typeface="Calibri"/>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rtl="0" fontAlgn="b"/>
                      <a:r>
                        <a:rPr lang="en-GB" sz="1300" b="1" i="0" u="none" strike="noStrike">
                          <a:solidFill>
                            <a:schemeClr val="tx1"/>
                          </a:solidFill>
                          <a:effectLst/>
                          <a:latin typeface="Calibri"/>
                        </a:rPr>
                        <a:t>-20%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rtl="0" fontAlgn="b"/>
                      <a:r>
                        <a:rPr lang="en-GB" sz="1300" b="1" i="0" u="none" strike="noStrike">
                          <a:solidFill>
                            <a:schemeClr val="bg1"/>
                          </a:solidFill>
                          <a:effectLst/>
                          <a:latin typeface="Calibri"/>
                        </a:rPr>
                        <a:t>+66%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A0000"/>
                    </a:solidFill>
                  </a:tcPr>
                </a:tc>
                <a:tc>
                  <a:txBody>
                    <a:bodyPr/>
                    <a:lstStyle/>
                    <a:p>
                      <a:pPr algn="ctr" rtl="0" fontAlgn="b"/>
                      <a:r>
                        <a:rPr lang="en-GB" sz="1300" b="1" i="0" u="none" strike="noStrike">
                          <a:solidFill>
                            <a:schemeClr val="bg1"/>
                          </a:solidFill>
                          <a:effectLst/>
                          <a:latin typeface="Calibri"/>
                        </a:rPr>
                        <a:t>+29%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101"/>
                    </a:solidFill>
                  </a:tcPr>
                </a:tc>
                <a:tc>
                  <a:txBody>
                    <a:bodyPr/>
                    <a:lstStyle/>
                    <a:p>
                      <a:pPr algn="ctr" rtl="0" fontAlgn="b"/>
                      <a:r>
                        <a:rPr lang="en-GB" sz="1300" b="1" i="0" u="none" strike="noStrike">
                          <a:solidFill>
                            <a:schemeClr val="tx1"/>
                          </a:solidFill>
                          <a:effectLst/>
                          <a:latin typeface="Calibri"/>
                        </a:rPr>
                        <a:t>-21%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rtl="0" fontAlgn="b"/>
                      <a:r>
                        <a:rPr lang="en-GB" sz="1300" b="1" i="0" u="none" strike="noStrike">
                          <a:solidFill>
                            <a:schemeClr val="tx1"/>
                          </a:solidFill>
                          <a:effectLst/>
                          <a:latin typeface="Calibri"/>
                        </a:rPr>
                        <a:t>-26%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rtl="0" fontAlgn="b"/>
                      <a:r>
                        <a:rPr lang="en-GB" sz="1300" b="1" i="0" u="none" strike="noStrike">
                          <a:solidFill>
                            <a:schemeClr val="bg1"/>
                          </a:solidFill>
                          <a:effectLst/>
                          <a:latin typeface="Calibri"/>
                        </a:rPr>
                        <a:t>+46%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A0000"/>
                    </a:solidFill>
                  </a:tcPr>
                </a:tc>
                <a:extLst>
                  <a:ext uri="{0D108BD9-81ED-4DB2-BD59-A6C34878D82A}">
                    <a16:rowId xmlns:a16="http://schemas.microsoft.com/office/drawing/2014/main" val="244421671"/>
                  </a:ext>
                </a:extLst>
              </a:tr>
              <a:tr h="360992">
                <a:tc>
                  <a:txBody>
                    <a:bodyPr/>
                    <a:lstStyle/>
                    <a:p>
                      <a:pPr algn="l" fontAlgn="ctr"/>
                      <a:r>
                        <a:rPr lang="en-GB" sz="1400" b="1" i="0" u="none" strike="noStrike">
                          <a:solidFill>
                            <a:srgbClr val="000000"/>
                          </a:solidFill>
                          <a:effectLst/>
                          <a:latin typeface="Calibri"/>
                        </a:rPr>
                        <a:t>Milton Road (South)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GB" sz="1300" b="1" i="0" u="none" strike="noStrike">
                          <a:solidFill>
                            <a:schemeClr val="bg1"/>
                          </a:solidFill>
                          <a:effectLst/>
                          <a:latin typeface="Calibri"/>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3764"/>
                    </a:solidFill>
                  </a:tcPr>
                </a:tc>
                <a:tc>
                  <a:txBody>
                    <a:bodyPr/>
                    <a:lstStyle/>
                    <a:p>
                      <a:pPr algn="ctr" rtl="0" fontAlgn="b"/>
                      <a:r>
                        <a:rPr lang="en-GB" sz="1300" b="1" i="0" u="none" strike="noStrike">
                          <a:solidFill>
                            <a:schemeClr val="tx1"/>
                          </a:solidFill>
                          <a:effectLst/>
                          <a:latin typeface="Calibri"/>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rtl="0" fontAlgn="b"/>
                      <a:r>
                        <a:rPr lang="en-GB" sz="1300" b="1" i="0" u="none" strike="noStrike">
                          <a:solidFill>
                            <a:schemeClr val="bg1"/>
                          </a:solidFill>
                          <a:effectLst/>
                          <a:latin typeface="Calibri"/>
                        </a:rPr>
                        <a:t>-35%</a:t>
                      </a:r>
                      <a:endParaRPr lang="en-US">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3764"/>
                    </a:solidFill>
                  </a:tcPr>
                </a:tc>
                <a:tc>
                  <a:txBody>
                    <a:bodyPr/>
                    <a:lstStyle/>
                    <a:p>
                      <a:pPr algn="ctr" rtl="0" fontAlgn="b"/>
                      <a:r>
                        <a:rPr lang="en-GB" sz="1300" b="1" i="0" u="none" strike="noStrike">
                          <a:solidFill>
                            <a:schemeClr val="bg1"/>
                          </a:solidFill>
                          <a:effectLst/>
                          <a:latin typeface="Calibri"/>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3764"/>
                    </a:solidFill>
                  </a:tcPr>
                </a:tc>
                <a:tc>
                  <a:txBody>
                    <a:bodyPr/>
                    <a:lstStyle/>
                    <a:p>
                      <a:pPr algn="ctr" rtl="0" fontAlgn="b"/>
                      <a:r>
                        <a:rPr lang="en-GB" sz="1300" b="1" i="0" u="none" strike="noStrike">
                          <a:solidFill>
                            <a:schemeClr val="tx1"/>
                          </a:solidFill>
                          <a:effectLst/>
                          <a:latin typeface="Calibri"/>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rtl="0" fontAlgn="b"/>
                      <a:r>
                        <a:rPr lang="en-GB" sz="1300" b="1" i="0" u="none" strike="noStrike">
                          <a:solidFill>
                            <a:schemeClr val="tx1"/>
                          </a:solidFill>
                          <a:effectLst/>
                          <a:latin typeface="Calibri"/>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rtl="0" fontAlgn="b"/>
                      <a:r>
                        <a:rPr lang="en-GB" sz="1300" b="1" i="0" u="none" strike="noStrike">
                          <a:solidFill>
                            <a:schemeClr val="bg1"/>
                          </a:solidFill>
                          <a:effectLst/>
                          <a:latin typeface="Calibri"/>
                        </a:rPr>
                        <a:t>+27%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rtl="0" fontAlgn="b"/>
                      <a:r>
                        <a:rPr lang="en-GB" sz="1300" b="1" i="0" u="none" strike="noStrike">
                          <a:solidFill>
                            <a:schemeClr val="bg1"/>
                          </a:solidFill>
                          <a:effectLst/>
                          <a:latin typeface="Calibri"/>
                        </a:rPr>
                        <a:t>-34%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3764"/>
                    </a:solidFill>
                  </a:tcPr>
                </a:tc>
                <a:tc>
                  <a:txBody>
                    <a:bodyPr/>
                    <a:lstStyle/>
                    <a:p>
                      <a:pPr algn="ctr" rtl="0" fontAlgn="b"/>
                      <a:r>
                        <a:rPr lang="en-GB" sz="1300" b="1" i="0" u="none" strike="noStrike">
                          <a:solidFill>
                            <a:schemeClr val="bg1"/>
                          </a:solidFill>
                          <a:effectLst/>
                          <a:latin typeface="Calibri"/>
                        </a:rPr>
                        <a:t>-45%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3764"/>
                    </a:solidFill>
                  </a:tcPr>
                </a:tc>
                <a:tc>
                  <a:txBody>
                    <a:bodyPr/>
                    <a:lstStyle/>
                    <a:p>
                      <a:pPr algn="ctr" rtl="0" fontAlgn="b"/>
                      <a:r>
                        <a:rPr lang="en-GB" sz="1300" b="1" i="0" u="none" strike="noStrike">
                          <a:solidFill>
                            <a:schemeClr val="bg1"/>
                          </a:solidFill>
                          <a:effectLst/>
                          <a:latin typeface="Calibri"/>
                        </a:rPr>
                        <a:t>+18%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761556659"/>
                  </a:ext>
                </a:extLst>
              </a:tr>
              <a:tr h="360992">
                <a:tc>
                  <a:txBody>
                    <a:bodyPr/>
                    <a:lstStyle/>
                    <a:p>
                      <a:pPr algn="l" fontAlgn="ctr"/>
                      <a:r>
                        <a:rPr lang="en-GB" sz="1400" b="1" i="0" u="none" strike="noStrike">
                          <a:solidFill>
                            <a:srgbClr val="000000"/>
                          </a:solidFill>
                          <a:effectLst/>
                          <a:latin typeface="Calibri"/>
                        </a:rPr>
                        <a:t>Tenison Road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GB" sz="1300" b="1" i="0" u="none" strike="noStrike">
                          <a:solidFill>
                            <a:schemeClr val="tx1"/>
                          </a:solidFill>
                          <a:effectLst/>
                          <a:latin typeface="Calibri"/>
                        </a:rPr>
                        <a:t>-22%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rtl="0" fontAlgn="b"/>
                      <a:r>
                        <a:rPr lang="en-GB" sz="1300" b="1" i="0" u="none" strike="noStrike">
                          <a:solidFill>
                            <a:schemeClr val="bg1"/>
                          </a:solidFill>
                          <a:effectLst/>
                          <a:latin typeface="Calibri"/>
                        </a:rPr>
                        <a:t>+24%</a:t>
                      </a:r>
                      <a:endParaRPr lang="en-US"/>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rtl="0" fontAlgn="b"/>
                      <a:r>
                        <a:rPr lang="en-GB" sz="1300" b="1" i="0" u="none" strike="noStrike">
                          <a:solidFill>
                            <a:schemeClr val="tx1"/>
                          </a:solidFill>
                          <a:effectLst/>
                          <a:latin typeface="Calibri"/>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rtl="0" fontAlgn="b"/>
                      <a:r>
                        <a:rPr lang="en-GB" sz="1300" b="1" i="0" u="none" strike="noStrike">
                          <a:solidFill>
                            <a:schemeClr val="bg1"/>
                          </a:solidFill>
                          <a:effectLst/>
                          <a:latin typeface="Calibri"/>
                        </a:rPr>
                        <a:t>-53%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3764"/>
                    </a:solidFill>
                  </a:tcPr>
                </a:tc>
                <a:tc>
                  <a:txBody>
                    <a:bodyPr/>
                    <a:lstStyle/>
                    <a:p>
                      <a:pPr algn="ctr" rtl="0" fontAlgn="b"/>
                      <a:r>
                        <a:rPr lang="en-GB" sz="1300" b="1" i="0" u="none" strike="noStrike">
                          <a:solidFill>
                            <a:schemeClr val="bg1"/>
                          </a:solidFill>
                          <a:effectLst/>
                          <a:latin typeface="Calibri"/>
                        </a:rPr>
                        <a:t>-74%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3764"/>
                    </a:solidFill>
                  </a:tcPr>
                </a:tc>
                <a:tc>
                  <a:txBody>
                    <a:bodyPr/>
                    <a:lstStyle/>
                    <a:p>
                      <a:pPr algn="ctr" rtl="0" fontAlgn="b"/>
                      <a:r>
                        <a:rPr lang="en-GB" sz="1300" b="1" i="0" u="none" strike="noStrike">
                          <a:solidFill>
                            <a:schemeClr val="tx1"/>
                          </a:solidFill>
                          <a:effectLst/>
                          <a:latin typeface="Calibri"/>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rtl="0" fontAlgn="b"/>
                      <a:r>
                        <a:rPr lang="en-GB" sz="1300" b="1" i="0" u="none" strike="noStrike">
                          <a:solidFill>
                            <a:schemeClr val="bg1"/>
                          </a:solidFill>
                          <a:effectLst/>
                          <a:latin typeface="Calibri"/>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101"/>
                    </a:solidFill>
                  </a:tcPr>
                </a:tc>
                <a:tc>
                  <a:txBody>
                    <a:bodyPr/>
                    <a:lstStyle/>
                    <a:p>
                      <a:pPr lvl="0" algn="ctr">
                        <a:buNone/>
                      </a:pPr>
                      <a:r>
                        <a:rPr lang="en-GB" sz="1300" b="1" i="0" u="none" strike="noStrike">
                          <a:solidFill>
                            <a:schemeClr val="tx1"/>
                          </a:solidFill>
                          <a:effectLst/>
                          <a:latin typeface="Calibri"/>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lvl="0" algn="ctr">
                        <a:buNone/>
                      </a:pPr>
                      <a:r>
                        <a:rPr lang="en-GB" sz="1300" b="1" i="0" u="none" strike="noStrike">
                          <a:solidFill>
                            <a:schemeClr val="tx1"/>
                          </a:solidFill>
                          <a:effectLst/>
                          <a:latin typeface="Calibri"/>
                        </a:rPr>
                        <a:t>-20%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lvl="0" algn="ctr">
                        <a:buNone/>
                      </a:pPr>
                      <a:r>
                        <a:rPr lang="en-GB" sz="1300" b="1" i="0" u="none" strike="noStrike">
                          <a:solidFill>
                            <a:schemeClr val="tx1"/>
                          </a:solidFill>
                          <a:effectLst/>
                          <a:latin typeface="Calibri"/>
                        </a:rPr>
                        <a:t>+9%</a:t>
                      </a:r>
                      <a:endParaRPr lang="en-US"/>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extLst>
                  <a:ext uri="{0D108BD9-81ED-4DB2-BD59-A6C34878D82A}">
                    <a16:rowId xmlns:a16="http://schemas.microsoft.com/office/drawing/2014/main" val="1246948853"/>
                  </a:ext>
                </a:extLst>
              </a:tr>
            </a:tbl>
          </a:graphicData>
        </a:graphic>
      </p:graphicFrame>
      <p:sp>
        <p:nvSpPr>
          <p:cNvPr id="10" name="Rectangle 9">
            <a:extLst>
              <a:ext uri="{FF2B5EF4-FFF2-40B4-BE49-F238E27FC236}">
                <a16:creationId xmlns:a16="http://schemas.microsoft.com/office/drawing/2014/main" id="{2BE3AA86-9A26-4C34-AC06-081E218946D3}"/>
              </a:ext>
            </a:extLst>
          </p:cNvPr>
          <p:cNvSpPr/>
          <p:nvPr/>
        </p:nvSpPr>
        <p:spPr>
          <a:xfrm>
            <a:off x="0" y="-1351"/>
            <a:ext cx="12192000" cy="646331"/>
          </a:xfrm>
          <a:prstGeom prst="rect">
            <a:avLst/>
          </a:prstGeom>
          <a:solidFill>
            <a:srgbClr val="203864"/>
          </a:solidFill>
          <a:ln>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a:latin typeface="Calibri" panose="020F0502020204030204"/>
              </a:rPr>
              <a:t>Local Road Recovery by Site and by Mode</a:t>
            </a:r>
            <a:endParaRPr kumimoji="0" lang="en-GB" sz="2800" b="1" i="0" u="none" strike="noStrike" kern="1200" cap="none" spc="0" normalizeH="0" baseline="0" noProof="0">
              <a:ln>
                <a:noFill/>
              </a:ln>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CC8255FB-63AB-41C5-A3C8-1991327AD83C}"/>
              </a:ext>
            </a:extLst>
          </p:cNvPr>
          <p:cNvSpPr>
            <a:spLocks noGrp="1"/>
          </p:cNvSpPr>
          <p:nvPr>
            <p:ph type="sldNum" sz="quarter" idx="12"/>
          </p:nvPr>
        </p:nvSpPr>
        <p:spPr>
          <a:xfrm>
            <a:off x="9419568" y="6530975"/>
            <a:ext cx="2743200" cy="365125"/>
          </a:xfrm>
        </p:spPr>
        <p:txBody>
          <a:bodyPr/>
          <a:lstStyle/>
          <a:p>
            <a:fld id="{AE56028F-813B-4E02-837E-17CD63D81F9F}" type="slidenum">
              <a:rPr lang="en-GB" smtClean="0"/>
              <a:t>26</a:t>
            </a:fld>
            <a:endParaRPr lang="en-GB"/>
          </a:p>
        </p:txBody>
      </p:sp>
      <p:sp>
        <p:nvSpPr>
          <p:cNvPr id="82" name="TextBox 81">
            <a:extLst>
              <a:ext uri="{FF2B5EF4-FFF2-40B4-BE49-F238E27FC236}">
                <a16:creationId xmlns:a16="http://schemas.microsoft.com/office/drawing/2014/main" id="{8AE65A3D-AED4-40A6-9B3B-0E02885B830B}"/>
              </a:ext>
            </a:extLst>
          </p:cNvPr>
          <p:cNvSpPr txBox="1"/>
          <p:nvPr/>
        </p:nvSpPr>
        <p:spPr>
          <a:xfrm>
            <a:off x="1746276" y="1532285"/>
            <a:ext cx="8848121" cy="369332"/>
          </a:xfrm>
          <a:prstGeom prst="rect">
            <a:avLst/>
          </a:prstGeom>
          <a:noFill/>
        </p:spPr>
        <p:txBody>
          <a:bodyPr wrap="square" lIns="91440" tIns="45720" rIns="91440" bIns="45720" rtlCol="0" anchor="t">
            <a:spAutoFit/>
          </a:bodyPr>
          <a:lstStyle/>
          <a:p>
            <a:pPr algn="ctr"/>
            <a:r>
              <a:rPr lang="en-GB" b="1"/>
              <a:t>% change in weekday volumes: December 2019 to December 2022</a:t>
            </a:r>
          </a:p>
        </p:txBody>
      </p:sp>
      <p:sp>
        <p:nvSpPr>
          <p:cNvPr id="4" name="TextBox 3">
            <a:extLst>
              <a:ext uri="{FF2B5EF4-FFF2-40B4-BE49-F238E27FC236}">
                <a16:creationId xmlns:a16="http://schemas.microsoft.com/office/drawing/2014/main" id="{97EBB1DE-09CE-756D-089F-EA1E5C0D3D12}"/>
              </a:ext>
            </a:extLst>
          </p:cNvPr>
          <p:cNvSpPr txBox="1"/>
          <p:nvPr/>
        </p:nvSpPr>
        <p:spPr>
          <a:xfrm>
            <a:off x="0" y="6577078"/>
            <a:ext cx="12167979" cy="253916"/>
          </a:xfrm>
          <a:prstGeom prst="rect">
            <a:avLst/>
          </a:prstGeom>
          <a:noFill/>
        </p:spPr>
        <p:txBody>
          <a:bodyPr wrap="square" lIns="91440" tIns="45720" rIns="91440" bIns="45720" rtlCol="0" anchor="t">
            <a:spAutoFit/>
          </a:bodyPr>
          <a:lstStyle/>
          <a:p>
            <a:r>
              <a:rPr lang="en-GB" sz="1050">
                <a:solidFill>
                  <a:srgbClr val="000000"/>
                </a:solidFill>
              </a:rPr>
              <a:t>Analysis based on data from the 9 sensors with comparable data for December 2019 and 2022</a:t>
            </a:r>
            <a:endParaRPr lang="en-GB" sz="1050">
              <a:solidFill>
                <a:srgbClr val="000000"/>
              </a:solidFill>
              <a:cs typeface="Calibri"/>
            </a:endParaRPr>
          </a:p>
        </p:txBody>
      </p:sp>
      <p:sp>
        <p:nvSpPr>
          <p:cNvPr id="8" name="Rectangle 7">
            <a:extLst>
              <a:ext uri="{FF2B5EF4-FFF2-40B4-BE49-F238E27FC236}">
                <a16:creationId xmlns:a16="http://schemas.microsoft.com/office/drawing/2014/main" id="{239040CE-0F35-485B-9F8E-6A16864AB1A1}"/>
              </a:ext>
            </a:extLst>
          </p:cNvPr>
          <p:cNvSpPr/>
          <p:nvPr/>
        </p:nvSpPr>
        <p:spPr>
          <a:xfrm>
            <a:off x="232095" y="776352"/>
            <a:ext cx="11727809" cy="315254"/>
          </a:xfrm>
          <a:prstGeom prst="rect">
            <a:avLst/>
          </a:prstGeom>
          <a:solidFill>
            <a:schemeClr val="accent4">
              <a:lumMod val="20000"/>
              <a:lumOff val="80000"/>
            </a:schemeClr>
          </a:solidFill>
          <a:ln w="12700">
            <a:solidFill>
              <a:srgbClr val="203864"/>
            </a:solidFill>
            <a:prstDash val="solid"/>
          </a:ln>
        </p:spPr>
        <p:style>
          <a:lnRef idx="2">
            <a:schemeClr val="accent2">
              <a:shade val="50000"/>
            </a:schemeClr>
          </a:lnRef>
          <a:fillRef idx="1">
            <a:schemeClr val="accent2"/>
          </a:fillRef>
          <a:effectRef idx="0">
            <a:schemeClr val="accent2"/>
          </a:effectRef>
          <a:fontRef idx="minor">
            <a:schemeClr val="lt1"/>
          </a:fontRef>
        </p:style>
        <p:txBody>
          <a:bodyPr lIns="0" tIns="45720" rIns="0" bIns="45720" rtlCol="0" anchor="ctr"/>
          <a:lstStyle/>
          <a:p>
            <a:pPr algn="ctr">
              <a:defRPr/>
            </a:pPr>
            <a:r>
              <a:rPr lang="en-GB" sz="1400">
                <a:solidFill>
                  <a:schemeClr val="tx1"/>
                </a:solidFill>
                <a:cs typeface="Calibri"/>
              </a:rPr>
              <a:t>Motorcycle volumes continue to be notably higher than pre-COVID levels. Active modes are also notably above pre-COVID levels, but only in some locations.</a:t>
            </a:r>
          </a:p>
        </p:txBody>
      </p:sp>
      <p:pic>
        <p:nvPicPr>
          <p:cNvPr id="9" name="Picture 8" descr="A picture containing text&#10;&#10;Description automatically generated">
            <a:extLst>
              <a:ext uri="{FF2B5EF4-FFF2-40B4-BE49-F238E27FC236}">
                <a16:creationId xmlns:a16="http://schemas.microsoft.com/office/drawing/2014/main" id="{E70CD512-6403-4F69-B5A9-B8CAA79CE4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770172" y="-778447"/>
            <a:ext cx="590827" cy="2204871"/>
          </a:xfrm>
          <a:prstGeom prst="rect">
            <a:avLst/>
          </a:prstGeom>
        </p:spPr>
      </p:pic>
    </p:spTree>
    <p:extLst>
      <p:ext uri="{BB962C8B-B14F-4D97-AF65-F5344CB8AC3E}">
        <p14:creationId xmlns:p14="http://schemas.microsoft.com/office/powerpoint/2010/main" val="3656316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4">
            <a:extLst>
              <a:ext uri="{FF2B5EF4-FFF2-40B4-BE49-F238E27FC236}">
                <a16:creationId xmlns:a16="http://schemas.microsoft.com/office/drawing/2014/main" id="{98DC44F3-02F8-4642-8C99-CF43B4951270}"/>
              </a:ext>
            </a:extLst>
          </p:cNvPr>
          <p:cNvSpPr txBox="1">
            <a:spLocks/>
          </p:cNvSpPr>
          <p:nvPr/>
        </p:nvSpPr>
        <p:spPr>
          <a:xfrm>
            <a:off x="275359" y="1449599"/>
            <a:ext cx="5477522" cy="367139"/>
          </a:xfrm>
          <a:prstGeom prst="rect">
            <a:avLst/>
          </a:prstGeom>
          <a:solidFill>
            <a:srgbClr val="7798D3"/>
          </a:solidFill>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900" b="1">
                <a:latin typeface="+mn-lt"/>
              </a:rPr>
              <a:t>Weekdays</a:t>
            </a:r>
          </a:p>
        </p:txBody>
      </p:sp>
      <p:sp>
        <p:nvSpPr>
          <p:cNvPr id="16" name="Title 4">
            <a:extLst>
              <a:ext uri="{FF2B5EF4-FFF2-40B4-BE49-F238E27FC236}">
                <a16:creationId xmlns:a16="http://schemas.microsoft.com/office/drawing/2014/main" id="{97784848-1A0C-403A-B7E1-78B198714E3C}"/>
              </a:ext>
            </a:extLst>
          </p:cNvPr>
          <p:cNvSpPr txBox="1">
            <a:spLocks/>
          </p:cNvSpPr>
          <p:nvPr/>
        </p:nvSpPr>
        <p:spPr>
          <a:xfrm>
            <a:off x="6366655" y="1449599"/>
            <a:ext cx="5477523" cy="367139"/>
          </a:xfrm>
          <a:prstGeom prst="rect">
            <a:avLst/>
          </a:prstGeom>
          <a:solidFill>
            <a:srgbClr val="7798D3"/>
          </a:solidFill>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900" b="1">
                <a:latin typeface="+mn-lt"/>
              </a:rPr>
              <a:t>Weekends</a:t>
            </a:r>
          </a:p>
        </p:txBody>
      </p:sp>
      <p:sp>
        <p:nvSpPr>
          <p:cNvPr id="18" name="Rectangle 17">
            <a:extLst>
              <a:ext uri="{FF2B5EF4-FFF2-40B4-BE49-F238E27FC236}">
                <a16:creationId xmlns:a16="http://schemas.microsoft.com/office/drawing/2014/main" id="{6C39A935-BADB-4502-AE5B-D92D7CFC4A57}"/>
              </a:ext>
            </a:extLst>
          </p:cNvPr>
          <p:cNvSpPr/>
          <p:nvPr/>
        </p:nvSpPr>
        <p:spPr>
          <a:xfrm>
            <a:off x="0" y="-2719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Calibri" panose="020F0502020204030204"/>
                <a:ea typeface="+mn-ea"/>
                <a:cs typeface="+mn-cs"/>
              </a:rPr>
              <a:t>Local Road Hourly Flow Profile: Cambridge</a:t>
            </a:r>
          </a:p>
        </p:txBody>
      </p:sp>
      <p:sp>
        <p:nvSpPr>
          <p:cNvPr id="26" name="TextBox 25">
            <a:extLst>
              <a:ext uri="{FF2B5EF4-FFF2-40B4-BE49-F238E27FC236}">
                <a16:creationId xmlns:a16="http://schemas.microsoft.com/office/drawing/2014/main" id="{C5A344D0-908B-4746-BAD8-EDA69DF95C4B}"/>
              </a:ext>
            </a:extLst>
          </p:cNvPr>
          <p:cNvSpPr txBox="1"/>
          <p:nvPr/>
        </p:nvSpPr>
        <p:spPr>
          <a:xfrm>
            <a:off x="-15977" y="6582971"/>
            <a:ext cx="12167979" cy="253916"/>
          </a:xfrm>
          <a:prstGeom prst="rect">
            <a:avLst/>
          </a:prstGeom>
          <a:noFill/>
        </p:spPr>
        <p:txBody>
          <a:bodyPr wrap="square" lIns="91440" tIns="45720" rIns="91440" bIns="45720" rtlCol="0" anchor="t">
            <a:spAutoFit/>
          </a:bodyPr>
          <a:lstStyle/>
          <a:p>
            <a:r>
              <a:rPr lang="en-GB" sz="1050"/>
              <a:t>Analysis based on data from the 5 sensors with comparable hourly data for Dec 2019, 2020, 2021 and 2022: Coldham’s</a:t>
            </a:r>
            <a:r>
              <a:rPr lang="en-GB" sz="1050">
                <a:ea typeface="+mn-lt"/>
                <a:cs typeface="+mn-lt"/>
              </a:rPr>
              <a:t> Lane; Coleridge Road; Hills Road; Milton Road (North), and Tenison Road.</a:t>
            </a:r>
            <a:endParaRPr lang="en-GB" sz="1050">
              <a:cs typeface="Calibri"/>
            </a:endParaRPr>
          </a:p>
        </p:txBody>
      </p:sp>
      <p:sp>
        <p:nvSpPr>
          <p:cNvPr id="3" name="TextBox 2">
            <a:extLst>
              <a:ext uri="{FF2B5EF4-FFF2-40B4-BE49-F238E27FC236}">
                <a16:creationId xmlns:a16="http://schemas.microsoft.com/office/drawing/2014/main" id="{46607494-2D9A-C690-1298-F101A9840320}"/>
              </a:ext>
            </a:extLst>
          </p:cNvPr>
          <p:cNvSpPr txBox="1"/>
          <p:nvPr/>
        </p:nvSpPr>
        <p:spPr>
          <a:xfrm>
            <a:off x="224471" y="736797"/>
            <a:ext cx="11743058" cy="292388"/>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300">
                <a:solidFill>
                  <a:srgbClr val="000000"/>
                </a:solidFill>
                <a:cs typeface="Calibri"/>
              </a:rPr>
              <a:t>Flows in December 2022 were particularly low in the middle of the day, perhaps due to the snowy conditions resulting in fewer discretionary trips outside of peak times.</a:t>
            </a:r>
            <a:endParaRPr lang="en-US" sz="1300">
              <a:cs typeface="Calibri"/>
            </a:endParaRPr>
          </a:p>
        </p:txBody>
      </p:sp>
      <p:pic>
        <p:nvPicPr>
          <p:cNvPr id="2" name="Picture 3" descr="Chart, line chart&#10;&#10;Description automatically generated">
            <a:extLst>
              <a:ext uri="{FF2B5EF4-FFF2-40B4-BE49-F238E27FC236}">
                <a16:creationId xmlns:a16="http://schemas.microsoft.com/office/drawing/2014/main" id="{B70F8015-00DD-2C61-57D3-F6A2924706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7" y="1937323"/>
            <a:ext cx="6013047" cy="4001718"/>
          </a:xfrm>
          <a:prstGeom prst="rect">
            <a:avLst/>
          </a:prstGeom>
        </p:spPr>
      </p:pic>
      <p:pic>
        <p:nvPicPr>
          <p:cNvPr id="4" name="Picture 4" descr="Chart, line chart&#10;&#10;Description automatically generated">
            <a:extLst>
              <a:ext uri="{FF2B5EF4-FFF2-40B4-BE49-F238E27FC236}">
                <a16:creationId xmlns:a16="http://schemas.microsoft.com/office/drawing/2014/main" id="{4D6EFC87-95B4-9C4E-622E-A0D082B3635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026551" y="1937323"/>
            <a:ext cx="6157732" cy="3977119"/>
          </a:xfrm>
          <a:prstGeom prst="rect">
            <a:avLst/>
          </a:prstGeom>
        </p:spPr>
      </p:pic>
    </p:spTree>
    <p:extLst>
      <p:ext uri="{BB962C8B-B14F-4D97-AF65-F5344CB8AC3E}">
        <p14:creationId xmlns:p14="http://schemas.microsoft.com/office/powerpoint/2010/main" val="3430296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232645"/>
            <a:ext cx="12192000" cy="1325563"/>
          </a:xfrm>
        </p:spPr>
        <p:txBody>
          <a:bodyPr>
            <a:normAutofit/>
          </a:bodyPr>
          <a:lstStyle/>
          <a:p>
            <a:pPr algn="ctr"/>
            <a:r>
              <a:rPr lang="en-GB" sz="5400" b="1">
                <a:solidFill>
                  <a:schemeClr val="bg1"/>
                </a:solidFill>
                <a:latin typeface="+mn-lt"/>
              </a:rPr>
              <a:t>Active Travel</a:t>
            </a:r>
          </a:p>
        </p:txBody>
      </p:sp>
      <p:sp>
        <p:nvSpPr>
          <p:cNvPr id="3" name="Slide Number Placeholder 2">
            <a:extLst>
              <a:ext uri="{FF2B5EF4-FFF2-40B4-BE49-F238E27FC236}">
                <a16:creationId xmlns:a16="http://schemas.microsoft.com/office/drawing/2014/main" id="{ADB19B05-3638-4517-97B0-EC101AAD1C63}"/>
              </a:ext>
            </a:extLst>
          </p:cNvPr>
          <p:cNvSpPr>
            <a:spLocks noGrp="1"/>
          </p:cNvSpPr>
          <p:nvPr>
            <p:ph type="sldNum" sz="quarter" idx="12"/>
          </p:nvPr>
        </p:nvSpPr>
        <p:spPr/>
        <p:txBody>
          <a:bodyPr/>
          <a:lstStyle/>
          <a:p>
            <a:fld id="{AE56028F-813B-4E02-837E-17CD63D81F9F}" type="slidenum">
              <a:rPr lang="en-GB" smtClean="0"/>
              <a:t>28</a:t>
            </a:fld>
            <a:endParaRPr lang="en-GB"/>
          </a:p>
        </p:txBody>
      </p:sp>
    </p:spTree>
    <p:extLst>
      <p:ext uri="{BB962C8B-B14F-4D97-AF65-F5344CB8AC3E}">
        <p14:creationId xmlns:p14="http://schemas.microsoft.com/office/powerpoint/2010/main" val="27234397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0C99C61A-E054-4245-8A0B-F67044E9152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91064" y="764638"/>
            <a:ext cx="6544003" cy="5969473"/>
          </a:xfrm>
          <a:prstGeom prst="rect">
            <a:avLst/>
          </a:prstGeom>
          <a:ln>
            <a:solidFill>
              <a:schemeClr val="tx1"/>
            </a:solidFill>
          </a:ln>
        </p:spPr>
      </p:pic>
      <p:sp>
        <p:nvSpPr>
          <p:cNvPr id="4" name="Slide Number Placeholder 3">
            <a:extLst>
              <a:ext uri="{FF2B5EF4-FFF2-40B4-BE49-F238E27FC236}">
                <a16:creationId xmlns:a16="http://schemas.microsoft.com/office/drawing/2014/main" id="{58E6943F-269A-7473-348A-2EB4C8CCE85F}"/>
              </a:ext>
            </a:extLst>
          </p:cNvPr>
          <p:cNvSpPr>
            <a:spLocks noGrp="1"/>
          </p:cNvSpPr>
          <p:nvPr>
            <p:ph type="sldNum" sz="quarter" idx="12"/>
          </p:nvPr>
        </p:nvSpPr>
        <p:spPr>
          <a:xfrm>
            <a:off x="9442938" y="6555642"/>
            <a:ext cx="2743200" cy="365125"/>
          </a:xfrm>
        </p:spPr>
        <p:txBody>
          <a:bodyPr/>
          <a:lstStyle/>
          <a:p>
            <a:fld id="{AAF418BE-BCB6-4C98-A916-6B92AFF934A4}" type="slidenum">
              <a:rPr lang="en-GB" smtClean="0"/>
              <a:t>29</a:t>
            </a:fld>
            <a:endParaRPr lang="en-GB"/>
          </a:p>
        </p:txBody>
      </p:sp>
      <p:sp>
        <p:nvSpPr>
          <p:cNvPr id="9" name="Rectangle 8">
            <a:extLst>
              <a:ext uri="{FF2B5EF4-FFF2-40B4-BE49-F238E27FC236}">
                <a16:creationId xmlns:a16="http://schemas.microsoft.com/office/drawing/2014/main" id="{687FBF31-3342-4563-B913-99B69D89B709}"/>
              </a:ext>
            </a:extLst>
          </p:cNvPr>
          <p:cNvSpPr/>
          <p:nvPr/>
        </p:nvSpPr>
        <p:spPr>
          <a:xfrm>
            <a:off x="0" y="-1351"/>
            <a:ext cx="12192000" cy="646331"/>
          </a:xfrm>
          <a:prstGeom prst="rect">
            <a:avLst/>
          </a:prstGeom>
          <a:solidFill>
            <a:srgbClr val="203864"/>
          </a:solidFill>
          <a:ln>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a:latin typeface="Calibri" panose="020F0502020204030204"/>
              </a:rPr>
              <a:t>Local Road Network Monitoring Sites</a:t>
            </a:r>
            <a:endParaRPr kumimoji="0" lang="en-GB" sz="2800" b="1" i="0" u="none" strike="noStrike" kern="1200" cap="none" spc="0" normalizeH="0" baseline="0" noProof="0">
              <a:ln>
                <a:noFill/>
              </a:ln>
              <a:effectLst/>
              <a:uLnTx/>
              <a:uFillTx/>
              <a:latin typeface="Calibri" panose="020F0502020204030204"/>
              <a:ea typeface="+mn-ea"/>
              <a:cs typeface="+mn-cs"/>
            </a:endParaRPr>
          </a:p>
        </p:txBody>
      </p:sp>
      <p:graphicFrame>
        <p:nvGraphicFramePr>
          <p:cNvPr id="18" name="Table 17">
            <a:extLst>
              <a:ext uri="{FF2B5EF4-FFF2-40B4-BE49-F238E27FC236}">
                <a16:creationId xmlns:a16="http://schemas.microsoft.com/office/drawing/2014/main" id="{0805410E-45E9-DCE7-BF9E-79F89549EC99}"/>
              </a:ext>
            </a:extLst>
          </p:cNvPr>
          <p:cNvGraphicFramePr>
            <a:graphicFrameLocks noGrp="1"/>
          </p:cNvGraphicFramePr>
          <p:nvPr/>
        </p:nvGraphicFramePr>
        <p:xfrm>
          <a:off x="6939478" y="767096"/>
          <a:ext cx="4938696" cy="3686385"/>
        </p:xfrm>
        <a:graphic>
          <a:graphicData uri="http://schemas.openxmlformats.org/drawingml/2006/table">
            <a:tbl>
              <a:tblPr firstRow="1" bandRow="1">
                <a:tableStyleId>{5940675A-B579-460E-94D1-54222C63F5DA}</a:tableStyleId>
              </a:tblPr>
              <a:tblGrid>
                <a:gridCol w="1607506">
                  <a:extLst>
                    <a:ext uri="{9D8B030D-6E8A-4147-A177-3AD203B41FA5}">
                      <a16:colId xmlns:a16="http://schemas.microsoft.com/office/drawing/2014/main" val="1191812419"/>
                    </a:ext>
                  </a:extLst>
                </a:gridCol>
                <a:gridCol w="2480024">
                  <a:extLst>
                    <a:ext uri="{9D8B030D-6E8A-4147-A177-3AD203B41FA5}">
                      <a16:colId xmlns:a16="http://schemas.microsoft.com/office/drawing/2014/main" val="481079558"/>
                    </a:ext>
                  </a:extLst>
                </a:gridCol>
                <a:gridCol w="851166">
                  <a:extLst>
                    <a:ext uri="{9D8B030D-6E8A-4147-A177-3AD203B41FA5}">
                      <a16:colId xmlns:a16="http://schemas.microsoft.com/office/drawing/2014/main" val="1547344765"/>
                    </a:ext>
                  </a:extLst>
                </a:gridCol>
              </a:tblGrid>
              <a:tr h="245759">
                <a:tc>
                  <a:txBody>
                    <a:bodyPr/>
                    <a:lstStyle/>
                    <a:p>
                      <a:r>
                        <a:rPr lang="en-GB" sz="1300" b="1">
                          <a:effectLst/>
                        </a:rPr>
                        <a:t> Sensor Location​​</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GB" sz="1300" b="1">
                          <a:effectLst/>
                        </a:rPr>
                        <a:t>Location description​​</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r>
                        <a:rPr lang="en-GB" sz="1300" b="1">
                          <a:effectLst/>
                        </a:rPr>
                        <a:t>Installed​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extLst>
                  <a:ext uri="{0D108BD9-81ED-4DB2-BD59-A6C34878D82A}">
                    <a16:rowId xmlns:a16="http://schemas.microsoft.com/office/drawing/2014/main" val="2654137971"/>
                  </a:ext>
                </a:extLst>
              </a:tr>
              <a:tr h="245759">
                <a:tc>
                  <a:txBody>
                    <a:bodyPr/>
                    <a:lstStyle/>
                    <a:p>
                      <a:r>
                        <a:rPr lang="en-GB" sz="1300" b="0">
                          <a:solidFill>
                            <a:schemeClr val="tx1"/>
                          </a:solidFill>
                          <a:effectLst/>
                        </a:rPr>
                        <a:t>Cherry Hinton Road ​​</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b="0">
                          <a:solidFill>
                            <a:schemeClr val="tx1"/>
                          </a:solidFill>
                          <a:effectLst/>
                        </a:rPr>
                        <a:t>Near Rock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300" b="0">
                          <a:solidFill>
                            <a:schemeClr val="tx1"/>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391169372"/>
                  </a:ext>
                </a:extLst>
              </a:tr>
              <a:tr h="245759">
                <a:tc>
                  <a:txBody>
                    <a:bodyPr/>
                    <a:lstStyle/>
                    <a:p>
                      <a:r>
                        <a:rPr lang="en-GB" sz="1300" b="0">
                          <a:solidFill>
                            <a:schemeClr val="tx1"/>
                          </a:solidFill>
                          <a:effectLst/>
                        </a:rPr>
                        <a:t>Coldham’s Lane​​</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b="0">
                          <a:solidFill>
                            <a:schemeClr val="tx1"/>
                          </a:solidFill>
                          <a:effectLst/>
                        </a:rPr>
                        <a:t>Near Coldham’s Common​​</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300" b="0">
                          <a:solidFill>
                            <a:schemeClr val="tx1"/>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435322488"/>
                  </a:ext>
                </a:extLst>
              </a:tr>
              <a:tr h="245759">
                <a:tc>
                  <a:txBody>
                    <a:bodyPr/>
                    <a:lstStyle/>
                    <a:p>
                      <a:r>
                        <a:rPr lang="en-GB" sz="1300" b="0">
                          <a:solidFill>
                            <a:schemeClr val="tx1"/>
                          </a:solidFill>
                          <a:effectLst/>
                        </a:rPr>
                        <a:t>Coleridge Road ​​</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b="0">
                          <a:solidFill>
                            <a:schemeClr val="tx1"/>
                          </a:solidFill>
                          <a:effectLst/>
                        </a:rPr>
                        <a:t>Near Coleridge recreation ground​​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300" b="0">
                          <a:solidFill>
                            <a:schemeClr val="tx1"/>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906056800"/>
                  </a:ext>
                </a:extLst>
              </a:tr>
              <a:tr h="245759">
                <a:tc>
                  <a:txBody>
                    <a:bodyPr/>
                    <a:lstStyle/>
                    <a:p>
                      <a:r>
                        <a:rPr lang="en-GB" sz="1300" b="0">
                          <a:solidFill>
                            <a:schemeClr val="tx1"/>
                          </a:solidFill>
                          <a:effectLst/>
                        </a:rPr>
                        <a:t>East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b="0">
                          <a:solidFill>
                            <a:schemeClr val="tx1"/>
                          </a:solidFill>
                          <a:effectLst/>
                        </a:rPr>
                        <a:t>Close to ARU site​​</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300" b="0">
                          <a:solidFill>
                            <a:schemeClr val="tx1"/>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01192294"/>
                  </a:ext>
                </a:extLst>
              </a:tr>
              <a:tr h="245759">
                <a:tc>
                  <a:txBody>
                    <a:bodyPr/>
                    <a:lstStyle/>
                    <a:p>
                      <a:r>
                        <a:rPr lang="en-GB" sz="1300" b="0">
                          <a:solidFill>
                            <a:schemeClr val="tx1"/>
                          </a:solidFill>
                          <a:effectLst/>
                        </a:rPr>
                        <a:t>Hills Road Bridge​​</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b="0">
                          <a:solidFill>
                            <a:schemeClr val="tx1"/>
                          </a:solidFill>
                          <a:effectLst/>
                        </a:rPr>
                        <a:t>Near Cherry Hinton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300" b="0">
                          <a:solidFill>
                            <a:schemeClr val="tx1"/>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921578486"/>
                  </a:ext>
                </a:extLst>
              </a:tr>
              <a:tr h="245759">
                <a:tc>
                  <a:txBody>
                    <a:bodyPr/>
                    <a:lstStyle/>
                    <a:p>
                      <a:r>
                        <a:rPr lang="en-GB" sz="1300" b="0">
                          <a:solidFill>
                            <a:schemeClr val="tx1"/>
                          </a:solidFill>
                          <a:effectLst/>
                        </a:rPr>
                        <a:t>Histon Road (North)​​</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b="0">
                          <a:solidFill>
                            <a:schemeClr val="tx1"/>
                          </a:solidFill>
                          <a:effectLst/>
                        </a:rPr>
                        <a:t>Just south of A14​</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300" b="0">
                          <a:solidFill>
                            <a:schemeClr val="tx1"/>
                          </a:solidFill>
                          <a:effectLst/>
                        </a:rPr>
                        <a:t>Sept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371920672"/>
                  </a:ext>
                </a:extLst>
              </a:tr>
              <a:tr h="245759">
                <a:tc>
                  <a:txBody>
                    <a:bodyPr/>
                    <a:lstStyle/>
                    <a:p>
                      <a:r>
                        <a:rPr lang="en-GB" sz="1300" b="0">
                          <a:solidFill>
                            <a:schemeClr val="tx1"/>
                          </a:solidFill>
                          <a:effectLst/>
                        </a:rPr>
                        <a:t>Histon Road (South) ​​</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b="0">
                          <a:solidFill>
                            <a:schemeClr val="tx1"/>
                          </a:solidFill>
                          <a:effectLst/>
                        </a:rPr>
                        <a:t>Near Victoria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300" b="0">
                          <a:solidFill>
                            <a:schemeClr val="tx1"/>
                          </a:solidFill>
                          <a:effectLst/>
                        </a:rPr>
                        <a:t>Sept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337692815"/>
                  </a:ext>
                </a:extLst>
              </a:tr>
              <a:tr h="245759">
                <a:tc>
                  <a:txBody>
                    <a:bodyPr/>
                    <a:lstStyle/>
                    <a:p>
                      <a:r>
                        <a:rPr lang="en-GB" sz="1300" b="0">
                          <a:solidFill>
                            <a:schemeClr val="tx1"/>
                          </a:solidFill>
                          <a:effectLst/>
                        </a:rPr>
                        <a:t>Mill Road (East)​​</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b="0">
                          <a:solidFill>
                            <a:schemeClr val="tx1"/>
                          </a:solidFill>
                          <a:effectLst/>
                        </a:rPr>
                        <a:t>Close to Brookfield’s hospital​​</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300" b="0">
                          <a:solidFill>
                            <a:schemeClr val="tx1"/>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159478729"/>
                  </a:ext>
                </a:extLst>
              </a:tr>
              <a:tr h="245759">
                <a:tc>
                  <a:txBody>
                    <a:bodyPr/>
                    <a:lstStyle/>
                    <a:p>
                      <a:r>
                        <a:rPr lang="en-GB" sz="1300" b="0">
                          <a:solidFill>
                            <a:schemeClr val="tx1"/>
                          </a:solidFill>
                          <a:effectLst/>
                        </a:rPr>
                        <a:t>Mill Road (West)​​</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300" b="0">
                          <a:solidFill>
                            <a:schemeClr val="tx1"/>
                          </a:solidFill>
                          <a:effectLst/>
                        </a:rPr>
                        <a:t>Close to Parker’s Piece​​</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300" b="0">
                          <a:solidFill>
                            <a:schemeClr val="tx1"/>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515974204"/>
                  </a:ext>
                </a:extLst>
              </a:tr>
              <a:tr h="245759">
                <a:tc>
                  <a:txBody>
                    <a:bodyPr/>
                    <a:lstStyle/>
                    <a:p>
                      <a:r>
                        <a:rPr lang="en-GB" sz="1300" b="0">
                          <a:solidFill>
                            <a:schemeClr val="tx1"/>
                          </a:solidFill>
                          <a:effectLst/>
                        </a:rPr>
                        <a:t>Milton Road (Mid)​​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b="0">
                          <a:solidFill>
                            <a:schemeClr val="tx1"/>
                          </a:solidFill>
                          <a:effectLst/>
                        </a:rPr>
                        <a:t>Near Union Lane​​</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300" b="0">
                          <a:solidFill>
                            <a:schemeClr val="tx1"/>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102981906"/>
                  </a:ext>
                </a:extLst>
              </a:tr>
              <a:tr h="245759">
                <a:tc>
                  <a:txBody>
                    <a:bodyPr/>
                    <a:lstStyle/>
                    <a:p>
                      <a:r>
                        <a:rPr lang="en-GB" sz="1300" b="0">
                          <a:solidFill>
                            <a:schemeClr val="tx1"/>
                          </a:solidFill>
                          <a:effectLst/>
                        </a:rPr>
                        <a:t>Milton Road (North)​​</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b="0">
                          <a:solidFill>
                            <a:schemeClr val="tx1"/>
                          </a:solidFill>
                          <a:effectLst/>
                        </a:rPr>
                        <a:t>Near King’s Hedges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300" b="0">
                          <a:solidFill>
                            <a:schemeClr val="tx1"/>
                          </a:solidFill>
                          <a:effectLst/>
                        </a:rPr>
                        <a:t>Sept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480872126"/>
                  </a:ext>
                </a:extLst>
              </a:tr>
              <a:tr h="245759">
                <a:tc>
                  <a:txBody>
                    <a:bodyPr/>
                    <a:lstStyle/>
                    <a:p>
                      <a:r>
                        <a:rPr lang="en-GB" sz="1300" b="0">
                          <a:solidFill>
                            <a:schemeClr val="tx1"/>
                          </a:solidFill>
                          <a:effectLst/>
                        </a:rPr>
                        <a:t>Milton Road (South)​</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300" b="0">
                          <a:solidFill>
                            <a:schemeClr val="tx1"/>
                          </a:solidFill>
                          <a:effectLst/>
                        </a:rPr>
                        <a:t>Near Gilbert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300" b="0">
                          <a:solidFill>
                            <a:schemeClr val="tx1"/>
                          </a:solidFill>
                          <a:effectLst/>
                        </a:rPr>
                        <a:t>Sept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609502090"/>
                  </a:ext>
                </a:extLst>
              </a:tr>
              <a:tr h="245759">
                <a:tc>
                  <a:txBody>
                    <a:bodyPr/>
                    <a:lstStyle/>
                    <a:p>
                      <a:r>
                        <a:rPr lang="en-GB" sz="1300" b="0">
                          <a:solidFill>
                            <a:schemeClr val="tx1"/>
                          </a:solidFill>
                          <a:effectLst/>
                        </a:rPr>
                        <a:t>Tenison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b="0">
                          <a:solidFill>
                            <a:schemeClr val="tx1"/>
                          </a:solidFill>
                          <a:effectLst/>
                        </a:rPr>
                        <a:t>Near Mill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300" b="0">
                          <a:solidFill>
                            <a:schemeClr val="tx1"/>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413523308"/>
                  </a:ext>
                </a:extLst>
              </a:tr>
              <a:tr h="245759">
                <a:tc>
                  <a:txBody>
                    <a:bodyPr/>
                    <a:lstStyle/>
                    <a:p>
                      <a:r>
                        <a:rPr lang="en-GB" sz="1300" b="0">
                          <a:solidFill>
                            <a:schemeClr val="tx1"/>
                          </a:solidFill>
                          <a:effectLst/>
                        </a:rPr>
                        <a:t>Vinery Road ​​</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tc>
                  <a:txBody>
                    <a:bodyPr/>
                    <a:lstStyle/>
                    <a:p>
                      <a:r>
                        <a:rPr lang="en-GB" sz="1300" b="0">
                          <a:solidFill>
                            <a:schemeClr val="tx1"/>
                          </a:solidFill>
                          <a:effectLst/>
                        </a:rPr>
                        <a:t>Near Romsey recreation ground​​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300" b="0">
                          <a:solidFill>
                            <a:schemeClr val="tx1"/>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134402491"/>
                  </a:ext>
                </a:extLst>
              </a:tr>
            </a:tbl>
          </a:graphicData>
        </a:graphic>
      </p:graphicFrame>
      <p:grpSp>
        <p:nvGrpSpPr>
          <p:cNvPr id="23" name="Group 22">
            <a:extLst>
              <a:ext uri="{FF2B5EF4-FFF2-40B4-BE49-F238E27FC236}">
                <a16:creationId xmlns:a16="http://schemas.microsoft.com/office/drawing/2014/main" id="{A57160E2-939C-4D34-B5BD-10E981F9FDA4}"/>
              </a:ext>
            </a:extLst>
          </p:cNvPr>
          <p:cNvGrpSpPr/>
          <p:nvPr/>
        </p:nvGrpSpPr>
        <p:grpSpPr>
          <a:xfrm>
            <a:off x="180606" y="758951"/>
            <a:ext cx="3255378" cy="5975161"/>
            <a:chOff x="201154" y="768476"/>
            <a:chExt cx="3255378" cy="5975161"/>
          </a:xfrm>
        </p:grpSpPr>
        <p:sp>
          <p:nvSpPr>
            <p:cNvPr id="21" name="TextBox 20">
              <a:extLst>
                <a:ext uri="{FF2B5EF4-FFF2-40B4-BE49-F238E27FC236}">
                  <a16:creationId xmlns:a16="http://schemas.microsoft.com/office/drawing/2014/main" id="{C6E47796-974B-4547-A707-1990B6F4AE5E}"/>
                </a:ext>
              </a:extLst>
            </p:cNvPr>
            <p:cNvSpPr txBox="1"/>
            <p:nvPr/>
          </p:nvSpPr>
          <p:spPr>
            <a:xfrm>
              <a:off x="201154" y="6466638"/>
              <a:ext cx="2154621" cy="276999"/>
            </a:xfrm>
            <a:prstGeom prst="rect">
              <a:avLst/>
            </a:prstGeom>
            <a:solidFill>
              <a:schemeClr val="bg1"/>
            </a:solidFill>
            <a:ln>
              <a:solidFill>
                <a:schemeClr val="tx1"/>
              </a:solidFill>
            </a:ln>
          </p:spPr>
          <p:txBody>
            <a:bodyPr wrap="square" rtlCol="0">
              <a:spAutoFit/>
            </a:bodyPr>
            <a:lstStyle/>
            <a:p>
              <a:r>
                <a:rPr lang="en-GB" sz="1200"/>
                <a:t>© OpenStreetMap Contributors</a:t>
              </a:r>
            </a:p>
          </p:txBody>
        </p:sp>
        <p:sp>
          <p:nvSpPr>
            <p:cNvPr id="22" name="TextBox 21">
              <a:extLst>
                <a:ext uri="{FF2B5EF4-FFF2-40B4-BE49-F238E27FC236}">
                  <a16:creationId xmlns:a16="http://schemas.microsoft.com/office/drawing/2014/main" id="{407D88E3-D25A-4512-B451-FFACEF9A98F1}"/>
                </a:ext>
              </a:extLst>
            </p:cNvPr>
            <p:cNvSpPr txBox="1"/>
            <p:nvPr/>
          </p:nvSpPr>
          <p:spPr>
            <a:xfrm>
              <a:off x="202098" y="768476"/>
              <a:ext cx="3254434" cy="307777"/>
            </a:xfrm>
            <a:prstGeom prst="rect">
              <a:avLst/>
            </a:prstGeom>
            <a:solidFill>
              <a:schemeClr val="bg1"/>
            </a:solidFill>
            <a:ln>
              <a:solidFill>
                <a:schemeClr val="tx1"/>
              </a:solidFill>
            </a:ln>
          </p:spPr>
          <p:txBody>
            <a:bodyPr wrap="square" rtlCol="0">
              <a:spAutoFit/>
            </a:bodyPr>
            <a:lstStyle/>
            <a:p>
              <a:pPr algn="ctr"/>
              <a:r>
                <a:rPr lang="en-GB" sz="1400" b="1"/>
                <a:t>Long Term Vivacity Monitoring Sites</a:t>
              </a:r>
            </a:p>
          </p:txBody>
        </p:sp>
      </p:grpSp>
      <p:sp>
        <p:nvSpPr>
          <p:cNvPr id="5" name="TextBox 4">
            <a:extLst>
              <a:ext uri="{FF2B5EF4-FFF2-40B4-BE49-F238E27FC236}">
                <a16:creationId xmlns:a16="http://schemas.microsoft.com/office/drawing/2014/main" id="{C28B5009-3FAF-C63F-2505-7FD21F41B730}"/>
              </a:ext>
            </a:extLst>
          </p:cNvPr>
          <p:cNvSpPr txBox="1"/>
          <p:nvPr/>
        </p:nvSpPr>
        <p:spPr>
          <a:xfrm>
            <a:off x="6850859" y="4664732"/>
            <a:ext cx="1283398" cy="400110"/>
          </a:xfrm>
          <a:prstGeom prst="rect">
            <a:avLst/>
          </a:prstGeom>
          <a:noFill/>
        </p:spPr>
        <p:txBody>
          <a:bodyPr wrap="square" lIns="91440" tIns="45720" rIns="91440" bIns="45720" rtlCol="0" anchor="t">
            <a:spAutoFit/>
          </a:bodyPr>
          <a:lstStyle/>
          <a:p>
            <a:r>
              <a:rPr lang="en-GB" sz="2000" b="1">
                <a:solidFill>
                  <a:srgbClr val="000000"/>
                </a:solidFill>
              </a:rPr>
              <a:t>Legend</a:t>
            </a:r>
          </a:p>
        </p:txBody>
      </p:sp>
      <p:sp>
        <p:nvSpPr>
          <p:cNvPr id="7" name="Oval 6">
            <a:extLst>
              <a:ext uri="{FF2B5EF4-FFF2-40B4-BE49-F238E27FC236}">
                <a16:creationId xmlns:a16="http://schemas.microsoft.com/office/drawing/2014/main" id="{DC9F13FA-0DF9-54F9-5A9B-B4E987DEB321}"/>
              </a:ext>
            </a:extLst>
          </p:cNvPr>
          <p:cNvSpPr/>
          <p:nvPr/>
        </p:nvSpPr>
        <p:spPr>
          <a:xfrm>
            <a:off x="6987533" y="5121483"/>
            <a:ext cx="228599" cy="230604"/>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10" name="Oval 9">
            <a:extLst>
              <a:ext uri="{FF2B5EF4-FFF2-40B4-BE49-F238E27FC236}">
                <a16:creationId xmlns:a16="http://schemas.microsoft.com/office/drawing/2014/main" id="{ABB520C9-2C1D-28E3-8D7D-DFC5B9058917}"/>
              </a:ext>
            </a:extLst>
          </p:cNvPr>
          <p:cNvSpPr/>
          <p:nvPr/>
        </p:nvSpPr>
        <p:spPr>
          <a:xfrm>
            <a:off x="6987533" y="5530857"/>
            <a:ext cx="228599" cy="230604"/>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12" name="TextBox 11">
            <a:extLst>
              <a:ext uri="{FF2B5EF4-FFF2-40B4-BE49-F238E27FC236}">
                <a16:creationId xmlns:a16="http://schemas.microsoft.com/office/drawing/2014/main" id="{FD64195C-3791-44F9-77C8-612CCA3D2D24}"/>
              </a:ext>
            </a:extLst>
          </p:cNvPr>
          <p:cNvSpPr txBox="1"/>
          <p:nvPr/>
        </p:nvSpPr>
        <p:spPr>
          <a:xfrm>
            <a:off x="7213551" y="5096289"/>
            <a:ext cx="3248025"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300">
                <a:cs typeface="Calibri"/>
              </a:rPr>
              <a:t>Data available for most months and years</a:t>
            </a:r>
          </a:p>
        </p:txBody>
      </p:sp>
      <p:sp>
        <p:nvSpPr>
          <p:cNvPr id="24" name="TextBox 23">
            <a:extLst>
              <a:ext uri="{FF2B5EF4-FFF2-40B4-BE49-F238E27FC236}">
                <a16:creationId xmlns:a16="http://schemas.microsoft.com/office/drawing/2014/main" id="{DD00D780-9B91-8A2B-3120-9DEE4EA1844F}"/>
              </a:ext>
            </a:extLst>
          </p:cNvPr>
          <p:cNvSpPr txBox="1"/>
          <p:nvPr/>
        </p:nvSpPr>
        <p:spPr>
          <a:xfrm>
            <a:off x="7213551" y="5509441"/>
            <a:ext cx="4207134"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300">
                <a:cs typeface="Calibri"/>
              </a:rPr>
              <a:t>Data available for all Decembers (2019, 2020, 2021 &amp; 2022)</a:t>
            </a:r>
          </a:p>
        </p:txBody>
      </p:sp>
      <p:sp>
        <p:nvSpPr>
          <p:cNvPr id="32" name="Rectangle 31">
            <a:extLst>
              <a:ext uri="{FF2B5EF4-FFF2-40B4-BE49-F238E27FC236}">
                <a16:creationId xmlns:a16="http://schemas.microsoft.com/office/drawing/2014/main" id="{A06909E7-3176-3337-07C4-7DED62EB5D23}"/>
              </a:ext>
            </a:extLst>
          </p:cNvPr>
          <p:cNvSpPr/>
          <p:nvPr/>
        </p:nvSpPr>
        <p:spPr>
          <a:xfrm>
            <a:off x="6736191" y="4613945"/>
            <a:ext cx="5141983" cy="2120166"/>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
        <p:nvSpPr>
          <p:cNvPr id="31" name="Oval 30">
            <a:extLst>
              <a:ext uri="{FF2B5EF4-FFF2-40B4-BE49-F238E27FC236}">
                <a16:creationId xmlns:a16="http://schemas.microsoft.com/office/drawing/2014/main" id="{03876394-2359-4655-B8BE-CE9B766D3D22}"/>
              </a:ext>
            </a:extLst>
          </p:cNvPr>
          <p:cNvSpPr/>
          <p:nvPr/>
        </p:nvSpPr>
        <p:spPr>
          <a:xfrm>
            <a:off x="6987533" y="5962288"/>
            <a:ext cx="228599" cy="2306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33" name="TextBox 32">
            <a:extLst>
              <a:ext uri="{FF2B5EF4-FFF2-40B4-BE49-F238E27FC236}">
                <a16:creationId xmlns:a16="http://schemas.microsoft.com/office/drawing/2014/main" id="{46624AC0-68C1-424A-9F15-9ACD5F00CA37}"/>
              </a:ext>
            </a:extLst>
          </p:cNvPr>
          <p:cNvSpPr txBox="1"/>
          <p:nvPr/>
        </p:nvSpPr>
        <p:spPr>
          <a:xfrm>
            <a:off x="7215360" y="5931396"/>
            <a:ext cx="4124326"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300">
                <a:cs typeface="Calibri"/>
              </a:rPr>
              <a:t>Data available for December 2019 and 2022.</a:t>
            </a:r>
          </a:p>
        </p:txBody>
      </p:sp>
      <p:sp>
        <p:nvSpPr>
          <p:cNvPr id="38" name="Cross 37">
            <a:extLst>
              <a:ext uri="{FF2B5EF4-FFF2-40B4-BE49-F238E27FC236}">
                <a16:creationId xmlns:a16="http://schemas.microsoft.com/office/drawing/2014/main" id="{0BFF2DB6-26E1-459D-BE76-16FAFF829D8A}"/>
              </a:ext>
            </a:extLst>
          </p:cNvPr>
          <p:cNvSpPr/>
          <p:nvPr/>
        </p:nvSpPr>
        <p:spPr>
          <a:xfrm rot="2703070">
            <a:off x="6987533" y="6350596"/>
            <a:ext cx="228599" cy="230604"/>
          </a:xfrm>
          <a:prstGeom prst="plus">
            <a:avLst>
              <a:gd name="adj" fmla="val 375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39" name="TextBox 38">
            <a:extLst>
              <a:ext uri="{FF2B5EF4-FFF2-40B4-BE49-F238E27FC236}">
                <a16:creationId xmlns:a16="http://schemas.microsoft.com/office/drawing/2014/main" id="{3E7C3C90-3897-471A-B9F9-2A1B6D02121D}"/>
              </a:ext>
            </a:extLst>
          </p:cNvPr>
          <p:cNvSpPr txBox="1"/>
          <p:nvPr/>
        </p:nvSpPr>
        <p:spPr>
          <a:xfrm>
            <a:off x="7215360" y="6319704"/>
            <a:ext cx="4662814"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300" dirty="0">
                <a:cs typeface="Calibri"/>
              </a:rPr>
              <a:t>Comparable data not available for December 2019 and / or 2022.</a:t>
            </a:r>
          </a:p>
        </p:txBody>
      </p:sp>
      <p:sp>
        <p:nvSpPr>
          <p:cNvPr id="40" name="TextBox 39">
            <a:extLst>
              <a:ext uri="{FF2B5EF4-FFF2-40B4-BE49-F238E27FC236}">
                <a16:creationId xmlns:a16="http://schemas.microsoft.com/office/drawing/2014/main" id="{162CD34B-583B-44F1-BEAA-0FA720460130}"/>
              </a:ext>
            </a:extLst>
          </p:cNvPr>
          <p:cNvSpPr txBox="1"/>
          <p:nvPr/>
        </p:nvSpPr>
        <p:spPr>
          <a:xfrm>
            <a:off x="4622334" y="758951"/>
            <a:ext cx="2112732" cy="2123658"/>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i="1">
                <a:solidFill>
                  <a:sysClr val="windowText" lastClr="000000"/>
                </a:solidFill>
                <a:cs typeface="Calibri"/>
              </a:rPr>
              <a:t>The </a:t>
            </a:r>
            <a:r>
              <a:rPr lang="en-US" sz="1100" b="1" i="1">
                <a:solidFill>
                  <a:sysClr val="windowText" lastClr="000000"/>
                </a:solidFill>
                <a:cs typeface="Calibri"/>
              </a:rPr>
              <a:t>Mill Road </a:t>
            </a:r>
            <a:r>
              <a:rPr lang="en-US" sz="1100" i="1">
                <a:solidFill>
                  <a:sysClr val="windowText" lastClr="000000"/>
                </a:solidFill>
                <a:cs typeface="Calibri"/>
              </a:rPr>
              <a:t>and </a:t>
            </a:r>
            <a:r>
              <a:rPr lang="en-US" sz="1100" b="1" i="1">
                <a:solidFill>
                  <a:sysClr val="windowText" lastClr="000000"/>
                </a:solidFill>
                <a:cs typeface="Calibri"/>
              </a:rPr>
              <a:t>East Road </a:t>
            </a:r>
            <a:r>
              <a:rPr lang="en-US" sz="1100" i="1">
                <a:solidFill>
                  <a:sysClr val="windowText" lastClr="000000"/>
                </a:solidFill>
                <a:cs typeface="Calibri"/>
              </a:rPr>
              <a:t>sensors were upgraded in Sept 2022 and are now detecting significantly more cycles and pedestrians. As a result the active travel flows at these locations are no longer comparable pre/post Sept 2022. </a:t>
            </a:r>
          </a:p>
          <a:p>
            <a:endParaRPr lang="en-US" sz="1100" i="1">
              <a:solidFill>
                <a:sysClr val="windowText" lastClr="000000"/>
              </a:solidFill>
              <a:cs typeface="Calibri"/>
            </a:endParaRPr>
          </a:p>
          <a:p>
            <a:r>
              <a:rPr lang="en-US" sz="1100" i="1">
                <a:solidFill>
                  <a:sysClr val="windowText" lastClr="000000"/>
                </a:solidFill>
                <a:cs typeface="Calibri"/>
              </a:rPr>
              <a:t>The </a:t>
            </a:r>
            <a:r>
              <a:rPr lang="en-US" sz="1100" b="1" i="1">
                <a:solidFill>
                  <a:sysClr val="windowText" lastClr="000000"/>
                </a:solidFill>
                <a:cs typeface="Calibri"/>
              </a:rPr>
              <a:t>Vinery Road </a:t>
            </a:r>
            <a:r>
              <a:rPr lang="en-US" sz="1100" i="1">
                <a:solidFill>
                  <a:sysClr val="windowText" lastClr="000000"/>
                </a:solidFill>
                <a:cs typeface="Calibri"/>
              </a:rPr>
              <a:t>and </a:t>
            </a:r>
            <a:r>
              <a:rPr lang="en-US" sz="1100" b="1" i="1">
                <a:solidFill>
                  <a:sysClr val="windowText" lastClr="000000"/>
                </a:solidFill>
                <a:cs typeface="Calibri"/>
              </a:rPr>
              <a:t>Milton Road (Mid)</a:t>
            </a:r>
            <a:r>
              <a:rPr lang="en-US" sz="1100" i="1">
                <a:solidFill>
                  <a:sysClr val="windowText" lastClr="000000"/>
                </a:solidFill>
                <a:cs typeface="Calibri"/>
              </a:rPr>
              <a:t> sensors are currently inactive.</a:t>
            </a:r>
          </a:p>
        </p:txBody>
      </p:sp>
    </p:spTree>
    <p:extLst>
      <p:ext uri="{BB962C8B-B14F-4D97-AF65-F5344CB8AC3E}">
        <p14:creationId xmlns:p14="http://schemas.microsoft.com/office/powerpoint/2010/main" val="2882657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6EBA33-16CF-427C-8429-08BB456C79A3}"/>
              </a:ext>
            </a:extLst>
          </p:cNvPr>
          <p:cNvSpPr/>
          <p:nvPr/>
        </p:nvSpPr>
        <p:spPr>
          <a:xfrm>
            <a:off x="0" y="-3367"/>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effectLst/>
                <a:uLnTx/>
                <a:uFillTx/>
                <a:latin typeface="Calibri" panose="020F0502020204030204"/>
                <a:ea typeface="+mn-ea"/>
                <a:cs typeface="+mn-cs"/>
              </a:rPr>
              <a:t>Colour scale</a:t>
            </a:r>
          </a:p>
        </p:txBody>
      </p:sp>
      <p:sp>
        <p:nvSpPr>
          <p:cNvPr id="44" name="Subtitle 2">
            <a:extLst>
              <a:ext uri="{FF2B5EF4-FFF2-40B4-BE49-F238E27FC236}">
                <a16:creationId xmlns:a16="http://schemas.microsoft.com/office/drawing/2014/main" id="{2F027869-76B7-4497-B801-247763AC6A3E}"/>
              </a:ext>
            </a:extLst>
          </p:cNvPr>
          <p:cNvSpPr txBox="1">
            <a:spLocks/>
          </p:cNvSpPr>
          <p:nvPr/>
        </p:nvSpPr>
        <p:spPr>
          <a:xfrm>
            <a:off x="1288500" y="1201578"/>
            <a:ext cx="2478994" cy="5519897"/>
          </a:xfrm>
          <a:prstGeom prst="rect">
            <a:avLst/>
          </a:prstGeom>
          <a:ln>
            <a:noFill/>
          </a:ln>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a:t>The statistics in this pack have been </a:t>
            </a:r>
            <a:r>
              <a:rPr lang="en-GB" sz="2000" b="1"/>
              <a:t>colour-coded using a heat scale </a:t>
            </a:r>
            <a:r>
              <a:rPr lang="en-GB" sz="2000"/>
              <a:t>to reflect the level of recovery being experienced (pre-COVID compared to now).</a:t>
            </a:r>
          </a:p>
          <a:p>
            <a:pPr marL="0" indent="0">
              <a:buNone/>
            </a:pPr>
            <a:endParaRPr lang="en-GB" sz="2000"/>
          </a:p>
          <a:p>
            <a:pPr marL="0" indent="0">
              <a:buNone/>
            </a:pPr>
            <a:r>
              <a:rPr lang="en-GB" sz="2000"/>
              <a:t>A positive (</a:t>
            </a:r>
            <a:r>
              <a:rPr lang="en-GB" sz="2000">
                <a:solidFill>
                  <a:srgbClr val="FF0000"/>
                </a:solidFill>
              </a:rPr>
              <a:t>red</a:t>
            </a:r>
            <a:r>
              <a:rPr lang="en-GB" sz="2000"/>
              <a:t>) value indicates that levels have increased </a:t>
            </a:r>
            <a:r>
              <a:rPr lang="en-GB" sz="2000" b="1"/>
              <a:t>above </a:t>
            </a:r>
            <a:r>
              <a:rPr lang="en-GB" sz="2000"/>
              <a:t>those experienced pre-COVID.</a:t>
            </a:r>
          </a:p>
          <a:p>
            <a:pPr marL="0" indent="0">
              <a:buNone/>
            </a:pPr>
            <a:endParaRPr lang="en-GB" sz="2000"/>
          </a:p>
          <a:p>
            <a:pPr marL="0" indent="0">
              <a:buNone/>
            </a:pPr>
            <a:r>
              <a:rPr lang="en-GB" sz="2000"/>
              <a:t>A negative (</a:t>
            </a:r>
            <a:r>
              <a:rPr lang="en-GB" sz="2000">
                <a:solidFill>
                  <a:schemeClr val="accent1"/>
                </a:solidFill>
              </a:rPr>
              <a:t>blue</a:t>
            </a:r>
            <a:r>
              <a:rPr lang="en-GB" sz="2000"/>
              <a:t>) value indicates that levels remain </a:t>
            </a:r>
            <a:r>
              <a:rPr lang="en-GB" sz="2000" b="1"/>
              <a:t>below </a:t>
            </a:r>
            <a:r>
              <a:rPr lang="en-GB" sz="2000"/>
              <a:t>pre-COVID.</a:t>
            </a:r>
          </a:p>
        </p:txBody>
      </p:sp>
      <p:sp>
        <p:nvSpPr>
          <p:cNvPr id="2" name="Slide Number Placeholder 1">
            <a:extLst>
              <a:ext uri="{FF2B5EF4-FFF2-40B4-BE49-F238E27FC236}">
                <a16:creationId xmlns:a16="http://schemas.microsoft.com/office/drawing/2014/main" id="{06145535-1F7B-44C1-80FA-5724D14368F7}"/>
              </a:ext>
            </a:extLst>
          </p:cNvPr>
          <p:cNvSpPr>
            <a:spLocks noGrp="1"/>
          </p:cNvSpPr>
          <p:nvPr>
            <p:ph type="sldNum" sz="quarter" idx="12"/>
          </p:nvPr>
        </p:nvSpPr>
        <p:spPr/>
        <p:txBody>
          <a:bodyPr/>
          <a:lstStyle/>
          <a:p>
            <a:fld id="{AE56028F-813B-4E02-837E-17CD63D81F9F}" type="slidenum">
              <a:rPr lang="en-GB" smtClean="0"/>
              <a:t>3</a:t>
            </a:fld>
            <a:endParaRPr lang="en-GB"/>
          </a:p>
        </p:txBody>
      </p:sp>
      <p:sp>
        <p:nvSpPr>
          <p:cNvPr id="106" name="Subtitle 2">
            <a:extLst>
              <a:ext uri="{FF2B5EF4-FFF2-40B4-BE49-F238E27FC236}">
                <a16:creationId xmlns:a16="http://schemas.microsoft.com/office/drawing/2014/main" id="{AD077E56-004B-4DF2-94CA-054BA0A3A9B1}"/>
              </a:ext>
            </a:extLst>
          </p:cNvPr>
          <p:cNvSpPr txBox="1">
            <a:spLocks/>
          </p:cNvSpPr>
          <p:nvPr/>
        </p:nvSpPr>
        <p:spPr>
          <a:xfrm>
            <a:off x="9355996" y="1499454"/>
            <a:ext cx="2634633" cy="1583868"/>
          </a:xfrm>
          <a:prstGeom prst="rect">
            <a:avLst/>
          </a:prstGeom>
          <a:solidFill>
            <a:schemeClr val="accent4">
              <a:lumMod val="20000"/>
              <a:lumOff val="80000"/>
            </a:schemeClr>
          </a:solidFill>
          <a:ln w="19050">
            <a:solidFill>
              <a:srgbClr val="002060"/>
            </a:solidFill>
          </a:ln>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b="1"/>
              <a:t>Top tip:</a:t>
            </a:r>
          </a:p>
          <a:p>
            <a:pPr marL="0" indent="0" algn="ctr">
              <a:buNone/>
            </a:pPr>
            <a:r>
              <a:rPr lang="en-GB" sz="1600"/>
              <a:t>Lookout for the colour scale bar in the </a:t>
            </a:r>
            <a:r>
              <a:rPr lang="en-GB" sz="1600" b="1"/>
              <a:t>top right-hand corner</a:t>
            </a:r>
            <a:r>
              <a:rPr lang="en-GB" sz="1600"/>
              <a:t> of each page for a reminder of the heat scale used to indicate the level of recovery throughout the pack.</a:t>
            </a:r>
            <a:endParaRPr lang="en-GB" sz="1400" b="1">
              <a:cs typeface="Calibri"/>
            </a:endParaRPr>
          </a:p>
        </p:txBody>
      </p:sp>
      <p:cxnSp>
        <p:nvCxnSpPr>
          <p:cNvPr id="108" name="Straight Arrow Connector 107">
            <a:extLst>
              <a:ext uri="{FF2B5EF4-FFF2-40B4-BE49-F238E27FC236}">
                <a16:creationId xmlns:a16="http://schemas.microsoft.com/office/drawing/2014/main" id="{4704D162-A96B-41FF-9699-049A10E1613D}"/>
              </a:ext>
            </a:extLst>
          </p:cNvPr>
          <p:cNvCxnSpPr>
            <a:cxnSpLocks/>
          </p:cNvCxnSpPr>
          <p:nvPr/>
        </p:nvCxnSpPr>
        <p:spPr>
          <a:xfrm flipV="1">
            <a:off x="10673313" y="651654"/>
            <a:ext cx="72404" cy="838274"/>
          </a:xfrm>
          <a:prstGeom prst="straightConnector1">
            <a:avLst/>
          </a:prstGeom>
          <a:ln w="28575">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58" name="Picture 157" descr="A picture containing text&#10;&#10;Description automatically generated">
            <a:extLst>
              <a:ext uri="{FF2B5EF4-FFF2-40B4-BE49-F238E27FC236}">
                <a16:creationId xmlns:a16="http://schemas.microsoft.com/office/drawing/2014/main" id="{E2F928F8-CBE9-46D2-B804-DC0ED14ADF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770172" y="-778447"/>
            <a:ext cx="590827" cy="2204871"/>
          </a:xfrm>
          <a:prstGeom prst="rect">
            <a:avLst/>
          </a:prstGeom>
        </p:spPr>
      </p:pic>
      <p:pic>
        <p:nvPicPr>
          <p:cNvPr id="4" name="Picture 3" descr="Chart&#10;&#10;Description automatically generated with medium confidence">
            <a:extLst>
              <a:ext uri="{FF2B5EF4-FFF2-40B4-BE49-F238E27FC236}">
                <a16:creationId xmlns:a16="http://schemas.microsoft.com/office/drawing/2014/main" id="{CFD06DB1-9425-4E19-A5F3-D0897855DC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8850" y="835372"/>
            <a:ext cx="3731750" cy="5790646"/>
          </a:xfrm>
          <a:prstGeom prst="rect">
            <a:avLst/>
          </a:prstGeom>
        </p:spPr>
      </p:pic>
    </p:spTree>
    <p:extLst>
      <p:ext uri="{BB962C8B-B14F-4D97-AF65-F5344CB8AC3E}">
        <p14:creationId xmlns:p14="http://schemas.microsoft.com/office/powerpoint/2010/main" val="33973750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Chart, line chart&#10;&#10;Description automatically generated">
            <a:extLst>
              <a:ext uri="{FF2B5EF4-FFF2-40B4-BE49-F238E27FC236}">
                <a16:creationId xmlns:a16="http://schemas.microsoft.com/office/drawing/2014/main" id="{023FD007-4692-8747-C8FC-7CE54EA165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8825" y="1228528"/>
            <a:ext cx="8496300" cy="4315220"/>
          </a:xfrm>
          <a:prstGeom prst="rect">
            <a:avLst/>
          </a:prstGeom>
        </p:spPr>
      </p:pic>
      <p:sp>
        <p:nvSpPr>
          <p:cNvPr id="5" name="Rectangle 4"/>
          <p:cNvSpPr/>
          <p:nvPr/>
        </p:nvSpPr>
        <p:spPr>
          <a:xfrm>
            <a:off x="279997" y="5433910"/>
            <a:ext cx="11763286" cy="1277273"/>
          </a:xfrm>
          <a:prstGeom prst="rect">
            <a:avLst/>
          </a:prstGeom>
        </p:spPr>
        <p:txBody>
          <a:bodyPr wrap="square">
            <a:spAutoFit/>
          </a:bodyPr>
          <a:lstStyle/>
          <a:p>
            <a:pPr marL="171450" indent="-171450">
              <a:buFont typeface="Arial" panose="020B0604020202020204" pitchFamily="34" charset="0"/>
              <a:buChar char="•"/>
            </a:pPr>
            <a:endParaRPr lang="en-GB" sz="1000" b="1"/>
          </a:p>
          <a:p>
            <a:pPr marL="171450" indent="-171450">
              <a:buFont typeface="Arial" panose="020B0604020202020204" pitchFamily="34" charset="0"/>
              <a:buChar char="•"/>
            </a:pPr>
            <a:endParaRPr kumimoji="0" lang="en-GB" sz="10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CAB4BF3-45B1-4C84-BDF8-C09607568FCC}"/>
              </a:ext>
            </a:extLst>
          </p:cNvPr>
          <p:cNvSpPr/>
          <p:nvPr/>
        </p:nvSpPr>
        <p:spPr>
          <a:xfrm>
            <a:off x="-7047" y="0"/>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a:latin typeface="Calibri" panose="020F0502020204030204"/>
              </a:rPr>
              <a:t>Cyclists: Cambridge Flow by Month:</a:t>
            </a:r>
            <a:endParaRPr kumimoji="0" lang="en-GB" sz="2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0A625617-97C6-4057-9230-49D14AE66881}"/>
              </a:ext>
            </a:extLst>
          </p:cNvPr>
          <p:cNvSpPr>
            <a:spLocks noGrp="1"/>
          </p:cNvSpPr>
          <p:nvPr>
            <p:ph type="sldNum" sz="quarter" idx="12"/>
          </p:nvPr>
        </p:nvSpPr>
        <p:spPr>
          <a:xfrm>
            <a:off x="9441753" y="6504907"/>
            <a:ext cx="2743200" cy="365125"/>
          </a:xfrm>
        </p:spPr>
        <p:txBody>
          <a:bodyPr/>
          <a:lstStyle/>
          <a:p>
            <a:fld id="{AE56028F-813B-4E02-837E-17CD63D81F9F}" type="slidenum">
              <a:rPr lang="en-GB" smtClean="0"/>
              <a:t>30</a:t>
            </a:fld>
            <a:endParaRPr lang="en-GB"/>
          </a:p>
        </p:txBody>
      </p:sp>
      <p:graphicFrame>
        <p:nvGraphicFramePr>
          <p:cNvPr id="10" name="Table 9">
            <a:extLst>
              <a:ext uri="{FF2B5EF4-FFF2-40B4-BE49-F238E27FC236}">
                <a16:creationId xmlns:a16="http://schemas.microsoft.com/office/drawing/2014/main" id="{A8E6BA0C-E02B-77ED-1F6E-8BE325853C38}"/>
              </a:ext>
            </a:extLst>
          </p:cNvPr>
          <p:cNvGraphicFramePr>
            <a:graphicFrameLocks noGrp="1"/>
          </p:cNvGraphicFramePr>
          <p:nvPr/>
        </p:nvGraphicFramePr>
        <p:xfrm>
          <a:off x="1369670" y="5529777"/>
          <a:ext cx="9535163" cy="1005840"/>
        </p:xfrm>
        <a:graphic>
          <a:graphicData uri="http://schemas.openxmlformats.org/drawingml/2006/table">
            <a:tbl>
              <a:tblPr firstRow="1" bandRow="1">
                <a:tableStyleId>{5940675A-B579-460E-94D1-54222C63F5DA}</a:tableStyleId>
              </a:tblPr>
              <a:tblGrid>
                <a:gridCol w="1028687">
                  <a:extLst>
                    <a:ext uri="{9D8B030D-6E8A-4147-A177-3AD203B41FA5}">
                      <a16:colId xmlns:a16="http://schemas.microsoft.com/office/drawing/2014/main" val="3808771745"/>
                    </a:ext>
                  </a:extLst>
                </a:gridCol>
                <a:gridCol w="945164">
                  <a:extLst>
                    <a:ext uri="{9D8B030D-6E8A-4147-A177-3AD203B41FA5}">
                      <a16:colId xmlns:a16="http://schemas.microsoft.com/office/drawing/2014/main" val="710742870"/>
                    </a:ext>
                  </a:extLst>
                </a:gridCol>
                <a:gridCol w="945164">
                  <a:extLst>
                    <a:ext uri="{9D8B030D-6E8A-4147-A177-3AD203B41FA5}">
                      <a16:colId xmlns:a16="http://schemas.microsoft.com/office/drawing/2014/main" val="3995813738"/>
                    </a:ext>
                  </a:extLst>
                </a:gridCol>
                <a:gridCol w="945164">
                  <a:extLst>
                    <a:ext uri="{9D8B030D-6E8A-4147-A177-3AD203B41FA5}">
                      <a16:colId xmlns:a16="http://schemas.microsoft.com/office/drawing/2014/main" val="3008742623"/>
                    </a:ext>
                  </a:extLst>
                </a:gridCol>
                <a:gridCol w="945164">
                  <a:extLst>
                    <a:ext uri="{9D8B030D-6E8A-4147-A177-3AD203B41FA5}">
                      <a16:colId xmlns:a16="http://schemas.microsoft.com/office/drawing/2014/main" val="3618066167"/>
                    </a:ext>
                  </a:extLst>
                </a:gridCol>
                <a:gridCol w="945164">
                  <a:extLst>
                    <a:ext uri="{9D8B030D-6E8A-4147-A177-3AD203B41FA5}">
                      <a16:colId xmlns:a16="http://schemas.microsoft.com/office/drawing/2014/main" val="4233498317"/>
                    </a:ext>
                  </a:extLst>
                </a:gridCol>
                <a:gridCol w="945164">
                  <a:extLst>
                    <a:ext uri="{9D8B030D-6E8A-4147-A177-3AD203B41FA5}">
                      <a16:colId xmlns:a16="http://schemas.microsoft.com/office/drawing/2014/main" val="2162172299"/>
                    </a:ext>
                  </a:extLst>
                </a:gridCol>
                <a:gridCol w="945164">
                  <a:extLst>
                    <a:ext uri="{9D8B030D-6E8A-4147-A177-3AD203B41FA5}">
                      <a16:colId xmlns:a16="http://schemas.microsoft.com/office/drawing/2014/main" val="1804624713"/>
                    </a:ext>
                  </a:extLst>
                </a:gridCol>
                <a:gridCol w="945164">
                  <a:extLst>
                    <a:ext uri="{9D8B030D-6E8A-4147-A177-3AD203B41FA5}">
                      <a16:colId xmlns:a16="http://schemas.microsoft.com/office/drawing/2014/main" val="1783213625"/>
                    </a:ext>
                  </a:extLst>
                </a:gridCol>
                <a:gridCol w="945164">
                  <a:extLst>
                    <a:ext uri="{9D8B030D-6E8A-4147-A177-3AD203B41FA5}">
                      <a16:colId xmlns:a16="http://schemas.microsoft.com/office/drawing/2014/main" val="1249109925"/>
                    </a:ext>
                  </a:extLst>
                </a:gridCol>
              </a:tblGrid>
              <a:tr h="219155">
                <a:tc>
                  <a:txBody>
                    <a:bodyPr/>
                    <a:lstStyle/>
                    <a:p>
                      <a:pPr lvl="0" algn="ctr">
                        <a:buNone/>
                      </a:pPr>
                      <a:endParaRPr lang="en-GB" sz="1200" b="1" kern="1200" noProof="0">
                        <a:solidFill>
                          <a:schemeClr val="tx1"/>
                        </a:solidFill>
                        <a:latin typeface="Calibri"/>
                        <a:ea typeface="+mn-ea"/>
                        <a:cs typeface="+mn-cs"/>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algn="ctr" fontAlgn="b"/>
                      <a:r>
                        <a:rPr lang="en-GB" sz="1200" b="1" u="none" strike="noStrike">
                          <a:solidFill>
                            <a:srgbClr val="0070C0"/>
                          </a:solidFill>
                          <a:effectLst/>
                          <a:latin typeface="Calibri"/>
                        </a:rPr>
                        <a:t>Pre-COVID to Now:</a:t>
                      </a:r>
                    </a:p>
                    <a:p>
                      <a:pPr algn="ctr" fontAlgn="b"/>
                      <a:r>
                        <a:rPr lang="en-GB" sz="1200" b="1" u="none" strike="noStrike">
                          <a:effectLst/>
                          <a:latin typeface="Calibri"/>
                        </a:rPr>
                        <a:t>Dec 2019 to Dec 2022</a:t>
                      </a:r>
                      <a:endParaRPr lang="en-GB" sz="1200" b="1" i="0" u="none" strike="noStrike">
                        <a:solidFill>
                          <a:srgbClr val="000000"/>
                        </a:solidFill>
                        <a:effectLst/>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00" b="1">
                        <a:solidFill>
                          <a:schemeClr val="bg1"/>
                        </a:solidFill>
                      </a:endParaRPr>
                    </a:p>
                  </a:txBody>
                  <a:tcPr/>
                </a:tc>
                <a:tc hMerge="1">
                  <a:txBody>
                    <a:bodyPr/>
                    <a:lstStyle/>
                    <a:p>
                      <a:pPr algn="ctr"/>
                      <a:endParaRPr lang="en-GB" sz="1200" b="1">
                        <a:solidFill>
                          <a:schemeClr val="bg1"/>
                        </a:solidFill>
                      </a:endParaRPr>
                    </a:p>
                  </a:txBody>
                  <a:tcPr/>
                </a:tc>
                <a:tc gridSpan="3">
                  <a:txBody>
                    <a:bodyPr/>
                    <a:lstStyle/>
                    <a:p>
                      <a:pPr algn="ctr" fontAlgn="b"/>
                      <a:r>
                        <a:rPr lang="en-GB" sz="1200" b="1" u="none" strike="noStrike">
                          <a:solidFill>
                            <a:srgbClr val="0070C0"/>
                          </a:solidFill>
                          <a:effectLst/>
                          <a:latin typeface="Calibri"/>
                        </a:rPr>
                        <a:t>Mid-COVID to Now:</a:t>
                      </a:r>
                    </a:p>
                    <a:p>
                      <a:pPr algn="ctr" fontAlgn="b"/>
                      <a:r>
                        <a:rPr lang="en-GB" sz="1200" b="1" u="none" strike="noStrike">
                          <a:effectLst/>
                          <a:latin typeface="Calibri"/>
                        </a:rPr>
                        <a:t>Dec 2020 to Dec 2022</a:t>
                      </a:r>
                      <a:endParaRPr lang="en-GB" sz="1200" b="1" i="0" u="none" strike="noStrike">
                        <a:solidFill>
                          <a:srgbClr val="000000"/>
                        </a:solidFill>
                        <a:effectLst/>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en-GB" sz="1100" b="1" i="0" u="none" strike="noStrike">
                        <a:solidFill>
                          <a:srgbClr val="000000"/>
                        </a:solidFill>
                        <a:effectLst/>
                        <a:latin typeface="Arial"/>
                      </a:endParaRPr>
                    </a:p>
                  </a:txBody>
                  <a:tcPr>
                    <a:solidFill>
                      <a:schemeClr val="bg1">
                        <a:lumMod val="85000"/>
                      </a:schemeClr>
                    </a:solidFill>
                  </a:tcPr>
                </a:tc>
                <a:tc hMerge="1">
                  <a:txBody>
                    <a:bodyPr/>
                    <a:lstStyle/>
                    <a:p>
                      <a:pPr algn="ctr" fontAlgn="b"/>
                      <a:endParaRPr lang="en-GB" sz="1100" b="1" i="0" u="none" strike="noStrike">
                        <a:solidFill>
                          <a:srgbClr val="000000"/>
                        </a:solidFill>
                        <a:effectLst/>
                        <a:latin typeface="Arial"/>
                      </a:endParaRPr>
                    </a:p>
                  </a:txBody>
                  <a:tcPr>
                    <a:solidFill>
                      <a:schemeClr val="bg1">
                        <a:lumMod val="85000"/>
                      </a:schemeClr>
                    </a:solidFill>
                  </a:tcPr>
                </a:tc>
                <a:tc gridSpan="3">
                  <a:txBody>
                    <a:bodyPr/>
                    <a:lstStyle/>
                    <a:p>
                      <a:pPr lvl="0" algn="ctr">
                        <a:buNone/>
                      </a:pPr>
                      <a:r>
                        <a:rPr lang="en-GB" sz="1200" b="1" u="none" strike="noStrike">
                          <a:solidFill>
                            <a:srgbClr val="0070C0"/>
                          </a:solidFill>
                          <a:effectLst/>
                          <a:latin typeface="Calibri"/>
                        </a:rPr>
                        <a:t>Previous update to Now:</a:t>
                      </a:r>
                      <a:endParaRPr lang="en-US" sz="1200">
                        <a:solidFill>
                          <a:srgbClr val="0070C0"/>
                        </a:solidFill>
                        <a:latin typeface="Calibri"/>
                      </a:endParaRPr>
                    </a:p>
                    <a:p>
                      <a:pPr lvl="0" algn="ctr">
                        <a:buNone/>
                      </a:pPr>
                      <a:r>
                        <a:rPr lang="en-GB" sz="1200" b="1" u="none" strike="noStrike">
                          <a:effectLst/>
                          <a:latin typeface="Calibri"/>
                        </a:rPr>
                        <a:t>Sept 2022 to Dec 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extLst>
                  <a:ext uri="{0D108BD9-81ED-4DB2-BD59-A6C34878D82A}">
                    <a16:rowId xmlns:a16="http://schemas.microsoft.com/office/drawing/2014/main" val="2486069436"/>
                  </a:ext>
                </a:extLst>
              </a:tr>
              <a:tr h="0">
                <a:tc>
                  <a:txBody>
                    <a:bodyPr/>
                    <a:lstStyle/>
                    <a:p>
                      <a:endParaRPr lang="en-GB" sz="1200">
                        <a:solidFill>
                          <a:schemeClr val="tx1"/>
                        </a:solidFill>
                        <a:latin typeface="Calibri"/>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Weekdays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Weekends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Weekdays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Weekends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Weekdays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Weekends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11037838"/>
                  </a:ext>
                </a:extLst>
              </a:tr>
              <a:tr h="0">
                <a:tc>
                  <a:txBody>
                    <a:bodyPr/>
                    <a:lstStyle/>
                    <a:p>
                      <a:pPr marL="0" marR="0" lvl="0" indent="0" algn="l" rtl="0" eaLnBrk="1" fontAlgn="auto" latinLnBrk="0" hangingPunct="1">
                        <a:lnSpc>
                          <a:spcPct val="100000"/>
                        </a:lnSpc>
                        <a:spcBef>
                          <a:spcPts val="0"/>
                        </a:spcBef>
                        <a:spcAft>
                          <a:spcPts val="0"/>
                        </a:spcAft>
                        <a:buClrTx/>
                        <a:buSzTx/>
                        <a:buFontTx/>
                        <a:buNone/>
                      </a:pPr>
                      <a:r>
                        <a:rPr lang="en-GB" sz="1200" b="1">
                          <a:latin typeface="Calibri"/>
                        </a:rPr>
                        <a:t>Cambridge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chemeClr val="tx1"/>
                          </a:solidFill>
                          <a:effectLst/>
                          <a:latin typeface="Calibri"/>
                        </a:rPr>
                        <a:t>-25%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rtl="0" fontAlgn="ctr"/>
                      <a:r>
                        <a:rPr lang="en-GB" sz="1200" b="1" i="0" u="none" strike="noStrike">
                          <a:solidFill>
                            <a:schemeClr val="tx1"/>
                          </a:solidFill>
                          <a:effectLst/>
                          <a:latin typeface="Calibri"/>
                        </a:rPr>
                        <a:t>-20%</a:t>
                      </a:r>
                      <a:endParaRPr lang="en-US">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rtl="0" fontAlgn="ctr"/>
                      <a:r>
                        <a:rPr lang="en-GB" sz="1200" b="1" i="0" u="none" strike="noStrike">
                          <a:solidFill>
                            <a:schemeClr val="tx1"/>
                          </a:solidFill>
                          <a:effectLst/>
                          <a:latin typeface="Calibri"/>
                        </a:rPr>
                        <a:t>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rtl="0" fontAlgn="ctr"/>
                      <a:r>
                        <a:rPr lang="en-GB" sz="1200" b="1" i="0" u="none" strike="noStrike">
                          <a:solidFill>
                            <a:sysClr val="windowText" lastClr="000000"/>
                          </a:solidFill>
                          <a:effectLst/>
                          <a:latin typeface="Calibri"/>
                        </a:rPr>
                        <a:t>+27%</a:t>
                      </a:r>
                      <a:endParaRPr lang="en-US">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GB" sz="1200" b="1" i="0" u="none" strike="noStrike">
                          <a:solidFill>
                            <a:sysClr val="windowText" lastClr="000000"/>
                          </a:solidFill>
                          <a:effectLst/>
                          <a:latin typeface="Calibri"/>
                        </a:rPr>
                        <a:t>+44%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GB" sz="1200" b="1" i="0" u="none" strike="noStrike">
                          <a:solidFill>
                            <a:sysClr val="windowText" lastClr="000000"/>
                          </a:solidFill>
                          <a:effectLst/>
                          <a:latin typeface="Calibri"/>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ysClr val="windowText" lastClr="000000"/>
                          </a:solidFill>
                          <a:effectLst/>
                          <a:latin typeface="Calibri"/>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GB" sz="1200" b="1" i="0" u="none" strike="noStrike">
                          <a:solidFill>
                            <a:sysClr val="windowText" lastClr="000000"/>
                          </a:solidFill>
                          <a:effectLst/>
                          <a:latin typeface="Calibri"/>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GB" sz="1200" b="1" i="0" u="none" strike="noStrike">
                          <a:solidFill>
                            <a:sysClr val="windowText" lastClr="000000"/>
                          </a:solidFill>
                          <a:effectLst/>
                          <a:latin typeface="Calibri"/>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8142"/>
                  </a:ext>
                </a:extLst>
              </a:tr>
            </a:tbl>
          </a:graphicData>
        </a:graphic>
      </p:graphicFrame>
      <p:graphicFrame>
        <p:nvGraphicFramePr>
          <p:cNvPr id="13" name="Table 12">
            <a:extLst>
              <a:ext uri="{FF2B5EF4-FFF2-40B4-BE49-F238E27FC236}">
                <a16:creationId xmlns:a16="http://schemas.microsoft.com/office/drawing/2014/main" id="{FBBCC7A8-593D-9F5F-D06E-E519566F7469}"/>
              </a:ext>
            </a:extLst>
          </p:cNvPr>
          <p:cNvGraphicFramePr>
            <a:graphicFrameLocks noGrp="1"/>
          </p:cNvGraphicFramePr>
          <p:nvPr/>
        </p:nvGraphicFramePr>
        <p:xfrm>
          <a:off x="1369670" y="6935164"/>
          <a:ext cx="9535331" cy="1044226"/>
        </p:xfrm>
        <a:graphic>
          <a:graphicData uri="http://schemas.openxmlformats.org/drawingml/2006/table">
            <a:tbl>
              <a:tblPr firstRow="1" bandRow="1">
                <a:tableStyleId>{5940675A-B579-460E-94D1-54222C63F5DA}</a:tableStyleId>
              </a:tblPr>
              <a:tblGrid>
                <a:gridCol w="1050402">
                  <a:extLst>
                    <a:ext uri="{9D8B030D-6E8A-4147-A177-3AD203B41FA5}">
                      <a16:colId xmlns:a16="http://schemas.microsoft.com/office/drawing/2014/main" val="3808771745"/>
                    </a:ext>
                  </a:extLst>
                </a:gridCol>
                <a:gridCol w="856665">
                  <a:extLst>
                    <a:ext uri="{9D8B030D-6E8A-4147-A177-3AD203B41FA5}">
                      <a16:colId xmlns:a16="http://schemas.microsoft.com/office/drawing/2014/main" val="710742870"/>
                    </a:ext>
                  </a:extLst>
                </a:gridCol>
                <a:gridCol w="953533">
                  <a:extLst>
                    <a:ext uri="{9D8B030D-6E8A-4147-A177-3AD203B41FA5}">
                      <a16:colId xmlns:a16="http://schemas.microsoft.com/office/drawing/2014/main" val="3995813738"/>
                    </a:ext>
                  </a:extLst>
                </a:gridCol>
                <a:gridCol w="953533">
                  <a:extLst>
                    <a:ext uri="{9D8B030D-6E8A-4147-A177-3AD203B41FA5}">
                      <a16:colId xmlns:a16="http://schemas.microsoft.com/office/drawing/2014/main" val="3008742623"/>
                    </a:ext>
                  </a:extLst>
                </a:gridCol>
                <a:gridCol w="953533">
                  <a:extLst>
                    <a:ext uri="{9D8B030D-6E8A-4147-A177-3AD203B41FA5}">
                      <a16:colId xmlns:a16="http://schemas.microsoft.com/office/drawing/2014/main" val="3618066167"/>
                    </a:ext>
                  </a:extLst>
                </a:gridCol>
                <a:gridCol w="953533">
                  <a:extLst>
                    <a:ext uri="{9D8B030D-6E8A-4147-A177-3AD203B41FA5}">
                      <a16:colId xmlns:a16="http://schemas.microsoft.com/office/drawing/2014/main" val="4233498317"/>
                    </a:ext>
                  </a:extLst>
                </a:gridCol>
                <a:gridCol w="953533">
                  <a:extLst>
                    <a:ext uri="{9D8B030D-6E8A-4147-A177-3AD203B41FA5}">
                      <a16:colId xmlns:a16="http://schemas.microsoft.com/office/drawing/2014/main" val="2162172299"/>
                    </a:ext>
                  </a:extLst>
                </a:gridCol>
                <a:gridCol w="953533">
                  <a:extLst>
                    <a:ext uri="{9D8B030D-6E8A-4147-A177-3AD203B41FA5}">
                      <a16:colId xmlns:a16="http://schemas.microsoft.com/office/drawing/2014/main" val="1804624713"/>
                    </a:ext>
                  </a:extLst>
                </a:gridCol>
                <a:gridCol w="953533">
                  <a:extLst>
                    <a:ext uri="{9D8B030D-6E8A-4147-A177-3AD203B41FA5}">
                      <a16:colId xmlns:a16="http://schemas.microsoft.com/office/drawing/2014/main" val="1783213625"/>
                    </a:ext>
                  </a:extLst>
                </a:gridCol>
                <a:gridCol w="953533">
                  <a:extLst>
                    <a:ext uri="{9D8B030D-6E8A-4147-A177-3AD203B41FA5}">
                      <a16:colId xmlns:a16="http://schemas.microsoft.com/office/drawing/2014/main" val="1249109925"/>
                    </a:ext>
                  </a:extLst>
                </a:gridCol>
              </a:tblGrid>
              <a:tr h="456235">
                <a:tc>
                  <a:txBody>
                    <a:bodyPr/>
                    <a:lstStyle/>
                    <a:p>
                      <a:pPr algn="ctr"/>
                      <a:endParaRPr lang="en-GB" sz="1200" b="1">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algn="ctr" fontAlgn="b"/>
                      <a:r>
                        <a:rPr lang="en-GB" sz="1200" b="1" u="none" strike="noStrike">
                          <a:solidFill>
                            <a:srgbClr val="0070C0"/>
                          </a:solidFill>
                          <a:effectLst/>
                        </a:rPr>
                        <a:t>Pre-COVID to Now:</a:t>
                      </a:r>
                    </a:p>
                    <a:p>
                      <a:pPr algn="ctr" fontAlgn="b"/>
                      <a:r>
                        <a:rPr lang="en-GB" sz="1200" b="1" u="none" strike="noStrike">
                          <a:effectLst/>
                        </a:rPr>
                        <a:t>Q4 2019 to Q4 2022</a:t>
                      </a:r>
                      <a:endParaRPr lang="en-GB" sz="1200" b="1" i="0" u="none" strike="noStrike">
                        <a:solidFill>
                          <a:srgbClr val="000000"/>
                        </a:solidFill>
                        <a:effectLst/>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1200" b="1">
                        <a:solidFill>
                          <a:schemeClr val="bg1"/>
                        </a:solidFill>
                      </a:endParaRPr>
                    </a:p>
                  </a:txBody>
                  <a:tcPr/>
                </a:tc>
                <a:tc hMerge="1">
                  <a:txBody>
                    <a:bodyPr/>
                    <a:lstStyle/>
                    <a:p>
                      <a:pPr algn="ctr"/>
                      <a:endParaRPr lang="en-GB" sz="1200" b="1">
                        <a:solidFill>
                          <a:schemeClr val="bg1"/>
                        </a:solidFill>
                      </a:endParaRPr>
                    </a:p>
                  </a:txBody>
                  <a:tcPr/>
                </a:tc>
                <a:tc gridSpan="3">
                  <a:txBody>
                    <a:bodyPr/>
                    <a:lstStyle/>
                    <a:p>
                      <a:pPr algn="ctr" fontAlgn="b"/>
                      <a:r>
                        <a:rPr lang="en-GB" sz="1200" b="1" u="none" strike="noStrike">
                          <a:solidFill>
                            <a:srgbClr val="0070C0"/>
                          </a:solidFill>
                          <a:effectLst/>
                        </a:rPr>
                        <a:t>Mid-COVID to Now:</a:t>
                      </a:r>
                    </a:p>
                    <a:p>
                      <a:pPr algn="ctr" fontAlgn="b"/>
                      <a:r>
                        <a:rPr lang="en-GB" sz="1200" b="1" u="none" strike="noStrike">
                          <a:effectLst/>
                        </a:rPr>
                        <a:t>Q4 2020 to Q4 2022</a:t>
                      </a:r>
                      <a:endParaRPr lang="en-GB" sz="1200" b="1" i="0" u="none" strike="noStrike">
                        <a:solidFill>
                          <a:srgbClr val="000000"/>
                        </a:solidFill>
                        <a:effectLst/>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b"/>
                      <a:endParaRPr lang="en-GB" sz="1100" b="1" i="0" u="none" strike="noStrike">
                        <a:solidFill>
                          <a:srgbClr val="000000"/>
                        </a:solidFill>
                        <a:effectLst/>
                        <a:latin typeface="Arial"/>
                      </a:endParaRPr>
                    </a:p>
                  </a:txBody>
                  <a:tcPr>
                    <a:solidFill>
                      <a:schemeClr val="bg1">
                        <a:lumMod val="85000"/>
                      </a:schemeClr>
                    </a:solidFill>
                  </a:tcPr>
                </a:tc>
                <a:tc hMerge="1">
                  <a:txBody>
                    <a:bodyPr/>
                    <a:lstStyle/>
                    <a:p>
                      <a:pPr algn="ctr" fontAlgn="b"/>
                      <a:endParaRPr lang="en-GB" sz="1100" b="1" i="0" u="none" strike="noStrike">
                        <a:solidFill>
                          <a:srgbClr val="000000"/>
                        </a:solidFill>
                        <a:effectLst/>
                        <a:latin typeface="Arial"/>
                      </a:endParaRPr>
                    </a:p>
                  </a:txBody>
                  <a:tcPr>
                    <a:solidFill>
                      <a:schemeClr val="bg1">
                        <a:lumMod val="85000"/>
                      </a:schemeClr>
                    </a:solidFill>
                  </a:tcPr>
                </a:tc>
                <a:tc gridSpan="3">
                  <a:txBody>
                    <a:bodyPr/>
                    <a:lstStyle/>
                    <a:p>
                      <a:pPr lvl="0" algn="ctr">
                        <a:buNone/>
                      </a:pPr>
                      <a:r>
                        <a:rPr lang="en-GB" sz="1200" b="1" u="none" strike="noStrike">
                          <a:solidFill>
                            <a:srgbClr val="0070C0"/>
                          </a:solidFill>
                          <a:effectLst/>
                        </a:rPr>
                        <a:t>Previous quarter to Now:</a:t>
                      </a:r>
                      <a:endParaRPr lang="en-US" sz="1200">
                        <a:solidFill>
                          <a:srgbClr val="0070C0"/>
                        </a:solidFill>
                      </a:endParaRPr>
                    </a:p>
                    <a:p>
                      <a:pPr lvl="0" algn="ctr">
                        <a:buNone/>
                      </a:pPr>
                      <a:r>
                        <a:rPr lang="en-GB" sz="1200" b="1" u="none" strike="noStrike">
                          <a:effectLst/>
                        </a:rPr>
                        <a:t>Q3 2022 to Q4 2022</a:t>
                      </a:r>
                      <a:endParaRPr lang="en-GB" sz="1200" b="1" i="0" u="none" strike="noStrike">
                        <a:solidFill>
                          <a:srgbClr val="000000"/>
                        </a:solidFill>
                        <a:effectLst/>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extLst>
                  <a:ext uri="{0D108BD9-81ED-4DB2-BD59-A6C34878D82A}">
                    <a16:rowId xmlns:a16="http://schemas.microsoft.com/office/drawing/2014/main" val="2486069436"/>
                  </a:ext>
                </a:extLst>
              </a:tr>
              <a:tr h="293513">
                <a:tc>
                  <a:txBody>
                    <a:bodyPr/>
                    <a:lstStyle/>
                    <a:p>
                      <a:endParaRPr lang="en-GB" sz="120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Weekdays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Weekends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Weekdays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Weekends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Weekdays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Weekends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11037838"/>
                  </a:ext>
                </a:extLst>
              </a:tr>
              <a:tr h="2935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t>Cambridge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chemeClr val="tx1"/>
                          </a:solidFill>
                          <a:effectLst/>
                          <a:latin typeface="Calibri"/>
                        </a:rPr>
                        <a:t>-18%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rtl="0" fontAlgn="ctr"/>
                      <a:r>
                        <a:rPr lang="en-GB" sz="1200" b="1" i="0" u="none" strike="noStrike">
                          <a:solidFill>
                            <a:schemeClr val="tx1"/>
                          </a:solidFill>
                          <a:effectLst/>
                          <a:latin typeface="Calibri"/>
                        </a:rPr>
                        <a:t>-18%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rtl="0" fontAlgn="ctr"/>
                      <a:r>
                        <a:rPr lang="en-GB" sz="1200" b="1" i="0" u="none" strike="noStrike">
                          <a:solidFill>
                            <a:schemeClr val="tx1"/>
                          </a:solidFill>
                          <a:effectLst/>
                          <a:latin typeface="Calibri"/>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rtl="0" fontAlgn="ctr"/>
                      <a:r>
                        <a:rPr lang="en-GB" sz="1200" b="1" i="0" u="none" strike="noStrike">
                          <a:solidFill>
                            <a:sysClr val="windowText" lastClr="000000"/>
                          </a:solidFill>
                          <a:effectLst/>
                          <a:latin typeface="Calibri"/>
                        </a:rPr>
                        <a:t>+47%</a:t>
                      </a:r>
                      <a:endParaRPr lang="en-US" sz="1200">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ctr">
                        <a:buNone/>
                      </a:pPr>
                      <a:r>
                        <a:rPr lang="en-GB" sz="1200" b="1" i="0" u="none" strike="noStrike">
                          <a:solidFill>
                            <a:sysClr val="windowText" lastClr="000000"/>
                          </a:solidFill>
                          <a:effectLst/>
                          <a:latin typeface="Calibri"/>
                        </a:rPr>
                        <a:t>+50%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ctr">
                        <a:buNone/>
                      </a:pPr>
                      <a:r>
                        <a:rPr lang="en-GB" sz="1200" b="1" i="0" u="none" strike="noStrike">
                          <a:solidFill>
                            <a:sysClr val="windowText" lastClr="000000"/>
                          </a:solidFill>
                          <a:effectLst/>
                          <a:latin typeface="Calibri"/>
                        </a:rPr>
                        <a:t>+31%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1200" b="1" i="0" u="none" strike="noStrike">
                          <a:solidFill>
                            <a:sysClr val="windowText" lastClr="000000"/>
                          </a:solidFill>
                          <a:effectLst/>
                          <a:latin typeface="Calibri"/>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GB" sz="1200" b="1" i="0" u="none" strike="noStrike">
                          <a:solidFill>
                            <a:sysClr val="windowText" lastClr="000000"/>
                          </a:solidFill>
                          <a:effectLst/>
                          <a:latin typeface="Calibri"/>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GB" sz="1200" b="1" i="0" u="none" strike="noStrike">
                          <a:solidFill>
                            <a:sysClr val="windowText" lastClr="000000"/>
                          </a:solidFill>
                          <a:effectLst/>
                          <a:latin typeface="Calibri"/>
                        </a:rPr>
                        <a:t>-16%</a:t>
                      </a:r>
                      <a:endParaRPr lang="en-US" sz="1200">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8142"/>
                  </a:ext>
                </a:extLst>
              </a:tr>
            </a:tbl>
          </a:graphicData>
        </a:graphic>
      </p:graphicFrame>
      <p:sp>
        <p:nvSpPr>
          <p:cNvPr id="4" name="TextBox 3">
            <a:extLst>
              <a:ext uri="{FF2B5EF4-FFF2-40B4-BE49-F238E27FC236}">
                <a16:creationId xmlns:a16="http://schemas.microsoft.com/office/drawing/2014/main" id="{2DE0642C-1098-0FE5-7789-5BBDB24910AD}"/>
              </a:ext>
            </a:extLst>
          </p:cNvPr>
          <p:cNvSpPr txBox="1"/>
          <p:nvPr/>
        </p:nvSpPr>
        <p:spPr>
          <a:xfrm>
            <a:off x="203961" y="706530"/>
            <a:ext cx="11760140"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cs typeface="Calibri"/>
              </a:rPr>
              <a:t>Cycle volumes had been closer to pre-COVID levels during most of 2022 (within 10%) but have been further away from pre-COVID levels more recently (-25%), perhaps partly due to the snowy conditions in Dec 2022.</a:t>
            </a:r>
            <a:endParaRPr lang="en-US" sz="1400">
              <a:ea typeface="Calibri"/>
              <a:cs typeface="Calibri"/>
            </a:endParaRPr>
          </a:p>
        </p:txBody>
      </p:sp>
      <p:sp>
        <p:nvSpPr>
          <p:cNvPr id="6" name="TextBox 5">
            <a:extLst>
              <a:ext uri="{FF2B5EF4-FFF2-40B4-BE49-F238E27FC236}">
                <a16:creationId xmlns:a16="http://schemas.microsoft.com/office/drawing/2014/main" id="{B7B826EA-334C-C5E9-F9A8-861BD2A1B939}"/>
              </a:ext>
            </a:extLst>
          </p:cNvPr>
          <p:cNvSpPr txBox="1"/>
          <p:nvPr/>
        </p:nvSpPr>
        <p:spPr>
          <a:xfrm>
            <a:off x="42" y="6616116"/>
            <a:ext cx="12167979" cy="253916"/>
          </a:xfrm>
          <a:prstGeom prst="rect">
            <a:avLst/>
          </a:prstGeom>
          <a:noFill/>
        </p:spPr>
        <p:txBody>
          <a:bodyPr wrap="square" lIns="91440" tIns="45720" rIns="91440" bIns="45720" rtlCol="0" anchor="t">
            <a:spAutoFit/>
          </a:bodyPr>
          <a:lstStyle/>
          <a:p>
            <a:r>
              <a:rPr lang="en-GB" sz="1050"/>
              <a:t>This analysis is based on data from the 5 sensors with sufficient comparable data for 2019, 2020, 2021 and 2022: Coldham’s Lane, Coleridge Road, Hills Road, Milton Road (North) and Tenison Road.</a:t>
            </a:r>
          </a:p>
        </p:txBody>
      </p:sp>
      <p:sp>
        <p:nvSpPr>
          <p:cNvPr id="15" name="TextBox 14">
            <a:extLst>
              <a:ext uri="{FF2B5EF4-FFF2-40B4-BE49-F238E27FC236}">
                <a16:creationId xmlns:a16="http://schemas.microsoft.com/office/drawing/2014/main" id="{55BBA933-2EC3-AE52-C6E3-A0179A272235}"/>
              </a:ext>
            </a:extLst>
          </p:cNvPr>
          <p:cNvSpPr txBox="1"/>
          <p:nvPr/>
        </p:nvSpPr>
        <p:spPr>
          <a:xfrm>
            <a:off x="3509521" y="3427080"/>
            <a:ext cx="1358672" cy="369332"/>
          </a:xfrm>
          <a:prstGeom prst="rect">
            <a:avLst/>
          </a:prstGeom>
          <a:noFill/>
        </p:spPr>
        <p:txBody>
          <a:bodyPr wrap="square" rtlCol="0">
            <a:spAutoFit/>
          </a:bodyPr>
          <a:lstStyle/>
          <a:p>
            <a:pPr algn="ctr"/>
            <a:r>
              <a:rPr lang="en-GB" b="1">
                <a:solidFill>
                  <a:srgbClr val="FFC000"/>
                </a:solidFill>
              </a:rPr>
              <a:t>2021</a:t>
            </a:r>
          </a:p>
        </p:txBody>
      </p:sp>
      <p:sp>
        <p:nvSpPr>
          <p:cNvPr id="19" name="TextBox 18">
            <a:extLst>
              <a:ext uri="{FF2B5EF4-FFF2-40B4-BE49-F238E27FC236}">
                <a16:creationId xmlns:a16="http://schemas.microsoft.com/office/drawing/2014/main" id="{38C48998-189C-26BA-D061-D16F9ED6A413}"/>
              </a:ext>
            </a:extLst>
          </p:cNvPr>
          <p:cNvSpPr txBox="1"/>
          <p:nvPr/>
        </p:nvSpPr>
        <p:spPr>
          <a:xfrm>
            <a:off x="6100695" y="3492989"/>
            <a:ext cx="1358672" cy="369332"/>
          </a:xfrm>
          <a:prstGeom prst="rect">
            <a:avLst/>
          </a:prstGeom>
          <a:noFill/>
        </p:spPr>
        <p:txBody>
          <a:bodyPr wrap="square" rtlCol="0">
            <a:spAutoFit/>
          </a:bodyPr>
          <a:lstStyle/>
          <a:p>
            <a:pPr algn="ctr"/>
            <a:r>
              <a:rPr lang="en-GB" b="1">
                <a:solidFill>
                  <a:srgbClr val="6C9E74"/>
                </a:solidFill>
              </a:rPr>
              <a:t>2020</a:t>
            </a:r>
          </a:p>
        </p:txBody>
      </p:sp>
      <p:sp>
        <p:nvSpPr>
          <p:cNvPr id="23" name="TextBox 22">
            <a:extLst>
              <a:ext uri="{FF2B5EF4-FFF2-40B4-BE49-F238E27FC236}">
                <a16:creationId xmlns:a16="http://schemas.microsoft.com/office/drawing/2014/main" id="{F8B579CB-528C-CB5E-42C6-9F2F0B5621F6}"/>
              </a:ext>
            </a:extLst>
          </p:cNvPr>
          <p:cNvSpPr txBox="1"/>
          <p:nvPr/>
        </p:nvSpPr>
        <p:spPr>
          <a:xfrm>
            <a:off x="8823553" y="1718163"/>
            <a:ext cx="1358672" cy="369332"/>
          </a:xfrm>
          <a:prstGeom prst="rect">
            <a:avLst/>
          </a:prstGeom>
          <a:noFill/>
        </p:spPr>
        <p:txBody>
          <a:bodyPr wrap="square" rtlCol="0">
            <a:spAutoFit/>
          </a:bodyPr>
          <a:lstStyle/>
          <a:p>
            <a:pPr algn="ctr"/>
            <a:r>
              <a:rPr lang="en-GB" b="1">
                <a:solidFill>
                  <a:srgbClr val="6575A8"/>
                </a:solidFill>
              </a:rPr>
              <a:t>2019</a:t>
            </a:r>
          </a:p>
        </p:txBody>
      </p:sp>
      <p:sp>
        <p:nvSpPr>
          <p:cNvPr id="26" name="TextBox 25">
            <a:extLst>
              <a:ext uri="{FF2B5EF4-FFF2-40B4-BE49-F238E27FC236}">
                <a16:creationId xmlns:a16="http://schemas.microsoft.com/office/drawing/2014/main" id="{BDD10991-E5F0-8EA3-93AE-2DD8E04C1CA2}"/>
              </a:ext>
            </a:extLst>
          </p:cNvPr>
          <p:cNvSpPr txBox="1"/>
          <p:nvPr/>
        </p:nvSpPr>
        <p:spPr>
          <a:xfrm>
            <a:off x="4649118" y="2335742"/>
            <a:ext cx="1358672" cy="369332"/>
          </a:xfrm>
          <a:prstGeom prst="rect">
            <a:avLst/>
          </a:prstGeom>
          <a:noFill/>
        </p:spPr>
        <p:txBody>
          <a:bodyPr wrap="square" rtlCol="0">
            <a:spAutoFit/>
          </a:bodyPr>
          <a:lstStyle/>
          <a:p>
            <a:pPr algn="ctr"/>
            <a:r>
              <a:rPr lang="en-GB" b="1">
                <a:solidFill>
                  <a:srgbClr val="F68A5B"/>
                </a:solidFill>
              </a:rPr>
              <a:t>2022</a:t>
            </a:r>
          </a:p>
        </p:txBody>
      </p:sp>
      <p:pic>
        <p:nvPicPr>
          <p:cNvPr id="16" name="Picture 15" descr="A picture containing text&#10;&#10;Description automatically generated">
            <a:extLst>
              <a:ext uri="{FF2B5EF4-FFF2-40B4-BE49-F238E27FC236}">
                <a16:creationId xmlns:a16="http://schemas.microsoft.com/office/drawing/2014/main" id="{B201230A-8438-4FAC-BF99-F92D14FBAE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0770172" y="-778447"/>
            <a:ext cx="590827" cy="2204871"/>
          </a:xfrm>
          <a:prstGeom prst="rect">
            <a:avLst/>
          </a:prstGeom>
        </p:spPr>
      </p:pic>
    </p:spTree>
    <p:extLst>
      <p:ext uri="{BB962C8B-B14F-4D97-AF65-F5344CB8AC3E}">
        <p14:creationId xmlns:p14="http://schemas.microsoft.com/office/powerpoint/2010/main" val="13146832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9" descr="Chart, line chart&#10;&#10;Description automatically generated">
            <a:extLst>
              <a:ext uri="{FF2B5EF4-FFF2-40B4-BE49-F238E27FC236}">
                <a16:creationId xmlns:a16="http://schemas.microsoft.com/office/drawing/2014/main" id="{F7B96DCB-FDEA-B450-19D7-5686543EBD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2175" y="1303694"/>
            <a:ext cx="8134350" cy="4183937"/>
          </a:xfrm>
          <a:prstGeom prst="rect">
            <a:avLst/>
          </a:prstGeom>
        </p:spPr>
      </p:pic>
      <p:sp>
        <p:nvSpPr>
          <p:cNvPr id="5" name="Rectangle 4"/>
          <p:cNvSpPr/>
          <p:nvPr/>
        </p:nvSpPr>
        <p:spPr>
          <a:xfrm>
            <a:off x="279997" y="5433910"/>
            <a:ext cx="11763286" cy="1277273"/>
          </a:xfrm>
          <a:prstGeom prst="rect">
            <a:avLst/>
          </a:prstGeom>
        </p:spPr>
        <p:txBody>
          <a:bodyPr wrap="square">
            <a:spAutoFit/>
          </a:bodyPr>
          <a:lstStyle/>
          <a:p>
            <a:pPr marL="171450" indent="-171450">
              <a:buFont typeface="Arial" panose="020B0604020202020204" pitchFamily="34" charset="0"/>
              <a:buChar char="•"/>
            </a:pPr>
            <a:endParaRPr lang="en-GB" sz="1000" b="1"/>
          </a:p>
          <a:p>
            <a:pPr marL="171450" indent="-171450">
              <a:buFont typeface="Arial" panose="020B0604020202020204" pitchFamily="34" charset="0"/>
              <a:buChar char="•"/>
            </a:pPr>
            <a:endParaRPr kumimoji="0" lang="en-GB" sz="10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6BBB7CFC-F463-40A5-957F-4588C10A8CDE}"/>
              </a:ext>
            </a:extLst>
          </p:cNvPr>
          <p:cNvSpPr/>
          <p:nvPr/>
        </p:nvSpPr>
        <p:spPr>
          <a:xfrm>
            <a:off x="6112" y="161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a:latin typeface="Calibri" panose="020F0502020204030204"/>
              </a:rPr>
              <a:t>Pedestrians: Cambridge Flow by Month:</a:t>
            </a:r>
            <a:endParaRPr kumimoji="0" lang="en-GB" sz="2800" b="1" i="0" u="none" strike="noStrike" kern="1200" cap="none" spc="0" normalizeH="0" baseline="0" noProof="0">
              <a:ln>
                <a:noFill/>
              </a:ln>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1D461E08-1922-43B4-834D-DCF0911E7694}"/>
              </a:ext>
            </a:extLst>
          </p:cNvPr>
          <p:cNvSpPr>
            <a:spLocks noGrp="1"/>
          </p:cNvSpPr>
          <p:nvPr>
            <p:ph type="sldNum" sz="quarter" idx="12"/>
          </p:nvPr>
        </p:nvSpPr>
        <p:spPr/>
        <p:txBody>
          <a:bodyPr/>
          <a:lstStyle/>
          <a:p>
            <a:fld id="{AE56028F-813B-4E02-837E-17CD63D81F9F}" type="slidenum">
              <a:rPr lang="en-GB" smtClean="0"/>
              <a:t>31</a:t>
            </a:fld>
            <a:endParaRPr lang="en-GB"/>
          </a:p>
        </p:txBody>
      </p:sp>
      <p:graphicFrame>
        <p:nvGraphicFramePr>
          <p:cNvPr id="6" name="Table 5">
            <a:extLst>
              <a:ext uri="{FF2B5EF4-FFF2-40B4-BE49-F238E27FC236}">
                <a16:creationId xmlns:a16="http://schemas.microsoft.com/office/drawing/2014/main" id="{0785CBE7-BB1A-8F24-2C12-64D9E59241E9}"/>
              </a:ext>
            </a:extLst>
          </p:cNvPr>
          <p:cNvGraphicFramePr>
            <a:graphicFrameLocks noGrp="1"/>
          </p:cNvGraphicFramePr>
          <p:nvPr/>
        </p:nvGraphicFramePr>
        <p:xfrm>
          <a:off x="1381125" y="6934200"/>
          <a:ext cx="9524848" cy="1044226"/>
        </p:xfrm>
        <a:graphic>
          <a:graphicData uri="http://schemas.openxmlformats.org/drawingml/2006/table">
            <a:tbl>
              <a:tblPr firstRow="1" bandRow="1">
                <a:tableStyleId>{5940675A-B579-460E-94D1-54222C63F5DA}</a:tableStyleId>
              </a:tblPr>
              <a:tblGrid>
                <a:gridCol w="1049247">
                  <a:extLst>
                    <a:ext uri="{9D8B030D-6E8A-4147-A177-3AD203B41FA5}">
                      <a16:colId xmlns:a16="http://schemas.microsoft.com/office/drawing/2014/main" val="3808771745"/>
                    </a:ext>
                  </a:extLst>
                </a:gridCol>
                <a:gridCol w="855723">
                  <a:extLst>
                    <a:ext uri="{9D8B030D-6E8A-4147-A177-3AD203B41FA5}">
                      <a16:colId xmlns:a16="http://schemas.microsoft.com/office/drawing/2014/main" val="710742870"/>
                    </a:ext>
                  </a:extLst>
                </a:gridCol>
                <a:gridCol w="952485">
                  <a:extLst>
                    <a:ext uri="{9D8B030D-6E8A-4147-A177-3AD203B41FA5}">
                      <a16:colId xmlns:a16="http://schemas.microsoft.com/office/drawing/2014/main" val="3995813738"/>
                    </a:ext>
                  </a:extLst>
                </a:gridCol>
                <a:gridCol w="983802">
                  <a:extLst>
                    <a:ext uri="{9D8B030D-6E8A-4147-A177-3AD203B41FA5}">
                      <a16:colId xmlns:a16="http://schemas.microsoft.com/office/drawing/2014/main" val="3008742623"/>
                    </a:ext>
                  </a:extLst>
                </a:gridCol>
                <a:gridCol w="921166">
                  <a:extLst>
                    <a:ext uri="{9D8B030D-6E8A-4147-A177-3AD203B41FA5}">
                      <a16:colId xmlns:a16="http://schemas.microsoft.com/office/drawing/2014/main" val="3618066167"/>
                    </a:ext>
                  </a:extLst>
                </a:gridCol>
                <a:gridCol w="952485">
                  <a:extLst>
                    <a:ext uri="{9D8B030D-6E8A-4147-A177-3AD203B41FA5}">
                      <a16:colId xmlns:a16="http://schemas.microsoft.com/office/drawing/2014/main" val="4233498317"/>
                    </a:ext>
                  </a:extLst>
                </a:gridCol>
                <a:gridCol w="952485">
                  <a:extLst>
                    <a:ext uri="{9D8B030D-6E8A-4147-A177-3AD203B41FA5}">
                      <a16:colId xmlns:a16="http://schemas.microsoft.com/office/drawing/2014/main" val="2162172299"/>
                    </a:ext>
                  </a:extLst>
                </a:gridCol>
                <a:gridCol w="952485">
                  <a:extLst>
                    <a:ext uri="{9D8B030D-6E8A-4147-A177-3AD203B41FA5}">
                      <a16:colId xmlns:a16="http://schemas.microsoft.com/office/drawing/2014/main" val="1804624713"/>
                    </a:ext>
                  </a:extLst>
                </a:gridCol>
                <a:gridCol w="952485">
                  <a:extLst>
                    <a:ext uri="{9D8B030D-6E8A-4147-A177-3AD203B41FA5}">
                      <a16:colId xmlns:a16="http://schemas.microsoft.com/office/drawing/2014/main" val="1783213625"/>
                    </a:ext>
                  </a:extLst>
                </a:gridCol>
                <a:gridCol w="952485">
                  <a:extLst>
                    <a:ext uri="{9D8B030D-6E8A-4147-A177-3AD203B41FA5}">
                      <a16:colId xmlns:a16="http://schemas.microsoft.com/office/drawing/2014/main" val="1249109925"/>
                    </a:ext>
                  </a:extLst>
                </a:gridCol>
              </a:tblGrid>
              <a:tr h="456235">
                <a:tc>
                  <a:txBody>
                    <a:bodyPr/>
                    <a:lstStyle/>
                    <a:p>
                      <a:pPr algn="ctr"/>
                      <a:endParaRPr lang="en-GB" sz="1200" b="1">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algn="ctr" fontAlgn="b"/>
                      <a:r>
                        <a:rPr lang="en-GB" sz="1200" b="1" u="none" strike="noStrike">
                          <a:solidFill>
                            <a:srgbClr val="0070C0"/>
                          </a:solidFill>
                          <a:effectLst/>
                        </a:rPr>
                        <a:t>Pre-COVID to Now:</a:t>
                      </a:r>
                    </a:p>
                    <a:p>
                      <a:pPr algn="ctr" fontAlgn="b"/>
                      <a:r>
                        <a:rPr lang="en-GB" sz="1200" b="1" u="none" strike="noStrike">
                          <a:effectLst/>
                        </a:rPr>
                        <a:t>Q4 2019 to Q4 2022</a:t>
                      </a:r>
                      <a:endParaRPr lang="en-GB" sz="1200" b="1" i="0" u="none" strike="noStrike">
                        <a:solidFill>
                          <a:srgbClr val="000000"/>
                        </a:solidFill>
                        <a:effectLst/>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00" b="1">
                        <a:solidFill>
                          <a:schemeClr val="bg1"/>
                        </a:solidFill>
                      </a:endParaRPr>
                    </a:p>
                  </a:txBody>
                  <a:tcPr/>
                </a:tc>
                <a:tc hMerge="1">
                  <a:txBody>
                    <a:bodyPr/>
                    <a:lstStyle/>
                    <a:p>
                      <a:pPr algn="ctr"/>
                      <a:endParaRPr lang="en-GB" sz="1200" b="1">
                        <a:solidFill>
                          <a:schemeClr val="bg1"/>
                        </a:solidFill>
                      </a:endParaRPr>
                    </a:p>
                  </a:txBody>
                  <a:tcPr/>
                </a:tc>
                <a:tc gridSpan="3">
                  <a:txBody>
                    <a:bodyPr/>
                    <a:lstStyle/>
                    <a:p>
                      <a:pPr algn="ctr" fontAlgn="b"/>
                      <a:r>
                        <a:rPr lang="en-GB" sz="1200" b="1" u="none" strike="noStrike">
                          <a:solidFill>
                            <a:srgbClr val="0070C0"/>
                          </a:solidFill>
                          <a:effectLst/>
                        </a:rPr>
                        <a:t>Mid-COVID to Now:</a:t>
                      </a:r>
                    </a:p>
                    <a:p>
                      <a:pPr algn="ctr" fontAlgn="b"/>
                      <a:r>
                        <a:rPr lang="en-GB" sz="1200" b="1" u="none" strike="noStrike">
                          <a:effectLst/>
                        </a:rPr>
                        <a:t>Q4 2020 to Q4 2022</a:t>
                      </a:r>
                      <a:endParaRPr lang="en-GB" sz="1200" b="1" i="0" u="none" strike="noStrike">
                        <a:solidFill>
                          <a:srgbClr val="000000"/>
                        </a:solidFill>
                        <a:effectLst/>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en-GB" sz="1100" b="1" i="0" u="none" strike="noStrike">
                        <a:solidFill>
                          <a:srgbClr val="000000"/>
                        </a:solidFill>
                        <a:effectLst/>
                        <a:latin typeface="Arial"/>
                      </a:endParaRPr>
                    </a:p>
                  </a:txBody>
                  <a:tcPr>
                    <a:solidFill>
                      <a:schemeClr val="bg1">
                        <a:lumMod val="85000"/>
                      </a:schemeClr>
                    </a:solidFill>
                  </a:tcPr>
                </a:tc>
                <a:tc hMerge="1">
                  <a:txBody>
                    <a:bodyPr/>
                    <a:lstStyle/>
                    <a:p>
                      <a:pPr algn="ctr" fontAlgn="b"/>
                      <a:endParaRPr lang="en-GB" sz="1100" b="1" i="0" u="none" strike="noStrike">
                        <a:solidFill>
                          <a:srgbClr val="000000"/>
                        </a:solidFill>
                        <a:effectLst/>
                        <a:latin typeface="Arial"/>
                      </a:endParaRPr>
                    </a:p>
                  </a:txBody>
                  <a:tcPr>
                    <a:solidFill>
                      <a:schemeClr val="bg1">
                        <a:lumMod val="85000"/>
                      </a:schemeClr>
                    </a:solidFill>
                  </a:tcPr>
                </a:tc>
                <a:tc gridSpan="3">
                  <a:txBody>
                    <a:bodyPr/>
                    <a:lstStyle/>
                    <a:p>
                      <a:pPr lvl="0" algn="ctr">
                        <a:buNone/>
                      </a:pPr>
                      <a:r>
                        <a:rPr lang="en-GB" sz="1200" b="1" u="none" strike="noStrike">
                          <a:solidFill>
                            <a:srgbClr val="0070C0"/>
                          </a:solidFill>
                          <a:effectLst/>
                        </a:rPr>
                        <a:t>Previous quarter to Now:</a:t>
                      </a:r>
                      <a:endParaRPr lang="en-US" sz="1200">
                        <a:solidFill>
                          <a:srgbClr val="0070C0"/>
                        </a:solidFill>
                      </a:endParaRPr>
                    </a:p>
                    <a:p>
                      <a:pPr lvl="0" algn="ctr">
                        <a:buNone/>
                      </a:pPr>
                      <a:r>
                        <a:rPr lang="en-GB" sz="1200" b="1" u="none" strike="noStrike">
                          <a:effectLst/>
                        </a:rPr>
                        <a:t>Q3 2022 to Q4 2022</a:t>
                      </a:r>
                      <a:endParaRPr lang="en-GB" sz="1200" b="1" i="0" u="none" strike="noStrike">
                        <a:solidFill>
                          <a:srgbClr val="000000"/>
                        </a:solidFill>
                        <a:effectLst/>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extLst>
                  <a:ext uri="{0D108BD9-81ED-4DB2-BD59-A6C34878D82A}">
                    <a16:rowId xmlns:a16="http://schemas.microsoft.com/office/drawing/2014/main" val="2486069436"/>
                  </a:ext>
                </a:extLst>
              </a:tr>
              <a:tr h="293513">
                <a:tc>
                  <a:txBody>
                    <a:bodyPr/>
                    <a:lstStyle/>
                    <a:p>
                      <a:endParaRPr lang="en-GB" sz="120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Weekdays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Weekends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Weekdays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Weekends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Weekdays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Weekends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11037838"/>
                  </a:ext>
                </a:extLst>
              </a:tr>
              <a:tr h="2935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t>Cambridge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chemeClr val="tx1"/>
                          </a:solidFill>
                          <a:effectLst/>
                          <a:latin typeface="Calibri"/>
                        </a:rPr>
                        <a:t>-15%</a:t>
                      </a:r>
                      <a:endParaRPr lang="en-US">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rtl="0" fontAlgn="ctr"/>
                      <a:r>
                        <a:rPr lang="en-GB" sz="1200" b="1" i="0" u="none" strike="noStrike">
                          <a:solidFill>
                            <a:schemeClr val="tx1"/>
                          </a:solidFill>
                          <a:effectLst/>
                          <a:latin typeface="Calibri"/>
                        </a:rPr>
                        <a:t>-18%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rtl="0" fontAlgn="ctr"/>
                      <a:r>
                        <a:rPr lang="en-GB" sz="1200" b="1" i="0" u="none" strike="noStrike">
                          <a:solidFill>
                            <a:schemeClr val="tx1"/>
                          </a:solidFill>
                          <a:effectLst/>
                          <a:latin typeface="Calibri"/>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rtl="0" fontAlgn="ctr"/>
                      <a:r>
                        <a:rPr lang="en-GB" sz="1200" b="1" i="0" u="none" strike="noStrike">
                          <a:solidFill>
                            <a:sysClr val="windowText" lastClr="000000"/>
                          </a:solidFill>
                          <a:effectLst/>
                          <a:latin typeface="Calibri"/>
                        </a:rPr>
                        <a:t>+28%</a:t>
                      </a:r>
                      <a:endParaRPr lang="en-US" sz="1200">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i="0" u="none" strike="noStrike">
                          <a:solidFill>
                            <a:sysClr val="windowText" lastClr="000000"/>
                          </a:solidFill>
                          <a:effectLst/>
                          <a:latin typeface="Calibri"/>
                        </a:rPr>
                        <a:t>+31%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i="0" u="none" strike="noStrike">
                          <a:solidFill>
                            <a:sysClr val="windowText" lastClr="000000"/>
                          </a:solidFill>
                          <a:effectLst/>
                          <a:latin typeface="Calibri"/>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200" b="1" i="0" u="none" strike="noStrike">
                          <a:solidFill>
                            <a:sysClr val="windowText" lastClr="000000"/>
                          </a:solidFill>
                          <a:effectLst/>
                          <a:latin typeface="Calibri"/>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i="0" u="none" strike="noStrike">
                          <a:solidFill>
                            <a:sysClr val="windowText" lastClr="000000"/>
                          </a:solidFill>
                          <a:effectLst/>
                          <a:latin typeface="Calibri"/>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i="0" u="none" strike="noStrike">
                          <a:solidFill>
                            <a:sysClr val="windowText" lastClr="000000"/>
                          </a:solidFill>
                          <a:effectLst/>
                          <a:latin typeface="Calibri"/>
                        </a:rPr>
                        <a:t>-16%</a:t>
                      </a:r>
                      <a:endParaRPr lang="en-US" sz="1200">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8142"/>
                  </a:ext>
                </a:extLst>
              </a:tr>
            </a:tbl>
          </a:graphicData>
        </a:graphic>
      </p:graphicFrame>
      <p:graphicFrame>
        <p:nvGraphicFramePr>
          <p:cNvPr id="16" name="Table 15">
            <a:extLst>
              <a:ext uri="{FF2B5EF4-FFF2-40B4-BE49-F238E27FC236}">
                <a16:creationId xmlns:a16="http://schemas.microsoft.com/office/drawing/2014/main" id="{FF6160B1-3498-8B27-FC5B-03964D1F8390}"/>
              </a:ext>
            </a:extLst>
          </p:cNvPr>
          <p:cNvGraphicFramePr>
            <a:graphicFrameLocks noGrp="1"/>
          </p:cNvGraphicFramePr>
          <p:nvPr/>
        </p:nvGraphicFramePr>
        <p:xfrm>
          <a:off x="1328418" y="5526899"/>
          <a:ext cx="9535163" cy="1007383"/>
        </p:xfrm>
        <a:graphic>
          <a:graphicData uri="http://schemas.openxmlformats.org/drawingml/2006/table">
            <a:tbl>
              <a:tblPr firstRow="1" bandRow="1">
                <a:tableStyleId>{5940675A-B579-460E-94D1-54222C63F5DA}</a:tableStyleId>
              </a:tblPr>
              <a:tblGrid>
                <a:gridCol w="1028687">
                  <a:extLst>
                    <a:ext uri="{9D8B030D-6E8A-4147-A177-3AD203B41FA5}">
                      <a16:colId xmlns:a16="http://schemas.microsoft.com/office/drawing/2014/main" val="3808771745"/>
                    </a:ext>
                  </a:extLst>
                </a:gridCol>
                <a:gridCol w="945164">
                  <a:extLst>
                    <a:ext uri="{9D8B030D-6E8A-4147-A177-3AD203B41FA5}">
                      <a16:colId xmlns:a16="http://schemas.microsoft.com/office/drawing/2014/main" val="710742870"/>
                    </a:ext>
                  </a:extLst>
                </a:gridCol>
                <a:gridCol w="945164">
                  <a:extLst>
                    <a:ext uri="{9D8B030D-6E8A-4147-A177-3AD203B41FA5}">
                      <a16:colId xmlns:a16="http://schemas.microsoft.com/office/drawing/2014/main" val="3995813738"/>
                    </a:ext>
                  </a:extLst>
                </a:gridCol>
                <a:gridCol w="945164">
                  <a:extLst>
                    <a:ext uri="{9D8B030D-6E8A-4147-A177-3AD203B41FA5}">
                      <a16:colId xmlns:a16="http://schemas.microsoft.com/office/drawing/2014/main" val="3008742623"/>
                    </a:ext>
                  </a:extLst>
                </a:gridCol>
                <a:gridCol w="945164">
                  <a:extLst>
                    <a:ext uri="{9D8B030D-6E8A-4147-A177-3AD203B41FA5}">
                      <a16:colId xmlns:a16="http://schemas.microsoft.com/office/drawing/2014/main" val="3618066167"/>
                    </a:ext>
                  </a:extLst>
                </a:gridCol>
                <a:gridCol w="945164">
                  <a:extLst>
                    <a:ext uri="{9D8B030D-6E8A-4147-A177-3AD203B41FA5}">
                      <a16:colId xmlns:a16="http://schemas.microsoft.com/office/drawing/2014/main" val="4233498317"/>
                    </a:ext>
                  </a:extLst>
                </a:gridCol>
                <a:gridCol w="945164">
                  <a:extLst>
                    <a:ext uri="{9D8B030D-6E8A-4147-A177-3AD203B41FA5}">
                      <a16:colId xmlns:a16="http://schemas.microsoft.com/office/drawing/2014/main" val="2162172299"/>
                    </a:ext>
                  </a:extLst>
                </a:gridCol>
                <a:gridCol w="945164">
                  <a:extLst>
                    <a:ext uri="{9D8B030D-6E8A-4147-A177-3AD203B41FA5}">
                      <a16:colId xmlns:a16="http://schemas.microsoft.com/office/drawing/2014/main" val="1804624713"/>
                    </a:ext>
                  </a:extLst>
                </a:gridCol>
                <a:gridCol w="945164">
                  <a:extLst>
                    <a:ext uri="{9D8B030D-6E8A-4147-A177-3AD203B41FA5}">
                      <a16:colId xmlns:a16="http://schemas.microsoft.com/office/drawing/2014/main" val="1783213625"/>
                    </a:ext>
                  </a:extLst>
                </a:gridCol>
                <a:gridCol w="945164">
                  <a:extLst>
                    <a:ext uri="{9D8B030D-6E8A-4147-A177-3AD203B41FA5}">
                      <a16:colId xmlns:a16="http://schemas.microsoft.com/office/drawing/2014/main" val="1249109925"/>
                    </a:ext>
                  </a:extLst>
                </a:gridCol>
              </a:tblGrid>
              <a:tr h="456235">
                <a:tc>
                  <a:txBody>
                    <a:bodyPr/>
                    <a:lstStyle/>
                    <a:p>
                      <a:pPr lvl="0" algn="ctr">
                        <a:buNone/>
                      </a:pPr>
                      <a:endParaRPr lang="en-GB" sz="1200" b="1" kern="1200" noProof="0">
                        <a:solidFill>
                          <a:sysClr val="windowText" lastClr="000000"/>
                        </a:solidFill>
                        <a:latin typeface="Calibri"/>
                        <a:ea typeface="+mn-ea"/>
                        <a:cs typeface="+mn-cs"/>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algn="ctr" fontAlgn="b"/>
                      <a:r>
                        <a:rPr lang="en-GB" sz="1200" b="1" u="none" strike="noStrike">
                          <a:solidFill>
                            <a:srgbClr val="0070C0"/>
                          </a:solidFill>
                          <a:effectLst/>
                          <a:latin typeface="Calibri"/>
                        </a:rPr>
                        <a:t>Pre-COVID to Now:</a:t>
                      </a:r>
                    </a:p>
                    <a:p>
                      <a:pPr algn="ctr" fontAlgn="b"/>
                      <a:r>
                        <a:rPr lang="en-GB" sz="1200" b="1" u="none" strike="noStrike">
                          <a:effectLst/>
                          <a:latin typeface="Calibri"/>
                        </a:rPr>
                        <a:t>Dec 2019 to Dec 2022</a:t>
                      </a:r>
                      <a:endParaRPr lang="en-GB" sz="1200" b="1" i="0" u="none" strike="noStrike">
                        <a:solidFill>
                          <a:srgbClr val="000000"/>
                        </a:solidFill>
                        <a:effectLst/>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200" b="1">
                        <a:solidFill>
                          <a:schemeClr val="bg1"/>
                        </a:solidFill>
                      </a:endParaRPr>
                    </a:p>
                  </a:txBody>
                  <a:tcPr/>
                </a:tc>
                <a:tc hMerge="1">
                  <a:txBody>
                    <a:bodyPr/>
                    <a:lstStyle/>
                    <a:p>
                      <a:pPr algn="ctr"/>
                      <a:endParaRPr lang="en-GB" sz="1200" b="1">
                        <a:solidFill>
                          <a:schemeClr val="bg1"/>
                        </a:solidFill>
                      </a:endParaRPr>
                    </a:p>
                  </a:txBody>
                  <a:tcPr/>
                </a:tc>
                <a:tc gridSpan="3">
                  <a:txBody>
                    <a:bodyPr/>
                    <a:lstStyle/>
                    <a:p>
                      <a:pPr algn="ctr" fontAlgn="b"/>
                      <a:r>
                        <a:rPr lang="en-GB" sz="1200" b="1" u="none" strike="noStrike">
                          <a:solidFill>
                            <a:srgbClr val="0070C0"/>
                          </a:solidFill>
                          <a:effectLst/>
                          <a:latin typeface="Calibri"/>
                        </a:rPr>
                        <a:t>Mid-COVID to Now:</a:t>
                      </a:r>
                    </a:p>
                    <a:p>
                      <a:pPr algn="ctr" fontAlgn="b"/>
                      <a:r>
                        <a:rPr lang="en-GB" sz="1200" b="1" u="none" strike="noStrike">
                          <a:effectLst/>
                          <a:latin typeface="Calibri"/>
                        </a:rPr>
                        <a:t>Dec 2020 to Dec 2022</a:t>
                      </a:r>
                      <a:endParaRPr lang="en-GB" sz="1200" b="1" i="0" u="none" strike="noStrike">
                        <a:solidFill>
                          <a:srgbClr val="000000"/>
                        </a:solidFill>
                        <a:effectLst/>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GB" sz="1100" b="1" i="0" u="none" strike="noStrike">
                        <a:solidFill>
                          <a:srgbClr val="000000"/>
                        </a:solidFill>
                        <a:effectLst/>
                        <a:latin typeface="Arial"/>
                      </a:endParaRPr>
                    </a:p>
                  </a:txBody>
                  <a:tcPr>
                    <a:solidFill>
                      <a:schemeClr val="bg1">
                        <a:lumMod val="85000"/>
                      </a:schemeClr>
                    </a:solidFill>
                  </a:tcPr>
                </a:tc>
                <a:tc hMerge="1">
                  <a:txBody>
                    <a:bodyPr/>
                    <a:lstStyle/>
                    <a:p>
                      <a:pPr algn="ctr" fontAlgn="b"/>
                      <a:endParaRPr lang="en-GB" sz="1100" b="1" i="0" u="none" strike="noStrike">
                        <a:solidFill>
                          <a:srgbClr val="000000"/>
                        </a:solidFill>
                        <a:effectLst/>
                        <a:latin typeface="Arial"/>
                      </a:endParaRPr>
                    </a:p>
                  </a:txBody>
                  <a:tcPr>
                    <a:solidFill>
                      <a:schemeClr val="bg1">
                        <a:lumMod val="85000"/>
                      </a:schemeClr>
                    </a:solidFill>
                  </a:tcPr>
                </a:tc>
                <a:tc gridSpan="3">
                  <a:txBody>
                    <a:bodyPr/>
                    <a:lstStyle/>
                    <a:p>
                      <a:pPr lvl="0" algn="ctr">
                        <a:buNone/>
                      </a:pPr>
                      <a:r>
                        <a:rPr lang="en-GB" sz="1200" b="1" u="none" strike="noStrike">
                          <a:solidFill>
                            <a:srgbClr val="0070C0"/>
                          </a:solidFill>
                          <a:effectLst/>
                          <a:latin typeface="Calibri"/>
                        </a:rPr>
                        <a:t>Previous update to Now:</a:t>
                      </a:r>
                      <a:endParaRPr lang="en-US" sz="1200">
                        <a:solidFill>
                          <a:srgbClr val="0070C0"/>
                        </a:solidFill>
                        <a:latin typeface="Calibri"/>
                      </a:endParaRPr>
                    </a:p>
                    <a:p>
                      <a:pPr lvl="0" algn="ctr">
                        <a:buNone/>
                      </a:pPr>
                      <a:r>
                        <a:rPr lang="en-GB" sz="1200" b="1" u="none" strike="noStrike">
                          <a:effectLst/>
                          <a:latin typeface="Calibri"/>
                        </a:rPr>
                        <a:t>Sept 2022 to Dec 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extLst>
                  <a:ext uri="{0D108BD9-81ED-4DB2-BD59-A6C34878D82A}">
                    <a16:rowId xmlns:a16="http://schemas.microsoft.com/office/drawing/2014/main" val="2486069436"/>
                  </a:ext>
                </a:extLst>
              </a:tr>
              <a:tr h="265648">
                <a:tc>
                  <a:txBody>
                    <a:bodyPr/>
                    <a:lstStyle/>
                    <a:p>
                      <a:endParaRPr lang="en-GB" sz="1200">
                        <a:solidFill>
                          <a:sysClr val="windowText" lastClr="000000"/>
                        </a:solidFill>
                        <a:latin typeface="Calibri"/>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1200" b="1" i="0" u="none" strike="noStrike">
                          <a:solidFill>
                            <a:srgbClr val="000000"/>
                          </a:solidFill>
                          <a:effectLst/>
                          <a:latin typeface="Calibri"/>
                        </a:rPr>
                        <a:t>Weekdays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1200" b="1" i="0" u="none" strike="noStrike">
                          <a:solidFill>
                            <a:srgbClr val="000000"/>
                          </a:solidFill>
                          <a:effectLst/>
                          <a:latin typeface="Calibri"/>
                        </a:rPr>
                        <a:t>Weekends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1200" b="1" i="0" u="none" strike="noStrike">
                          <a:solidFill>
                            <a:srgbClr val="000000"/>
                          </a:solidFill>
                          <a:effectLst/>
                          <a:latin typeface="Calibri"/>
                        </a:rPr>
                        <a:t>Weekdays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1200" b="1" i="0" u="none" strike="noStrike">
                          <a:solidFill>
                            <a:srgbClr val="000000"/>
                          </a:solidFill>
                          <a:effectLst/>
                          <a:latin typeface="Calibri"/>
                        </a:rPr>
                        <a:t>Weekends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1200" b="1" i="0" u="none" strike="noStrike">
                          <a:solidFill>
                            <a:srgbClr val="000000"/>
                          </a:solidFill>
                          <a:effectLst/>
                          <a:latin typeface="Calibri"/>
                        </a:rPr>
                        <a:t>Weekdays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1200" b="1" i="0" u="none" strike="noStrike">
                          <a:solidFill>
                            <a:srgbClr val="000000"/>
                          </a:solidFill>
                          <a:effectLst/>
                          <a:latin typeface="Calibri"/>
                        </a:rPr>
                        <a:t>Weekends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11037838"/>
                  </a:ext>
                </a:extLst>
              </a:tr>
              <a:tr h="275863">
                <a:tc>
                  <a:txBody>
                    <a:bodyPr/>
                    <a:lstStyle/>
                    <a:p>
                      <a:pPr marL="0" marR="0" lvl="0" indent="0" algn="l" rtl="0" eaLnBrk="1" fontAlgn="auto" latinLnBrk="0" hangingPunct="1">
                        <a:lnSpc>
                          <a:spcPct val="100000"/>
                        </a:lnSpc>
                        <a:spcBef>
                          <a:spcPts val="0"/>
                        </a:spcBef>
                        <a:spcAft>
                          <a:spcPts val="0"/>
                        </a:spcAft>
                        <a:buClrTx/>
                        <a:buSzTx/>
                        <a:buFontTx/>
                        <a:buNone/>
                      </a:pPr>
                      <a:r>
                        <a:rPr lang="en-GB" sz="1200" b="1">
                          <a:latin typeface="Calibri"/>
                        </a:rPr>
                        <a:t>Cambridge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chemeClr val="tx1"/>
                          </a:solidFill>
                          <a:effectLst/>
                          <a:latin typeface="Calibri"/>
                        </a:rPr>
                        <a:t>-22%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p>
                      <a:pPr algn="ctr" rtl="0" fontAlgn="ctr"/>
                      <a:r>
                        <a:rPr lang="en-GB" sz="1200" b="1" i="0" u="none" strike="noStrike">
                          <a:solidFill>
                            <a:schemeClr val="tx1"/>
                          </a:solidFill>
                          <a:effectLst/>
                          <a:latin typeface="Calibri"/>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p>
                      <a:pPr algn="ctr" rtl="0" fontAlgn="ctr"/>
                      <a:r>
                        <a:rPr lang="en-GB" sz="1200" b="1" i="0" u="none" strike="noStrike">
                          <a:solidFill>
                            <a:schemeClr val="tx1"/>
                          </a:solidFill>
                          <a:effectLst/>
                          <a:latin typeface="Calibri"/>
                        </a:rPr>
                        <a:t>-20%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p>
                      <a:pPr algn="ctr" rtl="0" fontAlgn="ctr"/>
                      <a:r>
                        <a:rPr lang="en-GB" sz="1200" b="1" i="0" u="none" strike="noStrike">
                          <a:solidFill>
                            <a:sysClr val="windowText" lastClr="000000"/>
                          </a:solidFill>
                          <a:effectLst/>
                          <a:latin typeface="Calibri"/>
                        </a:rPr>
                        <a:t>+27%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GB" sz="1200" b="1" i="0" u="none" strike="noStrike">
                          <a:solidFill>
                            <a:sysClr val="windowText" lastClr="000000"/>
                          </a:solidFill>
                          <a:effectLst/>
                          <a:latin typeface="Calibri"/>
                        </a:rPr>
                        <a:t>+38%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GB" sz="1200" b="1" i="0" u="none" strike="noStrike">
                          <a:solidFill>
                            <a:sysClr val="windowText" lastClr="000000"/>
                          </a:solidFill>
                          <a:effectLst/>
                          <a:latin typeface="Calibri"/>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1200" b="1" i="0" u="none" strike="noStrike">
                          <a:solidFill>
                            <a:sysClr val="windowText" lastClr="000000"/>
                          </a:solidFill>
                          <a:effectLst/>
                          <a:latin typeface="Calibri"/>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GB" sz="1200" b="1" i="0" u="none" strike="noStrike">
                          <a:solidFill>
                            <a:sysClr val="windowText" lastClr="000000"/>
                          </a:solidFill>
                          <a:effectLst/>
                          <a:latin typeface="Calibri"/>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GB" sz="1200" b="1" i="0" u="none" strike="noStrike">
                          <a:solidFill>
                            <a:sysClr val="windowText" lastClr="000000"/>
                          </a:solidFill>
                          <a:effectLst/>
                          <a:latin typeface="Calibri"/>
                        </a:rPr>
                        <a:t>-40%</a:t>
                      </a:r>
                      <a:endParaRPr lang="en-US" sz="1200">
                        <a:solidFill>
                          <a:sysClr val="windowText" lastClr="000000"/>
                        </a:solidFill>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8142"/>
                  </a:ext>
                </a:extLst>
              </a:tr>
            </a:tbl>
          </a:graphicData>
        </a:graphic>
      </p:graphicFrame>
      <p:sp>
        <p:nvSpPr>
          <p:cNvPr id="9" name="TextBox 8">
            <a:extLst>
              <a:ext uri="{FF2B5EF4-FFF2-40B4-BE49-F238E27FC236}">
                <a16:creationId xmlns:a16="http://schemas.microsoft.com/office/drawing/2014/main" id="{AB5990FF-DEE1-A6DF-CC09-EB4517F98E48}"/>
              </a:ext>
            </a:extLst>
          </p:cNvPr>
          <p:cNvSpPr txBox="1"/>
          <p:nvPr/>
        </p:nvSpPr>
        <p:spPr>
          <a:xfrm>
            <a:off x="-30607" y="6604084"/>
            <a:ext cx="12167979" cy="253916"/>
          </a:xfrm>
          <a:prstGeom prst="rect">
            <a:avLst/>
          </a:prstGeom>
          <a:noFill/>
        </p:spPr>
        <p:txBody>
          <a:bodyPr wrap="square" lIns="91440" tIns="45720" rIns="91440" bIns="45720" rtlCol="0" anchor="t">
            <a:spAutoFit/>
          </a:bodyPr>
          <a:lstStyle/>
          <a:p>
            <a:r>
              <a:rPr lang="en-GB" sz="1050"/>
              <a:t>This analysis is based on data from the 5 sensors with sufficient comparable data for 2019, 2020, 2021 and 2022: Coldham’s Lane, Coleridge Road, Hills Road, Milton Road (North) and Tenison Road.</a:t>
            </a:r>
          </a:p>
        </p:txBody>
      </p:sp>
      <p:sp>
        <p:nvSpPr>
          <p:cNvPr id="12" name="TextBox 11">
            <a:extLst>
              <a:ext uri="{FF2B5EF4-FFF2-40B4-BE49-F238E27FC236}">
                <a16:creationId xmlns:a16="http://schemas.microsoft.com/office/drawing/2014/main" id="{608EB026-E53A-77D1-A2CD-EC90C35D6D38}"/>
              </a:ext>
            </a:extLst>
          </p:cNvPr>
          <p:cNvSpPr txBox="1"/>
          <p:nvPr/>
        </p:nvSpPr>
        <p:spPr>
          <a:xfrm>
            <a:off x="4124700" y="3320438"/>
            <a:ext cx="1358672" cy="369332"/>
          </a:xfrm>
          <a:prstGeom prst="rect">
            <a:avLst/>
          </a:prstGeom>
          <a:noFill/>
        </p:spPr>
        <p:txBody>
          <a:bodyPr wrap="square" rtlCol="0">
            <a:spAutoFit/>
          </a:bodyPr>
          <a:lstStyle/>
          <a:p>
            <a:pPr algn="ctr"/>
            <a:r>
              <a:rPr lang="en-GB" b="1">
                <a:solidFill>
                  <a:srgbClr val="FFC000"/>
                </a:solidFill>
              </a:rPr>
              <a:t>2021</a:t>
            </a:r>
          </a:p>
        </p:txBody>
      </p:sp>
      <p:sp>
        <p:nvSpPr>
          <p:cNvPr id="15" name="TextBox 14">
            <a:extLst>
              <a:ext uri="{FF2B5EF4-FFF2-40B4-BE49-F238E27FC236}">
                <a16:creationId xmlns:a16="http://schemas.microsoft.com/office/drawing/2014/main" id="{93F3BC23-87B9-88AC-8F9F-CDECF8E970B2}"/>
              </a:ext>
            </a:extLst>
          </p:cNvPr>
          <p:cNvSpPr txBox="1"/>
          <p:nvPr/>
        </p:nvSpPr>
        <p:spPr>
          <a:xfrm>
            <a:off x="5929962" y="4231797"/>
            <a:ext cx="1358672" cy="369332"/>
          </a:xfrm>
          <a:prstGeom prst="rect">
            <a:avLst/>
          </a:prstGeom>
          <a:noFill/>
        </p:spPr>
        <p:txBody>
          <a:bodyPr wrap="square" rtlCol="0">
            <a:spAutoFit/>
          </a:bodyPr>
          <a:lstStyle/>
          <a:p>
            <a:pPr algn="ctr"/>
            <a:r>
              <a:rPr lang="en-GB" b="1">
                <a:solidFill>
                  <a:srgbClr val="6C9E74"/>
                </a:solidFill>
              </a:rPr>
              <a:t>2020</a:t>
            </a:r>
          </a:p>
        </p:txBody>
      </p:sp>
      <p:sp>
        <p:nvSpPr>
          <p:cNvPr id="20" name="TextBox 19">
            <a:extLst>
              <a:ext uri="{FF2B5EF4-FFF2-40B4-BE49-F238E27FC236}">
                <a16:creationId xmlns:a16="http://schemas.microsoft.com/office/drawing/2014/main" id="{8CA1F0E5-4695-B8BC-00B6-1C01BDBA6C92}"/>
              </a:ext>
            </a:extLst>
          </p:cNvPr>
          <p:cNvSpPr txBox="1"/>
          <p:nvPr/>
        </p:nvSpPr>
        <p:spPr>
          <a:xfrm>
            <a:off x="8463982" y="1717353"/>
            <a:ext cx="1358672" cy="369332"/>
          </a:xfrm>
          <a:prstGeom prst="rect">
            <a:avLst/>
          </a:prstGeom>
          <a:noFill/>
        </p:spPr>
        <p:txBody>
          <a:bodyPr wrap="square" rtlCol="0">
            <a:spAutoFit/>
          </a:bodyPr>
          <a:lstStyle/>
          <a:p>
            <a:pPr algn="ctr"/>
            <a:r>
              <a:rPr lang="en-GB" b="1">
                <a:solidFill>
                  <a:srgbClr val="6575A8"/>
                </a:solidFill>
              </a:rPr>
              <a:t>2019</a:t>
            </a:r>
          </a:p>
        </p:txBody>
      </p:sp>
      <p:sp>
        <p:nvSpPr>
          <p:cNvPr id="22" name="TextBox 21">
            <a:extLst>
              <a:ext uri="{FF2B5EF4-FFF2-40B4-BE49-F238E27FC236}">
                <a16:creationId xmlns:a16="http://schemas.microsoft.com/office/drawing/2014/main" id="{9DC7084F-2854-2F9D-D8B1-91D88AFE8A8A}"/>
              </a:ext>
            </a:extLst>
          </p:cNvPr>
          <p:cNvSpPr txBox="1"/>
          <p:nvPr/>
        </p:nvSpPr>
        <p:spPr>
          <a:xfrm>
            <a:off x="5358552" y="1994832"/>
            <a:ext cx="1358672" cy="369332"/>
          </a:xfrm>
          <a:prstGeom prst="rect">
            <a:avLst/>
          </a:prstGeom>
          <a:noFill/>
        </p:spPr>
        <p:txBody>
          <a:bodyPr wrap="square" rtlCol="0">
            <a:spAutoFit/>
          </a:bodyPr>
          <a:lstStyle/>
          <a:p>
            <a:pPr algn="ctr"/>
            <a:r>
              <a:rPr lang="en-GB" b="1">
                <a:solidFill>
                  <a:srgbClr val="F68A5B"/>
                </a:solidFill>
              </a:rPr>
              <a:t>2022</a:t>
            </a:r>
          </a:p>
        </p:txBody>
      </p:sp>
      <p:pic>
        <p:nvPicPr>
          <p:cNvPr id="17" name="Picture 16" descr="A picture containing text&#10;&#10;Description automatically generated">
            <a:extLst>
              <a:ext uri="{FF2B5EF4-FFF2-40B4-BE49-F238E27FC236}">
                <a16:creationId xmlns:a16="http://schemas.microsoft.com/office/drawing/2014/main" id="{D68CFD15-04C8-408D-8119-54285B665F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0770172" y="-778447"/>
            <a:ext cx="590827" cy="2204871"/>
          </a:xfrm>
          <a:prstGeom prst="rect">
            <a:avLst/>
          </a:prstGeom>
        </p:spPr>
      </p:pic>
      <p:sp>
        <p:nvSpPr>
          <p:cNvPr id="19" name="TextBox 18">
            <a:extLst>
              <a:ext uri="{FF2B5EF4-FFF2-40B4-BE49-F238E27FC236}">
                <a16:creationId xmlns:a16="http://schemas.microsoft.com/office/drawing/2014/main" id="{1E1EFC47-1C93-4C3A-9240-796CEDA8D322}"/>
              </a:ext>
            </a:extLst>
          </p:cNvPr>
          <p:cNvSpPr txBox="1"/>
          <p:nvPr/>
        </p:nvSpPr>
        <p:spPr>
          <a:xfrm>
            <a:off x="203961" y="706530"/>
            <a:ext cx="11760140"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cs typeface="Calibri"/>
              </a:rPr>
              <a:t>Pedestrian volumes had been closer to pre-COVID levels during most of 2022 (within 10%) but have been further away from pre-COVID levels more recently </a:t>
            </a:r>
          </a:p>
          <a:p>
            <a:pPr algn="ctr"/>
            <a:r>
              <a:rPr lang="en-US" sz="1400">
                <a:cs typeface="Calibri"/>
              </a:rPr>
              <a:t>(-22%), perhaps partly due to the snowy conditions in Dec 2022.</a:t>
            </a:r>
            <a:endParaRPr lang="en-US" sz="1400">
              <a:ea typeface="Calibri"/>
              <a:cs typeface="Calibri"/>
            </a:endParaRPr>
          </a:p>
        </p:txBody>
      </p:sp>
    </p:spTree>
    <p:extLst>
      <p:ext uri="{BB962C8B-B14F-4D97-AF65-F5344CB8AC3E}">
        <p14:creationId xmlns:p14="http://schemas.microsoft.com/office/powerpoint/2010/main" val="10911623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232645"/>
            <a:ext cx="12192000" cy="1325563"/>
          </a:xfrm>
        </p:spPr>
        <p:txBody>
          <a:bodyPr>
            <a:normAutofit/>
          </a:bodyPr>
          <a:lstStyle/>
          <a:p>
            <a:pPr algn="ctr"/>
            <a:r>
              <a:rPr lang="en-GB" sz="5400" b="1">
                <a:solidFill>
                  <a:schemeClr val="bg1"/>
                </a:solidFill>
                <a:latin typeface="+mn-lt"/>
              </a:rPr>
              <a:t>Retail Footfall</a:t>
            </a:r>
          </a:p>
        </p:txBody>
      </p:sp>
      <p:sp>
        <p:nvSpPr>
          <p:cNvPr id="3" name="Slide Number Placeholder 2">
            <a:extLst>
              <a:ext uri="{FF2B5EF4-FFF2-40B4-BE49-F238E27FC236}">
                <a16:creationId xmlns:a16="http://schemas.microsoft.com/office/drawing/2014/main" id="{ADB19B05-3638-4517-97B0-EC101AAD1C63}"/>
              </a:ext>
            </a:extLst>
          </p:cNvPr>
          <p:cNvSpPr>
            <a:spLocks noGrp="1"/>
          </p:cNvSpPr>
          <p:nvPr>
            <p:ph type="sldNum" sz="quarter" idx="12"/>
          </p:nvPr>
        </p:nvSpPr>
        <p:spPr/>
        <p:txBody>
          <a:bodyPr/>
          <a:lstStyle/>
          <a:p>
            <a:fld id="{AE56028F-813B-4E02-837E-17CD63D81F9F}" type="slidenum">
              <a:rPr lang="en-GB" smtClean="0"/>
              <a:t>32</a:t>
            </a:fld>
            <a:endParaRPr lang="en-GB"/>
          </a:p>
        </p:txBody>
      </p:sp>
    </p:spTree>
    <p:extLst>
      <p:ext uri="{BB962C8B-B14F-4D97-AF65-F5344CB8AC3E}">
        <p14:creationId xmlns:p14="http://schemas.microsoft.com/office/powerpoint/2010/main" val="16679201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1D4C40-096A-43F5-80D2-F5AED15CED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126" y="1245628"/>
            <a:ext cx="9905748" cy="4333570"/>
          </a:xfrm>
          <a:prstGeom prst="rect">
            <a:avLst/>
          </a:prstGeom>
        </p:spPr>
      </p:pic>
      <p:sp>
        <p:nvSpPr>
          <p:cNvPr id="12" name="Rectangle 11">
            <a:extLst>
              <a:ext uri="{FF2B5EF4-FFF2-40B4-BE49-F238E27FC236}">
                <a16:creationId xmlns:a16="http://schemas.microsoft.com/office/drawing/2014/main" id="{07DB7A29-B6F9-4B0A-8C09-5D646E0594C4}"/>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a:latin typeface="Calibri" panose="020F0502020204030204"/>
              </a:rPr>
              <a:t>Retail</a:t>
            </a:r>
            <a:r>
              <a:rPr kumimoji="0" lang="en-GB" sz="2800" b="1" i="0" u="none" strike="noStrike" kern="1200" cap="none" spc="0" normalizeH="0" baseline="0" noProof="0">
                <a:ln>
                  <a:noFill/>
                </a:ln>
                <a:effectLst/>
                <a:uLnTx/>
                <a:uFillTx/>
                <a:latin typeface="Calibri" panose="020F0502020204030204"/>
                <a:ea typeface="+mn-ea"/>
                <a:cs typeface="+mn-cs"/>
              </a:rPr>
              <a:t> foot</a:t>
            </a:r>
            <a:r>
              <a:rPr lang="en-GB" sz="2800" b="1">
                <a:latin typeface="Calibri" panose="020F0502020204030204"/>
              </a:rPr>
              <a:t>fall: Central Cambridge</a:t>
            </a:r>
            <a:endParaRPr kumimoji="0" lang="en-GB" sz="2800" b="1" i="0" u="none" strike="noStrike" kern="1200" cap="none" spc="0" normalizeH="0" baseline="0" noProof="0">
              <a:ln>
                <a:noFill/>
              </a:ln>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163841B7-B7D1-4A67-88A2-44332DEFD04B}"/>
              </a:ext>
            </a:extLst>
          </p:cNvPr>
          <p:cNvSpPr>
            <a:spLocks noGrp="1"/>
          </p:cNvSpPr>
          <p:nvPr>
            <p:ph type="sldNum" sz="quarter" idx="12"/>
          </p:nvPr>
        </p:nvSpPr>
        <p:spPr>
          <a:xfrm>
            <a:off x="9448800" y="6507908"/>
            <a:ext cx="2743200" cy="365125"/>
          </a:xfrm>
        </p:spPr>
        <p:txBody>
          <a:bodyPr/>
          <a:lstStyle/>
          <a:p>
            <a:fld id="{7BDE9EA5-05C8-4B5B-B253-366C87BB7B5C}" type="slidenum">
              <a:rPr lang="en-GB" smtClean="0"/>
              <a:t>33</a:t>
            </a:fld>
            <a:endParaRPr lang="en-GB"/>
          </a:p>
        </p:txBody>
      </p:sp>
      <p:sp>
        <p:nvSpPr>
          <p:cNvPr id="9" name="TextBox 8">
            <a:extLst>
              <a:ext uri="{FF2B5EF4-FFF2-40B4-BE49-F238E27FC236}">
                <a16:creationId xmlns:a16="http://schemas.microsoft.com/office/drawing/2014/main" id="{8A01C276-E944-4F1F-AB15-814110FD3A2C}"/>
              </a:ext>
            </a:extLst>
          </p:cNvPr>
          <p:cNvSpPr txBox="1"/>
          <p:nvPr/>
        </p:nvSpPr>
        <p:spPr>
          <a:xfrm>
            <a:off x="2083829" y="4008097"/>
            <a:ext cx="1358672" cy="276999"/>
          </a:xfrm>
          <a:prstGeom prst="rect">
            <a:avLst/>
          </a:prstGeom>
          <a:noFill/>
        </p:spPr>
        <p:txBody>
          <a:bodyPr wrap="square" lIns="91440" tIns="45720" rIns="91440" bIns="45720" rtlCol="0" anchor="t">
            <a:spAutoFit/>
          </a:bodyPr>
          <a:lstStyle/>
          <a:p>
            <a:pPr algn="ctr"/>
            <a:r>
              <a:rPr lang="en-GB" sz="1200" b="1">
                <a:solidFill>
                  <a:schemeClr val="accent4">
                    <a:lumMod val="75000"/>
                  </a:schemeClr>
                </a:solidFill>
              </a:rPr>
              <a:t>Third lockdown</a:t>
            </a:r>
          </a:p>
        </p:txBody>
      </p:sp>
      <p:sp>
        <p:nvSpPr>
          <p:cNvPr id="10" name="TextBox 9">
            <a:extLst>
              <a:ext uri="{FF2B5EF4-FFF2-40B4-BE49-F238E27FC236}">
                <a16:creationId xmlns:a16="http://schemas.microsoft.com/office/drawing/2014/main" id="{F348E060-E2FD-4B6B-BD63-269011E0F214}"/>
              </a:ext>
            </a:extLst>
          </p:cNvPr>
          <p:cNvSpPr txBox="1"/>
          <p:nvPr/>
        </p:nvSpPr>
        <p:spPr>
          <a:xfrm>
            <a:off x="4190924" y="4345136"/>
            <a:ext cx="1371850" cy="276999"/>
          </a:xfrm>
          <a:prstGeom prst="rect">
            <a:avLst/>
          </a:prstGeom>
          <a:noFill/>
        </p:spPr>
        <p:txBody>
          <a:bodyPr wrap="square" rtlCol="0">
            <a:spAutoFit/>
          </a:bodyPr>
          <a:lstStyle/>
          <a:p>
            <a:pPr algn="ctr"/>
            <a:r>
              <a:rPr lang="en-GB" sz="1200" b="1">
                <a:solidFill>
                  <a:srgbClr val="6C9E74"/>
                </a:solidFill>
              </a:rPr>
              <a:t>First lockdown</a:t>
            </a:r>
          </a:p>
        </p:txBody>
      </p:sp>
      <p:sp>
        <p:nvSpPr>
          <p:cNvPr id="11" name="TextBox 10">
            <a:extLst>
              <a:ext uri="{FF2B5EF4-FFF2-40B4-BE49-F238E27FC236}">
                <a16:creationId xmlns:a16="http://schemas.microsoft.com/office/drawing/2014/main" id="{0155150F-766B-4C54-AC91-58407F67BFDA}"/>
              </a:ext>
            </a:extLst>
          </p:cNvPr>
          <p:cNvSpPr txBox="1"/>
          <p:nvPr/>
        </p:nvSpPr>
        <p:spPr>
          <a:xfrm>
            <a:off x="9676563" y="3962666"/>
            <a:ext cx="799091" cy="461665"/>
          </a:xfrm>
          <a:prstGeom prst="rect">
            <a:avLst/>
          </a:prstGeom>
          <a:noFill/>
        </p:spPr>
        <p:txBody>
          <a:bodyPr wrap="square" rtlCol="0">
            <a:spAutoFit/>
          </a:bodyPr>
          <a:lstStyle/>
          <a:p>
            <a:pPr algn="ctr"/>
            <a:r>
              <a:rPr lang="en-GB" sz="1200" b="1">
                <a:solidFill>
                  <a:srgbClr val="6C9E74"/>
                </a:solidFill>
              </a:rPr>
              <a:t>Second lockdown</a:t>
            </a:r>
          </a:p>
        </p:txBody>
      </p:sp>
      <p:sp>
        <p:nvSpPr>
          <p:cNvPr id="13" name="TextBox 12">
            <a:extLst>
              <a:ext uri="{FF2B5EF4-FFF2-40B4-BE49-F238E27FC236}">
                <a16:creationId xmlns:a16="http://schemas.microsoft.com/office/drawing/2014/main" id="{5EC9401A-8B39-46CE-AF8B-65908095FDB8}"/>
              </a:ext>
            </a:extLst>
          </p:cNvPr>
          <p:cNvSpPr txBox="1"/>
          <p:nvPr/>
        </p:nvSpPr>
        <p:spPr>
          <a:xfrm>
            <a:off x="4883438" y="3145393"/>
            <a:ext cx="1358672" cy="369332"/>
          </a:xfrm>
          <a:prstGeom prst="rect">
            <a:avLst/>
          </a:prstGeom>
          <a:noFill/>
        </p:spPr>
        <p:txBody>
          <a:bodyPr wrap="square" rtlCol="0">
            <a:spAutoFit/>
          </a:bodyPr>
          <a:lstStyle/>
          <a:p>
            <a:pPr algn="ctr"/>
            <a:r>
              <a:rPr lang="en-GB" b="1">
                <a:solidFill>
                  <a:srgbClr val="F2D26A"/>
                </a:solidFill>
              </a:rPr>
              <a:t>2021</a:t>
            </a:r>
          </a:p>
        </p:txBody>
      </p:sp>
      <p:sp>
        <p:nvSpPr>
          <p:cNvPr id="14" name="TextBox 13">
            <a:extLst>
              <a:ext uri="{FF2B5EF4-FFF2-40B4-BE49-F238E27FC236}">
                <a16:creationId xmlns:a16="http://schemas.microsoft.com/office/drawing/2014/main" id="{ED092CAE-0FFB-4037-ABE9-265F491DF2BC}"/>
              </a:ext>
            </a:extLst>
          </p:cNvPr>
          <p:cNvSpPr txBox="1"/>
          <p:nvPr/>
        </p:nvSpPr>
        <p:spPr>
          <a:xfrm>
            <a:off x="6393745" y="3646362"/>
            <a:ext cx="1358672" cy="369332"/>
          </a:xfrm>
          <a:prstGeom prst="rect">
            <a:avLst/>
          </a:prstGeom>
          <a:noFill/>
        </p:spPr>
        <p:txBody>
          <a:bodyPr wrap="square" rtlCol="0">
            <a:spAutoFit/>
          </a:bodyPr>
          <a:lstStyle/>
          <a:p>
            <a:pPr algn="ctr"/>
            <a:r>
              <a:rPr lang="en-GB" b="1">
                <a:solidFill>
                  <a:srgbClr val="6C9E74"/>
                </a:solidFill>
              </a:rPr>
              <a:t>2020</a:t>
            </a:r>
          </a:p>
        </p:txBody>
      </p:sp>
      <p:sp>
        <p:nvSpPr>
          <p:cNvPr id="15" name="TextBox 14">
            <a:extLst>
              <a:ext uri="{FF2B5EF4-FFF2-40B4-BE49-F238E27FC236}">
                <a16:creationId xmlns:a16="http://schemas.microsoft.com/office/drawing/2014/main" id="{7F183EFE-E238-482F-9622-5C885C15DD56}"/>
              </a:ext>
            </a:extLst>
          </p:cNvPr>
          <p:cNvSpPr txBox="1"/>
          <p:nvPr/>
        </p:nvSpPr>
        <p:spPr>
          <a:xfrm>
            <a:off x="7073081" y="1751411"/>
            <a:ext cx="1358672" cy="369332"/>
          </a:xfrm>
          <a:prstGeom prst="rect">
            <a:avLst/>
          </a:prstGeom>
          <a:noFill/>
        </p:spPr>
        <p:txBody>
          <a:bodyPr wrap="square" rtlCol="0">
            <a:spAutoFit/>
          </a:bodyPr>
          <a:lstStyle/>
          <a:p>
            <a:pPr algn="ctr"/>
            <a:r>
              <a:rPr lang="en-GB" b="1">
                <a:solidFill>
                  <a:srgbClr val="6575A8"/>
                </a:solidFill>
              </a:rPr>
              <a:t>2019</a:t>
            </a:r>
          </a:p>
        </p:txBody>
      </p:sp>
      <p:sp>
        <p:nvSpPr>
          <p:cNvPr id="16" name="TextBox 15">
            <a:extLst>
              <a:ext uri="{FF2B5EF4-FFF2-40B4-BE49-F238E27FC236}">
                <a16:creationId xmlns:a16="http://schemas.microsoft.com/office/drawing/2014/main" id="{CE25C3B1-93FF-4B8D-9045-10CEA2036EF4}"/>
              </a:ext>
            </a:extLst>
          </p:cNvPr>
          <p:cNvSpPr txBox="1"/>
          <p:nvPr/>
        </p:nvSpPr>
        <p:spPr>
          <a:xfrm>
            <a:off x="2367355" y="2911110"/>
            <a:ext cx="1358672" cy="369332"/>
          </a:xfrm>
          <a:prstGeom prst="rect">
            <a:avLst/>
          </a:prstGeom>
          <a:noFill/>
        </p:spPr>
        <p:txBody>
          <a:bodyPr wrap="square" rtlCol="0">
            <a:spAutoFit/>
          </a:bodyPr>
          <a:lstStyle/>
          <a:p>
            <a:pPr algn="ctr"/>
            <a:r>
              <a:rPr lang="en-GB" b="1">
                <a:solidFill>
                  <a:srgbClr val="F68A5B"/>
                </a:solidFill>
              </a:rPr>
              <a:t>2022</a:t>
            </a:r>
          </a:p>
        </p:txBody>
      </p:sp>
      <p:graphicFrame>
        <p:nvGraphicFramePr>
          <p:cNvPr id="18" name="Table 17">
            <a:extLst>
              <a:ext uri="{FF2B5EF4-FFF2-40B4-BE49-F238E27FC236}">
                <a16:creationId xmlns:a16="http://schemas.microsoft.com/office/drawing/2014/main" id="{BF3A1871-8E73-4D94-9F56-16E0F8C42AEF}"/>
              </a:ext>
            </a:extLst>
          </p:cNvPr>
          <p:cNvGraphicFramePr>
            <a:graphicFrameLocks noGrp="1"/>
          </p:cNvGraphicFramePr>
          <p:nvPr>
            <p:extLst>
              <p:ext uri="{D42A27DB-BD31-4B8C-83A1-F6EECF244321}">
                <p14:modId xmlns:p14="http://schemas.microsoft.com/office/powerpoint/2010/main" val="4262819897"/>
              </p:ext>
            </p:extLst>
          </p:nvPr>
        </p:nvGraphicFramePr>
        <p:xfrm>
          <a:off x="828927" y="5614330"/>
          <a:ext cx="10534145" cy="942300"/>
        </p:xfrm>
        <a:graphic>
          <a:graphicData uri="http://schemas.openxmlformats.org/drawingml/2006/table">
            <a:tbl>
              <a:tblPr/>
              <a:tblGrid>
                <a:gridCol w="1340339">
                  <a:extLst>
                    <a:ext uri="{9D8B030D-6E8A-4147-A177-3AD203B41FA5}">
                      <a16:colId xmlns:a16="http://schemas.microsoft.com/office/drawing/2014/main" val="1201206681"/>
                    </a:ext>
                  </a:extLst>
                </a:gridCol>
                <a:gridCol w="1021534">
                  <a:extLst>
                    <a:ext uri="{9D8B030D-6E8A-4147-A177-3AD203B41FA5}">
                      <a16:colId xmlns:a16="http://schemas.microsoft.com/office/drawing/2014/main" val="3040872822"/>
                    </a:ext>
                  </a:extLst>
                </a:gridCol>
                <a:gridCol w="1021534">
                  <a:extLst>
                    <a:ext uri="{9D8B030D-6E8A-4147-A177-3AD203B41FA5}">
                      <a16:colId xmlns:a16="http://schemas.microsoft.com/office/drawing/2014/main" val="135591168"/>
                    </a:ext>
                  </a:extLst>
                </a:gridCol>
                <a:gridCol w="1021534">
                  <a:extLst>
                    <a:ext uri="{9D8B030D-6E8A-4147-A177-3AD203B41FA5}">
                      <a16:colId xmlns:a16="http://schemas.microsoft.com/office/drawing/2014/main" val="1212367381"/>
                    </a:ext>
                  </a:extLst>
                </a:gridCol>
                <a:gridCol w="1021534">
                  <a:extLst>
                    <a:ext uri="{9D8B030D-6E8A-4147-A177-3AD203B41FA5}">
                      <a16:colId xmlns:a16="http://schemas.microsoft.com/office/drawing/2014/main" val="237791955"/>
                    </a:ext>
                  </a:extLst>
                </a:gridCol>
                <a:gridCol w="1021534">
                  <a:extLst>
                    <a:ext uri="{9D8B030D-6E8A-4147-A177-3AD203B41FA5}">
                      <a16:colId xmlns:a16="http://schemas.microsoft.com/office/drawing/2014/main" val="2790483596"/>
                    </a:ext>
                  </a:extLst>
                </a:gridCol>
                <a:gridCol w="1021534">
                  <a:extLst>
                    <a:ext uri="{9D8B030D-6E8A-4147-A177-3AD203B41FA5}">
                      <a16:colId xmlns:a16="http://schemas.microsoft.com/office/drawing/2014/main" val="1953113605"/>
                    </a:ext>
                  </a:extLst>
                </a:gridCol>
                <a:gridCol w="1021534">
                  <a:extLst>
                    <a:ext uri="{9D8B030D-6E8A-4147-A177-3AD203B41FA5}">
                      <a16:colId xmlns:a16="http://schemas.microsoft.com/office/drawing/2014/main" val="4103948325"/>
                    </a:ext>
                  </a:extLst>
                </a:gridCol>
                <a:gridCol w="1021534">
                  <a:extLst>
                    <a:ext uri="{9D8B030D-6E8A-4147-A177-3AD203B41FA5}">
                      <a16:colId xmlns:a16="http://schemas.microsoft.com/office/drawing/2014/main" val="1787143721"/>
                    </a:ext>
                  </a:extLst>
                </a:gridCol>
                <a:gridCol w="1021534">
                  <a:extLst>
                    <a:ext uri="{9D8B030D-6E8A-4147-A177-3AD203B41FA5}">
                      <a16:colId xmlns:a16="http://schemas.microsoft.com/office/drawing/2014/main" val="3466236419"/>
                    </a:ext>
                  </a:extLst>
                </a:gridCol>
              </a:tblGrid>
              <a:tr h="81007">
                <a:tc rowSpan="2">
                  <a:txBody>
                    <a:bodyPr/>
                    <a:lstStyle/>
                    <a:p>
                      <a:pPr algn="l" fontAlgn="b"/>
                      <a:endParaRPr lang="en-GB" sz="1600" b="0" i="0" u="none" strike="noStrike">
                        <a:solidFill>
                          <a:srgbClr val="000000"/>
                        </a:solidFill>
                        <a:effectLst/>
                        <a:latin typeface="+mn-lt"/>
                      </a:endParaRPr>
                    </a:p>
                  </a:txBody>
                  <a:tcPr marL="9300" marR="9300" marT="930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rtl="0" fontAlgn="b"/>
                      <a:r>
                        <a:rPr lang="en-GB" sz="1200" b="1" i="0" u="none" strike="noStrike">
                          <a:solidFill>
                            <a:srgbClr val="0070C0"/>
                          </a:solidFill>
                          <a:effectLst/>
                          <a:latin typeface="Calibri"/>
                        </a:rPr>
                        <a:t>Pre-COVID to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gridSpan="3">
                  <a:txBody>
                    <a:bodyPr/>
                    <a:lstStyle/>
                    <a:p>
                      <a:pPr algn="ctr" rtl="0" fontAlgn="b"/>
                      <a:r>
                        <a:rPr lang="en-GB" sz="1200" b="1" i="0" u="none" strike="noStrike" kern="1200">
                          <a:solidFill>
                            <a:srgbClr val="0070C0"/>
                          </a:solidFill>
                          <a:effectLst/>
                          <a:latin typeface="Calibri"/>
                          <a:ea typeface="+mn-ea"/>
                          <a:cs typeface="+mn-cs"/>
                        </a:rPr>
                        <a:t>Mid-COVID to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1200" b="1" i="0" u="none" strike="noStrike" kern="1200">
                        <a:solidFill>
                          <a:srgbClr val="0070C0"/>
                        </a:solidFill>
                        <a:effectLst/>
                        <a:latin typeface="Calibri"/>
                        <a:ea typeface="+mn-ea"/>
                        <a:cs typeface="+mn-cs"/>
                      </a:endParaRPr>
                    </a:p>
                  </a:txBody>
                  <a:tcPr marL="9300" marR="9300" marT="9300" marB="0" anchor="b">
                    <a:lnL w="12700">
                      <a:solidFill>
                        <a:schemeClr val="tx1"/>
                      </a:solidFill>
                    </a:lnL>
                    <a:lnR w="12700">
                      <a:solidFill>
                        <a:schemeClr val="tx1"/>
                      </a:solidFill>
                    </a:lnR>
                    <a:lnT w="12700">
                      <a:solidFill>
                        <a:schemeClr val="tx1"/>
                      </a:solidFill>
                    </a:lnT>
                    <a:lnB w="0">
                      <a:noFill/>
                    </a:lnB>
                    <a:lnTlToBr w="0">
                      <a:noFill/>
                    </a:lnTlToBr>
                    <a:lnBlToTr w="0">
                      <a:noFill/>
                    </a:lnBlToTr>
                    <a:solidFill>
                      <a:srgbClr val="D9D9D9"/>
                    </a:solidFill>
                  </a:tcPr>
                </a:tc>
                <a:tc hMerge="1">
                  <a:txBody>
                    <a:bodyPr/>
                    <a:lstStyle/>
                    <a:p>
                      <a:pPr algn="ctr" rtl="0" fontAlgn="b"/>
                      <a:endParaRPr lang="en-GB" sz="1200" b="1" i="0" u="none" strike="noStrike" kern="1200">
                        <a:solidFill>
                          <a:srgbClr val="0070C0"/>
                        </a:solidFill>
                        <a:effectLst/>
                        <a:latin typeface="Calibri"/>
                        <a:ea typeface="+mn-ea"/>
                        <a:cs typeface="+mn-cs"/>
                      </a:endParaRPr>
                    </a:p>
                  </a:txBody>
                  <a:tcPr marL="9300" marR="9300" marT="9300" marB="0" anchor="b">
                    <a:lnL w="12700">
                      <a:solidFill>
                        <a:schemeClr val="tx1"/>
                      </a:solidFill>
                    </a:lnL>
                    <a:lnR w="12700">
                      <a:solidFill>
                        <a:schemeClr val="tx1"/>
                      </a:solidFill>
                    </a:lnR>
                    <a:lnT w="12700">
                      <a:solidFill>
                        <a:schemeClr val="tx1"/>
                      </a:solidFill>
                    </a:lnT>
                    <a:lnB w="0">
                      <a:noFill/>
                    </a:lnB>
                    <a:lnTlToBr w="0">
                      <a:noFill/>
                    </a:lnTlToBr>
                    <a:lnBlToTr w="0">
                      <a:noFill/>
                    </a:lnBlToTr>
                    <a:solidFill>
                      <a:srgbClr val="D9D9D9"/>
                    </a:solidFill>
                  </a:tcPr>
                </a:tc>
                <a:tc gridSpan="3">
                  <a:txBody>
                    <a:bodyPr/>
                    <a:lstStyle/>
                    <a:p>
                      <a:pPr algn="ctr" rtl="0" fontAlgn="b"/>
                      <a:r>
                        <a:rPr lang="en-GB" sz="1200" b="1" i="0" u="none" strike="noStrike">
                          <a:solidFill>
                            <a:srgbClr val="0070C0"/>
                          </a:solidFill>
                          <a:effectLst/>
                          <a:latin typeface="Calibri"/>
                        </a:rPr>
                        <a:t>Previous update to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613423464"/>
                  </a:ext>
                </a:extLst>
              </a:tr>
              <a:tr h="0">
                <a:tc vMerge="1">
                  <a:txBody>
                    <a:bodyPr/>
                    <a:lstStyle/>
                    <a:p>
                      <a:endParaRPr lang="en-GB"/>
                    </a:p>
                  </a:txBody>
                  <a:tcPr/>
                </a:tc>
                <a:tc gridSpan="3">
                  <a:txBody>
                    <a:bodyPr/>
                    <a:lstStyle/>
                    <a:p>
                      <a:pPr lvl="0" algn="ctr">
                        <a:buNone/>
                      </a:pPr>
                      <a:r>
                        <a:rPr lang="en-GB" sz="1200" b="1" u="none" strike="noStrike">
                          <a:solidFill>
                            <a:schemeClr val="tx1"/>
                          </a:solidFill>
                          <a:effectLst/>
                        </a:rPr>
                        <a:t>Dec 2019 to Dec 2022</a:t>
                      </a:r>
                      <a:endParaRPr lang="en-GB" sz="1200" b="1" i="0" u="none" strike="noStrike">
                        <a:solidFill>
                          <a:schemeClr val="tx1"/>
                        </a:solidFill>
                        <a:effectLst/>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200" b="1">
                        <a:solidFill>
                          <a:schemeClr val="bg1"/>
                        </a:solidFill>
                      </a:endParaRPr>
                    </a:p>
                  </a:txBody>
                  <a:tcPr/>
                </a:tc>
                <a:tc hMerge="1">
                  <a:txBody>
                    <a:bodyPr/>
                    <a:lstStyle/>
                    <a:p>
                      <a:pPr algn="ctr"/>
                      <a:endParaRPr lang="en-GB" sz="1200" b="1">
                        <a:solidFill>
                          <a:schemeClr val="bg1"/>
                        </a:solidFill>
                      </a:endParaRPr>
                    </a:p>
                  </a:txBody>
                  <a:tcPr/>
                </a:tc>
                <a:tc gridSpan="3">
                  <a:txBody>
                    <a:bodyPr/>
                    <a:lstStyle/>
                    <a:p>
                      <a:pPr algn="ctr" fontAlgn="b"/>
                      <a:r>
                        <a:rPr lang="en-GB" sz="1200" b="1" u="none" strike="noStrike">
                          <a:effectLst/>
                        </a:rPr>
                        <a:t>Dec 2020 to Dec</a:t>
                      </a:r>
                      <a:r>
                        <a:rPr lang="en-GB" sz="1200" b="1" i="0" u="none" strike="noStrike" noProof="0">
                          <a:effectLst/>
                          <a:latin typeface="Calibri"/>
                        </a:rPr>
                        <a:t> </a:t>
                      </a:r>
                      <a:r>
                        <a:rPr lang="en-GB" sz="1200" b="1" u="none" strike="noStrike">
                          <a:effectLst/>
                        </a:rPr>
                        <a:t>2022</a:t>
                      </a:r>
                      <a:endParaRPr lang="en-GB" sz="1200" b="1" i="0" u="none" strike="noStrike">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GB" sz="1200" b="1" i="0" u="none" strike="noStrike">
                        <a:solidFill>
                          <a:srgbClr val="000000"/>
                        </a:solidFill>
                        <a:effectLst/>
                        <a:latin typeface="Arial" panose="020B0604020202020204" pitchFamily="34" charset="0"/>
                      </a:endParaRPr>
                    </a:p>
                  </a:txBody>
                  <a:tcPr>
                    <a:lnL w="12700">
                      <a:solidFill>
                        <a:schemeClr val="tx1"/>
                      </a:solidFill>
                    </a:lnL>
                    <a:lnR w="12700">
                      <a:solidFill>
                        <a:schemeClr val="tx1"/>
                      </a:solidFill>
                    </a:lnR>
                    <a:lnT w="0">
                      <a:noFill/>
                    </a:lnT>
                    <a:lnB w="12700">
                      <a:solidFill>
                        <a:schemeClr val="tx1"/>
                      </a:solidFill>
                    </a:lnB>
                    <a:lnTlToBr w="0">
                      <a:noFill/>
                    </a:lnTlToBr>
                    <a:lnBlToTr w="0">
                      <a:noFill/>
                    </a:lnBlToTr>
                    <a:solidFill>
                      <a:srgbClr val="D9D9D9"/>
                    </a:solidFill>
                  </a:tcPr>
                </a:tc>
                <a:tc hMerge="1">
                  <a:txBody>
                    <a:bodyPr/>
                    <a:lstStyle/>
                    <a:p>
                      <a:pPr algn="ctr" fontAlgn="b"/>
                      <a:endParaRPr lang="en-GB" sz="1200" b="1" i="0" u="none" strike="noStrike">
                        <a:solidFill>
                          <a:srgbClr val="000000"/>
                        </a:solidFill>
                        <a:effectLst/>
                        <a:latin typeface="Arial" panose="020B0604020202020204" pitchFamily="34" charset="0"/>
                      </a:endParaRPr>
                    </a:p>
                  </a:txBody>
                  <a:tcPr>
                    <a:lnL w="12700">
                      <a:solidFill>
                        <a:schemeClr val="tx1"/>
                      </a:solidFill>
                    </a:lnL>
                    <a:lnR w="12700">
                      <a:solidFill>
                        <a:schemeClr val="tx1"/>
                      </a:solidFill>
                    </a:lnR>
                    <a:lnT w="0">
                      <a:noFill/>
                    </a:lnT>
                    <a:lnB w="12700">
                      <a:solidFill>
                        <a:schemeClr val="tx1"/>
                      </a:solidFill>
                    </a:lnB>
                    <a:lnTlToBr w="0">
                      <a:noFill/>
                    </a:lnTlToBr>
                    <a:lnBlToTr w="0">
                      <a:noFill/>
                    </a:lnBlToTr>
                    <a:solidFill>
                      <a:srgbClr val="D9D9D9"/>
                    </a:solidFill>
                  </a:tcPr>
                </a:tc>
                <a:tc gridSpan="3">
                  <a:txBody>
                    <a:bodyPr/>
                    <a:lstStyle/>
                    <a:p>
                      <a:pPr algn="ctr" fontAlgn="b"/>
                      <a:r>
                        <a:rPr lang="en-GB" sz="1200" b="1" u="none" strike="noStrike">
                          <a:effectLst/>
                        </a:rPr>
                        <a:t>Sept 2022 to </a:t>
                      </a:r>
                      <a:r>
                        <a:rPr lang="en-GB" sz="1200" b="1" i="0" u="none" strike="noStrike" noProof="0">
                          <a:effectLst/>
                          <a:latin typeface="Calibri"/>
                        </a:rPr>
                        <a:t>Dec</a:t>
                      </a:r>
                      <a:r>
                        <a:rPr lang="en-GB" sz="1200" b="1" u="none" strike="noStrike">
                          <a:effectLst/>
                        </a:rPr>
                        <a:t> 2022</a:t>
                      </a:r>
                      <a:endParaRPr lang="en-GB" sz="1200" b="1" i="0" u="none" strike="noStrike">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74679814"/>
                  </a:ext>
                </a:extLst>
              </a:tr>
              <a:tr h="0">
                <a:tc>
                  <a:txBody>
                    <a:bodyPr/>
                    <a:lstStyle/>
                    <a:p>
                      <a:pPr algn="l" fontAlgn="ctr"/>
                      <a:endParaRPr lang="en-GB" sz="1800" b="0" i="0" u="none" strike="noStrike">
                        <a:solidFill>
                          <a:srgbClr val="000000"/>
                        </a:solidFill>
                        <a:effectLst/>
                        <a:latin typeface="Arial"/>
                      </a:endParaRPr>
                    </a:p>
                  </a:txBody>
                  <a:tcPr marL="83703" marR="9300" marT="930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Weekdays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Weekends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Weekdays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Weekends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Weekdays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Weekends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3737821"/>
                  </a:ext>
                </a:extLst>
              </a:tr>
              <a:tr h="73837">
                <a:tc>
                  <a:txBody>
                    <a:bodyPr/>
                    <a:lstStyle/>
                    <a:p>
                      <a:pPr algn="l" rtl="0" fontAlgn="ctr"/>
                      <a:r>
                        <a:rPr lang="en-GB" sz="1200" b="1" i="0" u="none" strike="noStrike">
                          <a:solidFill>
                            <a:srgbClr val="000000"/>
                          </a:solidFill>
                          <a:effectLst/>
                          <a:latin typeface="Calibri"/>
                        </a:rPr>
                        <a:t>Cambridge Retail</a:t>
                      </a:r>
                    </a:p>
                  </a:txBody>
                  <a:tcPr marL="83703" marR="9300" marT="9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chemeClr val="tx1"/>
                          </a:solidFill>
                          <a:effectLst/>
                          <a:latin typeface="Calibri"/>
                        </a:rPr>
                        <a:t>-14%</a:t>
                      </a:r>
                      <a:endParaRPr lang="en-US">
                        <a:solidFill>
                          <a:schemeClr val="tx1"/>
                        </a:solidFill>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lvl="0" algn="ctr">
                        <a:buNone/>
                      </a:pPr>
                      <a:r>
                        <a:rPr lang="en-GB" sz="1200" b="1" i="0" u="none" strike="noStrike">
                          <a:solidFill>
                            <a:schemeClr val="tx1"/>
                          </a:solidFill>
                          <a:effectLst/>
                          <a:latin typeface="Calibri"/>
                        </a:rPr>
                        <a:t>-11%</a:t>
                      </a:r>
                      <a:endParaRPr lang="en-GB" sz="1200" b="1" i="0" u="none" strike="noStrike">
                        <a:solidFill>
                          <a:schemeClr val="tx1"/>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rtl="0" fontAlgn="ctr"/>
                      <a:r>
                        <a:rPr lang="en-GB" sz="1200" b="1" i="0" u="none" strike="noStrike">
                          <a:solidFill>
                            <a:schemeClr val="tx1"/>
                          </a:solidFill>
                          <a:effectLst/>
                          <a:latin typeface="Calibri"/>
                        </a:rPr>
                        <a:t>-21%</a:t>
                      </a:r>
                      <a:endParaRPr lang="en-GB" sz="1200" b="1" i="0" u="none" strike="noStrike">
                        <a:solidFill>
                          <a:schemeClr val="tx1"/>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rtl="0" fontAlgn="ctr"/>
                      <a:r>
                        <a:rPr lang="en-GB" sz="1200" b="1" i="0" u="none" strike="noStrike">
                          <a:solidFill>
                            <a:sysClr val="windowText" lastClr="000000"/>
                          </a:solidFill>
                          <a:effectLst/>
                          <a:latin typeface="Calibri"/>
                        </a:rPr>
                        <a:t>+51%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i="0" u="none" strike="noStrike">
                          <a:solidFill>
                            <a:sysClr val="windowText" lastClr="000000"/>
                          </a:solidFill>
                          <a:effectLst/>
                          <a:latin typeface="Calibri"/>
                        </a:rPr>
                        <a:t>+51%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i="0" u="none" strike="noStrike">
                          <a:solidFill>
                            <a:sysClr val="windowText" lastClr="000000"/>
                          </a:solidFill>
                          <a:effectLst/>
                          <a:latin typeface="Calibri"/>
                        </a:rPr>
                        <a:t>+41%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i="0" u="none" strike="noStrike">
                          <a:solidFill>
                            <a:sysClr val="windowText" lastClr="000000"/>
                          </a:solidFill>
                          <a:effectLst/>
                          <a:latin typeface="Calibri"/>
                        </a:rPr>
                        <a:t>-8%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algn="ctr" defTabSz="914400" rtl="0" eaLnBrk="1" latinLnBrk="0" hangingPunct="1">
                        <a:buNone/>
                      </a:pPr>
                      <a:r>
                        <a:rPr lang="en-GB" sz="1200" b="1" i="0" u="none" strike="noStrike" kern="1200">
                          <a:solidFill>
                            <a:sysClr val="windowText" lastClr="000000"/>
                          </a:solidFill>
                          <a:effectLst/>
                          <a:latin typeface="Calibri"/>
                          <a:ea typeface="+mn-ea"/>
                          <a:cs typeface="+mn-cs"/>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i="0" u="none" strike="noStrike">
                          <a:solidFill>
                            <a:sysClr val="windowText" lastClr="000000"/>
                          </a:solidFill>
                          <a:effectLst/>
                          <a:latin typeface="Calibri"/>
                        </a:rPr>
                        <a:t>-25%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3793985"/>
                  </a:ext>
                </a:extLst>
              </a:tr>
            </a:tbl>
          </a:graphicData>
        </a:graphic>
      </p:graphicFrame>
      <p:sp>
        <p:nvSpPr>
          <p:cNvPr id="21" name="TextBox 20">
            <a:extLst>
              <a:ext uri="{FF2B5EF4-FFF2-40B4-BE49-F238E27FC236}">
                <a16:creationId xmlns:a16="http://schemas.microsoft.com/office/drawing/2014/main" id="{49BAF992-B9C8-4807-B9D3-EB1880287C9B}"/>
              </a:ext>
            </a:extLst>
          </p:cNvPr>
          <p:cNvSpPr txBox="1"/>
          <p:nvPr/>
        </p:nvSpPr>
        <p:spPr>
          <a:xfrm>
            <a:off x="0" y="6625981"/>
            <a:ext cx="12167979" cy="253916"/>
          </a:xfrm>
          <a:prstGeom prst="rect">
            <a:avLst/>
          </a:prstGeom>
          <a:noFill/>
        </p:spPr>
        <p:txBody>
          <a:bodyPr wrap="square" lIns="91440" tIns="45720" rIns="91440" bIns="45720" rtlCol="0" anchor="t">
            <a:spAutoFit/>
          </a:bodyPr>
          <a:lstStyle/>
          <a:p>
            <a:r>
              <a:rPr lang="en-GB" sz="1050"/>
              <a:t>This analysis is based on data from 6 locations in central Cambridge – Bridge Street, Fitzroy Street, Market Hill, Regent Street, Rose Crescent and Sidney Street.</a:t>
            </a:r>
            <a:endParaRPr lang="en-GB" sz="1050">
              <a:cs typeface="Calibri"/>
            </a:endParaRPr>
          </a:p>
        </p:txBody>
      </p:sp>
      <p:sp>
        <p:nvSpPr>
          <p:cNvPr id="4" name="TextBox 3">
            <a:extLst>
              <a:ext uri="{FF2B5EF4-FFF2-40B4-BE49-F238E27FC236}">
                <a16:creationId xmlns:a16="http://schemas.microsoft.com/office/drawing/2014/main" id="{A570F31F-D949-00D4-F68B-38E2340C2D81}"/>
              </a:ext>
            </a:extLst>
          </p:cNvPr>
          <p:cNvSpPr txBox="1"/>
          <p:nvPr/>
        </p:nvSpPr>
        <p:spPr>
          <a:xfrm>
            <a:off x="145720" y="702518"/>
            <a:ext cx="11900558"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solidFill>
                  <a:srgbClr val="000000"/>
                </a:solidFill>
                <a:cs typeface="Calibri"/>
              </a:rPr>
              <a:t>Central Cambridge retail footfall recovered during 2022 to match pre-COVID (2019) levels at many points. However, more </a:t>
            </a:r>
            <a:r>
              <a:rPr lang="en-US" sz="1400" b="1">
                <a:solidFill>
                  <a:srgbClr val="000000"/>
                </a:solidFill>
                <a:cs typeface="Calibri"/>
              </a:rPr>
              <a:t>recent months have seen a reduction</a:t>
            </a:r>
            <a:r>
              <a:rPr lang="en-US" sz="1400">
                <a:solidFill>
                  <a:srgbClr val="000000"/>
                </a:solidFill>
                <a:cs typeface="Calibri"/>
              </a:rPr>
              <a:t>, with Dec 2022 footfall 14% below Dec 2019. This may be partly due to the extremely cold weather and the FIFA World Cup.</a:t>
            </a:r>
          </a:p>
        </p:txBody>
      </p:sp>
      <p:graphicFrame>
        <p:nvGraphicFramePr>
          <p:cNvPr id="5" name="Table 4">
            <a:extLst>
              <a:ext uri="{FF2B5EF4-FFF2-40B4-BE49-F238E27FC236}">
                <a16:creationId xmlns:a16="http://schemas.microsoft.com/office/drawing/2014/main" id="{84F84A2D-F5A8-B976-7169-372DE4B176C4}"/>
              </a:ext>
            </a:extLst>
          </p:cNvPr>
          <p:cNvGraphicFramePr>
            <a:graphicFrameLocks noGrp="1"/>
          </p:cNvGraphicFramePr>
          <p:nvPr>
            <p:extLst>
              <p:ext uri="{D42A27DB-BD31-4B8C-83A1-F6EECF244321}">
                <p14:modId xmlns:p14="http://schemas.microsoft.com/office/powerpoint/2010/main" val="4060877084"/>
              </p:ext>
            </p:extLst>
          </p:nvPr>
        </p:nvGraphicFramePr>
        <p:xfrm>
          <a:off x="755948" y="7035335"/>
          <a:ext cx="10607124" cy="1116473"/>
        </p:xfrm>
        <a:graphic>
          <a:graphicData uri="http://schemas.openxmlformats.org/drawingml/2006/table">
            <a:tbl>
              <a:tblPr firstRow="1" bandRow="1">
                <a:tableStyleId>{5940675A-B579-460E-94D1-54222C63F5DA}</a:tableStyleId>
              </a:tblPr>
              <a:tblGrid>
                <a:gridCol w="1374204">
                  <a:extLst>
                    <a:ext uri="{9D8B030D-6E8A-4147-A177-3AD203B41FA5}">
                      <a16:colId xmlns:a16="http://schemas.microsoft.com/office/drawing/2014/main" val="3808771745"/>
                    </a:ext>
                  </a:extLst>
                </a:gridCol>
                <a:gridCol w="1025880">
                  <a:extLst>
                    <a:ext uri="{9D8B030D-6E8A-4147-A177-3AD203B41FA5}">
                      <a16:colId xmlns:a16="http://schemas.microsoft.com/office/drawing/2014/main" val="710742870"/>
                    </a:ext>
                  </a:extLst>
                </a:gridCol>
                <a:gridCol w="1025880">
                  <a:extLst>
                    <a:ext uri="{9D8B030D-6E8A-4147-A177-3AD203B41FA5}">
                      <a16:colId xmlns:a16="http://schemas.microsoft.com/office/drawing/2014/main" val="3995813738"/>
                    </a:ext>
                  </a:extLst>
                </a:gridCol>
                <a:gridCol w="1025880">
                  <a:extLst>
                    <a:ext uri="{9D8B030D-6E8A-4147-A177-3AD203B41FA5}">
                      <a16:colId xmlns:a16="http://schemas.microsoft.com/office/drawing/2014/main" val="3008742623"/>
                    </a:ext>
                  </a:extLst>
                </a:gridCol>
                <a:gridCol w="1025880">
                  <a:extLst>
                    <a:ext uri="{9D8B030D-6E8A-4147-A177-3AD203B41FA5}">
                      <a16:colId xmlns:a16="http://schemas.microsoft.com/office/drawing/2014/main" val="3618066167"/>
                    </a:ext>
                  </a:extLst>
                </a:gridCol>
                <a:gridCol w="1025880">
                  <a:extLst>
                    <a:ext uri="{9D8B030D-6E8A-4147-A177-3AD203B41FA5}">
                      <a16:colId xmlns:a16="http://schemas.microsoft.com/office/drawing/2014/main" val="4233498317"/>
                    </a:ext>
                  </a:extLst>
                </a:gridCol>
                <a:gridCol w="1025880">
                  <a:extLst>
                    <a:ext uri="{9D8B030D-6E8A-4147-A177-3AD203B41FA5}">
                      <a16:colId xmlns:a16="http://schemas.microsoft.com/office/drawing/2014/main" val="2162172299"/>
                    </a:ext>
                  </a:extLst>
                </a:gridCol>
                <a:gridCol w="1025880">
                  <a:extLst>
                    <a:ext uri="{9D8B030D-6E8A-4147-A177-3AD203B41FA5}">
                      <a16:colId xmlns:a16="http://schemas.microsoft.com/office/drawing/2014/main" val="1804624713"/>
                    </a:ext>
                  </a:extLst>
                </a:gridCol>
                <a:gridCol w="1025880">
                  <a:extLst>
                    <a:ext uri="{9D8B030D-6E8A-4147-A177-3AD203B41FA5}">
                      <a16:colId xmlns:a16="http://schemas.microsoft.com/office/drawing/2014/main" val="1783213625"/>
                    </a:ext>
                  </a:extLst>
                </a:gridCol>
                <a:gridCol w="1025880">
                  <a:extLst>
                    <a:ext uri="{9D8B030D-6E8A-4147-A177-3AD203B41FA5}">
                      <a16:colId xmlns:a16="http://schemas.microsoft.com/office/drawing/2014/main" val="1249109925"/>
                    </a:ext>
                  </a:extLst>
                </a:gridCol>
              </a:tblGrid>
              <a:tr h="456235">
                <a:tc>
                  <a:txBody>
                    <a:bodyPr/>
                    <a:lstStyle/>
                    <a:p>
                      <a:pPr algn="ctr"/>
                      <a:endParaRPr lang="en-GB" sz="1200" b="1">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algn="ctr" fontAlgn="b"/>
                      <a:r>
                        <a:rPr lang="en-GB" sz="1200" b="1" u="none" strike="noStrike">
                          <a:solidFill>
                            <a:srgbClr val="0070C0"/>
                          </a:solidFill>
                          <a:effectLst/>
                        </a:rPr>
                        <a:t>Pre-COVID to Now:</a:t>
                      </a:r>
                    </a:p>
                    <a:p>
                      <a:pPr algn="ctr" fontAlgn="b"/>
                      <a:r>
                        <a:rPr lang="en-GB" sz="1200" b="1" u="none" strike="noStrike">
                          <a:effectLst/>
                        </a:rPr>
                        <a:t>Q4 2019 to Q4 2022</a:t>
                      </a:r>
                      <a:endParaRPr lang="en-GB" sz="1200" b="1" i="0" u="none" strike="noStrike">
                        <a:solidFill>
                          <a:srgbClr val="000000"/>
                        </a:solidFill>
                        <a:effectLst/>
                        <a:latin typeface="Aria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00" b="1">
                        <a:solidFill>
                          <a:schemeClr val="bg1"/>
                        </a:solidFill>
                      </a:endParaRPr>
                    </a:p>
                  </a:txBody>
                  <a:tcPr/>
                </a:tc>
                <a:tc hMerge="1">
                  <a:txBody>
                    <a:bodyPr/>
                    <a:lstStyle/>
                    <a:p>
                      <a:pPr algn="ctr"/>
                      <a:endParaRPr lang="en-GB" sz="1200" b="1">
                        <a:solidFill>
                          <a:schemeClr val="bg1"/>
                        </a:solidFill>
                      </a:endParaRPr>
                    </a:p>
                  </a:txBody>
                  <a:tcPr/>
                </a:tc>
                <a:tc gridSpan="3">
                  <a:txBody>
                    <a:bodyPr/>
                    <a:lstStyle/>
                    <a:p>
                      <a:pPr algn="ctr" fontAlgn="b"/>
                      <a:r>
                        <a:rPr lang="en-GB" sz="1200" b="1" u="none" strike="noStrike">
                          <a:solidFill>
                            <a:srgbClr val="0070C0"/>
                          </a:solidFill>
                          <a:effectLst/>
                        </a:rPr>
                        <a:t>Mid-COVID to Now:</a:t>
                      </a:r>
                    </a:p>
                    <a:p>
                      <a:pPr algn="ctr" fontAlgn="b"/>
                      <a:r>
                        <a:rPr lang="en-GB" sz="1200" b="1" u="none" strike="noStrike">
                          <a:effectLst/>
                        </a:rPr>
                        <a:t>Q4 2020 to Q4 2022</a:t>
                      </a:r>
                      <a:endParaRPr lang="en-GB" sz="1200" b="1" i="0" u="none" strike="noStrike">
                        <a:solidFill>
                          <a:srgbClr val="000000"/>
                        </a:solidFill>
                        <a:effectLst/>
                        <a:latin typeface="Arial"/>
                      </a:endParaRPr>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en-GB" sz="1100" b="1" i="0" u="none" strike="noStrike">
                        <a:solidFill>
                          <a:srgbClr val="000000"/>
                        </a:solidFill>
                        <a:effectLst/>
                        <a:latin typeface="Arial"/>
                      </a:endParaRPr>
                    </a:p>
                  </a:txBody>
                  <a:tcPr>
                    <a:solidFill>
                      <a:schemeClr val="bg1">
                        <a:lumMod val="85000"/>
                      </a:schemeClr>
                    </a:solidFill>
                  </a:tcPr>
                </a:tc>
                <a:tc hMerge="1">
                  <a:txBody>
                    <a:bodyPr/>
                    <a:lstStyle/>
                    <a:p>
                      <a:pPr algn="ctr" fontAlgn="b"/>
                      <a:endParaRPr lang="en-GB" sz="1100" b="1" i="0" u="none" strike="noStrike">
                        <a:solidFill>
                          <a:srgbClr val="000000"/>
                        </a:solidFill>
                        <a:effectLst/>
                        <a:latin typeface="Arial"/>
                      </a:endParaRPr>
                    </a:p>
                  </a:txBody>
                  <a:tcPr>
                    <a:solidFill>
                      <a:schemeClr val="bg1">
                        <a:lumMod val="85000"/>
                      </a:schemeClr>
                    </a:solidFill>
                  </a:tcPr>
                </a:tc>
                <a:tc gridSpan="3">
                  <a:txBody>
                    <a:bodyPr/>
                    <a:lstStyle/>
                    <a:p>
                      <a:pPr lvl="0" algn="ctr">
                        <a:buNone/>
                      </a:pPr>
                      <a:r>
                        <a:rPr lang="en-GB" sz="1200" b="1" u="none" strike="noStrike">
                          <a:solidFill>
                            <a:srgbClr val="0070C0"/>
                          </a:solidFill>
                          <a:effectLst/>
                        </a:rPr>
                        <a:t>Previous quarter to Now:</a:t>
                      </a:r>
                      <a:endParaRPr lang="en-US" sz="1200">
                        <a:solidFill>
                          <a:srgbClr val="0070C0"/>
                        </a:solidFill>
                      </a:endParaRPr>
                    </a:p>
                    <a:p>
                      <a:pPr lvl="0" algn="ctr">
                        <a:buNone/>
                      </a:pPr>
                      <a:r>
                        <a:rPr lang="en-GB" sz="1200" b="1" u="none" strike="noStrike">
                          <a:effectLst/>
                        </a:rPr>
                        <a:t>Q3 2022 to Q4 2022</a:t>
                      </a:r>
                      <a:endParaRPr lang="en-GB" sz="1200" b="1" i="0" u="none" strike="noStrike">
                        <a:solidFill>
                          <a:srgbClr val="000000"/>
                        </a:solidFill>
                        <a:effectLst/>
                        <a:latin typeface="Arial"/>
                      </a:endParaRP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extLst>
                  <a:ext uri="{0D108BD9-81ED-4DB2-BD59-A6C34878D82A}">
                    <a16:rowId xmlns:a16="http://schemas.microsoft.com/office/drawing/2014/main" val="2486069436"/>
                  </a:ext>
                </a:extLst>
              </a:tr>
              <a:tr h="293513">
                <a:tc>
                  <a:txBody>
                    <a:bodyPr/>
                    <a:lstStyle/>
                    <a:p>
                      <a:endParaRPr lang="en-GB" sz="120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1200" b="1" i="0" u="none" strike="noStrike">
                          <a:solidFill>
                            <a:srgbClr val="000000"/>
                          </a:solidFill>
                          <a:effectLst/>
                          <a:latin typeface="Calibri"/>
                        </a:rPr>
                        <a:t>Week</a:t>
                      </a:r>
                      <a:br>
                        <a:rPr lang="en-GB" sz="1200" b="1" i="0" u="none" strike="noStrike">
                          <a:solidFill>
                            <a:srgbClr val="000000"/>
                          </a:solidFill>
                          <a:effectLst/>
                          <a:latin typeface="Calibri"/>
                        </a:rPr>
                      </a:br>
                      <a:r>
                        <a:rPr lang="en-GB" sz="1200" b="1" i="0" u="none" strike="noStrike">
                          <a:solidFill>
                            <a:srgbClr val="000000"/>
                          </a:solidFill>
                          <a:effectLst/>
                          <a:latin typeface="Calibri"/>
                        </a:rPr>
                        <a:t>(Mon - Sun)</a:t>
                      </a:r>
                    </a:p>
                  </a:txBody>
                  <a:tcPr marL="0" marR="0" marT="0" marB="0" anchor="ctr">
                    <a:lnL w="12700" cap="flat" cmpd="sng" algn="ctr">
                      <a:solidFill>
                        <a:schemeClr val="tx1"/>
                      </a:solidFill>
                      <a:prstDash val="solid"/>
                      <a:round/>
                      <a:headEnd type="none" w="med" len="med"/>
                      <a:tailEnd type="none" w="med" len="med"/>
                    </a:lnL>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Weekdays</a:t>
                      </a:r>
                      <a:br>
                        <a:rPr lang="en-GB" sz="1200" b="1" i="0" u="none" strike="noStrike">
                          <a:solidFill>
                            <a:srgbClr val="000000"/>
                          </a:solidFill>
                          <a:effectLst/>
                          <a:latin typeface="Calibri"/>
                        </a:rPr>
                      </a:br>
                      <a:r>
                        <a:rPr lang="en-GB" sz="1200" b="1" i="0" u="none" strike="noStrike">
                          <a:solidFill>
                            <a:srgbClr val="000000"/>
                          </a:solidFill>
                          <a:effectLst/>
                          <a:latin typeface="Calibri"/>
                        </a:rPr>
                        <a:t>(Mon - Thu)</a:t>
                      </a:r>
                    </a:p>
                  </a:txBody>
                  <a:tcPr marL="0" marR="0" marT="0" marB="0" anchor="ctr">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Weekends</a:t>
                      </a:r>
                      <a:br>
                        <a:rPr lang="en-GB" sz="1200" b="1" i="0" u="none" strike="noStrike">
                          <a:solidFill>
                            <a:srgbClr val="000000"/>
                          </a:solidFill>
                          <a:effectLst/>
                          <a:latin typeface="Calibri"/>
                        </a:rPr>
                      </a:br>
                      <a:r>
                        <a:rPr lang="en-GB" sz="1200" b="1" i="0" u="none" strike="noStrike">
                          <a:solidFill>
                            <a:srgbClr val="000000"/>
                          </a:solidFill>
                          <a:effectLst/>
                          <a:latin typeface="Calibri"/>
                        </a:rPr>
                        <a:t>(Sat - Sun)</a:t>
                      </a:r>
                    </a:p>
                  </a:txBody>
                  <a:tcPr marL="0"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a:t>
                      </a:r>
                      <a:br>
                        <a:rPr lang="en-GB" sz="1200" b="1" i="0" u="none" strike="noStrike">
                          <a:solidFill>
                            <a:srgbClr val="000000"/>
                          </a:solidFill>
                          <a:effectLst/>
                          <a:latin typeface="Calibri"/>
                        </a:rPr>
                      </a:br>
                      <a:r>
                        <a:rPr lang="en-GB" sz="1200" b="1" i="0" u="none" strike="noStrike">
                          <a:solidFill>
                            <a:srgbClr val="000000"/>
                          </a:solidFill>
                          <a:effectLst/>
                          <a:latin typeface="Calibri"/>
                        </a:rPr>
                        <a:t>(Mon - Sun)</a:t>
                      </a:r>
                    </a:p>
                  </a:txBody>
                  <a:tcPr marL="0" marR="0" marT="0" marB="0"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Weekdays</a:t>
                      </a:r>
                      <a:br>
                        <a:rPr lang="en-GB" sz="1200" b="1" i="0" u="none" strike="noStrike">
                          <a:solidFill>
                            <a:srgbClr val="000000"/>
                          </a:solidFill>
                          <a:effectLst/>
                          <a:latin typeface="Calibri"/>
                        </a:rPr>
                      </a:br>
                      <a:r>
                        <a:rPr lang="en-GB" sz="1200" b="1" i="0" u="none" strike="noStrike">
                          <a:solidFill>
                            <a:srgbClr val="000000"/>
                          </a:solidFill>
                          <a:effectLst/>
                          <a:latin typeface="Calibri"/>
                        </a:rPr>
                        <a:t>(Mon - Thu)</a:t>
                      </a:r>
                    </a:p>
                  </a:txBody>
                  <a:tcPr marL="0" marR="0" marT="0" marB="0"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Weekends</a:t>
                      </a:r>
                      <a:br>
                        <a:rPr lang="en-GB" sz="1200" b="1" i="0" u="none" strike="noStrike">
                          <a:solidFill>
                            <a:srgbClr val="000000"/>
                          </a:solidFill>
                          <a:effectLst/>
                          <a:latin typeface="Calibri"/>
                        </a:rPr>
                      </a:br>
                      <a:r>
                        <a:rPr lang="en-GB" sz="1200" b="1" i="0" u="none" strike="noStrike">
                          <a:solidFill>
                            <a:srgbClr val="000000"/>
                          </a:solidFill>
                          <a:effectLst/>
                          <a:latin typeface="Calibri"/>
                        </a:rPr>
                        <a:t>(Sat - Sun)</a:t>
                      </a:r>
                    </a:p>
                  </a:txBody>
                  <a:tcPr marL="0"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a:t>
                      </a:r>
                      <a:br>
                        <a:rPr lang="en-GB" sz="1200" b="1" i="0" u="none" strike="noStrike">
                          <a:solidFill>
                            <a:srgbClr val="000000"/>
                          </a:solidFill>
                          <a:effectLst/>
                          <a:latin typeface="Calibri"/>
                        </a:rPr>
                      </a:br>
                      <a:r>
                        <a:rPr lang="en-GB" sz="1200" b="1" i="0" u="none" strike="noStrike">
                          <a:solidFill>
                            <a:srgbClr val="000000"/>
                          </a:solidFill>
                          <a:effectLst/>
                          <a:latin typeface="Calibri"/>
                        </a:rPr>
                        <a:t>(Mon - Sun)</a:t>
                      </a:r>
                    </a:p>
                  </a:txBody>
                  <a:tcPr marL="0" marR="0" marT="0" marB="0"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Weekdays</a:t>
                      </a:r>
                      <a:br>
                        <a:rPr lang="en-GB" sz="1200" b="1" i="0" u="none" strike="noStrike">
                          <a:solidFill>
                            <a:srgbClr val="000000"/>
                          </a:solidFill>
                          <a:effectLst/>
                          <a:latin typeface="Calibri"/>
                        </a:rPr>
                      </a:br>
                      <a:r>
                        <a:rPr lang="en-GB" sz="1200" b="1" i="0" u="none" strike="noStrike">
                          <a:solidFill>
                            <a:srgbClr val="000000"/>
                          </a:solidFill>
                          <a:effectLst/>
                          <a:latin typeface="Calibri"/>
                        </a:rPr>
                        <a:t>(Mon - Thu)</a:t>
                      </a:r>
                    </a:p>
                  </a:txBody>
                  <a:tcPr marL="0" marR="0" marT="0" marB="0"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Weekends</a:t>
                      </a:r>
                      <a:br>
                        <a:rPr lang="en-GB" sz="1200" b="1" i="0" u="none" strike="noStrike">
                          <a:solidFill>
                            <a:srgbClr val="000000"/>
                          </a:solidFill>
                          <a:effectLst/>
                          <a:latin typeface="Calibri"/>
                        </a:rPr>
                      </a:br>
                      <a:r>
                        <a:rPr lang="en-GB" sz="1200" b="1" i="0" u="none" strike="noStrike">
                          <a:solidFill>
                            <a:srgbClr val="000000"/>
                          </a:solidFill>
                          <a:effectLst/>
                          <a:latin typeface="Calibri"/>
                        </a:rPr>
                        <a:t>(Sat - Sun)</a:t>
                      </a:r>
                    </a:p>
                  </a:txBody>
                  <a:tcPr marL="0"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11037838"/>
                  </a:ext>
                </a:extLst>
              </a:tr>
              <a:tr h="293513">
                <a:tc>
                  <a:txBody>
                    <a:bodyPr/>
                    <a:lstStyle/>
                    <a:p>
                      <a:pPr marL="0" marR="0" lvl="0" indent="0" algn="l" rtl="0" eaLnBrk="1" fontAlgn="auto" latinLnBrk="0" hangingPunct="1">
                        <a:lnSpc>
                          <a:spcPct val="100000"/>
                        </a:lnSpc>
                        <a:spcBef>
                          <a:spcPts val="0"/>
                        </a:spcBef>
                        <a:spcAft>
                          <a:spcPts val="0"/>
                        </a:spcAft>
                        <a:buClrTx/>
                        <a:buSzTx/>
                        <a:buFontTx/>
                        <a:buNone/>
                      </a:pPr>
                      <a:r>
                        <a:rPr lang="en-GB" sz="1200" b="1"/>
                        <a:t>Cambridge Retail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chemeClr val="tx1"/>
                          </a:solidFill>
                          <a:effectLst/>
                          <a:latin typeface="Calibri"/>
                        </a:rPr>
                        <a:t>-8%</a:t>
                      </a:r>
                      <a:endParaRPr lang="en-US">
                        <a:solidFill>
                          <a:schemeClr val="tx1"/>
                        </a:solidFill>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rtl="0" fontAlgn="ctr"/>
                      <a:r>
                        <a:rPr lang="en-GB" sz="1200" b="1" i="0" u="none" strike="noStrike">
                          <a:solidFill>
                            <a:schemeClr val="tx1"/>
                          </a:solidFill>
                          <a:effectLst/>
                          <a:latin typeface="Calibri"/>
                        </a:rPr>
                        <a:t>-10%</a:t>
                      </a:r>
                    </a:p>
                  </a:txBody>
                  <a:tcPr marL="0" marR="0" marT="0" marB="0" anchor="ctr">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rtl="0" fontAlgn="ctr"/>
                      <a:r>
                        <a:rPr lang="en-GB" sz="1200" b="1" i="0" u="none" strike="noStrike">
                          <a:solidFill>
                            <a:schemeClr val="tx1"/>
                          </a:solidFill>
                          <a:effectLst/>
                          <a:latin typeface="Calibri"/>
                        </a:rPr>
                        <a:t>-6%</a:t>
                      </a:r>
                      <a:endParaRPr lang="en-US">
                        <a:solidFill>
                          <a:schemeClr val="tx1"/>
                        </a:solidFill>
                      </a:endParaRPr>
                    </a:p>
                  </a:txBody>
                  <a:tcPr marL="0" marR="0" marT="0" marB="0"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rtl="0" fontAlgn="ctr"/>
                      <a:r>
                        <a:rPr lang="en-GB" sz="1200" b="1" i="0" u="none" strike="noStrike">
                          <a:solidFill>
                            <a:schemeClr val="tx1"/>
                          </a:solidFill>
                          <a:effectLst/>
                          <a:latin typeface="Calibri"/>
                        </a:rPr>
                        <a:t>+67%</a:t>
                      </a:r>
                      <a:endParaRPr lang="en-US" sz="1200">
                        <a:solidFill>
                          <a:schemeClr val="tx1"/>
                        </a:solidFill>
                      </a:endParaRPr>
                    </a:p>
                  </a:txBody>
                  <a:tcPr marL="0" marR="0" marT="0" marB="0"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i="0" u="none" strike="noStrike">
                          <a:solidFill>
                            <a:schemeClr val="tx1"/>
                          </a:solidFill>
                          <a:effectLst/>
                          <a:latin typeface="Calibri"/>
                        </a:rPr>
                        <a:t>+59%</a:t>
                      </a:r>
                    </a:p>
                  </a:txBody>
                  <a:tcPr marL="0" marR="0" marT="0" marB="0"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i="0" u="none" strike="noStrike">
                          <a:solidFill>
                            <a:schemeClr val="tx1"/>
                          </a:solidFill>
                          <a:effectLst/>
                          <a:latin typeface="Calibri"/>
                        </a:rPr>
                        <a:t>+75%</a:t>
                      </a:r>
                    </a:p>
                  </a:txBody>
                  <a:tcPr marL="0" marR="0" marT="0" marB="0"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200" b="1" i="0" u="none" strike="noStrike">
                          <a:solidFill>
                            <a:schemeClr val="tx1"/>
                          </a:solidFill>
                          <a:effectLst/>
                          <a:latin typeface="Calibri"/>
                        </a:rPr>
                        <a:t>-2%</a:t>
                      </a:r>
                    </a:p>
                  </a:txBody>
                  <a:tcPr marL="0" marR="0" marT="0" marB="0"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i="0" u="none" strike="noStrike">
                          <a:solidFill>
                            <a:schemeClr val="tx1"/>
                          </a:solidFill>
                          <a:effectLst/>
                          <a:latin typeface="Calibri"/>
                        </a:rPr>
                        <a:t>-2%</a:t>
                      </a:r>
                    </a:p>
                  </a:txBody>
                  <a:tcPr marL="0" marR="0" marT="0" marB="0"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i="0" u="none" strike="noStrike">
                          <a:solidFill>
                            <a:schemeClr val="tx1"/>
                          </a:solidFill>
                          <a:effectLst/>
                          <a:latin typeface="Calibri"/>
                        </a:rPr>
                        <a:t>-4%</a:t>
                      </a:r>
                      <a:endParaRPr lang="en-US" sz="1200">
                        <a:solidFill>
                          <a:schemeClr val="tx1"/>
                        </a:solidFill>
                      </a:endParaRPr>
                    </a:p>
                  </a:txBody>
                  <a:tcPr marL="0" marR="0" marT="0" marB="0"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8142"/>
                  </a:ext>
                </a:extLst>
              </a:tr>
            </a:tbl>
          </a:graphicData>
        </a:graphic>
      </p:graphicFrame>
      <p:sp>
        <p:nvSpPr>
          <p:cNvPr id="8" name="TextBox 7">
            <a:extLst>
              <a:ext uri="{FF2B5EF4-FFF2-40B4-BE49-F238E27FC236}">
                <a16:creationId xmlns:a16="http://schemas.microsoft.com/office/drawing/2014/main" id="{297D79F3-85A4-4128-73CB-5DEA2D1C5B35}"/>
              </a:ext>
            </a:extLst>
          </p:cNvPr>
          <p:cNvSpPr txBox="1"/>
          <p:nvPr/>
        </p:nvSpPr>
        <p:spPr>
          <a:xfrm>
            <a:off x="8607214" y="61079"/>
            <a:ext cx="3497235" cy="461665"/>
          </a:xfrm>
          <a:prstGeom prst="rect">
            <a:avLst/>
          </a:prstGeom>
          <a:noFill/>
        </p:spPr>
        <p:txBody>
          <a:bodyPr wrap="square" lIns="91440" tIns="45720" rIns="91440" bIns="45720" rtlCol="0" anchor="t">
            <a:spAutoFit/>
          </a:bodyPr>
          <a:lstStyle/>
          <a:p>
            <a:pPr algn="r"/>
            <a:r>
              <a:rPr lang="en-GB" sz="2400" b="1" err="1">
                <a:solidFill>
                  <a:schemeClr val="accent6"/>
                </a:solidFill>
                <a:cs typeface="Calibri"/>
              </a:rPr>
              <a:t>QA’d</a:t>
            </a:r>
            <a:r>
              <a:rPr lang="en-GB" sz="2400" b="1">
                <a:solidFill>
                  <a:schemeClr val="accent6"/>
                </a:solidFill>
                <a:cs typeface="Calibri"/>
              </a:rPr>
              <a:t> SL</a:t>
            </a:r>
          </a:p>
        </p:txBody>
      </p:sp>
      <p:pic>
        <p:nvPicPr>
          <p:cNvPr id="17" name="Picture 16" descr="A picture containing text&#10;&#10;Description automatically generated">
            <a:extLst>
              <a:ext uri="{FF2B5EF4-FFF2-40B4-BE49-F238E27FC236}">
                <a16:creationId xmlns:a16="http://schemas.microsoft.com/office/drawing/2014/main" id="{28DC8054-B646-4899-86A3-8316540020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0770172" y="-778447"/>
            <a:ext cx="590827" cy="2204871"/>
          </a:xfrm>
          <a:prstGeom prst="rect">
            <a:avLst/>
          </a:prstGeom>
        </p:spPr>
      </p:pic>
    </p:spTree>
    <p:extLst>
      <p:ext uri="{BB962C8B-B14F-4D97-AF65-F5344CB8AC3E}">
        <p14:creationId xmlns:p14="http://schemas.microsoft.com/office/powerpoint/2010/main" val="4010767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CDE2FFA-3BE7-41CF-9E89-C5F669B58A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499" y="1270517"/>
            <a:ext cx="8952923" cy="4376877"/>
          </a:xfrm>
          <a:prstGeom prst="rect">
            <a:avLst/>
          </a:prstGeom>
        </p:spPr>
      </p:pic>
      <p:sp>
        <p:nvSpPr>
          <p:cNvPr id="10" name="Rectangle 9">
            <a:extLst>
              <a:ext uri="{FF2B5EF4-FFF2-40B4-BE49-F238E27FC236}">
                <a16:creationId xmlns:a16="http://schemas.microsoft.com/office/drawing/2014/main" id="{10126A54-9E25-48BD-BCCD-4969A0FE9CD4}"/>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a:latin typeface="Calibri" panose="020F0502020204030204"/>
              </a:rPr>
              <a:t>Retail footfall by day of week: Central Cambridge</a:t>
            </a:r>
            <a:endParaRPr kumimoji="0" lang="en-GB" sz="2800" b="1" i="0" u="none" strike="noStrike" kern="1200" cap="none" spc="0" normalizeH="0" baseline="0" noProof="0">
              <a:ln>
                <a:noFill/>
              </a:ln>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E26D0824-C5D1-4AE8-AD9F-C32F941D53BE}"/>
              </a:ext>
            </a:extLst>
          </p:cNvPr>
          <p:cNvSpPr>
            <a:spLocks noGrp="1"/>
          </p:cNvSpPr>
          <p:nvPr>
            <p:ph type="sldNum" sz="quarter" idx="12"/>
          </p:nvPr>
        </p:nvSpPr>
        <p:spPr>
          <a:xfrm>
            <a:off x="9448800" y="6494993"/>
            <a:ext cx="2743200" cy="365125"/>
          </a:xfrm>
        </p:spPr>
        <p:txBody>
          <a:bodyPr/>
          <a:lstStyle/>
          <a:p>
            <a:fld id="{7BDE9EA5-05C8-4B5B-B253-366C87BB7B5C}" type="slidenum">
              <a:rPr lang="en-GB" smtClean="0"/>
              <a:t>34</a:t>
            </a:fld>
            <a:endParaRPr lang="en-GB"/>
          </a:p>
        </p:txBody>
      </p:sp>
      <p:sp>
        <p:nvSpPr>
          <p:cNvPr id="7" name="TextBox 6">
            <a:extLst>
              <a:ext uri="{FF2B5EF4-FFF2-40B4-BE49-F238E27FC236}">
                <a16:creationId xmlns:a16="http://schemas.microsoft.com/office/drawing/2014/main" id="{22FE2D3E-01ED-9F08-29C3-8D22C6573AB7}"/>
              </a:ext>
            </a:extLst>
          </p:cNvPr>
          <p:cNvSpPr txBox="1"/>
          <p:nvPr/>
        </p:nvSpPr>
        <p:spPr>
          <a:xfrm>
            <a:off x="238124" y="719644"/>
            <a:ext cx="11715751"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solidFill>
                  <a:srgbClr val="000000"/>
                </a:solidFill>
                <a:cs typeface="Calibri"/>
              </a:rPr>
              <a:t>The middle of the week (Tuesday to Thursday) shows a greater level of recovery to pre-COVID levels, particularly compared to Monday which remains low.</a:t>
            </a:r>
          </a:p>
          <a:p>
            <a:pPr algn="ctr"/>
            <a:r>
              <a:rPr lang="en-US" sz="1400">
                <a:solidFill>
                  <a:srgbClr val="000000"/>
                </a:solidFill>
                <a:cs typeface="Calibri"/>
              </a:rPr>
              <a:t>Weekend retail footfall levels had returned to pre-COVID levels during most of 2022 but this pattern did not continue into December.</a:t>
            </a:r>
          </a:p>
        </p:txBody>
      </p:sp>
      <p:pic>
        <p:nvPicPr>
          <p:cNvPr id="18" name="Picture 17" descr="A picture containing text&#10;&#10;Description automatically generated">
            <a:extLst>
              <a:ext uri="{FF2B5EF4-FFF2-40B4-BE49-F238E27FC236}">
                <a16:creationId xmlns:a16="http://schemas.microsoft.com/office/drawing/2014/main" id="{A668E683-7264-2628-1EA8-23D82C3983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0710795" y="-808135"/>
            <a:ext cx="590827" cy="2204871"/>
          </a:xfrm>
          <a:prstGeom prst="rect">
            <a:avLst/>
          </a:prstGeom>
        </p:spPr>
      </p:pic>
      <p:graphicFrame>
        <p:nvGraphicFramePr>
          <p:cNvPr id="3" name="Table 12">
            <a:extLst>
              <a:ext uri="{FF2B5EF4-FFF2-40B4-BE49-F238E27FC236}">
                <a16:creationId xmlns:a16="http://schemas.microsoft.com/office/drawing/2014/main" id="{FEA4F3CA-B891-4F07-BDF9-C9F06FA7E9AC}"/>
              </a:ext>
            </a:extLst>
          </p:cNvPr>
          <p:cNvGraphicFramePr>
            <a:graphicFrameLocks noGrp="1"/>
          </p:cNvGraphicFramePr>
          <p:nvPr>
            <p:extLst>
              <p:ext uri="{D42A27DB-BD31-4B8C-83A1-F6EECF244321}">
                <p14:modId xmlns:p14="http://schemas.microsoft.com/office/powerpoint/2010/main" val="1843438307"/>
              </p:ext>
            </p:extLst>
          </p:nvPr>
        </p:nvGraphicFramePr>
        <p:xfrm>
          <a:off x="1285875" y="5640464"/>
          <a:ext cx="9239246" cy="1005840"/>
        </p:xfrm>
        <a:graphic>
          <a:graphicData uri="http://schemas.openxmlformats.org/drawingml/2006/table">
            <a:tbl>
              <a:tblPr firstRow="1" bandRow="1">
                <a:tableStyleId>{5C22544A-7EE6-4342-B048-85BDC9FD1C3A}</a:tableStyleId>
              </a:tblPr>
              <a:tblGrid>
                <a:gridCol w="1323975">
                  <a:extLst>
                    <a:ext uri="{9D8B030D-6E8A-4147-A177-3AD203B41FA5}">
                      <a16:colId xmlns:a16="http://schemas.microsoft.com/office/drawing/2014/main" val="715348672"/>
                    </a:ext>
                  </a:extLst>
                </a:gridCol>
                <a:gridCol w="1130753">
                  <a:extLst>
                    <a:ext uri="{9D8B030D-6E8A-4147-A177-3AD203B41FA5}">
                      <a16:colId xmlns:a16="http://schemas.microsoft.com/office/drawing/2014/main" val="3635690432"/>
                    </a:ext>
                  </a:extLst>
                </a:gridCol>
                <a:gridCol w="1130753">
                  <a:extLst>
                    <a:ext uri="{9D8B030D-6E8A-4147-A177-3AD203B41FA5}">
                      <a16:colId xmlns:a16="http://schemas.microsoft.com/office/drawing/2014/main" val="457332109"/>
                    </a:ext>
                  </a:extLst>
                </a:gridCol>
                <a:gridCol w="1130753">
                  <a:extLst>
                    <a:ext uri="{9D8B030D-6E8A-4147-A177-3AD203B41FA5}">
                      <a16:colId xmlns:a16="http://schemas.microsoft.com/office/drawing/2014/main" val="3411170912"/>
                    </a:ext>
                  </a:extLst>
                </a:gridCol>
                <a:gridCol w="1130753">
                  <a:extLst>
                    <a:ext uri="{9D8B030D-6E8A-4147-A177-3AD203B41FA5}">
                      <a16:colId xmlns:a16="http://schemas.microsoft.com/office/drawing/2014/main" val="115497525"/>
                    </a:ext>
                  </a:extLst>
                </a:gridCol>
                <a:gridCol w="1130753">
                  <a:extLst>
                    <a:ext uri="{9D8B030D-6E8A-4147-A177-3AD203B41FA5}">
                      <a16:colId xmlns:a16="http://schemas.microsoft.com/office/drawing/2014/main" val="2079532242"/>
                    </a:ext>
                  </a:extLst>
                </a:gridCol>
                <a:gridCol w="1130753">
                  <a:extLst>
                    <a:ext uri="{9D8B030D-6E8A-4147-A177-3AD203B41FA5}">
                      <a16:colId xmlns:a16="http://schemas.microsoft.com/office/drawing/2014/main" val="77169810"/>
                    </a:ext>
                  </a:extLst>
                </a:gridCol>
                <a:gridCol w="1130753">
                  <a:extLst>
                    <a:ext uri="{9D8B030D-6E8A-4147-A177-3AD203B41FA5}">
                      <a16:colId xmlns:a16="http://schemas.microsoft.com/office/drawing/2014/main" val="3035901466"/>
                    </a:ext>
                  </a:extLst>
                </a:gridCol>
              </a:tblGrid>
              <a:tr h="395410">
                <a:tc>
                  <a:txBody>
                    <a:bodyPr/>
                    <a:lstStyle/>
                    <a:p>
                      <a:pPr algn="ctr" fontAlgn="b"/>
                      <a:endParaRPr lang="en-GB" sz="1200" b="1" i="0" u="none" strike="noStrike">
                        <a:solidFill>
                          <a:schemeClr val="tx1"/>
                        </a:solidFill>
                        <a:effectLst/>
                        <a:latin typeface="+mn-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7">
                  <a:txBody>
                    <a:bodyPr/>
                    <a:lstStyle/>
                    <a:p>
                      <a:pPr algn="ctr" fontAlgn="b"/>
                      <a:r>
                        <a:rPr lang="en-GB" sz="1200" b="1" u="none" strike="noStrike">
                          <a:solidFill>
                            <a:srgbClr val="0070C0"/>
                          </a:solidFill>
                          <a:effectLst/>
                          <a:latin typeface="+mn-lt"/>
                        </a:rPr>
                        <a:t>Pre-COVID to Now:</a:t>
                      </a:r>
                    </a:p>
                    <a:p>
                      <a:pPr algn="ctr" fontAlgn="b"/>
                      <a:r>
                        <a:rPr lang="en-GB" sz="1200" b="1" u="none" strike="noStrike">
                          <a:solidFill>
                            <a:schemeClr val="tx1"/>
                          </a:solidFill>
                          <a:effectLst/>
                          <a:latin typeface="+mn-lt"/>
                        </a:rPr>
                        <a:t>Dec 2019 to Dec 2022</a:t>
                      </a:r>
                      <a:endParaRPr lang="en-GB" sz="1200" b="1" i="0" u="none" strike="noStrike">
                        <a:solidFill>
                          <a:schemeClr val="tx1"/>
                        </a:solidFill>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37900515"/>
                  </a:ext>
                </a:extLst>
              </a:tr>
              <a:tr h="2503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1"/>
                        <a:t>Monday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Tuesday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Wednesday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Thursday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Friday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Saturday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Sunday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725061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t>Cambridge Retail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solidFill>
                            <a:schemeClr val="bg1"/>
                          </a:solidFill>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3764"/>
                    </a:solidFill>
                  </a:tcPr>
                </a:tc>
                <a:tc>
                  <a:txBody>
                    <a:bodyPr/>
                    <a:lstStyle/>
                    <a:p>
                      <a:pPr algn="ctr"/>
                      <a:r>
                        <a:rPr lang="en-GB" sz="1200" b="1"/>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a:r>
                        <a:rPr lang="en-GB" sz="1200" b="1"/>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GB" sz="1200" b="1"/>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GB" sz="1200" b="1"/>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a:r>
                        <a:rPr lang="en-GB" sz="1200" b="1"/>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a:r>
                        <a:rPr lang="en-GB" sz="1200" b="1">
                          <a:solidFill>
                            <a:schemeClr val="bg1"/>
                          </a:solidFill>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3764"/>
                    </a:solidFill>
                  </a:tcPr>
                </a:tc>
                <a:extLst>
                  <a:ext uri="{0D108BD9-81ED-4DB2-BD59-A6C34878D82A}">
                    <a16:rowId xmlns:a16="http://schemas.microsoft.com/office/drawing/2014/main" val="979260815"/>
                  </a:ext>
                </a:extLst>
              </a:tr>
            </a:tbl>
          </a:graphicData>
        </a:graphic>
      </p:graphicFrame>
    </p:spTree>
    <p:extLst>
      <p:ext uri="{BB962C8B-B14F-4D97-AF65-F5344CB8AC3E}">
        <p14:creationId xmlns:p14="http://schemas.microsoft.com/office/powerpoint/2010/main" val="27078639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232645"/>
            <a:ext cx="12192000" cy="1325563"/>
          </a:xfrm>
        </p:spPr>
        <p:txBody>
          <a:bodyPr>
            <a:normAutofit/>
          </a:bodyPr>
          <a:lstStyle/>
          <a:p>
            <a:pPr algn="ctr"/>
            <a:r>
              <a:rPr lang="en-GB" sz="5400" b="1">
                <a:solidFill>
                  <a:schemeClr val="bg1"/>
                </a:solidFill>
                <a:latin typeface="+mn-lt"/>
              </a:rPr>
              <a:t>Car Parking</a:t>
            </a:r>
          </a:p>
        </p:txBody>
      </p:sp>
      <p:sp>
        <p:nvSpPr>
          <p:cNvPr id="3" name="Slide Number Placeholder 2">
            <a:extLst>
              <a:ext uri="{FF2B5EF4-FFF2-40B4-BE49-F238E27FC236}">
                <a16:creationId xmlns:a16="http://schemas.microsoft.com/office/drawing/2014/main" id="{352E18C1-A4A2-4BE5-B388-DA0F7BC7B319}"/>
              </a:ext>
            </a:extLst>
          </p:cNvPr>
          <p:cNvSpPr>
            <a:spLocks noGrp="1"/>
          </p:cNvSpPr>
          <p:nvPr>
            <p:ph type="sldNum" sz="quarter" idx="12"/>
          </p:nvPr>
        </p:nvSpPr>
        <p:spPr/>
        <p:txBody>
          <a:bodyPr/>
          <a:lstStyle/>
          <a:p>
            <a:fld id="{AE56028F-813B-4E02-837E-17CD63D81F9F}" type="slidenum">
              <a:rPr lang="en-GB" smtClean="0"/>
              <a:t>35</a:t>
            </a:fld>
            <a:endParaRPr lang="en-GB"/>
          </a:p>
        </p:txBody>
      </p:sp>
    </p:spTree>
    <p:extLst>
      <p:ext uri="{BB962C8B-B14F-4D97-AF65-F5344CB8AC3E}">
        <p14:creationId xmlns:p14="http://schemas.microsoft.com/office/powerpoint/2010/main" val="20555356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art, line chart&#10;&#10;Description automatically generated">
            <a:extLst>
              <a:ext uri="{FF2B5EF4-FFF2-40B4-BE49-F238E27FC236}">
                <a16:creationId xmlns:a16="http://schemas.microsoft.com/office/drawing/2014/main" id="{D20D2B45-1CDA-459F-8D68-67B655BF267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95713" y="1378141"/>
            <a:ext cx="11229923" cy="3994380"/>
          </a:xfrm>
          <a:prstGeom prst="rect">
            <a:avLst/>
          </a:prstGeom>
        </p:spPr>
      </p:pic>
      <p:sp>
        <p:nvSpPr>
          <p:cNvPr id="24" name="Rectangle 23">
            <a:extLst>
              <a:ext uri="{FF2B5EF4-FFF2-40B4-BE49-F238E27FC236}">
                <a16:creationId xmlns:a16="http://schemas.microsoft.com/office/drawing/2014/main" id="{204A2E10-03AD-450B-A9F9-847648E7220D}"/>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a:latin typeface="Calibri" panose="020F0502020204030204"/>
              </a:rPr>
              <a:t>Multi-Storey Car Parks, Cambridge: Daily Usage</a:t>
            </a:r>
            <a:endParaRPr kumimoji="0" lang="en-GB" sz="2800" b="1" i="0" u="none" strike="noStrike" kern="1200" cap="none" spc="0" normalizeH="0" baseline="0" noProof="0">
              <a:ln>
                <a:noFill/>
              </a:ln>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0B463B6A-4108-43A9-AD59-B624CAFD1DD7}"/>
              </a:ext>
            </a:extLst>
          </p:cNvPr>
          <p:cNvSpPr txBox="1"/>
          <p:nvPr/>
        </p:nvSpPr>
        <p:spPr>
          <a:xfrm>
            <a:off x="4113755" y="4641924"/>
            <a:ext cx="1689436" cy="276999"/>
          </a:xfrm>
          <a:prstGeom prst="rect">
            <a:avLst/>
          </a:prstGeom>
          <a:noFill/>
        </p:spPr>
        <p:txBody>
          <a:bodyPr wrap="square" rtlCol="0">
            <a:spAutoFit/>
          </a:bodyPr>
          <a:lstStyle/>
          <a:p>
            <a:pPr algn="ctr"/>
            <a:r>
              <a:rPr lang="en-GB" sz="1200" b="1">
                <a:solidFill>
                  <a:srgbClr val="679B6F"/>
                </a:solidFill>
              </a:rPr>
              <a:t>First lockdown</a:t>
            </a:r>
          </a:p>
        </p:txBody>
      </p:sp>
      <p:sp>
        <p:nvSpPr>
          <p:cNvPr id="31" name="TextBox 30">
            <a:extLst>
              <a:ext uri="{FF2B5EF4-FFF2-40B4-BE49-F238E27FC236}">
                <a16:creationId xmlns:a16="http://schemas.microsoft.com/office/drawing/2014/main" id="{07BC6E90-5882-45C4-A408-7F9ACC1A0067}"/>
              </a:ext>
            </a:extLst>
          </p:cNvPr>
          <p:cNvSpPr txBox="1"/>
          <p:nvPr/>
        </p:nvSpPr>
        <p:spPr>
          <a:xfrm>
            <a:off x="9724737" y="4692354"/>
            <a:ext cx="1689436" cy="276999"/>
          </a:xfrm>
          <a:prstGeom prst="rect">
            <a:avLst/>
          </a:prstGeom>
          <a:noFill/>
        </p:spPr>
        <p:txBody>
          <a:bodyPr wrap="square" rtlCol="0">
            <a:spAutoFit/>
          </a:bodyPr>
          <a:lstStyle/>
          <a:p>
            <a:pPr algn="ctr"/>
            <a:r>
              <a:rPr lang="en-GB" sz="1200" b="1">
                <a:solidFill>
                  <a:srgbClr val="679B6F"/>
                </a:solidFill>
              </a:rPr>
              <a:t>Second lockdown</a:t>
            </a:r>
          </a:p>
        </p:txBody>
      </p:sp>
      <p:sp>
        <p:nvSpPr>
          <p:cNvPr id="44" name="TextBox 43">
            <a:extLst>
              <a:ext uri="{FF2B5EF4-FFF2-40B4-BE49-F238E27FC236}">
                <a16:creationId xmlns:a16="http://schemas.microsoft.com/office/drawing/2014/main" id="{06FA4A0B-2415-42E1-967B-B812BFC684A7}"/>
              </a:ext>
            </a:extLst>
          </p:cNvPr>
          <p:cNvSpPr txBox="1"/>
          <p:nvPr/>
        </p:nvSpPr>
        <p:spPr>
          <a:xfrm>
            <a:off x="6572043" y="3912631"/>
            <a:ext cx="790575" cy="381574"/>
          </a:xfrm>
          <a:prstGeom prst="rect">
            <a:avLst/>
          </a:prstGeom>
          <a:noFill/>
        </p:spPr>
        <p:txBody>
          <a:bodyPr wrap="square" rtlCol="0">
            <a:spAutoFit/>
          </a:bodyPr>
          <a:lstStyle/>
          <a:p>
            <a:r>
              <a:rPr lang="en-GB" b="1">
                <a:solidFill>
                  <a:srgbClr val="6B9E73"/>
                </a:solidFill>
              </a:rPr>
              <a:t>2020</a:t>
            </a:r>
          </a:p>
        </p:txBody>
      </p:sp>
      <p:sp>
        <p:nvSpPr>
          <p:cNvPr id="49" name="TextBox 48">
            <a:extLst>
              <a:ext uri="{FF2B5EF4-FFF2-40B4-BE49-F238E27FC236}">
                <a16:creationId xmlns:a16="http://schemas.microsoft.com/office/drawing/2014/main" id="{C2B56169-A7EB-4112-AE92-2647CF75C57A}"/>
              </a:ext>
            </a:extLst>
          </p:cNvPr>
          <p:cNvSpPr txBox="1"/>
          <p:nvPr/>
        </p:nvSpPr>
        <p:spPr>
          <a:xfrm>
            <a:off x="6405355" y="2393847"/>
            <a:ext cx="790575" cy="381574"/>
          </a:xfrm>
          <a:prstGeom prst="rect">
            <a:avLst/>
          </a:prstGeom>
          <a:noFill/>
        </p:spPr>
        <p:txBody>
          <a:bodyPr wrap="square" rtlCol="0">
            <a:spAutoFit/>
          </a:bodyPr>
          <a:lstStyle/>
          <a:p>
            <a:pPr algn="ctr"/>
            <a:r>
              <a:rPr lang="en-GB" b="1">
                <a:solidFill>
                  <a:srgbClr val="56689F"/>
                </a:solidFill>
              </a:rPr>
              <a:t>2019</a:t>
            </a:r>
          </a:p>
        </p:txBody>
      </p:sp>
      <p:sp>
        <p:nvSpPr>
          <p:cNvPr id="50" name="TextBox 49">
            <a:extLst>
              <a:ext uri="{FF2B5EF4-FFF2-40B4-BE49-F238E27FC236}">
                <a16:creationId xmlns:a16="http://schemas.microsoft.com/office/drawing/2014/main" id="{1FC610FB-A1D2-4FB7-9E64-1CE88373D8DA}"/>
              </a:ext>
            </a:extLst>
          </p:cNvPr>
          <p:cNvSpPr txBox="1"/>
          <p:nvPr/>
        </p:nvSpPr>
        <p:spPr>
          <a:xfrm>
            <a:off x="8620616" y="3466657"/>
            <a:ext cx="790575" cy="381574"/>
          </a:xfrm>
          <a:prstGeom prst="rect">
            <a:avLst/>
          </a:prstGeom>
          <a:noFill/>
        </p:spPr>
        <p:txBody>
          <a:bodyPr wrap="square" rtlCol="0">
            <a:spAutoFit/>
          </a:bodyPr>
          <a:lstStyle/>
          <a:p>
            <a:r>
              <a:rPr lang="en-GB" b="1">
                <a:solidFill>
                  <a:srgbClr val="F68B5B"/>
                </a:solidFill>
              </a:rPr>
              <a:t>2022</a:t>
            </a:r>
          </a:p>
        </p:txBody>
      </p:sp>
      <p:sp>
        <p:nvSpPr>
          <p:cNvPr id="3" name="Slide Number Placeholder 2">
            <a:extLst>
              <a:ext uri="{FF2B5EF4-FFF2-40B4-BE49-F238E27FC236}">
                <a16:creationId xmlns:a16="http://schemas.microsoft.com/office/drawing/2014/main" id="{8BFA20F3-38EF-4C64-ADDB-5DAA26A0A6AB}"/>
              </a:ext>
            </a:extLst>
          </p:cNvPr>
          <p:cNvSpPr>
            <a:spLocks noGrp="1"/>
          </p:cNvSpPr>
          <p:nvPr>
            <p:ph type="sldNum" sz="quarter" idx="12"/>
          </p:nvPr>
        </p:nvSpPr>
        <p:spPr>
          <a:xfrm>
            <a:off x="11794222" y="6492875"/>
            <a:ext cx="397778" cy="365125"/>
          </a:xfrm>
        </p:spPr>
        <p:txBody>
          <a:bodyPr/>
          <a:lstStyle/>
          <a:p>
            <a:fld id="{7BDE9EA5-05C8-4B5B-B253-366C87BB7B5C}" type="slidenum">
              <a:rPr lang="en-GB" smtClean="0"/>
              <a:t>36</a:t>
            </a:fld>
            <a:endParaRPr lang="en-GB"/>
          </a:p>
        </p:txBody>
      </p:sp>
      <p:graphicFrame>
        <p:nvGraphicFramePr>
          <p:cNvPr id="9" name="Table 8">
            <a:extLst>
              <a:ext uri="{FF2B5EF4-FFF2-40B4-BE49-F238E27FC236}">
                <a16:creationId xmlns:a16="http://schemas.microsoft.com/office/drawing/2014/main" id="{B23243C4-7CFD-4133-B3A8-8A4AA5CF91A3}"/>
              </a:ext>
            </a:extLst>
          </p:cNvPr>
          <p:cNvGraphicFramePr>
            <a:graphicFrameLocks noGrp="1"/>
          </p:cNvGraphicFramePr>
          <p:nvPr>
            <p:extLst>
              <p:ext uri="{D42A27DB-BD31-4B8C-83A1-F6EECF244321}">
                <p14:modId xmlns:p14="http://schemas.microsoft.com/office/powerpoint/2010/main" val="2026292280"/>
              </p:ext>
            </p:extLst>
          </p:nvPr>
        </p:nvGraphicFramePr>
        <p:xfrm>
          <a:off x="2048738" y="6997088"/>
          <a:ext cx="8509001" cy="975360"/>
        </p:xfrm>
        <a:graphic>
          <a:graphicData uri="http://schemas.openxmlformats.org/drawingml/2006/table">
            <a:tbl>
              <a:tblPr/>
              <a:tblGrid>
                <a:gridCol w="866129">
                  <a:extLst>
                    <a:ext uri="{9D8B030D-6E8A-4147-A177-3AD203B41FA5}">
                      <a16:colId xmlns:a16="http://schemas.microsoft.com/office/drawing/2014/main" val="859001177"/>
                    </a:ext>
                  </a:extLst>
                </a:gridCol>
                <a:gridCol w="837575">
                  <a:extLst>
                    <a:ext uri="{9D8B030D-6E8A-4147-A177-3AD203B41FA5}">
                      <a16:colId xmlns:a16="http://schemas.microsoft.com/office/drawing/2014/main" val="1004493111"/>
                    </a:ext>
                  </a:extLst>
                </a:gridCol>
                <a:gridCol w="837575">
                  <a:extLst>
                    <a:ext uri="{9D8B030D-6E8A-4147-A177-3AD203B41FA5}">
                      <a16:colId xmlns:a16="http://schemas.microsoft.com/office/drawing/2014/main" val="1490985381"/>
                    </a:ext>
                  </a:extLst>
                </a:gridCol>
                <a:gridCol w="942272">
                  <a:extLst>
                    <a:ext uri="{9D8B030D-6E8A-4147-A177-3AD203B41FA5}">
                      <a16:colId xmlns:a16="http://schemas.microsoft.com/office/drawing/2014/main" val="660609375"/>
                    </a:ext>
                  </a:extLst>
                </a:gridCol>
                <a:gridCol w="837575">
                  <a:extLst>
                    <a:ext uri="{9D8B030D-6E8A-4147-A177-3AD203B41FA5}">
                      <a16:colId xmlns:a16="http://schemas.microsoft.com/office/drawing/2014/main" val="1810706954"/>
                    </a:ext>
                  </a:extLst>
                </a:gridCol>
                <a:gridCol w="837575">
                  <a:extLst>
                    <a:ext uri="{9D8B030D-6E8A-4147-A177-3AD203B41FA5}">
                      <a16:colId xmlns:a16="http://schemas.microsoft.com/office/drawing/2014/main" val="557579431"/>
                    </a:ext>
                  </a:extLst>
                </a:gridCol>
                <a:gridCol w="837575">
                  <a:extLst>
                    <a:ext uri="{9D8B030D-6E8A-4147-A177-3AD203B41FA5}">
                      <a16:colId xmlns:a16="http://schemas.microsoft.com/office/drawing/2014/main" val="598553523"/>
                    </a:ext>
                  </a:extLst>
                </a:gridCol>
                <a:gridCol w="837575">
                  <a:extLst>
                    <a:ext uri="{9D8B030D-6E8A-4147-A177-3AD203B41FA5}">
                      <a16:colId xmlns:a16="http://schemas.microsoft.com/office/drawing/2014/main" val="3771657939"/>
                    </a:ext>
                  </a:extLst>
                </a:gridCol>
                <a:gridCol w="837575">
                  <a:extLst>
                    <a:ext uri="{9D8B030D-6E8A-4147-A177-3AD203B41FA5}">
                      <a16:colId xmlns:a16="http://schemas.microsoft.com/office/drawing/2014/main" val="1156175847"/>
                    </a:ext>
                  </a:extLst>
                </a:gridCol>
                <a:gridCol w="837575">
                  <a:extLst>
                    <a:ext uri="{9D8B030D-6E8A-4147-A177-3AD203B41FA5}">
                      <a16:colId xmlns:a16="http://schemas.microsoft.com/office/drawing/2014/main" val="553643818"/>
                    </a:ext>
                  </a:extLst>
                </a:gridCol>
              </a:tblGrid>
              <a:tr h="200025">
                <a:tc rowSpan="2">
                  <a:txBody>
                    <a:bodyPr/>
                    <a:lstStyle/>
                    <a:p>
                      <a:pPr algn="ctr" fontAlgn="ctr"/>
                      <a:endParaRPr lang="en-GB" sz="1800" b="0" i="0" u="none" strike="noStrike">
                        <a:solidFill>
                          <a:srgbClr val="000000"/>
                        </a:solidFill>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ctr" rtl="0" fontAlgn="ctr"/>
                      <a:r>
                        <a:rPr lang="en-GB" sz="1200" b="1" i="0" u="none" strike="noStrike">
                          <a:solidFill>
                            <a:srgbClr val="0070C0"/>
                          </a:solidFill>
                          <a:effectLst/>
                          <a:latin typeface="+mn-lt"/>
                        </a:rPr>
                        <a:t>Pre-COVID to </a:t>
                      </a:r>
                      <a:r>
                        <a:rPr lang="en-GB" sz="1200" b="1" i="0" u="none" strike="noStrike">
                          <a:solidFill>
                            <a:srgbClr val="0070C0"/>
                          </a:solidFill>
                          <a:effectLst/>
                          <a:latin typeface="Calibri"/>
                        </a:rPr>
                        <a:t>Now: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hMerge="1">
                  <a:txBody>
                    <a:bodyPr/>
                    <a:lstStyle/>
                    <a:p>
                      <a:endParaRPr lang="en-GB"/>
                    </a:p>
                  </a:txBody>
                  <a:tcPr/>
                </a:tc>
                <a:tc hMerge="1">
                  <a:txBody>
                    <a:bodyPr/>
                    <a:lstStyle/>
                    <a:p>
                      <a:endParaRPr lang="en-GB"/>
                    </a:p>
                  </a:txBody>
                  <a:tcPr/>
                </a:tc>
                <a:tc gridSpan="3">
                  <a:txBody>
                    <a:bodyPr/>
                    <a:lstStyle/>
                    <a:p>
                      <a:pPr algn="ctr" rtl="0" fontAlgn="ctr"/>
                      <a:r>
                        <a:rPr lang="en-GB" sz="1200" b="1" i="0" u="none" strike="noStrike">
                          <a:solidFill>
                            <a:srgbClr val="0070C0"/>
                          </a:solidFill>
                          <a:effectLst/>
                          <a:latin typeface="Calibri"/>
                        </a:rPr>
                        <a:t>Mid </a:t>
                      </a:r>
                      <a:r>
                        <a:rPr lang="en-GB" sz="1200" b="1" i="0" u="none" strike="noStrike">
                          <a:solidFill>
                            <a:srgbClr val="0070C0"/>
                          </a:solidFill>
                          <a:effectLst/>
                          <a:latin typeface="+mn-lt"/>
                        </a:rPr>
                        <a:t>Covid to </a:t>
                      </a:r>
                      <a:r>
                        <a:rPr lang="en-GB" sz="1200" b="1" i="0" u="none" strike="noStrike">
                          <a:solidFill>
                            <a:srgbClr val="0070C0"/>
                          </a:solidFill>
                          <a:effectLst/>
                          <a:latin typeface="Calibri"/>
                        </a:rPr>
                        <a:t>Now: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hMerge="1">
                  <a:txBody>
                    <a:bodyPr/>
                    <a:lstStyle/>
                    <a:p>
                      <a:endParaRPr lang="en-GB"/>
                    </a:p>
                  </a:txBody>
                  <a:tcPr/>
                </a:tc>
                <a:tc hMerge="1">
                  <a:txBody>
                    <a:bodyPr/>
                    <a:lstStyle/>
                    <a:p>
                      <a:endParaRPr lang="en-GB"/>
                    </a:p>
                  </a:txBody>
                  <a:tcPr/>
                </a:tc>
                <a:tc gridSpan="3">
                  <a:txBody>
                    <a:bodyPr/>
                    <a:lstStyle/>
                    <a:p>
                      <a:pPr algn="ctr" rtl="0" fontAlgn="ctr"/>
                      <a:r>
                        <a:rPr lang="en-GB" sz="1200" b="1" i="0" u="none" strike="noStrike">
                          <a:solidFill>
                            <a:srgbClr val="0070C0"/>
                          </a:solidFill>
                          <a:effectLst/>
                          <a:latin typeface="Calibri"/>
                        </a:rPr>
                        <a:t>Previous </a:t>
                      </a:r>
                      <a:r>
                        <a:rPr lang="en-GB" sz="1200" b="1" i="0" u="none" strike="noStrike">
                          <a:solidFill>
                            <a:srgbClr val="0070C0"/>
                          </a:solidFill>
                          <a:effectLst/>
                          <a:latin typeface="+mn-lt"/>
                        </a:rPr>
                        <a:t>quarter to </a:t>
                      </a:r>
                      <a:r>
                        <a:rPr lang="en-GB" sz="1200" b="1" i="0" u="none" strike="noStrike">
                          <a:solidFill>
                            <a:srgbClr val="0070C0"/>
                          </a:solidFill>
                          <a:effectLst/>
                          <a:latin typeface="Calibri"/>
                        </a:rPr>
                        <a:t>Now: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09490980"/>
                  </a:ext>
                </a:extLst>
              </a:tr>
              <a:tr h="209550">
                <a:tc vMerge="1">
                  <a:txBody>
                    <a:bodyPr/>
                    <a:lstStyle/>
                    <a:p>
                      <a:endParaRPr lang="en-GB"/>
                    </a:p>
                  </a:txBody>
                  <a:tcPr/>
                </a:tc>
                <a:tc gridSpan="3">
                  <a:txBody>
                    <a:bodyPr/>
                    <a:lstStyle/>
                    <a:p>
                      <a:pPr algn="ctr" rtl="0" fontAlgn="ctr"/>
                      <a:r>
                        <a:rPr lang="en-GB" sz="1200" b="1" i="0" u="none" strike="noStrike">
                          <a:solidFill>
                            <a:srgbClr val="000000"/>
                          </a:solidFill>
                          <a:effectLst/>
                          <a:latin typeface="Calibri"/>
                        </a:rPr>
                        <a:t>Q4 2019 to Q4 2022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gridSpan="3">
                  <a:txBody>
                    <a:bodyPr/>
                    <a:lstStyle/>
                    <a:p>
                      <a:pPr algn="ctr" rtl="0" fontAlgn="ctr"/>
                      <a:r>
                        <a:rPr lang="en-GB" sz="1200" b="1" i="0" u="none" strike="noStrike">
                          <a:solidFill>
                            <a:srgbClr val="000000"/>
                          </a:solidFill>
                          <a:effectLst/>
                          <a:latin typeface="Calibri"/>
                        </a:rPr>
                        <a:t>Q4 2020 to Q4 2022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gridSpan="3">
                  <a:txBody>
                    <a:bodyPr/>
                    <a:lstStyle/>
                    <a:p>
                      <a:pPr algn="ctr" rtl="0" fontAlgn="ctr"/>
                      <a:r>
                        <a:rPr lang="en-GB" sz="1200" b="1" i="0" u="none" strike="noStrike">
                          <a:solidFill>
                            <a:srgbClr val="000000"/>
                          </a:solidFill>
                          <a:effectLst/>
                          <a:latin typeface="Calibri"/>
                        </a:rPr>
                        <a:t>Q3 2022 to Q4 2022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39597861"/>
                  </a:ext>
                </a:extLst>
              </a:tr>
              <a:tr h="304800">
                <a:tc>
                  <a:txBody>
                    <a:bodyPr/>
                    <a:lstStyle/>
                    <a:p>
                      <a:pPr algn="ctr" fontAlgn="ctr"/>
                      <a:endParaRPr lang="en-GB" sz="1800" b="0" i="0" u="none" strike="noStrike">
                        <a:solidFill>
                          <a:srgbClr val="000000"/>
                        </a:solidFill>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a:t>
                      </a:r>
                      <a:br>
                        <a:rPr lang="en-GB" sz="1200" b="1" i="0" u="none" strike="noStrike">
                          <a:solidFill>
                            <a:srgbClr val="000000"/>
                          </a:solidFill>
                          <a:effectLst/>
                          <a:latin typeface="Calibri"/>
                        </a:rPr>
                      </a:br>
                      <a:r>
                        <a:rPr lang="en-GB" sz="1200" b="1" i="0" u="none" strike="noStrike">
                          <a:solidFill>
                            <a:srgbClr val="000000"/>
                          </a:solidFill>
                          <a:effectLst/>
                          <a:latin typeface="Calibri"/>
                        </a:rPr>
                        <a:t>(Mon - 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Weekdays</a:t>
                      </a:r>
                      <a:br>
                        <a:rPr lang="en-GB" sz="1200" b="1" i="0" u="none" strike="noStrike">
                          <a:solidFill>
                            <a:srgbClr val="000000"/>
                          </a:solidFill>
                          <a:effectLst/>
                          <a:latin typeface="Calibri"/>
                        </a:rPr>
                      </a:br>
                      <a:r>
                        <a:rPr lang="en-GB" sz="1200" b="1" i="0" u="none" strike="noStrike">
                          <a:solidFill>
                            <a:srgbClr val="000000"/>
                          </a:solidFill>
                          <a:effectLst/>
                          <a:latin typeface="Calibri"/>
                        </a:rPr>
                        <a:t>(Mon - Thu)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Weekends</a:t>
                      </a:r>
                      <a:br>
                        <a:rPr lang="en-GB" sz="1200" b="1" i="0" u="none" strike="noStrike">
                          <a:solidFill>
                            <a:srgbClr val="000000"/>
                          </a:solidFill>
                          <a:effectLst/>
                          <a:latin typeface="Calibri"/>
                        </a:rPr>
                      </a:br>
                      <a:r>
                        <a:rPr lang="en-GB" sz="1200" b="1" i="0" u="none" strike="noStrike">
                          <a:solidFill>
                            <a:srgbClr val="000000"/>
                          </a:solidFill>
                          <a:effectLst/>
                          <a:latin typeface="Calibri"/>
                        </a:rPr>
                        <a:t>(Sat - 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a:t>
                      </a:r>
                      <a:br>
                        <a:rPr lang="en-GB" sz="1200" b="1" i="0" u="none" strike="noStrike">
                          <a:solidFill>
                            <a:srgbClr val="000000"/>
                          </a:solidFill>
                          <a:effectLst/>
                          <a:latin typeface="Calibri"/>
                        </a:rPr>
                      </a:br>
                      <a:r>
                        <a:rPr lang="en-GB" sz="1200" b="1" i="0" u="none" strike="noStrike">
                          <a:solidFill>
                            <a:srgbClr val="000000"/>
                          </a:solidFill>
                          <a:effectLst/>
                          <a:latin typeface="Calibri"/>
                        </a:rPr>
                        <a:t>(Mon - 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Weekdays</a:t>
                      </a:r>
                      <a:br>
                        <a:rPr lang="en-GB" sz="1200" b="1" i="0" u="none" strike="noStrike">
                          <a:solidFill>
                            <a:srgbClr val="000000"/>
                          </a:solidFill>
                          <a:effectLst/>
                          <a:latin typeface="Calibri"/>
                        </a:rPr>
                      </a:br>
                      <a:r>
                        <a:rPr lang="en-GB" sz="1200" b="1" i="0" u="none" strike="noStrike">
                          <a:solidFill>
                            <a:srgbClr val="000000"/>
                          </a:solidFill>
                          <a:effectLst/>
                          <a:latin typeface="Calibri"/>
                        </a:rPr>
                        <a:t>(Mon - Thu)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Weekends</a:t>
                      </a:r>
                      <a:br>
                        <a:rPr lang="en-GB" sz="1200" b="1" i="0" u="none" strike="noStrike">
                          <a:solidFill>
                            <a:srgbClr val="000000"/>
                          </a:solidFill>
                          <a:effectLst/>
                          <a:latin typeface="Calibri"/>
                        </a:rPr>
                      </a:br>
                      <a:r>
                        <a:rPr lang="en-GB" sz="1200" b="1" i="0" u="none" strike="noStrike">
                          <a:solidFill>
                            <a:srgbClr val="000000"/>
                          </a:solidFill>
                          <a:effectLst/>
                          <a:latin typeface="Calibri"/>
                        </a:rPr>
                        <a:t>(Sat - 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a:t>
                      </a:r>
                      <a:br>
                        <a:rPr lang="en-GB" sz="1200" b="1" i="0" u="none" strike="noStrike">
                          <a:solidFill>
                            <a:srgbClr val="000000"/>
                          </a:solidFill>
                          <a:effectLst/>
                          <a:latin typeface="Calibri"/>
                        </a:rPr>
                      </a:br>
                      <a:r>
                        <a:rPr lang="en-GB" sz="1200" b="1" i="0" u="none" strike="noStrike">
                          <a:solidFill>
                            <a:srgbClr val="000000"/>
                          </a:solidFill>
                          <a:effectLst/>
                          <a:latin typeface="Calibri"/>
                        </a:rPr>
                        <a:t>(Mon - 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Weekdays</a:t>
                      </a:r>
                      <a:br>
                        <a:rPr lang="en-GB" sz="1200" b="1" i="0" u="none" strike="noStrike">
                          <a:solidFill>
                            <a:srgbClr val="000000"/>
                          </a:solidFill>
                          <a:effectLst/>
                          <a:latin typeface="Calibri"/>
                        </a:rPr>
                      </a:br>
                      <a:r>
                        <a:rPr lang="en-GB" sz="1200" b="1" i="0" u="none" strike="noStrike">
                          <a:solidFill>
                            <a:srgbClr val="000000"/>
                          </a:solidFill>
                          <a:effectLst/>
                          <a:latin typeface="Calibri"/>
                        </a:rPr>
                        <a:t>(Mon - Thu)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Weekends</a:t>
                      </a:r>
                      <a:br>
                        <a:rPr lang="en-GB" sz="1200" b="1" i="0" u="none" strike="noStrike">
                          <a:solidFill>
                            <a:srgbClr val="000000"/>
                          </a:solidFill>
                          <a:effectLst/>
                          <a:latin typeface="Calibri"/>
                        </a:rPr>
                      </a:br>
                      <a:r>
                        <a:rPr lang="en-GB" sz="1200" b="1" i="0" u="none" strike="noStrike">
                          <a:solidFill>
                            <a:srgbClr val="000000"/>
                          </a:solidFill>
                          <a:effectLst/>
                          <a:latin typeface="Calibri"/>
                        </a:rPr>
                        <a:t>(Sat - 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8724108"/>
                  </a:ext>
                </a:extLst>
              </a:tr>
              <a:tr h="200025">
                <a:tc>
                  <a:txBody>
                    <a:bodyPr/>
                    <a:lstStyle/>
                    <a:p>
                      <a:pPr algn="ctr" rtl="0" fontAlgn="ctr"/>
                      <a:r>
                        <a:rPr lang="en-GB" sz="1200" b="1" i="0" u="none" strike="noStrike">
                          <a:solidFill>
                            <a:srgbClr val="000000"/>
                          </a:solidFill>
                          <a:effectLst/>
                          <a:latin typeface="Calibri"/>
                        </a:rPr>
                        <a:t>Cambridge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lvl="0" algn="ctr">
                        <a:buNone/>
                      </a:pPr>
                      <a:r>
                        <a:rPr lang="en-GB" sz="1200" b="1" i="0" u="none" strike="noStrike">
                          <a:solidFill>
                            <a:schemeClr val="tx1"/>
                          </a:solidFill>
                          <a:effectLst/>
                          <a:latin typeface="Calibri"/>
                        </a:rPr>
                        <a:t>-18%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lvl="0" algn="ctr">
                        <a:buNone/>
                      </a:pPr>
                      <a:r>
                        <a:rPr lang="en-GB" sz="1200" b="1" i="0" u="none" strike="noStrike">
                          <a:solidFill>
                            <a:schemeClr val="tx1"/>
                          </a:solidFill>
                          <a:effectLst/>
                          <a:latin typeface="Calibri"/>
                        </a:rPr>
                        <a:t>-20%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lvl="0" algn="ctr">
                        <a:buNone/>
                      </a:pPr>
                      <a:r>
                        <a:rPr lang="en-GB" sz="1200" b="1" i="0" u="none" strike="noStrike">
                          <a:solidFill>
                            <a:schemeClr val="tx1"/>
                          </a:solidFill>
                          <a:effectLst/>
                          <a:latin typeface="Calibri"/>
                        </a:rPr>
                        <a:t>-19%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lvl="0" algn="ctr">
                        <a:buNone/>
                      </a:pPr>
                      <a:r>
                        <a:rPr lang="en-GB" sz="1200" b="1" i="0" u="none" strike="noStrike">
                          <a:solidFill>
                            <a:schemeClr val="tx1"/>
                          </a:solidFill>
                          <a:effectLst/>
                          <a:latin typeface="Calibri"/>
                        </a:rPr>
                        <a:t>+30%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ctr">
                        <a:buNone/>
                      </a:pPr>
                      <a:r>
                        <a:rPr lang="en-GB" sz="1200" b="1" i="0" u="none" strike="noStrike">
                          <a:solidFill>
                            <a:schemeClr val="tx1"/>
                          </a:solidFill>
                          <a:effectLst/>
                          <a:latin typeface="Calibri"/>
                        </a:rPr>
                        <a:t>+23%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ctr">
                        <a:buNone/>
                      </a:pPr>
                      <a:r>
                        <a:rPr lang="en-GB" sz="1200" b="1" i="0" u="none" strike="noStrike">
                          <a:solidFill>
                            <a:schemeClr val="tx1"/>
                          </a:solidFill>
                          <a:effectLst/>
                          <a:latin typeface="Calibri"/>
                        </a:rPr>
                        <a:t>+36%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ctr">
                        <a:buNone/>
                      </a:pPr>
                      <a:r>
                        <a:rPr lang="en-GB" sz="1200" b="1" i="0" u="none" strike="noStrike">
                          <a:solidFill>
                            <a:schemeClr val="tx1"/>
                          </a:solidFill>
                          <a:effectLst/>
                          <a:latin typeface="Calibri"/>
                        </a:rPr>
                        <a:t>+5%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ctr">
                        <a:buNone/>
                      </a:pPr>
                      <a:r>
                        <a:rPr lang="en-GB" sz="1200" b="1" i="0" u="none" strike="noStrike">
                          <a:solidFill>
                            <a:schemeClr val="tx1"/>
                          </a:solidFill>
                          <a:effectLst/>
                          <a:latin typeface="Calibri"/>
                        </a:rPr>
                        <a:t>+7%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ctr">
                        <a:buNone/>
                      </a:pPr>
                      <a:r>
                        <a:rPr lang="en-GB" sz="1200" b="0" i="0" u="none" strike="noStrike">
                          <a:solidFill>
                            <a:schemeClr val="tx1"/>
                          </a:solidFill>
                          <a:effectLst/>
                          <a:latin typeface="Calibri"/>
                        </a:rPr>
                        <a:t>No change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75786051"/>
                  </a:ext>
                </a:extLst>
              </a:tr>
            </a:tbl>
          </a:graphicData>
        </a:graphic>
      </p:graphicFrame>
      <p:graphicFrame>
        <p:nvGraphicFramePr>
          <p:cNvPr id="12" name="Table 11">
            <a:extLst>
              <a:ext uri="{FF2B5EF4-FFF2-40B4-BE49-F238E27FC236}">
                <a16:creationId xmlns:a16="http://schemas.microsoft.com/office/drawing/2014/main" id="{457CD631-E7C7-462C-B087-0619C14E395F}"/>
              </a:ext>
            </a:extLst>
          </p:cNvPr>
          <p:cNvGraphicFramePr>
            <a:graphicFrameLocks noGrp="1"/>
          </p:cNvGraphicFramePr>
          <p:nvPr>
            <p:extLst>
              <p:ext uri="{D42A27DB-BD31-4B8C-83A1-F6EECF244321}">
                <p14:modId xmlns:p14="http://schemas.microsoft.com/office/powerpoint/2010/main" val="1912471762"/>
              </p:ext>
            </p:extLst>
          </p:nvPr>
        </p:nvGraphicFramePr>
        <p:xfrm>
          <a:off x="1172275" y="5518982"/>
          <a:ext cx="9847449" cy="893444"/>
        </p:xfrm>
        <a:graphic>
          <a:graphicData uri="http://schemas.openxmlformats.org/drawingml/2006/table">
            <a:tbl>
              <a:tblPr/>
              <a:tblGrid>
                <a:gridCol w="1707867">
                  <a:extLst>
                    <a:ext uri="{9D8B030D-6E8A-4147-A177-3AD203B41FA5}">
                      <a16:colId xmlns:a16="http://schemas.microsoft.com/office/drawing/2014/main" val="3191122086"/>
                    </a:ext>
                  </a:extLst>
                </a:gridCol>
                <a:gridCol w="904398">
                  <a:extLst>
                    <a:ext uri="{9D8B030D-6E8A-4147-A177-3AD203B41FA5}">
                      <a16:colId xmlns:a16="http://schemas.microsoft.com/office/drawing/2014/main" val="924594017"/>
                    </a:ext>
                  </a:extLst>
                </a:gridCol>
                <a:gridCol w="904398">
                  <a:extLst>
                    <a:ext uri="{9D8B030D-6E8A-4147-A177-3AD203B41FA5}">
                      <a16:colId xmlns:a16="http://schemas.microsoft.com/office/drawing/2014/main" val="3738442943"/>
                    </a:ext>
                  </a:extLst>
                </a:gridCol>
                <a:gridCol w="904398">
                  <a:extLst>
                    <a:ext uri="{9D8B030D-6E8A-4147-A177-3AD203B41FA5}">
                      <a16:colId xmlns:a16="http://schemas.microsoft.com/office/drawing/2014/main" val="1724863858"/>
                    </a:ext>
                  </a:extLst>
                </a:gridCol>
                <a:gridCol w="904398">
                  <a:extLst>
                    <a:ext uri="{9D8B030D-6E8A-4147-A177-3AD203B41FA5}">
                      <a16:colId xmlns:a16="http://schemas.microsoft.com/office/drawing/2014/main" val="945895300"/>
                    </a:ext>
                  </a:extLst>
                </a:gridCol>
                <a:gridCol w="904398">
                  <a:extLst>
                    <a:ext uri="{9D8B030D-6E8A-4147-A177-3AD203B41FA5}">
                      <a16:colId xmlns:a16="http://schemas.microsoft.com/office/drawing/2014/main" val="3383474223"/>
                    </a:ext>
                  </a:extLst>
                </a:gridCol>
                <a:gridCol w="904398">
                  <a:extLst>
                    <a:ext uri="{9D8B030D-6E8A-4147-A177-3AD203B41FA5}">
                      <a16:colId xmlns:a16="http://schemas.microsoft.com/office/drawing/2014/main" val="2757890257"/>
                    </a:ext>
                  </a:extLst>
                </a:gridCol>
                <a:gridCol w="904398">
                  <a:extLst>
                    <a:ext uri="{9D8B030D-6E8A-4147-A177-3AD203B41FA5}">
                      <a16:colId xmlns:a16="http://schemas.microsoft.com/office/drawing/2014/main" val="1671580341"/>
                    </a:ext>
                  </a:extLst>
                </a:gridCol>
                <a:gridCol w="904398">
                  <a:extLst>
                    <a:ext uri="{9D8B030D-6E8A-4147-A177-3AD203B41FA5}">
                      <a16:colId xmlns:a16="http://schemas.microsoft.com/office/drawing/2014/main" val="3991541959"/>
                    </a:ext>
                  </a:extLst>
                </a:gridCol>
                <a:gridCol w="904398">
                  <a:extLst>
                    <a:ext uri="{9D8B030D-6E8A-4147-A177-3AD203B41FA5}">
                      <a16:colId xmlns:a16="http://schemas.microsoft.com/office/drawing/2014/main" val="3099340936"/>
                    </a:ext>
                  </a:extLst>
                </a:gridCol>
              </a:tblGrid>
              <a:tr h="200025">
                <a:tc rowSpan="2">
                  <a:txBody>
                    <a:bodyPr/>
                    <a:lstStyle/>
                    <a:p>
                      <a:pPr algn="ctr" fontAlgn="ctr"/>
                      <a:endParaRPr lang="en-GB" sz="1800" b="0" i="0" u="none" strike="noStrike">
                        <a:solidFill>
                          <a:srgbClr val="000000"/>
                        </a:solidFill>
                        <a:effectLst/>
                        <a:latin typeface="Arial"/>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rtl="0" fontAlgn="ctr"/>
                      <a:r>
                        <a:rPr lang="en-GB" sz="1200" b="1" i="0" u="none" strike="noStrike">
                          <a:solidFill>
                            <a:srgbClr val="0070C0"/>
                          </a:solidFill>
                          <a:effectLst/>
                          <a:latin typeface="Calibri"/>
                        </a:rPr>
                        <a:t>Pre-COVID to Now: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noFill/>
                  </a:tcPr>
                </a:tc>
                <a:tc hMerge="1">
                  <a:txBody>
                    <a:bodyPr/>
                    <a:lstStyle/>
                    <a:p>
                      <a:endParaRPr lang="en-GB"/>
                    </a:p>
                  </a:txBody>
                  <a:tcPr marL="0" marR="0" marT="0" marB="0" anchor="ctr" horzOverflow="overflow"/>
                </a:tc>
                <a:tc hMerge="1">
                  <a:txBody>
                    <a:bodyPr/>
                    <a:lstStyle/>
                    <a:p>
                      <a:endParaRPr lang="en-GB"/>
                    </a:p>
                  </a:txBody>
                  <a:tcPr marL="0" marR="0" marT="0" marB="0" anchor="ctr" horzOverflow="overflow"/>
                </a:tc>
                <a:tc gridSpan="3">
                  <a:txBody>
                    <a:bodyPr/>
                    <a:lstStyle/>
                    <a:p>
                      <a:pPr algn="ctr" rtl="0" fontAlgn="ctr"/>
                      <a:r>
                        <a:rPr lang="en-GB" sz="1200" b="1" i="0" u="none" strike="noStrike">
                          <a:solidFill>
                            <a:srgbClr val="0070C0"/>
                          </a:solidFill>
                          <a:effectLst/>
                          <a:latin typeface="Calibri"/>
                        </a:rPr>
                        <a:t>Mid Covid to Now:</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hMerge="1">
                  <a:txBody>
                    <a:bodyPr/>
                    <a:lstStyle/>
                    <a:p>
                      <a:endParaRPr lang="en-GB"/>
                    </a:p>
                  </a:txBody>
                  <a:tcPr marL="0" marR="0" marT="0" marB="0" anchor="ctr" horzOverflow="overflow"/>
                </a:tc>
                <a:tc hMerge="1">
                  <a:txBody>
                    <a:bodyPr/>
                    <a:lstStyle/>
                    <a:p>
                      <a:endParaRPr lang="en-GB"/>
                    </a:p>
                  </a:txBody>
                  <a:tcPr marL="0" marR="0" marT="0" marB="0" anchor="ctr" horzOverflow="overflow"/>
                </a:tc>
                <a:tc gridSpan="3">
                  <a:txBody>
                    <a:bodyPr/>
                    <a:lstStyle/>
                    <a:p>
                      <a:pPr algn="ctr" rtl="0" fontAlgn="ctr"/>
                      <a:r>
                        <a:rPr lang="en-GB" sz="1200" b="1" i="0" u="none" strike="noStrike">
                          <a:solidFill>
                            <a:srgbClr val="0070C0"/>
                          </a:solidFill>
                          <a:effectLst/>
                          <a:latin typeface="Calibri"/>
                        </a:rPr>
                        <a:t>Previous update to Now: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hMerge="1">
                  <a:txBody>
                    <a:bodyPr/>
                    <a:lstStyle/>
                    <a:p>
                      <a:endParaRPr lang="en-GB"/>
                    </a:p>
                  </a:txBody>
                  <a:tcPr marL="0" marR="0" marT="0" marB="0" anchor="ctr" horzOverflow="overflow"/>
                </a:tc>
                <a:tc hMerge="1">
                  <a:txBody>
                    <a:bodyPr/>
                    <a:lstStyle/>
                    <a:p>
                      <a:endParaRPr lang="en-GB"/>
                    </a:p>
                  </a:txBody>
                  <a:tcPr marL="0" marR="0" marT="0" marB="0" anchor="ctr" horzOverflow="overflow"/>
                </a:tc>
                <a:extLst>
                  <a:ext uri="{0D108BD9-81ED-4DB2-BD59-A6C34878D82A}">
                    <a16:rowId xmlns:a16="http://schemas.microsoft.com/office/drawing/2014/main" val="2001072226"/>
                  </a:ext>
                </a:extLst>
              </a:tr>
              <a:tr h="209549">
                <a:tc vMerge="1">
                  <a:txBody>
                    <a:bodyPr/>
                    <a:lstStyle/>
                    <a:p>
                      <a:endParaRPr lang="en-GB"/>
                    </a:p>
                  </a:txBody>
                  <a:tcPr marL="0" marR="0" marT="0" marB="0" anchor="ctr" horzOverflow="overflow"/>
                </a:tc>
                <a:tc gridSpan="3">
                  <a:txBody>
                    <a:bodyPr/>
                    <a:lstStyle/>
                    <a:p>
                      <a:pPr algn="ctr" rtl="0" fontAlgn="ctr"/>
                      <a:r>
                        <a:rPr lang="en-GB" sz="1200" b="1" i="0" u="none" strike="noStrike">
                          <a:solidFill>
                            <a:srgbClr val="000000"/>
                          </a:solidFill>
                          <a:effectLst/>
                          <a:latin typeface="Calibri"/>
                        </a:rPr>
                        <a:t>Dec 2019 to Dec 2022**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tc hMerge="1">
                  <a:txBody>
                    <a:bodyPr/>
                    <a:lstStyle/>
                    <a:p>
                      <a:endParaRPr lang="en-GB"/>
                    </a:p>
                  </a:txBody>
                  <a:tcPr marL="0" marR="0" marT="0" marB="0" anchor="ctr" horzOverflow="overflow"/>
                </a:tc>
                <a:tc hMerge="1">
                  <a:txBody>
                    <a:bodyPr/>
                    <a:lstStyle/>
                    <a:p>
                      <a:endParaRPr lang="en-GB"/>
                    </a:p>
                  </a:txBody>
                  <a:tcPr marL="0" marR="0" marT="0" marB="0" anchor="ctr" horzOverflow="overflow"/>
                </a:tc>
                <a:tc gridSpan="3">
                  <a:txBody>
                    <a:bodyPr/>
                    <a:lstStyle/>
                    <a:p>
                      <a:pPr algn="ctr" rtl="0" fontAlgn="ctr"/>
                      <a:r>
                        <a:rPr lang="en-GB" sz="1200" b="1" i="0" u="none" strike="noStrike">
                          <a:solidFill>
                            <a:srgbClr val="000000"/>
                          </a:solidFill>
                          <a:effectLst/>
                          <a:latin typeface="Calibri"/>
                        </a:rPr>
                        <a:t>Dec 2020 to Dec 2022**</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hMerge="1">
                  <a:txBody>
                    <a:bodyPr/>
                    <a:lstStyle/>
                    <a:p>
                      <a:endParaRPr lang="en-GB"/>
                    </a:p>
                  </a:txBody>
                  <a:tcPr marL="0" marR="0" marT="0" marB="0" anchor="ctr" horzOverflow="overflow"/>
                </a:tc>
                <a:tc hMerge="1">
                  <a:txBody>
                    <a:bodyPr/>
                    <a:lstStyle/>
                    <a:p>
                      <a:endParaRPr lang="en-GB"/>
                    </a:p>
                  </a:txBody>
                  <a:tcPr marL="0" marR="0" marT="0" marB="0" anchor="ctr" horzOverflow="overflow"/>
                </a:tc>
                <a:tc gridSpan="3">
                  <a:txBody>
                    <a:bodyPr/>
                    <a:lstStyle/>
                    <a:p>
                      <a:pPr algn="ctr" rtl="0" fontAlgn="ctr"/>
                      <a:r>
                        <a:rPr lang="en-GB" sz="1200" b="1" i="0" u="none" strike="noStrike">
                          <a:solidFill>
                            <a:srgbClr val="000000"/>
                          </a:solidFill>
                          <a:effectLst/>
                          <a:latin typeface="Calibri"/>
                        </a:rPr>
                        <a:t>Sept 2022 to Dec 2022**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hMerge="1">
                  <a:txBody>
                    <a:bodyPr/>
                    <a:lstStyle/>
                    <a:p>
                      <a:endParaRPr lang="en-GB"/>
                    </a:p>
                  </a:txBody>
                  <a:tcPr marL="0" marR="0" marT="0" marB="0" anchor="ctr" horzOverflow="overflow"/>
                </a:tc>
                <a:tc hMerge="1">
                  <a:txBody>
                    <a:bodyPr/>
                    <a:lstStyle/>
                    <a:p>
                      <a:endParaRPr lang="en-GB"/>
                    </a:p>
                  </a:txBody>
                  <a:tcPr marL="0" marR="0" marT="0" marB="0" anchor="ctr" horzOverflow="overflow"/>
                </a:tc>
                <a:extLst>
                  <a:ext uri="{0D108BD9-81ED-4DB2-BD59-A6C34878D82A}">
                    <a16:rowId xmlns:a16="http://schemas.microsoft.com/office/drawing/2014/main" val="1444363345"/>
                  </a:ext>
                </a:extLst>
              </a:tr>
              <a:tr h="161851">
                <a:tc>
                  <a:txBody>
                    <a:bodyPr/>
                    <a:lstStyle/>
                    <a:p>
                      <a:pPr algn="ctr" fontAlgn="ctr"/>
                      <a:endParaRPr lang="en-GB" sz="1800" b="0" i="0" u="none" strike="noStrike">
                        <a:solidFill>
                          <a:srgbClr val="000000"/>
                        </a:solidFill>
                        <a:effectLst/>
                        <a:latin typeface="Arial"/>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Weekdays</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Weekends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Weekdays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Weekends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Weekdays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Weekends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63732172"/>
                  </a:ext>
                </a:extLst>
              </a:tr>
              <a:tr h="209550">
                <a:tc>
                  <a:txBody>
                    <a:bodyPr/>
                    <a:lstStyle/>
                    <a:p>
                      <a:pPr algn="ctr" rtl="0" fontAlgn="ctr"/>
                      <a:r>
                        <a:rPr lang="en-GB" sz="1200" b="1" i="0" u="none" strike="noStrike">
                          <a:solidFill>
                            <a:srgbClr val="000000"/>
                          </a:solidFill>
                          <a:effectLst/>
                          <a:latin typeface="Calibri"/>
                        </a:rPr>
                        <a:t>Cambridge Car Parking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chemeClr val="tx1"/>
                          </a:solidFill>
                          <a:effectLst/>
                          <a:latin typeface="Calibri"/>
                        </a:rPr>
                        <a:t>-21%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rtl="0" fontAlgn="ctr"/>
                      <a:r>
                        <a:rPr lang="en-GB" sz="1200" b="1" i="0" u="none" strike="noStrike">
                          <a:solidFill>
                            <a:schemeClr val="tx1"/>
                          </a:solidFill>
                          <a:effectLst/>
                          <a:latin typeface="Calibri"/>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rtl="0" fontAlgn="ctr"/>
                      <a:r>
                        <a:rPr lang="en-GB" sz="1200" b="1" i="0" u="none" strike="noStrike">
                          <a:solidFill>
                            <a:schemeClr val="tx1"/>
                          </a:solidFill>
                          <a:effectLst/>
                          <a:latin typeface="Calibri"/>
                        </a:rPr>
                        <a:t>-29%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rtl="0" fontAlgn="ctr"/>
                      <a:r>
                        <a:rPr lang="en-GB" sz="1200" b="1" i="0" u="none" strike="noStrike">
                          <a:solidFill>
                            <a:sysClr val="windowText" lastClr="000000"/>
                          </a:solidFill>
                          <a:effectLst/>
                          <a:latin typeface="Calibri"/>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200" b="1" i="0" u="none" strike="noStrike">
                          <a:solidFill>
                            <a:sysClr val="windowText" lastClr="000000"/>
                          </a:solidFill>
                          <a:effectLst/>
                          <a:latin typeface="Calibri"/>
                        </a:rPr>
                        <a:t>+19%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200" b="1" i="0" u="none" strike="noStrike">
                          <a:solidFill>
                            <a:sysClr val="windowText" lastClr="000000"/>
                          </a:solidFill>
                          <a:effectLst/>
                          <a:latin typeface="Calibri"/>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200" b="1" i="0" u="none" strike="noStrike">
                          <a:solidFill>
                            <a:sysClr val="windowText" lastClr="000000"/>
                          </a:solidFill>
                          <a:effectLst/>
                          <a:latin typeface="Calibri"/>
                        </a:rPr>
                        <a:t>+16%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200" b="1" i="0" u="none" strike="noStrike">
                          <a:solidFill>
                            <a:sysClr val="windowText" lastClr="000000"/>
                          </a:solidFill>
                          <a:effectLst/>
                          <a:latin typeface="Calibri"/>
                        </a:rPr>
                        <a:t>+40%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ctr">
                        <a:buNone/>
                      </a:pPr>
                      <a:r>
                        <a:rPr lang="en-GB" sz="1200" b="1" i="0" u="none" strike="noStrike">
                          <a:solidFill>
                            <a:sysClr val="windowText" lastClr="000000"/>
                          </a:solidFill>
                          <a:effectLst/>
                          <a:latin typeface="Calibri"/>
                        </a:rPr>
                        <a:t>-17%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02795437"/>
                  </a:ext>
                </a:extLst>
              </a:tr>
            </a:tbl>
          </a:graphicData>
        </a:graphic>
      </p:graphicFrame>
      <p:sp>
        <p:nvSpPr>
          <p:cNvPr id="4" name="TextBox 3">
            <a:extLst>
              <a:ext uri="{FF2B5EF4-FFF2-40B4-BE49-F238E27FC236}">
                <a16:creationId xmlns:a16="http://schemas.microsoft.com/office/drawing/2014/main" id="{53EFBB23-8D6C-4937-934C-D85CB5099DC9}"/>
              </a:ext>
            </a:extLst>
          </p:cNvPr>
          <p:cNvSpPr txBox="1"/>
          <p:nvPr/>
        </p:nvSpPr>
        <p:spPr>
          <a:xfrm>
            <a:off x="0" y="6605830"/>
            <a:ext cx="12192000" cy="253916"/>
          </a:xfrm>
          <a:prstGeom prst="rect">
            <a:avLst/>
          </a:prstGeom>
          <a:noFill/>
        </p:spPr>
        <p:txBody>
          <a:bodyPr wrap="square" lIns="91440" tIns="45720" rIns="91440" bIns="45720" rtlCol="0" anchor="t">
            <a:spAutoFit/>
          </a:bodyPr>
          <a:lstStyle/>
          <a:p>
            <a:r>
              <a:rPr lang="en-GB" sz="1050" b="0">
                <a:effectLst/>
                <a:cs typeface="arial"/>
              </a:rPr>
              <a:t>*Park </a:t>
            </a:r>
            <a:r>
              <a:rPr lang="en-GB" sz="1050">
                <a:cs typeface="arial"/>
              </a:rPr>
              <a:t>S</a:t>
            </a:r>
            <a:r>
              <a:rPr lang="en-GB" sz="1050" b="0">
                <a:effectLst/>
                <a:cs typeface="arial"/>
              </a:rPr>
              <a:t>treet </a:t>
            </a:r>
            <a:r>
              <a:rPr lang="en-GB" sz="1050">
                <a:cs typeface="arial"/>
              </a:rPr>
              <a:t>car park </a:t>
            </a:r>
            <a:r>
              <a:rPr lang="en-GB" sz="1050" b="0">
                <a:effectLst/>
                <a:cs typeface="arial"/>
              </a:rPr>
              <a:t>closed for redevelopment on 4</a:t>
            </a:r>
            <a:r>
              <a:rPr lang="en-GB" sz="1050" b="0" baseline="30000">
                <a:effectLst/>
                <a:cs typeface="arial"/>
              </a:rPr>
              <a:t>th</a:t>
            </a:r>
            <a:r>
              <a:rPr lang="en-GB" sz="1050" b="0">
                <a:effectLst/>
                <a:cs typeface="arial"/>
              </a:rPr>
              <a:t> January 2022</a:t>
            </a:r>
            <a:r>
              <a:rPr lang="en-GB" sz="1050">
                <a:cs typeface="arial"/>
              </a:rPr>
              <a:t>; usage figures for this car park are included until its closure.      **Grafton West car park was closed due to snow 08/12/22-18/12/22.</a:t>
            </a:r>
          </a:p>
        </p:txBody>
      </p:sp>
      <p:sp>
        <p:nvSpPr>
          <p:cNvPr id="10" name="TextBox 9">
            <a:extLst>
              <a:ext uri="{FF2B5EF4-FFF2-40B4-BE49-F238E27FC236}">
                <a16:creationId xmlns:a16="http://schemas.microsoft.com/office/drawing/2014/main" id="{DA75FA43-32AE-8022-EF55-8BFC98DBAFA5}"/>
              </a:ext>
            </a:extLst>
          </p:cNvPr>
          <p:cNvSpPr txBox="1"/>
          <p:nvPr/>
        </p:nvSpPr>
        <p:spPr>
          <a:xfrm>
            <a:off x="133350" y="709103"/>
            <a:ext cx="11868149" cy="307777"/>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solidFill>
                  <a:srgbClr val="000000"/>
                </a:solidFill>
                <a:cs typeface="Calibri"/>
              </a:rPr>
              <a:t>Multi-</a:t>
            </a:r>
            <a:r>
              <a:rPr lang="en-US" sz="1400" err="1">
                <a:solidFill>
                  <a:srgbClr val="000000"/>
                </a:solidFill>
                <a:cs typeface="Calibri"/>
              </a:rPr>
              <a:t>storey</a:t>
            </a:r>
            <a:r>
              <a:rPr lang="en-US" sz="1400">
                <a:solidFill>
                  <a:srgbClr val="000000"/>
                </a:solidFill>
                <a:cs typeface="Calibri"/>
              </a:rPr>
              <a:t> car park use in Cambridge is </a:t>
            </a:r>
            <a:r>
              <a:rPr lang="en-US" sz="1400" b="1">
                <a:solidFill>
                  <a:srgbClr val="000000"/>
                </a:solidFill>
                <a:cs typeface="Calibri"/>
              </a:rPr>
              <a:t>21% below pre-COVID levels </a:t>
            </a:r>
            <a:r>
              <a:rPr lang="en-US" sz="1400">
                <a:solidFill>
                  <a:srgbClr val="000000"/>
                </a:solidFill>
                <a:cs typeface="Calibri"/>
              </a:rPr>
              <a:t>and has been at a similar level of recovery throughout 2022.</a:t>
            </a:r>
            <a:endParaRPr lang="en-US" sz="1400">
              <a:cs typeface="Calibri" panose="020F0502020204030204"/>
            </a:endParaRPr>
          </a:p>
        </p:txBody>
      </p:sp>
      <p:sp>
        <p:nvSpPr>
          <p:cNvPr id="5" name="TextBox 4">
            <a:extLst>
              <a:ext uri="{FF2B5EF4-FFF2-40B4-BE49-F238E27FC236}">
                <a16:creationId xmlns:a16="http://schemas.microsoft.com/office/drawing/2014/main" id="{D820AB47-DFFF-FA3E-1CF2-DF717497A860}"/>
              </a:ext>
            </a:extLst>
          </p:cNvPr>
          <p:cNvSpPr txBox="1"/>
          <p:nvPr/>
        </p:nvSpPr>
        <p:spPr>
          <a:xfrm>
            <a:off x="1642176" y="4364925"/>
            <a:ext cx="1358672" cy="276999"/>
          </a:xfrm>
          <a:prstGeom prst="rect">
            <a:avLst/>
          </a:prstGeom>
          <a:noFill/>
        </p:spPr>
        <p:txBody>
          <a:bodyPr wrap="square" lIns="91440" tIns="45720" rIns="91440" bIns="45720" rtlCol="0" anchor="t">
            <a:spAutoFit/>
          </a:bodyPr>
          <a:lstStyle/>
          <a:p>
            <a:pPr algn="ctr"/>
            <a:r>
              <a:rPr lang="en-GB" sz="1200" b="1">
                <a:solidFill>
                  <a:schemeClr val="accent4">
                    <a:lumMod val="60000"/>
                    <a:lumOff val="40000"/>
                  </a:schemeClr>
                </a:solidFill>
              </a:rPr>
              <a:t>Third lockdown</a:t>
            </a:r>
          </a:p>
        </p:txBody>
      </p:sp>
      <p:sp>
        <p:nvSpPr>
          <p:cNvPr id="8" name="TextBox 7">
            <a:extLst>
              <a:ext uri="{FF2B5EF4-FFF2-40B4-BE49-F238E27FC236}">
                <a16:creationId xmlns:a16="http://schemas.microsoft.com/office/drawing/2014/main" id="{5FB16BE5-EC91-E401-2D58-B83054946882}"/>
              </a:ext>
            </a:extLst>
          </p:cNvPr>
          <p:cNvSpPr txBox="1"/>
          <p:nvPr/>
        </p:nvSpPr>
        <p:spPr>
          <a:xfrm>
            <a:off x="4113755" y="3877805"/>
            <a:ext cx="1358672" cy="369332"/>
          </a:xfrm>
          <a:prstGeom prst="rect">
            <a:avLst/>
          </a:prstGeom>
          <a:noFill/>
        </p:spPr>
        <p:txBody>
          <a:bodyPr wrap="square" rtlCol="0">
            <a:spAutoFit/>
          </a:bodyPr>
          <a:lstStyle/>
          <a:p>
            <a:pPr algn="ctr"/>
            <a:r>
              <a:rPr lang="en-GB" b="1">
                <a:solidFill>
                  <a:schemeClr val="accent4">
                    <a:lumMod val="60000"/>
                    <a:lumOff val="40000"/>
                  </a:schemeClr>
                </a:solidFill>
              </a:rPr>
              <a:t>2021</a:t>
            </a:r>
          </a:p>
        </p:txBody>
      </p:sp>
      <p:pic>
        <p:nvPicPr>
          <p:cNvPr id="18" name="Picture 17" descr="A picture containing text&#10;&#10;Description automatically generated">
            <a:extLst>
              <a:ext uri="{FF2B5EF4-FFF2-40B4-BE49-F238E27FC236}">
                <a16:creationId xmlns:a16="http://schemas.microsoft.com/office/drawing/2014/main" id="{3DC9B866-A485-4F85-A36D-D2D6B3B721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0819651" y="-738863"/>
            <a:ext cx="541347" cy="2056430"/>
          </a:xfrm>
          <a:prstGeom prst="rect">
            <a:avLst/>
          </a:prstGeom>
        </p:spPr>
      </p:pic>
      <p:pic>
        <p:nvPicPr>
          <p:cNvPr id="7" name="Picture 6">
            <a:extLst>
              <a:ext uri="{FF2B5EF4-FFF2-40B4-BE49-F238E27FC236}">
                <a16:creationId xmlns:a16="http://schemas.microsoft.com/office/drawing/2014/main" id="{9ADAABEE-94CA-46D3-ACAD-9B56102773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0074" y="1194088"/>
            <a:ext cx="3371850" cy="361950"/>
          </a:xfrm>
          <a:prstGeom prst="rect">
            <a:avLst/>
          </a:prstGeom>
        </p:spPr>
      </p:pic>
    </p:spTree>
    <p:extLst>
      <p:ext uri="{BB962C8B-B14F-4D97-AF65-F5344CB8AC3E}">
        <p14:creationId xmlns:p14="http://schemas.microsoft.com/office/powerpoint/2010/main" val="661967458"/>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4F2135-EB62-4AA4-BAAC-529E0F0918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311" y="1473781"/>
            <a:ext cx="11455377" cy="4974767"/>
          </a:xfrm>
          <a:prstGeom prst="rect">
            <a:avLst/>
          </a:prstGeom>
        </p:spPr>
      </p:pic>
      <p:sp>
        <p:nvSpPr>
          <p:cNvPr id="24" name="Rectangle 23">
            <a:extLst>
              <a:ext uri="{FF2B5EF4-FFF2-40B4-BE49-F238E27FC236}">
                <a16:creationId xmlns:a16="http://schemas.microsoft.com/office/drawing/2014/main" id="{204A2E10-03AD-450B-A9F9-847648E7220D}"/>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a:latin typeface="Calibri" panose="020F0502020204030204"/>
              </a:rPr>
              <a:t>Multi-Storey Car Parks, Cambridge: Length of Stay</a:t>
            </a:r>
            <a:endParaRPr kumimoji="0" lang="en-GB" sz="2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2CA22118-7808-42EC-9A9D-8F0B73E172AA}"/>
              </a:ext>
            </a:extLst>
          </p:cNvPr>
          <p:cNvSpPr>
            <a:spLocks noGrp="1"/>
          </p:cNvSpPr>
          <p:nvPr>
            <p:ph type="sldNum" sz="quarter" idx="12"/>
          </p:nvPr>
        </p:nvSpPr>
        <p:spPr>
          <a:xfrm>
            <a:off x="9453072" y="6448548"/>
            <a:ext cx="2743200" cy="365125"/>
          </a:xfrm>
        </p:spPr>
        <p:txBody>
          <a:bodyPr/>
          <a:lstStyle/>
          <a:p>
            <a:fld id="{AE56028F-813B-4E02-837E-17CD63D81F9F}" type="slidenum">
              <a:rPr lang="en-GB" smtClean="0"/>
              <a:t>37</a:t>
            </a:fld>
            <a:endParaRPr lang="en-GB"/>
          </a:p>
        </p:txBody>
      </p:sp>
      <p:sp>
        <p:nvSpPr>
          <p:cNvPr id="5" name="TextBox 4">
            <a:extLst>
              <a:ext uri="{FF2B5EF4-FFF2-40B4-BE49-F238E27FC236}">
                <a16:creationId xmlns:a16="http://schemas.microsoft.com/office/drawing/2014/main" id="{5105F768-7FAE-719F-29D5-DC37E3D9CA5F}"/>
              </a:ext>
            </a:extLst>
          </p:cNvPr>
          <p:cNvSpPr txBox="1"/>
          <p:nvPr/>
        </p:nvSpPr>
        <p:spPr>
          <a:xfrm>
            <a:off x="266700" y="800656"/>
            <a:ext cx="11734800"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solidFill>
                  <a:srgbClr val="000000"/>
                </a:solidFill>
                <a:cs typeface="Calibri"/>
              </a:rPr>
              <a:t>Patronage at the multi-</a:t>
            </a:r>
            <a:r>
              <a:rPr lang="en-US" sz="1400" err="1">
                <a:solidFill>
                  <a:srgbClr val="000000"/>
                </a:solidFill>
                <a:cs typeface="Calibri"/>
              </a:rPr>
              <a:t>storey</a:t>
            </a:r>
            <a:r>
              <a:rPr lang="en-US" sz="1400">
                <a:solidFill>
                  <a:srgbClr val="000000"/>
                </a:solidFill>
                <a:cs typeface="Calibri"/>
              </a:rPr>
              <a:t> car parks in Cambridge is </a:t>
            </a:r>
            <a:r>
              <a:rPr lang="en-US" sz="1400" b="1">
                <a:solidFill>
                  <a:srgbClr val="000000"/>
                </a:solidFill>
                <a:cs typeface="Calibri"/>
              </a:rPr>
              <a:t>21% below pre-COVID levels</a:t>
            </a:r>
            <a:r>
              <a:rPr lang="en-US" sz="1400">
                <a:solidFill>
                  <a:srgbClr val="000000"/>
                </a:solidFill>
                <a:cs typeface="Calibri"/>
              </a:rPr>
              <a:t>.  The proportion of short-, medium- and long-term parking closely resembles conditions pre-COVID.</a:t>
            </a:r>
            <a:endParaRPr lang="en-US" sz="1400">
              <a:cs typeface="Calibri"/>
            </a:endParaRPr>
          </a:p>
        </p:txBody>
      </p:sp>
      <p:pic>
        <p:nvPicPr>
          <p:cNvPr id="3" name="Picture 2" descr="A picture containing text&#10;&#10;Description automatically generated">
            <a:extLst>
              <a:ext uri="{FF2B5EF4-FFF2-40B4-BE49-F238E27FC236}">
                <a16:creationId xmlns:a16="http://schemas.microsoft.com/office/drawing/2014/main" id="{3B5D8BC5-A741-8B01-5410-7127EFF90C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0819651" y="-738863"/>
            <a:ext cx="541347" cy="2056430"/>
          </a:xfrm>
          <a:prstGeom prst="rect">
            <a:avLst/>
          </a:prstGeom>
        </p:spPr>
      </p:pic>
      <p:sp>
        <p:nvSpPr>
          <p:cNvPr id="12" name="TextBox 11">
            <a:extLst>
              <a:ext uri="{FF2B5EF4-FFF2-40B4-BE49-F238E27FC236}">
                <a16:creationId xmlns:a16="http://schemas.microsoft.com/office/drawing/2014/main" id="{DD95B4AF-1A52-4FBB-A5FE-DA14CF3D6EB1}"/>
              </a:ext>
            </a:extLst>
          </p:cNvPr>
          <p:cNvSpPr txBox="1"/>
          <p:nvPr/>
        </p:nvSpPr>
        <p:spPr>
          <a:xfrm>
            <a:off x="0" y="6605830"/>
            <a:ext cx="12192000" cy="253916"/>
          </a:xfrm>
          <a:prstGeom prst="rect">
            <a:avLst/>
          </a:prstGeom>
          <a:noFill/>
        </p:spPr>
        <p:txBody>
          <a:bodyPr wrap="square" lIns="91440" tIns="45720" rIns="91440" bIns="45720" rtlCol="0" anchor="t">
            <a:spAutoFit/>
          </a:bodyPr>
          <a:lstStyle/>
          <a:p>
            <a:r>
              <a:rPr lang="en-GB" sz="1050" b="0">
                <a:effectLst/>
                <a:cs typeface="arial"/>
              </a:rPr>
              <a:t>*Park </a:t>
            </a:r>
            <a:r>
              <a:rPr lang="en-GB" sz="1050">
                <a:cs typeface="arial"/>
              </a:rPr>
              <a:t>S</a:t>
            </a:r>
            <a:r>
              <a:rPr lang="en-GB" sz="1050" b="0">
                <a:effectLst/>
                <a:cs typeface="arial"/>
              </a:rPr>
              <a:t>treet </a:t>
            </a:r>
            <a:r>
              <a:rPr lang="en-GB" sz="1050">
                <a:cs typeface="arial"/>
              </a:rPr>
              <a:t>car park </a:t>
            </a:r>
            <a:r>
              <a:rPr lang="en-GB" sz="1050" b="0">
                <a:effectLst/>
                <a:cs typeface="arial"/>
              </a:rPr>
              <a:t>closed for redevelopment on 4</a:t>
            </a:r>
            <a:r>
              <a:rPr lang="en-GB" sz="1050" b="0" baseline="30000">
                <a:effectLst/>
                <a:cs typeface="arial"/>
              </a:rPr>
              <a:t>th</a:t>
            </a:r>
            <a:r>
              <a:rPr lang="en-GB" sz="1050" b="0">
                <a:effectLst/>
                <a:cs typeface="arial"/>
              </a:rPr>
              <a:t> January 2022</a:t>
            </a:r>
            <a:r>
              <a:rPr lang="en-GB" sz="1050">
                <a:cs typeface="arial"/>
              </a:rPr>
              <a:t>; usage figures for this car park are included until its closure.      **Grafton West car park was closed due to snow 08/12/22-18/12/22.</a:t>
            </a:r>
          </a:p>
        </p:txBody>
      </p:sp>
    </p:spTree>
    <p:extLst>
      <p:ext uri="{BB962C8B-B14F-4D97-AF65-F5344CB8AC3E}">
        <p14:creationId xmlns:p14="http://schemas.microsoft.com/office/powerpoint/2010/main" val="1409333855"/>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04A2E10-03AD-450B-A9F9-847648E7220D}"/>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a:latin typeface="Calibri" panose="020F0502020204030204"/>
              </a:rPr>
              <a:t>Multi-Storey Car Parks, Cambridge: Length of Stay by Car Park</a:t>
            </a:r>
            <a:endParaRPr kumimoji="0" lang="en-GB" sz="2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2CA22118-7808-42EC-9A9D-8F0B73E172AA}"/>
              </a:ext>
            </a:extLst>
          </p:cNvPr>
          <p:cNvSpPr>
            <a:spLocks noGrp="1"/>
          </p:cNvSpPr>
          <p:nvPr>
            <p:ph type="sldNum" sz="quarter" idx="12"/>
          </p:nvPr>
        </p:nvSpPr>
        <p:spPr>
          <a:xfrm>
            <a:off x="9453072" y="6448548"/>
            <a:ext cx="2743200" cy="365125"/>
          </a:xfrm>
        </p:spPr>
        <p:txBody>
          <a:bodyPr/>
          <a:lstStyle/>
          <a:p>
            <a:fld id="{AE56028F-813B-4E02-837E-17CD63D81F9F}" type="slidenum">
              <a:rPr lang="en-GB" smtClean="0"/>
              <a:t>38</a:t>
            </a:fld>
            <a:endParaRPr lang="en-GB"/>
          </a:p>
        </p:txBody>
      </p:sp>
      <p:sp>
        <p:nvSpPr>
          <p:cNvPr id="5" name="TextBox 4">
            <a:extLst>
              <a:ext uri="{FF2B5EF4-FFF2-40B4-BE49-F238E27FC236}">
                <a16:creationId xmlns:a16="http://schemas.microsoft.com/office/drawing/2014/main" id="{5105F768-7FAE-719F-29D5-DC37E3D9CA5F}"/>
              </a:ext>
            </a:extLst>
          </p:cNvPr>
          <p:cNvSpPr txBox="1"/>
          <p:nvPr/>
        </p:nvSpPr>
        <p:spPr>
          <a:xfrm>
            <a:off x="186854" y="723081"/>
            <a:ext cx="11818291" cy="492443"/>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300">
                <a:cs typeface="Calibri"/>
              </a:rPr>
              <a:t>In December 2022, the Grand Arcade car park was the most heavily used car park. Grafton West had the lowest proportion of long stays in excess of 3 hours (15%) whilst Queen Anne’s Terrace had the highest proportion (46%).</a:t>
            </a:r>
            <a:endParaRPr lang="en-US" sz="1200">
              <a:cs typeface="Calibri"/>
            </a:endParaRPr>
          </a:p>
        </p:txBody>
      </p:sp>
      <p:pic>
        <p:nvPicPr>
          <p:cNvPr id="6" name="Picture 5" descr="Timeline&#10;&#10;Description automatically generated">
            <a:extLst>
              <a:ext uri="{FF2B5EF4-FFF2-40B4-BE49-F238E27FC236}">
                <a16:creationId xmlns:a16="http://schemas.microsoft.com/office/drawing/2014/main" id="{AB61B023-70DF-4991-A33F-4F50ADA07A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925" y="1606206"/>
            <a:ext cx="11560150" cy="4862813"/>
          </a:xfrm>
          <a:prstGeom prst="rect">
            <a:avLst/>
          </a:prstGeom>
        </p:spPr>
      </p:pic>
      <p:sp>
        <p:nvSpPr>
          <p:cNvPr id="7" name="TextBox 6">
            <a:extLst>
              <a:ext uri="{FF2B5EF4-FFF2-40B4-BE49-F238E27FC236}">
                <a16:creationId xmlns:a16="http://schemas.microsoft.com/office/drawing/2014/main" id="{A00992EA-8CC7-4870-A3E3-D0E9331CE99E}"/>
              </a:ext>
            </a:extLst>
          </p:cNvPr>
          <p:cNvSpPr txBox="1"/>
          <p:nvPr/>
        </p:nvSpPr>
        <p:spPr>
          <a:xfrm>
            <a:off x="4075814" y="1206096"/>
            <a:ext cx="4040372" cy="400110"/>
          </a:xfrm>
          <a:prstGeom prst="rect">
            <a:avLst/>
          </a:prstGeom>
          <a:noFill/>
        </p:spPr>
        <p:txBody>
          <a:bodyPr wrap="square" rtlCol="0">
            <a:spAutoFit/>
          </a:bodyPr>
          <a:lstStyle/>
          <a:p>
            <a:pPr algn="ctr"/>
            <a:r>
              <a:rPr lang="en-GB" sz="2000" b="1"/>
              <a:t>December 2022</a:t>
            </a:r>
          </a:p>
        </p:txBody>
      </p:sp>
      <p:sp>
        <p:nvSpPr>
          <p:cNvPr id="12" name="TextBox 11">
            <a:extLst>
              <a:ext uri="{FF2B5EF4-FFF2-40B4-BE49-F238E27FC236}">
                <a16:creationId xmlns:a16="http://schemas.microsoft.com/office/drawing/2014/main" id="{1CCBA01D-3220-4759-910F-736C8AFD849E}"/>
              </a:ext>
            </a:extLst>
          </p:cNvPr>
          <p:cNvSpPr txBox="1"/>
          <p:nvPr/>
        </p:nvSpPr>
        <p:spPr>
          <a:xfrm>
            <a:off x="4451196" y="3290446"/>
            <a:ext cx="2687835" cy="461665"/>
          </a:xfrm>
          <a:prstGeom prst="rect">
            <a:avLst/>
          </a:prstGeom>
          <a:noFill/>
        </p:spPr>
        <p:txBody>
          <a:bodyPr wrap="square" lIns="91440" tIns="45720" rIns="91440" bIns="45720" rtlCol="0" anchor="t">
            <a:spAutoFit/>
          </a:bodyPr>
          <a:lstStyle/>
          <a:p>
            <a:r>
              <a:rPr lang="en-GB" sz="1200">
                <a:solidFill>
                  <a:srgbClr val="FF0000"/>
                </a:solidFill>
                <a:latin typeface="Calibri"/>
                <a:cs typeface="Arial"/>
              </a:rPr>
              <a:t>Grafton West car park was closed due to snow from 8-18</a:t>
            </a:r>
            <a:r>
              <a:rPr lang="en-GB" sz="1200" baseline="30000">
                <a:solidFill>
                  <a:srgbClr val="FF0000"/>
                </a:solidFill>
                <a:latin typeface="Calibri"/>
                <a:cs typeface="Arial"/>
              </a:rPr>
              <a:t>th</a:t>
            </a:r>
            <a:r>
              <a:rPr lang="en-GB" sz="1200">
                <a:solidFill>
                  <a:srgbClr val="FF0000"/>
                </a:solidFill>
                <a:latin typeface="Calibri"/>
                <a:cs typeface="Arial"/>
              </a:rPr>
              <a:t> December 2022.</a:t>
            </a:r>
            <a:endParaRPr lang="en-GB" sz="1200">
              <a:solidFill>
                <a:srgbClr val="FF0000"/>
              </a:solidFill>
              <a:latin typeface="Calibri"/>
              <a:cs typeface="Calibri"/>
            </a:endParaRPr>
          </a:p>
        </p:txBody>
      </p:sp>
    </p:spTree>
    <p:extLst>
      <p:ext uri="{BB962C8B-B14F-4D97-AF65-F5344CB8AC3E}">
        <p14:creationId xmlns:p14="http://schemas.microsoft.com/office/powerpoint/2010/main" val="748238936"/>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232645"/>
            <a:ext cx="12192000" cy="1325563"/>
          </a:xfrm>
        </p:spPr>
        <p:txBody>
          <a:bodyPr>
            <a:normAutofit/>
          </a:bodyPr>
          <a:lstStyle/>
          <a:p>
            <a:pPr algn="ctr"/>
            <a:r>
              <a:rPr lang="en-GB" sz="5400" b="1">
                <a:solidFill>
                  <a:schemeClr val="bg1"/>
                </a:solidFill>
                <a:latin typeface="+mn-lt"/>
              </a:rPr>
              <a:t>Rail Passengers</a:t>
            </a:r>
          </a:p>
        </p:txBody>
      </p:sp>
      <p:sp>
        <p:nvSpPr>
          <p:cNvPr id="3" name="Slide Number Placeholder 2">
            <a:extLst>
              <a:ext uri="{FF2B5EF4-FFF2-40B4-BE49-F238E27FC236}">
                <a16:creationId xmlns:a16="http://schemas.microsoft.com/office/drawing/2014/main" id="{3C2ED8A1-56EC-41D6-88DE-F2233B54AD80}"/>
              </a:ext>
            </a:extLst>
          </p:cNvPr>
          <p:cNvSpPr>
            <a:spLocks noGrp="1"/>
          </p:cNvSpPr>
          <p:nvPr>
            <p:ph type="sldNum" sz="quarter" idx="12"/>
          </p:nvPr>
        </p:nvSpPr>
        <p:spPr/>
        <p:txBody>
          <a:bodyPr/>
          <a:lstStyle/>
          <a:p>
            <a:fld id="{AE56028F-813B-4E02-837E-17CD63D81F9F}" type="slidenum">
              <a:rPr lang="en-GB" smtClean="0"/>
              <a:t>39</a:t>
            </a:fld>
            <a:endParaRPr lang="en-GB"/>
          </a:p>
        </p:txBody>
      </p:sp>
    </p:spTree>
    <p:extLst>
      <p:ext uri="{BB962C8B-B14F-4D97-AF65-F5344CB8AC3E}">
        <p14:creationId xmlns:p14="http://schemas.microsoft.com/office/powerpoint/2010/main" val="2622221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232645"/>
            <a:ext cx="12192000" cy="1325563"/>
          </a:xfrm>
        </p:spPr>
        <p:txBody>
          <a:bodyPr>
            <a:normAutofit/>
          </a:bodyPr>
          <a:lstStyle/>
          <a:p>
            <a:pPr algn="ctr"/>
            <a:r>
              <a:rPr lang="en-GB" sz="5400" b="1">
                <a:solidFill>
                  <a:schemeClr val="bg1"/>
                </a:solidFill>
                <a:latin typeface="+mn-lt"/>
              </a:rPr>
              <a:t>Overview</a:t>
            </a:r>
            <a:endParaRPr lang="en-GB" sz="5400" b="1">
              <a:solidFill>
                <a:schemeClr val="bg1"/>
              </a:solidFill>
              <a:latin typeface="+mn-lt"/>
              <a:cs typeface="Calibri"/>
            </a:endParaRPr>
          </a:p>
        </p:txBody>
      </p:sp>
      <p:sp>
        <p:nvSpPr>
          <p:cNvPr id="3" name="Slide Number Placeholder 2">
            <a:extLst>
              <a:ext uri="{FF2B5EF4-FFF2-40B4-BE49-F238E27FC236}">
                <a16:creationId xmlns:a16="http://schemas.microsoft.com/office/drawing/2014/main" id="{F7983E4E-2D33-4D0F-B583-AC524E189091}"/>
              </a:ext>
            </a:extLst>
          </p:cNvPr>
          <p:cNvSpPr>
            <a:spLocks noGrp="1"/>
          </p:cNvSpPr>
          <p:nvPr>
            <p:ph type="sldNum" sz="quarter" idx="12"/>
          </p:nvPr>
        </p:nvSpPr>
        <p:spPr/>
        <p:txBody>
          <a:bodyPr/>
          <a:lstStyle/>
          <a:p>
            <a:fld id="{AE56028F-813B-4E02-837E-17CD63D81F9F}" type="slidenum">
              <a:rPr lang="en-GB" smtClean="0"/>
              <a:t>4</a:t>
            </a:fld>
            <a:endParaRPr lang="en-GB"/>
          </a:p>
        </p:txBody>
      </p:sp>
    </p:spTree>
    <p:extLst>
      <p:ext uri="{BB962C8B-B14F-4D97-AF65-F5344CB8AC3E}">
        <p14:creationId xmlns:p14="http://schemas.microsoft.com/office/powerpoint/2010/main" val="20619370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Chart, bar chart&#10;&#10;Description automatically generated">
            <a:extLst>
              <a:ext uri="{FF2B5EF4-FFF2-40B4-BE49-F238E27FC236}">
                <a16:creationId xmlns:a16="http://schemas.microsoft.com/office/drawing/2014/main" id="{E4B2B423-EF13-492B-9C4E-DEAE54512D4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42061" y="1119593"/>
            <a:ext cx="7994290" cy="5444875"/>
          </a:xfrm>
          <a:prstGeom prst="rect">
            <a:avLst/>
          </a:prstGeom>
        </p:spPr>
      </p:pic>
      <p:sp>
        <p:nvSpPr>
          <p:cNvPr id="12" name="Rectangle 11">
            <a:extLst>
              <a:ext uri="{FF2B5EF4-FFF2-40B4-BE49-F238E27FC236}">
                <a16:creationId xmlns:a16="http://schemas.microsoft.com/office/drawing/2014/main" id="{937765D3-0A1D-4BCD-AF03-A3568DB7FF31}"/>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a:solidFill>
                  <a:prstClr val="white"/>
                </a:solidFill>
                <a:latin typeface="Calibri" panose="020F0502020204030204"/>
              </a:rPr>
              <a:t>Railway Station Usage: Cambridgeshire</a:t>
            </a:r>
            <a:endParaRPr kumimoji="0" lang="en-GB" sz="2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A4F2A0A4-F05F-43DF-A6ED-F154362CB3D0}"/>
              </a:ext>
            </a:extLst>
          </p:cNvPr>
          <p:cNvSpPr>
            <a:spLocks noGrp="1"/>
          </p:cNvSpPr>
          <p:nvPr>
            <p:ph type="sldNum" sz="quarter" idx="12"/>
          </p:nvPr>
        </p:nvSpPr>
        <p:spPr>
          <a:xfrm>
            <a:off x="9448800" y="6480228"/>
            <a:ext cx="2743200" cy="365125"/>
          </a:xfrm>
        </p:spPr>
        <p:txBody>
          <a:bodyPr/>
          <a:lstStyle/>
          <a:p>
            <a:fld id="{7BDE9EA5-05C8-4B5B-B253-366C87BB7B5C}" type="slidenum">
              <a:rPr lang="en-GB" smtClean="0"/>
              <a:t>40</a:t>
            </a:fld>
            <a:endParaRPr lang="en-GB"/>
          </a:p>
        </p:txBody>
      </p:sp>
      <p:graphicFrame>
        <p:nvGraphicFramePr>
          <p:cNvPr id="21" name="Table 20">
            <a:extLst>
              <a:ext uri="{FF2B5EF4-FFF2-40B4-BE49-F238E27FC236}">
                <a16:creationId xmlns:a16="http://schemas.microsoft.com/office/drawing/2014/main" id="{42B4464E-7689-4754-9D0B-16A43273729D}"/>
              </a:ext>
            </a:extLst>
          </p:cNvPr>
          <p:cNvGraphicFramePr>
            <a:graphicFrameLocks noGrp="1"/>
          </p:cNvGraphicFramePr>
          <p:nvPr>
            <p:extLst>
              <p:ext uri="{D42A27DB-BD31-4B8C-83A1-F6EECF244321}">
                <p14:modId xmlns:p14="http://schemas.microsoft.com/office/powerpoint/2010/main" val="3325419107"/>
              </p:ext>
            </p:extLst>
          </p:nvPr>
        </p:nvGraphicFramePr>
        <p:xfrm>
          <a:off x="8709537" y="2202328"/>
          <a:ext cx="3006213" cy="2940971"/>
        </p:xfrm>
        <a:graphic>
          <a:graphicData uri="http://schemas.openxmlformats.org/drawingml/2006/table">
            <a:tbl>
              <a:tblPr/>
              <a:tblGrid>
                <a:gridCol w="1965602">
                  <a:extLst>
                    <a:ext uri="{9D8B030D-6E8A-4147-A177-3AD203B41FA5}">
                      <a16:colId xmlns:a16="http://schemas.microsoft.com/office/drawing/2014/main" val="1201206681"/>
                    </a:ext>
                  </a:extLst>
                </a:gridCol>
                <a:gridCol w="1040611">
                  <a:extLst>
                    <a:ext uri="{9D8B030D-6E8A-4147-A177-3AD203B41FA5}">
                      <a16:colId xmlns:a16="http://schemas.microsoft.com/office/drawing/2014/main" val="3040872822"/>
                    </a:ext>
                  </a:extLst>
                </a:gridCol>
              </a:tblGrid>
              <a:tr h="249716">
                <a:tc rowSpan="2">
                  <a:txBody>
                    <a:bodyPr/>
                    <a:lstStyle/>
                    <a:p>
                      <a:pPr algn="ctr" fontAlgn="b"/>
                      <a:r>
                        <a:rPr lang="en-GB" sz="1200" b="0" i="0" u="none" strike="noStrike">
                          <a:solidFill>
                            <a:srgbClr val="000000"/>
                          </a:solidFill>
                          <a:effectLst/>
                          <a:latin typeface="+mn-lt"/>
                        </a:rPr>
                        <a:t>Change in passengers across </a:t>
                      </a:r>
                    </a:p>
                    <a:p>
                      <a:pPr algn="ctr" fontAlgn="b"/>
                      <a:r>
                        <a:rPr lang="en-GB" sz="1200" b="0" i="0" u="none" strike="noStrike">
                          <a:solidFill>
                            <a:srgbClr val="000000"/>
                          </a:solidFill>
                          <a:effectLst/>
                          <a:latin typeface="+mn-lt"/>
                        </a:rPr>
                        <a:t>all stations in each district</a:t>
                      </a:r>
                    </a:p>
                  </a:txBody>
                  <a:tcPr marL="9300" marR="9300" marT="9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GB" sz="1200" b="1" i="0" u="none" strike="noStrike">
                          <a:solidFill>
                            <a:srgbClr val="0070C0"/>
                          </a:solidFill>
                          <a:effectLst/>
                          <a:latin typeface="Calibri"/>
                        </a:rPr>
                        <a:t>Pre-COVID to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2613423464"/>
                  </a:ext>
                </a:extLst>
              </a:tr>
              <a:tr h="305208">
                <a:tc vMerge="1">
                  <a:txBody>
                    <a:bodyPr/>
                    <a:lstStyle/>
                    <a:p>
                      <a:endParaRPr lang="en-GB"/>
                    </a:p>
                  </a:txBody>
                  <a:tcPr/>
                </a:tc>
                <a:tc>
                  <a:txBody>
                    <a:bodyPr/>
                    <a:lstStyle/>
                    <a:p>
                      <a:pPr lvl="0" algn="ctr">
                        <a:buNone/>
                      </a:pPr>
                      <a:r>
                        <a:rPr lang="en-GB" sz="1200" b="1" u="none" strike="noStrike">
                          <a:solidFill>
                            <a:schemeClr val="tx1"/>
                          </a:solidFill>
                          <a:effectLst/>
                        </a:rPr>
                        <a:t>2018/19* to </a:t>
                      </a:r>
                      <a:r>
                        <a:rPr lang="en-GB" sz="1200" b="1" i="0" u="none" strike="noStrike" noProof="0">
                          <a:solidFill>
                            <a:schemeClr val="tx1"/>
                          </a:solidFill>
                          <a:effectLst/>
                          <a:latin typeface="Calibri"/>
                        </a:rPr>
                        <a:t>2021/22</a:t>
                      </a:r>
                      <a:endParaRPr lang="en-GB" sz="1200" b="1" i="0" u="none" strike="noStrike">
                        <a:solidFill>
                          <a:schemeClr val="tx1"/>
                        </a:solidFill>
                        <a:effectLst/>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3774679814"/>
                  </a:ext>
                </a:extLst>
              </a:tr>
              <a:tr h="416193">
                <a:tc>
                  <a:txBody>
                    <a:bodyPr/>
                    <a:lstStyle/>
                    <a:p>
                      <a:pPr algn="ctr" rtl="0" fontAlgn="ctr"/>
                      <a:r>
                        <a:rPr lang="en-GB" sz="1400" b="1" i="0" u="none" strike="noStrike">
                          <a:solidFill>
                            <a:srgbClr val="000000"/>
                          </a:solidFill>
                          <a:effectLst/>
                          <a:latin typeface="Calibri"/>
                        </a:rPr>
                        <a:t>Cambridge</a:t>
                      </a:r>
                    </a:p>
                  </a:txBody>
                  <a:tcPr marL="83703" marR="9300" marT="9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en-GB" sz="1100" b="1" i="0" u="none" strike="noStrike">
                        <a:solidFill>
                          <a:srgbClr val="FF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43793985"/>
                  </a:ext>
                </a:extLst>
              </a:tr>
              <a:tr h="430066">
                <a:tc>
                  <a:txBody>
                    <a:bodyPr/>
                    <a:lstStyle/>
                    <a:p>
                      <a:pPr algn="ctr" rtl="0" fontAlgn="ctr"/>
                      <a:r>
                        <a:rPr lang="en-GB" sz="1400" b="1" i="0" u="none" strike="noStrike">
                          <a:solidFill>
                            <a:srgbClr val="000000"/>
                          </a:solidFill>
                          <a:effectLst/>
                          <a:latin typeface="Calibri"/>
                        </a:rPr>
                        <a:t>East Cambridgeshire</a:t>
                      </a:r>
                    </a:p>
                  </a:txBody>
                  <a:tcPr marL="83703" marR="9300" marT="9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en-GB" sz="1100" b="1" i="0" u="none" strike="noStrike">
                        <a:solidFill>
                          <a:srgbClr val="FF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8834599"/>
                  </a:ext>
                </a:extLst>
              </a:tr>
              <a:tr h="416193">
                <a:tc>
                  <a:txBody>
                    <a:bodyPr/>
                    <a:lstStyle/>
                    <a:p>
                      <a:pPr algn="ctr" rtl="0" fontAlgn="ctr"/>
                      <a:r>
                        <a:rPr lang="en-GB" sz="1400" b="1" i="0" u="none" strike="noStrike">
                          <a:solidFill>
                            <a:srgbClr val="000000"/>
                          </a:solidFill>
                          <a:effectLst/>
                          <a:latin typeface="Calibri"/>
                        </a:rPr>
                        <a:t>Fenland</a:t>
                      </a:r>
                    </a:p>
                  </a:txBody>
                  <a:tcPr marL="83703" marR="9300" marT="9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en-GB" sz="1100" b="1" i="0" u="none" strike="noStrike">
                        <a:solidFill>
                          <a:srgbClr val="FF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36326227"/>
                  </a:ext>
                </a:extLst>
              </a:tr>
              <a:tr h="416193">
                <a:tc>
                  <a:txBody>
                    <a:bodyPr/>
                    <a:lstStyle/>
                    <a:p>
                      <a:pPr algn="ctr" rtl="0" fontAlgn="ctr"/>
                      <a:r>
                        <a:rPr lang="en-GB" sz="1400" b="1" i="0" u="none" strike="noStrike">
                          <a:solidFill>
                            <a:srgbClr val="000000"/>
                          </a:solidFill>
                          <a:effectLst/>
                          <a:latin typeface="Calibri"/>
                        </a:rPr>
                        <a:t>Huntingdonshire</a:t>
                      </a:r>
                    </a:p>
                  </a:txBody>
                  <a:tcPr marL="83703" marR="9300" marT="9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en-GB" sz="1100" b="1" i="0" u="none" strike="noStrike">
                        <a:solidFill>
                          <a:srgbClr val="FF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3656260"/>
                  </a:ext>
                </a:extLst>
              </a:tr>
              <a:tr h="430066">
                <a:tc>
                  <a:txBody>
                    <a:bodyPr/>
                    <a:lstStyle/>
                    <a:p>
                      <a:pPr algn="ctr" rtl="0" fontAlgn="ctr"/>
                      <a:r>
                        <a:rPr lang="en-GB" sz="1400" b="1" i="0" u="none" strike="noStrike">
                          <a:solidFill>
                            <a:srgbClr val="000000"/>
                          </a:solidFill>
                          <a:effectLst/>
                          <a:latin typeface="Calibri"/>
                        </a:rPr>
                        <a:t>South Cambridgeshire</a:t>
                      </a:r>
                    </a:p>
                  </a:txBody>
                  <a:tcPr marL="83703" marR="9300" marT="9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en-GB" sz="1100" b="1" i="0" u="none" strike="noStrike">
                        <a:solidFill>
                          <a:srgbClr val="FF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3371421"/>
                  </a:ext>
                </a:extLst>
              </a:tr>
            </a:tbl>
          </a:graphicData>
        </a:graphic>
      </p:graphicFrame>
      <p:sp>
        <p:nvSpPr>
          <p:cNvPr id="28" name="Rectangle 27">
            <a:extLst>
              <a:ext uri="{FF2B5EF4-FFF2-40B4-BE49-F238E27FC236}">
                <a16:creationId xmlns:a16="http://schemas.microsoft.com/office/drawing/2014/main" id="{0B90AA90-E1BC-4F37-84C0-F4ECF387BCBC}"/>
              </a:ext>
            </a:extLst>
          </p:cNvPr>
          <p:cNvSpPr/>
          <p:nvPr/>
        </p:nvSpPr>
        <p:spPr>
          <a:xfrm>
            <a:off x="112675" y="683471"/>
            <a:ext cx="11895317" cy="357973"/>
          </a:xfrm>
          <a:prstGeom prst="rect">
            <a:avLst/>
          </a:prstGeom>
          <a:solidFill>
            <a:schemeClr val="accent4">
              <a:lumMod val="20000"/>
              <a:lumOff val="80000"/>
            </a:schemeClr>
          </a:solidFill>
          <a:ln w="12700">
            <a:solidFill>
              <a:srgbClr val="203864"/>
            </a:solidFill>
            <a:prstDash val="soli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chemeClr val="tx1"/>
                </a:solidFill>
                <a:latin typeface="Calibri" panose="020F0502020204030204"/>
              </a:rPr>
              <a:t>Railway station entries and exits across Cambridgeshire are still </a:t>
            </a:r>
            <a:r>
              <a:rPr lang="en-GB" sz="1400" b="1">
                <a:solidFill>
                  <a:schemeClr val="tx1"/>
                </a:solidFill>
                <a:latin typeface="Calibri" panose="020F0502020204030204"/>
              </a:rPr>
              <a:t>significantly below pre-COVID volumes</a:t>
            </a:r>
            <a:r>
              <a:rPr lang="en-GB" sz="1400">
                <a:solidFill>
                  <a:schemeClr val="tx1"/>
                </a:solidFill>
                <a:latin typeface="Calibri" panose="020F0502020204030204"/>
              </a:rPr>
              <a:t>, particularly in </a:t>
            </a:r>
            <a:r>
              <a:rPr lang="en-GB" sz="1400" b="1">
                <a:solidFill>
                  <a:schemeClr val="tx1"/>
                </a:solidFill>
                <a:latin typeface="Calibri" panose="020F0502020204030204"/>
              </a:rPr>
              <a:t>Cambridge and Huntingdonshire.</a:t>
            </a:r>
            <a:endParaRPr kumimoji="0" lang="en-GB" sz="1400" b="1"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00285575-F243-455C-AEF8-EBA1478463BF}"/>
              </a:ext>
            </a:extLst>
          </p:cNvPr>
          <p:cNvSpPr/>
          <p:nvPr/>
        </p:nvSpPr>
        <p:spPr>
          <a:xfrm>
            <a:off x="-23664" y="6588259"/>
            <a:ext cx="8916239" cy="272969"/>
          </a:xfrm>
          <a:prstGeom prst="rect">
            <a:avLst/>
          </a:prstGeom>
          <a:noFill/>
          <a:ln w="28575">
            <a:noFill/>
            <a:prstDash val="sysDot"/>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1050">
                <a:solidFill>
                  <a:schemeClr val="tx1"/>
                </a:solidFill>
                <a:latin typeface="Calibri" panose="020F0502020204030204"/>
              </a:rPr>
              <a:t>*2018/19 used as the pre-COVID baseline as 2019/20 entries and exit data is affected in March 2020 by the first COVID-19 lockdown.</a:t>
            </a:r>
            <a:endParaRPr kumimoji="0" lang="en-GB" sz="1050" i="0" u="none" strike="noStrike" kern="1200" cap="none" spc="0" normalizeH="0" baseline="0" noProof="0">
              <a:ln>
                <a:noFill/>
              </a:ln>
              <a:solidFill>
                <a:schemeClr val="tx1"/>
              </a:solidFill>
              <a:effectLst/>
              <a:uLnTx/>
              <a:uFillTx/>
              <a:latin typeface="Calibri" panose="020F0502020204030204"/>
              <a:ea typeface="+mn-ea"/>
              <a:cs typeface="+mn-cs"/>
            </a:endParaRPr>
          </a:p>
        </p:txBody>
      </p:sp>
      <p:pic>
        <p:nvPicPr>
          <p:cNvPr id="14" name="Picture 13" descr="A picture containing text&#10;&#10;Description automatically generated">
            <a:extLst>
              <a:ext uri="{FF2B5EF4-FFF2-40B4-BE49-F238E27FC236}">
                <a16:creationId xmlns:a16="http://schemas.microsoft.com/office/drawing/2014/main" id="{1EBB0027-B8F5-431C-9952-AFB2925F2B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0770172" y="-778447"/>
            <a:ext cx="590827" cy="2204871"/>
          </a:xfrm>
          <a:prstGeom prst="rect">
            <a:avLst/>
          </a:prstGeom>
        </p:spPr>
      </p:pic>
      <p:sp>
        <p:nvSpPr>
          <p:cNvPr id="2" name="Rectangle: Rounded Corners 1">
            <a:extLst>
              <a:ext uri="{FF2B5EF4-FFF2-40B4-BE49-F238E27FC236}">
                <a16:creationId xmlns:a16="http://schemas.microsoft.com/office/drawing/2014/main" id="{5F59B191-25DD-4F00-90F6-3DEB43431C44}"/>
              </a:ext>
            </a:extLst>
          </p:cNvPr>
          <p:cNvSpPr/>
          <p:nvPr/>
        </p:nvSpPr>
        <p:spPr>
          <a:xfrm>
            <a:off x="10820399" y="3081416"/>
            <a:ext cx="744487" cy="308253"/>
          </a:xfrm>
          <a:prstGeom prst="roundRect">
            <a:avLst/>
          </a:prstGeom>
          <a:solidFill>
            <a:srgbClr val="2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t>-42%</a:t>
            </a:r>
          </a:p>
        </p:txBody>
      </p:sp>
      <p:sp>
        <p:nvSpPr>
          <p:cNvPr id="16" name="Rectangle: Rounded Corners 15">
            <a:extLst>
              <a:ext uri="{FF2B5EF4-FFF2-40B4-BE49-F238E27FC236}">
                <a16:creationId xmlns:a16="http://schemas.microsoft.com/office/drawing/2014/main" id="{39B6C19E-9A07-4C41-999F-B816719E185A}"/>
              </a:ext>
            </a:extLst>
          </p:cNvPr>
          <p:cNvSpPr/>
          <p:nvPr/>
        </p:nvSpPr>
        <p:spPr>
          <a:xfrm>
            <a:off x="10810873" y="3518686"/>
            <a:ext cx="744487" cy="308253"/>
          </a:xfrm>
          <a:prstGeom prst="roundRect">
            <a:avLst/>
          </a:prstGeom>
          <a:solidFill>
            <a:srgbClr val="2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t>-32%</a:t>
            </a:r>
          </a:p>
        </p:txBody>
      </p:sp>
      <p:sp>
        <p:nvSpPr>
          <p:cNvPr id="18" name="Rectangle: Rounded Corners 17">
            <a:extLst>
              <a:ext uri="{FF2B5EF4-FFF2-40B4-BE49-F238E27FC236}">
                <a16:creationId xmlns:a16="http://schemas.microsoft.com/office/drawing/2014/main" id="{CCAB7C88-0738-428C-AF15-8441EC937261}"/>
              </a:ext>
            </a:extLst>
          </p:cNvPr>
          <p:cNvSpPr/>
          <p:nvPr/>
        </p:nvSpPr>
        <p:spPr>
          <a:xfrm>
            <a:off x="10820399" y="3922434"/>
            <a:ext cx="744487" cy="308253"/>
          </a:xfrm>
          <a:prstGeom prst="roundRect">
            <a:avLst/>
          </a:prstGeom>
          <a:solidFill>
            <a:srgbClr val="2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t>-36%</a:t>
            </a:r>
          </a:p>
        </p:txBody>
      </p:sp>
      <p:sp>
        <p:nvSpPr>
          <p:cNvPr id="19" name="Rectangle: Rounded Corners 18">
            <a:extLst>
              <a:ext uri="{FF2B5EF4-FFF2-40B4-BE49-F238E27FC236}">
                <a16:creationId xmlns:a16="http://schemas.microsoft.com/office/drawing/2014/main" id="{CC26ECA0-15C3-4C64-9727-F9C6D88B1535}"/>
              </a:ext>
            </a:extLst>
          </p:cNvPr>
          <p:cNvSpPr/>
          <p:nvPr/>
        </p:nvSpPr>
        <p:spPr>
          <a:xfrm>
            <a:off x="10810874" y="4353542"/>
            <a:ext cx="744487" cy="308253"/>
          </a:xfrm>
          <a:prstGeom prst="roundRect">
            <a:avLst/>
          </a:prstGeom>
          <a:solidFill>
            <a:srgbClr val="2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t>-48%</a:t>
            </a:r>
          </a:p>
        </p:txBody>
      </p:sp>
      <p:sp>
        <p:nvSpPr>
          <p:cNvPr id="20" name="Rectangle: Rounded Corners 19">
            <a:extLst>
              <a:ext uri="{FF2B5EF4-FFF2-40B4-BE49-F238E27FC236}">
                <a16:creationId xmlns:a16="http://schemas.microsoft.com/office/drawing/2014/main" id="{03F18D0E-81C2-458B-A81E-AAAE525BF3F0}"/>
              </a:ext>
            </a:extLst>
          </p:cNvPr>
          <p:cNvSpPr/>
          <p:nvPr/>
        </p:nvSpPr>
        <p:spPr>
          <a:xfrm>
            <a:off x="10820400" y="4784650"/>
            <a:ext cx="744487" cy="308253"/>
          </a:xfrm>
          <a:prstGeom prst="round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1"/>
                </a:solidFill>
              </a:rPr>
              <a:t>-30%</a:t>
            </a:r>
          </a:p>
        </p:txBody>
      </p:sp>
    </p:spTree>
    <p:extLst>
      <p:ext uri="{BB962C8B-B14F-4D97-AF65-F5344CB8AC3E}">
        <p14:creationId xmlns:p14="http://schemas.microsoft.com/office/powerpoint/2010/main" val="29692145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9C2B50-72A0-4D78-AEAD-6308D08A3E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7653" y="1221931"/>
            <a:ext cx="9255417" cy="4388369"/>
          </a:xfrm>
          <a:prstGeom prst="rect">
            <a:avLst/>
          </a:prstGeom>
        </p:spPr>
      </p:pic>
      <p:sp>
        <p:nvSpPr>
          <p:cNvPr id="12" name="Rectangle 11">
            <a:extLst>
              <a:ext uri="{FF2B5EF4-FFF2-40B4-BE49-F238E27FC236}">
                <a16:creationId xmlns:a16="http://schemas.microsoft.com/office/drawing/2014/main" id="{937765D3-0A1D-4BCD-AF03-A3568DB7FF31}"/>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a:solidFill>
                  <a:prstClr val="white"/>
                </a:solidFill>
                <a:latin typeface="Calibri" panose="020F0502020204030204"/>
              </a:rPr>
              <a:t>Footfall at One Station Square: Cambridge</a:t>
            </a:r>
            <a:endParaRPr kumimoji="0" lang="en-GB" sz="2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A4F2A0A4-F05F-43DF-A6ED-F154362CB3D0}"/>
              </a:ext>
            </a:extLst>
          </p:cNvPr>
          <p:cNvSpPr>
            <a:spLocks noGrp="1"/>
          </p:cNvSpPr>
          <p:nvPr>
            <p:ph type="sldNum" sz="quarter" idx="12"/>
          </p:nvPr>
        </p:nvSpPr>
        <p:spPr>
          <a:xfrm>
            <a:off x="9448800" y="6480228"/>
            <a:ext cx="2743200" cy="365125"/>
          </a:xfrm>
        </p:spPr>
        <p:txBody>
          <a:bodyPr/>
          <a:lstStyle/>
          <a:p>
            <a:fld id="{7BDE9EA5-05C8-4B5B-B253-366C87BB7B5C}" type="slidenum">
              <a:rPr lang="en-GB" smtClean="0"/>
              <a:t>41</a:t>
            </a:fld>
            <a:endParaRPr lang="en-GB"/>
          </a:p>
        </p:txBody>
      </p:sp>
      <p:sp>
        <p:nvSpPr>
          <p:cNvPr id="11" name="TextBox 10">
            <a:extLst>
              <a:ext uri="{FF2B5EF4-FFF2-40B4-BE49-F238E27FC236}">
                <a16:creationId xmlns:a16="http://schemas.microsoft.com/office/drawing/2014/main" id="{831099BB-DDC5-4B8F-A6E1-78F8120E3FB7}"/>
              </a:ext>
            </a:extLst>
          </p:cNvPr>
          <p:cNvSpPr txBox="1"/>
          <p:nvPr/>
        </p:nvSpPr>
        <p:spPr>
          <a:xfrm>
            <a:off x="2480554" y="4696245"/>
            <a:ext cx="1358672" cy="246221"/>
          </a:xfrm>
          <a:prstGeom prst="rect">
            <a:avLst/>
          </a:prstGeom>
          <a:noFill/>
        </p:spPr>
        <p:txBody>
          <a:bodyPr wrap="square" rtlCol="0">
            <a:spAutoFit/>
          </a:bodyPr>
          <a:lstStyle/>
          <a:p>
            <a:pPr algn="ctr"/>
            <a:r>
              <a:rPr lang="en-GB" sz="1000" b="1">
                <a:solidFill>
                  <a:srgbClr val="F2D26A"/>
                </a:solidFill>
              </a:rPr>
              <a:t>Third lockdown</a:t>
            </a:r>
          </a:p>
        </p:txBody>
      </p:sp>
      <p:sp>
        <p:nvSpPr>
          <p:cNvPr id="13" name="TextBox 12">
            <a:extLst>
              <a:ext uri="{FF2B5EF4-FFF2-40B4-BE49-F238E27FC236}">
                <a16:creationId xmlns:a16="http://schemas.microsoft.com/office/drawing/2014/main" id="{06F9C50D-F8F7-4EDC-86A9-34E2783E4B2E}"/>
              </a:ext>
            </a:extLst>
          </p:cNvPr>
          <p:cNvSpPr txBox="1"/>
          <p:nvPr/>
        </p:nvSpPr>
        <p:spPr>
          <a:xfrm>
            <a:off x="4213454" y="4573135"/>
            <a:ext cx="1371850" cy="246221"/>
          </a:xfrm>
          <a:prstGeom prst="rect">
            <a:avLst/>
          </a:prstGeom>
          <a:noFill/>
        </p:spPr>
        <p:txBody>
          <a:bodyPr wrap="square" rtlCol="0">
            <a:spAutoFit/>
          </a:bodyPr>
          <a:lstStyle/>
          <a:p>
            <a:pPr algn="ctr"/>
            <a:r>
              <a:rPr lang="en-GB" sz="1000" b="1">
                <a:solidFill>
                  <a:srgbClr val="6C9E74"/>
                </a:solidFill>
              </a:rPr>
              <a:t>First lockdown</a:t>
            </a:r>
          </a:p>
        </p:txBody>
      </p:sp>
      <p:sp>
        <p:nvSpPr>
          <p:cNvPr id="14" name="TextBox 13">
            <a:extLst>
              <a:ext uri="{FF2B5EF4-FFF2-40B4-BE49-F238E27FC236}">
                <a16:creationId xmlns:a16="http://schemas.microsoft.com/office/drawing/2014/main" id="{B5C9C4F6-FF68-44AA-BE9C-B261CD98BE33}"/>
              </a:ext>
            </a:extLst>
          </p:cNvPr>
          <p:cNvSpPr txBox="1"/>
          <p:nvPr/>
        </p:nvSpPr>
        <p:spPr>
          <a:xfrm>
            <a:off x="9311900" y="4419245"/>
            <a:ext cx="799091" cy="400110"/>
          </a:xfrm>
          <a:prstGeom prst="rect">
            <a:avLst/>
          </a:prstGeom>
          <a:noFill/>
        </p:spPr>
        <p:txBody>
          <a:bodyPr wrap="square" rtlCol="0">
            <a:spAutoFit/>
          </a:bodyPr>
          <a:lstStyle/>
          <a:p>
            <a:pPr algn="ctr"/>
            <a:r>
              <a:rPr lang="en-GB" sz="1000" b="1">
                <a:solidFill>
                  <a:srgbClr val="6C9E74"/>
                </a:solidFill>
              </a:rPr>
              <a:t>Second lockdown</a:t>
            </a:r>
          </a:p>
        </p:txBody>
      </p:sp>
      <p:sp>
        <p:nvSpPr>
          <p:cNvPr id="15" name="TextBox 14">
            <a:extLst>
              <a:ext uri="{FF2B5EF4-FFF2-40B4-BE49-F238E27FC236}">
                <a16:creationId xmlns:a16="http://schemas.microsoft.com/office/drawing/2014/main" id="{704A922F-4A62-46D8-AE52-CFCB2EDAB984}"/>
              </a:ext>
            </a:extLst>
          </p:cNvPr>
          <p:cNvSpPr txBox="1"/>
          <p:nvPr/>
        </p:nvSpPr>
        <p:spPr>
          <a:xfrm>
            <a:off x="5345766" y="3445592"/>
            <a:ext cx="1358672" cy="369332"/>
          </a:xfrm>
          <a:prstGeom prst="rect">
            <a:avLst/>
          </a:prstGeom>
          <a:noFill/>
        </p:spPr>
        <p:txBody>
          <a:bodyPr wrap="square" rtlCol="0">
            <a:spAutoFit/>
          </a:bodyPr>
          <a:lstStyle/>
          <a:p>
            <a:pPr algn="ctr"/>
            <a:r>
              <a:rPr lang="en-GB" b="1">
                <a:solidFill>
                  <a:srgbClr val="F2D26A"/>
                </a:solidFill>
              </a:rPr>
              <a:t>2021</a:t>
            </a:r>
          </a:p>
        </p:txBody>
      </p:sp>
      <p:sp>
        <p:nvSpPr>
          <p:cNvPr id="16" name="TextBox 15">
            <a:extLst>
              <a:ext uri="{FF2B5EF4-FFF2-40B4-BE49-F238E27FC236}">
                <a16:creationId xmlns:a16="http://schemas.microsoft.com/office/drawing/2014/main" id="{FD12DB15-7CEE-4C3E-9A33-96D4C4554434}"/>
              </a:ext>
            </a:extLst>
          </p:cNvPr>
          <p:cNvSpPr txBox="1"/>
          <p:nvPr/>
        </p:nvSpPr>
        <p:spPr>
          <a:xfrm>
            <a:off x="6591432" y="4066605"/>
            <a:ext cx="1358672" cy="369332"/>
          </a:xfrm>
          <a:prstGeom prst="rect">
            <a:avLst/>
          </a:prstGeom>
          <a:noFill/>
        </p:spPr>
        <p:txBody>
          <a:bodyPr wrap="square" rtlCol="0">
            <a:spAutoFit/>
          </a:bodyPr>
          <a:lstStyle/>
          <a:p>
            <a:pPr algn="ctr"/>
            <a:r>
              <a:rPr lang="en-GB" b="1">
                <a:solidFill>
                  <a:srgbClr val="609668"/>
                </a:solidFill>
              </a:rPr>
              <a:t>2020</a:t>
            </a:r>
          </a:p>
        </p:txBody>
      </p:sp>
      <p:sp>
        <p:nvSpPr>
          <p:cNvPr id="17" name="TextBox 16">
            <a:extLst>
              <a:ext uri="{FF2B5EF4-FFF2-40B4-BE49-F238E27FC236}">
                <a16:creationId xmlns:a16="http://schemas.microsoft.com/office/drawing/2014/main" id="{C08AC141-AD32-4F70-9C92-55B14D50B56D}"/>
              </a:ext>
            </a:extLst>
          </p:cNvPr>
          <p:cNvSpPr txBox="1"/>
          <p:nvPr/>
        </p:nvSpPr>
        <p:spPr>
          <a:xfrm>
            <a:off x="9603586" y="1721799"/>
            <a:ext cx="1358672" cy="369332"/>
          </a:xfrm>
          <a:prstGeom prst="rect">
            <a:avLst/>
          </a:prstGeom>
          <a:noFill/>
        </p:spPr>
        <p:txBody>
          <a:bodyPr wrap="square" rtlCol="0">
            <a:spAutoFit/>
          </a:bodyPr>
          <a:lstStyle/>
          <a:p>
            <a:pPr algn="ctr"/>
            <a:r>
              <a:rPr lang="en-GB" b="1">
                <a:solidFill>
                  <a:srgbClr val="6575A8"/>
                </a:solidFill>
              </a:rPr>
              <a:t>2019</a:t>
            </a:r>
          </a:p>
        </p:txBody>
      </p:sp>
      <p:sp>
        <p:nvSpPr>
          <p:cNvPr id="18" name="TextBox 17">
            <a:extLst>
              <a:ext uri="{FF2B5EF4-FFF2-40B4-BE49-F238E27FC236}">
                <a16:creationId xmlns:a16="http://schemas.microsoft.com/office/drawing/2014/main" id="{67720F1C-8091-4653-A457-C01ACBE0FF58}"/>
              </a:ext>
            </a:extLst>
          </p:cNvPr>
          <p:cNvSpPr txBox="1"/>
          <p:nvPr/>
        </p:nvSpPr>
        <p:spPr>
          <a:xfrm>
            <a:off x="6515791" y="2366544"/>
            <a:ext cx="1358672" cy="369332"/>
          </a:xfrm>
          <a:prstGeom prst="rect">
            <a:avLst/>
          </a:prstGeom>
          <a:noFill/>
        </p:spPr>
        <p:txBody>
          <a:bodyPr wrap="square" rtlCol="0">
            <a:spAutoFit/>
          </a:bodyPr>
          <a:lstStyle/>
          <a:p>
            <a:pPr algn="ctr"/>
            <a:r>
              <a:rPr lang="en-GB" b="1">
                <a:solidFill>
                  <a:schemeClr val="accent2"/>
                </a:solidFill>
              </a:rPr>
              <a:t>2022</a:t>
            </a:r>
          </a:p>
        </p:txBody>
      </p:sp>
      <p:graphicFrame>
        <p:nvGraphicFramePr>
          <p:cNvPr id="5" name="Table 4">
            <a:extLst>
              <a:ext uri="{FF2B5EF4-FFF2-40B4-BE49-F238E27FC236}">
                <a16:creationId xmlns:a16="http://schemas.microsoft.com/office/drawing/2014/main" id="{F6B72040-EC7E-A966-C4C3-8B1B412F0974}"/>
              </a:ext>
            </a:extLst>
          </p:cNvPr>
          <p:cNvGraphicFramePr>
            <a:graphicFrameLocks noGrp="1"/>
          </p:cNvGraphicFramePr>
          <p:nvPr>
            <p:extLst>
              <p:ext uri="{D42A27DB-BD31-4B8C-83A1-F6EECF244321}">
                <p14:modId xmlns:p14="http://schemas.microsoft.com/office/powerpoint/2010/main" val="3077800683"/>
              </p:ext>
            </p:extLst>
          </p:nvPr>
        </p:nvGraphicFramePr>
        <p:xfrm>
          <a:off x="459382" y="5732896"/>
          <a:ext cx="11002340" cy="850860"/>
        </p:xfrm>
        <a:graphic>
          <a:graphicData uri="http://schemas.openxmlformats.org/drawingml/2006/table">
            <a:tbl>
              <a:tblPr/>
              <a:tblGrid>
                <a:gridCol w="1900568">
                  <a:extLst>
                    <a:ext uri="{9D8B030D-6E8A-4147-A177-3AD203B41FA5}">
                      <a16:colId xmlns:a16="http://schemas.microsoft.com/office/drawing/2014/main" val="1201206681"/>
                    </a:ext>
                  </a:extLst>
                </a:gridCol>
                <a:gridCol w="1011308">
                  <a:extLst>
                    <a:ext uri="{9D8B030D-6E8A-4147-A177-3AD203B41FA5}">
                      <a16:colId xmlns:a16="http://schemas.microsoft.com/office/drawing/2014/main" val="3040872822"/>
                    </a:ext>
                  </a:extLst>
                </a:gridCol>
                <a:gridCol w="1011308">
                  <a:extLst>
                    <a:ext uri="{9D8B030D-6E8A-4147-A177-3AD203B41FA5}">
                      <a16:colId xmlns:a16="http://schemas.microsoft.com/office/drawing/2014/main" val="135591168"/>
                    </a:ext>
                  </a:extLst>
                </a:gridCol>
                <a:gridCol w="1011308">
                  <a:extLst>
                    <a:ext uri="{9D8B030D-6E8A-4147-A177-3AD203B41FA5}">
                      <a16:colId xmlns:a16="http://schemas.microsoft.com/office/drawing/2014/main" val="1212367381"/>
                    </a:ext>
                  </a:extLst>
                </a:gridCol>
                <a:gridCol w="1011308">
                  <a:extLst>
                    <a:ext uri="{9D8B030D-6E8A-4147-A177-3AD203B41FA5}">
                      <a16:colId xmlns:a16="http://schemas.microsoft.com/office/drawing/2014/main" val="237791955"/>
                    </a:ext>
                  </a:extLst>
                </a:gridCol>
                <a:gridCol w="1011308">
                  <a:extLst>
                    <a:ext uri="{9D8B030D-6E8A-4147-A177-3AD203B41FA5}">
                      <a16:colId xmlns:a16="http://schemas.microsoft.com/office/drawing/2014/main" val="2790483596"/>
                    </a:ext>
                  </a:extLst>
                </a:gridCol>
                <a:gridCol w="1011308">
                  <a:extLst>
                    <a:ext uri="{9D8B030D-6E8A-4147-A177-3AD203B41FA5}">
                      <a16:colId xmlns:a16="http://schemas.microsoft.com/office/drawing/2014/main" val="1953113605"/>
                    </a:ext>
                  </a:extLst>
                </a:gridCol>
                <a:gridCol w="1011308">
                  <a:extLst>
                    <a:ext uri="{9D8B030D-6E8A-4147-A177-3AD203B41FA5}">
                      <a16:colId xmlns:a16="http://schemas.microsoft.com/office/drawing/2014/main" val="4103948325"/>
                    </a:ext>
                  </a:extLst>
                </a:gridCol>
                <a:gridCol w="1011308">
                  <a:extLst>
                    <a:ext uri="{9D8B030D-6E8A-4147-A177-3AD203B41FA5}">
                      <a16:colId xmlns:a16="http://schemas.microsoft.com/office/drawing/2014/main" val="1787143721"/>
                    </a:ext>
                  </a:extLst>
                </a:gridCol>
                <a:gridCol w="1011308">
                  <a:extLst>
                    <a:ext uri="{9D8B030D-6E8A-4147-A177-3AD203B41FA5}">
                      <a16:colId xmlns:a16="http://schemas.microsoft.com/office/drawing/2014/main" val="3466236419"/>
                    </a:ext>
                  </a:extLst>
                </a:gridCol>
              </a:tblGrid>
              <a:tr h="111822">
                <a:tc rowSpan="2">
                  <a:txBody>
                    <a:bodyPr/>
                    <a:lstStyle/>
                    <a:p>
                      <a:pPr algn="l" fontAlgn="b"/>
                      <a:endParaRPr lang="en-GB" sz="1200" b="0" i="0" u="none" strike="noStrike">
                        <a:solidFill>
                          <a:srgbClr val="000000"/>
                        </a:solidFill>
                        <a:effectLst/>
                        <a:latin typeface="+mn-lt"/>
                      </a:endParaRPr>
                    </a:p>
                  </a:txBody>
                  <a:tcPr marL="9300" marR="9300" marT="930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rtl="0" fontAlgn="b"/>
                      <a:r>
                        <a:rPr lang="en-GB" sz="1200" b="1" i="0" u="none" strike="noStrike">
                          <a:solidFill>
                            <a:srgbClr val="0070C0"/>
                          </a:solidFill>
                          <a:effectLst/>
                          <a:latin typeface="+mn-lt"/>
                        </a:rPr>
                        <a:t>Pre-COVID to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noFill/>
                  </a:tcPr>
                </a:tc>
                <a:tc hMerge="1">
                  <a:txBody>
                    <a:bodyPr/>
                    <a:lstStyle/>
                    <a:p>
                      <a:endParaRPr lang="en-GB"/>
                    </a:p>
                  </a:txBody>
                  <a:tcPr/>
                </a:tc>
                <a:tc hMerge="1">
                  <a:txBody>
                    <a:bodyPr/>
                    <a:lstStyle/>
                    <a:p>
                      <a:endParaRPr lang="en-GB"/>
                    </a:p>
                  </a:txBody>
                  <a:tcPr/>
                </a:tc>
                <a:tc gridSpan="3">
                  <a:txBody>
                    <a:bodyPr/>
                    <a:lstStyle/>
                    <a:p>
                      <a:pPr algn="ctr" rtl="0" fontAlgn="b"/>
                      <a:r>
                        <a:rPr lang="en-GB" sz="1200" b="1" i="0" u="none" strike="noStrike" kern="1200">
                          <a:solidFill>
                            <a:srgbClr val="0070C0"/>
                          </a:solidFill>
                          <a:effectLst/>
                          <a:latin typeface="+mn-lt"/>
                          <a:ea typeface="+mn-ea"/>
                          <a:cs typeface="+mn-cs"/>
                        </a:rPr>
                        <a:t>Mid-COVID</a:t>
                      </a:r>
                      <a:r>
                        <a:rPr lang="en-GB" sz="1200" b="1" i="0" u="none" strike="noStrike">
                          <a:solidFill>
                            <a:srgbClr val="0070C0"/>
                          </a:solidFill>
                          <a:effectLst/>
                          <a:latin typeface="+mn-lt"/>
                        </a:rPr>
                        <a:t> to</a:t>
                      </a:r>
                      <a:r>
                        <a:rPr lang="en-GB" sz="1200" b="1" i="0" u="none" strike="noStrike" kern="1200">
                          <a:solidFill>
                            <a:srgbClr val="0070C0"/>
                          </a:solidFill>
                          <a:effectLst/>
                          <a:latin typeface="+mn-lt"/>
                          <a:ea typeface="+mn-ea"/>
                          <a:cs typeface="+mn-cs"/>
                        </a:rPr>
                        <a:t>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noFill/>
                    </a:lnB>
                    <a:lnTlToBr w="12700" cmpd="sng">
                      <a:noFill/>
                      <a:prstDash val="solid"/>
                    </a:lnTlToBr>
                    <a:lnBlToTr w="12700" cmpd="sng">
                      <a:noFill/>
                      <a:prstDash val="solid"/>
                    </a:lnBlToTr>
                    <a:noFill/>
                  </a:tcPr>
                </a:tc>
                <a:tc hMerge="1">
                  <a:txBody>
                    <a:bodyPr/>
                    <a:lstStyle/>
                    <a:p>
                      <a:pPr algn="ctr" rtl="0" fontAlgn="b"/>
                      <a:endParaRPr lang="en-GB" sz="1200" b="1" i="0" u="none" strike="noStrike" kern="1200">
                        <a:solidFill>
                          <a:srgbClr val="0070C0"/>
                        </a:solidFill>
                        <a:effectLst/>
                        <a:latin typeface="Calibri"/>
                        <a:ea typeface="+mn-ea"/>
                        <a:cs typeface="+mn-cs"/>
                      </a:endParaRPr>
                    </a:p>
                  </a:txBody>
                  <a:tcPr marL="9300" marR="9300" marT="9300" marB="0" anchor="b">
                    <a:lnL w="12700">
                      <a:solidFill>
                        <a:schemeClr val="tx1"/>
                      </a:solidFill>
                    </a:lnL>
                    <a:lnR w="12700">
                      <a:solidFill>
                        <a:schemeClr val="tx1"/>
                      </a:solidFill>
                    </a:lnR>
                    <a:lnT w="12700">
                      <a:solidFill>
                        <a:schemeClr val="tx1"/>
                      </a:solidFill>
                    </a:lnT>
                    <a:lnB w="0">
                      <a:noFill/>
                    </a:lnB>
                    <a:lnTlToBr w="0">
                      <a:noFill/>
                    </a:lnTlToBr>
                    <a:lnBlToTr w="0">
                      <a:noFill/>
                    </a:lnBlToTr>
                    <a:solidFill>
                      <a:srgbClr val="D9D9D9"/>
                    </a:solidFill>
                  </a:tcPr>
                </a:tc>
                <a:tc hMerge="1">
                  <a:txBody>
                    <a:bodyPr/>
                    <a:lstStyle/>
                    <a:p>
                      <a:pPr algn="ctr" rtl="0" fontAlgn="b"/>
                      <a:endParaRPr lang="en-GB" sz="1200" b="1" i="0" u="none" strike="noStrike" kern="1200">
                        <a:solidFill>
                          <a:srgbClr val="0070C0"/>
                        </a:solidFill>
                        <a:effectLst/>
                        <a:latin typeface="Calibri"/>
                        <a:ea typeface="+mn-ea"/>
                        <a:cs typeface="+mn-cs"/>
                      </a:endParaRPr>
                    </a:p>
                  </a:txBody>
                  <a:tcPr marL="9300" marR="9300" marT="9300" marB="0" anchor="b">
                    <a:lnL w="12700">
                      <a:solidFill>
                        <a:schemeClr val="tx1"/>
                      </a:solidFill>
                    </a:lnL>
                    <a:lnR w="12700">
                      <a:solidFill>
                        <a:schemeClr val="tx1"/>
                      </a:solidFill>
                    </a:lnR>
                    <a:lnT w="12700">
                      <a:solidFill>
                        <a:schemeClr val="tx1"/>
                      </a:solidFill>
                    </a:lnT>
                    <a:lnB w="0">
                      <a:noFill/>
                    </a:lnB>
                    <a:lnTlToBr w="0">
                      <a:noFill/>
                    </a:lnTlToBr>
                    <a:lnBlToTr w="0">
                      <a:noFill/>
                    </a:lnBlToTr>
                    <a:solidFill>
                      <a:srgbClr val="D9D9D9"/>
                    </a:solidFill>
                  </a:tcPr>
                </a:tc>
                <a:tc gridSpan="3">
                  <a:txBody>
                    <a:bodyPr/>
                    <a:lstStyle/>
                    <a:p>
                      <a:pPr algn="ctr" rtl="0" fontAlgn="b"/>
                      <a:r>
                        <a:rPr lang="en-GB" sz="1200" b="1" i="0" u="none" strike="noStrike">
                          <a:solidFill>
                            <a:srgbClr val="0070C0"/>
                          </a:solidFill>
                          <a:effectLst/>
                          <a:latin typeface="+mn-lt"/>
                        </a:rPr>
                        <a:t>Previous update to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613423464"/>
                  </a:ext>
                </a:extLst>
              </a:tr>
              <a:tr h="0">
                <a:tc vMerge="1">
                  <a:txBody>
                    <a:bodyPr/>
                    <a:lstStyle/>
                    <a:p>
                      <a:endParaRPr lang="en-GB"/>
                    </a:p>
                  </a:txBody>
                  <a:tcPr/>
                </a:tc>
                <a:tc gridSpan="3">
                  <a:txBody>
                    <a:bodyPr/>
                    <a:lstStyle/>
                    <a:p>
                      <a:pPr lvl="0" algn="ctr">
                        <a:buNone/>
                      </a:pPr>
                      <a:r>
                        <a:rPr lang="en-GB" sz="1200" b="1" u="none" strike="noStrike">
                          <a:solidFill>
                            <a:schemeClr val="tx1"/>
                          </a:solidFill>
                          <a:effectLst/>
                          <a:latin typeface="+mn-lt"/>
                        </a:rPr>
                        <a:t>Dec 2019 to Dec 2022</a:t>
                      </a:r>
                      <a:endParaRPr lang="en-GB" sz="1200" b="1" i="0" u="none" strike="noStrike">
                        <a:solidFill>
                          <a:schemeClr val="tx1"/>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tc hMerge="1">
                  <a:txBody>
                    <a:bodyPr/>
                    <a:lstStyle/>
                    <a:p>
                      <a:pPr algn="ctr"/>
                      <a:endParaRPr lang="en-GB" sz="1200" b="1">
                        <a:solidFill>
                          <a:schemeClr val="bg1"/>
                        </a:solidFill>
                      </a:endParaRPr>
                    </a:p>
                  </a:txBody>
                  <a:tcPr/>
                </a:tc>
                <a:tc hMerge="1">
                  <a:txBody>
                    <a:bodyPr/>
                    <a:lstStyle/>
                    <a:p>
                      <a:pPr algn="ctr"/>
                      <a:endParaRPr lang="en-GB" sz="1200" b="1">
                        <a:solidFill>
                          <a:schemeClr val="bg1"/>
                        </a:solidFill>
                      </a:endParaRPr>
                    </a:p>
                  </a:txBody>
                  <a:tcPr/>
                </a:tc>
                <a:tc gridSpan="3">
                  <a:txBody>
                    <a:bodyPr/>
                    <a:lstStyle/>
                    <a:p>
                      <a:pPr algn="ctr" fontAlgn="b"/>
                      <a:r>
                        <a:rPr lang="en-GB" sz="1200" b="1" u="none" strike="noStrike">
                          <a:effectLst/>
                          <a:latin typeface="+mn-lt"/>
                        </a:rPr>
                        <a:t>Dec 2020 to Dec</a:t>
                      </a:r>
                      <a:r>
                        <a:rPr lang="en-GB" sz="1200" b="1" i="0" u="none" strike="noStrike" noProof="0">
                          <a:effectLst/>
                          <a:latin typeface="+mn-lt"/>
                        </a:rPr>
                        <a:t> </a:t>
                      </a:r>
                      <a:r>
                        <a:rPr lang="en-GB" sz="1200" b="1" u="none" strike="noStrike">
                          <a:effectLst/>
                          <a:latin typeface="+mn-lt"/>
                        </a:rPr>
                        <a:t>2022</a:t>
                      </a:r>
                      <a:endParaRPr lang="en-GB" sz="1200" b="1" i="0" u="none" strike="noStrike">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GB" sz="1200" b="1" i="0" u="none" strike="noStrike">
                        <a:solidFill>
                          <a:srgbClr val="000000"/>
                        </a:solidFill>
                        <a:effectLst/>
                        <a:latin typeface="Arial" panose="020B0604020202020204" pitchFamily="34" charset="0"/>
                      </a:endParaRPr>
                    </a:p>
                  </a:txBody>
                  <a:tcPr>
                    <a:lnL w="12700">
                      <a:solidFill>
                        <a:schemeClr val="tx1"/>
                      </a:solidFill>
                    </a:lnL>
                    <a:lnR w="12700">
                      <a:solidFill>
                        <a:schemeClr val="tx1"/>
                      </a:solidFill>
                    </a:lnR>
                    <a:lnT w="0">
                      <a:noFill/>
                    </a:lnT>
                    <a:lnB w="12700">
                      <a:solidFill>
                        <a:schemeClr val="tx1"/>
                      </a:solidFill>
                    </a:lnB>
                    <a:lnTlToBr w="0">
                      <a:noFill/>
                    </a:lnTlToBr>
                    <a:lnBlToTr w="0">
                      <a:noFill/>
                    </a:lnBlToTr>
                    <a:solidFill>
                      <a:srgbClr val="D9D9D9"/>
                    </a:solidFill>
                  </a:tcPr>
                </a:tc>
                <a:tc hMerge="1">
                  <a:txBody>
                    <a:bodyPr/>
                    <a:lstStyle/>
                    <a:p>
                      <a:pPr algn="ctr" fontAlgn="b"/>
                      <a:endParaRPr lang="en-GB" sz="1200" b="1" i="0" u="none" strike="noStrike">
                        <a:solidFill>
                          <a:srgbClr val="000000"/>
                        </a:solidFill>
                        <a:effectLst/>
                        <a:latin typeface="Arial" panose="020B0604020202020204" pitchFamily="34" charset="0"/>
                      </a:endParaRPr>
                    </a:p>
                  </a:txBody>
                  <a:tcPr>
                    <a:lnL w="12700">
                      <a:solidFill>
                        <a:schemeClr val="tx1"/>
                      </a:solidFill>
                    </a:lnL>
                    <a:lnR w="12700">
                      <a:solidFill>
                        <a:schemeClr val="tx1"/>
                      </a:solidFill>
                    </a:lnR>
                    <a:lnT w="0">
                      <a:noFill/>
                    </a:lnT>
                    <a:lnB w="12700">
                      <a:solidFill>
                        <a:schemeClr val="tx1"/>
                      </a:solidFill>
                    </a:lnB>
                    <a:lnTlToBr w="0">
                      <a:noFill/>
                    </a:lnTlToBr>
                    <a:lnBlToTr w="0">
                      <a:noFill/>
                    </a:lnBlToTr>
                    <a:solidFill>
                      <a:srgbClr val="D9D9D9"/>
                    </a:solidFill>
                  </a:tcPr>
                </a:tc>
                <a:tc gridSpan="3">
                  <a:txBody>
                    <a:bodyPr/>
                    <a:lstStyle/>
                    <a:p>
                      <a:pPr algn="ctr" fontAlgn="b"/>
                      <a:r>
                        <a:rPr lang="en-GB" sz="1200" b="1" u="none" strike="noStrike">
                          <a:effectLst/>
                          <a:latin typeface="+mn-lt"/>
                        </a:rPr>
                        <a:t>Sept 2022 to </a:t>
                      </a:r>
                      <a:r>
                        <a:rPr lang="en-GB" sz="1200" b="1" i="0" u="none" strike="noStrike" noProof="0">
                          <a:effectLst/>
                          <a:latin typeface="+mn-lt"/>
                        </a:rPr>
                        <a:t>Dec</a:t>
                      </a:r>
                      <a:r>
                        <a:rPr lang="en-GB" sz="1200" b="1" u="none" strike="noStrike">
                          <a:effectLst/>
                          <a:latin typeface="+mn-lt"/>
                        </a:rPr>
                        <a:t> 2022</a:t>
                      </a:r>
                      <a:endParaRPr lang="en-GB" sz="1200" b="1" i="0" u="none" strike="noStrike">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74679814"/>
                  </a:ext>
                </a:extLst>
              </a:tr>
              <a:tr h="173674">
                <a:tc>
                  <a:txBody>
                    <a:bodyPr/>
                    <a:lstStyle/>
                    <a:p>
                      <a:pPr algn="l" fontAlgn="ctr"/>
                      <a:endParaRPr lang="en-GB" sz="1200" b="0" i="0" u="none" strike="noStrike">
                        <a:solidFill>
                          <a:srgbClr val="000000"/>
                        </a:solidFill>
                        <a:effectLst/>
                        <a:latin typeface="+mn-lt"/>
                      </a:endParaRPr>
                    </a:p>
                  </a:txBody>
                  <a:tcPr marL="83703" marR="9300" marT="930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1200" b="1" i="0" u="none" strike="noStrike">
                          <a:solidFill>
                            <a:srgbClr val="000000"/>
                          </a:solidFill>
                          <a:effectLst/>
                          <a:latin typeface="+mn-lt"/>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mn-lt"/>
                        </a:rPr>
                        <a:t>Weekdays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mn-lt"/>
                        </a:rPr>
                        <a:t>Weekends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mn-lt"/>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mn-lt"/>
                        </a:rPr>
                        <a:t>Weekdays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mn-lt"/>
                        </a:rPr>
                        <a:t>Weekends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mn-lt"/>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mn-lt"/>
                        </a:rPr>
                        <a:t>Weekdays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mn-lt"/>
                        </a:rPr>
                        <a:t>Weekends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3737821"/>
                  </a:ext>
                </a:extLst>
              </a:tr>
              <a:tr h="102281">
                <a:tc>
                  <a:txBody>
                    <a:bodyPr/>
                    <a:lstStyle/>
                    <a:p>
                      <a:pPr algn="l" rtl="0" fontAlgn="ctr"/>
                      <a:r>
                        <a:rPr lang="en-GB" sz="1200" b="1" i="0" u="none" strike="noStrike">
                          <a:solidFill>
                            <a:srgbClr val="000000"/>
                          </a:solidFill>
                          <a:effectLst/>
                          <a:latin typeface="+mn-lt"/>
                        </a:rPr>
                        <a:t>One Station Square Footfall</a:t>
                      </a:r>
                    </a:p>
                  </a:txBody>
                  <a:tcPr marL="83703" marR="9300" marT="9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chemeClr val="bg1"/>
                          </a:solidFill>
                          <a:effectLst/>
                          <a:latin typeface="+mn-lt"/>
                        </a:rPr>
                        <a:t>-50%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3764"/>
                    </a:solidFill>
                  </a:tcPr>
                </a:tc>
                <a:tc>
                  <a:txBody>
                    <a:bodyPr/>
                    <a:lstStyle/>
                    <a:p>
                      <a:pPr lvl="0" algn="ctr">
                        <a:buNone/>
                      </a:pPr>
                      <a:r>
                        <a:rPr lang="en-GB" sz="1200" b="1" i="0" u="none" strike="noStrike">
                          <a:solidFill>
                            <a:schemeClr val="bg1"/>
                          </a:solidFill>
                          <a:effectLst/>
                          <a:latin typeface="+mn-lt"/>
                        </a:rPr>
                        <a:t>-51%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3764"/>
                    </a:solidFill>
                  </a:tcPr>
                </a:tc>
                <a:tc>
                  <a:txBody>
                    <a:bodyPr/>
                    <a:lstStyle/>
                    <a:p>
                      <a:pPr algn="ctr" rtl="0" fontAlgn="ctr"/>
                      <a:r>
                        <a:rPr lang="en-GB" sz="1200" b="1" i="0" u="none" strike="noStrike">
                          <a:solidFill>
                            <a:schemeClr val="bg1"/>
                          </a:solidFill>
                          <a:effectLst/>
                          <a:latin typeface="+mn-lt"/>
                        </a:rPr>
                        <a:t>-54%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3764"/>
                    </a:solidFill>
                  </a:tcPr>
                </a:tc>
                <a:tc>
                  <a:txBody>
                    <a:bodyPr/>
                    <a:lstStyle/>
                    <a:p>
                      <a:pPr algn="ctr" rtl="0" fontAlgn="ctr"/>
                      <a:r>
                        <a:rPr lang="en-GB" sz="1200" b="1" i="0" u="none" strike="noStrike">
                          <a:solidFill>
                            <a:schemeClr val="tx1"/>
                          </a:solidFill>
                          <a:effectLst/>
                          <a:latin typeface="+mn-lt"/>
                        </a:rPr>
                        <a:t>+74%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i="0" u="none" strike="noStrike">
                          <a:solidFill>
                            <a:schemeClr val="tx1"/>
                          </a:solidFill>
                          <a:effectLst/>
                          <a:latin typeface="+mn-lt"/>
                        </a:rPr>
                        <a:t>+85%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i="0" u="none" strike="noStrike">
                          <a:solidFill>
                            <a:schemeClr val="tx1"/>
                          </a:solidFill>
                          <a:effectLst/>
                          <a:latin typeface="+mn-lt"/>
                        </a:rPr>
                        <a:t>+46%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i="0" u="none" strike="noStrike">
                          <a:solidFill>
                            <a:schemeClr val="tx1"/>
                          </a:solidFill>
                          <a:effectLst/>
                          <a:latin typeface="+mn-lt"/>
                        </a:rPr>
                        <a:t>-44%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i="0" u="none" strike="noStrike">
                          <a:solidFill>
                            <a:schemeClr val="tx1"/>
                          </a:solidFill>
                          <a:effectLst/>
                          <a:latin typeface="+mn-lt"/>
                        </a:rPr>
                        <a:t>-43%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i="0" u="none" strike="noStrike">
                          <a:solidFill>
                            <a:schemeClr val="tx1"/>
                          </a:solidFill>
                          <a:effectLst/>
                          <a:latin typeface="+mn-lt"/>
                        </a:rPr>
                        <a:t>-49%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3793985"/>
                  </a:ext>
                </a:extLst>
              </a:tr>
            </a:tbl>
          </a:graphicData>
        </a:graphic>
      </p:graphicFrame>
      <p:graphicFrame>
        <p:nvGraphicFramePr>
          <p:cNvPr id="8" name="Table 7">
            <a:extLst>
              <a:ext uri="{FF2B5EF4-FFF2-40B4-BE49-F238E27FC236}">
                <a16:creationId xmlns:a16="http://schemas.microsoft.com/office/drawing/2014/main" id="{0BFAB2EB-F089-51B6-D09F-B81CFF51B96E}"/>
              </a:ext>
            </a:extLst>
          </p:cNvPr>
          <p:cNvGraphicFramePr>
            <a:graphicFrameLocks noGrp="1"/>
          </p:cNvGraphicFramePr>
          <p:nvPr>
            <p:extLst>
              <p:ext uri="{D42A27DB-BD31-4B8C-83A1-F6EECF244321}">
                <p14:modId xmlns:p14="http://schemas.microsoft.com/office/powerpoint/2010/main" val="841798813"/>
              </p:ext>
            </p:extLst>
          </p:nvPr>
        </p:nvGraphicFramePr>
        <p:xfrm>
          <a:off x="461394" y="7265603"/>
          <a:ext cx="11000328" cy="1005840"/>
        </p:xfrm>
        <a:graphic>
          <a:graphicData uri="http://schemas.openxmlformats.org/drawingml/2006/table">
            <a:tbl>
              <a:tblPr firstRow="1" bandRow="1">
                <a:tableStyleId>{5940675A-B579-460E-94D1-54222C63F5DA}</a:tableStyleId>
              </a:tblPr>
              <a:tblGrid>
                <a:gridCol w="1922829">
                  <a:extLst>
                    <a:ext uri="{9D8B030D-6E8A-4147-A177-3AD203B41FA5}">
                      <a16:colId xmlns:a16="http://schemas.microsoft.com/office/drawing/2014/main" val="3808771745"/>
                    </a:ext>
                  </a:extLst>
                </a:gridCol>
                <a:gridCol w="1008611">
                  <a:extLst>
                    <a:ext uri="{9D8B030D-6E8A-4147-A177-3AD203B41FA5}">
                      <a16:colId xmlns:a16="http://schemas.microsoft.com/office/drawing/2014/main" val="710742870"/>
                    </a:ext>
                  </a:extLst>
                </a:gridCol>
                <a:gridCol w="1008611">
                  <a:extLst>
                    <a:ext uri="{9D8B030D-6E8A-4147-A177-3AD203B41FA5}">
                      <a16:colId xmlns:a16="http://schemas.microsoft.com/office/drawing/2014/main" val="3995813738"/>
                    </a:ext>
                  </a:extLst>
                </a:gridCol>
                <a:gridCol w="1008611">
                  <a:extLst>
                    <a:ext uri="{9D8B030D-6E8A-4147-A177-3AD203B41FA5}">
                      <a16:colId xmlns:a16="http://schemas.microsoft.com/office/drawing/2014/main" val="3008742623"/>
                    </a:ext>
                  </a:extLst>
                </a:gridCol>
                <a:gridCol w="1008611">
                  <a:extLst>
                    <a:ext uri="{9D8B030D-6E8A-4147-A177-3AD203B41FA5}">
                      <a16:colId xmlns:a16="http://schemas.microsoft.com/office/drawing/2014/main" val="3618066167"/>
                    </a:ext>
                  </a:extLst>
                </a:gridCol>
                <a:gridCol w="1008611">
                  <a:extLst>
                    <a:ext uri="{9D8B030D-6E8A-4147-A177-3AD203B41FA5}">
                      <a16:colId xmlns:a16="http://schemas.microsoft.com/office/drawing/2014/main" val="4233498317"/>
                    </a:ext>
                  </a:extLst>
                </a:gridCol>
                <a:gridCol w="1008611">
                  <a:extLst>
                    <a:ext uri="{9D8B030D-6E8A-4147-A177-3AD203B41FA5}">
                      <a16:colId xmlns:a16="http://schemas.microsoft.com/office/drawing/2014/main" val="2162172299"/>
                    </a:ext>
                  </a:extLst>
                </a:gridCol>
                <a:gridCol w="1008611">
                  <a:extLst>
                    <a:ext uri="{9D8B030D-6E8A-4147-A177-3AD203B41FA5}">
                      <a16:colId xmlns:a16="http://schemas.microsoft.com/office/drawing/2014/main" val="1804624713"/>
                    </a:ext>
                  </a:extLst>
                </a:gridCol>
                <a:gridCol w="1008611">
                  <a:extLst>
                    <a:ext uri="{9D8B030D-6E8A-4147-A177-3AD203B41FA5}">
                      <a16:colId xmlns:a16="http://schemas.microsoft.com/office/drawing/2014/main" val="1783213625"/>
                    </a:ext>
                  </a:extLst>
                </a:gridCol>
                <a:gridCol w="1008611">
                  <a:extLst>
                    <a:ext uri="{9D8B030D-6E8A-4147-A177-3AD203B41FA5}">
                      <a16:colId xmlns:a16="http://schemas.microsoft.com/office/drawing/2014/main" val="1249109925"/>
                    </a:ext>
                  </a:extLst>
                </a:gridCol>
              </a:tblGrid>
              <a:tr h="456235">
                <a:tc>
                  <a:txBody>
                    <a:bodyPr/>
                    <a:lstStyle/>
                    <a:p>
                      <a:pPr algn="ctr"/>
                      <a:endParaRPr lang="en-GB" sz="1200" b="1">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algn="ctr" fontAlgn="b"/>
                      <a:r>
                        <a:rPr lang="en-GB" sz="1200" b="1" u="none" strike="noStrike">
                          <a:solidFill>
                            <a:srgbClr val="0070C0"/>
                          </a:solidFill>
                          <a:effectLst/>
                        </a:rPr>
                        <a:t>Pre-COVID</a:t>
                      </a:r>
                      <a:r>
                        <a:rPr lang="en-GB" sz="1200" b="1" i="0" u="none" strike="noStrike">
                          <a:solidFill>
                            <a:srgbClr val="0070C0"/>
                          </a:solidFill>
                          <a:effectLst/>
                          <a:latin typeface="+mn-lt"/>
                        </a:rPr>
                        <a:t> to</a:t>
                      </a:r>
                      <a:r>
                        <a:rPr lang="en-GB" sz="1200" b="1" u="none" strike="noStrike">
                          <a:solidFill>
                            <a:srgbClr val="0070C0"/>
                          </a:solidFill>
                          <a:effectLst/>
                        </a:rPr>
                        <a:t> Now:</a:t>
                      </a:r>
                    </a:p>
                    <a:p>
                      <a:pPr algn="ctr" fontAlgn="b"/>
                      <a:r>
                        <a:rPr lang="en-GB" sz="1200" b="1" u="none" strike="noStrike">
                          <a:effectLst/>
                        </a:rPr>
                        <a:t>Q1 2020* to Q4 2022</a:t>
                      </a:r>
                      <a:endParaRPr lang="en-GB" sz="1200" b="1" i="0" u="none" strike="noStrike">
                        <a:solidFill>
                          <a:srgbClr val="000000"/>
                        </a:solidFill>
                        <a:effectLst/>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1200" b="1">
                        <a:solidFill>
                          <a:schemeClr val="bg1"/>
                        </a:solidFill>
                      </a:endParaRPr>
                    </a:p>
                  </a:txBody>
                  <a:tcPr/>
                </a:tc>
                <a:tc hMerge="1">
                  <a:txBody>
                    <a:bodyPr/>
                    <a:lstStyle/>
                    <a:p>
                      <a:pPr algn="ctr"/>
                      <a:endParaRPr lang="en-GB" sz="1200" b="1">
                        <a:solidFill>
                          <a:schemeClr val="bg1"/>
                        </a:solidFill>
                      </a:endParaRPr>
                    </a:p>
                  </a:txBody>
                  <a:tcPr/>
                </a:tc>
                <a:tc gridSpan="3">
                  <a:txBody>
                    <a:bodyPr/>
                    <a:lstStyle/>
                    <a:p>
                      <a:pPr algn="ctr" fontAlgn="b"/>
                      <a:r>
                        <a:rPr lang="en-GB" sz="1200" b="1" u="none" strike="noStrike">
                          <a:solidFill>
                            <a:srgbClr val="0070C0"/>
                          </a:solidFill>
                          <a:effectLst/>
                        </a:rPr>
                        <a:t>Mid-COVID</a:t>
                      </a:r>
                      <a:r>
                        <a:rPr lang="en-GB" sz="1200" b="1" i="0" u="none" strike="noStrike">
                          <a:solidFill>
                            <a:srgbClr val="0070C0"/>
                          </a:solidFill>
                          <a:effectLst/>
                          <a:latin typeface="+mn-lt"/>
                        </a:rPr>
                        <a:t> to</a:t>
                      </a:r>
                      <a:r>
                        <a:rPr lang="en-GB" sz="1200" b="1" u="none" strike="noStrike">
                          <a:solidFill>
                            <a:srgbClr val="0070C0"/>
                          </a:solidFill>
                          <a:effectLst/>
                        </a:rPr>
                        <a:t> Now:</a:t>
                      </a:r>
                    </a:p>
                    <a:p>
                      <a:pPr algn="ctr" fontAlgn="b"/>
                      <a:r>
                        <a:rPr lang="en-GB" sz="1200" b="1" u="none" strike="noStrike">
                          <a:effectLst/>
                        </a:rPr>
                        <a:t>Q4 2020 to Q4 2022</a:t>
                      </a:r>
                      <a:endParaRPr lang="en-GB" sz="1200" b="1" i="0" u="none" strike="noStrike">
                        <a:solidFill>
                          <a:srgbClr val="000000"/>
                        </a:solidFill>
                        <a:effectLst/>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b"/>
                      <a:endParaRPr lang="en-GB" sz="1100" b="1" i="0" u="none" strike="noStrike">
                        <a:solidFill>
                          <a:srgbClr val="000000"/>
                        </a:solidFill>
                        <a:effectLst/>
                        <a:latin typeface="Arial"/>
                      </a:endParaRPr>
                    </a:p>
                  </a:txBody>
                  <a:tcPr>
                    <a:solidFill>
                      <a:schemeClr val="bg1">
                        <a:lumMod val="85000"/>
                      </a:schemeClr>
                    </a:solidFill>
                  </a:tcPr>
                </a:tc>
                <a:tc hMerge="1">
                  <a:txBody>
                    <a:bodyPr/>
                    <a:lstStyle/>
                    <a:p>
                      <a:pPr algn="ctr" fontAlgn="b"/>
                      <a:endParaRPr lang="en-GB" sz="1100" b="1" i="0" u="none" strike="noStrike">
                        <a:solidFill>
                          <a:srgbClr val="000000"/>
                        </a:solidFill>
                        <a:effectLst/>
                        <a:latin typeface="Arial"/>
                      </a:endParaRPr>
                    </a:p>
                  </a:txBody>
                  <a:tcPr>
                    <a:solidFill>
                      <a:schemeClr val="bg1">
                        <a:lumMod val="85000"/>
                      </a:schemeClr>
                    </a:solidFill>
                  </a:tcPr>
                </a:tc>
                <a:tc gridSpan="3">
                  <a:txBody>
                    <a:bodyPr/>
                    <a:lstStyle/>
                    <a:p>
                      <a:pPr lvl="0" algn="ctr">
                        <a:buNone/>
                      </a:pPr>
                      <a:r>
                        <a:rPr lang="en-GB" sz="1200" b="1" u="none" strike="noStrike">
                          <a:solidFill>
                            <a:srgbClr val="0070C0"/>
                          </a:solidFill>
                          <a:effectLst/>
                        </a:rPr>
                        <a:t>Previous quarter</a:t>
                      </a:r>
                      <a:r>
                        <a:rPr lang="en-GB" sz="1200" b="1" i="0" u="none" strike="noStrike">
                          <a:solidFill>
                            <a:srgbClr val="0070C0"/>
                          </a:solidFill>
                          <a:effectLst/>
                          <a:latin typeface="+mn-lt"/>
                        </a:rPr>
                        <a:t> to</a:t>
                      </a:r>
                      <a:r>
                        <a:rPr lang="en-GB" sz="1200" b="1" u="none" strike="noStrike">
                          <a:solidFill>
                            <a:srgbClr val="0070C0"/>
                          </a:solidFill>
                          <a:effectLst/>
                        </a:rPr>
                        <a:t> Now:</a:t>
                      </a:r>
                      <a:endParaRPr lang="en-US" sz="1200">
                        <a:solidFill>
                          <a:srgbClr val="0070C0"/>
                        </a:solidFill>
                      </a:endParaRPr>
                    </a:p>
                    <a:p>
                      <a:pPr lvl="0" algn="ctr">
                        <a:buNone/>
                      </a:pPr>
                      <a:r>
                        <a:rPr lang="en-GB" sz="1200" b="1" u="none" strike="noStrike">
                          <a:effectLst/>
                        </a:rPr>
                        <a:t>Q3 2022 to Q4 2022</a:t>
                      </a:r>
                      <a:endParaRPr lang="en-GB" sz="1200" b="1" i="0" u="none" strike="noStrike">
                        <a:solidFill>
                          <a:srgbClr val="000000"/>
                        </a:solidFill>
                        <a:effectLst/>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extLst>
                  <a:ext uri="{0D108BD9-81ED-4DB2-BD59-A6C34878D82A}">
                    <a16:rowId xmlns:a16="http://schemas.microsoft.com/office/drawing/2014/main" val="2486069436"/>
                  </a:ext>
                </a:extLst>
              </a:tr>
              <a:tr h="0">
                <a:tc>
                  <a:txBody>
                    <a:bodyPr/>
                    <a:lstStyle/>
                    <a:p>
                      <a:endParaRPr lang="en-GB" sz="120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Weekdays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Weekends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Weekdays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Weekends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Weekdays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Weekends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11037838"/>
                  </a:ext>
                </a:extLst>
              </a:tr>
              <a:tr h="0">
                <a:tc>
                  <a:txBody>
                    <a:bodyPr/>
                    <a:lstStyle/>
                    <a:p>
                      <a:pPr marL="0" marR="0" lvl="0" indent="0" algn="l" rtl="0" eaLnBrk="1" fontAlgn="auto" latinLnBrk="0" hangingPunct="1">
                        <a:lnSpc>
                          <a:spcPct val="100000"/>
                        </a:lnSpc>
                        <a:spcBef>
                          <a:spcPts val="0"/>
                        </a:spcBef>
                        <a:spcAft>
                          <a:spcPts val="0"/>
                        </a:spcAft>
                        <a:buClrTx/>
                        <a:buSzTx/>
                        <a:buFontTx/>
                        <a:buNone/>
                      </a:pPr>
                      <a:r>
                        <a:rPr lang="en-GB" sz="1200" b="1"/>
                        <a:t>One Station Square </a:t>
                      </a:r>
                      <a:r>
                        <a:rPr lang="en-GB" sz="1200" b="1" i="0" u="none" strike="noStrike">
                          <a:solidFill>
                            <a:srgbClr val="000000"/>
                          </a:solidFill>
                          <a:effectLst/>
                          <a:latin typeface="+mn-lt"/>
                        </a:rPr>
                        <a:t>Footfall</a:t>
                      </a:r>
                      <a:endParaRPr lang="en-GB" sz="12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chemeClr val="bg1"/>
                          </a:solidFill>
                          <a:effectLst/>
                          <a:latin typeface="Calibri"/>
                        </a:rPr>
                        <a:t>-41%</a:t>
                      </a:r>
                      <a:endParaRPr lang="en-US">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3764"/>
                    </a:solidFill>
                  </a:tcPr>
                </a:tc>
                <a:tc>
                  <a:txBody>
                    <a:bodyPr/>
                    <a:lstStyle/>
                    <a:p>
                      <a:pPr algn="ctr" rtl="0" fontAlgn="ctr"/>
                      <a:r>
                        <a:rPr lang="en-GB" sz="1200" b="1" i="0" u="none" strike="noStrike">
                          <a:solidFill>
                            <a:schemeClr val="bg1"/>
                          </a:solidFill>
                          <a:effectLst/>
                          <a:latin typeface="Calibri"/>
                        </a:rPr>
                        <a:t>-43%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3764"/>
                    </a:solidFill>
                  </a:tcPr>
                </a:tc>
                <a:tc>
                  <a:txBody>
                    <a:bodyPr/>
                    <a:lstStyle/>
                    <a:p>
                      <a:pPr algn="ctr" rtl="0" fontAlgn="ctr"/>
                      <a:r>
                        <a:rPr lang="en-GB" sz="1200" b="1" i="0" u="none" strike="noStrike">
                          <a:solidFill>
                            <a:schemeClr val="bg1"/>
                          </a:solidFill>
                          <a:effectLst/>
                          <a:latin typeface="Calibri"/>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3764"/>
                    </a:solidFill>
                  </a:tcPr>
                </a:tc>
                <a:tc>
                  <a:txBody>
                    <a:bodyPr/>
                    <a:lstStyle/>
                    <a:p>
                      <a:pPr algn="ctr" rtl="0" fontAlgn="ctr"/>
                      <a:r>
                        <a:rPr lang="en-GB" sz="1200" b="1" i="0" u="none" strike="noStrike">
                          <a:solidFill>
                            <a:schemeClr val="tx1"/>
                          </a:solidFill>
                          <a:effectLst/>
                          <a:latin typeface="Calibri"/>
                        </a:rPr>
                        <a:t>+71%</a:t>
                      </a:r>
                      <a:endParaRPr lang="en-US" sz="120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GB" sz="1200" b="1" i="0" u="none" strike="noStrike">
                          <a:solidFill>
                            <a:schemeClr val="tx1"/>
                          </a:solidFill>
                          <a:effectLst/>
                          <a:latin typeface="Calibri"/>
                        </a:rPr>
                        <a:t>+71%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GB" sz="1200" b="1" i="0" u="none" strike="noStrike">
                          <a:solidFill>
                            <a:schemeClr val="tx1"/>
                          </a:solidFill>
                          <a:effectLst/>
                          <a:latin typeface="Calibri"/>
                        </a:rPr>
                        <a:t>+71%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chemeClr val="tx1"/>
                          </a:solidFill>
                          <a:effectLst/>
                          <a:latin typeface="Calibri"/>
                        </a:rPr>
                        <a:t>-30%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GB" sz="1200" b="1" i="0" u="none" strike="noStrike">
                          <a:solidFill>
                            <a:schemeClr val="tx1"/>
                          </a:solidFill>
                          <a:effectLst/>
                          <a:latin typeface="Calibri"/>
                        </a:rPr>
                        <a:t>-27%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GB" sz="1200" b="1" i="0" u="none" strike="noStrike">
                          <a:solidFill>
                            <a:schemeClr val="tx1"/>
                          </a:solidFill>
                          <a:effectLst/>
                          <a:latin typeface="Calibri"/>
                        </a:rPr>
                        <a:t>-37%</a:t>
                      </a:r>
                      <a:endParaRPr lang="en-US" sz="120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8142"/>
                  </a:ext>
                </a:extLst>
              </a:tr>
            </a:tbl>
          </a:graphicData>
        </a:graphic>
      </p:graphicFrame>
      <p:sp>
        <p:nvSpPr>
          <p:cNvPr id="10" name="TextBox 9">
            <a:extLst>
              <a:ext uri="{FF2B5EF4-FFF2-40B4-BE49-F238E27FC236}">
                <a16:creationId xmlns:a16="http://schemas.microsoft.com/office/drawing/2014/main" id="{538FFD91-B85B-4C39-6ECC-2E7A73EA60C0}"/>
              </a:ext>
            </a:extLst>
          </p:cNvPr>
          <p:cNvSpPr txBox="1"/>
          <p:nvPr/>
        </p:nvSpPr>
        <p:spPr>
          <a:xfrm>
            <a:off x="366302" y="713358"/>
            <a:ext cx="11458117" cy="284693"/>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50">
                <a:solidFill>
                  <a:srgbClr val="000000"/>
                </a:solidFill>
                <a:cs typeface="Calibri"/>
              </a:rPr>
              <a:t> Footfall at One Station Square was </a:t>
            </a:r>
            <a:r>
              <a:rPr lang="en-US" sz="1250" b="1">
                <a:solidFill>
                  <a:srgbClr val="000000"/>
                </a:solidFill>
                <a:cs typeface="Calibri"/>
              </a:rPr>
              <a:t>nearer to pre-COVID levels earlier in 2022 but fell to only 50% of this level in December 2022.</a:t>
            </a:r>
          </a:p>
        </p:txBody>
      </p:sp>
      <p:sp>
        <p:nvSpPr>
          <p:cNvPr id="6" name="TextBox 5">
            <a:extLst>
              <a:ext uri="{FF2B5EF4-FFF2-40B4-BE49-F238E27FC236}">
                <a16:creationId xmlns:a16="http://schemas.microsoft.com/office/drawing/2014/main" id="{F9EEC7A8-0EE3-A77F-0284-54180CF70C5A}"/>
              </a:ext>
            </a:extLst>
          </p:cNvPr>
          <p:cNvSpPr txBox="1"/>
          <p:nvPr/>
        </p:nvSpPr>
        <p:spPr>
          <a:xfrm>
            <a:off x="11373" y="6918931"/>
            <a:ext cx="12167979" cy="253916"/>
          </a:xfrm>
          <a:prstGeom prst="rect">
            <a:avLst/>
          </a:prstGeom>
          <a:noFill/>
        </p:spPr>
        <p:txBody>
          <a:bodyPr wrap="square" lIns="91440" tIns="45720" rIns="91440" bIns="45720" rtlCol="0" anchor="t">
            <a:spAutoFit/>
          </a:bodyPr>
          <a:lstStyle/>
          <a:p>
            <a:r>
              <a:rPr lang="en-GB" sz="1050"/>
              <a:t>*If using the quarterly comparison stats, Q1 2020 is used as a "Pre-Covid" comparison as the sensor at One Station Square was only installed in December 2019.</a:t>
            </a:r>
            <a:endParaRPr lang="en-GB" sz="1050">
              <a:cs typeface="Calibri"/>
            </a:endParaRPr>
          </a:p>
        </p:txBody>
      </p:sp>
      <p:pic>
        <p:nvPicPr>
          <p:cNvPr id="19" name="Picture 18" descr="A picture containing text&#10;&#10;Description automatically generated">
            <a:extLst>
              <a:ext uri="{FF2B5EF4-FFF2-40B4-BE49-F238E27FC236}">
                <a16:creationId xmlns:a16="http://schemas.microsoft.com/office/drawing/2014/main" id="{815F2C5E-98C4-4188-A269-C4D162E543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0770172" y="-778447"/>
            <a:ext cx="590827" cy="2204871"/>
          </a:xfrm>
          <a:prstGeom prst="rect">
            <a:avLst/>
          </a:prstGeom>
        </p:spPr>
      </p:pic>
      <p:sp>
        <p:nvSpPr>
          <p:cNvPr id="21" name="TextBox 20">
            <a:extLst>
              <a:ext uri="{FF2B5EF4-FFF2-40B4-BE49-F238E27FC236}">
                <a16:creationId xmlns:a16="http://schemas.microsoft.com/office/drawing/2014/main" id="{B8EB7A43-21F1-486B-A445-2CBDD29402DC}"/>
              </a:ext>
            </a:extLst>
          </p:cNvPr>
          <p:cNvSpPr txBox="1"/>
          <p:nvPr/>
        </p:nvSpPr>
        <p:spPr>
          <a:xfrm>
            <a:off x="2807344" y="999972"/>
            <a:ext cx="766140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b="1"/>
              <a:t>Footfall at One Station Square (directly outside Cambridge train station)</a:t>
            </a:r>
            <a:endParaRPr lang="en-GB" sz="1050" b="1">
              <a:cs typeface="Calibri"/>
            </a:endParaRPr>
          </a:p>
        </p:txBody>
      </p:sp>
    </p:spTree>
    <p:extLst>
      <p:ext uri="{BB962C8B-B14F-4D97-AF65-F5344CB8AC3E}">
        <p14:creationId xmlns:p14="http://schemas.microsoft.com/office/powerpoint/2010/main" val="7828446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232645"/>
            <a:ext cx="12192000" cy="1325563"/>
          </a:xfrm>
        </p:spPr>
        <p:txBody>
          <a:bodyPr>
            <a:normAutofit/>
          </a:bodyPr>
          <a:lstStyle/>
          <a:p>
            <a:pPr algn="ctr"/>
            <a:r>
              <a:rPr lang="en-GB" sz="5400" b="1">
                <a:solidFill>
                  <a:schemeClr val="bg1"/>
                </a:solidFill>
                <a:latin typeface="+mn-lt"/>
              </a:rPr>
              <a:t>Bus Passengers</a:t>
            </a:r>
          </a:p>
        </p:txBody>
      </p:sp>
      <p:sp>
        <p:nvSpPr>
          <p:cNvPr id="3" name="Slide Number Placeholder 2">
            <a:extLst>
              <a:ext uri="{FF2B5EF4-FFF2-40B4-BE49-F238E27FC236}">
                <a16:creationId xmlns:a16="http://schemas.microsoft.com/office/drawing/2014/main" id="{3C2ED8A1-56EC-41D6-88DE-F2233B54AD80}"/>
              </a:ext>
            </a:extLst>
          </p:cNvPr>
          <p:cNvSpPr>
            <a:spLocks noGrp="1"/>
          </p:cNvSpPr>
          <p:nvPr>
            <p:ph type="sldNum" sz="quarter" idx="12"/>
          </p:nvPr>
        </p:nvSpPr>
        <p:spPr/>
        <p:txBody>
          <a:bodyPr/>
          <a:lstStyle/>
          <a:p>
            <a:fld id="{AE56028F-813B-4E02-837E-17CD63D81F9F}" type="slidenum">
              <a:rPr lang="en-GB" dirty="0" smtClean="0"/>
              <a:t>42</a:t>
            </a:fld>
            <a:endParaRPr lang="en-GB"/>
          </a:p>
        </p:txBody>
      </p:sp>
    </p:spTree>
    <p:extLst>
      <p:ext uri="{BB962C8B-B14F-4D97-AF65-F5344CB8AC3E}">
        <p14:creationId xmlns:p14="http://schemas.microsoft.com/office/powerpoint/2010/main" val="10389365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Rounded Corners 67">
            <a:extLst>
              <a:ext uri="{FF2B5EF4-FFF2-40B4-BE49-F238E27FC236}">
                <a16:creationId xmlns:a16="http://schemas.microsoft.com/office/drawing/2014/main" id="{B5BECFDE-16B2-4268-B809-6B96F139B27C}"/>
              </a:ext>
            </a:extLst>
          </p:cNvPr>
          <p:cNvSpPr/>
          <p:nvPr/>
        </p:nvSpPr>
        <p:spPr>
          <a:xfrm rot="10800000">
            <a:off x="10286691" y="6221049"/>
            <a:ext cx="695460" cy="419111"/>
          </a:xfrm>
          <a:prstGeom prst="roundRect">
            <a:avLst/>
          </a:prstGeom>
          <a:solidFill>
            <a:srgbClr val="5B9B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Rounded Corners 65">
            <a:extLst>
              <a:ext uri="{FF2B5EF4-FFF2-40B4-BE49-F238E27FC236}">
                <a16:creationId xmlns:a16="http://schemas.microsoft.com/office/drawing/2014/main" id="{BC77AEFE-43B6-450D-B769-9CAE1E207B0B}"/>
              </a:ext>
            </a:extLst>
          </p:cNvPr>
          <p:cNvSpPr/>
          <p:nvPr/>
        </p:nvSpPr>
        <p:spPr>
          <a:xfrm rot="10800000">
            <a:off x="10304709" y="4892240"/>
            <a:ext cx="695460" cy="419111"/>
          </a:xfrm>
          <a:prstGeom prst="roundRect">
            <a:avLst/>
          </a:prstGeom>
          <a:solidFill>
            <a:srgbClr val="2037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Rounded Corners 63">
            <a:extLst>
              <a:ext uri="{FF2B5EF4-FFF2-40B4-BE49-F238E27FC236}">
                <a16:creationId xmlns:a16="http://schemas.microsoft.com/office/drawing/2014/main" id="{27445048-FBF6-42B8-A68D-74E8E2D9FAF9}"/>
              </a:ext>
            </a:extLst>
          </p:cNvPr>
          <p:cNvSpPr/>
          <p:nvPr/>
        </p:nvSpPr>
        <p:spPr>
          <a:xfrm rot="10800000">
            <a:off x="10306543" y="3357573"/>
            <a:ext cx="695460" cy="419111"/>
          </a:xfrm>
          <a:prstGeom prst="roundRect">
            <a:avLst/>
          </a:prstGeom>
          <a:solidFill>
            <a:srgbClr val="BDD7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a:extLst>
              <a:ext uri="{FF2B5EF4-FFF2-40B4-BE49-F238E27FC236}">
                <a16:creationId xmlns:a16="http://schemas.microsoft.com/office/drawing/2014/main" id="{E2D67FC9-D681-4581-850B-7A227E8C836C}"/>
              </a:ext>
            </a:extLst>
          </p:cNvPr>
          <p:cNvPicPr>
            <a:picLocks noChangeAspect="1"/>
          </p:cNvPicPr>
          <p:nvPr/>
        </p:nvPicPr>
        <p:blipFill rotWithShape="1">
          <a:blip r:embed="rId3">
            <a:extLst>
              <a:ext uri="{28A0092B-C50C-407E-A947-70E740481C1C}">
                <a14:useLocalDpi xmlns:a14="http://schemas.microsoft.com/office/drawing/2010/main" val="0"/>
              </a:ext>
            </a:extLst>
          </a:blip>
          <a:srcRect b="-1"/>
          <a:stretch/>
        </p:blipFill>
        <p:spPr bwMode="auto">
          <a:xfrm>
            <a:off x="1021956" y="1345611"/>
            <a:ext cx="7494532" cy="5014793"/>
          </a:xfrm>
          <a:prstGeom prst="rect">
            <a:avLst/>
          </a:prstGeom>
          <a:noFill/>
        </p:spPr>
      </p:pic>
      <p:sp>
        <p:nvSpPr>
          <p:cNvPr id="21" name="Rectangle 20">
            <a:extLst>
              <a:ext uri="{FF2B5EF4-FFF2-40B4-BE49-F238E27FC236}">
                <a16:creationId xmlns:a16="http://schemas.microsoft.com/office/drawing/2014/main" id="{134BA738-04A3-4C04-88F6-F0EEAB1A8282}"/>
              </a:ext>
            </a:extLst>
          </p:cNvPr>
          <p:cNvSpPr/>
          <p:nvPr/>
        </p:nvSpPr>
        <p:spPr>
          <a:xfrm>
            <a:off x="0" y="-9126"/>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a:solidFill>
                  <a:prstClr val="white"/>
                </a:solidFill>
                <a:latin typeface="Calibri" panose="020F0502020204030204"/>
              </a:rPr>
              <a:t>Bus Passengers: CPCA area</a:t>
            </a:r>
            <a:endParaRPr kumimoji="0" lang="en-GB" sz="2800" b="1" i="0" u="none" strike="noStrike" kern="1200" cap="none" spc="0" normalizeH="0" baseline="0" noProof="0">
              <a:ln>
                <a:noFill/>
              </a:ln>
              <a:solidFill>
                <a:prstClr val="white"/>
              </a:solidFill>
              <a:effectLst/>
              <a:highlight>
                <a:srgbClr val="FFFF00"/>
              </a:highlight>
              <a:uLnTx/>
              <a:uFillTx/>
              <a:latin typeface="Calibri" panose="020F0502020204030204"/>
              <a:ea typeface="+mn-ea"/>
              <a:cs typeface="+mn-cs"/>
            </a:endParaRPr>
          </a:p>
        </p:txBody>
      </p:sp>
      <p:sp>
        <p:nvSpPr>
          <p:cNvPr id="76" name="TextBox 75">
            <a:extLst>
              <a:ext uri="{FF2B5EF4-FFF2-40B4-BE49-F238E27FC236}">
                <a16:creationId xmlns:a16="http://schemas.microsoft.com/office/drawing/2014/main" id="{BA4B3383-9BF7-475A-97E7-85328E7B347C}"/>
              </a:ext>
            </a:extLst>
          </p:cNvPr>
          <p:cNvSpPr txBox="1"/>
          <p:nvPr/>
        </p:nvSpPr>
        <p:spPr>
          <a:xfrm>
            <a:off x="0" y="6592511"/>
            <a:ext cx="7670196" cy="261610"/>
          </a:xfrm>
          <a:prstGeom prst="rect">
            <a:avLst/>
          </a:prstGeom>
          <a:noFill/>
        </p:spPr>
        <p:txBody>
          <a:bodyPr wrap="square">
            <a:spAutoFit/>
          </a:bodyPr>
          <a:lstStyle/>
          <a:p>
            <a:r>
              <a:rPr lang="en-GB" sz="1050"/>
              <a:t>Due to the commercial sensitivity of this data, bus passenger volumes are not marked on the y-axis of this graph.</a:t>
            </a:r>
          </a:p>
        </p:txBody>
      </p:sp>
      <p:grpSp>
        <p:nvGrpSpPr>
          <p:cNvPr id="117" name="Group 116">
            <a:extLst>
              <a:ext uri="{FF2B5EF4-FFF2-40B4-BE49-F238E27FC236}">
                <a16:creationId xmlns:a16="http://schemas.microsoft.com/office/drawing/2014/main" id="{B9ACB4FD-23D2-4FEB-8160-AFE205D12923}"/>
              </a:ext>
            </a:extLst>
          </p:cNvPr>
          <p:cNvGrpSpPr/>
          <p:nvPr/>
        </p:nvGrpSpPr>
        <p:grpSpPr>
          <a:xfrm>
            <a:off x="9528670" y="1258828"/>
            <a:ext cx="2186957" cy="1300824"/>
            <a:chOff x="9528670" y="1220328"/>
            <a:chExt cx="2186957" cy="1300824"/>
          </a:xfrm>
        </p:grpSpPr>
        <p:sp>
          <p:nvSpPr>
            <p:cNvPr id="90" name="Rectangle: Rounded Corners 89">
              <a:extLst>
                <a:ext uri="{FF2B5EF4-FFF2-40B4-BE49-F238E27FC236}">
                  <a16:creationId xmlns:a16="http://schemas.microsoft.com/office/drawing/2014/main" id="{328B831B-96B7-424D-B658-C5580A5264B3}"/>
                </a:ext>
              </a:extLst>
            </p:cNvPr>
            <p:cNvSpPr/>
            <p:nvPr/>
          </p:nvSpPr>
          <p:spPr>
            <a:xfrm rot="10800000">
              <a:off x="10290653" y="2038494"/>
              <a:ext cx="695460" cy="419111"/>
            </a:xfrm>
            <a:prstGeom prst="roundRect">
              <a:avLst/>
            </a:prstGeom>
            <a:solidFill>
              <a:srgbClr val="5B9B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5" name="Group 84">
              <a:extLst>
                <a:ext uri="{FF2B5EF4-FFF2-40B4-BE49-F238E27FC236}">
                  <a16:creationId xmlns:a16="http://schemas.microsoft.com/office/drawing/2014/main" id="{BE2586C9-3C06-4160-92BF-6B80B7D889FD}"/>
                </a:ext>
              </a:extLst>
            </p:cNvPr>
            <p:cNvGrpSpPr/>
            <p:nvPr/>
          </p:nvGrpSpPr>
          <p:grpSpPr>
            <a:xfrm>
              <a:off x="9531900" y="1220328"/>
              <a:ext cx="2183727" cy="1300824"/>
              <a:chOff x="857250" y="5669657"/>
              <a:chExt cx="2802002" cy="1202105"/>
            </a:xfrm>
          </p:grpSpPr>
          <p:sp>
            <p:nvSpPr>
              <p:cNvPr id="86" name="TextBox 85">
                <a:extLst>
                  <a:ext uri="{FF2B5EF4-FFF2-40B4-BE49-F238E27FC236}">
                    <a16:creationId xmlns:a16="http://schemas.microsoft.com/office/drawing/2014/main" id="{915DE600-5574-44FB-8090-E750907E36A7}"/>
                  </a:ext>
                </a:extLst>
              </p:cNvPr>
              <p:cNvSpPr txBox="1"/>
              <p:nvPr/>
            </p:nvSpPr>
            <p:spPr>
              <a:xfrm>
                <a:off x="869469" y="6052867"/>
                <a:ext cx="2789783" cy="766511"/>
              </a:xfrm>
              <a:prstGeom prst="rect">
                <a:avLst/>
              </a:prstGeom>
              <a:noFill/>
              <a:ln w="12700">
                <a:noFill/>
              </a:ln>
            </p:spPr>
            <p:txBody>
              <a:bodyPr wrap="square" rtlCol="0">
                <a:spAutoFit/>
              </a:bodyPr>
              <a:lstStyle/>
              <a:p>
                <a:pPr algn="ctr">
                  <a:lnSpc>
                    <a:spcPct val="150000"/>
                  </a:lnSpc>
                </a:pPr>
                <a:r>
                  <a:rPr lang="en-GB" sz="1400"/>
                  <a:t>Dec 2019 to Dec 2022</a:t>
                </a:r>
              </a:p>
              <a:p>
                <a:pPr algn="ctr">
                  <a:lnSpc>
                    <a:spcPct val="150000"/>
                  </a:lnSpc>
                </a:pPr>
                <a:r>
                  <a:rPr lang="en-GB" sz="2000" b="1"/>
                  <a:t>-27%</a:t>
                </a:r>
              </a:p>
            </p:txBody>
          </p:sp>
          <p:sp>
            <p:nvSpPr>
              <p:cNvPr id="87" name="Rectangle 86">
                <a:extLst>
                  <a:ext uri="{FF2B5EF4-FFF2-40B4-BE49-F238E27FC236}">
                    <a16:creationId xmlns:a16="http://schemas.microsoft.com/office/drawing/2014/main" id="{871D2DE0-DE26-4F84-9D46-F2F1B9EFBACE}"/>
                  </a:ext>
                </a:extLst>
              </p:cNvPr>
              <p:cNvSpPr/>
              <p:nvPr/>
            </p:nvSpPr>
            <p:spPr>
              <a:xfrm>
                <a:off x="857250" y="5669657"/>
                <a:ext cx="2795447" cy="120210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9" name="TextBox 88">
              <a:extLst>
                <a:ext uri="{FF2B5EF4-FFF2-40B4-BE49-F238E27FC236}">
                  <a16:creationId xmlns:a16="http://schemas.microsoft.com/office/drawing/2014/main" id="{78A176F5-8D95-41F7-963D-2295CE78CB56}"/>
                </a:ext>
              </a:extLst>
            </p:cNvPr>
            <p:cNvSpPr txBox="1"/>
            <p:nvPr/>
          </p:nvSpPr>
          <p:spPr>
            <a:xfrm>
              <a:off x="9528670" y="1244217"/>
              <a:ext cx="2183727" cy="523220"/>
            </a:xfrm>
            <a:prstGeom prst="rect">
              <a:avLst/>
            </a:prstGeom>
            <a:noFill/>
            <a:ln w="12700">
              <a:noFill/>
            </a:ln>
          </p:spPr>
          <p:txBody>
            <a:bodyPr wrap="square" rtlCol="0">
              <a:spAutoFit/>
            </a:bodyPr>
            <a:lstStyle/>
            <a:p>
              <a:pPr algn="ctr"/>
              <a:r>
                <a:rPr lang="en-GB" sz="1400" b="1"/>
                <a:t>Cambridge</a:t>
              </a:r>
            </a:p>
            <a:p>
              <a:pPr algn="ctr"/>
              <a:r>
                <a:rPr lang="en-GB" sz="1400" b="1">
                  <a:solidFill>
                    <a:srgbClr val="0070C0"/>
                  </a:solidFill>
                </a:rPr>
                <a:t>Pre-COVID to Now:</a:t>
              </a:r>
            </a:p>
          </p:txBody>
        </p:sp>
      </p:grpSp>
      <p:grpSp>
        <p:nvGrpSpPr>
          <p:cNvPr id="113" name="Group 112">
            <a:extLst>
              <a:ext uri="{FF2B5EF4-FFF2-40B4-BE49-F238E27FC236}">
                <a16:creationId xmlns:a16="http://schemas.microsoft.com/office/drawing/2014/main" id="{28E2436A-8C01-4AE6-871A-1FD7EC5898E0}"/>
              </a:ext>
            </a:extLst>
          </p:cNvPr>
          <p:cNvGrpSpPr/>
          <p:nvPr/>
        </p:nvGrpSpPr>
        <p:grpSpPr>
          <a:xfrm>
            <a:off x="9530023" y="2561498"/>
            <a:ext cx="2180497" cy="1300824"/>
            <a:chOff x="9530023" y="2725128"/>
            <a:chExt cx="2180497" cy="1300824"/>
          </a:xfrm>
        </p:grpSpPr>
        <p:grpSp>
          <p:nvGrpSpPr>
            <p:cNvPr id="24" name="Group 23">
              <a:extLst>
                <a:ext uri="{FF2B5EF4-FFF2-40B4-BE49-F238E27FC236}">
                  <a16:creationId xmlns:a16="http://schemas.microsoft.com/office/drawing/2014/main" id="{29D160CC-EB9D-456E-A7B7-DCC97F83388F}"/>
                </a:ext>
              </a:extLst>
            </p:cNvPr>
            <p:cNvGrpSpPr/>
            <p:nvPr/>
          </p:nvGrpSpPr>
          <p:grpSpPr>
            <a:xfrm>
              <a:off x="9531900" y="2725128"/>
              <a:ext cx="2178620" cy="1300824"/>
              <a:chOff x="857250" y="5669657"/>
              <a:chExt cx="2795447" cy="1202105"/>
            </a:xfrm>
          </p:grpSpPr>
          <p:sp>
            <p:nvSpPr>
              <p:cNvPr id="25" name="TextBox 24">
                <a:extLst>
                  <a:ext uri="{FF2B5EF4-FFF2-40B4-BE49-F238E27FC236}">
                    <a16:creationId xmlns:a16="http://schemas.microsoft.com/office/drawing/2014/main" id="{8AEE4670-F722-44B6-A798-DCFBF8A00E4E}"/>
                  </a:ext>
                </a:extLst>
              </p:cNvPr>
              <p:cNvSpPr txBox="1"/>
              <p:nvPr/>
            </p:nvSpPr>
            <p:spPr>
              <a:xfrm>
                <a:off x="884057" y="6029087"/>
                <a:ext cx="2766231" cy="766511"/>
              </a:xfrm>
              <a:prstGeom prst="rect">
                <a:avLst/>
              </a:prstGeom>
              <a:noFill/>
              <a:ln w="12700">
                <a:noFill/>
              </a:ln>
            </p:spPr>
            <p:txBody>
              <a:bodyPr wrap="square" rtlCol="0">
                <a:spAutoFit/>
              </a:bodyPr>
              <a:lstStyle/>
              <a:p>
                <a:pPr algn="ctr">
                  <a:lnSpc>
                    <a:spcPct val="150000"/>
                  </a:lnSpc>
                </a:pPr>
                <a:r>
                  <a:rPr lang="en-GB" sz="1400"/>
                  <a:t>Nov 2022 to Dec 2022</a:t>
                </a:r>
              </a:p>
              <a:p>
                <a:pPr algn="ctr">
                  <a:lnSpc>
                    <a:spcPct val="150000"/>
                  </a:lnSpc>
                </a:pPr>
                <a:r>
                  <a:rPr lang="en-GB" sz="2000" b="1"/>
                  <a:t>-8%</a:t>
                </a:r>
              </a:p>
            </p:txBody>
          </p:sp>
          <p:sp>
            <p:nvSpPr>
              <p:cNvPr id="26" name="Rectangle 25">
                <a:extLst>
                  <a:ext uri="{FF2B5EF4-FFF2-40B4-BE49-F238E27FC236}">
                    <a16:creationId xmlns:a16="http://schemas.microsoft.com/office/drawing/2014/main" id="{301DC1C0-6424-45BE-B842-D2D7E9F558D5}"/>
                  </a:ext>
                </a:extLst>
              </p:cNvPr>
              <p:cNvSpPr/>
              <p:nvPr/>
            </p:nvSpPr>
            <p:spPr>
              <a:xfrm>
                <a:off x="857250" y="5669657"/>
                <a:ext cx="2795447" cy="120210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 name="TextBox 26">
              <a:extLst>
                <a:ext uri="{FF2B5EF4-FFF2-40B4-BE49-F238E27FC236}">
                  <a16:creationId xmlns:a16="http://schemas.microsoft.com/office/drawing/2014/main" id="{7291CD09-1196-4C33-8433-A0EC8D25D1DC}"/>
                </a:ext>
              </a:extLst>
            </p:cNvPr>
            <p:cNvSpPr txBox="1"/>
            <p:nvPr/>
          </p:nvSpPr>
          <p:spPr>
            <a:xfrm>
              <a:off x="9530023" y="2732689"/>
              <a:ext cx="2178620" cy="523220"/>
            </a:xfrm>
            <a:prstGeom prst="rect">
              <a:avLst/>
            </a:prstGeom>
            <a:noFill/>
            <a:ln w="12700">
              <a:noFill/>
            </a:ln>
          </p:spPr>
          <p:txBody>
            <a:bodyPr wrap="square" lIns="91440" tIns="45720" rIns="91440" bIns="45720" rtlCol="0" anchor="t">
              <a:spAutoFit/>
            </a:bodyPr>
            <a:lstStyle/>
            <a:p>
              <a:pPr algn="ctr"/>
              <a:r>
                <a:rPr lang="en-GB" sz="1400" b="1"/>
                <a:t>Cambridge</a:t>
              </a:r>
            </a:p>
            <a:p>
              <a:pPr algn="ctr"/>
              <a:r>
                <a:rPr lang="en-GB" sz="1400" b="1">
                  <a:solidFill>
                    <a:srgbClr val="0070C0"/>
                  </a:solidFill>
                </a:rPr>
                <a:t>Previous month to Now:</a:t>
              </a:r>
            </a:p>
          </p:txBody>
        </p:sp>
      </p:grpSp>
      <p:sp>
        <p:nvSpPr>
          <p:cNvPr id="2" name="Slide Number Placeholder 1">
            <a:extLst>
              <a:ext uri="{FF2B5EF4-FFF2-40B4-BE49-F238E27FC236}">
                <a16:creationId xmlns:a16="http://schemas.microsoft.com/office/drawing/2014/main" id="{6754B11A-02AC-49FA-BF24-3635D45E7776}"/>
              </a:ext>
            </a:extLst>
          </p:cNvPr>
          <p:cNvSpPr>
            <a:spLocks noGrp="1"/>
          </p:cNvSpPr>
          <p:nvPr>
            <p:ph type="sldNum" sz="quarter" idx="12"/>
          </p:nvPr>
        </p:nvSpPr>
        <p:spPr>
          <a:xfrm>
            <a:off x="9430312" y="6492875"/>
            <a:ext cx="2743200" cy="365125"/>
          </a:xfrm>
        </p:spPr>
        <p:txBody>
          <a:bodyPr/>
          <a:lstStyle/>
          <a:p>
            <a:fld id="{AE56028F-813B-4E02-837E-17CD63D81F9F}" type="slidenum">
              <a:rPr lang="en-GB" smtClean="0"/>
              <a:t>43</a:t>
            </a:fld>
            <a:endParaRPr lang="en-GB"/>
          </a:p>
        </p:txBody>
      </p:sp>
      <p:sp>
        <p:nvSpPr>
          <p:cNvPr id="63" name="TextBox 62">
            <a:extLst>
              <a:ext uri="{FF2B5EF4-FFF2-40B4-BE49-F238E27FC236}">
                <a16:creationId xmlns:a16="http://schemas.microsoft.com/office/drawing/2014/main" id="{2C7D46F1-EF5E-4DEE-84EC-26635C0D0F13}"/>
              </a:ext>
            </a:extLst>
          </p:cNvPr>
          <p:cNvSpPr txBox="1"/>
          <p:nvPr/>
        </p:nvSpPr>
        <p:spPr>
          <a:xfrm>
            <a:off x="7573728" y="5176461"/>
            <a:ext cx="1617580" cy="523220"/>
          </a:xfrm>
          <a:prstGeom prst="rect">
            <a:avLst/>
          </a:prstGeom>
          <a:noFill/>
        </p:spPr>
        <p:txBody>
          <a:bodyPr wrap="square" rtlCol="0">
            <a:spAutoFit/>
          </a:bodyPr>
          <a:lstStyle/>
          <a:p>
            <a:pPr algn="ctr"/>
            <a:r>
              <a:rPr lang="en-GB" sz="1400" b="1">
                <a:solidFill>
                  <a:srgbClr val="E13E52"/>
                </a:solidFill>
              </a:rPr>
              <a:t>First lockdown begins</a:t>
            </a:r>
          </a:p>
        </p:txBody>
      </p:sp>
      <p:sp>
        <p:nvSpPr>
          <p:cNvPr id="32" name="Rectangle 31">
            <a:extLst>
              <a:ext uri="{FF2B5EF4-FFF2-40B4-BE49-F238E27FC236}">
                <a16:creationId xmlns:a16="http://schemas.microsoft.com/office/drawing/2014/main" id="{1BDA7FEF-D778-4FCF-8EFD-40B14E1B834C}"/>
              </a:ext>
            </a:extLst>
          </p:cNvPr>
          <p:cNvSpPr/>
          <p:nvPr/>
        </p:nvSpPr>
        <p:spPr>
          <a:xfrm>
            <a:off x="112675" y="683471"/>
            <a:ext cx="11895317" cy="357973"/>
          </a:xfrm>
          <a:prstGeom prst="rect">
            <a:avLst/>
          </a:prstGeom>
          <a:solidFill>
            <a:schemeClr val="accent4">
              <a:lumMod val="20000"/>
              <a:lumOff val="80000"/>
            </a:schemeClr>
          </a:solidFill>
          <a:ln w="12700">
            <a:solidFill>
              <a:srgbClr val="203864"/>
            </a:solidFill>
            <a:prstDash val="soli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Calibri" panose="020F0502020204030204"/>
                <a:ea typeface="+mn-ea"/>
                <a:cs typeface="+mn-cs"/>
              </a:rPr>
              <a:t>Bus passenger volumes remain </a:t>
            </a:r>
            <a:r>
              <a:rPr kumimoji="0" lang="en-GB" sz="1400" b="1" i="0" u="none" strike="noStrike" kern="1200" cap="none" spc="0" normalizeH="0" baseline="0" noProof="0">
                <a:ln>
                  <a:noFill/>
                </a:ln>
                <a:solidFill>
                  <a:schemeClr val="tx1"/>
                </a:solidFill>
                <a:effectLst/>
                <a:uLnTx/>
                <a:uFillTx/>
                <a:latin typeface="Calibri" panose="020F0502020204030204"/>
                <a:ea typeface="+mn-ea"/>
                <a:cs typeface="+mn-cs"/>
              </a:rPr>
              <a:t>lower than pre-COVID </a:t>
            </a:r>
            <a:r>
              <a:rPr kumimoji="0" lang="en-GB" sz="1400" i="0" u="none" strike="noStrike" kern="1200" cap="none" spc="0" normalizeH="0" baseline="0" noProof="0">
                <a:ln>
                  <a:noFill/>
                </a:ln>
                <a:solidFill>
                  <a:schemeClr val="tx1"/>
                </a:solidFill>
                <a:effectLst/>
                <a:uLnTx/>
                <a:uFillTx/>
                <a:latin typeface="Calibri" panose="020F0502020204030204"/>
                <a:ea typeface="+mn-ea"/>
                <a:cs typeface="+mn-cs"/>
              </a:rPr>
              <a:t>but are </a:t>
            </a:r>
            <a:r>
              <a:rPr lang="en-GB" sz="1400">
                <a:solidFill>
                  <a:schemeClr val="tx1"/>
                </a:solidFill>
                <a:latin typeface="Calibri" panose="020F0502020204030204"/>
              </a:rPr>
              <a:t>gradually increasing. The number of bus passengers </a:t>
            </a:r>
            <a:r>
              <a:rPr lang="en-GB" sz="1400" b="1">
                <a:solidFill>
                  <a:schemeClr val="tx1"/>
                </a:solidFill>
                <a:latin typeface="Calibri" panose="020F0502020204030204"/>
              </a:rPr>
              <a:t>decreases during school holidays</a:t>
            </a:r>
            <a:r>
              <a:rPr lang="en-GB" sz="1400">
                <a:solidFill>
                  <a:schemeClr val="tx1"/>
                </a:solidFill>
                <a:latin typeface="Calibri" panose="020F0502020204030204"/>
              </a:rPr>
              <a:t>.</a:t>
            </a:r>
            <a:endParaRPr kumimoji="0" lang="en-GB" sz="140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65C81C53-0E6B-4E4D-B5F9-C7E4D1FD1938}"/>
              </a:ext>
            </a:extLst>
          </p:cNvPr>
          <p:cNvSpPr txBox="1"/>
          <p:nvPr/>
        </p:nvSpPr>
        <p:spPr>
          <a:xfrm>
            <a:off x="4288754" y="3862322"/>
            <a:ext cx="1427706" cy="523220"/>
          </a:xfrm>
          <a:prstGeom prst="rect">
            <a:avLst/>
          </a:prstGeom>
          <a:noFill/>
        </p:spPr>
        <p:txBody>
          <a:bodyPr wrap="square" rtlCol="0">
            <a:spAutoFit/>
          </a:bodyPr>
          <a:lstStyle/>
          <a:p>
            <a:pPr algn="ctr"/>
            <a:r>
              <a:rPr lang="en-GB" sz="1400" b="1">
                <a:solidFill>
                  <a:srgbClr val="FFCA28"/>
                </a:solidFill>
              </a:rPr>
              <a:t>Second lockdown</a:t>
            </a:r>
          </a:p>
        </p:txBody>
      </p:sp>
      <p:sp>
        <p:nvSpPr>
          <p:cNvPr id="42" name="TextBox 41">
            <a:extLst>
              <a:ext uri="{FF2B5EF4-FFF2-40B4-BE49-F238E27FC236}">
                <a16:creationId xmlns:a16="http://schemas.microsoft.com/office/drawing/2014/main" id="{CD350879-23C8-4E56-B64B-50B38730359F}"/>
              </a:ext>
            </a:extLst>
          </p:cNvPr>
          <p:cNvSpPr txBox="1"/>
          <p:nvPr/>
        </p:nvSpPr>
        <p:spPr>
          <a:xfrm>
            <a:off x="5841625" y="4794019"/>
            <a:ext cx="1550711" cy="307777"/>
          </a:xfrm>
          <a:prstGeom prst="rect">
            <a:avLst/>
          </a:prstGeom>
          <a:noFill/>
        </p:spPr>
        <p:txBody>
          <a:bodyPr wrap="square" rtlCol="0">
            <a:spAutoFit/>
          </a:bodyPr>
          <a:lstStyle/>
          <a:p>
            <a:pPr algn="ctr"/>
            <a:r>
              <a:rPr lang="en-GB" sz="1400" b="1">
                <a:solidFill>
                  <a:srgbClr val="FFCA28"/>
                </a:solidFill>
              </a:rPr>
              <a:t>Third lockdown</a:t>
            </a:r>
          </a:p>
        </p:txBody>
      </p:sp>
      <p:sp>
        <p:nvSpPr>
          <p:cNvPr id="23" name="TextBox 22">
            <a:extLst>
              <a:ext uri="{FF2B5EF4-FFF2-40B4-BE49-F238E27FC236}">
                <a16:creationId xmlns:a16="http://schemas.microsoft.com/office/drawing/2014/main" id="{B5B58756-C334-40D6-82C9-E9609841ED03}"/>
              </a:ext>
            </a:extLst>
          </p:cNvPr>
          <p:cNvSpPr txBox="1"/>
          <p:nvPr/>
        </p:nvSpPr>
        <p:spPr>
          <a:xfrm>
            <a:off x="1287010" y="1058374"/>
            <a:ext cx="7225457" cy="369332"/>
          </a:xfrm>
          <a:prstGeom prst="rect">
            <a:avLst/>
          </a:prstGeom>
          <a:noFill/>
        </p:spPr>
        <p:txBody>
          <a:bodyPr wrap="square" rtlCol="0">
            <a:spAutoFit/>
          </a:bodyPr>
          <a:lstStyle/>
          <a:p>
            <a:pPr algn="ctr"/>
            <a:r>
              <a:rPr lang="en-GB" b="1"/>
              <a:t>Stagecoach CPCA Area Bus Passengers</a:t>
            </a:r>
          </a:p>
        </p:txBody>
      </p:sp>
      <p:grpSp>
        <p:nvGrpSpPr>
          <p:cNvPr id="114" name="Group 113">
            <a:extLst>
              <a:ext uri="{FF2B5EF4-FFF2-40B4-BE49-F238E27FC236}">
                <a16:creationId xmlns:a16="http://schemas.microsoft.com/office/drawing/2014/main" id="{ED671D34-3115-4658-86B3-0B74DE1E967C}"/>
              </a:ext>
            </a:extLst>
          </p:cNvPr>
          <p:cNvGrpSpPr/>
          <p:nvPr/>
        </p:nvGrpSpPr>
        <p:grpSpPr>
          <a:xfrm>
            <a:off x="9534153" y="4074207"/>
            <a:ext cx="2183727" cy="1300824"/>
            <a:chOff x="9534153" y="4237840"/>
            <a:chExt cx="2183727" cy="1300824"/>
          </a:xfrm>
        </p:grpSpPr>
        <p:grpSp>
          <p:nvGrpSpPr>
            <p:cNvPr id="103" name="Group 102">
              <a:extLst>
                <a:ext uri="{FF2B5EF4-FFF2-40B4-BE49-F238E27FC236}">
                  <a16:creationId xmlns:a16="http://schemas.microsoft.com/office/drawing/2014/main" id="{4CC2D3FD-A66E-4275-A86B-24626D87B3EB}"/>
                </a:ext>
              </a:extLst>
            </p:cNvPr>
            <p:cNvGrpSpPr/>
            <p:nvPr/>
          </p:nvGrpSpPr>
          <p:grpSpPr>
            <a:xfrm>
              <a:off x="9537383" y="4237840"/>
              <a:ext cx="2178620" cy="1300824"/>
              <a:chOff x="857250" y="5669657"/>
              <a:chExt cx="2795447" cy="1202105"/>
            </a:xfrm>
          </p:grpSpPr>
          <p:sp>
            <p:nvSpPr>
              <p:cNvPr id="104" name="TextBox 103">
                <a:extLst>
                  <a:ext uri="{FF2B5EF4-FFF2-40B4-BE49-F238E27FC236}">
                    <a16:creationId xmlns:a16="http://schemas.microsoft.com/office/drawing/2014/main" id="{6F921CFA-A0F1-4560-9A0E-530462196CC8}"/>
                  </a:ext>
                </a:extLst>
              </p:cNvPr>
              <p:cNvSpPr txBox="1"/>
              <p:nvPr/>
            </p:nvSpPr>
            <p:spPr>
              <a:xfrm>
                <a:off x="877020" y="6055950"/>
                <a:ext cx="2773269" cy="766511"/>
              </a:xfrm>
              <a:prstGeom prst="rect">
                <a:avLst/>
              </a:prstGeom>
              <a:noFill/>
              <a:ln w="12700">
                <a:noFill/>
              </a:ln>
            </p:spPr>
            <p:txBody>
              <a:bodyPr wrap="square" rtlCol="0">
                <a:spAutoFit/>
              </a:bodyPr>
              <a:lstStyle/>
              <a:p>
                <a:pPr algn="ctr">
                  <a:lnSpc>
                    <a:spcPct val="150000"/>
                  </a:lnSpc>
                </a:pPr>
                <a:r>
                  <a:rPr lang="en-GB" sz="1400"/>
                  <a:t>Dec 2019 to Dec 2022</a:t>
                </a:r>
              </a:p>
              <a:p>
                <a:pPr algn="ctr">
                  <a:lnSpc>
                    <a:spcPct val="150000"/>
                  </a:lnSpc>
                </a:pPr>
                <a:r>
                  <a:rPr lang="en-GB" sz="2000" b="1">
                    <a:solidFill>
                      <a:schemeClr val="bg1"/>
                    </a:solidFill>
                  </a:rPr>
                  <a:t>-33%</a:t>
                </a:r>
              </a:p>
            </p:txBody>
          </p:sp>
          <p:sp>
            <p:nvSpPr>
              <p:cNvPr id="105" name="Rectangle 104">
                <a:extLst>
                  <a:ext uri="{FF2B5EF4-FFF2-40B4-BE49-F238E27FC236}">
                    <a16:creationId xmlns:a16="http://schemas.microsoft.com/office/drawing/2014/main" id="{D9085B04-6494-4912-BF36-83513147B265}"/>
                  </a:ext>
                </a:extLst>
              </p:cNvPr>
              <p:cNvSpPr/>
              <p:nvPr/>
            </p:nvSpPr>
            <p:spPr>
              <a:xfrm>
                <a:off x="857250" y="5669657"/>
                <a:ext cx="2795447" cy="120210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6" name="TextBox 105">
              <a:extLst>
                <a:ext uri="{FF2B5EF4-FFF2-40B4-BE49-F238E27FC236}">
                  <a16:creationId xmlns:a16="http://schemas.microsoft.com/office/drawing/2014/main" id="{70B286D5-34CB-4220-B5A8-00197A04E3C3}"/>
                </a:ext>
              </a:extLst>
            </p:cNvPr>
            <p:cNvSpPr txBox="1"/>
            <p:nvPr/>
          </p:nvSpPr>
          <p:spPr>
            <a:xfrm>
              <a:off x="9534153" y="4261730"/>
              <a:ext cx="2183727" cy="523220"/>
            </a:xfrm>
            <a:prstGeom prst="rect">
              <a:avLst/>
            </a:prstGeom>
            <a:noFill/>
            <a:ln w="12700">
              <a:noFill/>
            </a:ln>
          </p:spPr>
          <p:txBody>
            <a:bodyPr wrap="square" rtlCol="0">
              <a:spAutoFit/>
            </a:bodyPr>
            <a:lstStyle/>
            <a:p>
              <a:pPr algn="ctr"/>
              <a:r>
                <a:rPr lang="en-GB" sz="1400" b="1"/>
                <a:t>Peterborough</a:t>
              </a:r>
            </a:p>
            <a:p>
              <a:pPr algn="ctr"/>
              <a:r>
                <a:rPr lang="en-GB" sz="1400" b="1">
                  <a:solidFill>
                    <a:srgbClr val="0070C0"/>
                  </a:solidFill>
                </a:rPr>
                <a:t>Pre-COVID</a:t>
              </a:r>
              <a:r>
                <a:rPr lang="en-GB" sz="1400" b="1" i="0" u="none" strike="noStrike">
                  <a:solidFill>
                    <a:srgbClr val="0070C0"/>
                  </a:solidFill>
                  <a:effectLst/>
                  <a:latin typeface="Calibri"/>
                </a:rPr>
                <a:t> to</a:t>
              </a:r>
              <a:r>
                <a:rPr lang="en-GB" sz="1400" b="1">
                  <a:solidFill>
                    <a:srgbClr val="0070C0"/>
                  </a:solidFill>
                </a:rPr>
                <a:t> Now:</a:t>
              </a:r>
            </a:p>
          </p:txBody>
        </p:sp>
      </p:grpSp>
      <p:grpSp>
        <p:nvGrpSpPr>
          <p:cNvPr id="108" name="Group 107">
            <a:extLst>
              <a:ext uri="{FF2B5EF4-FFF2-40B4-BE49-F238E27FC236}">
                <a16:creationId xmlns:a16="http://schemas.microsoft.com/office/drawing/2014/main" id="{C616DC8C-F305-44D8-BE63-9A0FC5626BAE}"/>
              </a:ext>
            </a:extLst>
          </p:cNvPr>
          <p:cNvGrpSpPr/>
          <p:nvPr/>
        </p:nvGrpSpPr>
        <p:grpSpPr>
          <a:xfrm>
            <a:off x="9535506" y="5376779"/>
            <a:ext cx="2180497" cy="1367970"/>
            <a:chOff x="854842" y="5669657"/>
            <a:chExt cx="2797855" cy="1202105"/>
          </a:xfrm>
        </p:grpSpPr>
        <p:sp>
          <p:nvSpPr>
            <p:cNvPr id="109" name="TextBox 108">
              <a:extLst>
                <a:ext uri="{FF2B5EF4-FFF2-40B4-BE49-F238E27FC236}">
                  <a16:creationId xmlns:a16="http://schemas.microsoft.com/office/drawing/2014/main" id="{965884E6-8180-4A72-8C17-84EB9C4C8744}"/>
                </a:ext>
              </a:extLst>
            </p:cNvPr>
            <p:cNvSpPr txBox="1"/>
            <p:nvPr/>
          </p:nvSpPr>
          <p:spPr>
            <a:xfrm>
              <a:off x="854842" y="6060241"/>
              <a:ext cx="2797373" cy="766511"/>
            </a:xfrm>
            <a:prstGeom prst="rect">
              <a:avLst/>
            </a:prstGeom>
            <a:noFill/>
            <a:ln w="12700">
              <a:noFill/>
            </a:ln>
          </p:spPr>
          <p:txBody>
            <a:bodyPr wrap="square" rtlCol="0">
              <a:spAutoFit/>
            </a:bodyPr>
            <a:lstStyle/>
            <a:p>
              <a:pPr algn="ctr">
                <a:lnSpc>
                  <a:spcPct val="150000"/>
                </a:lnSpc>
              </a:pPr>
              <a:r>
                <a:rPr lang="en-GB" sz="1400"/>
                <a:t>Nov 2022 to Dec 2022</a:t>
              </a:r>
            </a:p>
            <a:p>
              <a:pPr algn="ctr">
                <a:lnSpc>
                  <a:spcPct val="150000"/>
                </a:lnSpc>
              </a:pPr>
              <a:r>
                <a:rPr lang="en-GB" sz="2000" b="1"/>
                <a:t>-16%</a:t>
              </a:r>
            </a:p>
          </p:txBody>
        </p:sp>
        <p:sp>
          <p:nvSpPr>
            <p:cNvPr id="110" name="Rectangle 109">
              <a:extLst>
                <a:ext uri="{FF2B5EF4-FFF2-40B4-BE49-F238E27FC236}">
                  <a16:creationId xmlns:a16="http://schemas.microsoft.com/office/drawing/2014/main" id="{8BDF54E1-EEF5-4C05-989C-50213C0865BF}"/>
                </a:ext>
              </a:extLst>
            </p:cNvPr>
            <p:cNvSpPr/>
            <p:nvPr/>
          </p:nvSpPr>
          <p:spPr>
            <a:xfrm>
              <a:off x="857250" y="5669657"/>
              <a:ext cx="2795447" cy="120210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1" name="TextBox 110">
            <a:extLst>
              <a:ext uri="{FF2B5EF4-FFF2-40B4-BE49-F238E27FC236}">
                <a16:creationId xmlns:a16="http://schemas.microsoft.com/office/drawing/2014/main" id="{0D5B7F58-9174-416D-AD3D-5A21351247D6}"/>
              </a:ext>
            </a:extLst>
          </p:cNvPr>
          <p:cNvSpPr txBox="1"/>
          <p:nvPr/>
        </p:nvSpPr>
        <p:spPr>
          <a:xfrm>
            <a:off x="9535506" y="5384731"/>
            <a:ext cx="2178620" cy="550228"/>
          </a:xfrm>
          <a:prstGeom prst="rect">
            <a:avLst/>
          </a:prstGeom>
          <a:noFill/>
          <a:ln w="12700">
            <a:noFill/>
          </a:ln>
        </p:spPr>
        <p:txBody>
          <a:bodyPr wrap="square" lIns="91440" tIns="45720" rIns="91440" bIns="45720" rtlCol="0" anchor="t">
            <a:spAutoFit/>
          </a:bodyPr>
          <a:lstStyle/>
          <a:p>
            <a:pPr algn="ctr"/>
            <a:r>
              <a:rPr lang="en-GB" sz="1400" b="1"/>
              <a:t>Peterborough</a:t>
            </a:r>
          </a:p>
          <a:p>
            <a:pPr algn="ctr"/>
            <a:r>
              <a:rPr lang="en-GB" sz="1400" b="1">
                <a:solidFill>
                  <a:srgbClr val="0070C0"/>
                </a:solidFill>
              </a:rPr>
              <a:t>Previous month to Now:</a:t>
            </a:r>
          </a:p>
        </p:txBody>
      </p:sp>
      <p:sp>
        <p:nvSpPr>
          <p:cNvPr id="118" name="TextBox 117">
            <a:extLst>
              <a:ext uri="{FF2B5EF4-FFF2-40B4-BE49-F238E27FC236}">
                <a16:creationId xmlns:a16="http://schemas.microsoft.com/office/drawing/2014/main" id="{BF4586F4-B59A-420F-8920-A0322CD04103}"/>
              </a:ext>
            </a:extLst>
          </p:cNvPr>
          <p:cNvSpPr txBox="1"/>
          <p:nvPr/>
        </p:nvSpPr>
        <p:spPr>
          <a:xfrm rot="16200000">
            <a:off x="-1245679" y="3466592"/>
            <a:ext cx="3675468" cy="338554"/>
          </a:xfrm>
          <a:prstGeom prst="rect">
            <a:avLst/>
          </a:prstGeom>
          <a:noFill/>
        </p:spPr>
        <p:txBody>
          <a:bodyPr wrap="square" rtlCol="0">
            <a:spAutoFit/>
          </a:bodyPr>
          <a:lstStyle/>
          <a:p>
            <a:pPr algn="ctr"/>
            <a:r>
              <a:rPr lang="en-GB" sz="1600" b="1"/>
              <a:t>Bus passengers</a:t>
            </a:r>
            <a:endParaRPr lang="en-GB" b="1"/>
          </a:p>
        </p:txBody>
      </p:sp>
      <p:sp>
        <p:nvSpPr>
          <p:cNvPr id="121" name="TextBox 120">
            <a:extLst>
              <a:ext uri="{FF2B5EF4-FFF2-40B4-BE49-F238E27FC236}">
                <a16:creationId xmlns:a16="http://schemas.microsoft.com/office/drawing/2014/main" id="{90C9DD8D-640C-4E62-9636-AC22F0872D57}"/>
              </a:ext>
            </a:extLst>
          </p:cNvPr>
          <p:cNvSpPr txBox="1"/>
          <p:nvPr/>
        </p:nvSpPr>
        <p:spPr>
          <a:xfrm>
            <a:off x="907369" y="5057799"/>
            <a:ext cx="1687629" cy="523220"/>
          </a:xfrm>
          <a:prstGeom prst="rect">
            <a:avLst/>
          </a:prstGeom>
          <a:noFill/>
        </p:spPr>
        <p:txBody>
          <a:bodyPr wrap="square" rtlCol="0">
            <a:spAutoFit/>
          </a:bodyPr>
          <a:lstStyle/>
          <a:p>
            <a:r>
              <a:rPr lang="en-GB" sz="1400" b="1">
                <a:solidFill>
                  <a:srgbClr val="FFCA28"/>
                </a:solidFill>
              </a:rPr>
              <a:t>First lockdown continued</a:t>
            </a:r>
          </a:p>
        </p:txBody>
      </p:sp>
      <p:sp>
        <p:nvSpPr>
          <p:cNvPr id="57" name="TextBox 56">
            <a:extLst>
              <a:ext uri="{FF2B5EF4-FFF2-40B4-BE49-F238E27FC236}">
                <a16:creationId xmlns:a16="http://schemas.microsoft.com/office/drawing/2014/main" id="{0F524B8B-9C59-4383-B45C-A7EC92D566C4}"/>
              </a:ext>
            </a:extLst>
          </p:cNvPr>
          <p:cNvSpPr txBox="1"/>
          <p:nvPr/>
        </p:nvSpPr>
        <p:spPr>
          <a:xfrm>
            <a:off x="964724" y="1571447"/>
            <a:ext cx="1617580" cy="369332"/>
          </a:xfrm>
          <a:prstGeom prst="rect">
            <a:avLst/>
          </a:prstGeom>
          <a:noFill/>
        </p:spPr>
        <p:txBody>
          <a:bodyPr wrap="square" rtlCol="0">
            <a:spAutoFit/>
          </a:bodyPr>
          <a:lstStyle/>
          <a:p>
            <a:r>
              <a:rPr lang="en-GB" b="1">
                <a:solidFill>
                  <a:srgbClr val="DF3B4F"/>
                </a:solidFill>
              </a:rPr>
              <a:t>2019-20</a:t>
            </a:r>
          </a:p>
        </p:txBody>
      </p:sp>
      <p:sp>
        <p:nvSpPr>
          <p:cNvPr id="58" name="TextBox 57">
            <a:extLst>
              <a:ext uri="{FF2B5EF4-FFF2-40B4-BE49-F238E27FC236}">
                <a16:creationId xmlns:a16="http://schemas.microsoft.com/office/drawing/2014/main" id="{0DB0CE97-DEC9-4203-BEA9-705E10E5752A}"/>
              </a:ext>
            </a:extLst>
          </p:cNvPr>
          <p:cNvSpPr txBox="1"/>
          <p:nvPr/>
        </p:nvSpPr>
        <p:spPr>
          <a:xfrm>
            <a:off x="1020079" y="5697072"/>
            <a:ext cx="1427706" cy="369332"/>
          </a:xfrm>
          <a:prstGeom prst="rect">
            <a:avLst/>
          </a:prstGeom>
          <a:noFill/>
        </p:spPr>
        <p:txBody>
          <a:bodyPr wrap="square" rtlCol="0">
            <a:spAutoFit/>
          </a:bodyPr>
          <a:lstStyle/>
          <a:p>
            <a:r>
              <a:rPr lang="en-GB" b="1">
                <a:solidFill>
                  <a:srgbClr val="FFCA28"/>
                </a:solidFill>
              </a:rPr>
              <a:t>2020-21</a:t>
            </a:r>
          </a:p>
        </p:txBody>
      </p:sp>
      <p:sp>
        <p:nvSpPr>
          <p:cNvPr id="59" name="TextBox 58">
            <a:extLst>
              <a:ext uri="{FF2B5EF4-FFF2-40B4-BE49-F238E27FC236}">
                <a16:creationId xmlns:a16="http://schemas.microsoft.com/office/drawing/2014/main" id="{149A74F1-ABE7-48C8-850C-A734A5330ED7}"/>
              </a:ext>
            </a:extLst>
          </p:cNvPr>
          <p:cNvSpPr txBox="1"/>
          <p:nvPr/>
        </p:nvSpPr>
        <p:spPr>
          <a:xfrm>
            <a:off x="964724" y="4290481"/>
            <a:ext cx="1427706" cy="369332"/>
          </a:xfrm>
          <a:prstGeom prst="rect">
            <a:avLst/>
          </a:prstGeom>
          <a:noFill/>
        </p:spPr>
        <p:txBody>
          <a:bodyPr wrap="square" rtlCol="0">
            <a:spAutoFit/>
          </a:bodyPr>
          <a:lstStyle/>
          <a:p>
            <a:r>
              <a:rPr lang="en-GB" b="1">
                <a:solidFill>
                  <a:srgbClr val="288DD0"/>
                </a:solidFill>
              </a:rPr>
              <a:t>2021-22</a:t>
            </a:r>
          </a:p>
        </p:txBody>
      </p:sp>
      <p:sp>
        <p:nvSpPr>
          <p:cNvPr id="60" name="TextBox 59">
            <a:extLst>
              <a:ext uri="{FF2B5EF4-FFF2-40B4-BE49-F238E27FC236}">
                <a16:creationId xmlns:a16="http://schemas.microsoft.com/office/drawing/2014/main" id="{71842205-4C45-43C4-9458-D282B74DB81B}"/>
              </a:ext>
            </a:extLst>
          </p:cNvPr>
          <p:cNvSpPr txBox="1"/>
          <p:nvPr/>
        </p:nvSpPr>
        <p:spPr>
          <a:xfrm>
            <a:off x="1020079" y="2765779"/>
            <a:ext cx="1427706" cy="369332"/>
          </a:xfrm>
          <a:prstGeom prst="rect">
            <a:avLst/>
          </a:prstGeom>
          <a:noFill/>
        </p:spPr>
        <p:txBody>
          <a:bodyPr wrap="square" rtlCol="0">
            <a:spAutoFit/>
          </a:bodyPr>
          <a:lstStyle/>
          <a:p>
            <a:r>
              <a:rPr lang="en-GB" b="1">
                <a:solidFill>
                  <a:srgbClr val="4AB89E"/>
                </a:solidFill>
              </a:rPr>
              <a:t>2022-23</a:t>
            </a:r>
          </a:p>
        </p:txBody>
      </p:sp>
      <p:sp>
        <p:nvSpPr>
          <p:cNvPr id="62" name="TextBox 61">
            <a:extLst>
              <a:ext uri="{FF2B5EF4-FFF2-40B4-BE49-F238E27FC236}">
                <a16:creationId xmlns:a16="http://schemas.microsoft.com/office/drawing/2014/main" id="{0969A4E1-10E9-46D8-B435-6D29C620DAE9}"/>
              </a:ext>
            </a:extLst>
          </p:cNvPr>
          <p:cNvSpPr txBox="1"/>
          <p:nvPr/>
        </p:nvSpPr>
        <p:spPr>
          <a:xfrm>
            <a:off x="6616981" y="6251941"/>
            <a:ext cx="594123" cy="307777"/>
          </a:xfrm>
          <a:prstGeom prst="rect">
            <a:avLst/>
          </a:prstGeom>
          <a:noFill/>
        </p:spPr>
        <p:txBody>
          <a:bodyPr wrap="square" rtlCol="0">
            <a:spAutoFit/>
          </a:bodyPr>
          <a:lstStyle/>
          <a:p>
            <a:pPr algn="ctr"/>
            <a:r>
              <a:rPr lang="en-GB" sz="1400" b="1">
                <a:solidFill>
                  <a:schemeClr val="bg1">
                    <a:lumMod val="50000"/>
                  </a:schemeClr>
                </a:solidFill>
              </a:rPr>
              <a:t>Feb</a:t>
            </a:r>
          </a:p>
        </p:txBody>
      </p:sp>
      <p:cxnSp>
        <p:nvCxnSpPr>
          <p:cNvPr id="4" name="Straight Connector 3">
            <a:extLst>
              <a:ext uri="{FF2B5EF4-FFF2-40B4-BE49-F238E27FC236}">
                <a16:creationId xmlns:a16="http://schemas.microsoft.com/office/drawing/2014/main" id="{CE502449-5BF3-41AD-B33E-69C496D57EE1}"/>
              </a:ext>
            </a:extLst>
          </p:cNvPr>
          <p:cNvCxnSpPr>
            <a:cxnSpLocks/>
          </p:cNvCxnSpPr>
          <p:nvPr/>
        </p:nvCxnSpPr>
        <p:spPr>
          <a:xfrm flipV="1">
            <a:off x="5959425" y="1664972"/>
            <a:ext cx="26024" cy="437757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C73A64B7-12EA-493A-9646-9AFADD9787D3}"/>
              </a:ext>
            </a:extLst>
          </p:cNvPr>
          <p:cNvSpPr txBox="1"/>
          <p:nvPr/>
        </p:nvSpPr>
        <p:spPr>
          <a:xfrm>
            <a:off x="6036449" y="6254399"/>
            <a:ext cx="594123" cy="307777"/>
          </a:xfrm>
          <a:prstGeom prst="rect">
            <a:avLst/>
          </a:prstGeom>
          <a:noFill/>
        </p:spPr>
        <p:txBody>
          <a:bodyPr wrap="square" rtlCol="0">
            <a:spAutoFit/>
          </a:bodyPr>
          <a:lstStyle/>
          <a:p>
            <a:pPr algn="ctr"/>
            <a:r>
              <a:rPr lang="en-GB" sz="1400" b="1">
                <a:solidFill>
                  <a:schemeClr val="bg1">
                    <a:lumMod val="50000"/>
                  </a:schemeClr>
                </a:solidFill>
              </a:rPr>
              <a:t>Jan</a:t>
            </a:r>
          </a:p>
        </p:txBody>
      </p:sp>
      <p:sp>
        <p:nvSpPr>
          <p:cNvPr id="67" name="TextBox 66">
            <a:extLst>
              <a:ext uri="{FF2B5EF4-FFF2-40B4-BE49-F238E27FC236}">
                <a16:creationId xmlns:a16="http://schemas.microsoft.com/office/drawing/2014/main" id="{244534E3-D983-4C9C-8E27-6068A9765912}"/>
              </a:ext>
            </a:extLst>
          </p:cNvPr>
          <p:cNvSpPr txBox="1"/>
          <p:nvPr/>
        </p:nvSpPr>
        <p:spPr>
          <a:xfrm>
            <a:off x="5372294" y="6261466"/>
            <a:ext cx="632223" cy="307777"/>
          </a:xfrm>
          <a:prstGeom prst="rect">
            <a:avLst/>
          </a:prstGeom>
          <a:noFill/>
        </p:spPr>
        <p:txBody>
          <a:bodyPr wrap="square" rtlCol="0">
            <a:spAutoFit/>
          </a:bodyPr>
          <a:lstStyle/>
          <a:p>
            <a:pPr algn="ctr"/>
            <a:r>
              <a:rPr lang="en-GB" sz="1400" b="1">
                <a:solidFill>
                  <a:schemeClr val="bg1">
                    <a:lumMod val="50000"/>
                  </a:schemeClr>
                </a:solidFill>
              </a:rPr>
              <a:t>Dec</a:t>
            </a:r>
          </a:p>
        </p:txBody>
      </p:sp>
      <p:sp>
        <p:nvSpPr>
          <p:cNvPr id="72" name="TextBox 71">
            <a:extLst>
              <a:ext uri="{FF2B5EF4-FFF2-40B4-BE49-F238E27FC236}">
                <a16:creationId xmlns:a16="http://schemas.microsoft.com/office/drawing/2014/main" id="{8478362C-FCA8-493A-A966-47B434980E2B}"/>
              </a:ext>
            </a:extLst>
          </p:cNvPr>
          <p:cNvSpPr txBox="1"/>
          <p:nvPr/>
        </p:nvSpPr>
        <p:spPr>
          <a:xfrm>
            <a:off x="3492622" y="5704923"/>
            <a:ext cx="843815" cy="307777"/>
          </a:xfrm>
          <a:prstGeom prst="rect">
            <a:avLst/>
          </a:prstGeom>
          <a:noFill/>
        </p:spPr>
        <p:txBody>
          <a:bodyPr wrap="square" rtlCol="0">
            <a:spAutoFit/>
          </a:bodyPr>
          <a:lstStyle/>
          <a:p>
            <a:pPr algn="ctr"/>
            <a:r>
              <a:rPr lang="en-GB" sz="1400" b="1">
                <a:solidFill>
                  <a:schemeClr val="bg1">
                    <a:lumMod val="50000"/>
                  </a:schemeClr>
                </a:solidFill>
              </a:rPr>
              <a:t>Sep</a:t>
            </a:r>
          </a:p>
        </p:txBody>
      </p:sp>
      <p:sp>
        <p:nvSpPr>
          <p:cNvPr id="74" name="TextBox 73">
            <a:extLst>
              <a:ext uri="{FF2B5EF4-FFF2-40B4-BE49-F238E27FC236}">
                <a16:creationId xmlns:a16="http://schemas.microsoft.com/office/drawing/2014/main" id="{5E62F868-657D-4A71-AB61-C9E3F821C536}"/>
              </a:ext>
            </a:extLst>
          </p:cNvPr>
          <p:cNvSpPr txBox="1"/>
          <p:nvPr/>
        </p:nvSpPr>
        <p:spPr>
          <a:xfrm>
            <a:off x="7200898" y="6251941"/>
            <a:ext cx="594123" cy="307777"/>
          </a:xfrm>
          <a:prstGeom prst="rect">
            <a:avLst/>
          </a:prstGeom>
          <a:noFill/>
        </p:spPr>
        <p:txBody>
          <a:bodyPr wrap="square" rtlCol="0">
            <a:spAutoFit/>
          </a:bodyPr>
          <a:lstStyle/>
          <a:p>
            <a:pPr algn="ctr"/>
            <a:r>
              <a:rPr lang="en-GB" sz="1400" b="1">
                <a:solidFill>
                  <a:schemeClr val="bg1">
                    <a:lumMod val="50000"/>
                  </a:schemeClr>
                </a:solidFill>
              </a:rPr>
              <a:t>Mar</a:t>
            </a:r>
          </a:p>
        </p:txBody>
      </p:sp>
      <p:sp>
        <p:nvSpPr>
          <p:cNvPr id="75" name="TextBox 74">
            <a:extLst>
              <a:ext uri="{FF2B5EF4-FFF2-40B4-BE49-F238E27FC236}">
                <a16:creationId xmlns:a16="http://schemas.microsoft.com/office/drawing/2014/main" id="{F52558F0-7BAE-4CAA-9038-04792D9D96D4}"/>
              </a:ext>
            </a:extLst>
          </p:cNvPr>
          <p:cNvSpPr txBox="1"/>
          <p:nvPr/>
        </p:nvSpPr>
        <p:spPr>
          <a:xfrm>
            <a:off x="7791172" y="6251941"/>
            <a:ext cx="594123" cy="307777"/>
          </a:xfrm>
          <a:prstGeom prst="rect">
            <a:avLst/>
          </a:prstGeom>
          <a:noFill/>
        </p:spPr>
        <p:txBody>
          <a:bodyPr wrap="square" rtlCol="0">
            <a:spAutoFit/>
          </a:bodyPr>
          <a:lstStyle/>
          <a:p>
            <a:pPr algn="ctr"/>
            <a:r>
              <a:rPr lang="en-GB" sz="1400" b="1">
                <a:solidFill>
                  <a:schemeClr val="bg1">
                    <a:lumMod val="50000"/>
                  </a:schemeClr>
                </a:solidFill>
              </a:rPr>
              <a:t>Apr</a:t>
            </a:r>
          </a:p>
        </p:txBody>
      </p:sp>
      <p:sp>
        <p:nvSpPr>
          <p:cNvPr id="77" name="TextBox 76">
            <a:extLst>
              <a:ext uri="{FF2B5EF4-FFF2-40B4-BE49-F238E27FC236}">
                <a16:creationId xmlns:a16="http://schemas.microsoft.com/office/drawing/2014/main" id="{56F4A997-30DD-4DEA-A88B-3C42BE73B3A4}"/>
              </a:ext>
            </a:extLst>
          </p:cNvPr>
          <p:cNvSpPr txBox="1"/>
          <p:nvPr/>
        </p:nvSpPr>
        <p:spPr>
          <a:xfrm>
            <a:off x="1031481" y="6249903"/>
            <a:ext cx="594123" cy="307777"/>
          </a:xfrm>
          <a:prstGeom prst="rect">
            <a:avLst/>
          </a:prstGeom>
          <a:noFill/>
        </p:spPr>
        <p:txBody>
          <a:bodyPr wrap="square" rtlCol="0">
            <a:spAutoFit/>
          </a:bodyPr>
          <a:lstStyle/>
          <a:p>
            <a:pPr algn="ctr"/>
            <a:r>
              <a:rPr lang="en-GB" sz="1400" b="1">
                <a:solidFill>
                  <a:schemeClr val="bg1">
                    <a:lumMod val="50000"/>
                  </a:schemeClr>
                </a:solidFill>
              </a:rPr>
              <a:t>May</a:t>
            </a:r>
          </a:p>
        </p:txBody>
      </p:sp>
      <p:sp>
        <p:nvSpPr>
          <p:cNvPr id="80" name="TextBox 79">
            <a:extLst>
              <a:ext uri="{FF2B5EF4-FFF2-40B4-BE49-F238E27FC236}">
                <a16:creationId xmlns:a16="http://schemas.microsoft.com/office/drawing/2014/main" id="{08AD3057-D0BF-4098-8993-EBA503409CBE}"/>
              </a:ext>
            </a:extLst>
          </p:cNvPr>
          <p:cNvSpPr txBox="1"/>
          <p:nvPr/>
        </p:nvSpPr>
        <p:spPr>
          <a:xfrm>
            <a:off x="1670414" y="6250179"/>
            <a:ext cx="594123" cy="307777"/>
          </a:xfrm>
          <a:prstGeom prst="rect">
            <a:avLst/>
          </a:prstGeom>
          <a:noFill/>
        </p:spPr>
        <p:txBody>
          <a:bodyPr wrap="square" rtlCol="0">
            <a:spAutoFit/>
          </a:bodyPr>
          <a:lstStyle/>
          <a:p>
            <a:pPr algn="ctr"/>
            <a:r>
              <a:rPr lang="en-GB" sz="1400" b="1">
                <a:solidFill>
                  <a:schemeClr val="bg1">
                    <a:lumMod val="50000"/>
                  </a:schemeClr>
                </a:solidFill>
              </a:rPr>
              <a:t>Jun</a:t>
            </a:r>
          </a:p>
        </p:txBody>
      </p:sp>
      <p:sp>
        <p:nvSpPr>
          <p:cNvPr id="81" name="TextBox 80">
            <a:extLst>
              <a:ext uri="{FF2B5EF4-FFF2-40B4-BE49-F238E27FC236}">
                <a16:creationId xmlns:a16="http://schemas.microsoft.com/office/drawing/2014/main" id="{0163B415-EF58-4B0A-B638-B880A9BA0CBE}"/>
              </a:ext>
            </a:extLst>
          </p:cNvPr>
          <p:cNvSpPr txBox="1"/>
          <p:nvPr/>
        </p:nvSpPr>
        <p:spPr>
          <a:xfrm>
            <a:off x="2268319" y="6248142"/>
            <a:ext cx="594123" cy="307777"/>
          </a:xfrm>
          <a:prstGeom prst="rect">
            <a:avLst/>
          </a:prstGeom>
          <a:noFill/>
        </p:spPr>
        <p:txBody>
          <a:bodyPr wrap="square" rtlCol="0">
            <a:spAutoFit/>
          </a:bodyPr>
          <a:lstStyle/>
          <a:p>
            <a:pPr algn="ctr"/>
            <a:r>
              <a:rPr lang="en-GB" sz="1400" b="1">
                <a:solidFill>
                  <a:schemeClr val="bg1">
                    <a:lumMod val="50000"/>
                  </a:schemeClr>
                </a:solidFill>
              </a:rPr>
              <a:t>Jul</a:t>
            </a:r>
          </a:p>
        </p:txBody>
      </p:sp>
      <p:sp>
        <p:nvSpPr>
          <p:cNvPr id="84" name="TextBox 83">
            <a:extLst>
              <a:ext uri="{FF2B5EF4-FFF2-40B4-BE49-F238E27FC236}">
                <a16:creationId xmlns:a16="http://schemas.microsoft.com/office/drawing/2014/main" id="{C19D8856-7D68-40E4-997C-E91E796E58D5}"/>
              </a:ext>
            </a:extLst>
          </p:cNvPr>
          <p:cNvSpPr txBox="1"/>
          <p:nvPr/>
        </p:nvSpPr>
        <p:spPr>
          <a:xfrm>
            <a:off x="2869152" y="6248395"/>
            <a:ext cx="594123" cy="307777"/>
          </a:xfrm>
          <a:prstGeom prst="rect">
            <a:avLst/>
          </a:prstGeom>
          <a:noFill/>
        </p:spPr>
        <p:txBody>
          <a:bodyPr wrap="square" rtlCol="0">
            <a:spAutoFit/>
          </a:bodyPr>
          <a:lstStyle/>
          <a:p>
            <a:pPr algn="ctr"/>
            <a:r>
              <a:rPr lang="en-GB" sz="1400" b="1">
                <a:solidFill>
                  <a:schemeClr val="bg1">
                    <a:lumMod val="50000"/>
                  </a:schemeClr>
                </a:solidFill>
              </a:rPr>
              <a:t>Aug</a:t>
            </a:r>
          </a:p>
        </p:txBody>
      </p:sp>
      <p:sp>
        <p:nvSpPr>
          <p:cNvPr id="94" name="TextBox 93">
            <a:extLst>
              <a:ext uri="{FF2B5EF4-FFF2-40B4-BE49-F238E27FC236}">
                <a16:creationId xmlns:a16="http://schemas.microsoft.com/office/drawing/2014/main" id="{52922F33-515C-4680-A5D4-D5FEAC0525D4}"/>
              </a:ext>
            </a:extLst>
          </p:cNvPr>
          <p:cNvSpPr txBox="1"/>
          <p:nvPr/>
        </p:nvSpPr>
        <p:spPr>
          <a:xfrm>
            <a:off x="3509031" y="6261671"/>
            <a:ext cx="594123" cy="307777"/>
          </a:xfrm>
          <a:prstGeom prst="rect">
            <a:avLst/>
          </a:prstGeom>
          <a:noFill/>
        </p:spPr>
        <p:txBody>
          <a:bodyPr wrap="square" rtlCol="0">
            <a:spAutoFit/>
          </a:bodyPr>
          <a:lstStyle/>
          <a:p>
            <a:pPr algn="ctr"/>
            <a:r>
              <a:rPr lang="en-GB" sz="1400" b="1">
                <a:solidFill>
                  <a:schemeClr val="bg1">
                    <a:lumMod val="50000"/>
                  </a:schemeClr>
                </a:solidFill>
              </a:rPr>
              <a:t>Sep</a:t>
            </a:r>
          </a:p>
        </p:txBody>
      </p:sp>
      <p:sp>
        <p:nvSpPr>
          <p:cNvPr id="95" name="TextBox 94">
            <a:extLst>
              <a:ext uri="{FF2B5EF4-FFF2-40B4-BE49-F238E27FC236}">
                <a16:creationId xmlns:a16="http://schemas.microsoft.com/office/drawing/2014/main" id="{712C1FE0-01C7-4A91-A5BC-C8C0DCA032DB}"/>
              </a:ext>
            </a:extLst>
          </p:cNvPr>
          <p:cNvSpPr txBox="1"/>
          <p:nvPr/>
        </p:nvSpPr>
        <p:spPr>
          <a:xfrm>
            <a:off x="4088171" y="6269643"/>
            <a:ext cx="594123" cy="307777"/>
          </a:xfrm>
          <a:prstGeom prst="rect">
            <a:avLst/>
          </a:prstGeom>
          <a:noFill/>
        </p:spPr>
        <p:txBody>
          <a:bodyPr wrap="square" rtlCol="0">
            <a:spAutoFit/>
          </a:bodyPr>
          <a:lstStyle/>
          <a:p>
            <a:pPr algn="ctr"/>
            <a:r>
              <a:rPr lang="en-GB" sz="1400" b="1">
                <a:solidFill>
                  <a:schemeClr val="bg1">
                    <a:lumMod val="50000"/>
                  </a:schemeClr>
                </a:solidFill>
              </a:rPr>
              <a:t>Oct</a:t>
            </a:r>
          </a:p>
        </p:txBody>
      </p:sp>
      <p:sp>
        <p:nvSpPr>
          <p:cNvPr id="96" name="TextBox 95">
            <a:extLst>
              <a:ext uri="{FF2B5EF4-FFF2-40B4-BE49-F238E27FC236}">
                <a16:creationId xmlns:a16="http://schemas.microsoft.com/office/drawing/2014/main" id="{D246C47B-50D1-4BB0-80C0-B043EA529D2B}"/>
              </a:ext>
            </a:extLst>
          </p:cNvPr>
          <p:cNvSpPr txBox="1"/>
          <p:nvPr/>
        </p:nvSpPr>
        <p:spPr>
          <a:xfrm>
            <a:off x="4755031" y="6261670"/>
            <a:ext cx="594123" cy="307777"/>
          </a:xfrm>
          <a:prstGeom prst="rect">
            <a:avLst/>
          </a:prstGeom>
          <a:noFill/>
        </p:spPr>
        <p:txBody>
          <a:bodyPr wrap="square" rtlCol="0">
            <a:spAutoFit/>
          </a:bodyPr>
          <a:lstStyle/>
          <a:p>
            <a:pPr algn="ctr"/>
            <a:r>
              <a:rPr lang="en-GB" sz="1400" b="1">
                <a:solidFill>
                  <a:schemeClr val="bg1">
                    <a:lumMod val="50000"/>
                  </a:schemeClr>
                </a:solidFill>
              </a:rPr>
              <a:t>Nov</a:t>
            </a:r>
          </a:p>
        </p:txBody>
      </p:sp>
      <p:pic>
        <p:nvPicPr>
          <p:cNvPr id="56" name="Picture 55" descr="A picture containing text&#10;&#10;Description automatically generated">
            <a:extLst>
              <a:ext uri="{FF2B5EF4-FFF2-40B4-BE49-F238E27FC236}">
                <a16:creationId xmlns:a16="http://schemas.microsoft.com/office/drawing/2014/main" id="{02106871-148C-4099-985D-2D02D30600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0770172" y="-778447"/>
            <a:ext cx="590827" cy="2204871"/>
          </a:xfrm>
          <a:prstGeom prst="rect">
            <a:avLst/>
          </a:prstGeom>
        </p:spPr>
      </p:pic>
    </p:spTree>
    <p:extLst>
      <p:ext uri="{BB962C8B-B14F-4D97-AF65-F5344CB8AC3E}">
        <p14:creationId xmlns:p14="http://schemas.microsoft.com/office/powerpoint/2010/main" val="40773376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3D3E9BD6-8D74-408F-9410-09BBAFBC4E7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1640523" y="1666746"/>
            <a:ext cx="8793861" cy="4884822"/>
          </a:xfrm>
          <a:prstGeom prst="rect">
            <a:avLst/>
          </a:prstGeom>
          <a:noFill/>
        </p:spPr>
      </p:pic>
      <p:sp>
        <p:nvSpPr>
          <p:cNvPr id="21" name="Rectangle 20">
            <a:extLst>
              <a:ext uri="{FF2B5EF4-FFF2-40B4-BE49-F238E27FC236}">
                <a16:creationId xmlns:a16="http://schemas.microsoft.com/office/drawing/2014/main" id="{134BA738-04A3-4C04-88F6-F0EEAB1A8282}"/>
              </a:ext>
            </a:extLst>
          </p:cNvPr>
          <p:cNvSpPr/>
          <p:nvPr/>
        </p:nvSpPr>
        <p:spPr>
          <a:xfrm>
            <a:off x="0" y="-9126"/>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a:solidFill>
                  <a:prstClr val="white"/>
                </a:solidFill>
                <a:latin typeface="Calibri" panose="020F0502020204030204"/>
              </a:rPr>
              <a:t>Park &amp; Ride Passengers: Cambridge</a:t>
            </a:r>
            <a:endParaRPr kumimoji="0" lang="en-GB" sz="2800" b="1" i="0" u="none" strike="noStrike" kern="1200" cap="none" spc="0" normalizeH="0" baseline="0" noProof="0">
              <a:ln>
                <a:noFill/>
              </a:ln>
              <a:solidFill>
                <a:prstClr val="white"/>
              </a:solidFill>
              <a:effectLst/>
              <a:highlight>
                <a:srgbClr val="FFFF00"/>
              </a:highlight>
              <a:uLnTx/>
              <a:uFillTx/>
              <a:latin typeface="Calibri" panose="020F0502020204030204"/>
              <a:ea typeface="+mn-ea"/>
              <a:cs typeface="+mn-cs"/>
            </a:endParaRPr>
          </a:p>
        </p:txBody>
      </p:sp>
      <p:sp>
        <p:nvSpPr>
          <p:cNvPr id="76" name="TextBox 75">
            <a:extLst>
              <a:ext uri="{FF2B5EF4-FFF2-40B4-BE49-F238E27FC236}">
                <a16:creationId xmlns:a16="http://schemas.microsoft.com/office/drawing/2014/main" id="{BA4B3383-9BF7-475A-97E7-85328E7B347C}"/>
              </a:ext>
            </a:extLst>
          </p:cNvPr>
          <p:cNvSpPr txBox="1"/>
          <p:nvPr/>
        </p:nvSpPr>
        <p:spPr>
          <a:xfrm>
            <a:off x="31897" y="6610255"/>
            <a:ext cx="8600844" cy="261610"/>
          </a:xfrm>
          <a:prstGeom prst="rect">
            <a:avLst/>
          </a:prstGeom>
          <a:noFill/>
        </p:spPr>
        <p:txBody>
          <a:bodyPr wrap="square">
            <a:spAutoFit/>
          </a:bodyPr>
          <a:lstStyle/>
          <a:p>
            <a:r>
              <a:rPr lang="en-GB" sz="1050"/>
              <a:t>Due to the commercial sensitivity of this data, bus passenger volumes are not marked on the y-axis of this graph.</a:t>
            </a:r>
          </a:p>
        </p:txBody>
      </p:sp>
      <p:sp>
        <p:nvSpPr>
          <p:cNvPr id="2" name="Slide Number Placeholder 1">
            <a:extLst>
              <a:ext uri="{FF2B5EF4-FFF2-40B4-BE49-F238E27FC236}">
                <a16:creationId xmlns:a16="http://schemas.microsoft.com/office/drawing/2014/main" id="{6754B11A-02AC-49FA-BF24-3635D45E7776}"/>
              </a:ext>
            </a:extLst>
          </p:cNvPr>
          <p:cNvSpPr>
            <a:spLocks noGrp="1"/>
          </p:cNvSpPr>
          <p:nvPr>
            <p:ph type="sldNum" sz="quarter" idx="12"/>
          </p:nvPr>
        </p:nvSpPr>
        <p:spPr>
          <a:xfrm>
            <a:off x="9416903" y="6496262"/>
            <a:ext cx="2743200" cy="365125"/>
          </a:xfrm>
        </p:spPr>
        <p:txBody>
          <a:bodyPr/>
          <a:lstStyle/>
          <a:p>
            <a:fld id="{AE56028F-813B-4E02-837E-17CD63D81F9F}" type="slidenum">
              <a:rPr lang="en-GB" smtClean="0"/>
              <a:t>44</a:t>
            </a:fld>
            <a:endParaRPr lang="en-GB"/>
          </a:p>
        </p:txBody>
      </p:sp>
      <p:sp>
        <p:nvSpPr>
          <p:cNvPr id="36" name="TextBox 35">
            <a:extLst>
              <a:ext uri="{FF2B5EF4-FFF2-40B4-BE49-F238E27FC236}">
                <a16:creationId xmlns:a16="http://schemas.microsoft.com/office/drawing/2014/main" id="{DF1A8669-F2A4-489E-AB85-6A1E61FEE2A8}"/>
              </a:ext>
            </a:extLst>
          </p:cNvPr>
          <p:cNvSpPr txBox="1"/>
          <p:nvPr/>
        </p:nvSpPr>
        <p:spPr>
          <a:xfrm>
            <a:off x="4165471" y="4412595"/>
            <a:ext cx="960916" cy="461665"/>
          </a:xfrm>
          <a:prstGeom prst="rect">
            <a:avLst/>
          </a:prstGeom>
          <a:noFill/>
        </p:spPr>
        <p:txBody>
          <a:bodyPr wrap="square" rtlCol="0">
            <a:spAutoFit/>
          </a:bodyPr>
          <a:lstStyle/>
          <a:p>
            <a:pPr algn="ctr"/>
            <a:r>
              <a:rPr lang="en-GB" sz="1200" b="1"/>
              <a:t>First lockdown</a:t>
            </a:r>
          </a:p>
        </p:txBody>
      </p:sp>
      <p:sp>
        <p:nvSpPr>
          <p:cNvPr id="37" name="TextBox 36">
            <a:extLst>
              <a:ext uri="{FF2B5EF4-FFF2-40B4-BE49-F238E27FC236}">
                <a16:creationId xmlns:a16="http://schemas.microsoft.com/office/drawing/2014/main" id="{C95081CA-B763-4E27-8785-3D40781941D5}"/>
              </a:ext>
            </a:extLst>
          </p:cNvPr>
          <p:cNvSpPr txBox="1"/>
          <p:nvPr/>
        </p:nvSpPr>
        <p:spPr>
          <a:xfrm>
            <a:off x="5114481" y="3912622"/>
            <a:ext cx="970506" cy="461665"/>
          </a:xfrm>
          <a:prstGeom prst="rect">
            <a:avLst/>
          </a:prstGeom>
          <a:noFill/>
        </p:spPr>
        <p:txBody>
          <a:bodyPr wrap="square" rtlCol="0">
            <a:spAutoFit/>
          </a:bodyPr>
          <a:lstStyle/>
          <a:p>
            <a:pPr algn="ctr"/>
            <a:r>
              <a:rPr lang="en-GB" sz="1200" b="1"/>
              <a:t>Second lockdown</a:t>
            </a:r>
          </a:p>
        </p:txBody>
      </p:sp>
      <p:sp>
        <p:nvSpPr>
          <p:cNvPr id="38" name="TextBox 37">
            <a:extLst>
              <a:ext uri="{FF2B5EF4-FFF2-40B4-BE49-F238E27FC236}">
                <a16:creationId xmlns:a16="http://schemas.microsoft.com/office/drawing/2014/main" id="{CD5E1E23-715E-48A7-A771-790CB6766980}"/>
              </a:ext>
            </a:extLst>
          </p:cNvPr>
          <p:cNvSpPr txBox="1"/>
          <p:nvPr/>
        </p:nvSpPr>
        <p:spPr>
          <a:xfrm>
            <a:off x="5622884" y="4379675"/>
            <a:ext cx="1049310" cy="461665"/>
          </a:xfrm>
          <a:prstGeom prst="rect">
            <a:avLst/>
          </a:prstGeom>
          <a:noFill/>
        </p:spPr>
        <p:txBody>
          <a:bodyPr wrap="square" rtlCol="0">
            <a:spAutoFit/>
          </a:bodyPr>
          <a:lstStyle/>
          <a:p>
            <a:pPr algn="ctr"/>
            <a:r>
              <a:rPr lang="en-GB" sz="1200" b="1"/>
              <a:t>Third lockdown</a:t>
            </a:r>
          </a:p>
        </p:txBody>
      </p:sp>
      <p:sp>
        <p:nvSpPr>
          <p:cNvPr id="35" name="Rectangle 34">
            <a:extLst>
              <a:ext uri="{FF2B5EF4-FFF2-40B4-BE49-F238E27FC236}">
                <a16:creationId xmlns:a16="http://schemas.microsoft.com/office/drawing/2014/main" id="{A0FC0050-9A92-4F83-9AFC-330BA7F902A8}"/>
              </a:ext>
            </a:extLst>
          </p:cNvPr>
          <p:cNvSpPr/>
          <p:nvPr/>
        </p:nvSpPr>
        <p:spPr>
          <a:xfrm>
            <a:off x="276336" y="726538"/>
            <a:ext cx="11639327" cy="357973"/>
          </a:xfrm>
          <a:prstGeom prst="rect">
            <a:avLst/>
          </a:prstGeom>
          <a:solidFill>
            <a:schemeClr val="accent4">
              <a:lumMod val="20000"/>
              <a:lumOff val="80000"/>
            </a:schemeClr>
          </a:solidFill>
          <a:ln w="12700">
            <a:solidFill>
              <a:srgbClr val="203864"/>
            </a:solidFill>
            <a:prstDash val="solid"/>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Calibri" panose="020F0502020204030204"/>
                <a:ea typeface="+mn-ea"/>
                <a:cs typeface="+mn-cs"/>
              </a:rPr>
              <a:t>Usage of all P&amp;R sites has </a:t>
            </a:r>
            <a:r>
              <a:rPr lang="en-GB" sz="1400">
                <a:solidFill>
                  <a:schemeClr val="tx1"/>
                </a:solidFill>
                <a:latin typeface="Calibri" panose="020F0502020204030204"/>
              </a:rPr>
              <a:t>steadily increased since early 2022. Babraham Road has almost resumed its position as most popular site.</a:t>
            </a:r>
            <a:endParaRPr kumimoji="0" lang="en-GB" sz="1400" i="0" u="none" strike="noStrike" kern="1200" cap="none" spc="0" normalizeH="0" baseline="0" noProof="0">
              <a:ln>
                <a:noFill/>
              </a:ln>
              <a:solidFill>
                <a:schemeClr val="tx1"/>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E917D7C-BE19-4FAC-96B9-3936369034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4191" y="1394258"/>
            <a:ext cx="6065626" cy="454308"/>
          </a:xfrm>
          <a:prstGeom prst="rect">
            <a:avLst/>
          </a:prstGeom>
        </p:spPr>
      </p:pic>
      <p:sp>
        <p:nvSpPr>
          <p:cNvPr id="40" name="TextBox 39">
            <a:extLst>
              <a:ext uri="{FF2B5EF4-FFF2-40B4-BE49-F238E27FC236}">
                <a16:creationId xmlns:a16="http://schemas.microsoft.com/office/drawing/2014/main" id="{59DE9EB4-10F0-4C08-8BD1-4343B8AC6D06}"/>
              </a:ext>
            </a:extLst>
          </p:cNvPr>
          <p:cNvSpPr txBox="1"/>
          <p:nvPr/>
        </p:nvSpPr>
        <p:spPr>
          <a:xfrm>
            <a:off x="1854084" y="1069449"/>
            <a:ext cx="8409570" cy="369332"/>
          </a:xfrm>
          <a:prstGeom prst="rect">
            <a:avLst/>
          </a:prstGeom>
          <a:noFill/>
        </p:spPr>
        <p:txBody>
          <a:bodyPr wrap="square" rtlCol="0">
            <a:spAutoFit/>
          </a:bodyPr>
          <a:lstStyle/>
          <a:p>
            <a:pPr algn="ctr"/>
            <a:r>
              <a:rPr lang="en-GB" b="1"/>
              <a:t>Stagecoach P&amp;R Passengers</a:t>
            </a:r>
          </a:p>
        </p:txBody>
      </p:sp>
      <p:sp>
        <p:nvSpPr>
          <p:cNvPr id="72" name="TextBox 71">
            <a:extLst>
              <a:ext uri="{FF2B5EF4-FFF2-40B4-BE49-F238E27FC236}">
                <a16:creationId xmlns:a16="http://schemas.microsoft.com/office/drawing/2014/main" id="{2563EF43-3FAD-4F1F-A756-3FA211E3F404}"/>
              </a:ext>
            </a:extLst>
          </p:cNvPr>
          <p:cNvSpPr txBox="1"/>
          <p:nvPr/>
        </p:nvSpPr>
        <p:spPr>
          <a:xfrm rot="16200000">
            <a:off x="-335607" y="3743345"/>
            <a:ext cx="3675468" cy="338554"/>
          </a:xfrm>
          <a:prstGeom prst="rect">
            <a:avLst/>
          </a:prstGeom>
          <a:noFill/>
        </p:spPr>
        <p:txBody>
          <a:bodyPr wrap="square" rtlCol="0">
            <a:spAutoFit/>
          </a:bodyPr>
          <a:lstStyle/>
          <a:p>
            <a:pPr algn="ctr"/>
            <a:r>
              <a:rPr lang="en-GB" sz="1600"/>
              <a:t>Park &amp; Ride passengers</a:t>
            </a:r>
          </a:p>
        </p:txBody>
      </p:sp>
      <p:cxnSp>
        <p:nvCxnSpPr>
          <p:cNvPr id="4" name="Straight Connector 3">
            <a:extLst>
              <a:ext uri="{FF2B5EF4-FFF2-40B4-BE49-F238E27FC236}">
                <a16:creationId xmlns:a16="http://schemas.microsoft.com/office/drawing/2014/main" id="{21B802DF-C009-4194-AB3E-2831DCFE7BD2}"/>
              </a:ext>
            </a:extLst>
          </p:cNvPr>
          <p:cNvCxnSpPr>
            <a:cxnSpLocks/>
          </p:cNvCxnSpPr>
          <p:nvPr/>
        </p:nvCxnSpPr>
        <p:spPr>
          <a:xfrm flipV="1">
            <a:off x="3843564" y="1848566"/>
            <a:ext cx="0" cy="40008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068864C-6535-47FE-A495-DE31EF22B5DB}"/>
              </a:ext>
            </a:extLst>
          </p:cNvPr>
          <p:cNvCxnSpPr>
            <a:cxnSpLocks/>
          </p:cNvCxnSpPr>
          <p:nvPr/>
        </p:nvCxnSpPr>
        <p:spPr>
          <a:xfrm flipV="1">
            <a:off x="7944859" y="1850495"/>
            <a:ext cx="0" cy="40008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46B31CD-CAA9-4CC1-92CC-5CE8D4B31FD9}"/>
              </a:ext>
            </a:extLst>
          </p:cNvPr>
          <p:cNvCxnSpPr>
            <a:cxnSpLocks/>
          </p:cNvCxnSpPr>
          <p:nvPr/>
        </p:nvCxnSpPr>
        <p:spPr>
          <a:xfrm flipV="1">
            <a:off x="5905786" y="1860141"/>
            <a:ext cx="0" cy="40008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22814DC-11E5-4DFB-AB8F-3187BE993F50}"/>
              </a:ext>
            </a:extLst>
          </p:cNvPr>
          <p:cNvSpPr txBox="1"/>
          <p:nvPr/>
        </p:nvSpPr>
        <p:spPr>
          <a:xfrm>
            <a:off x="2371660" y="1860141"/>
            <a:ext cx="729979" cy="369332"/>
          </a:xfrm>
          <a:prstGeom prst="rect">
            <a:avLst/>
          </a:prstGeom>
          <a:noFill/>
        </p:spPr>
        <p:txBody>
          <a:bodyPr wrap="square" rtlCol="0">
            <a:spAutoFit/>
          </a:bodyPr>
          <a:lstStyle/>
          <a:p>
            <a:r>
              <a:rPr lang="en-GB" b="1"/>
              <a:t>2019</a:t>
            </a:r>
          </a:p>
        </p:txBody>
      </p:sp>
      <p:sp>
        <p:nvSpPr>
          <p:cNvPr id="44" name="TextBox 43">
            <a:extLst>
              <a:ext uri="{FF2B5EF4-FFF2-40B4-BE49-F238E27FC236}">
                <a16:creationId xmlns:a16="http://schemas.microsoft.com/office/drawing/2014/main" id="{60BD8222-0138-433A-878C-8A09A80546B0}"/>
              </a:ext>
            </a:extLst>
          </p:cNvPr>
          <p:cNvSpPr txBox="1"/>
          <p:nvPr/>
        </p:nvSpPr>
        <p:spPr>
          <a:xfrm>
            <a:off x="4509686" y="1875299"/>
            <a:ext cx="729979" cy="369332"/>
          </a:xfrm>
          <a:prstGeom prst="rect">
            <a:avLst/>
          </a:prstGeom>
          <a:noFill/>
        </p:spPr>
        <p:txBody>
          <a:bodyPr wrap="square" rtlCol="0">
            <a:spAutoFit/>
          </a:bodyPr>
          <a:lstStyle/>
          <a:p>
            <a:r>
              <a:rPr lang="en-GB" b="1"/>
              <a:t>2020</a:t>
            </a:r>
          </a:p>
        </p:txBody>
      </p:sp>
      <p:sp>
        <p:nvSpPr>
          <p:cNvPr id="45" name="TextBox 44">
            <a:extLst>
              <a:ext uri="{FF2B5EF4-FFF2-40B4-BE49-F238E27FC236}">
                <a16:creationId xmlns:a16="http://schemas.microsoft.com/office/drawing/2014/main" id="{31EAFEA0-455C-476B-A820-2491D6A8DC3D}"/>
              </a:ext>
            </a:extLst>
          </p:cNvPr>
          <p:cNvSpPr txBox="1"/>
          <p:nvPr/>
        </p:nvSpPr>
        <p:spPr>
          <a:xfrm>
            <a:off x="6617638" y="1880167"/>
            <a:ext cx="729979" cy="369332"/>
          </a:xfrm>
          <a:prstGeom prst="rect">
            <a:avLst/>
          </a:prstGeom>
          <a:noFill/>
        </p:spPr>
        <p:txBody>
          <a:bodyPr wrap="square" rtlCol="0">
            <a:spAutoFit/>
          </a:bodyPr>
          <a:lstStyle/>
          <a:p>
            <a:r>
              <a:rPr lang="en-GB" b="1"/>
              <a:t>2021</a:t>
            </a:r>
          </a:p>
        </p:txBody>
      </p:sp>
      <p:sp>
        <p:nvSpPr>
          <p:cNvPr id="46" name="TextBox 45">
            <a:extLst>
              <a:ext uri="{FF2B5EF4-FFF2-40B4-BE49-F238E27FC236}">
                <a16:creationId xmlns:a16="http://schemas.microsoft.com/office/drawing/2014/main" id="{3CCC79E0-33DD-4B38-963D-783F06263EFA}"/>
              </a:ext>
            </a:extLst>
          </p:cNvPr>
          <p:cNvSpPr txBox="1"/>
          <p:nvPr/>
        </p:nvSpPr>
        <p:spPr>
          <a:xfrm>
            <a:off x="8760866" y="1868541"/>
            <a:ext cx="729979" cy="369332"/>
          </a:xfrm>
          <a:prstGeom prst="rect">
            <a:avLst/>
          </a:prstGeom>
          <a:noFill/>
        </p:spPr>
        <p:txBody>
          <a:bodyPr wrap="square" rtlCol="0">
            <a:spAutoFit/>
          </a:bodyPr>
          <a:lstStyle/>
          <a:p>
            <a:r>
              <a:rPr lang="en-GB" b="1"/>
              <a:t>2022</a:t>
            </a:r>
          </a:p>
        </p:txBody>
      </p:sp>
      <p:sp>
        <p:nvSpPr>
          <p:cNvPr id="58" name="TextBox 57">
            <a:extLst>
              <a:ext uri="{FF2B5EF4-FFF2-40B4-BE49-F238E27FC236}">
                <a16:creationId xmlns:a16="http://schemas.microsoft.com/office/drawing/2014/main" id="{B236BBE3-AE52-4411-9200-B764352F1E45}"/>
              </a:ext>
            </a:extLst>
          </p:cNvPr>
          <p:cNvSpPr txBox="1"/>
          <p:nvPr/>
        </p:nvSpPr>
        <p:spPr>
          <a:xfrm>
            <a:off x="6915264" y="5364552"/>
            <a:ext cx="1778094" cy="461665"/>
          </a:xfrm>
          <a:prstGeom prst="rect">
            <a:avLst/>
          </a:prstGeom>
          <a:noFill/>
        </p:spPr>
        <p:txBody>
          <a:bodyPr wrap="square" rtlCol="0">
            <a:spAutoFit/>
          </a:bodyPr>
          <a:lstStyle/>
          <a:p>
            <a:r>
              <a:rPr lang="en-GB" sz="1200" b="1">
                <a:solidFill>
                  <a:srgbClr val="7030A0"/>
                </a:solidFill>
              </a:rPr>
              <a:t>Milton Road service temporarily suspended</a:t>
            </a:r>
          </a:p>
        </p:txBody>
      </p:sp>
      <p:pic>
        <p:nvPicPr>
          <p:cNvPr id="24" name="Picture 23" descr="A picture containing text&#10;&#10;Description automatically generated">
            <a:extLst>
              <a:ext uri="{FF2B5EF4-FFF2-40B4-BE49-F238E27FC236}">
                <a16:creationId xmlns:a16="http://schemas.microsoft.com/office/drawing/2014/main" id="{08763687-AE0E-47AE-B121-6234C9F6EB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10770172" y="-778447"/>
            <a:ext cx="590827" cy="2204871"/>
          </a:xfrm>
          <a:prstGeom prst="rect">
            <a:avLst/>
          </a:prstGeom>
        </p:spPr>
      </p:pic>
    </p:spTree>
    <p:extLst>
      <p:ext uri="{BB962C8B-B14F-4D97-AF65-F5344CB8AC3E}">
        <p14:creationId xmlns:p14="http://schemas.microsoft.com/office/powerpoint/2010/main" val="1464520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7DDCC0-7F90-49A2-96E4-19A63F93C2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6298" y="1230547"/>
            <a:ext cx="8991704" cy="5472904"/>
          </a:xfrm>
          <a:prstGeom prst="rect">
            <a:avLst/>
          </a:prstGeom>
          <a:ln>
            <a:solidFill>
              <a:schemeClr val="tx1"/>
            </a:solidFill>
          </a:ln>
        </p:spPr>
      </p:pic>
      <p:sp>
        <p:nvSpPr>
          <p:cNvPr id="21" name="Rectangle 20">
            <a:extLst>
              <a:ext uri="{FF2B5EF4-FFF2-40B4-BE49-F238E27FC236}">
                <a16:creationId xmlns:a16="http://schemas.microsoft.com/office/drawing/2014/main" id="{134BA738-04A3-4C04-88F6-F0EEAB1A8282}"/>
              </a:ext>
            </a:extLst>
          </p:cNvPr>
          <p:cNvSpPr/>
          <p:nvPr/>
        </p:nvSpPr>
        <p:spPr>
          <a:xfrm>
            <a:off x="0" y="-9126"/>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a:solidFill>
                  <a:prstClr val="white"/>
                </a:solidFill>
                <a:latin typeface="Calibri" panose="020F0502020204030204"/>
              </a:rPr>
              <a:t>Park and Ride: Average Passenger Volumes by Site</a:t>
            </a:r>
            <a:endParaRPr kumimoji="0" lang="en-GB" sz="2800" b="1" i="0" u="none" strike="noStrike" kern="1200" cap="none" spc="0" normalizeH="0" baseline="0" noProof="0">
              <a:ln>
                <a:noFill/>
              </a:ln>
              <a:solidFill>
                <a:prstClr val="white"/>
              </a:solidFill>
              <a:effectLst/>
              <a:highlight>
                <a:srgbClr val="FFFF00"/>
              </a:highligh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6754B11A-02AC-49FA-BF24-3635D45E7776}"/>
              </a:ext>
            </a:extLst>
          </p:cNvPr>
          <p:cNvSpPr>
            <a:spLocks noGrp="1"/>
          </p:cNvSpPr>
          <p:nvPr>
            <p:ph type="sldNum" sz="quarter" idx="12"/>
          </p:nvPr>
        </p:nvSpPr>
        <p:spPr>
          <a:xfrm>
            <a:off x="11706739" y="6465047"/>
            <a:ext cx="423530" cy="352573"/>
          </a:xfrm>
        </p:spPr>
        <p:txBody>
          <a:bodyPr/>
          <a:lstStyle/>
          <a:p>
            <a:fld id="{AE56028F-813B-4E02-837E-17CD63D81F9F}" type="slidenum">
              <a:rPr lang="en-GB" smtClean="0"/>
              <a:t>45</a:t>
            </a:fld>
            <a:endParaRPr lang="en-GB"/>
          </a:p>
        </p:txBody>
      </p:sp>
      <p:sp>
        <p:nvSpPr>
          <p:cNvPr id="80" name="Rectangle 79">
            <a:extLst>
              <a:ext uri="{FF2B5EF4-FFF2-40B4-BE49-F238E27FC236}">
                <a16:creationId xmlns:a16="http://schemas.microsoft.com/office/drawing/2014/main" id="{87BF469C-6D0A-4F76-A62C-CED303EBA708}"/>
              </a:ext>
            </a:extLst>
          </p:cNvPr>
          <p:cNvSpPr/>
          <p:nvPr/>
        </p:nvSpPr>
        <p:spPr>
          <a:xfrm>
            <a:off x="148341" y="681908"/>
            <a:ext cx="11895317" cy="497609"/>
          </a:xfrm>
          <a:prstGeom prst="rect">
            <a:avLst/>
          </a:prstGeom>
          <a:solidFill>
            <a:schemeClr val="accent4">
              <a:lumMod val="20000"/>
              <a:lumOff val="80000"/>
            </a:schemeClr>
          </a:solidFill>
          <a:ln w="12700">
            <a:solidFill>
              <a:srgbClr val="203864"/>
            </a:solidFill>
            <a:prstDash val="solid"/>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chemeClr val="tx1"/>
                </a:solidFill>
                <a:latin typeface="Calibri" panose="020F0502020204030204"/>
              </a:rPr>
              <a:t>Park and Ride site usage </a:t>
            </a:r>
            <a:r>
              <a:rPr lang="en-GB" sz="1400" b="1">
                <a:solidFill>
                  <a:schemeClr val="tx1"/>
                </a:solidFill>
                <a:latin typeface="Calibri" panose="020F0502020204030204"/>
              </a:rPr>
              <a:t>remains below pre-COVID</a:t>
            </a:r>
            <a:r>
              <a:rPr lang="en-GB" sz="1400">
                <a:solidFill>
                  <a:schemeClr val="tx1"/>
                </a:solidFill>
                <a:latin typeface="Calibri" panose="020F0502020204030204"/>
              </a:rPr>
              <a:t> levels at most sites. Babraham Road remains the furthest from 2019 (-24%) whilst </a:t>
            </a:r>
            <a:r>
              <a:rPr lang="en-GB" sz="1400" b="1">
                <a:solidFill>
                  <a:schemeClr val="tx1"/>
                </a:solidFill>
                <a:latin typeface="Calibri" panose="020F0502020204030204"/>
              </a:rPr>
              <a:t>Newmarket Road</a:t>
            </a:r>
            <a:r>
              <a:rPr lang="en-GB" sz="1400">
                <a:solidFill>
                  <a:schemeClr val="tx1"/>
                </a:solidFill>
                <a:latin typeface="Calibri" panose="020F0502020204030204"/>
              </a:rPr>
              <a:t> </a:t>
            </a:r>
            <a:r>
              <a:rPr lang="en-GB" sz="1400" b="1">
                <a:solidFill>
                  <a:schemeClr val="tx1"/>
                </a:solidFill>
                <a:latin typeface="Calibri" panose="020F0502020204030204"/>
              </a:rPr>
              <a:t>has recovered </a:t>
            </a:r>
            <a:r>
              <a:rPr lang="en-GB" sz="1400">
                <a:solidFill>
                  <a:schemeClr val="tx1"/>
                </a:solidFill>
                <a:latin typeface="Calibri" panose="020F0502020204030204"/>
              </a:rPr>
              <a:t>(+1%) and Trumpington has nearly recovered (-5%).</a:t>
            </a:r>
            <a:endParaRPr kumimoji="0" lang="en-GB" sz="140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60" name="TextBox 59">
            <a:extLst>
              <a:ext uri="{FF2B5EF4-FFF2-40B4-BE49-F238E27FC236}">
                <a16:creationId xmlns:a16="http://schemas.microsoft.com/office/drawing/2014/main" id="{906DEE75-1181-454D-ABF4-983F96B3EF9A}"/>
              </a:ext>
            </a:extLst>
          </p:cNvPr>
          <p:cNvSpPr txBox="1"/>
          <p:nvPr/>
        </p:nvSpPr>
        <p:spPr>
          <a:xfrm>
            <a:off x="267962" y="2877026"/>
            <a:ext cx="2111946" cy="707886"/>
          </a:xfrm>
          <a:prstGeom prst="rect">
            <a:avLst/>
          </a:prstGeom>
          <a:solidFill>
            <a:schemeClr val="bg1"/>
          </a:solidFill>
          <a:ln w="28575">
            <a:solidFill>
              <a:schemeClr val="bg1">
                <a:lumMod val="6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cs typeface="Calibri" panose="020F0502020204030204"/>
              </a:rPr>
              <a:t>Madingley Road P&amp;R</a:t>
            </a:r>
          </a:p>
          <a:p>
            <a:pPr algn="ctr"/>
            <a:r>
              <a:rPr lang="en-US" sz="1200" b="1">
                <a:solidFill>
                  <a:srgbClr val="0070C0"/>
                </a:solidFill>
                <a:cs typeface="Calibri" panose="020F0502020204030204"/>
              </a:rPr>
              <a:t>Dec 2019 to Dec 2022</a:t>
            </a:r>
          </a:p>
          <a:p>
            <a:pPr algn="ctr"/>
            <a:r>
              <a:rPr lang="en-US" sz="1400" b="1">
                <a:solidFill>
                  <a:srgbClr val="00B050"/>
                </a:solidFill>
                <a:cs typeface="Calibri" panose="020F0502020204030204"/>
              </a:rPr>
              <a:t> </a:t>
            </a:r>
            <a:r>
              <a:rPr lang="en-US" sz="1400" b="1">
                <a:cs typeface="Calibri" panose="020F0502020204030204"/>
              </a:rPr>
              <a:t>-6%</a:t>
            </a:r>
          </a:p>
        </p:txBody>
      </p:sp>
      <p:cxnSp>
        <p:nvCxnSpPr>
          <p:cNvPr id="61" name="Connector: Elbow 60">
            <a:extLst>
              <a:ext uri="{FF2B5EF4-FFF2-40B4-BE49-F238E27FC236}">
                <a16:creationId xmlns:a16="http://schemas.microsoft.com/office/drawing/2014/main" id="{AF48421D-69A7-4554-BDAF-F687E6D7BBDC}"/>
              </a:ext>
            </a:extLst>
          </p:cNvPr>
          <p:cNvCxnSpPr>
            <a:cxnSpLocks/>
            <a:stCxn id="60" idx="3"/>
          </p:cNvCxnSpPr>
          <p:nvPr/>
        </p:nvCxnSpPr>
        <p:spPr>
          <a:xfrm>
            <a:off x="2379908" y="3230969"/>
            <a:ext cx="1058617" cy="348417"/>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76122738-DB36-4058-905E-40F8F2A3F607}"/>
              </a:ext>
            </a:extLst>
          </p:cNvPr>
          <p:cNvSpPr txBox="1"/>
          <p:nvPr/>
        </p:nvSpPr>
        <p:spPr>
          <a:xfrm>
            <a:off x="1064737" y="5275332"/>
            <a:ext cx="2111946" cy="707886"/>
          </a:xfrm>
          <a:prstGeom prst="rect">
            <a:avLst/>
          </a:prstGeom>
          <a:solidFill>
            <a:schemeClr val="bg1"/>
          </a:solidFill>
          <a:ln w="28575">
            <a:solidFill>
              <a:schemeClr val="bg1">
                <a:lumMod val="6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cs typeface="Calibri" panose="020F0502020204030204"/>
              </a:rPr>
              <a:t>Trumpington Road P&amp;R</a:t>
            </a:r>
          </a:p>
          <a:p>
            <a:pPr algn="ctr"/>
            <a:r>
              <a:rPr lang="en-US" sz="1200" b="1">
                <a:solidFill>
                  <a:srgbClr val="0070C0"/>
                </a:solidFill>
                <a:cs typeface="Calibri" panose="020F0502020204030204"/>
              </a:rPr>
              <a:t>Dec 2019 to Dec 2022</a:t>
            </a:r>
          </a:p>
          <a:p>
            <a:pPr algn="ctr"/>
            <a:r>
              <a:rPr lang="en-US" sz="1400" b="1">
                <a:cs typeface="Calibri" panose="020F0502020204030204"/>
              </a:rPr>
              <a:t>-5%</a:t>
            </a:r>
          </a:p>
        </p:txBody>
      </p:sp>
      <p:cxnSp>
        <p:nvCxnSpPr>
          <p:cNvPr id="70" name="Connector: Elbow 69">
            <a:extLst>
              <a:ext uri="{FF2B5EF4-FFF2-40B4-BE49-F238E27FC236}">
                <a16:creationId xmlns:a16="http://schemas.microsoft.com/office/drawing/2014/main" id="{AB22EC98-AE8E-43B0-9A66-4CFB92711058}"/>
              </a:ext>
            </a:extLst>
          </p:cNvPr>
          <p:cNvCxnSpPr>
            <a:cxnSpLocks/>
            <a:stCxn id="69" idx="3"/>
          </p:cNvCxnSpPr>
          <p:nvPr/>
        </p:nvCxnSpPr>
        <p:spPr>
          <a:xfrm>
            <a:off x="3176683" y="5629275"/>
            <a:ext cx="1233487" cy="432299"/>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C9995FF6-8C9A-49C3-8F9D-C6FA21908499}"/>
              </a:ext>
            </a:extLst>
          </p:cNvPr>
          <p:cNvSpPr txBox="1"/>
          <p:nvPr/>
        </p:nvSpPr>
        <p:spPr>
          <a:xfrm>
            <a:off x="9027322" y="1614612"/>
            <a:ext cx="2111946" cy="707886"/>
          </a:xfrm>
          <a:prstGeom prst="rect">
            <a:avLst/>
          </a:prstGeom>
          <a:solidFill>
            <a:schemeClr val="bg1"/>
          </a:solidFill>
          <a:ln w="28575">
            <a:solidFill>
              <a:schemeClr val="bg1">
                <a:lumMod val="6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cs typeface="Calibri" panose="020F0502020204030204"/>
              </a:rPr>
              <a:t>Milton Road P&amp;R</a:t>
            </a:r>
          </a:p>
          <a:p>
            <a:pPr algn="ctr"/>
            <a:r>
              <a:rPr lang="en-US" sz="1200" b="1">
                <a:solidFill>
                  <a:srgbClr val="0070C0"/>
                </a:solidFill>
                <a:cs typeface="Calibri" panose="020F0502020204030204"/>
              </a:rPr>
              <a:t>Dec 2019 to Dec 2022</a:t>
            </a:r>
          </a:p>
          <a:p>
            <a:pPr algn="ctr"/>
            <a:r>
              <a:rPr lang="en-US" sz="1400" b="1">
                <a:cs typeface="Calibri" panose="020F0502020204030204"/>
              </a:rPr>
              <a:t>-21%</a:t>
            </a:r>
          </a:p>
        </p:txBody>
      </p:sp>
      <p:cxnSp>
        <p:nvCxnSpPr>
          <p:cNvPr id="74" name="Connector: Elbow 73">
            <a:extLst>
              <a:ext uri="{FF2B5EF4-FFF2-40B4-BE49-F238E27FC236}">
                <a16:creationId xmlns:a16="http://schemas.microsoft.com/office/drawing/2014/main" id="{5B6CC471-2619-42CA-920B-53BA1924DA2A}"/>
              </a:ext>
            </a:extLst>
          </p:cNvPr>
          <p:cNvCxnSpPr>
            <a:cxnSpLocks/>
            <a:endCxn id="73" idx="1"/>
          </p:cNvCxnSpPr>
          <p:nvPr/>
        </p:nvCxnSpPr>
        <p:spPr>
          <a:xfrm>
            <a:off x="6105525" y="1750329"/>
            <a:ext cx="2921797" cy="218226"/>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87FA5BC7-3047-467C-86BD-B7144253FF00}"/>
              </a:ext>
            </a:extLst>
          </p:cNvPr>
          <p:cNvSpPr txBox="1"/>
          <p:nvPr/>
        </p:nvSpPr>
        <p:spPr>
          <a:xfrm>
            <a:off x="9763712" y="3425401"/>
            <a:ext cx="2111946" cy="707886"/>
          </a:xfrm>
          <a:prstGeom prst="rect">
            <a:avLst/>
          </a:prstGeom>
          <a:solidFill>
            <a:schemeClr val="bg1"/>
          </a:solidFill>
          <a:ln w="28575">
            <a:solidFill>
              <a:schemeClr val="bg1">
                <a:lumMod val="6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cs typeface="Calibri" panose="020F0502020204030204"/>
              </a:rPr>
              <a:t>Newmarket Road P&amp;R</a:t>
            </a:r>
          </a:p>
          <a:p>
            <a:pPr algn="ctr"/>
            <a:r>
              <a:rPr lang="en-US" sz="1200" b="1">
                <a:solidFill>
                  <a:srgbClr val="0070C0"/>
                </a:solidFill>
                <a:cs typeface="Calibri" panose="020F0502020204030204"/>
              </a:rPr>
              <a:t>Dec 2019 to Dec 2022</a:t>
            </a:r>
          </a:p>
          <a:p>
            <a:pPr algn="ctr"/>
            <a:r>
              <a:rPr lang="en-US" sz="1400" b="1">
                <a:cs typeface="Calibri" panose="020F0502020204030204"/>
              </a:rPr>
              <a:t>+1%</a:t>
            </a:r>
          </a:p>
        </p:txBody>
      </p:sp>
      <p:cxnSp>
        <p:nvCxnSpPr>
          <p:cNvPr id="78" name="Connector: Elbow 77">
            <a:extLst>
              <a:ext uri="{FF2B5EF4-FFF2-40B4-BE49-F238E27FC236}">
                <a16:creationId xmlns:a16="http://schemas.microsoft.com/office/drawing/2014/main" id="{A74A93EB-E855-4DCE-94FC-1217DAE62CD1}"/>
              </a:ext>
            </a:extLst>
          </p:cNvPr>
          <p:cNvCxnSpPr>
            <a:cxnSpLocks/>
            <a:endCxn id="77" idx="1"/>
          </p:cNvCxnSpPr>
          <p:nvPr/>
        </p:nvCxnSpPr>
        <p:spPr>
          <a:xfrm>
            <a:off x="7191375" y="3579386"/>
            <a:ext cx="2572337" cy="199958"/>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0519C2BD-ACFA-43E9-8ED6-D2C44CB0C483}"/>
              </a:ext>
            </a:extLst>
          </p:cNvPr>
          <p:cNvSpPr txBox="1"/>
          <p:nvPr/>
        </p:nvSpPr>
        <p:spPr>
          <a:xfrm>
            <a:off x="9367381" y="4984896"/>
            <a:ext cx="2111946" cy="707886"/>
          </a:xfrm>
          <a:prstGeom prst="rect">
            <a:avLst/>
          </a:prstGeom>
          <a:solidFill>
            <a:schemeClr val="bg1"/>
          </a:solidFill>
          <a:ln w="28575">
            <a:solidFill>
              <a:schemeClr val="bg1">
                <a:lumMod val="6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cs typeface="Calibri" panose="020F0502020204030204"/>
              </a:rPr>
              <a:t>Babraham Road P&amp;R</a:t>
            </a:r>
          </a:p>
          <a:p>
            <a:pPr algn="ctr"/>
            <a:r>
              <a:rPr lang="en-US" sz="1200" b="1">
                <a:solidFill>
                  <a:srgbClr val="0070C0"/>
                </a:solidFill>
                <a:cs typeface="Calibri" panose="020F0502020204030204"/>
              </a:rPr>
              <a:t>Dec 2019 to Dec 2022</a:t>
            </a:r>
          </a:p>
          <a:p>
            <a:pPr algn="ctr"/>
            <a:r>
              <a:rPr lang="en-US" sz="1400" b="1">
                <a:cs typeface="Calibri" panose="020F0502020204030204"/>
              </a:rPr>
              <a:t>-24%</a:t>
            </a:r>
          </a:p>
        </p:txBody>
      </p:sp>
      <p:cxnSp>
        <p:nvCxnSpPr>
          <p:cNvPr id="82" name="Connector: Elbow 81">
            <a:extLst>
              <a:ext uri="{FF2B5EF4-FFF2-40B4-BE49-F238E27FC236}">
                <a16:creationId xmlns:a16="http://schemas.microsoft.com/office/drawing/2014/main" id="{BBD0F7A8-9A61-4034-9EB6-CBE6584B8490}"/>
              </a:ext>
            </a:extLst>
          </p:cNvPr>
          <p:cNvCxnSpPr>
            <a:cxnSpLocks/>
            <a:endCxn id="81" idx="1"/>
          </p:cNvCxnSpPr>
          <p:nvPr/>
        </p:nvCxnSpPr>
        <p:spPr>
          <a:xfrm flipV="1">
            <a:off x="6581775" y="5338839"/>
            <a:ext cx="2785606" cy="575132"/>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6D2B6A7F-D72B-4BF8-9122-4F1DAFF95538}"/>
              </a:ext>
            </a:extLst>
          </p:cNvPr>
          <p:cNvSpPr txBox="1"/>
          <p:nvPr/>
        </p:nvSpPr>
        <p:spPr>
          <a:xfrm>
            <a:off x="4307017" y="3816251"/>
            <a:ext cx="2111946" cy="738664"/>
          </a:xfrm>
          <a:prstGeom prst="rect">
            <a:avLst/>
          </a:prstGeom>
          <a:solidFill>
            <a:schemeClr val="bg1"/>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cs typeface="Calibri" panose="020F0502020204030204"/>
              </a:rPr>
              <a:t>All P&amp;R Sites</a:t>
            </a:r>
          </a:p>
          <a:p>
            <a:pPr algn="ctr"/>
            <a:r>
              <a:rPr lang="en-US" sz="1400" b="1">
                <a:solidFill>
                  <a:srgbClr val="0070C0"/>
                </a:solidFill>
                <a:cs typeface="Calibri" panose="020F0502020204030204"/>
              </a:rPr>
              <a:t>Dec 2019 to Dec 2022</a:t>
            </a:r>
          </a:p>
          <a:p>
            <a:pPr algn="ctr"/>
            <a:r>
              <a:rPr lang="en-US" sz="1400" b="1">
                <a:cs typeface="Calibri" panose="020F0502020204030204"/>
              </a:rPr>
              <a:t>-12%</a:t>
            </a:r>
          </a:p>
        </p:txBody>
      </p:sp>
      <p:sp>
        <p:nvSpPr>
          <p:cNvPr id="3" name="Rectangle: Rounded Corners 2">
            <a:extLst>
              <a:ext uri="{FF2B5EF4-FFF2-40B4-BE49-F238E27FC236}">
                <a16:creationId xmlns:a16="http://schemas.microsoft.com/office/drawing/2014/main" id="{7E1D9150-4CD9-4D42-95F9-59294485CBFB}"/>
              </a:ext>
            </a:extLst>
          </p:cNvPr>
          <p:cNvSpPr/>
          <p:nvPr/>
        </p:nvSpPr>
        <p:spPr>
          <a:xfrm>
            <a:off x="5049471" y="4293442"/>
            <a:ext cx="627037" cy="204662"/>
          </a:xfrm>
          <a:prstGeom prst="roundRect">
            <a:avLst/>
          </a:prstGeom>
          <a:solidFill>
            <a:srgbClr val="BDD7E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-12%</a:t>
            </a:r>
          </a:p>
        </p:txBody>
      </p:sp>
      <p:sp>
        <p:nvSpPr>
          <p:cNvPr id="43" name="TextBox 42">
            <a:extLst>
              <a:ext uri="{FF2B5EF4-FFF2-40B4-BE49-F238E27FC236}">
                <a16:creationId xmlns:a16="http://schemas.microsoft.com/office/drawing/2014/main" id="{1A2FE1A3-E61E-47BD-AEE3-BFDA619CE900}"/>
              </a:ext>
            </a:extLst>
          </p:cNvPr>
          <p:cNvSpPr txBox="1"/>
          <p:nvPr/>
        </p:nvSpPr>
        <p:spPr>
          <a:xfrm>
            <a:off x="1265362" y="1218367"/>
            <a:ext cx="3437890" cy="307777"/>
          </a:xfrm>
          <a:prstGeom prst="rect">
            <a:avLst/>
          </a:prstGeom>
          <a:solidFill>
            <a:schemeClr val="bg1"/>
          </a:solidFill>
          <a:ln>
            <a:solidFill>
              <a:schemeClr val="tx1"/>
            </a:solidFill>
          </a:ln>
        </p:spPr>
        <p:txBody>
          <a:bodyPr wrap="square" rtlCol="0">
            <a:spAutoFit/>
          </a:bodyPr>
          <a:lstStyle/>
          <a:p>
            <a:r>
              <a:rPr lang="en-GB" sz="1400" b="1"/>
              <a:t>Park and Ride locations around Cambridge</a:t>
            </a:r>
          </a:p>
        </p:txBody>
      </p:sp>
      <p:sp>
        <p:nvSpPr>
          <p:cNvPr id="44" name="TextBox 43">
            <a:extLst>
              <a:ext uri="{FF2B5EF4-FFF2-40B4-BE49-F238E27FC236}">
                <a16:creationId xmlns:a16="http://schemas.microsoft.com/office/drawing/2014/main" id="{AC4598C9-EB00-43AD-83F7-2D1FF969617E}"/>
              </a:ext>
            </a:extLst>
          </p:cNvPr>
          <p:cNvSpPr txBox="1"/>
          <p:nvPr/>
        </p:nvSpPr>
        <p:spPr>
          <a:xfrm>
            <a:off x="1265361" y="6426301"/>
            <a:ext cx="2154621" cy="276999"/>
          </a:xfrm>
          <a:prstGeom prst="rect">
            <a:avLst/>
          </a:prstGeom>
          <a:solidFill>
            <a:schemeClr val="bg1"/>
          </a:solidFill>
          <a:ln>
            <a:solidFill>
              <a:schemeClr val="tx1"/>
            </a:solidFill>
          </a:ln>
        </p:spPr>
        <p:txBody>
          <a:bodyPr wrap="square" rtlCol="0">
            <a:spAutoFit/>
          </a:bodyPr>
          <a:lstStyle/>
          <a:p>
            <a:r>
              <a:rPr lang="en-GB" sz="1200"/>
              <a:t>© OpenStreetMap Contributors</a:t>
            </a:r>
          </a:p>
        </p:txBody>
      </p:sp>
      <p:pic>
        <p:nvPicPr>
          <p:cNvPr id="26" name="Picture 25" descr="A picture containing text&#10;&#10;Description automatically generated">
            <a:extLst>
              <a:ext uri="{FF2B5EF4-FFF2-40B4-BE49-F238E27FC236}">
                <a16:creationId xmlns:a16="http://schemas.microsoft.com/office/drawing/2014/main" id="{A374CA15-CADE-4442-A949-9FAB5F0AE0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0770172" y="-778447"/>
            <a:ext cx="590827" cy="2204871"/>
          </a:xfrm>
          <a:prstGeom prst="rect">
            <a:avLst/>
          </a:prstGeom>
        </p:spPr>
      </p:pic>
      <p:sp>
        <p:nvSpPr>
          <p:cNvPr id="28" name="Rectangle: Rounded Corners 27">
            <a:extLst>
              <a:ext uri="{FF2B5EF4-FFF2-40B4-BE49-F238E27FC236}">
                <a16:creationId xmlns:a16="http://schemas.microsoft.com/office/drawing/2014/main" id="{4A792360-4C74-4CF6-B860-45DE9C2BDAAC}"/>
              </a:ext>
            </a:extLst>
          </p:cNvPr>
          <p:cNvSpPr/>
          <p:nvPr/>
        </p:nvSpPr>
        <p:spPr>
          <a:xfrm>
            <a:off x="1010416" y="3323070"/>
            <a:ext cx="627037" cy="204662"/>
          </a:xfrm>
          <a:prstGeom prst="roundRect">
            <a:avLst/>
          </a:prstGeom>
          <a:solidFill>
            <a:srgbClr val="BDD7E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-6%</a:t>
            </a:r>
          </a:p>
        </p:txBody>
      </p:sp>
      <p:sp>
        <p:nvSpPr>
          <p:cNvPr id="29" name="Rectangle: Rounded Corners 28">
            <a:extLst>
              <a:ext uri="{FF2B5EF4-FFF2-40B4-BE49-F238E27FC236}">
                <a16:creationId xmlns:a16="http://schemas.microsoft.com/office/drawing/2014/main" id="{1F89A428-7996-4CD2-AAC2-5EE7565DA055}"/>
              </a:ext>
            </a:extLst>
          </p:cNvPr>
          <p:cNvSpPr/>
          <p:nvPr/>
        </p:nvSpPr>
        <p:spPr>
          <a:xfrm>
            <a:off x="1807191" y="5722009"/>
            <a:ext cx="627037" cy="204662"/>
          </a:xfrm>
          <a:prstGeom prst="roundRect">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-5%</a:t>
            </a:r>
          </a:p>
        </p:txBody>
      </p:sp>
      <p:sp>
        <p:nvSpPr>
          <p:cNvPr id="30" name="Rectangle: Rounded Corners 29">
            <a:extLst>
              <a:ext uri="{FF2B5EF4-FFF2-40B4-BE49-F238E27FC236}">
                <a16:creationId xmlns:a16="http://schemas.microsoft.com/office/drawing/2014/main" id="{949B3D18-4063-4AB1-8348-A0F55B3276F9}"/>
              </a:ext>
            </a:extLst>
          </p:cNvPr>
          <p:cNvSpPr/>
          <p:nvPr/>
        </p:nvSpPr>
        <p:spPr>
          <a:xfrm>
            <a:off x="10076597" y="5432316"/>
            <a:ext cx="627037" cy="204662"/>
          </a:xfrm>
          <a:prstGeom prst="roundRect">
            <a:avLst/>
          </a:prstGeom>
          <a:solidFill>
            <a:srgbClr val="5B9BD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-24%</a:t>
            </a:r>
          </a:p>
        </p:txBody>
      </p:sp>
      <p:sp>
        <p:nvSpPr>
          <p:cNvPr id="31" name="Rectangle: Rounded Corners 30">
            <a:extLst>
              <a:ext uri="{FF2B5EF4-FFF2-40B4-BE49-F238E27FC236}">
                <a16:creationId xmlns:a16="http://schemas.microsoft.com/office/drawing/2014/main" id="{FEE6DA35-693E-477E-9E8D-8A8231C24554}"/>
              </a:ext>
            </a:extLst>
          </p:cNvPr>
          <p:cNvSpPr/>
          <p:nvPr/>
        </p:nvSpPr>
        <p:spPr>
          <a:xfrm>
            <a:off x="10512231" y="3874193"/>
            <a:ext cx="627037" cy="204662"/>
          </a:xfrm>
          <a:prstGeom prst="roundRect">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+1%</a:t>
            </a:r>
          </a:p>
        </p:txBody>
      </p:sp>
      <p:sp>
        <p:nvSpPr>
          <p:cNvPr id="32" name="Rectangle: Rounded Corners 31">
            <a:extLst>
              <a:ext uri="{FF2B5EF4-FFF2-40B4-BE49-F238E27FC236}">
                <a16:creationId xmlns:a16="http://schemas.microsoft.com/office/drawing/2014/main" id="{0A98E221-E511-4450-8550-C16A1D0B6CA2}"/>
              </a:ext>
            </a:extLst>
          </p:cNvPr>
          <p:cNvSpPr/>
          <p:nvPr/>
        </p:nvSpPr>
        <p:spPr>
          <a:xfrm>
            <a:off x="9796317" y="2054859"/>
            <a:ext cx="627037" cy="204662"/>
          </a:xfrm>
          <a:prstGeom prst="roundRect">
            <a:avLst/>
          </a:prstGeom>
          <a:solidFill>
            <a:srgbClr val="5B9BD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-21%</a:t>
            </a:r>
          </a:p>
        </p:txBody>
      </p:sp>
    </p:spTree>
    <p:extLst>
      <p:ext uri="{BB962C8B-B14F-4D97-AF65-F5344CB8AC3E}">
        <p14:creationId xmlns:p14="http://schemas.microsoft.com/office/powerpoint/2010/main" val="41672614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232645"/>
            <a:ext cx="12192000" cy="1325563"/>
          </a:xfrm>
        </p:spPr>
        <p:txBody>
          <a:bodyPr>
            <a:normAutofit/>
          </a:bodyPr>
          <a:lstStyle/>
          <a:p>
            <a:pPr algn="ctr"/>
            <a:r>
              <a:rPr lang="en-GB" sz="5400" b="1">
                <a:solidFill>
                  <a:schemeClr val="bg1"/>
                </a:solidFill>
                <a:latin typeface="+mn-lt"/>
              </a:rPr>
              <a:t>e-Scooters</a:t>
            </a:r>
          </a:p>
        </p:txBody>
      </p:sp>
      <p:sp>
        <p:nvSpPr>
          <p:cNvPr id="3" name="Slide Number Placeholder 2">
            <a:extLst>
              <a:ext uri="{FF2B5EF4-FFF2-40B4-BE49-F238E27FC236}">
                <a16:creationId xmlns:a16="http://schemas.microsoft.com/office/drawing/2014/main" id="{E411F0DD-AB80-4B2F-95F6-13F9837BB958}"/>
              </a:ext>
            </a:extLst>
          </p:cNvPr>
          <p:cNvSpPr>
            <a:spLocks noGrp="1"/>
          </p:cNvSpPr>
          <p:nvPr>
            <p:ph type="sldNum" sz="quarter" idx="12"/>
          </p:nvPr>
        </p:nvSpPr>
        <p:spPr/>
        <p:txBody>
          <a:bodyPr/>
          <a:lstStyle/>
          <a:p>
            <a:fld id="{AE56028F-813B-4E02-837E-17CD63D81F9F}" type="slidenum">
              <a:rPr lang="en-GB" smtClean="0"/>
              <a:t>46</a:t>
            </a:fld>
            <a:endParaRPr lang="en-GB"/>
          </a:p>
        </p:txBody>
      </p:sp>
    </p:spTree>
    <p:extLst>
      <p:ext uri="{BB962C8B-B14F-4D97-AF65-F5344CB8AC3E}">
        <p14:creationId xmlns:p14="http://schemas.microsoft.com/office/powerpoint/2010/main" val="23136041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5F63042D-6239-4247-9129-174663E3744E}"/>
              </a:ext>
            </a:extLst>
          </p:cNvPr>
          <p:cNvSpPr/>
          <p:nvPr/>
        </p:nvSpPr>
        <p:spPr>
          <a:xfrm>
            <a:off x="-6061" y="-51588"/>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a:solidFill>
                  <a:prstClr val="white"/>
                </a:solidFill>
                <a:latin typeface="Calibri" panose="020F0502020204030204"/>
              </a:rPr>
              <a:t>E-scooters: Cambridge Monthly Flows</a:t>
            </a:r>
            <a:endParaRPr kumimoji="0" lang="en-GB" sz="2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88C1D41E-B8D1-4BD9-E7CD-6162C25782DE}"/>
              </a:ext>
            </a:extLst>
          </p:cNvPr>
          <p:cNvSpPr txBox="1"/>
          <p:nvPr/>
        </p:nvSpPr>
        <p:spPr>
          <a:xfrm>
            <a:off x="6370661" y="67904"/>
            <a:ext cx="5771288" cy="400110"/>
          </a:xfrm>
          <a:prstGeom prst="rect">
            <a:avLst/>
          </a:prstGeom>
          <a:noFill/>
        </p:spPr>
        <p:txBody>
          <a:bodyPr wrap="square" lIns="91440" tIns="45720" rIns="91440" bIns="45720" rtlCol="0" anchor="t">
            <a:spAutoFit/>
          </a:bodyPr>
          <a:lstStyle/>
          <a:p>
            <a:pPr algn="ctr"/>
            <a:endParaRPr lang="en-GB" sz="2000">
              <a:solidFill>
                <a:srgbClr val="00B0F0"/>
              </a:solidFill>
            </a:endParaRPr>
          </a:p>
        </p:txBody>
      </p:sp>
      <p:pic>
        <p:nvPicPr>
          <p:cNvPr id="32" name="Picture 31" descr="Chart, line chart&#10;&#10;Description automatically generated">
            <a:extLst>
              <a:ext uri="{FF2B5EF4-FFF2-40B4-BE49-F238E27FC236}">
                <a16:creationId xmlns:a16="http://schemas.microsoft.com/office/drawing/2014/main" id="{2D0EF186-309A-48BD-90E5-8F3C0B52DF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007" y="1264164"/>
            <a:ext cx="9112536" cy="3533869"/>
          </a:xfrm>
          <a:prstGeom prst="rect">
            <a:avLst/>
          </a:prstGeom>
        </p:spPr>
      </p:pic>
      <p:grpSp>
        <p:nvGrpSpPr>
          <p:cNvPr id="2" name="Group 1">
            <a:extLst>
              <a:ext uri="{FF2B5EF4-FFF2-40B4-BE49-F238E27FC236}">
                <a16:creationId xmlns:a16="http://schemas.microsoft.com/office/drawing/2014/main" id="{F78EF193-42B8-4E56-A210-C500DC4ED73E}"/>
              </a:ext>
            </a:extLst>
          </p:cNvPr>
          <p:cNvGrpSpPr/>
          <p:nvPr/>
        </p:nvGrpSpPr>
        <p:grpSpPr>
          <a:xfrm>
            <a:off x="9754018" y="1470425"/>
            <a:ext cx="2183727" cy="1170802"/>
            <a:chOff x="9858792" y="1595500"/>
            <a:chExt cx="2183727" cy="1170802"/>
          </a:xfrm>
        </p:grpSpPr>
        <p:grpSp>
          <p:nvGrpSpPr>
            <p:cNvPr id="60" name="Group 59">
              <a:extLst>
                <a:ext uri="{FF2B5EF4-FFF2-40B4-BE49-F238E27FC236}">
                  <a16:creationId xmlns:a16="http://schemas.microsoft.com/office/drawing/2014/main" id="{D4609831-93C9-4149-ABA5-16987BAE418A}"/>
                </a:ext>
              </a:extLst>
            </p:cNvPr>
            <p:cNvGrpSpPr/>
            <p:nvPr/>
          </p:nvGrpSpPr>
          <p:grpSpPr>
            <a:xfrm>
              <a:off x="9861346" y="1602026"/>
              <a:ext cx="2178619" cy="1164276"/>
              <a:chOff x="857250" y="5669657"/>
              <a:chExt cx="2795447" cy="1075920"/>
            </a:xfrm>
          </p:grpSpPr>
          <p:sp>
            <p:nvSpPr>
              <p:cNvPr id="61" name="TextBox 60">
                <a:extLst>
                  <a:ext uri="{FF2B5EF4-FFF2-40B4-BE49-F238E27FC236}">
                    <a16:creationId xmlns:a16="http://schemas.microsoft.com/office/drawing/2014/main" id="{429C28B1-6D17-4D99-BCF1-7868FB602D9A}"/>
                  </a:ext>
                </a:extLst>
              </p:cNvPr>
              <p:cNvSpPr txBox="1"/>
              <p:nvPr/>
            </p:nvSpPr>
            <p:spPr>
              <a:xfrm>
                <a:off x="1191415" y="6085159"/>
                <a:ext cx="2427114" cy="284420"/>
              </a:xfrm>
              <a:prstGeom prst="rect">
                <a:avLst/>
              </a:prstGeom>
              <a:noFill/>
              <a:ln w="12700">
                <a:noFill/>
              </a:ln>
            </p:spPr>
            <p:txBody>
              <a:bodyPr wrap="square" rtlCol="0">
                <a:spAutoFit/>
              </a:bodyPr>
              <a:lstStyle/>
              <a:p>
                <a:r>
                  <a:rPr lang="en-GB" sz="1400"/>
                  <a:t>Dec 2020 to Dec 2022</a:t>
                </a:r>
              </a:p>
            </p:txBody>
          </p:sp>
          <p:sp>
            <p:nvSpPr>
              <p:cNvPr id="62" name="Rectangle 61">
                <a:extLst>
                  <a:ext uri="{FF2B5EF4-FFF2-40B4-BE49-F238E27FC236}">
                    <a16:creationId xmlns:a16="http://schemas.microsoft.com/office/drawing/2014/main" id="{AC64AC00-2BD6-417D-B01F-20FC240CFE37}"/>
                  </a:ext>
                </a:extLst>
              </p:cNvPr>
              <p:cNvSpPr/>
              <p:nvPr/>
            </p:nvSpPr>
            <p:spPr>
              <a:xfrm>
                <a:off x="857250" y="5669657"/>
                <a:ext cx="2795447" cy="10759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3" name="TextBox 62">
              <a:extLst>
                <a:ext uri="{FF2B5EF4-FFF2-40B4-BE49-F238E27FC236}">
                  <a16:creationId xmlns:a16="http://schemas.microsoft.com/office/drawing/2014/main" id="{4601E5CD-AD0F-4BD9-A30A-CB326865A976}"/>
                </a:ext>
              </a:extLst>
            </p:cNvPr>
            <p:cNvSpPr txBox="1"/>
            <p:nvPr/>
          </p:nvSpPr>
          <p:spPr>
            <a:xfrm>
              <a:off x="9858792" y="1595500"/>
              <a:ext cx="2183727" cy="553998"/>
            </a:xfrm>
            <a:prstGeom prst="rect">
              <a:avLst/>
            </a:prstGeom>
            <a:noFill/>
            <a:ln w="12700">
              <a:noFill/>
            </a:ln>
          </p:spPr>
          <p:txBody>
            <a:bodyPr wrap="square" rtlCol="0">
              <a:spAutoFit/>
            </a:bodyPr>
            <a:lstStyle/>
            <a:p>
              <a:pPr algn="ctr"/>
              <a:r>
                <a:rPr lang="en-GB" sz="1400" b="1">
                  <a:solidFill>
                    <a:srgbClr val="0070C0"/>
                  </a:solidFill>
                </a:rPr>
                <a:t>Mid-COVID to Now:</a:t>
              </a:r>
            </a:p>
            <a:p>
              <a:pPr algn="ctr"/>
              <a:r>
                <a:rPr lang="en-GB" sz="1600" b="1"/>
                <a:t>Voi rides</a:t>
              </a:r>
            </a:p>
          </p:txBody>
        </p:sp>
      </p:grpSp>
      <p:grpSp>
        <p:nvGrpSpPr>
          <p:cNvPr id="4" name="Group 3">
            <a:extLst>
              <a:ext uri="{FF2B5EF4-FFF2-40B4-BE49-F238E27FC236}">
                <a16:creationId xmlns:a16="http://schemas.microsoft.com/office/drawing/2014/main" id="{F3E403D1-8ECC-4DD6-9E8C-67518A35D424}"/>
              </a:ext>
            </a:extLst>
          </p:cNvPr>
          <p:cNvGrpSpPr/>
          <p:nvPr/>
        </p:nvGrpSpPr>
        <p:grpSpPr>
          <a:xfrm>
            <a:off x="9763480" y="3984451"/>
            <a:ext cx="2290214" cy="1179878"/>
            <a:chOff x="9858793" y="3068027"/>
            <a:chExt cx="2290214" cy="1179878"/>
          </a:xfrm>
        </p:grpSpPr>
        <p:grpSp>
          <p:nvGrpSpPr>
            <p:cNvPr id="55" name="Group 54">
              <a:extLst>
                <a:ext uri="{FF2B5EF4-FFF2-40B4-BE49-F238E27FC236}">
                  <a16:creationId xmlns:a16="http://schemas.microsoft.com/office/drawing/2014/main" id="{60E186AB-7451-4966-AA06-386F90918D51}"/>
                </a:ext>
              </a:extLst>
            </p:cNvPr>
            <p:cNvGrpSpPr/>
            <p:nvPr/>
          </p:nvGrpSpPr>
          <p:grpSpPr>
            <a:xfrm>
              <a:off x="9858793" y="3068028"/>
              <a:ext cx="2290214" cy="1179877"/>
              <a:chOff x="823165" y="5669657"/>
              <a:chExt cx="2971596" cy="1090337"/>
            </a:xfrm>
          </p:grpSpPr>
          <p:sp>
            <p:nvSpPr>
              <p:cNvPr id="56" name="TextBox 55">
                <a:extLst>
                  <a:ext uri="{FF2B5EF4-FFF2-40B4-BE49-F238E27FC236}">
                    <a16:creationId xmlns:a16="http://schemas.microsoft.com/office/drawing/2014/main" id="{E7D92734-54CC-443A-93F9-A7758EF2C59E}"/>
                  </a:ext>
                </a:extLst>
              </p:cNvPr>
              <p:cNvSpPr txBox="1"/>
              <p:nvPr/>
            </p:nvSpPr>
            <p:spPr>
              <a:xfrm>
                <a:off x="823165" y="6117566"/>
                <a:ext cx="2971596" cy="284420"/>
              </a:xfrm>
              <a:prstGeom prst="rect">
                <a:avLst/>
              </a:prstGeom>
              <a:noFill/>
              <a:ln w="12700">
                <a:noFill/>
              </a:ln>
            </p:spPr>
            <p:txBody>
              <a:bodyPr wrap="square" rtlCol="0">
                <a:spAutoFit/>
              </a:bodyPr>
              <a:lstStyle/>
              <a:p>
                <a:pPr algn="ctr"/>
                <a:r>
                  <a:rPr lang="en-GB" sz="1400"/>
                  <a:t>Sept 2022 to Dec 2022</a:t>
                </a:r>
              </a:p>
            </p:txBody>
          </p:sp>
          <p:sp>
            <p:nvSpPr>
              <p:cNvPr id="57" name="Rectangle 56">
                <a:extLst>
                  <a:ext uri="{FF2B5EF4-FFF2-40B4-BE49-F238E27FC236}">
                    <a16:creationId xmlns:a16="http://schemas.microsoft.com/office/drawing/2014/main" id="{70D9EF11-AEA8-4B8A-B6BF-0362A72EB62D}"/>
                  </a:ext>
                </a:extLst>
              </p:cNvPr>
              <p:cNvSpPr/>
              <p:nvPr/>
            </p:nvSpPr>
            <p:spPr>
              <a:xfrm>
                <a:off x="857250" y="5669657"/>
                <a:ext cx="2795447" cy="109033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8" name="TextBox 57">
              <a:extLst>
                <a:ext uri="{FF2B5EF4-FFF2-40B4-BE49-F238E27FC236}">
                  <a16:creationId xmlns:a16="http://schemas.microsoft.com/office/drawing/2014/main" id="{262A9CA5-A716-4753-AE84-AF25FD4C6C8F}"/>
                </a:ext>
              </a:extLst>
            </p:cNvPr>
            <p:cNvSpPr txBox="1"/>
            <p:nvPr/>
          </p:nvSpPr>
          <p:spPr>
            <a:xfrm>
              <a:off x="9888817" y="3068027"/>
              <a:ext cx="2145718" cy="553998"/>
            </a:xfrm>
            <a:prstGeom prst="rect">
              <a:avLst/>
            </a:prstGeom>
            <a:noFill/>
            <a:ln w="12700">
              <a:noFill/>
            </a:ln>
          </p:spPr>
          <p:txBody>
            <a:bodyPr wrap="square" rtlCol="0">
              <a:spAutoFit/>
            </a:bodyPr>
            <a:lstStyle/>
            <a:p>
              <a:pPr algn="ctr"/>
              <a:r>
                <a:rPr lang="en-GB" sz="1400" b="1">
                  <a:solidFill>
                    <a:srgbClr val="0070C0"/>
                  </a:solidFill>
                </a:rPr>
                <a:t>Previous update to Now:</a:t>
              </a:r>
            </a:p>
            <a:p>
              <a:pPr algn="ctr"/>
              <a:r>
                <a:rPr lang="en-GB" sz="1600" b="1"/>
                <a:t>Voi rides</a:t>
              </a:r>
            </a:p>
          </p:txBody>
        </p:sp>
        <p:sp>
          <p:nvSpPr>
            <p:cNvPr id="67" name="TextBox 66">
              <a:extLst>
                <a:ext uri="{FF2B5EF4-FFF2-40B4-BE49-F238E27FC236}">
                  <a16:creationId xmlns:a16="http://schemas.microsoft.com/office/drawing/2014/main" id="{996E36DD-5ED2-4088-AC00-F863BB46105E}"/>
                </a:ext>
              </a:extLst>
            </p:cNvPr>
            <p:cNvSpPr txBox="1"/>
            <p:nvPr/>
          </p:nvSpPr>
          <p:spPr>
            <a:xfrm>
              <a:off x="10520323" y="3819500"/>
              <a:ext cx="967153" cy="369332"/>
            </a:xfrm>
            <a:prstGeom prst="rect">
              <a:avLst/>
            </a:prstGeom>
            <a:noFill/>
          </p:spPr>
          <p:txBody>
            <a:bodyPr wrap="square">
              <a:spAutoFit/>
            </a:bodyPr>
            <a:lstStyle/>
            <a:p>
              <a:pPr algn="ctr"/>
              <a:r>
                <a:rPr lang="en-GB" sz="1800" b="1"/>
                <a:t>-34%</a:t>
              </a:r>
            </a:p>
          </p:txBody>
        </p:sp>
      </p:grpSp>
      <p:sp>
        <p:nvSpPr>
          <p:cNvPr id="74" name="Rectangle 73">
            <a:extLst>
              <a:ext uri="{FF2B5EF4-FFF2-40B4-BE49-F238E27FC236}">
                <a16:creationId xmlns:a16="http://schemas.microsoft.com/office/drawing/2014/main" id="{2E924C23-1D87-4C98-8930-72746B6C4156}"/>
              </a:ext>
            </a:extLst>
          </p:cNvPr>
          <p:cNvSpPr/>
          <p:nvPr/>
        </p:nvSpPr>
        <p:spPr>
          <a:xfrm>
            <a:off x="521653" y="695655"/>
            <a:ext cx="11136571" cy="442852"/>
          </a:xfrm>
          <a:prstGeom prst="rect">
            <a:avLst/>
          </a:prstGeom>
          <a:solidFill>
            <a:schemeClr val="accent4">
              <a:lumMod val="20000"/>
              <a:lumOff val="80000"/>
            </a:schemeClr>
          </a:solidFill>
          <a:ln w="12700">
            <a:solidFill>
              <a:srgbClr val="203864"/>
            </a:solidFill>
            <a:prstDash val="solid"/>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defRPr/>
            </a:pPr>
            <a:r>
              <a:rPr kumimoji="0" lang="en-GB" sz="1400" b="1" i="0" u="none" strike="noStrike" kern="1200" cap="none" spc="0" normalizeH="0" baseline="0" noProof="0" err="1">
                <a:ln>
                  <a:noFill/>
                </a:ln>
                <a:solidFill>
                  <a:schemeClr val="tx1"/>
                </a:solidFill>
                <a:effectLst/>
                <a:uLnTx/>
                <a:uFillTx/>
                <a:latin typeface="Calibri" panose="020F0502020204030204"/>
                <a:ea typeface="+mn-ea"/>
                <a:cs typeface="+mn-cs"/>
              </a:rPr>
              <a:t>Voi</a:t>
            </a:r>
            <a:r>
              <a:rPr kumimoji="0" lang="en-GB" sz="1400" b="1" i="0" u="none" strike="noStrike" kern="1200" cap="none" spc="0" normalizeH="0" baseline="0" noProof="0">
                <a:ln>
                  <a:noFill/>
                </a:ln>
                <a:solidFill>
                  <a:schemeClr val="tx1"/>
                </a:solidFill>
                <a:effectLst/>
                <a:uLnTx/>
                <a:uFillTx/>
                <a:latin typeface="Calibri" panose="020F0502020204030204"/>
                <a:ea typeface="+mn-ea"/>
                <a:cs typeface="+mn-cs"/>
              </a:rPr>
              <a:t> rides decrease </a:t>
            </a:r>
            <a:r>
              <a:rPr kumimoji="0" lang="en-GB" sz="1400" i="0" u="none" strike="noStrike" kern="1200" cap="none" spc="0" normalizeH="0" baseline="0" noProof="0">
                <a:ln>
                  <a:noFill/>
                </a:ln>
                <a:solidFill>
                  <a:schemeClr val="tx1"/>
                </a:solidFill>
                <a:effectLst/>
                <a:uLnTx/>
                <a:uFillTx/>
                <a:latin typeface="Calibri" panose="020F0502020204030204"/>
                <a:ea typeface="+mn-ea"/>
                <a:cs typeface="+mn-cs"/>
              </a:rPr>
              <a:t>during </a:t>
            </a:r>
            <a:r>
              <a:rPr kumimoji="0" lang="en-GB" sz="1400" b="1" i="0" u="none" strike="noStrike" kern="1200" cap="none" spc="0" normalizeH="0" baseline="0" noProof="0">
                <a:ln>
                  <a:noFill/>
                </a:ln>
                <a:solidFill>
                  <a:schemeClr val="tx1"/>
                </a:solidFill>
                <a:effectLst/>
                <a:uLnTx/>
                <a:uFillTx/>
                <a:latin typeface="Calibri" panose="020F0502020204030204"/>
                <a:ea typeface="+mn-ea"/>
                <a:cs typeface="+mn-cs"/>
              </a:rPr>
              <a:t>the winter months </a:t>
            </a:r>
            <a:r>
              <a:rPr kumimoji="0" lang="en-GB" sz="1400" i="0" u="none" strike="noStrike" kern="1200" cap="none" spc="0" normalizeH="0" baseline="0" noProof="0">
                <a:ln>
                  <a:noFill/>
                </a:ln>
                <a:solidFill>
                  <a:schemeClr val="tx1"/>
                </a:solidFill>
                <a:effectLst/>
                <a:uLnTx/>
                <a:uFillTx/>
                <a:latin typeface="Calibri" panose="020F0502020204030204"/>
                <a:ea typeface="+mn-ea"/>
                <a:cs typeface="+mn-cs"/>
              </a:rPr>
              <a:t>in line with other active modes. </a:t>
            </a:r>
            <a:r>
              <a:rPr lang="en-GB" sz="1400">
                <a:solidFill>
                  <a:schemeClr val="tx1"/>
                </a:solidFill>
                <a:latin typeface="Calibri" panose="020F0502020204030204"/>
              </a:rPr>
              <a:t>The sharp decreases in December 2022 could be influenced by the week of </a:t>
            </a:r>
            <a:r>
              <a:rPr lang="en-GB" sz="1400" b="1">
                <a:solidFill>
                  <a:schemeClr val="tx1"/>
                </a:solidFill>
                <a:latin typeface="Calibri" panose="020F0502020204030204"/>
              </a:rPr>
              <a:t>snowy weather,</a:t>
            </a:r>
            <a:r>
              <a:rPr lang="en-GB" sz="1400">
                <a:solidFill>
                  <a:schemeClr val="tx1"/>
                </a:solidFill>
                <a:latin typeface="Calibri" panose="020F0502020204030204"/>
              </a:rPr>
              <a:t> added to the fact that the </a:t>
            </a:r>
            <a:r>
              <a:rPr lang="en-GB" sz="1400" b="1">
                <a:solidFill>
                  <a:schemeClr val="tx1"/>
                </a:solidFill>
                <a:latin typeface="Calibri" panose="020F0502020204030204"/>
              </a:rPr>
              <a:t>e-scooters were immobilised on Christmas Eve and New Year’s Eve</a:t>
            </a:r>
            <a:r>
              <a:rPr lang="en-GB" sz="1400">
                <a:solidFill>
                  <a:schemeClr val="tx1"/>
                </a:solidFill>
                <a:latin typeface="Calibri" panose="020F0502020204030204"/>
              </a:rPr>
              <a:t>.</a:t>
            </a:r>
            <a:endParaRPr kumimoji="0" lang="en-GB" sz="1400" i="0" u="none" strike="noStrike" kern="1200" cap="none" spc="0" normalizeH="0" baseline="0" noProof="0">
              <a:ln>
                <a:noFill/>
              </a:ln>
              <a:solidFill>
                <a:schemeClr val="tx1"/>
              </a:solidFill>
              <a:effectLst/>
              <a:uLnTx/>
              <a:uFillTx/>
              <a:latin typeface="Calibri" panose="020F0502020204030204"/>
              <a:ea typeface="+mn-ea"/>
              <a:cs typeface="+mn-cs"/>
            </a:endParaRPr>
          </a:p>
        </p:txBody>
      </p:sp>
      <p:grpSp>
        <p:nvGrpSpPr>
          <p:cNvPr id="105" name="Group 104">
            <a:extLst>
              <a:ext uri="{FF2B5EF4-FFF2-40B4-BE49-F238E27FC236}">
                <a16:creationId xmlns:a16="http://schemas.microsoft.com/office/drawing/2014/main" id="{C9170691-7D17-47B4-84BD-C7A2FB36D3D0}"/>
              </a:ext>
            </a:extLst>
          </p:cNvPr>
          <p:cNvGrpSpPr/>
          <p:nvPr/>
        </p:nvGrpSpPr>
        <p:grpSpPr>
          <a:xfrm>
            <a:off x="1143593" y="5435329"/>
            <a:ext cx="9854177" cy="1217830"/>
            <a:chOff x="310704" y="5474656"/>
            <a:chExt cx="9854177" cy="1217830"/>
          </a:xfrm>
        </p:grpSpPr>
        <p:grpSp>
          <p:nvGrpSpPr>
            <p:cNvPr id="75" name="Group 74">
              <a:extLst>
                <a:ext uri="{FF2B5EF4-FFF2-40B4-BE49-F238E27FC236}">
                  <a16:creationId xmlns:a16="http://schemas.microsoft.com/office/drawing/2014/main" id="{1E2B356B-E66F-4147-9545-2BF1B0E62448}"/>
                </a:ext>
              </a:extLst>
            </p:cNvPr>
            <p:cNvGrpSpPr/>
            <p:nvPr/>
          </p:nvGrpSpPr>
          <p:grpSpPr>
            <a:xfrm>
              <a:off x="310704" y="5474656"/>
              <a:ext cx="3107238" cy="1210776"/>
              <a:chOff x="7684518" y="2823616"/>
              <a:chExt cx="1827919" cy="1210776"/>
            </a:xfrm>
          </p:grpSpPr>
          <p:grpSp>
            <p:nvGrpSpPr>
              <p:cNvPr id="76" name="Group 75">
                <a:extLst>
                  <a:ext uri="{FF2B5EF4-FFF2-40B4-BE49-F238E27FC236}">
                    <a16:creationId xmlns:a16="http://schemas.microsoft.com/office/drawing/2014/main" id="{19BAF5FC-0DCC-4925-9D51-B0C06729F1F2}"/>
                  </a:ext>
                </a:extLst>
              </p:cNvPr>
              <p:cNvGrpSpPr/>
              <p:nvPr/>
            </p:nvGrpSpPr>
            <p:grpSpPr>
              <a:xfrm>
                <a:off x="7684518" y="2823616"/>
                <a:ext cx="1827919" cy="1210776"/>
                <a:chOff x="2083698" y="5309521"/>
                <a:chExt cx="1827919" cy="995915"/>
              </a:xfrm>
            </p:grpSpPr>
            <p:pic>
              <p:nvPicPr>
                <p:cNvPr id="78" name="Graphic 77" descr="Road with solid fill">
                  <a:extLst>
                    <a:ext uri="{FF2B5EF4-FFF2-40B4-BE49-F238E27FC236}">
                      <a16:creationId xmlns:a16="http://schemas.microsoft.com/office/drawing/2014/main" id="{C1292519-A656-483E-8989-9F0C419CEF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42439" y="5554455"/>
                  <a:ext cx="543859" cy="750981"/>
                </a:xfrm>
                <a:prstGeom prst="rect">
                  <a:avLst/>
                </a:prstGeom>
              </p:spPr>
            </p:pic>
            <p:sp>
              <p:nvSpPr>
                <p:cNvPr id="79" name="TextBox 78">
                  <a:extLst>
                    <a:ext uri="{FF2B5EF4-FFF2-40B4-BE49-F238E27FC236}">
                      <a16:creationId xmlns:a16="http://schemas.microsoft.com/office/drawing/2014/main" id="{8E05D0A7-2C5E-41C4-B55C-51195D8A7DF0}"/>
                    </a:ext>
                  </a:extLst>
                </p:cNvPr>
                <p:cNvSpPr txBox="1"/>
                <p:nvPr/>
              </p:nvSpPr>
              <p:spPr>
                <a:xfrm>
                  <a:off x="2083698" y="5339073"/>
                  <a:ext cx="1827919" cy="278475"/>
                </a:xfrm>
                <a:prstGeom prst="rect">
                  <a:avLst/>
                </a:prstGeom>
                <a:noFill/>
              </p:spPr>
              <p:txBody>
                <a:bodyPr wrap="square" lIns="91440" tIns="45720" rIns="91440" bIns="45720" rtlCol="0" anchor="t">
                  <a:spAutoFit/>
                </a:bodyPr>
                <a:lstStyle/>
                <a:p>
                  <a:pPr algn="ctr"/>
                  <a:r>
                    <a:rPr lang="en-GB" sz="1600"/>
                    <a:t>Average ride distance: </a:t>
                  </a:r>
                  <a:r>
                    <a:rPr lang="en-GB" sz="1600" b="1"/>
                    <a:t>2.4 km</a:t>
                  </a:r>
                </a:p>
              </p:txBody>
            </p:sp>
            <p:sp>
              <p:nvSpPr>
                <p:cNvPr id="80" name="Rectangle 79">
                  <a:extLst>
                    <a:ext uri="{FF2B5EF4-FFF2-40B4-BE49-F238E27FC236}">
                      <a16:creationId xmlns:a16="http://schemas.microsoft.com/office/drawing/2014/main" id="{C379D6A1-AA68-4B1E-9E3E-8C4AB3C25BCE}"/>
                    </a:ext>
                  </a:extLst>
                </p:cNvPr>
                <p:cNvSpPr/>
                <p:nvPr/>
              </p:nvSpPr>
              <p:spPr>
                <a:xfrm>
                  <a:off x="2083698" y="5309521"/>
                  <a:ext cx="1815283" cy="99591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7" name="TextBox 76">
                <a:extLst>
                  <a:ext uri="{FF2B5EF4-FFF2-40B4-BE49-F238E27FC236}">
                    <a16:creationId xmlns:a16="http://schemas.microsoft.com/office/drawing/2014/main" id="{BFD2AF31-C884-4120-A122-4B3E47C56C7C}"/>
                  </a:ext>
                </a:extLst>
              </p:cNvPr>
              <p:cNvSpPr txBox="1"/>
              <p:nvPr/>
            </p:nvSpPr>
            <p:spPr>
              <a:xfrm>
                <a:off x="8218310" y="3230248"/>
                <a:ext cx="1213898" cy="707886"/>
              </a:xfrm>
              <a:prstGeom prst="rect">
                <a:avLst/>
              </a:prstGeom>
              <a:noFill/>
            </p:spPr>
            <p:txBody>
              <a:bodyPr wrap="square" lIns="91440" tIns="45720" rIns="91440" bIns="45720" rtlCol="0" anchor="t">
                <a:spAutoFit/>
              </a:bodyPr>
              <a:lstStyle/>
              <a:p>
                <a:pPr algn="ctr"/>
                <a:r>
                  <a:rPr lang="en-GB" sz="1400" b="1" i="1"/>
                  <a:t>-2% </a:t>
                </a:r>
                <a:r>
                  <a:rPr lang="en-GB" sz="1400" i="1"/>
                  <a:t>from Dec 2021</a:t>
                </a:r>
              </a:p>
              <a:p>
                <a:pPr algn="ctr"/>
                <a:endParaRPr lang="en-GB" sz="1100" b="1" i="1"/>
              </a:p>
              <a:p>
                <a:pPr algn="ctr"/>
                <a:r>
                  <a:rPr lang="en-GB" sz="1400" b="1" i="1"/>
                  <a:t>-6% </a:t>
                </a:r>
                <a:r>
                  <a:rPr lang="en-GB" sz="1400" i="1"/>
                  <a:t>from Sept 2022</a:t>
                </a:r>
              </a:p>
            </p:txBody>
          </p:sp>
        </p:grpSp>
        <p:grpSp>
          <p:nvGrpSpPr>
            <p:cNvPr id="84" name="Group 83">
              <a:extLst>
                <a:ext uri="{FF2B5EF4-FFF2-40B4-BE49-F238E27FC236}">
                  <a16:creationId xmlns:a16="http://schemas.microsoft.com/office/drawing/2014/main" id="{9022F124-FF9B-4059-9174-AB9D0156B623}"/>
                </a:ext>
              </a:extLst>
            </p:cNvPr>
            <p:cNvGrpSpPr/>
            <p:nvPr/>
          </p:nvGrpSpPr>
          <p:grpSpPr>
            <a:xfrm>
              <a:off x="3641565" y="5481709"/>
              <a:ext cx="3107238" cy="1210777"/>
              <a:chOff x="7684518" y="2835650"/>
              <a:chExt cx="1827919" cy="1210777"/>
            </a:xfrm>
          </p:grpSpPr>
          <p:grpSp>
            <p:nvGrpSpPr>
              <p:cNvPr id="85" name="Group 84">
                <a:extLst>
                  <a:ext uri="{FF2B5EF4-FFF2-40B4-BE49-F238E27FC236}">
                    <a16:creationId xmlns:a16="http://schemas.microsoft.com/office/drawing/2014/main" id="{FE2C038A-D290-4D20-A2CB-DF5A53485A99}"/>
                  </a:ext>
                </a:extLst>
              </p:cNvPr>
              <p:cNvGrpSpPr/>
              <p:nvPr/>
            </p:nvGrpSpPr>
            <p:grpSpPr>
              <a:xfrm>
                <a:off x="7684518" y="2835650"/>
                <a:ext cx="1827919" cy="1210777"/>
                <a:chOff x="2083698" y="5319418"/>
                <a:chExt cx="1827919" cy="995915"/>
              </a:xfrm>
            </p:grpSpPr>
            <p:sp>
              <p:nvSpPr>
                <p:cNvPr id="88" name="TextBox 87">
                  <a:extLst>
                    <a:ext uri="{FF2B5EF4-FFF2-40B4-BE49-F238E27FC236}">
                      <a16:creationId xmlns:a16="http://schemas.microsoft.com/office/drawing/2014/main" id="{17CCC901-E47F-4220-9F04-206DD618F482}"/>
                    </a:ext>
                  </a:extLst>
                </p:cNvPr>
                <p:cNvSpPr txBox="1"/>
                <p:nvPr/>
              </p:nvSpPr>
              <p:spPr>
                <a:xfrm>
                  <a:off x="2083698" y="5339073"/>
                  <a:ext cx="1827919" cy="278475"/>
                </a:xfrm>
                <a:prstGeom prst="rect">
                  <a:avLst/>
                </a:prstGeom>
                <a:noFill/>
              </p:spPr>
              <p:txBody>
                <a:bodyPr wrap="square" lIns="91440" tIns="45720" rIns="91440" bIns="45720" rtlCol="0" anchor="t">
                  <a:spAutoFit/>
                </a:bodyPr>
                <a:lstStyle/>
                <a:p>
                  <a:pPr algn="ctr"/>
                  <a:r>
                    <a:rPr lang="en-GB" sz="1600"/>
                    <a:t>Average rides per month: </a:t>
                  </a:r>
                  <a:r>
                    <a:rPr lang="en-GB" sz="1600" b="1"/>
                    <a:t>4.4 pp</a:t>
                  </a:r>
                </a:p>
              </p:txBody>
            </p:sp>
            <p:sp>
              <p:nvSpPr>
                <p:cNvPr id="89" name="Rectangle 88">
                  <a:extLst>
                    <a:ext uri="{FF2B5EF4-FFF2-40B4-BE49-F238E27FC236}">
                      <a16:creationId xmlns:a16="http://schemas.microsoft.com/office/drawing/2014/main" id="{45DAA850-0755-4EC8-B231-7F29F56C5F25}"/>
                    </a:ext>
                  </a:extLst>
                </p:cNvPr>
                <p:cNvSpPr/>
                <p:nvPr/>
              </p:nvSpPr>
              <p:spPr>
                <a:xfrm>
                  <a:off x="2083698" y="5319418"/>
                  <a:ext cx="1815283" cy="99591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6" name="TextBox 85">
                <a:extLst>
                  <a:ext uri="{FF2B5EF4-FFF2-40B4-BE49-F238E27FC236}">
                    <a16:creationId xmlns:a16="http://schemas.microsoft.com/office/drawing/2014/main" id="{4183EB0C-8484-4848-8EAC-FC2F709D9972}"/>
                  </a:ext>
                </a:extLst>
              </p:cNvPr>
              <p:cNvSpPr txBox="1"/>
              <p:nvPr/>
            </p:nvSpPr>
            <p:spPr>
              <a:xfrm>
                <a:off x="8355801" y="3227770"/>
                <a:ext cx="1021038" cy="707886"/>
              </a:xfrm>
              <a:prstGeom prst="rect">
                <a:avLst/>
              </a:prstGeom>
              <a:noFill/>
            </p:spPr>
            <p:txBody>
              <a:bodyPr wrap="square" lIns="91440" tIns="45720" rIns="91440" bIns="45720" rtlCol="0" anchor="t">
                <a:spAutoFit/>
              </a:bodyPr>
              <a:lstStyle/>
              <a:p>
                <a:pPr algn="ctr"/>
                <a:r>
                  <a:rPr lang="en-GB" sz="1400" b="1" i="1"/>
                  <a:t>-4% </a:t>
                </a:r>
                <a:r>
                  <a:rPr lang="en-GB" sz="1400" i="1"/>
                  <a:t>from Dec 2021</a:t>
                </a:r>
              </a:p>
              <a:p>
                <a:pPr algn="ctr"/>
                <a:endParaRPr lang="en-GB" sz="1100" b="1" i="1"/>
              </a:p>
              <a:p>
                <a:pPr algn="ctr"/>
                <a:r>
                  <a:rPr lang="en-GB" sz="1400" b="1" i="1"/>
                  <a:t>-17% </a:t>
                </a:r>
                <a:r>
                  <a:rPr lang="en-GB" sz="1400" i="1"/>
                  <a:t>from Sept 2022</a:t>
                </a:r>
              </a:p>
            </p:txBody>
          </p:sp>
        </p:grpSp>
        <p:pic>
          <p:nvPicPr>
            <p:cNvPr id="92" name="Graphic 91" descr="Group of men with solid fill">
              <a:extLst>
                <a:ext uri="{FF2B5EF4-FFF2-40B4-BE49-F238E27FC236}">
                  <a16:creationId xmlns:a16="http://schemas.microsoft.com/office/drawing/2014/main" id="{B186135C-E04F-4A3F-94BB-41700A3E6C5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02512" y="5817369"/>
              <a:ext cx="819204" cy="799933"/>
            </a:xfrm>
            <a:prstGeom prst="rect">
              <a:avLst/>
            </a:prstGeom>
          </p:spPr>
        </p:pic>
        <p:grpSp>
          <p:nvGrpSpPr>
            <p:cNvPr id="93" name="Group 92">
              <a:extLst>
                <a:ext uri="{FF2B5EF4-FFF2-40B4-BE49-F238E27FC236}">
                  <a16:creationId xmlns:a16="http://schemas.microsoft.com/office/drawing/2014/main" id="{4C580327-ABAE-47FA-9A44-F13B10AB4613}"/>
                </a:ext>
              </a:extLst>
            </p:cNvPr>
            <p:cNvGrpSpPr/>
            <p:nvPr/>
          </p:nvGrpSpPr>
          <p:grpSpPr>
            <a:xfrm>
              <a:off x="7057642" y="5478400"/>
              <a:ext cx="3107239" cy="1210777"/>
              <a:chOff x="7684518" y="2823618"/>
              <a:chExt cx="1827920" cy="1210777"/>
            </a:xfrm>
          </p:grpSpPr>
          <p:grpSp>
            <p:nvGrpSpPr>
              <p:cNvPr id="94" name="Group 93">
                <a:extLst>
                  <a:ext uri="{FF2B5EF4-FFF2-40B4-BE49-F238E27FC236}">
                    <a16:creationId xmlns:a16="http://schemas.microsoft.com/office/drawing/2014/main" id="{B9156C76-A6DD-4559-B8D7-AB0554B5ECB7}"/>
                  </a:ext>
                </a:extLst>
              </p:cNvPr>
              <p:cNvGrpSpPr/>
              <p:nvPr/>
            </p:nvGrpSpPr>
            <p:grpSpPr>
              <a:xfrm>
                <a:off x="7684518" y="2823618"/>
                <a:ext cx="1827920" cy="1210777"/>
                <a:chOff x="2083698" y="5309521"/>
                <a:chExt cx="1827920" cy="995915"/>
              </a:xfrm>
            </p:grpSpPr>
            <p:sp>
              <p:nvSpPr>
                <p:cNvPr id="96" name="TextBox 95">
                  <a:extLst>
                    <a:ext uri="{FF2B5EF4-FFF2-40B4-BE49-F238E27FC236}">
                      <a16:creationId xmlns:a16="http://schemas.microsoft.com/office/drawing/2014/main" id="{650F4853-01BF-4E9D-A323-709A7A40DBDD}"/>
                    </a:ext>
                  </a:extLst>
                </p:cNvPr>
                <p:cNvSpPr txBox="1"/>
                <p:nvPr/>
              </p:nvSpPr>
              <p:spPr>
                <a:xfrm>
                  <a:off x="2083699" y="5339073"/>
                  <a:ext cx="1827919" cy="278475"/>
                </a:xfrm>
                <a:prstGeom prst="rect">
                  <a:avLst/>
                </a:prstGeom>
                <a:noFill/>
              </p:spPr>
              <p:txBody>
                <a:bodyPr wrap="square" lIns="91440" tIns="45720" rIns="91440" bIns="45720" rtlCol="0" anchor="t">
                  <a:spAutoFit/>
                </a:bodyPr>
                <a:lstStyle/>
                <a:p>
                  <a:pPr algn="ctr"/>
                  <a:r>
                    <a:rPr lang="en-GB" sz="1600"/>
                    <a:t>Average ride duration: </a:t>
                  </a:r>
                  <a:r>
                    <a:rPr lang="en-GB" sz="1600" b="1"/>
                    <a:t>11.3 mins</a:t>
                  </a:r>
                </a:p>
              </p:txBody>
            </p:sp>
            <p:sp>
              <p:nvSpPr>
                <p:cNvPr id="97" name="Rectangle 96">
                  <a:extLst>
                    <a:ext uri="{FF2B5EF4-FFF2-40B4-BE49-F238E27FC236}">
                      <a16:creationId xmlns:a16="http://schemas.microsoft.com/office/drawing/2014/main" id="{D93DE79C-19DB-4F8C-9A19-9A65FC29A8D2}"/>
                    </a:ext>
                  </a:extLst>
                </p:cNvPr>
                <p:cNvSpPr/>
                <p:nvPr/>
              </p:nvSpPr>
              <p:spPr>
                <a:xfrm>
                  <a:off x="2083698" y="5309521"/>
                  <a:ext cx="1815283" cy="99591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5" name="TextBox 94">
                <a:extLst>
                  <a:ext uri="{FF2B5EF4-FFF2-40B4-BE49-F238E27FC236}">
                    <a16:creationId xmlns:a16="http://schemas.microsoft.com/office/drawing/2014/main" id="{DFBF1F1C-AD39-40A3-B290-3A453FE1D717}"/>
                  </a:ext>
                </a:extLst>
              </p:cNvPr>
              <p:cNvSpPr txBox="1"/>
              <p:nvPr/>
            </p:nvSpPr>
            <p:spPr>
              <a:xfrm>
                <a:off x="8324076" y="3203261"/>
                <a:ext cx="1021038" cy="707886"/>
              </a:xfrm>
              <a:prstGeom prst="rect">
                <a:avLst/>
              </a:prstGeom>
              <a:noFill/>
            </p:spPr>
            <p:txBody>
              <a:bodyPr wrap="square" lIns="91440" tIns="45720" rIns="91440" bIns="45720" rtlCol="0" anchor="t">
                <a:spAutoFit/>
              </a:bodyPr>
              <a:lstStyle/>
              <a:p>
                <a:pPr algn="ctr"/>
                <a:r>
                  <a:rPr lang="en-GB" sz="1400" b="1" i="1"/>
                  <a:t>-6% </a:t>
                </a:r>
                <a:r>
                  <a:rPr lang="en-GB" sz="1400" i="1"/>
                  <a:t>from Dec 2021</a:t>
                </a:r>
              </a:p>
              <a:p>
                <a:pPr algn="ctr"/>
                <a:endParaRPr lang="en-GB" sz="1100" b="1" i="1"/>
              </a:p>
              <a:p>
                <a:pPr algn="ctr"/>
                <a:r>
                  <a:rPr lang="en-GB" sz="1400" b="1" i="1"/>
                  <a:t>-3% </a:t>
                </a:r>
                <a:r>
                  <a:rPr lang="en-GB" sz="1400" i="1"/>
                  <a:t>from Sept 2022</a:t>
                </a:r>
              </a:p>
            </p:txBody>
          </p:sp>
        </p:grpSp>
        <p:pic>
          <p:nvPicPr>
            <p:cNvPr id="104" name="Graphic 103" descr="Clock with solid fill">
              <a:extLst>
                <a:ext uri="{FF2B5EF4-FFF2-40B4-BE49-F238E27FC236}">
                  <a16:creationId xmlns:a16="http://schemas.microsoft.com/office/drawing/2014/main" id="{BC3740E8-3408-48F6-A8F1-64B28300D88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48320" y="5807503"/>
              <a:ext cx="905816" cy="858577"/>
            </a:xfrm>
            <a:prstGeom prst="rect">
              <a:avLst/>
            </a:prstGeom>
          </p:spPr>
        </p:pic>
      </p:grpSp>
      <p:sp>
        <p:nvSpPr>
          <p:cNvPr id="107" name="TextBox 106">
            <a:extLst>
              <a:ext uri="{FF2B5EF4-FFF2-40B4-BE49-F238E27FC236}">
                <a16:creationId xmlns:a16="http://schemas.microsoft.com/office/drawing/2014/main" id="{B0199239-E49E-4A98-8D8D-DEE9FAB66E46}"/>
              </a:ext>
            </a:extLst>
          </p:cNvPr>
          <p:cNvSpPr txBox="1"/>
          <p:nvPr/>
        </p:nvSpPr>
        <p:spPr>
          <a:xfrm>
            <a:off x="87866" y="5064623"/>
            <a:ext cx="11958707" cy="338554"/>
          </a:xfrm>
          <a:prstGeom prst="rect">
            <a:avLst/>
          </a:prstGeom>
          <a:noFill/>
          <a:ln>
            <a:noFill/>
          </a:ln>
        </p:spPr>
        <p:txBody>
          <a:bodyPr wrap="square" lIns="91440" tIns="45720" rIns="91440" bIns="45720" rtlCol="0" anchor="t">
            <a:spAutoFit/>
          </a:bodyPr>
          <a:lstStyle/>
          <a:p>
            <a:pPr algn="ctr"/>
            <a:r>
              <a:rPr lang="en-GB" sz="1600" b="1"/>
              <a:t>Average journey statistics: Dec 2022</a:t>
            </a:r>
            <a:endParaRPr lang="en-GB" sz="1200" b="1"/>
          </a:p>
        </p:txBody>
      </p:sp>
      <p:grpSp>
        <p:nvGrpSpPr>
          <p:cNvPr id="48" name="Group 47">
            <a:extLst>
              <a:ext uri="{FF2B5EF4-FFF2-40B4-BE49-F238E27FC236}">
                <a16:creationId xmlns:a16="http://schemas.microsoft.com/office/drawing/2014/main" id="{9279449B-2196-4FDF-A332-03503C679C09}"/>
              </a:ext>
            </a:extLst>
          </p:cNvPr>
          <p:cNvGrpSpPr/>
          <p:nvPr/>
        </p:nvGrpSpPr>
        <p:grpSpPr>
          <a:xfrm>
            <a:off x="9763480" y="2698318"/>
            <a:ext cx="2183727" cy="1204019"/>
            <a:chOff x="9858792" y="1595500"/>
            <a:chExt cx="2183727" cy="1204019"/>
          </a:xfrm>
        </p:grpSpPr>
        <p:grpSp>
          <p:nvGrpSpPr>
            <p:cNvPr id="49" name="Group 48">
              <a:extLst>
                <a:ext uri="{FF2B5EF4-FFF2-40B4-BE49-F238E27FC236}">
                  <a16:creationId xmlns:a16="http://schemas.microsoft.com/office/drawing/2014/main" id="{496FD7A0-4D93-4964-83CB-CE111CF48F15}"/>
                </a:ext>
              </a:extLst>
            </p:cNvPr>
            <p:cNvGrpSpPr/>
            <p:nvPr/>
          </p:nvGrpSpPr>
          <p:grpSpPr>
            <a:xfrm>
              <a:off x="9861346" y="1602027"/>
              <a:ext cx="2178619" cy="1197492"/>
              <a:chOff x="857250" y="5669657"/>
              <a:chExt cx="2795447" cy="1106615"/>
            </a:xfrm>
          </p:grpSpPr>
          <p:sp>
            <p:nvSpPr>
              <p:cNvPr id="53" name="TextBox 52">
                <a:extLst>
                  <a:ext uri="{FF2B5EF4-FFF2-40B4-BE49-F238E27FC236}">
                    <a16:creationId xmlns:a16="http://schemas.microsoft.com/office/drawing/2014/main" id="{7C4530DA-D42A-48C4-8A03-80D5737A8D5E}"/>
                  </a:ext>
                </a:extLst>
              </p:cNvPr>
              <p:cNvSpPr txBox="1"/>
              <p:nvPr/>
            </p:nvSpPr>
            <p:spPr>
              <a:xfrm>
                <a:off x="1191415" y="6085159"/>
                <a:ext cx="2427114" cy="284420"/>
              </a:xfrm>
              <a:prstGeom prst="rect">
                <a:avLst/>
              </a:prstGeom>
              <a:noFill/>
              <a:ln w="12700">
                <a:noFill/>
              </a:ln>
            </p:spPr>
            <p:txBody>
              <a:bodyPr wrap="square" rtlCol="0">
                <a:spAutoFit/>
              </a:bodyPr>
              <a:lstStyle/>
              <a:p>
                <a:r>
                  <a:rPr lang="en-GB" sz="1400"/>
                  <a:t>Dec 2021 to Dec 2022</a:t>
                </a:r>
              </a:p>
            </p:txBody>
          </p:sp>
          <p:sp>
            <p:nvSpPr>
              <p:cNvPr id="54" name="Rectangle 53">
                <a:extLst>
                  <a:ext uri="{FF2B5EF4-FFF2-40B4-BE49-F238E27FC236}">
                    <a16:creationId xmlns:a16="http://schemas.microsoft.com/office/drawing/2014/main" id="{49C43EF7-13E1-49E2-AE25-BA29BF3CA38F}"/>
                  </a:ext>
                </a:extLst>
              </p:cNvPr>
              <p:cNvSpPr/>
              <p:nvPr/>
            </p:nvSpPr>
            <p:spPr>
              <a:xfrm>
                <a:off x="857250" y="5669657"/>
                <a:ext cx="2795447" cy="110661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0" name="TextBox 49">
              <a:extLst>
                <a:ext uri="{FF2B5EF4-FFF2-40B4-BE49-F238E27FC236}">
                  <a16:creationId xmlns:a16="http://schemas.microsoft.com/office/drawing/2014/main" id="{168A0263-F959-40B1-9288-F097EA8F7C71}"/>
                </a:ext>
              </a:extLst>
            </p:cNvPr>
            <p:cNvSpPr txBox="1"/>
            <p:nvPr/>
          </p:nvSpPr>
          <p:spPr>
            <a:xfrm>
              <a:off x="9858792" y="1595500"/>
              <a:ext cx="2183727" cy="553998"/>
            </a:xfrm>
            <a:prstGeom prst="rect">
              <a:avLst/>
            </a:prstGeom>
            <a:noFill/>
            <a:ln w="12700">
              <a:noFill/>
            </a:ln>
          </p:spPr>
          <p:txBody>
            <a:bodyPr wrap="square" rtlCol="0">
              <a:spAutoFit/>
            </a:bodyPr>
            <a:lstStyle/>
            <a:p>
              <a:pPr algn="ctr"/>
              <a:r>
                <a:rPr lang="en-GB" sz="1400" b="1">
                  <a:solidFill>
                    <a:srgbClr val="0070C0"/>
                  </a:solidFill>
                </a:rPr>
                <a:t>Mid-COVID to Now:</a:t>
              </a:r>
            </a:p>
            <a:p>
              <a:pPr algn="ctr"/>
              <a:r>
                <a:rPr lang="en-GB" sz="1600" b="1"/>
                <a:t>Voi rides</a:t>
              </a:r>
            </a:p>
          </p:txBody>
        </p:sp>
        <p:sp>
          <p:nvSpPr>
            <p:cNvPr id="52" name="TextBox 51">
              <a:extLst>
                <a:ext uri="{FF2B5EF4-FFF2-40B4-BE49-F238E27FC236}">
                  <a16:creationId xmlns:a16="http://schemas.microsoft.com/office/drawing/2014/main" id="{18134F50-1094-4BF8-886D-9950B6064C4D}"/>
                </a:ext>
              </a:extLst>
            </p:cNvPr>
            <p:cNvSpPr txBox="1"/>
            <p:nvPr/>
          </p:nvSpPr>
          <p:spPr>
            <a:xfrm>
              <a:off x="10490819" y="2357887"/>
              <a:ext cx="897216" cy="369332"/>
            </a:xfrm>
            <a:prstGeom prst="rect">
              <a:avLst/>
            </a:prstGeom>
            <a:noFill/>
          </p:spPr>
          <p:txBody>
            <a:bodyPr wrap="square">
              <a:spAutoFit/>
            </a:bodyPr>
            <a:lstStyle/>
            <a:p>
              <a:pPr algn="ctr"/>
              <a:r>
                <a:rPr lang="en-GB" sz="1800" b="1"/>
                <a:t>+12%</a:t>
              </a:r>
            </a:p>
          </p:txBody>
        </p:sp>
      </p:grpSp>
      <p:sp>
        <p:nvSpPr>
          <p:cNvPr id="45" name="TextBox 44">
            <a:extLst>
              <a:ext uri="{FF2B5EF4-FFF2-40B4-BE49-F238E27FC236}">
                <a16:creationId xmlns:a16="http://schemas.microsoft.com/office/drawing/2014/main" id="{770D1684-AB6E-44EC-84C9-38C8A97656D0}"/>
              </a:ext>
            </a:extLst>
          </p:cNvPr>
          <p:cNvSpPr txBox="1"/>
          <p:nvPr/>
        </p:nvSpPr>
        <p:spPr>
          <a:xfrm>
            <a:off x="10459978" y="2202257"/>
            <a:ext cx="897216" cy="369332"/>
          </a:xfrm>
          <a:prstGeom prst="rect">
            <a:avLst/>
          </a:prstGeom>
          <a:noFill/>
        </p:spPr>
        <p:txBody>
          <a:bodyPr wrap="square">
            <a:spAutoFit/>
          </a:bodyPr>
          <a:lstStyle/>
          <a:p>
            <a:pPr algn="ctr"/>
            <a:r>
              <a:rPr lang="en-GB" sz="1800" b="1"/>
              <a:t>+496%</a:t>
            </a:r>
          </a:p>
        </p:txBody>
      </p:sp>
    </p:spTree>
    <p:extLst>
      <p:ext uri="{BB962C8B-B14F-4D97-AF65-F5344CB8AC3E}">
        <p14:creationId xmlns:p14="http://schemas.microsoft.com/office/powerpoint/2010/main" val="5689672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232645"/>
            <a:ext cx="12192000" cy="1325563"/>
          </a:xfrm>
        </p:spPr>
        <p:txBody>
          <a:bodyPr>
            <a:normAutofit/>
          </a:bodyPr>
          <a:lstStyle/>
          <a:p>
            <a:pPr algn="ctr"/>
            <a:r>
              <a:rPr lang="en-GB" sz="5400" b="1">
                <a:solidFill>
                  <a:schemeClr val="bg1"/>
                </a:solidFill>
                <a:latin typeface="+mn-lt"/>
              </a:rPr>
              <a:t>Air Quality</a:t>
            </a:r>
          </a:p>
        </p:txBody>
      </p:sp>
      <p:sp>
        <p:nvSpPr>
          <p:cNvPr id="3" name="Slide Number Placeholder 2">
            <a:extLst>
              <a:ext uri="{FF2B5EF4-FFF2-40B4-BE49-F238E27FC236}">
                <a16:creationId xmlns:a16="http://schemas.microsoft.com/office/drawing/2014/main" id="{8642D285-1A09-4F53-95AC-A62DDD62784E}"/>
              </a:ext>
            </a:extLst>
          </p:cNvPr>
          <p:cNvSpPr>
            <a:spLocks noGrp="1"/>
          </p:cNvSpPr>
          <p:nvPr>
            <p:ph type="sldNum" sz="quarter" idx="12"/>
          </p:nvPr>
        </p:nvSpPr>
        <p:spPr/>
        <p:txBody>
          <a:bodyPr/>
          <a:lstStyle/>
          <a:p>
            <a:fld id="{AE56028F-813B-4E02-837E-17CD63D81F9F}" type="slidenum">
              <a:rPr lang="en-GB" smtClean="0"/>
              <a:t>48</a:t>
            </a:fld>
            <a:endParaRPr lang="en-GB"/>
          </a:p>
        </p:txBody>
      </p:sp>
    </p:spTree>
    <p:extLst>
      <p:ext uri="{BB962C8B-B14F-4D97-AF65-F5344CB8AC3E}">
        <p14:creationId xmlns:p14="http://schemas.microsoft.com/office/powerpoint/2010/main" val="35267082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8109C33-9AE2-4493-99FA-4145C13F2251}"/>
              </a:ext>
            </a:extLst>
          </p:cNvPr>
          <p:cNvSpPr/>
          <p:nvPr/>
        </p:nvSpPr>
        <p:spPr>
          <a:xfrm>
            <a:off x="0" y="-44642"/>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a:latin typeface="Calibri" panose="020F0502020204030204"/>
              </a:rPr>
              <a:t>Air Quality: Cambridge Permanent Monitoring Sites</a:t>
            </a:r>
            <a:endParaRPr kumimoji="0" lang="en-GB" sz="2800" b="1" i="0" u="none" strike="noStrike" kern="1200" cap="none" spc="0" normalizeH="0" baseline="0" noProof="0">
              <a:ln>
                <a:noFill/>
              </a:ln>
              <a:effectLst/>
              <a:uLnTx/>
              <a:uFillTx/>
              <a:latin typeface="Calibri" panose="020F0502020204030204"/>
              <a:ea typeface="+mn-ea"/>
              <a:cs typeface="+mn-cs"/>
            </a:endParaRPr>
          </a:p>
        </p:txBody>
      </p:sp>
      <p:pic>
        <p:nvPicPr>
          <p:cNvPr id="3" name="Picture 2" descr="Map&#10;&#10;Description automatically generated">
            <a:extLst>
              <a:ext uri="{FF2B5EF4-FFF2-40B4-BE49-F238E27FC236}">
                <a16:creationId xmlns:a16="http://schemas.microsoft.com/office/drawing/2014/main" id="{142C243F-6770-42F8-996E-9D0B11C0D0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989" y="1092200"/>
            <a:ext cx="6496665" cy="5279923"/>
          </a:xfrm>
          <a:prstGeom prst="rect">
            <a:avLst/>
          </a:prstGeom>
          <a:ln w="12700">
            <a:solidFill>
              <a:schemeClr val="tx1"/>
            </a:solidFill>
          </a:ln>
        </p:spPr>
      </p:pic>
      <p:graphicFrame>
        <p:nvGraphicFramePr>
          <p:cNvPr id="7" name="Table 7">
            <a:extLst>
              <a:ext uri="{FF2B5EF4-FFF2-40B4-BE49-F238E27FC236}">
                <a16:creationId xmlns:a16="http://schemas.microsoft.com/office/drawing/2014/main" id="{0B93B119-B106-4EBD-A157-EDEDC702CCD2}"/>
              </a:ext>
            </a:extLst>
          </p:cNvPr>
          <p:cNvGraphicFramePr>
            <a:graphicFrameLocks noGrp="1"/>
          </p:cNvGraphicFramePr>
          <p:nvPr>
            <p:extLst>
              <p:ext uri="{D42A27DB-BD31-4B8C-83A1-F6EECF244321}">
                <p14:modId xmlns:p14="http://schemas.microsoft.com/office/powerpoint/2010/main" val="1437718527"/>
              </p:ext>
            </p:extLst>
          </p:nvPr>
        </p:nvGraphicFramePr>
        <p:xfrm>
          <a:off x="7301580" y="1092200"/>
          <a:ext cx="4655276" cy="3307080"/>
        </p:xfrm>
        <a:graphic>
          <a:graphicData uri="http://schemas.openxmlformats.org/drawingml/2006/table">
            <a:tbl>
              <a:tblPr firstRow="1" bandRow="1">
                <a:tableStyleId>{5C22544A-7EE6-4342-B048-85BDC9FD1C3A}</a:tableStyleId>
              </a:tblPr>
              <a:tblGrid>
                <a:gridCol w="1598391">
                  <a:extLst>
                    <a:ext uri="{9D8B030D-6E8A-4147-A177-3AD203B41FA5}">
                      <a16:colId xmlns:a16="http://schemas.microsoft.com/office/drawing/2014/main" val="1427395462"/>
                    </a:ext>
                  </a:extLst>
                </a:gridCol>
                <a:gridCol w="3056885">
                  <a:extLst>
                    <a:ext uri="{9D8B030D-6E8A-4147-A177-3AD203B41FA5}">
                      <a16:colId xmlns:a16="http://schemas.microsoft.com/office/drawing/2014/main" val="2842680294"/>
                    </a:ext>
                  </a:extLst>
                </a:gridCol>
              </a:tblGrid>
              <a:tr h="370840">
                <a:tc>
                  <a:txBody>
                    <a:bodyPr/>
                    <a:lstStyle/>
                    <a:p>
                      <a:r>
                        <a:rPr lang="en-GB" sz="1400">
                          <a:solidFill>
                            <a:schemeClr val="tx1"/>
                          </a:solidFill>
                        </a:rPr>
                        <a:t>Location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GB" sz="1400">
                          <a:solidFill>
                            <a:schemeClr val="tx1"/>
                          </a:solidFill>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879246401"/>
                  </a:ext>
                </a:extLst>
              </a:tr>
              <a:tr h="370840">
                <a:tc>
                  <a:txBody>
                    <a:bodyPr/>
                    <a:lstStyle/>
                    <a:p>
                      <a:r>
                        <a:rPr lang="en-GB" sz="1400"/>
                        <a:t>Montague Road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t>Close to the junction with Elizabeth Way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6078876"/>
                  </a:ext>
                </a:extLst>
              </a:tr>
              <a:tr h="370840">
                <a:tc>
                  <a:txBody>
                    <a:bodyPr/>
                    <a:lstStyle/>
                    <a:p>
                      <a:r>
                        <a:rPr lang="en-GB" sz="1400"/>
                        <a:t>Newmarket Road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t>Close to Cambridge Retail park on Newmarket Road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4615384"/>
                  </a:ext>
                </a:extLst>
              </a:tr>
              <a:tr h="370840">
                <a:tc>
                  <a:txBody>
                    <a:bodyPr/>
                    <a:lstStyle/>
                    <a:p>
                      <a:r>
                        <a:rPr lang="en-GB" sz="1400"/>
                        <a:t>Parker Street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t>Close to the bus station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4560056"/>
                  </a:ext>
                </a:extLst>
              </a:tr>
              <a:tr h="370840">
                <a:tc>
                  <a:txBody>
                    <a:bodyPr/>
                    <a:lstStyle/>
                    <a:p>
                      <a:r>
                        <a:rPr lang="en-GB" sz="1400"/>
                        <a:t>Regent Street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t>To the West of Parker’s Piece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6774568"/>
                  </a:ext>
                </a:extLst>
              </a:tr>
              <a:tr h="370840">
                <a:tc>
                  <a:txBody>
                    <a:bodyPr/>
                    <a:lstStyle/>
                    <a:p>
                      <a:r>
                        <a:rPr lang="en-GB" sz="1400">
                          <a:solidFill>
                            <a:schemeClr val="tx1"/>
                          </a:solidFill>
                        </a:rPr>
                        <a:t>Gonville Place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chemeClr val="tx1"/>
                          </a:solidFill>
                        </a:rPr>
                        <a:t>Near Hill’s Road, South of Parker’s Piece. </a:t>
                      </a:r>
                    </a:p>
                    <a:p>
                      <a:r>
                        <a:rPr lang="en-GB" sz="1400" b="0">
                          <a:solidFill>
                            <a:srgbClr val="FF0000"/>
                          </a:solidFill>
                        </a:rPr>
                        <a:t>This sensor was removed in April 2022 so data is no longer available for this site.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7346836"/>
                  </a:ext>
                </a:extLst>
              </a:tr>
            </a:tbl>
          </a:graphicData>
        </a:graphic>
      </p:graphicFrame>
      <p:sp>
        <p:nvSpPr>
          <p:cNvPr id="2" name="Slide Number Placeholder 1">
            <a:extLst>
              <a:ext uri="{FF2B5EF4-FFF2-40B4-BE49-F238E27FC236}">
                <a16:creationId xmlns:a16="http://schemas.microsoft.com/office/drawing/2014/main" id="{BDC4D696-ECFF-4455-AE28-5BD035C1782B}"/>
              </a:ext>
            </a:extLst>
          </p:cNvPr>
          <p:cNvSpPr>
            <a:spLocks noGrp="1"/>
          </p:cNvSpPr>
          <p:nvPr>
            <p:ph type="sldNum" sz="quarter" idx="12"/>
          </p:nvPr>
        </p:nvSpPr>
        <p:spPr/>
        <p:txBody>
          <a:bodyPr/>
          <a:lstStyle/>
          <a:p>
            <a:fld id="{AE56028F-813B-4E02-837E-17CD63D81F9F}" type="slidenum">
              <a:rPr lang="en-GB" smtClean="0"/>
              <a:t>49</a:t>
            </a:fld>
            <a:endParaRPr lang="en-GB"/>
          </a:p>
        </p:txBody>
      </p:sp>
      <p:sp>
        <p:nvSpPr>
          <p:cNvPr id="10" name="Rectangle 9">
            <a:extLst>
              <a:ext uri="{FF2B5EF4-FFF2-40B4-BE49-F238E27FC236}">
                <a16:creationId xmlns:a16="http://schemas.microsoft.com/office/drawing/2014/main" id="{FC595A21-3E73-48BC-ACED-5B56367BF3D8}"/>
              </a:ext>
            </a:extLst>
          </p:cNvPr>
          <p:cNvSpPr/>
          <p:nvPr/>
        </p:nvSpPr>
        <p:spPr>
          <a:xfrm>
            <a:off x="7758918" y="4667062"/>
            <a:ext cx="3594882" cy="1701029"/>
          </a:xfrm>
          <a:prstGeom prst="rect">
            <a:avLst/>
          </a:prstGeom>
          <a:solidFill>
            <a:schemeClr val="accent4">
              <a:lumMod val="20000"/>
              <a:lumOff val="80000"/>
            </a:schemeClr>
          </a:solidFill>
          <a:ln w="12700">
            <a:solidFill>
              <a:srgbClr val="203864"/>
            </a:solidFill>
            <a:prstDash val="soli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chemeClr val="tx1"/>
                </a:solidFill>
                <a:latin typeface="Calibri" panose="020F0502020204030204"/>
              </a:rPr>
              <a:t>Cambridge City Air Quality team provide data from </a:t>
            </a:r>
            <a:r>
              <a:rPr lang="en-GB" sz="1400" b="1">
                <a:solidFill>
                  <a:schemeClr val="tx1"/>
                </a:solidFill>
                <a:latin typeface="Calibri" panose="020F0502020204030204"/>
              </a:rPr>
              <a:t>4 continuous air quality monitors</a:t>
            </a:r>
            <a:r>
              <a:rPr lang="en-GB" sz="1400">
                <a:solidFill>
                  <a:schemeClr val="tx1"/>
                </a:solidFill>
                <a:latin typeface="Calibri" panose="020F0502020204030204"/>
              </a:rPr>
              <a:t> in central Cambridge. The monitors primarily measure Nitrogen Oxides (NOx) and Particulate Matter (PM) which are proxies for overall air quality.</a:t>
            </a:r>
            <a:endParaRPr kumimoji="0" lang="en-GB" sz="140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6B825B4C-283E-4240-B83C-8F83902B2EA6}"/>
              </a:ext>
            </a:extLst>
          </p:cNvPr>
          <p:cNvSpPr txBox="1"/>
          <p:nvPr/>
        </p:nvSpPr>
        <p:spPr>
          <a:xfrm>
            <a:off x="504356" y="6099481"/>
            <a:ext cx="2154621" cy="276999"/>
          </a:xfrm>
          <a:prstGeom prst="rect">
            <a:avLst/>
          </a:prstGeom>
          <a:solidFill>
            <a:schemeClr val="bg1"/>
          </a:solidFill>
          <a:ln>
            <a:solidFill>
              <a:schemeClr val="tx1"/>
            </a:solidFill>
          </a:ln>
        </p:spPr>
        <p:txBody>
          <a:bodyPr wrap="square" rtlCol="0">
            <a:spAutoFit/>
          </a:bodyPr>
          <a:lstStyle/>
          <a:p>
            <a:r>
              <a:rPr lang="en-GB" sz="1200"/>
              <a:t>© OpenStreetMap Contributors</a:t>
            </a:r>
          </a:p>
        </p:txBody>
      </p:sp>
      <p:sp>
        <p:nvSpPr>
          <p:cNvPr id="12" name="TextBox 11">
            <a:extLst>
              <a:ext uri="{FF2B5EF4-FFF2-40B4-BE49-F238E27FC236}">
                <a16:creationId xmlns:a16="http://schemas.microsoft.com/office/drawing/2014/main" id="{234098C7-E2DF-401D-A8BA-61E2F6460653}"/>
              </a:ext>
            </a:extLst>
          </p:cNvPr>
          <p:cNvSpPr txBox="1"/>
          <p:nvPr/>
        </p:nvSpPr>
        <p:spPr>
          <a:xfrm>
            <a:off x="503247" y="1081567"/>
            <a:ext cx="4078277" cy="307777"/>
          </a:xfrm>
          <a:prstGeom prst="rect">
            <a:avLst/>
          </a:prstGeom>
          <a:solidFill>
            <a:schemeClr val="bg1"/>
          </a:solidFill>
          <a:ln>
            <a:solidFill>
              <a:schemeClr val="tx1"/>
            </a:solidFill>
          </a:ln>
        </p:spPr>
        <p:txBody>
          <a:bodyPr wrap="square" rtlCol="0">
            <a:spAutoFit/>
          </a:bodyPr>
          <a:lstStyle/>
          <a:p>
            <a:pPr algn="ctr"/>
            <a:r>
              <a:rPr lang="en-GB" sz="1400" b="1"/>
              <a:t>Continuous Air Quality Monitoring Sites, Cambridge</a:t>
            </a:r>
          </a:p>
        </p:txBody>
      </p:sp>
      <p:sp>
        <p:nvSpPr>
          <p:cNvPr id="4" name="Rectangle 3">
            <a:extLst>
              <a:ext uri="{FF2B5EF4-FFF2-40B4-BE49-F238E27FC236}">
                <a16:creationId xmlns:a16="http://schemas.microsoft.com/office/drawing/2014/main" id="{AF9DB762-BDE4-4CF9-8D49-C85EE6685DAC}"/>
              </a:ext>
            </a:extLst>
          </p:cNvPr>
          <p:cNvSpPr/>
          <p:nvPr/>
        </p:nvSpPr>
        <p:spPr>
          <a:xfrm>
            <a:off x="3019647" y="4933507"/>
            <a:ext cx="1265274" cy="3077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79801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414E3C9-B6F6-411D-9689-553F6BFEB507}"/>
              </a:ext>
            </a:extLst>
          </p:cNvPr>
          <p:cNvGrpSpPr/>
          <p:nvPr/>
        </p:nvGrpSpPr>
        <p:grpSpPr>
          <a:xfrm>
            <a:off x="4907009" y="793207"/>
            <a:ext cx="2382592" cy="2884867"/>
            <a:chOff x="4907009" y="755107"/>
            <a:chExt cx="2382592" cy="2884867"/>
          </a:xfrm>
        </p:grpSpPr>
        <p:sp>
          <p:nvSpPr>
            <p:cNvPr id="88" name="TextBox 87">
              <a:extLst>
                <a:ext uri="{FF2B5EF4-FFF2-40B4-BE49-F238E27FC236}">
                  <a16:creationId xmlns:a16="http://schemas.microsoft.com/office/drawing/2014/main" id="{5C2BA890-5AF8-4481-B3B1-D607BA8D7178}"/>
                </a:ext>
              </a:extLst>
            </p:cNvPr>
            <p:cNvSpPr txBox="1"/>
            <p:nvPr/>
          </p:nvSpPr>
          <p:spPr>
            <a:xfrm>
              <a:off x="4907009" y="777652"/>
              <a:ext cx="2382592" cy="2846933"/>
            </a:xfrm>
            <a:prstGeom prst="rect">
              <a:avLst/>
            </a:prstGeom>
            <a:noFill/>
          </p:spPr>
          <p:txBody>
            <a:bodyPr wrap="square" lIns="91440" tIns="45720" rIns="91440" bIns="45720" rtlCol="0" anchor="t">
              <a:spAutoFit/>
            </a:bodyPr>
            <a:lstStyle/>
            <a:p>
              <a:pPr algn="ctr"/>
              <a:r>
                <a:rPr lang="en-GB" sz="2000" b="1" dirty="0"/>
                <a:t>Car Parking</a:t>
              </a:r>
            </a:p>
            <a:p>
              <a:pPr algn="ctr"/>
              <a:endParaRPr lang="en-GB" sz="2000" b="1" dirty="0"/>
            </a:p>
            <a:p>
              <a:pPr algn="ctr"/>
              <a:endParaRPr lang="en-GB" sz="2000" b="1" dirty="0"/>
            </a:p>
            <a:p>
              <a:pPr algn="ctr"/>
              <a:endParaRPr lang="en-GB" sz="1600" b="1" dirty="0"/>
            </a:p>
            <a:p>
              <a:pPr algn="ctr"/>
              <a:r>
                <a:rPr lang="en-GB" sz="1600" dirty="0"/>
                <a:t>Patronage at</a:t>
              </a:r>
              <a:endParaRPr lang="en-GB" sz="1600" b="1" dirty="0">
                <a:cs typeface="Calibri"/>
              </a:endParaRPr>
            </a:p>
            <a:p>
              <a:pPr algn="ctr"/>
              <a:r>
                <a:rPr lang="en-GB" sz="2800" b="1" dirty="0">
                  <a:solidFill>
                    <a:srgbClr val="2B4D89"/>
                  </a:solidFill>
                </a:rPr>
                <a:t> </a:t>
              </a:r>
              <a:endParaRPr lang="en-GB" sz="2800" b="1" dirty="0">
                <a:solidFill>
                  <a:srgbClr val="2B4D89"/>
                </a:solidFill>
                <a:cs typeface="Calibri"/>
              </a:endParaRPr>
            </a:p>
            <a:p>
              <a:pPr algn="ctr"/>
              <a:endParaRPr lang="en-GB" sz="1600" dirty="0"/>
            </a:p>
            <a:p>
              <a:pPr algn="ctr"/>
              <a:endParaRPr lang="en-GB" sz="1600" dirty="0"/>
            </a:p>
            <a:p>
              <a:pPr algn="ctr"/>
              <a:r>
                <a:rPr lang="en-GB" sz="1600" dirty="0"/>
                <a:t>compared to pre-COVID</a:t>
              </a:r>
              <a:endParaRPr lang="en-GB" sz="1600" dirty="0">
                <a:cs typeface="Calibri"/>
              </a:endParaRPr>
            </a:p>
            <a:p>
              <a:pPr algn="ctr"/>
              <a:r>
                <a:rPr lang="en-GB" sz="1100" dirty="0">
                  <a:cs typeface="Calibri"/>
                </a:rPr>
                <a:t>(see analysis on </a:t>
              </a:r>
              <a:r>
                <a:rPr lang="en-GB" sz="1100" dirty="0">
                  <a:cs typeface="Calibri"/>
                  <a:hlinkClick r:id="rId3" action="ppaction://hlinksldjump"/>
                </a:rPr>
                <a:t>slide 36</a:t>
              </a:r>
              <a:r>
                <a:rPr lang="en-GB" sz="1100" dirty="0">
                  <a:cs typeface="Calibri"/>
                </a:rPr>
                <a:t>)</a:t>
              </a:r>
            </a:p>
          </p:txBody>
        </p:sp>
        <p:sp>
          <p:nvSpPr>
            <p:cNvPr id="90" name="Rectangle 89">
              <a:extLst>
                <a:ext uri="{FF2B5EF4-FFF2-40B4-BE49-F238E27FC236}">
                  <a16:creationId xmlns:a16="http://schemas.microsoft.com/office/drawing/2014/main" id="{BBB9661A-1901-44AF-A691-8DEB405E21A9}"/>
                </a:ext>
              </a:extLst>
            </p:cNvPr>
            <p:cNvSpPr/>
            <p:nvPr/>
          </p:nvSpPr>
          <p:spPr>
            <a:xfrm>
              <a:off x="5010395" y="755107"/>
              <a:ext cx="2137088" cy="28848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 name="Group 19">
            <a:extLst>
              <a:ext uri="{FF2B5EF4-FFF2-40B4-BE49-F238E27FC236}">
                <a16:creationId xmlns:a16="http://schemas.microsoft.com/office/drawing/2014/main" id="{31F48BAA-6DDE-4388-AE70-3C9336BEE317}"/>
              </a:ext>
            </a:extLst>
          </p:cNvPr>
          <p:cNvGrpSpPr/>
          <p:nvPr/>
        </p:nvGrpSpPr>
        <p:grpSpPr>
          <a:xfrm>
            <a:off x="9663732" y="794091"/>
            <a:ext cx="2382592" cy="2884867"/>
            <a:chOff x="9635157" y="746466"/>
            <a:chExt cx="2382592" cy="2884867"/>
          </a:xfrm>
        </p:grpSpPr>
        <p:sp>
          <p:nvSpPr>
            <p:cNvPr id="83" name="TextBox 82">
              <a:extLst>
                <a:ext uri="{FF2B5EF4-FFF2-40B4-BE49-F238E27FC236}">
                  <a16:creationId xmlns:a16="http://schemas.microsoft.com/office/drawing/2014/main" id="{C6BB3389-499E-465C-BEFC-28276D6F1E6D}"/>
                </a:ext>
              </a:extLst>
            </p:cNvPr>
            <p:cNvSpPr txBox="1"/>
            <p:nvPr/>
          </p:nvSpPr>
          <p:spPr>
            <a:xfrm>
              <a:off x="9635157" y="756793"/>
              <a:ext cx="2382592" cy="2846933"/>
            </a:xfrm>
            <a:prstGeom prst="rect">
              <a:avLst/>
            </a:prstGeom>
            <a:noFill/>
          </p:spPr>
          <p:txBody>
            <a:bodyPr wrap="square" lIns="91440" tIns="45720" rIns="91440" bIns="45720" rtlCol="0" anchor="t">
              <a:spAutoFit/>
            </a:bodyPr>
            <a:lstStyle/>
            <a:p>
              <a:pPr algn="ctr"/>
              <a:r>
                <a:rPr lang="en-GB" sz="2000" b="1" dirty="0"/>
                <a:t>Park and Ride</a:t>
              </a:r>
            </a:p>
            <a:p>
              <a:pPr algn="ctr"/>
              <a:endParaRPr lang="en-GB" sz="2000" b="1" dirty="0"/>
            </a:p>
            <a:p>
              <a:pPr algn="ctr"/>
              <a:endParaRPr lang="en-GB" sz="2000" b="1" dirty="0"/>
            </a:p>
            <a:p>
              <a:pPr algn="ctr"/>
              <a:endParaRPr lang="en-GB" sz="1600" b="1" dirty="0"/>
            </a:p>
            <a:p>
              <a:pPr algn="ctr"/>
              <a:r>
                <a:rPr lang="en-GB" sz="1600" dirty="0"/>
                <a:t>Patronage at</a:t>
              </a:r>
              <a:endParaRPr lang="en-GB" sz="1600" b="1" dirty="0">
                <a:cs typeface="Calibri"/>
              </a:endParaRPr>
            </a:p>
            <a:p>
              <a:pPr algn="ctr"/>
              <a:r>
                <a:rPr lang="en-GB" sz="2800" b="1" dirty="0">
                  <a:solidFill>
                    <a:srgbClr val="00B0F0"/>
                  </a:solidFill>
                </a:rPr>
                <a:t> </a:t>
              </a:r>
              <a:endParaRPr lang="en-GB" sz="2800" b="1" dirty="0">
                <a:solidFill>
                  <a:srgbClr val="00B0F0"/>
                </a:solidFill>
                <a:cs typeface="Calibri"/>
              </a:endParaRPr>
            </a:p>
            <a:p>
              <a:pPr algn="ctr"/>
              <a:endParaRPr lang="en-GB" sz="1600" dirty="0"/>
            </a:p>
            <a:p>
              <a:pPr algn="ctr"/>
              <a:endParaRPr lang="en-GB" sz="1600" dirty="0"/>
            </a:p>
            <a:p>
              <a:pPr algn="ctr"/>
              <a:r>
                <a:rPr lang="en-GB" sz="1600" dirty="0"/>
                <a:t>compared to pre-COVID</a:t>
              </a:r>
              <a:endParaRPr lang="en-GB" sz="1600" dirty="0">
                <a:cs typeface="Calibri"/>
              </a:endParaRPr>
            </a:p>
            <a:p>
              <a:pPr algn="ctr"/>
              <a:r>
                <a:rPr lang="en-GB" sz="1100" dirty="0">
                  <a:cs typeface="Calibri"/>
                </a:rPr>
                <a:t>(see analysis on </a:t>
              </a:r>
              <a:r>
                <a:rPr lang="en-GB" sz="1100" dirty="0">
                  <a:cs typeface="Calibri"/>
                  <a:hlinkClick r:id="rId4" action="ppaction://hlinksldjump"/>
                </a:rPr>
                <a:t>slide 45</a:t>
              </a:r>
              <a:r>
                <a:rPr lang="en-GB" sz="1100" dirty="0">
                  <a:cs typeface="Calibri"/>
                </a:rPr>
                <a:t>)</a:t>
              </a:r>
            </a:p>
          </p:txBody>
        </p:sp>
        <p:sp>
          <p:nvSpPr>
            <p:cNvPr id="84" name="Rectangle 83">
              <a:extLst>
                <a:ext uri="{FF2B5EF4-FFF2-40B4-BE49-F238E27FC236}">
                  <a16:creationId xmlns:a16="http://schemas.microsoft.com/office/drawing/2014/main" id="{EED7FF1A-13BA-4ABD-A872-89CCAC4EBAA2}"/>
                </a:ext>
              </a:extLst>
            </p:cNvPr>
            <p:cNvSpPr/>
            <p:nvPr/>
          </p:nvSpPr>
          <p:spPr>
            <a:xfrm>
              <a:off x="9730581" y="746466"/>
              <a:ext cx="2137088" cy="28848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 name="Group 22">
            <a:extLst>
              <a:ext uri="{FF2B5EF4-FFF2-40B4-BE49-F238E27FC236}">
                <a16:creationId xmlns:a16="http://schemas.microsoft.com/office/drawing/2014/main" id="{FD455A89-E1B8-48C8-B2A7-2C0635B96D48}"/>
              </a:ext>
            </a:extLst>
          </p:cNvPr>
          <p:cNvGrpSpPr/>
          <p:nvPr/>
        </p:nvGrpSpPr>
        <p:grpSpPr>
          <a:xfrm>
            <a:off x="107792" y="3822872"/>
            <a:ext cx="2382592" cy="2884867"/>
            <a:chOff x="107792" y="3784772"/>
            <a:chExt cx="2382592" cy="2884867"/>
          </a:xfrm>
        </p:grpSpPr>
        <p:sp>
          <p:nvSpPr>
            <p:cNvPr id="77" name="TextBox 76">
              <a:extLst>
                <a:ext uri="{FF2B5EF4-FFF2-40B4-BE49-F238E27FC236}">
                  <a16:creationId xmlns:a16="http://schemas.microsoft.com/office/drawing/2014/main" id="{59E5BDF3-62B1-4520-BF7C-B4CDB9E116E5}"/>
                </a:ext>
              </a:extLst>
            </p:cNvPr>
            <p:cNvSpPr txBox="1"/>
            <p:nvPr/>
          </p:nvSpPr>
          <p:spPr>
            <a:xfrm>
              <a:off x="107792" y="3822706"/>
              <a:ext cx="2382592" cy="2846933"/>
            </a:xfrm>
            <a:prstGeom prst="rect">
              <a:avLst/>
            </a:prstGeom>
            <a:noFill/>
          </p:spPr>
          <p:txBody>
            <a:bodyPr wrap="square" lIns="91440" tIns="45720" rIns="91440" bIns="45720" rtlCol="0" anchor="t">
              <a:spAutoFit/>
            </a:bodyPr>
            <a:lstStyle/>
            <a:p>
              <a:pPr algn="ctr"/>
              <a:r>
                <a:rPr lang="en-GB" sz="2000" b="1" dirty="0"/>
                <a:t>Station Square Footfall</a:t>
              </a:r>
            </a:p>
            <a:p>
              <a:pPr algn="ctr"/>
              <a:endParaRPr lang="en-GB" sz="2000" b="1" dirty="0"/>
            </a:p>
            <a:p>
              <a:pPr algn="ctr"/>
              <a:endParaRPr lang="en-GB" sz="1600" b="1" dirty="0"/>
            </a:p>
            <a:p>
              <a:pPr algn="ctr"/>
              <a:endParaRPr lang="en-GB" sz="1600" b="1" dirty="0"/>
            </a:p>
            <a:p>
              <a:pPr algn="ctr"/>
              <a:r>
                <a:rPr lang="en-GB" sz="1600" dirty="0"/>
                <a:t>Volumes at</a:t>
              </a:r>
              <a:endParaRPr lang="en-GB" sz="1600" b="1" dirty="0">
                <a:cs typeface="Calibri"/>
              </a:endParaRPr>
            </a:p>
            <a:p>
              <a:pPr algn="ctr"/>
              <a:r>
                <a:rPr lang="en-GB" sz="2800" b="1" dirty="0">
                  <a:solidFill>
                    <a:srgbClr val="2B4D89"/>
                  </a:solidFill>
                </a:rPr>
                <a:t>-50%</a:t>
              </a:r>
              <a:endParaRPr lang="en-GB" sz="2800" b="1" dirty="0">
                <a:solidFill>
                  <a:srgbClr val="2B4D89"/>
                </a:solidFill>
                <a:cs typeface="Calibri"/>
              </a:endParaRPr>
            </a:p>
            <a:p>
              <a:pPr algn="ctr"/>
              <a:endParaRPr lang="en-GB" sz="1600" dirty="0"/>
            </a:p>
            <a:p>
              <a:pPr algn="ctr"/>
              <a:r>
                <a:rPr lang="en-GB" sz="1600" dirty="0"/>
                <a:t>compared to pre-COVID</a:t>
              </a:r>
              <a:endParaRPr lang="en-GB" sz="1600" dirty="0">
                <a:cs typeface="Calibri"/>
              </a:endParaRPr>
            </a:p>
            <a:p>
              <a:pPr algn="ctr"/>
              <a:r>
                <a:rPr lang="en-GB" sz="1100" dirty="0">
                  <a:cs typeface="Calibri"/>
                </a:rPr>
                <a:t>(see analysis on </a:t>
              </a:r>
              <a:r>
                <a:rPr lang="en-GB" sz="1100" dirty="0">
                  <a:cs typeface="Calibri"/>
                  <a:hlinkClick r:id="rId5" action="ppaction://hlinksldjump"/>
                </a:rPr>
                <a:t>slide 41</a:t>
              </a:r>
              <a:r>
                <a:rPr lang="en-GB" sz="1100" dirty="0">
                  <a:cs typeface="Calibri"/>
                </a:rPr>
                <a:t>)</a:t>
              </a:r>
            </a:p>
          </p:txBody>
        </p:sp>
        <p:sp>
          <p:nvSpPr>
            <p:cNvPr id="78" name="Rectangle 77">
              <a:extLst>
                <a:ext uri="{FF2B5EF4-FFF2-40B4-BE49-F238E27FC236}">
                  <a16:creationId xmlns:a16="http://schemas.microsoft.com/office/drawing/2014/main" id="{8FB84E9D-443D-43DA-9B1B-7D09403B6962}"/>
                </a:ext>
              </a:extLst>
            </p:cNvPr>
            <p:cNvSpPr/>
            <p:nvPr/>
          </p:nvSpPr>
          <p:spPr>
            <a:xfrm>
              <a:off x="229400" y="3784772"/>
              <a:ext cx="2137088" cy="28848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 name="Group 23">
            <a:extLst>
              <a:ext uri="{FF2B5EF4-FFF2-40B4-BE49-F238E27FC236}">
                <a16:creationId xmlns:a16="http://schemas.microsoft.com/office/drawing/2014/main" id="{02CB9A27-C194-4DFA-B34C-E68852625AA8}"/>
              </a:ext>
            </a:extLst>
          </p:cNvPr>
          <p:cNvGrpSpPr/>
          <p:nvPr/>
        </p:nvGrpSpPr>
        <p:grpSpPr>
          <a:xfrm>
            <a:off x="2514292" y="3822873"/>
            <a:ext cx="2382592" cy="2884867"/>
            <a:chOff x="2514292" y="3784773"/>
            <a:chExt cx="2382592" cy="2884867"/>
          </a:xfrm>
        </p:grpSpPr>
        <p:sp>
          <p:nvSpPr>
            <p:cNvPr id="73" name="TextBox 72">
              <a:extLst>
                <a:ext uri="{FF2B5EF4-FFF2-40B4-BE49-F238E27FC236}">
                  <a16:creationId xmlns:a16="http://schemas.microsoft.com/office/drawing/2014/main" id="{46361104-EF67-4CA8-A7FA-74847370FA1D}"/>
                </a:ext>
              </a:extLst>
            </p:cNvPr>
            <p:cNvSpPr txBox="1"/>
            <p:nvPr/>
          </p:nvSpPr>
          <p:spPr>
            <a:xfrm>
              <a:off x="2514292" y="3803802"/>
              <a:ext cx="2382592" cy="2846933"/>
            </a:xfrm>
            <a:prstGeom prst="rect">
              <a:avLst/>
            </a:prstGeom>
            <a:noFill/>
          </p:spPr>
          <p:txBody>
            <a:bodyPr wrap="square" lIns="91440" tIns="45720" rIns="91440" bIns="45720" rtlCol="0" anchor="t">
              <a:spAutoFit/>
            </a:bodyPr>
            <a:lstStyle/>
            <a:p>
              <a:pPr algn="ctr"/>
              <a:r>
                <a:rPr lang="en-GB" sz="2000" b="1" dirty="0"/>
                <a:t>Retail Footfall</a:t>
              </a:r>
            </a:p>
            <a:p>
              <a:pPr algn="ctr"/>
              <a:endParaRPr lang="en-GB" sz="2000" b="1" dirty="0"/>
            </a:p>
            <a:p>
              <a:pPr algn="ctr"/>
              <a:endParaRPr lang="en-GB" sz="2000" b="1" dirty="0"/>
            </a:p>
            <a:p>
              <a:pPr algn="ctr"/>
              <a:endParaRPr lang="en-GB" sz="1600" b="1" dirty="0"/>
            </a:p>
            <a:p>
              <a:pPr algn="ctr"/>
              <a:endParaRPr lang="en-GB" sz="1600" b="1" dirty="0"/>
            </a:p>
            <a:p>
              <a:pPr algn="ctr"/>
              <a:r>
                <a:rPr lang="en-GB" sz="1600" dirty="0"/>
                <a:t>Volumes at</a:t>
              </a:r>
              <a:endParaRPr lang="en-GB" sz="1600" b="1" dirty="0">
                <a:cs typeface="Calibri"/>
              </a:endParaRPr>
            </a:p>
            <a:p>
              <a:pPr algn="ctr"/>
              <a:r>
                <a:rPr lang="en-GB" sz="2800" b="1" dirty="0">
                  <a:solidFill>
                    <a:srgbClr val="00B0F0"/>
                  </a:solidFill>
                </a:rPr>
                <a:t>-14%</a:t>
              </a:r>
              <a:endParaRPr lang="en-GB" sz="2800" b="1" dirty="0">
                <a:solidFill>
                  <a:srgbClr val="00B0F0"/>
                </a:solidFill>
                <a:cs typeface="Calibri"/>
              </a:endParaRPr>
            </a:p>
            <a:p>
              <a:pPr algn="ctr"/>
              <a:endParaRPr lang="en-GB" sz="1600" dirty="0"/>
            </a:p>
            <a:p>
              <a:pPr algn="ctr"/>
              <a:r>
                <a:rPr lang="en-GB" sz="1600" dirty="0"/>
                <a:t>compared to pre-COVID</a:t>
              </a:r>
              <a:endParaRPr lang="en-GB" sz="1600" dirty="0">
                <a:cs typeface="Calibri"/>
              </a:endParaRPr>
            </a:p>
            <a:p>
              <a:pPr algn="ctr"/>
              <a:r>
                <a:rPr lang="en-GB" sz="1100" dirty="0">
                  <a:cs typeface="Calibri"/>
                </a:rPr>
                <a:t>(see analysis on </a:t>
              </a:r>
              <a:r>
                <a:rPr lang="en-GB" sz="1100" dirty="0">
                  <a:cs typeface="Calibri"/>
                  <a:hlinkClick r:id="rId6" action="ppaction://hlinksldjump"/>
                </a:rPr>
                <a:t>slide 33</a:t>
              </a:r>
              <a:r>
                <a:rPr lang="en-GB" sz="1100" dirty="0">
                  <a:cs typeface="Calibri"/>
                </a:rPr>
                <a:t>)</a:t>
              </a:r>
            </a:p>
          </p:txBody>
        </p:sp>
        <p:sp>
          <p:nvSpPr>
            <p:cNvPr id="75" name="Rectangle 74">
              <a:extLst>
                <a:ext uri="{FF2B5EF4-FFF2-40B4-BE49-F238E27FC236}">
                  <a16:creationId xmlns:a16="http://schemas.microsoft.com/office/drawing/2014/main" id="{0BBB9155-7B3F-4271-886F-7859205F603C}"/>
                </a:ext>
              </a:extLst>
            </p:cNvPr>
            <p:cNvSpPr/>
            <p:nvPr/>
          </p:nvSpPr>
          <p:spPr>
            <a:xfrm>
              <a:off x="2645676" y="3784773"/>
              <a:ext cx="2137088" cy="28848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73A754B0-D8F0-4231-970D-FC9233D8B66E}"/>
              </a:ext>
            </a:extLst>
          </p:cNvPr>
          <p:cNvGrpSpPr/>
          <p:nvPr/>
        </p:nvGrpSpPr>
        <p:grpSpPr>
          <a:xfrm>
            <a:off x="157793" y="791218"/>
            <a:ext cx="2382592" cy="2891453"/>
            <a:chOff x="157793" y="753118"/>
            <a:chExt cx="2382592" cy="2891453"/>
          </a:xfrm>
        </p:grpSpPr>
        <p:sp>
          <p:nvSpPr>
            <p:cNvPr id="44" name="TextBox 43">
              <a:extLst>
                <a:ext uri="{FF2B5EF4-FFF2-40B4-BE49-F238E27FC236}">
                  <a16:creationId xmlns:a16="http://schemas.microsoft.com/office/drawing/2014/main" id="{F77A6C9F-D403-4B5C-A224-4D1CCEBC5B43}"/>
                </a:ext>
              </a:extLst>
            </p:cNvPr>
            <p:cNvSpPr txBox="1"/>
            <p:nvPr/>
          </p:nvSpPr>
          <p:spPr>
            <a:xfrm>
              <a:off x="157793" y="797638"/>
              <a:ext cx="2382592" cy="2846933"/>
            </a:xfrm>
            <a:prstGeom prst="rect">
              <a:avLst/>
            </a:prstGeom>
            <a:noFill/>
          </p:spPr>
          <p:txBody>
            <a:bodyPr wrap="square" lIns="91440" tIns="45720" rIns="91440" bIns="45720" rtlCol="0" anchor="t">
              <a:spAutoFit/>
            </a:bodyPr>
            <a:lstStyle/>
            <a:p>
              <a:pPr algn="ctr"/>
              <a:r>
                <a:rPr lang="en-GB" sz="2000" b="1"/>
                <a:t>Local Roads</a:t>
              </a:r>
            </a:p>
            <a:p>
              <a:pPr algn="ctr"/>
              <a:endParaRPr lang="en-GB" sz="2000" b="1"/>
            </a:p>
            <a:p>
              <a:pPr algn="ctr"/>
              <a:endParaRPr lang="en-GB" sz="2000" b="1"/>
            </a:p>
            <a:p>
              <a:pPr algn="ctr"/>
              <a:endParaRPr lang="en-GB" sz="1600" b="1"/>
            </a:p>
            <a:p>
              <a:pPr algn="ctr"/>
              <a:r>
                <a:rPr lang="en-GB" sz="1600"/>
                <a:t>Volumes at</a:t>
              </a:r>
              <a:endParaRPr lang="en-GB" sz="1600" b="1">
                <a:cs typeface="Calibri"/>
              </a:endParaRPr>
            </a:p>
            <a:p>
              <a:pPr algn="ctr"/>
              <a:r>
                <a:rPr lang="en-GB" sz="2800" b="1">
                  <a:solidFill>
                    <a:srgbClr val="BDD7EE"/>
                  </a:solidFill>
                </a:rPr>
                <a:t> </a:t>
              </a:r>
              <a:endParaRPr lang="en-GB" sz="2800" b="1">
                <a:solidFill>
                  <a:srgbClr val="BDD7EE"/>
                </a:solidFill>
                <a:cs typeface="Calibri"/>
              </a:endParaRPr>
            </a:p>
            <a:p>
              <a:pPr algn="ctr"/>
              <a:endParaRPr lang="en-GB" sz="1600"/>
            </a:p>
            <a:p>
              <a:pPr algn="ctr"/>
              <a:endParaRPr lang="en-GB" sz="1600"/>
            </a:p>
            <a:p>
              <a:pPr algn="ctr"/>
              <a:r>
                <a:rPr lang="en-GB" sz="1600"/>
                <a:t>compared to pre-COVID</a:t>
              </a:r>
              <a:endParaRPr lang="en-GB" sz="1600">
                <a:cs typeface="Calibri"/>
              </a:endParaRPr>
            </a:p>
            <a:p>
              <a:pPr algn="ctr"/>
              <a:r>
                <a:rPr lang="en-GB" sz="1100">
                  <a:cs typeface="Calibri"/>
                </a:rPr>
                <a:t>(see analysis on </a:t>
              </a:r>
              <a:r>
                <a:rPr lang="en-GB" sz="1100">
                  <a:cs typeface="Calibri"/>
                  <a:hlinkClick r:id="rId7" action="ppaction://hlinksldjump"/>
                </a:rPr>
                <a:t>slide 22</a:t>
              </a:r>
              <a:r>
                <a:rPr lang="en-GB" sz="1100">
                  <a:cs typeface="Calibri"/>
                </a:rPr>
                <a:t>)</a:t>
              </a:r>
            </a:p>
          </p:txBody>
        </p:sp>
        <p:pic>
          <p:nvPicPr>
            <p:cNvPr id="41" name="Picture 40">
              <a:extLst>
                <a:ext uri="{FF2B5EF4-FFF2-40B4-BE49-F238E27FC236}">
                  <a16:creationId xmlns:a16="http://schemas.microsoft.com/office/drawing/2014/main" id="{F397F5DA-193F-4929-8251-4E4C81847ED5}"/>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599821" y="1116944"/>
              <a:ext cx="1419211" cy="827999"/>
            </a:xfrm>
            <a:prstGeom prst="rect">
              <a:avLst/>
            </a:prstGeom>
          </p:spPr>
        </p:pic>
        <p:sp>
          <p:nvSpPr>
            <p:cNvPr id="8" name="Rectangle 7">
              <a:extLst>
                <a:ext uri="{FF2B5EF4-FFF2-40B4-BE49-F238E27FC236}">
                  <a16:creationId xmlns:a16="http://schemas.microsoft.com/office/drawing/2014/main" id="{5D681CA4-1DD6-410C-82E3-0412452A825F}"/>
                </a:ext>
              </a:extLst>
            </p:cNvPr>
            <p:cNvSpPr/>
            <p:nvPr/>
          </p:nvSpPr>
          <p:spPr>
            <a:xfrm>
              <a:off x="238815" y="753118"/>
              <a:ext cx="2137088" cy="28848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ectangle 5">
            <a:extLst>
              <a:ext uri="{FF2B5EF4-FFF2-40B4-BE49-F238E27FC236}">
                <a16:creationId xmlns:a16="http://schemas.microsoft.com/office/drawing/2014/main" id="{57B3F38B-5E96-4464-A65F-330424FE29C5}"/>
              </a:ext>
            </a:extLst>
          </p:cNvPr>
          <p:cNvSpPr/>
          <p:nvPr/>
        </p:nvSpPr>
        <p:spPr>
          <a:xfrm>
            <a:off x="0" y="0"/>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a:latin typeface="Calibri" panose="020F0502020204030204"/>
              </a:rPr>
              <a:t>Headlines: December 2022</a:t>
            </a:r>
            <a:endParaRPr kumimoji="0" lang="en-GB" sz="2800" b="1" i="0" u="none" strike="noStrike" kern="1200" cap="none" spc="0" normalizeH="0" baseline="0" noProof="0">
              <a:ln>
                <a:noFill/>
              </a:ln>
              <a:effectLst/>
              <a:uLnTx/>
              <a:uFillTx/>
              <a:latin typeface="Calibri" panose="020F0502020204030204"/>
              <a:ea typeface="+mn-ea"/>
              <a:cs typeface="+mn-cs"/>
            </a:endParaRPr>
          </a:p>
        </p:txBody>
      </p:sp>
      <p:pic>
        <p:nvPicPr>
          <p:cNvPr id="4" name="Graphic 3" descr="Shopping bag with solid fill">
            <a:extLst>
              <a:ext uri="{FF2B5EF4-FFF2-40B4-BE49-F238E27FC236}">
                <a16:creationId xmlns:a16="http://schemas.microsoft.com/office/drawing/2014/main" id="{67FCA4CE-414E-8F1D-616B-49639FC528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73109" y="4295571"/>
            <a:ext cx="862444" cy="862446"/>
          </a:xfrm>
          <a:prstGeom prst="rect">
            <a:avLst/>
          </a:prstGeom>
        </p:spPr>
      </p:pic>
      <p:pic>
        <p:nvPicPr>
          <p:cNvPr id="9" name="Picture 8" descr="A picture containing icon&#10;&#10;Description automatically generated">
            <a:extLst>
              <a:ext uri="{FF2B5EF4-FFF2-40B4-BE49-F238E27FC236}">
                <a16:creationId xmlns:a16="http://schemas.microsoft.com/office/drawing/2014/main" id="{E52F46E2-0C91-8FA5-AFD8-85DB7389B149}"/>
              </a:ext>
            </a:extLst>
          </p:cNvPr>
          <p:cNvPicPr>
            <a:picLocks noChangeAspect="1"/>
          </p:cNvPicPr>
          <p:nvPr/>
        </p:nvPicPr>
        <p:blipFill rotWithShape="1">
          <a:blip r:embed="rId11">
            <a:extLst>
              <a:ext uri="{28A0092B-C50C-407E-A947-70E740481C1C}">
                <a14:useLocalDpi xmlns:a14="http://schemas.microsoft.com/office/drawing/2010/main" val="0"/>
              </a:ext>
            </a:extLst>
          </a:blip>
          <a:srcRect t="13934" b="17090"/>
          <a:stretch/>
        </p:blipFill>
        <p:spPr>
          <a:xfrm>
            <a:off x="620123" y="4530200"/>
            <a:ext cx="1065801" cy="698822"/>
          </a:xfrm>
          <a:prstGeom prst="rect">
            <a:avLst/>
          </a:prstGeom>
        </p:spPr>
      </p:pic>
      <p:sp>
        <p:nvSpPr>
          <p:cNvPr id="10" name="TextBox 9">
            <a:extLst>
              <a:ext uri="{FF2B5EF4-FFF2-40B4-BE49-F238E27FC236}">
                <a16:creationId xmlns:a16="http://schemas.microsoft.com/office/drawing/2014/main" id="{DAC0A26E-FC41-2370-73C6-8DE67DCFD9D0}"/>
              </a:ext>
            </a:extLst>
          </p:cNvPr>
          <p:cNvSpPr txBox="1"/>
          <p:nvPr/>
        </p:nvSpPr>
        <p:spPr>
          <a:xfrm>
            <a:off x="5751733" y="1267138"/>
            <a:ext cx="688534" cy="646986"/>
          </a:xfrm>
          <a:prstGeom prst="roundRect">
            <a:avLst/>
          </a:prstGeom>
          <a:solidFill>
            <a:schemeClr val="tx1"/>
          </a:solidFill>
          <a:ln>
            <a:solidFill>
              <a:schemeClr val="tx1"/>
            </a:solidFill>
          </a:ln>
        </p:spPr>
        <p:txBody>
          <a:bodyPr wrap="square" lIns="91440" tIns="45720" rIns="91440" bIns="45720" rtlCol="0" anchor="t">
            <a:spAutoFit/>
          </a:bodyPr>
          <a:lstStyle/>
          <a:p>
            <a:pPr algn="ctr"/>
            <a:r>
              <a:rPr lang="en-GB" sz="3200" b="1">
                <a:solidFill>
                  <a:schemeClr val="bg1"/>
                </a:solidFill>
              </a:rPr>
              <a:t>P</a:t>
            </a:r>
          </a:p>
        </p:txBody>
      </p:sp>
      <p:grpSp>
        <p:nvGrpSpPr>
          <p:cNvPr id="21" name="Group 20">
            <a:extLst>
              <a:ext uri="{FF2B5EF4-FFF2-40B4-BE49-F238E27FC236}">
                <a16:creationId xmlns:a16="http://schemas.microsoft.com/office/drawing/2014/main" id="{AECB109F-98FD-40CA-BA7D-107D1D59A4BA}"/>
              </a:ext>
            </a:extLst>
          </p:cNvPr>
          <p:cNvGrpSpPr/>
          <p:nvPr/>
        </p:nvGrpSpPr>
        <p:grpSpPr>
          <a:xfrm>
            <a:off x="7299468" y="791218"/>
            <a:ext cx="2382592" cy="2884867"/>
            <a:chOff x="7299468" y="753118"/>
            <a:chExt cx="2382592" cy="2884867"/>
          </a:xfrm>
        </p:grpSpPr>
        <p:sp>
          <p:nvSpPr>
            <p:cNvPr id="80" name="TextBox 79">
              <a:extLst>
                <a:ext uri="{FF2B5EF4-FFF2-40B4-BE49-F238E27FC236}">
                  <a16:creationId xmlns:a16="http://schemas.microsoft.com/office/drawing/2014/main" id="{DE9F58D1-2E35-4248-9302-6E0721459664}"/>
                </a:ext>
              </a:extLst>
            </p:cNvPr>
            <p:cNvSpPr txBox="1"/>
            <p:nvPr/>
          </p:nvSpPr>
          <p:spPr>
            <a:xfrm>
              <a:off x="7299468" y="763445"/>
              <a:ext cx="2382592" cy="2846933"/>
            </a:xfrm>
            <a:prstGeom prst="rect">
              <a:avLst/>
            </a:prstGeom>
            <a:noFill/>
          </p:spPr>
          <p:txBody>
            <a:bodyPr wrap="square" lIns="91440" tIns="45720" rIns="91440" bIns="45720" rtlCol="0" anchor="t">
              <a:spAutoFit/>
            </a:bodyPr>
            <a:lstStyle/>
            <a:p>
              <a:pPr algn="ctr"/>
              <a:r>
                <a:rPr lang="en-GB" sz="2000" b="1" dirty="0"/>
                <a:t>Bus </a:t>
              </a:r>
            </a:p>
            <a:p>
              <a:pPr algn="ctr"/>
              <a:endParaRPr lang="en-GB" sz="2000" b="1" dirty="0"/>
            </a:p>
            <a:p>
              <a:pPr algn="ctr"/>
              <a:endParaRPr lang="en-GB" sz="2000" b="1" dirty="0"/>
            </a:p>
            <a:p>
              <a:pPr algn="ctr"/>
              <a:endParaRPr lang="en-GB" sz="1600" b="1" dirty="0"/>
            </a:p>
            <a:p>
              <a:pPr algn="ctr"/>
              <a:r>
                <a:rPr lang="en-GB" sz="1600" dirty="0"/>
                <a:t>Patronage at</a:t>
              </a:r>
              <a:endParaRPr lang="en-GB" sz="1600" b="1" dirty="0">
                <a:cs typeface="Calibri"/>
              </a:endParaRPr>
            </a:p>
            <a:p>
              <a:pPr algn="ctr"/>
              <a:r>
                <a:rPr lang="en-GB" sz="2800" b="1" dirty="0">
                  <a:solidFill>
                    <a:srgbClr val="2B4D89"/>
                  </a:solidFill>
                </a:rPr>
                <a:t>- </a:t>
              </a:r>
              <a:endParaRPr lang="en-GB" sz="2800" b="1" dirty="0">
                <a:solidFill>
                  <a:srgbClr val="2B4D89"/>
                </a:solidFill>
                <a:cs typeface="Calibri"/>
              </a:endParaRPr>
            </a:p>
            <a:p>
              <a:pPr algn="ctr"/>
              <a:endParaRPr lang="en-GB" sz="1600" dirty="0"/>
            </a:p>
            <a:p>
              <a:pPr algn="ctr"/>
              <a:endParaRPr lang="en-GB" sz="1600" dirty="0"/>
            </a:p>
            <a:p>
              <a:pPr algn="ctr"/>
              <a:r>
                <a:rPr lang="en-GB" sz="1600" dirty="0"/>
                <a:t>compared to pre-COVID</a:t>
              </a:r>
              <a:endParaRPr lang="en-GB" sz="1600" dirty="0">
                <a:cs typeface="Calibri"/>
              </a:endParaRPr>
            </a:p>
            <a:p>
              <a:pPr algn="ctr"/>
              <a:r>
                <a:rPr lang="en-GB" sz="1100" dirty="0">
                  <a:cs typeface="Calibri"/>
                </a:rPr>
                <a:t>(see analysis on </a:t>
              </a:r>
              <a:r>
                <a:rPr lang="en-GB" sz="1100" dirty="0">
                  <a:cs typeface="Calibri"/>
                  <a:hlinkClick r:id="rId12" action="ppaction://hlinksldjump"/>
                </a:rPr>
                <a:t>slide 43</a:t>
              </a:r>
              <a:r>
                <a:rPr lang="en-GB" sz="1100" dirty="0">
                  <a:cs typeface="Calibri"/>
                </a:rPr>
                <a:t>)</a:t>
              </a:r>
            </a:p>
          </p:txBody>
        </p:sp>
        <p:sp>
          <p:nvSpPr>
            <p:cNvPr id="81" name="Rectangle 80">
              <a:extLst>
                <a:ext uri="{FF2B5EF4-FFF2-40B4-BE49-F238E27FC236}">
                  <a16:creationId xmlns:a16="http://schemas.microsoft.com/office/drawing/2014/main" id="{E36BD264-13F2-4C8D-B29A-4C59317E8C83}"/>
                </a:ext>
              </a:extLst>
            </p:cNvPr>
            <p:cNvSpPr/>
            <p:nvPr/>
          </p:nvSpPr>
          <p:spPr>
            <a:xfrm>
              <a:off x="7394892" y="753118"/>
              <a:ext cx="2137088" cy="28848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1" name="Graphic 10" descr="Bus with solid fill">
            <a:extLst>
              <a:ext uri="{FF2B5EF4-FFF2-40B4-BE49-F238E27FC236}">
                <a16:creationId xmlns:a16="http://schemas.microsoft.com/office/drawing/2014/main" id="{6305F17C-588A-4340-8B82-B0E246A005B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004423" y="1129083"/>
            <a:ext cx="914400" cy="914400"/>
          </a:xfrm>
          <a:prstGeom prst="rect">
            <a:avLst/>
          </a:prstGeom>
        </p:spPr>
      </p:pic>
      <p:grpSp>
        <p:nvGrpSpPr>
          <p:cNvPr id="17" name="Group 16">
            <a:extLst>
              <a:ext uri="{FF2B5EF4-FFF2-40B4-BE49-F238E27FC236}">
                <a16:creationId xmlns:a16="http://schemas.microsoft.com/office/drawing/2014/main" id="{E9534F5E-DFD5-4CD1-A6E0-B63C9CDE70E1}"/>
              </a:ext>
            </a:extLst>
          </p:cNvPr>
          <p:cNvGrpSpPr/>
          <p:nvPr/>
        </p:nvGrpSpPr>
        <p:grpSpPr>
          <a:xfrm>
            <a:off x="4896884" y="3815781"/>
            <a:ext cx="2382592" cy="2884867"/>
            <a:chOff x="4896884" y="3777681"/>
            <a:chExt cx="2382592" cy="2884867"/>
          </a:xfrm>
        </p:grpSpPr>
        <p:sp>
          <p:nvSpPr>
            <p:cNvPr id="92" name="TextBox 91">
              <a:extLst>
                <a:ext uri="{FF2B5EF4-FFF2-40B4-BE49-F238E27FC236}">
                  <a16:creationId xmlns:a16="http://schemas.microsoft.com/office/drawing/2014/main" id="{4D40D794-62AA-44CF-9241-9BEE0B32F91E}"/>
                </a:ext>
              </a:extLst>
            </p:cNvPr>
            <p:cNvSpPr txBox="1"/>
            <p:nvPr/>
          </p:nvSpPr>
          <p:spPr>
            <a:xfrm>
              <a:off x="4896884" y="3800226"/>
              <a:ext cx="2382592" cy="2846933"/>
            </a:xfrm>
            <a:prstGeom prst="rect">
              <a:avLst/>
            </a:prstGeom>
            <a:noFill/>
          </p:spPr>
          <p:txBody>
            <a:bodyPr wrap="square" lIns="91440" tIns="45720" rIns="91440" bIns="45720" rtlCol="0" anchor="t">
              <a:spAutoFit/>
            </a:bodyPr>
            <a:lstStyle/>
            <a:p>
              <a:pPr algn="ctr"/>
              <a:r>
                <a:rPr lang="en-GB" sz="2000" b="1" dirty="0"/>
                <a:t>Walking</a:t>
              </a:r>
            </a:p>
            <a:p>
              <a:pPr algn="ctr"/>
              <a:endParaRPr lang="en-GB" sz="2000" b="1" dirty="0"/>
            </a:p>
            <a:p>
              <a:pPr algn="ctr"/>
              <a:endParaRPr lang="en-GB" sz="2000" b="1" dirty="0"/>
            </a:p>
            <a:p>
              <a:pPr algn="ctr"/>
              <a:endParaRPr lang="en-GB" sz="1600" b="1" dirty="0"/>
            </a:p>
            <a:p>
              <a:pPr algn="ctr"/>
              <a:endParaRPr lang="en-GB" sz="1600" b="1" dirty="0"/>
            </a:p>
            <a:p>
              <a:pPr algn="ctr"/>
              <a:r>
                <a:rPr lang="en-GB" sz="1600" dirty="0"/>
                <a:t>Volumes at</a:t>
              </a:r>
              <a:endParaRPr lang="en-GB" sz="1600" b="1" dirty="0">
                <a:cs typeface="Calibri"/>
              </a:endParaRPr>
            </a:p>
            <a:p>
              <a:pPr algn="ctr"/>
              <a:r>
                <a:rPr lang="en-GB" sz="2800" b="1" dirty="0">
                  <a:solidFill>
                    <a:srgbClr val="2B4D89"/>
                  </a:solidFill>
                </a:rPr>
                <a:t>-22%</a:t>
              </a:r>
              <a:endParaRPr lang="en-GB" sz="2800" b="1" dirty="0">
                <a:solidFill>
                  <a:srgbClr val="2B4D89"/>
                </a:solidFill>
                <a:cs typeface="Calibri"/>
              </a:endParaRPr>
            </a:p>
            <a:p>
              <a:pPr algn="ctr"/>
              <a:endParaRPr lang="en-GB" sz="1600" dirty="0"/>
            </a:p>
            <a:p>
              <a:pPr algn="ctr"/>
              <a:r>
                <a:rPr lang="en-GB" sz="1600" dirty="0"/>
                <a:t>compared to pre-COVID</a:t>
              </a:r>
              <a:endParaRPr lang="en-GB" sz="1600" dirty="0">
                <a:cs typeface="Calibri"/>
              </a:endParaRPr>
            </a:p>
            <a:p>
              <a:pPr algn="ctr"/>
              <a:r>
                <a:rPr lang="en-GB" sz="1100" dirty="0">
                  <a:cs typeface="Calibri"/>
                </a:rPr>
                <a:t>(see analysis on </a:t>
              </a:r>
              <a:r>
                <a:rPr lang="en-GB" sz="1100" dirty="0">
                  <a:cs typeface="Calibri"/>
                  <a:hlinkClick r:id="rId15" action="ppaction://hlinksldjump"/>
                </a:rPr>
                <a:t>slide 31</a:t>
              </a:r>
              <a:r>
                <a:rPr lang="en-GB" sz="1100" dirty="0">
                  <a:cs typeface="Calibri"/>
                </a:rPr>
                <a:t>)</a:t>
              </a:r>
            </a:p>
          </p:txBody>
        </p:sp>
        <p:sp>
          <p:nvSpPr>
            <p:cNvPr id="93" name="Rectangle 92">
              <a:extLst>
                <a:ext uri="{FF2B5EF4-FFF2-40B4-BE49-F238E27FC236}">
                  <a16:creationId xmlns:a16="http://schemas.microsoft.com/office/drawing/2014/main" id="{46BD17A2-A3CF-4161-95ED-1FCA8D3D8436}"/>
                </a:ext>
              </a:extLst>
            </p:cNvPr>
            <p:cNvSpPr/>
            <p:nvPr/>
          </p:nvSpPr>
          <p:spPr>
            <a:xfrm>
              <a:off x="5000270" y="3777681"/>
              <a:ext cx="2137088" cy="28848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15">
            <a:extLst>
              <a:ext uri="{FF2B5EF4-FFF2-40B4-BE49-F238E27FC236}">
                <a16:creationId xmlns:a16="http://schemas.microsoft.com/office/drawing/2014/main" id="{CAB28A41-2A66-4828-8701-8364723F2473}"/>
              </a:ext>
            </a:extLst>
          </p:cNvPr>
          <p:cNvGrpSpPr/>
          <p:nvPr/>
        </p:nvGrpSpPr>
        <p:grpSpPr>
          <a:xfrm>
            <a:off x="7270327" y="3824466"/>
            <a:ext cx="2382592" cy="2884867"/>
            <a:chOff x="7270327" y="3786366"/>
            <a:chExt cx="2382592" cy="2884867"/>
          </a:xfrm>
        </p:grpSpPr>
        <p:sp>
          <p:nvSpPr>
            <p:cNvPr id="95" name="TextBox 94">
              <a:extLst>
                <a:ext uri="{FF2B5EF4-FFF2-40B4-BE49-F238E27FC236}">
                  <a16:creationId xmlns:a16="http://schemas.microsoft.com/office/drawing/2014/main" id="{BD8DA562-DB2F-464A-BC6E-5C9ACAAD63FD}"/>
                </a:ext>
              </a:extLst>
            </p:cNvPr>
            <p:cNvSpPr txBox="1"/>
            <p:nvPr/>
          </p:nvSpPr>
          <p:spPr>
            <a:xfrm>
              <a:off x="7270327" y="3808911"/>
              <a:ext cx="2382592" cy="2846933"/>
            </a:xfrm>
            <a:prstGeom prst="rect">
              <a:avLst/>
            </a:prstGeom>
            <a:noFill/>
          </p:spPr>
          <p:txBody>
            <a:bodyPr wrap="square" lIns="91440" tIns="45720" rIns="91440" bIns="45720" rtlCol="0" anchor="t">
              <a:spAutoFit/>
            </a:bodyPr>
            <a:lstStyle/>
            <a:p>
              <a:pPr algn="ctr"/>
              <a:r>
                <a:rPr lang="en-GB" sz="2000" b="1" dirty="0"/>
                <a:t>Cycling</a:t>
              </a:r>
            </a:p>
            <a:p>
              <a:pPr algn="ctr"/>
              <a:endParaRPr lang="en-GB" sz="2000" b="1" dirty="0"/>
            </a:p>
            <a:p>
              <a:pPr algn="ctr"/>
              <a:endParaRPr lang="en-GB" sz="2000" b="1" dirty="0"/>
            </a:p>
            <a:p>
              <a:pPr algn="ctr"/>
              <a:endParaRPr lang="en-GB" sz="1600" b="1" dirty="0"/>
            </a:p>
            <a:p>
              <a:pPr algn="ctr"/>
              <a:endParaRPr lang="en-GB" sz="1600" b="1" dirty="0"/>
            </a:p>
            <a:p>
              <a:pPr algn="ctr"/>
              <a:r>
                <a:rPr lang="en-GB" sz="1600" dirty="0"/>
                <a:t>Volumes at</a:t>
              </a:r>
              <a:endParaRPr lang="en-GB" sz="1600" b="1" dirty="0">
                <a:cs typeface="Calibri"/>
              </a:endParaRPr>
            </a:p>
            <a:p>
              <a:pPr algn="ctr"/>
              <a:r>
                <a:rPr lang="en-GB" sz="2800" b="1" dirty="0">
                  <a:solidFill>
                    <a:srgbClr val="2B4D89"/>
                  </a:solidFill>
                </a:rPr>
                <a:t>-25%</a:t>
              </a:r>
              <a:endParaRPr lang="en-GB" sz="2800" b="1" dirty="0">
                <a:solidFill>
                  <a:srgbClr val="2B4D89"/>
                </a:solidFill>
                <a:cs typeface="Calibri"/>
              </a:endParaRPr>
            </a:p>
            <a:p>
              <a:pPr algn="ctr"/>
              <a:endParaRPr lang="en-GB" sz="1600" dirty="0"/>
            </a:p>
            <a:p>
              <a:pPr algn="ctr"/>
              <a:r>
                <a:rPr lang="en-GB" sz="1600" dirty="0"/>
                <a:t>compared to pre-COVID</a:t>
              </a:r>
              <a:endParaRPr lang="en-GB" sz="1600" dirty="0">
                <a:cs typeface="Calibri"/>
              </a:endParaRPr>
            </a:p>
            <a:p>
              <a:pPr algn="ctr"/>
              <a:r>
                <a:rPr lang="en-GB" sz="1100" dirty="0">
                  <a:cs typeface="Calibri"/>
                </a:rPr>
                <a:t>(see analysis on </a:t>
              </a:r>
              <a:r>
                <a:rPr lang="en-GB" sz="1100" dirty="0">
                  <a:cs typeface="Calibri"/>
                  <a:hlinkClick r:id="rId16" action="ppaction://hlinksldjump"/>
                </a:rPr>
                <a:t>slide 30</a:t>
              </a:r>
              <a:r>
                <a:rPr lang="en-GB" sz="1100" dirty="0">
                  <a:cs typeface="Calibri"/>
                </a:rPr>
                <a:t>)</a:t>
              </a:r>
            </a:p>
          </p:txBody>
        </p:sp>
        <p:sp>
          <p:nvSpPr>
            <p:cNvPr id="96" name="Rectangle 95">
              <a:extLst>
                <a:ext uri="{FF2B5EF4-FFF2-40B4-BE49-F238E27FC236}">
                  <a16:creationId xmlns:a16="http://schemas.microsoft.com/office/drawing/2014/main" id="{50540B5E-9D64-44B8-9339-2B84FB32ACDE}"/>
                </a:ext>
              </a:extLst>
            </p:cNvPr>
            <p:cNvSpPr/>
            <p:nvPr/>
          </p:nvSpPr>
          <p:spPr>
            <a:xfrm>
              <a:off x="7373713" y="3786366"/>
              <a:ext cx="2137088" cy="28848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2AC121CE-B522-4D3C-B9CF-5D45FF57422C}"/>
              </a:ext>
            </a:extLst>
          </p:cNvPr>
          <p:cNvGrpSpPr/>
          <p:nvPr/>
        </p:nvGrpSpPr>
        <p:grpSpPr>
          <a:xfrm>
            <a:off x="9670213" y="3828884"/>
            <a:ext cx="2382592" cy="2878856"/>
            <a:chOff x="9641638" y="3781258"/>
            <a:chExt cx="2382592" cy="2884867"/>
          </a:xfrm>
        </p:grpSpPr>
        <p:sp>
          <p:nvSpPr>
            <p:cNvPr id="98" name="TextBox 97">
              <a:extLst>
                <a:ext uri="{FF2B5EF4-FFF2-40B4-BE49-F238E27FC236}">
                  <a16:creationId xmlns:a16="http://schemas.microsoft.com/office/drawing/2014/main" id="{5115BE49-9908-4B1D-B2C4-A0A2BFEACC40}"/>
                </a:ext>
              </a:extLst>
            </p:cNvPr>
            <p:cNvSpPr txBox="1"/>
            <p:nvPr/>
          </p:nvSpPr>
          <p:spPr>
            <a:xfrm>
              <a:off x="9641638" y="3797023"/>
              <a:ext cx="2382592" cy="2846933"/>
            </a:xfrm>
            <a:prstGeom prst="rect">
              <a:avLst/>
            </a:prstGeom>
            <a:noFill/>
          </p:spPr>
          <p:txBody>
            <a:bodyPr wrap="square" lIns="91440" tIns="45720" rIns="91440" bIns="45720" rtlCol="0" anchor="t">
              <a:spAutoFit/>
            </a:bodyPr>
            <a:lstStyle/>
            <a:p>
              <a:pPr algn="ctr"/>
              <a:r>
                <a:rPr lang="en-GB" sz="2000" b="1" dirty="0"/>
                <a:t>Air Pollution</a:t>
              </a:r>
            </a:p>
            <a:p>
              <a:pPr algn="ctr"/>
              <a:endParaRPr lang="en-GB" sz="2000" b="1" dirty="0"/>
            </a:p>
            <a:p>
              <a:pPr algn="ctr"/>
              <a:endParaRPr lang="en-GB" sz="2000" b="1" dirty="0"/>
            </a:p>
            <a:p>
              <a:pPr algn="ctr"/>
              <a:endParaRPr lang="en-GB" sz="1600" b="1" dirty="0"/>
            </a:p>
            <a:p>
              <a:pPr algn="ctr"/>
              <a:endParaRPr lang="en-GB" sz="1600" b="1" dirty="0"/>
            </a:p>
            <a:p>
              <a:pPr algn="ctr"/>
              <a:r>
                <a:rPr lang="en-GB" sz="1600" dirty="0"/>
                <a:t>Concentrations at</a:t>
              </a:r>
              <a:endParaRPr lang="en-GB" sz="1600" b="1" dirty="0">
                <a:cs typeface="Calibri"/>
              </a:endParaRPr>
            </a:p>
            <a:p>
              <a:pPr algn="ctr"/>
              <a:r>
                <a:rPr lang="en-GB" sz="2800" b="1" dirty="0">
                  <a:solidFill>
                    <a:srgbClr val="00B0F0"/>
                  </a:solidFill>
                </a:rPr>
                <a:t>-22%</a:t>
              </a:r>
              <a:endParaRPr lang="en-GB" sz="2800" b="1" dirty="0">
                <a:solidFill>
                  <a:srgbClr val="00B0F0"/>
                </a:solidFill>
                <a:cs typeface="Calibri"/>
              </a:endParaRPr>
            </a:p>
            <a:p>
              <a:pPr algn="ctr"/>
              <a:endParaRPr lang="en-GB" sz="1600" dirty="0"/>
            </a:p>
            <a:p>
              <a:pPr algn="ctr"/>
              <a:r>
                <a:rPr lang="en-GB" sz="1600" dirty="0"/>
                <a:t>compared to pre-COVID</a:t>
              </a:r>
              <a:endParaRPr lang="en-GB" sz="1600" dirty="0">
                <a:cs typeface="Calibri"/>
              </a:endParaRPr>
            </a:p>
            <a:p>
              <a:pPr algn="ctr"/>
              <a:r>
                <a:rPr lang="en-GB" sz="1100" dirty="0">
                  <a:cs typeface="Calibri"/>
                </a:rPr>
                <a:t>(see analysis on </a:t>
              </a:r>
              <a:r>
                <a:rPr lang="en-GB" sz="1100" dirty="0">
                  <a:cs typeface="Calibri"/>
                  <a:hlinkClick r:id="rId17" action="ppaction://hlinksldjump"/>
                </a:rPr>
                <a:t>slide 50</a:t>
              </a:r>
              <a:r>
                <a:rPr lang="en-GB" sz="1100" dirty="0">
                  <a:cs typeface="Calibri"/>
                </a:rPr>
                <a:t>)</a:t>
              </a:r>
            </a:p>
          </p:txBody>
        </p:sp>
        <p:sp>
          <p:nvSpPr>
            <p:cNvPr id="99" name="Rectangle 98">
              <a:extLst>
                <a:ext uri="{FF2B5EF4-FFF2-40B4-BE49-F238E27FC236}">
                  <a16:creationId xmlns:a16="http://schemas.microsoft.com/office/drawing/2014/main" id="{490EEF36-7960-48FD-A6D9-B6455BF072C0}"/>
                </a:ext>
              </a:extLst>
            </p:cNvPr>
            <p:cNvSpPr/>
            <p:nvPr/>
          </p:nvSpPr>
          <p:spPr>
            <a:xfrm>
              <a:off x="9740730" y="3781258"/>
              <a:ext cx="2137088" cy="28848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3" name="Graphic 12" descr="Walk with solid fill">
            <a:extLst>
              <a:ext uri="{FF2B5EF4-FFF2-40B4-BE49-F238E27FC236}">
                <a16:creationId xmlns:a16="http://schemas.microsoft.com/office/drawing/2014/main" id="{3C8BF449-6D5E-4716-84D3-C3A22B777032}"/>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646968" y="4266996"/>
            <a:ext cx="914400" cy="914400"/>
          </a:xfrm>
          <a:prstGeom prst="rect">
            <a:avLst/>
          </a:prstGeom>
        </p:spPr>
      </p:pic>
      <p:pic>
        <p:nvPicPr>
          <p:cNvPr id="15" name="Graphic 14" descr="Cycling with solid fill">
            <a:extLst>
              <a:ext uri="{FF2B5EF4-FFF2-40B4-BE49-F238E27FC236}">
                <a16:creationId xmlns:a16="http://schemas.microsoft.com/office/drawing/2014/main" id="{6381F34D-94D4-43CB-A1E6-0B7FDEAC1E27}"/>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7981844" y="4266996"/>
            <a:ext cx="914400" cy="914400"/>
          </a:xfrm>
          <a:prstGeom prst="rect">
            <a:avLst/>
          </a:prstGeom>
        </p:spPr>
      </p:pic>
      <p:pic>
        <p:nvPicPr>
          <p:cNvPr id="100" name="Graphic 99" descr="Walk with solid fill">
            <a:extLst>
              <a:ext uri="{FF2B5EF4-FFF2-40B4-BE49-F238E27FC236}">
                <a16:creationId xmlns:a16="http://schemas.microsoft.com/office/drawing/2014/main" id="{C6433656-BA80-47F7-AB7E-B41597D1189C}"/>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flipH="1">
            <a:off x="1602412" y="4897348"/>
            <a:ext cx="408801" cy="408801"/>
          </a:xfrm>
          <a:prstGeom prst="rect">
            <a:avLst/>
          </a:prstGeom>
        </p:spPr>
      </p:pic>
      <p:grpSp>
        <p:nvGrpSpPr>
          <p:cNvPr id="12" name="Group 11">
            <a:extLst>
              <a:ext uri="{FF2B5EF4-FFF2-40B4-BE49-F238E27FC236}">
                <a16:creationId xmlns:a16="http://schemas.microsoft.com/office/drawing/2014/main" id="{F51FA4C7-9B3A-4239-A46D-0E8DE79DA8F3}"/>
              </a:ext>
            </a:extLst>
          </p:cNvPr>
          <p:cNvGrpSpPr/>
          <p:nvPr/>
        </p:nvGrpSpPr>
        <p:grpSpPr>
          <a:xfrm>
            <a:off x="2524068" y="789143"/>
            <a:ext cx="2382592" cy="2884867"/>
            <a:chOff x="2524068" y="751043"/>
            <a:chExt cx="2382592" cy="2884867"/>
          </a:xfrm>
        </p:grpSpPr>
        <p:sp>
          <p:nvSpPr>
            <p:cNvPr id="103" name="TextBox 102">
              <a:extLst>
                <a:ext uri="{FF2B5EF4-FFF2-40B4-BE49-F238E27FC236}">
                  <a16:creationId xmlns:a16="http://schemas.microsoft.com/office/drawing/2014/main" id="{17B60CF5-76C9-41D8-97A6-3FB8E519EFBD}"/>
                </a:ext>
              </a:extLst>
            </p:cNvPr>
            <p:cNvSpPr txBox="1"/>
            <p:nvPr/>
          </p:nvSpPr>
          <p:spPr>
            <a:xfrm>
              <a:off x="2524068" y="788977"/>
              <a:ext cx="2382592" cy="2846933"/>
            </a:xfrm>
            <a:prstGeom prst="rect">
              <a:avLst/>
            </a:prstGeom>
            <a:noFill/>
          </p:spPr>
          <p:txBody>
            <a:bodyPr wrap="square" lIns="91440" tIns="45720" rIns="91440" bIns="45720" rtlCol="0" anchor="t">
              <a:spAutoFit/>
            </a:bodyPr>
            <a:lstStyle/>
            <a:p>
              <a:pPr algn="ctr"/>
              <a:r>
                <a:rPr lang="en-GB" sz="2000" b="1" dirty="0"/>
                <a:t>Strategic Roads</a:t>
              </a:r>
            </a:p>
            <a:p>
              <a:pPr algn="ctr"/>
              <a:endParaRPr lang="en-GB" sz="2000" b="1" dirty="0"/>
            </a:p>
            <a:p>
              <a:pPr algn="ctr"/>
              <a:endParaRPr lang="en-GB" sz="2000" b="1" dirty="0"/>
            </a:p>
            <a:p>
              <a:pPr algn="ctr"/>
              <a:endParaRPr lang="en-GB" sz="1600" b="1" dirty="0"/>
            </a:p>
            <a:p>
              <a:pPr algn="ctr"/>
              <a:r>
                <a:rPr lang="en-GB" sz="1600" dirty="0"/>
                <a:t>Volumes at</a:t>
              </a:r>
              <a:endParaRPr lang="en-GB" sz="1600" b="1" dirty="0">
                <a:cs typeface="Calibri"/>
              </a:endParaRPr>
            </a:p>
            <a:p>
              <a:pPr algn="ctr"/>
              <a:r>
                <a:rPr lang="en-GB" sz="2800" b="1" dirty="0">
                  <a:solidFill>
                    <a:schemeClr val="bg1">
                      <a:lumMod val="50000"/>
                    </a:schemeClr>
                  </a:solidFill>
                </a:rPr>
                <a:t>- </a:t>
              </a:r>
              <a:endParaRPr lang="en-GB" sz="2800" b="1" dirty="0">
                <a:solidFill>
                  <a:schemeClr val="bg1">
                    <a:lumMod val="50000"/>
                  </a:schemeClr>
                </a:solidFill>
                <a:cs typeface="Calibri"/>
              </a:endParaRPr>
            </a:p>
            <a:p>
              <a:pPr algn="ctr"/>
              <a:endParaRPr lang="en-GB" sz="1600" dirty="0"/>
            </a:p>
            <a:p>
              <a:pPr algn="ctr"/>
              <a:endParaRPr lang="en-GB" sz="1600" dirty="0"/>
            </a:p>
            <a:p>
              <a:pPr algn="ctr"/>
              <a:r>
                <a:rPr lang="en-GB" sz="1600" dirty="0"/>
                <a:t>compared to pre-COVID</a:t>
              </a:r>
              <a:endParaRPr lang="en-GB" sz="1600" dirty="0">
                <a:cs typeface="Calibri"/>
              </a:endParaRPr>
            </a:p>
            <a:p>
              <a:pPr algn="ctr"/>
              <a:r>
                <a:rPr lang="en-GB" sz="1100" dirty="0">
                  <a:cs typeface="Calibri"/>
                </a:rPr>
                <a:t>(see analysis on </a:t>
              </a:r>
              <a:r>
                <a:rPr lang="en-GB" sz="1100" dirty="0">
                  <a:cs typeface="Calibri"/>
                  <a:hlinkClick r:id="rId22" action="ppaction://hlinksldjump"/>
                </a:rPr>
                <a:t>slide 12</a:t>
              </a:r>
              <a:r>
                <a:rPr lang="en-GB" sz="1100" dirty="0">
                  <a:cs typeface="Calibri"/>
                </a:rPr>
                <a:t>)</a:t>
              </a:r>
            </a:p>
          </p:txBody>
        </p:sp>
        <p:sp>
          <p:nvSpPr>
            <p:cNvPr id="104" name="Rectangle 103">
              <a:extLst>
                <a:ext uri="{FF2B5EF4-FFF2-40B4-BE49-F238E27FC236}">
                  <a16:creationId xmlns:a16="http://schemas.microsoft.com/office/drawing/2014/main" id="{AFCEA46E-4ADD-435B-B962-1663D0B0BFE7}"/>
                </a:ext>
              </a:extLst>
            </p:cNvPr>
            <p:cNvSpPr/>
            <p:nvPr/>
          </p:nvSpPr>
          <p:spPr>
            <a:xfrm>
              <a:off x="2645676" y="751043"/>
              <a:ext cx="2137088" cy="28848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9" name="Graphic 18" descr="Fog with solid fill">
            <a:extLst>
              <a:ext uri="{FF2B5EF4-FFF2-40B4-BE49-F238E27FC236}">
                <a16:creationId xmlns:a16="http://schemas.microsoft.com/office/drawing/2014/main" id="{3CD3397D-E22A-457B-AEDA-90FDB6A3106E}"/>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0380649" y="4314621"/>
            <a:ext cx="914400" cy="914400"/>
          </a:xfrm>
          <a:prstGeom prst="rect">
            <a:avLst/>
          </a:prstGeom>
        </p:spPr>
      </p:pic>
      <p:pic>
        <p:nvPicPr>
          <p:cNvPr id="22" name="Graphic 21" descr="Fork In Road with solid fill">
            <a:extLst>
              <a:ext uri="{FF2B5EF4-FFF2-40B4-BE49-F238E27FC236}">
                <a16:creationId xmlns:a16="http://schemas.microsoft.com/office/drawing/2014/main" id="{CDB62226-F490-43F7-A538-75FB5FD31C79}"/>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260353" y="1174685"/>
            <a:ext cx="914400" cy="914400"/>
          </a:xfrm>
          <a:prstGeom prst="rect">
            <a:avLst/>
          </a:prstGeom>
        </p:spPr>
      </p:pic>
      <p:grpSp>
        <p:nvGrpSpPr>
          <p:cNvPr id="25" name="Group 24">
            <a:extLst>
              <a:ext uri="{FF2B5EF4-FFF2-40B4-BE49-F238E27FC236}">
                <a16:creationId xmlns:a16="http://schemas.microsoft.com/office/drawing/2014/main" id="{8B4983B4-65B5-4F2B-B875-0DC80E58FAB1}"/>
              </a:ext>
            </a:extLst>
          </p:cNvPr>
          <p:cNvGrpSpPr/>
          <p:nvPr/>
        </p:nvGrpSpPr>
        <p:grpSpPr>
          <a:xfrm>
            <a:off x="10043069" y="1204879"/>
            <a:ext cx="1642197" cy="914400"/>
            <a:chOff x="10014494" y="1119154"/>
            <a:chExt cx="1642197" cy="914400"/>
          </a:xfrm>
        </p:grpSpPr>
        <p:sp>
          <p:nvSpPr>
            <p:cNvPr id="86" name="TextBox 85">
              <a:extLst>
                <a:ext uri="{FF2B5EF4-FFF2-40B4-BE49-F238E27FC236}">
                  <a16:creationId xmlns:a16="http://schemas.microsoft.com/office/drawing/2014/main" id="{80D53FE6-5BD5-4BD6-8D96-9B03051B0D8D}"/>
                </a:ext>
              </a:extLst>
            </p:cNvPr>
            <p:cNvSpPr txBox="1"/>
            <p:nvPr/>
          </p:nvSpPr>
          <p:spPr>
            <a:xfrm>
              <a:off x="10014494" y="1320965"/>
              <a:ext cx="508570" cy="510778"/>
            </a:xfrm>
            <a:prstGeom prst="roundRect">
              <a:avLst/>
            </a:prstGeom>
            <a:solidFill>
              <a:schemeClr val="tx1"/>
            </a:solidFill>
            <a:ln>
              <a:solidFill>
                <a:schemeClr val="tx1"/>
              </a:solidFill>
            </a:ln>
          </p:spPr>
          <p:txBody>
            <a:bodyPr wrap="square" lIns="91440" tIns="45720" rIns="91440" bIns="45720" rtlCol="0" anchor="t">
              <a:spAutoFit/>
            </a:bodyPr>
            <a:lstStyle/>
            <a:p>
              <a:pPr algn="ctr"/>
              <a:r>
                <a:rPr lang="en-GB" sz="2400" b="1">
                  <a:solidFill>
                    <a:schemeClr val="bg1"/>
                  </a:solidFill>
                </a:rPr>
                <a:t>P</a:t>
              </a:r>
            </a:p>
          </p:txBody>
        </p:sp>
        <p:pic>
          <p:nvPicPr>
            <p:cNvPr id="85" name="Graphic 84" descr="Bus with solid fill">
              <a:extLst>
                <a:ext uri="{FF2B5EF4-FFF2-40B4-BE49-F238E27FC236}">
                  <a16:creationId xmlns:a16="http://schemas.microsoft.com/office/drawing/2014/main" id="{57FF929C-F1E0-4A57-9F0C-59BED1786F8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42291" y="1119154"/>
              <a:ext cx="914400" cy="914400"/>
            </a:xfrm>
            <a:prstGeom prst="rect">
              <a:avLst/>
            </a:prstGeom>
          </p:spPr>
        </p:pic>
        <p:sp>
          <p:nvSpPr>
            <p:cNvPr id="43" name="TextBox 42">
              <a:extLst>
                <a:ext uri="{FF2B5EF4-FFF2-40B4-BE49-F238E27FC236}">
                  <a16:creationId xmlns:a16="http://schemas.microsoft.com/office/drawing/2014/main" id="{1885F7E3-299F-48AF-87C3-79FF534C5ADD}"/>
                </a:ext>
              </a:extLst>
            </p:cNvPr>
            <p:cNvSpPr txBox="1"/>
            <p:nvPr/>
          </p:nvSpPr>
          <p:spPr>
            <a:xfrm>
              <a:off x="10437760" y="1391688"/>
              <a:ext cx="443126" cy="369332"/>
            </a:xfrm>
            <a:prstGeom prst="rect">
              <a:avLst/>
            </a:prstGeom>
            <a:noFill/>
          </p:spPr>
          <p:txBody>
            <a:bodyPr wrap="square" rtlCol="0">
              <a:spAutoFit/>
            </a:bodyPr>
            <a:lstStyle/>
            <a:p>
              <a:pPr algn="ctr"/>
              <a:r>
                <a:rPr lang="en-GB"/>
                <a:t>+</a:t>
              </a:r>
            </a:p>
          </p:txBody>
        </p:sp>
      </p:grpSp>
      <p:sp>
        <p:nvSpPr>
          <p:cNvPr id="7" name="TextBox 6">
            <a:extLst>
              <a:ext uri="{FF2B5EF4-FFF2-40B4-BE49-F238E27FC236}">
                <a16:creationId xmlns:a16="http://schemas.microsoft.com/office/drawing/2014/main" id="{F1DA4F95-931A-47C4-9C3A-66B997E76B5B}"/>
              </a:ext>
            </a:extLst>
          </p:cNvPr>
          <p:cNvSpPr txBox="1"/>
          <p:nvPr/>
        </p:nvSpPr>
        <p:spPr>
          <a:xfrm>
            <a:off x="808889" y="2461763"/>
            <a:ext cx="996939" cy="510778"/>
          </a:xfrm>
          <a:prstGeom prst="roundRect">
            <a:avLst/>
          </a:prstGeom>
          <a:solidFill>
            <a:srgbClr val="BDD7EE"/>
          </a:solidFill>
          <a:ln>
            <a:solidFill>
              <a:schemeClr val="tx1"/>
            </a:solidFill>
          </a:ln>
        </p:spPr>
        <p:txBody>
          <a:bodyPr wrap="square" rtlCol="0">
            <a:spAutoFit/>
          </a:bodyPr>
          <a:lstStyle/>
          <a:p>
            <a:pPr algn="ctr"/>
            <a:r>
              <a:rPr lang="en-GB" sz="2400" b="1"/>
              <a:t>-13%</a:t>
            </a:r>
          </a:p>
        </p:txBody>
      </p:sp>
      <p:sp>
        <p:nvSpPr>
          <p:cNvPr id="89" name="TextBox 88">
            <a:extLst>
              <a:ext uri="{FF2B5EF4-FFF2-40B4-BE49-F238E27FC236}">
                <a16:creationId xmlns:a16="http://schemas.microsoft.com/office/drawing/2014/main" id="{4AE7333A-ACCD-435B-95DA-4A1F2BAD2275}"/>
              </a:ext>
            </a:extLst>
          </p:cNvPr>
          <p:cNvSpPr txBox="1"/>
          <p:nvPr/>
        </p:nvSpPr>
        <p:spPr>
          <a:xfrm>
            <a:off x="3205862" y="2461763"/>
            <a:ext cx="996939" cy="510778"/>
          </a:xfrm>
          <a:prstGeom prst="roundRect">
            <a:avLst/>
          </a:prstGeom>
          <a:solidFill>
            <a:srgbClr val="BDD7EE"/>
          </a:solidFill>
          <a:ln>
            <a:solidFill>
              <a:schemeClr val="tx1"/>
            </a:solidFill>
          </a:ln>
        </p:spPr>
        <p:txBody>
          <a:bodyPr wrap="square" rtlCol="0">
            <a:spAutoFit/>
          </a:bodyPr>
          <a:lstStyle/>
          <a:p>
            <a:pPr algn="ctr"/>
            <a:r>
              <a:rPr lang="en-GB" sz="2400" b="1"/>
              <a:t>-4%</a:t>
            </a:r>
          </a:p>
        </p:txBody>
      </p:sp>
      <p:sp>
        <p:nvSpPr>
          <p:cNvPr id="101" name="TextBox 100">
            <a:extLst>
              <a:ext uri="{FF2B5EF4-FFF2-40B4-BE49-F238E27FC236}">
                <a16:creationId xmlns:a16="http://schemas.microsoft.com/office/drawing/2014/main" id="{28644E67-F56E-439E-8F7A-AE87C7750A00}"/>
              </a:ext>
            </a:extLst>
          </p:cNvPr>
          <p:cNvSpPr txBox="1"/>
          <p:nvPr/>
        </p:nvSpPr>
        <p:spPr>
          <a:xfrm>
            <a:off x="5580469" y="2461763"/>
            <a:ext cx="996939" cy="510778"/>
          </a:xfrm>
          <a:prstGeom prst="roundRect">
            <a:avLst/>
          </a:prstGeom>
          <a:solidFill>
            <a:srgbClr val="5B9BD5"/>
          </a:solidFill>
          <a:ln>
            <a:solidFill>
              <a:schemeClr val="tx1"/>
            </a:solidFill>
          </a:ln>
        </p:spPr>
        <p:txBody>
          <a:bodyPr wrap="square" rtlCol="0">
            <a:spAutoFit/>
          </a:bodyPr>
          <a:lstStyle/>
          <a:p>
            <a:pPr algn="ctr"/>
            <a:r>
              <a:rPr lang="en-GB" sz="2400" b="1"/>
              <a:t>-21%</a:t>
            </a:r>
          </a:p>
        </p:txBody>
      </p:sp>
      <p:sp>
        <p:nvSpPr>
          <p:cNvPr id="105" name="TextBox 104">
            <a:extLst>
              <a:ext uri="{FF2B5EF4-FFF2-40B4-BE49-F238E27FC236}">
                <a16:creationId xmlns:a16="http://schemas.microsoft.com/office/drawing/2014/main" id="{AE31EA96-6141-486D-8088-00972E003C28}"/>
              </a:ext>
            </a:extLst>
          </p:cNvPr>
          <p:cNvSpPr txBox="1"/>
          <p:nvPr/>
        </p:nvSpPr>
        <p:spPr>
          <a:xfrm>
            <a:off x="7990775" y="2461763"/>
            <a:ext cx="996939" cy="510778"/>
          </a:xfrm>
          <a:prstGeom prst="roundRect">
            <a:avLst/>
          </a:prstGeom>
          <a:solidFill>
            <a:srgbClr val="5B9BD5"/>
          </a:solidFill>
          <a:ln>
            <a:solidFill>
              <a:schemeClr val="tx1"/>
            </a:solidFill>
          </a:ln>
        </p:spPr>
        <p:txBody>
          <a:bodyPr wrap="square" rtlCol="0">
            <a:spAutoFit/>
          </a:bodyPr>
          <a:lstStyle/>
          <a:p>
            <a:pPr algn="ctr"/>
            <a:r>
              <a:rPr lang="en-GB" sz="2400" b="1"/>
              <a:t>-27%</a:t>
            </a:r>
          </a:p>
        </p:txBody>
      </p:sp>
      <p:sp>
        <p:nvSpPr>
          <p:cNvPr id="106" name="TextBox 105">
            <a:extLst>
              <a:ext uri="{FF2B5EF4-FFF2-40B4-BE49-F238E27FC236}">
                <a16:creationId xmlns:a16="http://schemas.microsoft.com/office/drawing/2014/main" id="{5D0EAB3F-9730-4808-8BC9-A4D239F9C372}"/>
              </a:ext>
            </a:extLst>
          </p:cNvPr>
          <p:cNvSpPr txBox="1"/>
          <p:nvPr/>
        </p:nvSpPr>
        <p:spPr>
          <a:xfrm>
            <a:off x="10356558" y="2509388"/>
            <a:ext cx="996939" cy="510778"/>
          </a:xfrm>
          <a:prstGeom prst="roundRect">
            <a:avLst/>
          </a:prstGeom>
          <a:solidFill>
            <a:srgbClr val="BDD7EE"/>
          </a:solidFill>
          <a:ln>
            <a:solidFill>
              <a:schemeClr val="tx1"/>
            </a:solidFill>
          </a:ln>
        </p:spPr>
        <p:txBody>
          <a:bodyPr wrap="square" rtlCol="0">
            <a:spAutoFit/>
          </a:bodyPr>
          <a:lstStyle/>
          <a:p>
            <a:pPr algn="ctr"/>
            <a:r>
              <a:rPr lang="en-GB" sz="2400" b="1"/>
              <a:t>-12%</a:t>
            </a:r>
          </a:p>
        </p:txBody>
      </p:sp>
      <p:sp>
        <p:nvSpPr>
          <p:cNvPr id="107" name="TextBox 106">
            <a:extLst>
              <a:ext uri="{FF2B5EF4-FFF2-40B4-BE49-F238E27FC236}">
                <a16:creationId xmlns:a16="http://schemas.microsoft.com/office/drawing/2014/main" id="{0AE303A0-DC72-4765-87F8-87378898CFC2}"/>
              </a:ext>
            </a:extLst>
          </p:cNvPr>
          <p:cNvSpPr txBox="1"/>
          <p:nvPr/>
        </p:nvSpPr>
        <p:spPr>
          <a:xfrm>
            <a:off x="799474" y="5607670"/>
            <a:ext cx="996939" cy="510778"/>
          </a:xfrm>
          <a:prstGeom prst="roundRect">
            <a:avLst/>
          </a:prstGeom>
          <a:solidFill>
            <a:srgbClr val="203864"/>
          </a:solidFill>
          <a:ln>
            <a:solidFill>
              <a:schemeClr val="tx1"/>
            </a:solidFill>
          </a:ln>
        </p:spPr>
        <p:txBody>
          <a:bodyPr wrap="square" rtlCol="0">
            <a:spAutoFit/>
          </a:bodyPr>
          <a:lstStyle/>
          <a:p>
            <a:pPr algn="ctr"/>
            <a:r>
              <a:rPr lang="en-GB" sz="2400" b="1">
                <a:solidFill>
                  <a:schemeClr val="bg1"/>
                </a:solidFill>
              </a:rPr>
              <a:t>-50%</a:t>
            </a:r>
          </a:p>
        </p:txBody>
      </p:sp>
      <p:sp>
        <p:nvSpPr>
          <p:cNvPr id="108" name="TextBox 107">
            <a:extLst>
              <a:ext uri="{FF2B5EF4-FFF2-40B4-BE49-F238E27FC236}">
                <a16:creationId xmlns:a16="http://schemas.microsoft.com/office/drawing/2014/main" id="{B0AF9DC3-9409-4CDD-B888-66174C151451}"/>
              </a:ext>
            </a:extLst>
          </p:cNvPr>
          <p:cNvSpPr txBox="1"/>
          <p:nvPr/>
        </p:nvSpPr>
        <p:spPr>
          <a:xfrm>
            <a:off x="3207118" y="5617011"/>
            <a:ext cx="996939" cy="510778"/>
          </a:xfrm>
          <a:prstGeom prst="roundRect">
            <a:avLst/>
          </a:prstGeom>
          <a:solidFill>
            <a:srgbClr val="BDD7EE"/>
          </a:solidFill>
          <a:ln>
            <a:solidFill>
              <a:schemeClr val="tx1"/>
            </a:solidFill>
          </a:ln>
        </p:spPr>
        <p:txBody>
          <a:bodyPr wrap="square" rtlCol="0">
            <a:spAutoFit/>
          </a:bodyPr>
          <a:lstStyle/>
          <a:p>
            <a:pPr algn="ctr"/>
            <a:r>
              <a:rPr lang="en-GB" sz="2400" b="1"/>
              <a:t>-14%</a:t>
            </a:r>
          </a:p>
        </p:txBody>
      </p:sp>
      <p:sp>
        <p:nvSpPr>
          <p:cNvPr id="109" name="TextBox 108">
            <a:extLst>
              <a:ext uri="{FF2B5EF4-FFF2-40B4-BE49-F238E27FC236}">
                <a16:creationId xmlns:a16="http://schemas.microsoft.com/office/drawing/2014/main" id="{4C156208-1ECF-4414-8E26-C23C573F19EB}"/>
              </a:ext>
            </a:extLst>
          </p:cNvPr>
          <p:cNvSpPr txBox="1"/>
          <p:nvPr/>
        </p:nvSpPr>
        <p:spPr>
          <a:xfrm>
            <a:off x="5580468" y="5607670"/>
            <a:ext cx="996939" cy="510778"/>
          </a:xfrm>
          <a:prstGeom prst="roundRect">
            <a:avLst/>
          </a:prstGeom>
          <a:solidFill>
            <a:srgbClr val="5B9BD5"/>
          </a:solidFill>
          <a:ln>
            <a:solidFill>
              <a:schemeClr val="tx1"/>
            </a:solidFill>
          </a:ln>
        </p:spPr>
        <p:txBody>
          <a:bodyPr wrap="square" rtlCol="0">
            <a:spAutoFit/>
          </a:bodyPr>
          <a:lstStyle/>
          <a:p>
            <a:pPr algn="ctr"/>
            <a:r>
              <a:rPr lang="en-GB" sz="2400" b="1"/>
              <a:t>-22%</a:t>
            </a:r>
          </a:p>
        </p:txBody>
      </p:sp>
      <p:sp>
        <p:nvSpPr>
          <p:cNvPr id="110" name="TextBox 109">
            <a:extLst>
              <a:ext uri="{FF2B5EF4-FFF2-40B4-BE49-F238E27FC236}">
                <a16:creationId xmlns:a16="http://schemas.microsoft.com/office/drawing/2014/main" id="{C7FDE924-22DF-4471-A380-697E1E07E81F}"/>
              </a:ext>
            </a:extLst>
          </p:cNvPr>
          <p:cNvSpPr txBox="1"/>
          <p:nvPr/>
        </p:nvSpPr>
        <p:spPr>
          <a:xfrm>
            <a:off x="8004423" y="5617011"/>
            <a:ext cx="983291" cy="510778"/>
          </a:xfrm>
          <a:prstGeom prst="roundRect">
            <a:avLst/>
          </a:prstGeom>
          <a:solidFill>
            <a:srgbClr val="5B9BD5"/>
          </a:solidFill>
          <a:ln>
            <a:solidFill>
              <a:schemeClr val="tx1"/>
            </a:solidFill>
          </a:ln>
        </p:spPr>
        <p:txBody>
          <a:bodyPr wrap="square" rtlCol="0">
            <a:spAutoFit/>
          </a:bodyPr>
          <a:lstStyle/>
          <a:p>
            <a:pPr algn="ctr"/>
            <a:r>
              <a:rPr lang="en-GB" sz="2400" b="1"/>
              <a:t>-25%</a:t>
            </a:r>
          </a:p>
        </p:txBody>
      </p:sp>
      <p:sp>
        <p:nvSpPr>
          <p:cNvPr id="111" name="TextBox 110">
            <a:extLst>
              <a:ext uri="{FF2B5EF4-FFF2-40B4-BE49-F238E27FC236}">
                <a16:creationId xmlns:a16="http://schemas.microsoft.com/office/drawing/2014/main" id="{1DF0EC39-867B-4DC3-A8AB-136BFBD5AC41}"/>
              </a:ext>
            </a:extLst>
          </p:cNvPr>
          <p:cNvSpPr txBox="1"/>
          <p:nvPr/>
        </p:nvSpPr>
        <p:spPr>
          <a:xfrm>
            <a:off x="10329230" y="5617011"/>
            <a:ext cx="996939" cy="510778"/>
          </a:xfrm>
          <a:prstGeom prst="roundRect">
            <a:avLst/>
          </a:prstGeom>
          <a:solidFill>
            <a:srgbClr val="5B9BD5"/>
          </a:solidFill>
          <a:ln>
            <a:solidFill>
              <a:schemeClr val="tx1"/>
            </a:solidFill>
          </a:ln>
        </p:spPr>
        <p:txBody>
          <a:bodyPr wrap="square" rtlCol="0">
            <a:spAutoFit/>
          </a:bodyPr>
          <a:lstStyle/>
          <a:p>
            <a:pPr algn="ctr"/>
            <a:r>
              <a:rPr lang="en-GB" sz="2400" b="1"/>
              <a:t>-21%</a:t>
            </a:r>
          </a:p>
        </p:txBody>
      </p:sp>
      <p:pic>
        <p:nvPicPr>
          <p:cNvPr id="112" name="Picture 111" descr="A picture containing text&#10;&#10;Description automatically generated">
            <a:extLst>
              <a:ext uri="{FF2B5EF4-FFF2-40B4-BE49-F238E27FC236}">
                <a16:creationId xmlns:a16="http://schemas.microsoft.com/office/drawing/2014/main" id="{1F7B9408-38E2-4CCB-B1FD-60C5F5497965}"/>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rot="5400000">
            <a:off x="10770172" y="-778447"/>
            <a:ext cx="590827" cy="2204871"/>
          </a:xfrm>
          <a:prstGeom prst="rect">
            <a:avLst/>
          </a:prstGeom>
        </p:spPr>
      </p:pic>
    </p:spTree>
    <p:extLst>
      <p:ext uri="{BB962C8B-B14F-4D97-AF65-F5344CB8AC3E}">
        <p14:creationId xmlns:p14="http://schemas.microsoft.com/office/powerpoint/2010/main" val="13868482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8109C33-9AE2-4493-99FA-4145C13F2251}"/>
              </a:ext>
            </a:extLst>
          </p:cNvPr>
          <p:cNvSpPr/>
          <p:nvPr/>
        </p:nvSpPr>
        <p:spPr>
          <a:xfrm>
            <a:off x="0" y="-44642"/>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a:latin typeface="Calibri" panose="020F0502020204030204"/>
              </a:rPr>
              <a:t>Air Quality: Cambridge Monthly Averages Across All Sites</a:t>
            </a:r>
            <a:endParaRPr kumimoji="0" lang="en-GB" sz="2800" b="1" i="0" u="none" strike="noStrike" kern="1200" cap="none" spc="0" normalizeH="0" baseline="0" noProof="0">
              <a:ln>
                <a:noFill/>
              </a:ln>
              <a:effectLst/>
              <a:uLnTx/>
              <a:uFillTx/>
              <a:latin typeface="Calibri" panose="020F0502020204030204"/>
              <a:ea typeface="+mn-ea"/>
              <a:cs typeface="+mn-cs"/>
            </a:endParaRPr>
          </a:p>
        </p:txBody>
      </p:sp>
      <p:graphicFrame>
        <p:nvGraphicFramePr>
          <p:cNvPr id="10" name="Table 3">
            <a:extLst>
              <a:ext uri="{FF2B5EF4-FFF2-40B4-BE49-F238E27FC236}">
                <a16:creationId xmlns:a16="http://schemas.microsoft.com/office/drawing/2014/main" id="{78F0362D-DB35-4895-B361-A4EA2AAFB950}"/>
              </a:ext>
            </a:extLst>
          </p:cNvPr>
          <p:cNvGraphicFramePr>
            <a:graphicFrameLocks noGrp="1"/>
          </p:cNvGraphicFramePr>
          <p:nvPr>
            <p:extLst>
              <p:ext uri="{D42A27DB-BD31-4B8C-83A1-F6EECF244321}">
                <p14:modId xmlns:p14="http://schemas.microsoft.com/office/powerpoint/2010/main" val="206804337"/>
              </p:ext>
            </p:extLst>
          </p:nvPr>
        </p:nvGraphicFramePr>
        <p:xfrm>
          <a:off x="2435876" y="6952829"/>
          <a:ext cx="6664032" cy="731520"/>
        </p:xfrm>
        <a:graphic>
          <a:graphicData uri="http://schemas.openxmlformats.org/drawingml/2006/table">
            <a:tbl>
              <a:tblPr firstRow="1" bandRow="1">
                <a:tableStyleId>{5940675A-B579-460E-94D1-54222C63F5DA}</a:tableStyleId>
              </a:tblPr>
              <a:tblGrid>
                <a:gridCol w="1731458">
                  <a:extLst>
                    <a:ext uri="{9D8B030D-6E8A-4147-A177-3AD203B41FA5}">
                      <a16:colId xmlns:a16="http://schemas.microsoft.com/office/drawing/2014/main" val="420131872"/>
                    </a:ext>
                  </a:extLst>
                </a:gridCol>
                <a:gridCol w="2466287">
                  <a:extLst>
                    <a:ext uri="{9D8B030D-6E8A-4147-A177-3AD203B41FA5}">
                      <a16:colId xmlns:a16="http://schemas.microsoft.com/office/drawing/2014/main" val="791136943"/>
                    </a:ext>
                  </a:extLst>
                </a:gridCol>
                <a:gridCol w="2466287">
                  <a:extLst>
                    <a:ext uri="{9D8B030D-6E8A-4147-A177-3AD203B41FA5}">
                      <a16:colId xmlns:a16="http://schemas.microsoft.com/office/drawing/2014/main" val="2449649935"/>
                    </a:ext>
                  </a:extLst>
                </a:gridCol>
              </a:tblGrid>
              <a:tr h="1225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tx1"/>
                          </a:solidFill>
                        </a:rPr>
                        <a:t>Quarterly analysis</a:t>
                      </a:r>
                    </a:p>
                  </a:txBody>
                  <a:tcPr anchor="b">
                    <a:noFill/>
                  </a:tcPr>
                </a:tc>
                <a:tc>
                  <a:txBody>
                    <a:bodyPr/>
                    <a:lstStyle/>
                    <a:p>
                      <a:pPr algn="ctr" fontAlgn="b"/>
                      <a:r>
                        <a:rPr lang="en-GB" sz="1200" b="1" u="none" strike="noStrike">
                          <a:solidFill>
                            <a:srgbClr val="0070C0"/>
                          </a:solidFill>
                          <a:effectLst/>
                        </a:rPr>
                        <a:t>Pre-COVID to Now:</a:t>
                      </a:r>
                    </a:p>
                    <a:p>
                      <a:pPr algn="ctr" fontAlgn="b"/>
                      <a:r>
                        <a:rPr lang="en-GB" sz="1200" b="1" u="none" strike="noStrike">
                          <a:effectLst/>
                        </a:rPr>
                        <a:t>Q4 2017-19 baseline to Q4 2022</a:t>
                      </a:r>
                      <a:endParaRPr lang="en-GB" sz="1200" b="1" i="0" u="none" strike="noStrike">
                        <a:solidFill>
                          <a:srgbClr val="000000"/>
                        </a:solidFill>
                        <a:effectLst/>
                        <a:latin typeface="Arial"/>
                      </a:endParaRPr>
                    </a:p>
                  </a:txBody>
                  <a:tcPr>
                    <a:noFill/>
                  </a:tcPr>
                </a:tc>
                <a:tc>
                  <a:txBody>
                    <a:bodyPr/>
                    <a:lstStyle/>
                    <a:p>
                      <a:pPr algn="ctr" fontAlgn="b"/>
                      <a:r>
                        <a:rPr lang="en-GB" sz="1200" b="1" u="none" strike="noStrike">
                          <a:solidFill>
                            <a:srgbClr val="0070C0"/>
                          </a:solidFill>
                          <a:effectLst/>
                        </a:rPr>
                        <a:t>Mid-COVID to Now:</a:t>
                      </a:r>
                    </a:p>
                    <a:p>
                      <a:pPr algn="ctr" fontAlgn="b"/>
                      <a:r>
                        <a:rPr lang="en-GB" sz="1200" b="1" u="none" strike="noStrike">
                          <a:effectLst/>
                        </a:rPr>
                        <a:t>Q4 2021 to Q4 2022</a:t>
                      </a:r>
                      <a:endParaRPr lang="en-GB" sz="1200" b="1" i="0" u="none" strike="noStrike">
                        <a:solidFill>
                          <a:srgbClr val="000000"/>
                        </a:solidFill>
                        <a:effectLst/>
                        <a:latin typeface="Arial"/>
                      </a:endParaRPr>
                    </a:p>
                  </a:txBody>
                  <a:tcPr>
                    <a:noFill/>
                  </a:tcPr>
                </a:tc>
                <a:extLst>
                  <a:ext uri="{0D108BD9-81ED-4DB2-BD59-A6C34878D82A}">
                    <a16:rowId xmlns:a16="http://schemas.microsoft.com/office/drawing/2014/main" val="4110397509"/>
                  </a:ext>
                </a:extLst>
              </a:tr>
              <a:tr h="1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t>All sites average</a:t>
                      </a:r>
                    </a:p>
                  </a:txBody>
                  <a:tcPr anchor="ctr"/>
                </a:tc>
                <a:tc>
                  <a:txBody>
                    <a:bodyPr/>
                    <a:lstStyle/>
                    <a:p>
                      <a:pPr algn="ctr"/>
                      <a:r>
                        <a:rPr lang="en-GB" sz="1200" b="1">
                          <a:solidFill>
                            <a:schemeClr val="tx1"/>
                          </a:solidFill>
                        </a:rPr>
                        <a:t>-28%</a:t>
                      </a:r>
                    </a:p>
                  </a:txBody>
                  <a:tcPr anchor="ctr">
                    <a:solidFill>
                      <a:srgbClr val="5B9BD5"/>
                    </a:solidFill>
                  </a:tcPr>
                </a:tc>
                <a:tc>
                  <a:txBody>
                    <a:bodyPr/>
                    <a:lstStyle/>
                    <a:p>
                      <a:pPr algn="ctr"/>
                      <a:r>
                        <a:rPr lang="en-GB" sz="1200" b="1">
                          <a:solidFill>
                            <a:schemeClr val="tx1"/>
                          </a:solidFill>
                        </a:rPr>
                        <a:t>-10%</a:t>
                      </a:r>
                    </a:p>
                  </a:txBody>
                  <a:tcPr anchor="ctr">
                    <a:noFill/>
                  </a:tcPr>
                </a:tc>
                <a:extLst>
                  <a:ext uri="{0D108BD9-81ED-4DB2-BD59-A6C34878D82A}">
                    <a16:rowId xmlns:a16="http://schemas.microsoft.com/office/drawing/2014/main" val="3690737714"/>
                  </a:ext>
                </a:extLst>
              </a:tr>
            </a:tbl>
          </a:graphicData>
        </a:graphic>
      </p:graphicFrame>
      <p:sp>
        <p:nvSpPr>
          <p:cNvPr id="2" name="Slide Number Placeholder 1">
            <a:extLst>
              <a:ext uri="{FF2B5EF4-FFF2-40B4-BE49-F238E27FC236}">
                <a16:creationId xmlns:a16="http://schemas.microsoft.com/office/drawing/2014/main" id="{9EEE31AE-7990-4B07-883B-AF432EEB5571}"/>
              </a:ext>
            </a:extLst>
          </p:cNvPr>
          <p:cNvSpPr>
            <a:spLocks noGrp="1"/>
          </p:cNvSpPr>
          <p:nvPr>
            <p:ph type="sldNum" sz="quarter" idx="12"/>
          </p:nvPr>
        </p:nvSpPr>
        <p:spPr>
          <a:xfrm>
            <a:off x="9455562" y="6492875"/>
            <a:ext cx="2743200" cy="365125"/>
          </a:xfrm>
        </p:spPr>
        <p:txBody>
          <a:bodyPr/>
          <a:lstStyle/>
          <a:p>
            <a:fld id="{AE56028F-813B-4E02-837E-17CD63D81F9F}" type="slidenum">
              <a:rPr lang="en-GB" smtClean="0"/>
              <a:t>50</a:t>
            </a:fld>
            <a:endParaRPr lang="en-GB"/>
          </a:p>
        </p:txBody>
      </p:sp>
      <p:graphicFrame>
        <p:nvGraphicFramePr>
          <p:cNvPr id="11" name="Table 3">
            <a:extLst>
              <a:ext uri="{FF2B5EF4-FFF2-40B4-BE49-F238E27FC236}">
                <a16:creationId xmlns:a16="http://schemas.microsoft.com/office/drawing/2014/main" id="{D111D299-5C5A-4C3E-A622-1A155EF5A80E}"/>
              </a:ext>
            </a:extLst>
          </p:cNvPr>
          <p:cNvGraphicFramePr>
            <a:graphicFrameLocks noGrp="1"/>
          </p:cNvGraphicFramePr>
          <p:nvPr>
            <p:extLst>
              <p:ext uri="{D42A27DB-BD31-4B8C-83A1-F6EECF244321}">
                <p14:modId xmlns:p14="http://schemas.microsoft.com/office/powerpoint/2010/main" val="2234586971"/>
              </p:ext>
            </p:extLst>
          </p:nvPr>
        </p:nvGraphicFramePr>
        <p:xfrm>
          <a:off x="2897766" y="5729804"/>
          <a:ext cx="6396468" cy="773646"/>
        </p:xfrm>
        <a:graphic>
          <a:graphicData uri="http://schemas.openxmlformats.org/drawingml/2006/table">
            <a:tbl>
              <a:tblPr firstRow="1" bandRow="1">
                <a:tableStyleId>{5940675A-B579-460E-94D1-54222C63F5DA}</a:tableStyleId>
              </a:tblPr>
              <a:tblGrid>
                <a:gridCol w="1456096">
                  <a:extLst>
                    <a:ext uri="{9D8B030D-6E8A-4147-A177-3AD203B41FA5}">
                      <a16:colId xmlns:a16="http://schemas.microsoft.com/office/drawing/2014/main" val="420131872"/>
                    </a:ext>
                  </a:extLst>
                </a:gridCol>
                <a:gridCol w="2470186">
                  <a:extLst>
                    <a:ext uri="{9D8B030D-6E8A-4147-A177-3AD203B41FA5}">
                      <a16:colId xmlns:a16="http://schemas.microsoft.com/office/drawing/2014/main" val="791136943"/>
                    </a:ext>
                  </a:extLst>
                </a:gridCol>
                <a:gridCol w="2470186">
                  <a:extLst>
                    <a:ext uri="{9D8B030D-6E8A-4147-A177-3AD203B41FA5}">
                      <a16:colId xmlns:a16="http://schemas.microsoft.com/office/drawing/2014/main" val="2449649935"/>
                    </a:ext>
                  </a:extLst>
                </a:gridCol>
              </a:tblGrid>
              <a:tr h="499326">
                <a:tc>
                  <a:txBody>
                    <a:bodyPr/>
                    <a:lstStyle/>
                    <a:p>
                      <a:endParaRPr lang="en-GB" sz="1200" b="1">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1" u="none" strike="noStrike">
                          <a:solidFill>
                            <a:srgbClr val="0070C0"/>
                          </a:solidFill>
                          <a:effectLst/>
                        </a:rPr>
                        <a:t>Pre-COVID to Now:</a:t>
                      </a:r>
                    </a:p>
                    <a:p>
                      <a:pPr algn="ctr" fontAlgn="b"/>
                      <a:r>
                        <a:rPr lang="en-GB" sz="1200" b="1" u="none" strike="noStrike">
                          <a:effectLst/>
                        </a:rPr>
                        <a:t>Dec 2017-19 baseline to Dec 2022</a:t>
                      </a:r>
                      <a:endParaRPr lang="en-GB" sz="1200" b="1" i="0" u="none" strike="noStrike">
                        <a:solidFill>
                          <a:srgbClr val="000000"/>
                        </a:solidFill>
                        <a:effectLst/>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1" u="none" strike="noStrike">
                          <a:solidFill>
                            <a:srgbClr val="0070C0"/>
                          </a:solidFill>
                          <a:effectLst/>
                        </a:rPr>
                        <a:t>Mid-COVID to Now:</a:t>
                      </a:r>
                    </a:p>
                    <a:p>
                      <a:pPr algn="ctr" fontAlgn="b"/>
                      <a:r>
                        <a:rPr lang="en-GB" sz="1200" b="1" u="none" strike="noStrike">
                          <a:effectLst/>
                        </a:rPr>
                        <a:t>Dec 2020 to Dec 2022</a:t>
                      </a:r>
                      <a:endParaRPr lang="en-GB" sz="1200" b="1" i="0" u="none" strike="noStrike">
                        <a:solidFill>
                          <a:srgbClr val="000000"/>
                        </a:solidFill>
                        <a:effectLst/>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039750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t>NO</a:t>
                      </a:r>
                      <a:r>
                        <a:rPr lang="en-GB" sz="1200" b="1" baseline="-25000"/>
                        <a:t>2</a:t>
                      </a:r>
                      <a:r>
                        <a:rPr lang="en-GB" sz="1200" b="1"/>
                        <a:t> concentration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b="1">
                          <a:solidFill>
                            <a:schemeClr val="tx1"/>
                          </a:solidFill>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a:r>
                        <a:rPr lang="en-GB" sz="1200" b="1">
                          <a:solidFill>
                            <a:schemeClr val="tx1"/>
                          </a:solidFill>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0737714"/>
                  </a:ext>
                </a:extLst>
              </a:tr>
            </a:tbl>
          </a:graphicData>
        </a:graphic>
      </p:graphicFrame>
      <p:sp>
        <p:nvSpPr>
          <p:cNvPr id="9" name="Rectangle 8">
            <a:extLst>
              <a:ext uri="{FF2B5EF4-FFF2-40B4-BE49-F238E27FC236}">
                <a16:creationId xmlns:a16="http://schemas.microsoft.com/office/drawing/2014/main" id="{74236856-97F4-43A9-A2A2-DB68A2DB38AC}"/>
              </a:ext>
            </a:extLst>
          </p:cNvPr>
          <p:cNvSpPr/>
          <p:nvPr/>
        </p:nvSpPr>
        <p:spPr>
          <a:xfrm>
            <a:off x="112675" y="683471"/>
            <a:ext cx="11895317" cy="357973"/>
          </a:xfrm>
          <a:prstGeom prst="rect">
            <a:avLst/>
          </a:prstGeom>
          <a:solidFill>
            <a:schemeClr val="accent4">
              <a:lumMod val="20000"/>
              <a:lumOff val="80000"/>
            </a:schemeClr>
          </a:solidFill>
          <a:ln w="12700">
            <a:solidFill>
              <a:srgbClr val="203864"/>
            </a:solidFill>
            <a:prstDash val="solid"/>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1"/>
                </a:solidFill>
                <a:latin typeface="Calibri" panose="020F0502020204030204"/>
              </a:rPr>
              <a:t>NO</a:t>
            </a:r>
            <a:r>
              <a:rPr lang="en-GB" sz="1400" b="1" baseline="-25000">
                <a:solidFill>
                  <a:schemeClr val="tx1"/>
                </a:solidFill>
                <a:latin typeface="Calibri" panose="020F0502020204030204"/>
              </a:rPr>
              <a:t>2</a:t>
            </a:r>
            <a:r>
              <a:rPr lang="en-GB" sz="1400" b="1">
                <a:solidFill>
                  <a:schemeClr val="tx1"/>
                </a:solidFill>
                <a:latin typeface="Calibri" panose="020F0502020204030204"/>
              </a:rPr>
              <a:t> concentrations have increased </a:t>
            </a:r>
            <a:r>
              <a:rPr lang="en-GB" sz="1400">
                <a:solidFill>
                  <a:schemeClr val="tx1"/>
                </a:solidFill>
                <a:latin typeface="Calibri" panose="020F0502020204030204"/>
              </a:rPr>
              <a:t>in recent months, in line with expected </a:t>
            </a:r>
            <a:r>
              <a:rPr lang="en-GB" sz="1400" b="1">
                <a:solidFill>
                  <a:schemeClr val="tx1"/>
                </a:solidFill>
                <a:latin typeface="Calibri" panose="020F0502020204030204"/>
              </a:rPr>
              <a:t>seasonal trends</a:t>
            </a:r>
            <a:r>
              <a:rPr lang="en-GB" sz="1400">
                <a:solidFill>
                  <a:schemeClr val="tx1"/>
                </a:solidFill>
                <a:latin typeface="Calibri" panose="020F0502020204030204"/>
              </a:rPr>
              <a:t>, but remain below Dec 2020 and Dec 2017-2019 baseline.</a:t>
            </a:r>
            <a:endParaRPr kumimoji="0" lang="en-GB" sz="140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725FDD2F-D847-6ADA-4DB0-00430CCE77F5}"/>
              </a:ext>
            </a:extLst>
          </p:cNvPr>
          <p:cNvSpPr txBox="1"/>
          <p:nvPr/>
        </p:nvSpPr>
        <p:spPr>
          <a:xfrm>
            <a:off x="1743895" y="1184438"/>
            <a:ext cx="9015333" cy="369332"/>
          </a:xfrm>
          <a:prstGeom prst="rect">
            <a:avLst/>
          </a:prstGeom>
          <a:noFill/>
        </p:spPr>
        <p:txBody>
          <a:bodyPr wrap="square" lIns="91440" tIns="45720" rIns="91440" bIns="45720" rtlCol="0" anchor="t">
            <a:spAutoFit/>
          </a:bodyPr>
          <a:lstStyle/>
          <a:p>
            <a:pPr algn="ctr"/>
            <a:r>
              <a:rPr lang="en-GB" b="1"/>
              <a:t>Monthly average NO2 concentration across the continuous monitoring sites</a:t>
            </a:r>
          </a:p>
        </p:txBody>
      </p:sp>
      <p:pic>
        <p:nvPicPr>
          <p:cNvPr id="12" name="Picture 11" descr="A picture containing text&#10;&#10;Description automatically generated">
            <a:extLst>
              <a:ext uri="{FF2B5EF4-FFF2-40B4-BE49-F238E27FC236}">
                <a16:creationId xmlns:a16="http://schemas.microsoft.com/office/drawing/2014/main" id="{85FC8B4C-DA0E-4FE4-9FE2-78A9AFA8D5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770172" y="-826072"/>
            <a:ext cx="590827" cy="2204871"/>
          </a:xfrm>
          <a:prstGeom prst="rect">
            <a:avLst/>
          </a:prstGeom>
        </p:spPr>
      </p:pic>
      <p:pic>
        <p:nvPicPr>
          <p:cNvPr id="6" name="Picture 5" descr="Chart, line chart&#10;&#10;Description automatically generated">
            <a:extLst>
              <a:ext uri="{FF2B5EF4-FFF2-40B4-BE49-F238E27FC236}">
                <a16:creationId xmlns:a16="http://schemas.microsoft.com/office/drawing/2014/main" id="{6DFA9A9E-A917-4D3F-A137-C63D4B7D4404}"/>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77370" y="1571744"/>
            <a:ext cx="10488215" cy="3923440"/>
          </a:xfrm>
          <a:prstGeom prst="rect">
            <a:avLst/>
          </a:prstGeom>
        </p:spPr>
      </p:pic>
      <p:sp>
        <p:nvSpPr>
          <p:cNvPr id="13" name="TextBox 12">
            <a:extLst>
              <a:ext uri="{FF2B5EF4-FFF2-40B4-BE49-F238E27FC236}">
                <a16:creationId xmlns:a16="http://schemas.microsoft.com/office/drawing/2014/main" id="{6EB1AF36-E369-4113-882D-C597C4A50539}"/>
              </a:ext>
            </a:extLst>
          </p:cNvPr>
          <p:cNvSpPr txBox="1"/>
          <p:nvPr/>
        </p:nvSpPr>
        <p:spPr>
          <a:xfrm>
            <a:off x="0" y="6550223"/>
            <a:ext cx="12168022" cy="307777"/>
          </a:xfrm>
          <a:prstGeom prst="rect">
            <a:avLst/>
          </a:prstGeom>
          <a:noFill/>
        </p:spPr>
        <p:txBody>
          <a:bodyPr wrap="square" rtlCol="0">
            <a:spAutoFit/>
          </a:bodyPr>
          <a:lstStyle/>
          <a:p>
            <a:r>
              <a:rPr lang="en-GB" sz="1050"/>
              <a:t>Analysis based on 5 sensors: Gonville Pl, Montague Rd, Newmarket Rd, Regent St and Parker St. </a:t>
            </a:r>
            <a:r>
              <a:rPr lang="en-GB" sz="1400">
                <a:solidFill>
                  <a:srgbClr val="E66914"/>
                </a:solidFill>
              </a:rPr>
              <a:t>*</a:t>
            </a:r>
            <a:r>
              <a:rPr lang="en-GB" sz="1050">
                <a:solidFill>
                  <a:srgbClr val="E66914"/>
                </a:solidFill>
              </a:rPr>
              <a:t> </a:t>
            </a:r>
            <a:r>
              <a:rPr lang="en-GB" sz="1050"/>
              <a:t>Data for Gonville Pl is only included in the 2022 line until March 2022 as the sensor was removed in April 2022.</a:t>
            </a:r>
          </a:p>
        </p:txBody>
      </p:sp>
      <p:sp>
        <p:nvSpPr>
          <p:cNvPr id="7" name="TextBox 6">
            <a:extLst>
              <a:ext uri="{FF2B5EF4-FFF2-40B4-BE49-F238E27FC236}">
                <a16:creationId xmlns:a16="http://schemas.microsoft.com/office/drawing/2014/main" id="{A5D60554-23D6-4F36-B4C0-1CFA1EC59CC9}"/>
              </a:ext>
            </a:extLst>
          </p:cNvPr>
          <p:cNvSpPr txBox="1"/>
          <p:nvPr/>
        </p:nvSpPr>
        <p:spPr>
          <a:xfrm>
            <a:off x="3308279" y="2821686"/>
            <a:ext cx="739740" cy="461665"/>
          </a:xfrm>
          <a:prstGeom prst="rect">
            <a:avLst/>
          </a:prstGeom>
          <a:noFill/>
        </p:spPr>
        <p:txBody>
          <a:bodyPr wrap="square" rtlCol="0">
            <a:spAutoFit/>
          </a:bodyPr>
          <a:lstStyle/>
          <a:p>
            <a:r>
              <a:rPr lang="en-GB" sz="2400">
                <a:solidFill>
                  <a:srgbClr val="F68E5F"/>
                </a:solidFill>
              </a:rPr>
              <a:t>*</a:t>
            </a:r>
          </a:p>
        </p:txBody>
      </p:sp>
      <p:sp>
        <p:nvSpPr>
          <p:cNvPr id="16" name="TextBox 15">
            <a:extLst>
              <a:ext uri="{FF2B5EF4-FFF2-40B4-BE49-F238E27FC236}">
                <a16:creationId xmlns:a16="http://schemas.microsoft.com/office/drawing/2014/main" id="{B71C46B9-171B-4A12-A352-24251730D2FF}"/>
              </a:ext>
            </a:extLst>
          </p:cNvPr>
          <p:cNvSpPr txBox="1"/>
          <p:nvPr/>
        </p:nvSpPr>
        <p:spPr>
          <a:xfrm>
            <a:off x="3543925" y="2931993"/>
            <a:ext cx="1150705" cy="369332"/>
          </a:xfrm>
          <a:prstGeom prst="rect">
            <a:avLst/>
          </a:prstGeom>
          <a:noFill/>
        </p:spPr>
        <p:txBody>
          <a:bodyPr wrap="square" rtlCol="0">
            <a:spAutoFit/>
          </a:bodyPr>
          <a:lstStyle/>
          <a:p>
            <a:pPr algn="ctr"/>
            <a:r>
              <a:rPr lang="en-GB" b="1">
                <a:solidFill>
                  <a:srgbClr val="F68E5F"/>
                </a:solidFill>
              </a:rPr>
              <a:t>2022</a:t>
            </a:r>
          </a:p>
        </p:txBody>
      </p:sp>
      <p:sp>
        <p:nvSpPr>
          <p:cNvPr id="17" name="TextBox 16">
            <a:extLst>
              <a:ext uri="{FF2B5EF4-FFF2-40B4-BE49-F238E27FC236}">
                <a16:creationId xmlns:a16="http://schemas.microsoft.com/office/drawing/2014/main" id="{F4030161-1338-4397-9A3C-90368C45ACD1}"/>
              </a:ext>
            </a:extLst>
          </p:cNvPr>
          <p:cNvSpPr txBox="1"/>
          <p:nvPr/>
        </p:nvSpPr>
        <p:spPr>
          <a:xfrm>
            <a:off x="5888459" y="3533464"/>
            <a:ext cx="1150705" cy="369332"/>
          </a:xfrm>
          <a:prstGeom prst="rect">
            <a:avLst/>
          </a:prstGeom>
          <a:noFill/>
        </p:spPr>
        <p:txBody>
          <a:bodyPr wrap="square" rtlCol="0">
            <a:spAutoFit/>
          </a:bodyPr>
          <a:lstStyle/>
          <a:p>
            <a:pPr algn="ctr"/>
            <a:r>
              <a:rPr lang="en-GB" b="1">
                <a:solidFill>
                  <a:srgbClr val="F2D370"/>
                </a:solidFill>
              </a:rPr>
              <a:t>2021</a:t>
            </a:r>
          </a:p>
        </p:txBody>
      </p:sp>
      <p:sp>
        <p:nvSpPr>
          <p:cNvPr id="18" name="TextBox 17">
            <a:extLst>
              <a:ext uri="{FF2B5EF4-FFF2-40B4-BE49-F238E27FC236}">
                <a16:creationId xmlns:a16="http://schemas.microsoft.com/office/drawing/2014/main" id="{53252007-9E7A-41B2-80A4-66762ABF5D2C}"/>
              </a:ext>
            </a:extLst>
          </p:cNvPr>
          <p:cNvSpPr txBox="1"/>
          <p:nvPr/>
        </p:nvSpPr>
        <p:spPr>
          <a:xfrm>
            <a:off x="3938962" y="4028922"/>
            <a:ext cx="1150705" cy="369332"/>
          </a:xfrm>
          <a:prstGeom prst="rect">
            <a:avLst/>
          </a:prstGeom>
          <a:noFill/>
        </p:spPr>
        <p:txBody>
          <a:bodyPr wrap="square" rtlCol="0">
            <a:spAutoFit/>
          </a:bodyPr>
          <a:lstStyle/>
          <a:p>
            <a:pPr algn="ctr"/>
            <a:r>
              <a:rPr lang="en-GB" b="1">
                <a:solidFill>
                  <a:srgbClr val="6B9E73"/>
                </a:solidFill>
              </a:rPr>
              <a:t>2020</a:t>
            </a:r>
          </a:p>
        </p:txBody>
      </p:sp>
      <p:sp>
        <p:nvSpPr>
          <p:cNvPr id="19" name="TextBox 18">
            <a:extLst>
              <a:ext uri="{FF2B5EF4-FFF2-40B4-BE49-F238E27FC236}">
                <a16:creationId xmlns:a16="http://schemas.microsoft.com/office/drawing/2014/main" id="{9800E1AD-9BE7-4C1A-A1D0-FFD3E8FFEB06}"/>
              </a:ext>
            </a:extLst>
          </p:cNvPr>
          <p:cNvSpPr txBox="1"/>
          <p:nvPr/>
        </p:nvSpPr>
        <p:spPr>
          <a:xfrm>
            <a:off x="8363449" y="2424143"/>
            <a:ext cx="3199402" cy="369332"/>
          </a:xfrm>
          <a:prstGeom prst="rect">
            <a:avLst/>
          </a:prstGeom>
          <a:noFill/>
        </p:spPr>
        <p:txBody>
          <a:bodyPr wrap="square" rtlCol="0">
            <a:spAutoFit/>
          </a:bodyPr>
          <a:lstStyle/>
          <a:p>
            <a:pPr algn="ctr"/>
            <a:r>
              <a:rPr lang="en-GB" b="1"/>
              <a:t>2017 – 2019 baseline</a:t>
            </a:r>
          </a:p>
        </p:txBody>
      </p:sp>
    </p:spTree>
    <p:extLst>
      <p:ext uri="{BB962C8B-B14F-4D97-AF65-F5344CB8AC3E}">
        <p14:creationId xmlns:p14="http://schemas.microsoft.com/office/powerpoint/2010/main" val="24554999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8109C33-9AE2-4493-99FA-4145C13F2251}"/>
              </a:ext>
            </a:extLst>
          </p:cNvPr>
          <p:cNvSpPr/>
          <p:nvPr/>
        </p:nvSpPr>
        <p:spPr>
          <a:xfrm>
            <a:off x="0" y="-44642"/>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a:latin typeface="Calibri" panose="020F0502020204030204"/>
              </a:rPr>
              <a:t>Air Quality: Cambridge Monthly Averages At Individual Sites</a:t>
            </a:r>
            <a:endParaRPr kumimoji="0" lang="en-GB" sz="2800" b="1" i="0" u="none" strike="noStrike" kern="1200" cap="none" spc="0" normalizeH="0" baseline="0" noProof="0">
              <a:ln>
                <a:noFill/>
              </a:ln>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617287F1-3419-41A2-ACE8-59E73B127226}"/>
              </a:ext>
            </a:extLst>
          </p:cNvPr>
          <p:cNvSpPr>
            <a:spLocks noGrp="1"/>
          </p:cNvSpPr>
          <p:nvPr>
            <p:ph type="sldNum" sz="quarter" idx="12"/>
          </p:nvPr>
        </p:nvSpPr>
        <p:spPr>
          <a:xfrm>
            <a:off x="9448800" y="6515875"/>
            <a:ext cx="2743200" cy="365125"/>
          </a:xfrm>
        </p:spPr>
        <p:txBody>
          <a:bodyPr/>
          <a:lstStyle/>
          <a:p>
            <a:fld id="{AE56028F-813B-4E02-837E-17CD63D81F9F}" type="slidenum">
              <a:rPr lang="en-GB" smtClean="0"/>
              <a:t>51</a:t>
            </a:fld>
            <a:endParaRPr lang="en-GB"/>
          </a:p>
        </p:txBody>
      </p:sp>
      <p:sp>
        <p:nvSpPr>
          <p:cNvPr id="11" name="TextBox 10">
            <a:extLst>
              <a:ext uri="{FF2B5EF4-FFF2-40B4-BE49-F238E27FC236}">
                <a16:creationId xmlns:a16="http://schemas.microsoft.com/office/drawing/2014/main" id="{A0321CEC-E258-47B8-9F77-C317DBFC77F0}"/>
              </a:ext>
            </a:extLst>
          </p:cNvPr>
          <p:cNvSpPr txBox="1"/>
          <p:nvPr/>
        </p:nvSpPr>
        <p:spPr>
          <a:xfrm>
            <a:off x="1588333" y="1058020"/>
            <a:ext cx="9015333" cy="369332"/>
          </a:xfrm>
          <a:prstGeom prst="rect">
            <a:avLst/>
          </a:prstGeom>
          <a:noFill/>
        </p:spPr>
        <p:txBody>
          <a:bodyPr wrap="square" rtlCol="0">
            <a:spAutoFit/>
          </a:bodyPr>
          <a:lstStyle/>
          <a:p>
            <a:pPr algn="ctr"/>
            <a:r>
              <a:rPr lang="en-GB" b="1"/>
              <a:t>Monthly average NO2 concentration by site</a:t>
            </a:r>
          </a:p>
        </p:txBody>
      </p:sp>
      <p:sp>
        <p:nvSpPr>
          <p:cNvPr id="10" name="Rectangle 9">
            <a:extLst>
              <a:ext uri="{FF2B5EF4-FFF2-40B4-BE49-F238E27FC236}">
                <a16:creationId xmlns:a16="http://schemas.microsoft.com/office/drawing/2014/main" id="{5D70D1EE-737C-4170-8764-56DDF407F883}"/>
              </a:ext>
            </a:extLst>
          </p:cNvPr>
          <p:cNvSpPr/>
          <p:nvPr/>
        </p:nvSpPr>
        <p:spPr>
          <a:xfrm>
            <a:off x="112675" y="660321"/>
            <a:ext cx="11895317" cy="357973"/>
          </a:xfrm>
          <a:prstGeom prst="rect">
            <a:avLst/>
          </a:prstGeom>
          <a:solidFill>
            <a:schemeClr val="accent4">
              <a:lumMod val="20000"/>
              <a:lumOff val="80000"/>
            </a:schemeClr>
          </a:solidFill>
          <a:ln w="12700">
            <a:solidFill>
              <a:schemeClr val="tx1"/>
            </a:solidFill>
            <a:prstDash val="soli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Calibri" panose="020F0502020204030204"/>
                <a:ea typeface="+mn-ea"/>
                <a:cs typeface="+mn-cs"/>
              </a:rPr>
              <a:t>NO</a:t>
            </a:r>
            <a:r>
              <a:rPr kumimoji="0" lang="en-GB" sz="1400" i="0" u="none" strike="noStrike" kern="1200" cap="none" spc="0" normalizeH="0" baseline="-25000" noProof="0">
                <a:ln>
                  <a:noFill/>
                </a:ln>
                <a:solidFill>
                  <a:schemeClr val="tx1"/>
                </a:solidFill>
                <a:effectLst/>
                <a:uLnTx/>
                <a:uFillTx/>
                <a:latin typeface="Calibri" panose="020F0502020204030204"/>
                <a:ea typeface="+mn-ea"/>
                <a:cs typeface="+mn-cs"/>
              </a:rPr>
              <a:t>2 </a:t>
            </a:r>
            <a:r>
              <a:rPr kumimoji="0" lang="en-GB" sz="1400" i="0" u="none" strike="noStrike" kern="1200" cap="none" spc="0" normalizeH="0" baseline="0" noProof="0">
                <a:ln>
                  <a:noFill/>
                </a:ln>
                <a:solidFill>
                  <a:schemeClr val="tx1"/>
                </a:solidFill>
                <a:effectLst/>
                <a:uLnTx/>
                <a:uFillTx/>
                <a:latin typeface="Calibri" panose="020F0502020204030204"/>
                <a:ea typeface="+mn-ea"/>
                <a:cs typeface="+mn-cs"/>
              </a:rPr>
              <a:t>concentrations have </a:t>
            </a:r>
            <a:r>
              <a:rPr kumimoji="0" lang="en-GB" sz="1400" b="1" i="0" u="none" strike="noStrike" kern="1200" cap="none" spc="0" normalizeH="0" baseline="0" noProof="0">
                <a:ln>
                  <a:noFill/>
                </a:ln>
                <a:solidFill>
                  <a:schemeClr val="tx1"/>
                </a:solidFill>
                <a:effectLst/>
                <a:uLnTx/>
                <a:uFillTx/>
                <a:latin typeface="Calibri" panose="020F0502020204030204"/>
                <a:ea typeface="+mn-ea"/>
                <a:cs typeface="+mn-cs"/>
              </a:rPr>
              <a:t>all increased </a:t>
            </a:r>
            <a:r>
              <a:rPr kumimoji="0" lang="en-GB" sz="1400" i="0" u="none" strike="noStrike" kern="1200" cap="none" spc="0" normalizeH="0" baseline="0" noProof="0">
                <a:ln>
                  <a:noFill/>
                </a:ln>
                <a:solidFill>
                  <a:schemeClr val="tx1"/>
                </a:solidFill>
                <a:effectLst/>
                <a:uLnTx/>
                <a:uFillTx/>
                <a:latin typeface="Calibri" panose="020F0502020204030204"/>
                <a:ea typeface="+mn-ea"/>
                <a:cs typeface="+mn-cs"/>
              </a:rPr>
              <a:t>since the last update, as expected due to seasonal trends. Montague Road is the only site </a:t>
            </a:r>
            <a:r>
              <a:rPr kumimoji="0" lang="en-GB" sz="1400" b="1" i="0" u="none" strike="noStrike" kern="1200" cap="none" spc="0" normalizeH="0" baseline="0" noProof="0">
                <a:ln>
                  <a:noFill/>
                </a:ln>
                <a:solidFill>
                  <a:schemeClr val="tx1"/>
                </a:solidFill>
                <a:effectLst/>
                <a:uLnTx/>
                <a:uFillTx/>
                <a:latin typeface="Calibri" panose="020F0502020204030204"/>
                <a:ea typeface="+mn-ea"/>
                <a:cs typeface="+mn-cs"/>
              </a:rPr>
              <a:t>above the baseline.</a:t>
            </a:r>
          </a:p>
        </p:txBody>
      </p:sp>
      <p:graphicFrame>
        <p:nvGraphicFramePr>
          <p:cNvPr id="18" name="Table 17">
            <a:extLst>
              <a:ext uri="{FF2B5EF4-FFF2-40B4-BE49-F238E27FC236}">
                <a16:creationId xmlns:a16="http://schemas.microsoft.com/office/drawing/2014/main" id="{4349BF58-22A4-482D-B242-3CFA7414B30D}"/>
              </a:ext>
            </a:extLst>
          </p:cNvPr>
          <p:cNvGraphicFramePr>
            <a:graphicFrameLocks noGrp="1"/>
          </p:cNvGraphicFramePr>
          <p:nvPr>
            <p:extLst>
              <p:ext uri="{D42A27DB-BD31-4B8C-83A1-F6EECF244321}">
                <p14:modId xmlns:p14="http://schemas.microsoft.com/office/powerpoint/2010/main" val="2356543360"/>
              </p:ext>
            </p:extLst>
          </p:nvPr>
        </p:nvGraphicFramePr>
        <p:xfrm>
          <a:off x="2713630" y="4883350"/>
          <a:ext cx="6693405" cy="1772897"/>
        </p:xfrm>
        <a:graphic>
          <a:graphicData uri="http://schemas.openxmlformats.org/drawingml/2006/table">
            <a:tbl>
              <a:tblPr/>
              <a:tblGrid>
                <a:gridCol w="2153021">
                  <a:extLst>
                    <a:ext uri="{9D8B030D-6E8A-4147-A177-3AD203B41FA5}">
                      <a16:colId xmlns:a16="http://schemas.microsoft.com/office/drawing/2014/main" val="3157115815"/>
                    </a:ext>
                  </a:extLst>
                </a:gridCol>
                <a:gridCol w="2270192">
                  <a:extLst>
                    <a:ext uri="{9D8B030D-6E8A-4147-A177-3AD203B41FA5}">
                      <a16:colId xmlns:a16="http://schemas.microsoft.com/office/drawing/2014/main" val="1939593531"/>
                    </a:ext>
                  </a:extLst>
                </a:gridCol>
                <a:gridCol w="2270192">
                  <a:extLst>
                    <a:ext uri="{9D8B030D-6E8A-4147-A177-3AD203B41FA5}">
                      <a16:colId xmlns:a16="http://schemas.microsoft.com/office/drawing/2014/main" val="1957646668"/>
                    </a:ext>
                  </a:extLst>
                </a:gridCol>
              </a:tblGrid>
              <a:tr h="646057">
                <a:tc>
                  <a:txBody>
                    <a:bodyPr/>
                    <a:lstStyle/>
                    <a:p>
                      <a:pPr algn="ctr" rtl="0" fontAlgn="b"/>
                      <a:endParaRPr lang="en-GB" sz="1100" b="1" i="0" u="none" strike="noStrike">
                        <a:solidFill>
                          <a:srgbClr val="000000"/>
                        </a:solidFill>
                        <a:effectLst/>
                        <a:latin typeface="Arial"/>
                      </a:endParaRPr>
                    </a:p>
                  </a:txBody>
                  <a:tcPr marL="0" marR="0" marT="0" marB="0" anchor="ctr">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1200" b="1" i="0" u="none" strike="noStrike">
                          <a:solidFill>
                            <a:srgbClr val="0070C0"/>
                          </a:solidFill>
                          <a:effectLst/>
                          <a:latin typeface="Calibri"/>
                        </a:rPr>
                        <a:t>Pre-COVID to Now:</a:t>
                      </a:r>
                    </a:p>
                    <a:p>
                      <a:pPr algn="ctr" rtl="0" fontAlgn="b"/>
                      <a:r>
                        <a:rPr lang="en-GB" sz="1200" b="1" i="0" u="none" strike="noStrike">
                          <a:solidFill>
                            <a:srgbClr val="000000"/>
                          </a:solidFill>
                          <a:effectLst/>
                          <a:latin typeface="Calibri"/>
                          <a:cs typeface="Calibri"/>
                        </a:rPr>
                        <a:t>Dec 2017-19 baseline to Dec 2022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200" b="1" i="0" u="none" strike="noStrike">
                          <a:solidFill>
                            <a:srgbClr val="0070C0"/>
                          </a:solidFill>
                          <a:effectLst/>
                          <a:latin typeface="Calibri"/>
                        </a:rPr>
                        <a:t>Mid-COVID to Now:</a:t>
                      </a:r>
                    </a:p>
                    <a:p>
                      <a:pPr algn="ctr" rtl="0" fontAlgn="ctr"/>
                      <a:r>
                        <a:rPr lang="pl-PL" sz="1200" b="1" i="0" u="none" strike="noStrike">
                          <a:solidFill>
                            <a:srgbClr val="000000"/>
                          </a:solidFill>
                          <a:effectLst/>
                          <a:latin typeface="Calibri"/>
                        </a:rPr>
                        <a:t>Dec 202</a:t>
                      </a:r>
                      <a:r>
                        <a:rPr lang="en-GB" sz="1200" b="1" i="0" u="none" strike="noStrike">
                          <a:solidFill>
                            <a:srgbClr val="000000"/>
                          </a:solidFill>
                          <a:effectLst/>
                          <a:latin typeface="Calibri"/>
                        </a:rPr>
                        <a:t>0</a:t>
                      </a:r>
                      <a:r>
                        <a:rPr lang="pl-PL" sz="1200" b="1" i="0" u="none" strike="noStrike">
                          <a:solidFill>
                            <a:srgbClr val="000000"/>
                          </a:solidFill>
                          <a:effectLst/>
                          <a:latin typeface="Calibri"/>
                        </a:rPr>
                        <a:t> to Dec 2022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0878301"/>
                  </a:ext>
                </a:extLst>
              </a:tr>
              <a:tr h="225368">
                <a:tc>
                  <a:txBody>
                    <a:bodyPr/>
                    <a:lstStyle/>
                    <a:p>
                      <a:pPr algn="ctr" rtl="0" fontAlgn="b"/>
                      <a:r>
                        <a:rPr lang="en-GB" sz="1100" b="1" i="0" u="none" strike="noStrike">
                          <a:solidFill>
                            <a:srgbClr val="000000"/>
                          </a:solidFill>
                          <a:effectLst/>
                          <a:latin typeface="Arial"/>
                        </a:rPr>
                        <a:t>Montague Road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a:solidFill>
                            <a:schemeClr val="bg1"/>
                          </a:solidFill>
                          <a:effectLst/>
                          <a:latin typeface="Calibri"/>
                        </a:rPr>
                        <a:t>+16%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rtl="0" fontAlgn="ctr"/>
                      <a:r>
                        <a:rPr lang="en-GB" sz="1200" b="1" i="0" u="none" strike="noStrike">
                          <a:solidFill>
                            <a:schemeClr val="tx1"/>
                          </a:solidFill>
                          <a:effectLst/>
                          <a:latin typeface="Calibri"/>
                        </a:rPr>
                        <a:t>+20%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1797620"/>
                  </a:ext>
                </a:extLst>
              </a:tr>
              <a:tr h="225368">
                <a:tc>
                  <a:txBody>
                    <a:bodyPr/>
                    <a:lstStyle/>
                    <a:p>
                      <a:pPr algn="ctr" rtl="0" fontAlgn="b"/>
                      <a:r>
                        <a:rPr lang="en-GB" sz="1100" b="1" i="0" u="none" strike="noStrike">
                          <a:solidFill>
                            <a:srgbClr val="000000"/>
                          </a:solidFill>
                          <a:effectLst/>
                          <a:latin typeface="Arial"/>
                        </a:rPr>
                        <a:t>Newmarket Road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a:solidFill>
                            <a:schemeClr val="bg1"/>
                          </a:solidFill>
                          <a:effectLst/>
                          <a:latin typeface="Calibri"/>
                        </a:rPr>
                        <a:t>-44%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3764"/>
                    </a:solidFill>
                  </a:tcPr>
                </a:tc>
                <a:tc>
                  <a:txBody>
                    <a:bodyPr/>
                    <a:lstStyle/>
                    <a:p>
                      <a:pPr algn="ctr" rtl="0" fontAlgn="ctr"/>
                      <a:r>
                        <a:rPr lang="en-GB" sz="1200" b="1" i="0" u="none" strike="noStrike">
                          <a:solidFill>
                            <a:schemeClr val="tx1"/>
                          </a:solidFill>
                          <a:effectLst/>
                          <a:latin typeface="Calibri"/>
                        </a:rPr>
                        <a:t>-24%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5996293"/>
                  </a:ext>
                </a:extLst>
              </a:tr>
              <a:tr h="225368">
                <a:tc>
                  <a:txBody>
                    <a:bodyPr/>
                    <a:lstStyle/>
                    <a:p>
                      <a:pPr algn="ctr" rtl="0" fontAlgn="b"/>
                      <a:r>
                        <a:rPr lang="en-GB" sz="1100" b="1" i="0" u="none" strike="noStrike">
                          <a:solidFill>
                            <a:srgbClr val="000000"/>
                          </a:solidFill>
                          <a:effectLst/>
                          <a:latin typeface="Arial"/>
                        </a:rPr>
                        <a:t>Parker Street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a:solidFill>
                            <a:schemeClr val="bg1"/>
                          </a:solidFill>
                          <a:effectLst/>
                          <a:latin typeface="Calibri"/>
                        </a:rPr>
                        <a:t>-38%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3764"/>
                    </a:solidFill>
                  </a:tcPr>
                </a:tc>
                <a:tc>
                  <a:txBody>
                    <a:bodyPr/>
                    <a:lstStyle/>
                    <a:p>
                      <a:pPr algn="ctr" rtl="0" fontAlgn="ctr"/>
                      <a:r>
                        <a:rPr lang="en-GB" sz="1200" b="1" i="0" u="none" strike="noStrike">
                          <a:solidFill>
                            <a:schemeClr val="tx1"/>
                          </a:solidFill>
                          <a:effectLst/>
                          <a:latin typeface="Calibri"/>
                        </a:rPr>
                        <a:t>-34%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1549720"/>
                  </a:ext>
                </a:extLst>
              </a:tr>
              <a:tr h="225368">
                <a:tc>
                  <a:txBody>
                    <a:bodyPr/>
                    <a:lstStyle/>
                    <a:p>
                      <a:pPr algn="ctr" rtl="0" fontAlgn="b"/>
                      <a:r>
                        <a:rPr lang="en-GB" sz="1100" b="1" i="0" u="none" strike="noStrike">
                          <a:solidFill>
                            <a:srgbClr val="000000"/>
                          </a:solidFill>
                          <a:effectLst/>
                          <a:latin typeface="Arial"/>
                        </a:rPr>
                        <a:t>Regent Street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a:solidFill>
                            <a:schemeClr val="tx1"/>
                          </a:solidFill>
                          <a:effectLst/>
                          <a:latin typeface="Calibri"/>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rtl="0" fontAlgn="ctr"/>
                      <a:r>
                        <a:rPr lang="en-GB" sz="1200" b="1" i="0" u="none" strike="noStrike">
                          <a:solidFill>
                            <a:schemeClr val="tx1"/>
                          </a:solidFill>
                          <a:effectLst/>
                          <a:latin typeface="Calibri"/>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8191846"/>
                  </a:ext>
                </a:extLst>
              </a:tr>
              <a:tr h="225368">
                <a:tc>
                  <a:txBody>
                    <a:bodyPr/>
                    <a:lstStyle/>
                    <a:p>
                      <a:pPr algn="ctr" rtl="0" fontAlgn="b"/>
                      <a:r>
                        <a:rPr lang="en-GB" sz="1100" b="1" i="0" u="none" strike="noStrike">
                          <a:solidFill>
                            <a:srgbClr val="000000"/>
                          </a:solidFill>
                          <a:effectLst/>
                          <a:latin typeface="Arial"/>
                        </a:rPr>
                        <a:t>Gonville Place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0" i="0" u="none" strike="noStrike">
                          <a:solidFill>
                            <a:schemeClr val="tx1"/>
                          </a:solidFill>
                          <a:effectLst/>
                          <a:latin typeface="Calibri"/>
                        </a:rPr>
                        <a:t>No Dec 2022 data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0" i="0" u="none" strike="noStrike">
                          <a:solidFill>
                            <a:schemeClr val="tx1"/>
                          </a:solidFill>
                          <a:effectLst/>
                          <a:latin typeface="+mn-lt"/>
                        </a:rPr>
                        <a:t>No Dec 2022 data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7761596"/>
                  </a:ext>
                </a:extLst>
              </a:tr>
            </a:tbl>
          </a:graphicData>
        </a:graphic>
      </p:graphicFrame>
      <p:graphicFrame>
        <p:nvGraphicFramePr>
          <p:cNvPr id="20" name="Table 19">
            <a:extLst>
              <a:ext uri="{FF2B5EF4-FFF2-40B4-BE49-F238E27FC236}">
                <a16:creationId xmlns:a16="http://schemas.microsoft.com/office/drawing/2014/main" id="{0508050F-E8D3-4406-BED5-8CCF68ABF126}"/>
              </a:ext>
            </a:extLst>
          </p:cNvPr>
          <p:cNvGraphicFramePr>
            <a:graphicFrameLocks noGrp="1"/>
          </p:cNvGraphicFramePr>
          <p:nvPr>
            <p:extLst>
              <p:ext uri="{D42A27DB-BD31-4B8C-83A1-F6EECF244321}">
                <p14:modId xmlns:p14="http://schemas.microsoft.com/office/powerpoint/2010/main" val="1579551679"/>
              </p:ext>
            </p:extLst>
          </p:nvPr>
        </p:nvGraphicFramePr>
        <p:xfrm>
          <a:off x="2680951" y="7007321"/>
          <a:ext cx="6726084" cy="1485900"/>
        </p:xfrm>
        <a:graphic>
          <a:graphicData uri="http://schemas.openxmlformats.org/drawingml/2006/table">
            <a:tbl>
              <a:tblPr/>
              <a:tblGrid>
                <a:gridCol w="2078601">
                  <a:extLst>
                    <a:ext uri="{9D8B030D-6E8A-4147-A177-3AD203B41FA5}">
                      <a16:colId xmlns:a16="http://schemas.microsoft.com/office/drawing/2014/main" val="2112203571"/>
                    </a:ext>
                  </a:extLst>
                </a:gridCol>
                <a:gridCol w="2355631">
                  <a:extLst>
                    <a:ext uri="{9D8B030D-6E8A-4147-A177-3AD203B41FA5}">
                      <a16:colId xmlns:a16="http://schemas.microsoft.com/office/drawing/2014/main" val="1186703752"/>
                    </a:ext>
                  </a:extLst>
                </a:gridCol>
                <a:gridCol w="2291852">
                  <a:extLst>
                    <a:ext uri="{9D8B030D-6E8A-4147-A177-3AD203B41FA5}">
                      <a16:colId xmlns:a16="http://schemas.microsoft.com/office/drawing/2014/main" val="1784690054"/>
                    </a:ext>
                  </a:extLst>
                </a:gridCol>
              </a:tblGrid>
              <a:tr h="552450">
                <a:tc>
                  <a:txBody>
                    <a:bodyPr/>
                    <a:lstStyle/>
                    <a:p>
                      <a:pPr algn="ctr" rtl="0" fontAlgn="b"/>
                      <a:r>
                        <a:rPr lang="en-GB" sz="1100" b="1" i="0" u="none" strike="noStrike">
                          <a:solidFill>
                            <a:srgbClr val="000000"/>
                          </a:solidFill>
                          <a:effectLst/>
                          <a:latin typeface="Arial"/>
                        </a:rPr>
                        <a:t>Quarterly analysis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GB" sz="1200" b="1" i="0" u="none" strike="noStrike">
                          <a:solidFill>
                            <a:srgbClr val="0070C0"/>
                          </a:solidFill>
                          <a:effectLst/>
                          <a:latin typeface="Calibri" panose="020F0502020204030204" pitchFamily="34" charset="0"/>
                        </a:rPr>
                        <a:t>Pre-COVID to Now:</a:t>
                      </a:r>
                    </a:p>
                    <a:p>
                      <a:pPr algn="ctr" rtl="0" fontAlgn="b"/>
                      <a:r>
                        <a:rPr lang="en-GB" sz="1200" b="1" i="0" u="none" strike="noStrike">
                          <a:solidFill>
                            <a:srgbClr val="000000"/>
                          </a:solidFill>
                          <a:effectLst/>
                          <a:latin typeface="Calibri" panose="020F0502020204030204" pitchFamily="34" charset="0"/>
                        </a:rPr>
                        <a:t>Q4 2017-19 baseline to Q4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GB" sz="1200" b="1" i="0" u="none" strike="noStrike">
                          <a:solidFill>
                            <a:srgbClr val="0070C0"/>
                          </a:solidFill>
                          <a:effectLst/>
                          <a:latin typeface="Calibri" panose="020F0502020204030204" pitchFamily="34" charset="0"/>
                        </a:rPr>
                        <a:t>Mid-COVID to Now:</a:t>
                      </a:r>
                    </a:p>
                    <a:p>
                      <a:pPr algn="ctr" rtl="0" fontAlgn="b"/>
                      <a:r>
                        <a:rPr lang="en-GB" sz="1200" b="1" i="0" u="none" strike="noStrike">
                          <a:solidFill>
                            <a:srgbClr val="000000"/>
                          </a:solidFill>
                          <a:effectLst/>
                          <a:latin typeface="Calibri" panose="020F0502020204030204" pitchFamily="34" charset="0"/>
                        </a:rPr>
                        <a:t>Q4 2021 to Q4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4120330"/>
                  </a:ext>
                </a:extLst>
              </a:tr>
              <a:tr h="190500">
                <a:tc>
                  <a:txBody>
                    <a:bodyPr/>
                    <a:lstStyle/>
                    <a:p>
                      <a:pPr algn="ctr" rtl="0" fontAlgn="b"/>
                      <a:r>
                        <a:rPr lang="en-GB" sz="1100" b="1" i="0" u="none" strike="noStrike">
                          <a:solidFill>
                            <a:srgbClr val="000000"/>
                          </a:solidFill>
                          <a:effectLst/>
                          <a:latin typeface="Arial"/>
                        </a:rPr>
                        <a:t>Montague Road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chemeClr val="tx1"/>
                          </a:solidFill>
                          <a:effectLst/>
                          <a:latin typeface="Calibri" panose="020F0502020204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en-GB" sz="1200" b="1" i="0" u="none" strike="noStrike">
                          <a:solidFill>
                            <a:schemeClr val="tx1"/>
                          </a:solidFill>
                          <a:effectLst/>
                          <a:latin typeface="Calibri"/>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23224959"/>
                  </a:ext>
                </a:extLst>
              </a:tr>
              <a:tr h="184150">
                <a:tc>
                  <a:txBody>
                    <a:bodyPr/>
                    <a:lstStyle/>
                    <a:p>
                      <a:pPr algn="ctr" rtl="0" fontAlgn="b"/>
                      <a:r>
                        <a:rPr lang="en-GB" sz="1100" b="1" i="0" u="none" strike="noStrike">
                          <a:solidFill>
                            <a:srgbClr val="000000"/>
                          </a:solidFill>
                          <a:effectLst/>
                          <a:latin typeface="Arial"/>
                        </a:rPr>
                        <a:t>Newmarket Road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chemeClr val="bg1"/>
                          </a:solidFill>
                          <a:effectLst/>
                          <a:latin typeface="Calibri"/>
                        </a:rPr>
                        <a:t>-49%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rtl="0" fontAlgn="ctr"/>
                      <a:r>
                        <a:rPr lang="en-GB" sz="1200" b="1" i="0" u="none" strike="noStrike">
                          <a:solidFill>
                            <a:schemeClr val="tx1"/>
                          </a:solidFill>
                          <a:effectLst/>
                          <a:latin typeface="Calibri"/>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94316533"/>
                  </a:ext>
                </a:extLst>
              </a:tr>
              <a:tr h="190500">
                <a:tc>
                  <a:txBody>
                    <a:bodyPr/>
                    <a:lstStyle/>
                    <a:p>
                      <a:pPr algn="ctr" rtl="0" fontAlgn="b"/>
                      <a:r>
                        <a:rPr lang="en-GB" sz="1100" b="1" i="0" u="none" strike="noStrike">
                          <a:solidFill>
                            <a:srgbClr val="000000"/>
                          </a:solidFill>
                          <a:effectLst/>
                          <a:latin typeface="Arial"/>
                        </a:rPr>
                        <a:t>Parker Street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chemeClr val="bg1"/>
                          </a:solidFill>
                          <a:effectLst/>
                          <a:latin typeface="Calibri"/>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rtl="0" fontAlgn="ctr"/>
                      <a:r>
                        <a:rPr lang="en-GB" sz="1200" b="1" i="0" u="none" strike="noStrike">
                          <a:solidFill>
                            <a:schemeClr val="tx1"/>
                          </a:solidFill>
                          <a:effectLst/>
                          <a:latin typeface="Calibri"/>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5530589"/>
                  </a:ext>
                </a:extLst>
              </a:tr>
              <a:tr h="184150">
                <a:tc>
                  <a:txBody>
                    <a:bodyPr/>
                    <a:lstStyle/>
                    <a:p>
                      <a:pPr algn="ctr" rtl="0" fontAlgn="b"/>
                      <a:r>
                        <a:rPr lang="en-GB" sz="1100" b="1" i="0" u="none" strike="noStrike">
                          <a:solidFill>
                            <a:srgbClr val="000000"/>
                          </a:solidFill>
                          <a:effectLst/>
                          <a:latin typeface="Arial"/>
                        </a:rPr>
                        <a:t>Regent Street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chemeClr val="tx1"/>
                          </a:solidFill>
                          <a:effectLst/>
                          <a:latin typeface="Calibri"/>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en-GB" sz="1200" b="1" i="0" u="none" strike="noStrike">
                          <a:solidFill>
                            <a:schemeClr val="tx1"/>
                          </a:solidFill>
                          <a:effectLst/>
                          <a:latin typeface="Calibri"/>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81004931"/>
                  </a:ext>
                </a:extLst>
              </a:tr>
              <a:tr h="184150">
                <a:tc>
                  <a:txBody>
                    <a:bodyPr/>
                    <a:lstStyle/>
                    <a:p>
                      <a:pPr algn="ctr" rtl="0" fontAlgn="b"/>
                      <a:r>
                        <a:rPr lang="en-GB" sz="1100" b="1" i="0" u="none" strike="noStrike">
                          <a:solidFill>
                            <a:srgbClr val="000000"/>
                          </a:solidFill>
                          <a:effectLst/>
                          <a:latin typeface="Arial"/>
                        </a:rPr>
                        <a:t>Gonville Place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200" b="0" i="0" u="none" strike="noStrike">
                          <a:solidFill>
                            <a:schemeClr val="tx1"/>
                          </a:solidFill>
                          <a:effectLst/>
                          <a:latin typeface="Calibri"/>
                        </a:rPr>
                        <a:t>No Q4 2022 data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GB" sz="1200" b="0" i="0" u="none" strike="noStrike">
                          <a:solidFill>
                            <a:schemeClr val="tx1"/>
                          </a:solidFill>
                          <a:effectLst/>
                          <a:latin typeface="Calibri"/>
                        </a:rPr>
                        <a:t>No Q4 2022 data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3714311"/>
                  </a:ext>
                </a:extLst>
              </a:tr>
            </a:tbl>
          </a:graphicData>
        </a:graphic>
      </p:graphicFrame>
      <p:pic>
        <p:nvPicPr>
          <p:cNvPr id="12" name="Picture 11" descr="A picture containing text&#10;&#10;Description automatically generated">
            <a:extLst>
              <a:ext uri="{FF2B5EF4-FFF2-40B4-BE49-F238E27FC236}">
                <a16:creationId xmlns:a16="http://schemas.microsoft.com/office/drawing/2014/main" id="{1EC32E20-0063-4A15-811D-9F4DFAB6BB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770172" y="-826072"/>
            <a:ext cx="590827" cy="2204871"/>
          </a:xfrm>
          <a:prstGeom prst="rect">
            <a:avLst/>
          </a:prstGeom>
        </p:spPr>
      </p:pic>
      <p:pic>
        <p:nvPicPr>
          <p:cNvPr id="4" name="Picture 3" descr="Chart, line chart&#10;&#10;Description automatically generated">
            <a:extLst>
              <a:ext uri="{FF2B5EF4-FFF2-40B4-BE49-F238E27FC236}">
                <a16:creationId xmlns:a16="http://schemas.microsoft.com/office/drawing/2014/main" id="{52DBC139-1AF0-421E-8CF5-6F759F7EF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193" y="1438110"/>
            <a:ext cx="10239612" cy="3339232"/>
          </a:xfrm>
          <a:prstGeom prst="rect">
            <a:avLst/>
          </a:prstGeom>
        </p:spPr>
      </p:pic>
    </p:spTree>
    <p:extLst>
      <p:ext uri="{BB962C8B-B14F-4D97-AF65-F5344CB8AC3E}">
        <p14:creationId xmlns:p14="http://schemas.microsoft.com/office/powerpoint/2010/main" val="4349334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766218"/>
            <a:ext cx="12192000" cy="1325563"/>
          </a:xfrm>
        </p:spPr>
        <p:txBody>
          <a:bodyPr>
            <a:normAutofit/>
          </a:bodyPr>
          <a:lstStyle/>
          <a:p>
            <a:pPr algn="ctr"/>
            <a:r>
              <a:rPr lang="en-GB" sz="4800" b="1">
                <a:solidFill>
                  <a:schemeClr val="bg1"/>
                </a:solidFill>
                <a:latin typeface="+mn-lt"/>
              </a:rPr>
              <a:t>research.group@cambridgeshire.gov.uk</a:t>
            </a:r>
          </a:p>
        </p:txBody>
      </p:sp>
      <p:sp>
        <p:nvSpPr>
          <p:cNvPr id="3" name="Slide Number Placeholder 2">
            <a:extLst>
              <a:ext uri="{FF2B5EF4-FFF2-40B4-BE49-F238E27FC236}">
                <a16:creationId xmlns:a16="http://schemas.microsoft.com/office/drawing/2014/main" id="{60F5AA80-1625-42D1-921E-999A3D902E24}"/>
              </a:ext>
            </a:extLst>
          </p:cNvPr>
          <p:cNvSpPr>
            <a:spLocks noGrp="1"/>
          </p:cNvSpPr>
          <p:nvPr>
            <p:ph type="sldNum" sz="quarter" idx="12"/>
          </p:nvPr>
        </p:nvSpPr>
        <p:spPr/>
        <p:txBody>
          <a:bodyPr/>
          <a:lstStyle/>
          <a:p>
            <a:fld id="{AE56028F-813B-4E02-837E-17CD63D81F9F}" type="slidenum">
              <a:rPr lang="en-GB" smtClean="0"/>
              <a:t>52</a:t>
            </a:fld>
            <a:endParaRPr lang="en-GB"/>
          </a:p>
        </p:txBody>
      </p:sp>
    </p:spTree>
    <p:extLst>
      <p:ext uri="{BB962C8B-B14F-4D97-AF65-F5344CB8AC3E}">
        <p14:creationId xmlns:p14="http://schemas.microsoft.com/office/powerpoint/2010/main" val="1971733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39CD3D0-CE0C-4E80-B37D-803B258BFE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3066" y="641316"/>
            <a:ext cx="9025868" cy="5842034"/>
          </a:xfrm>
          <a:prstGeom prst="rect">
            <a:avLst/>
          </a:prstGeom>
        </p:spPr>
      </p:pic>
      <p:sp>
        <p:nvSpPr>
          <p:cNvPr id="14" name="Rectangle 13">
            <a:extLst>
              <a:ext uri="{FF2B5EF4-FFF2-40B4-BE49-F238E27FC236}">
                <a16:creationId xmlns:a16="http://schemas.microsoft.com/office/drawing/2014/main" id="{98109C33-9AE2-4493-99FA-4145C13F2251}"/>
              </a:ext>
            </a:extLst>
          </p:cNvPr>
          <p:cNvSpPr/>
          <p:nvPr/>
        </p:nvSpPr>
        <p:spPr>
          <a:xfrm>
            <a:off x="0" y="-44642"/>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a:latin typeface="Calibri" panose="020F0502020204030204"/>
              </a:rPr>
              <a:t>Recovery Tracker</a:t>
            </a:r>
            <a:endParaRPr kumimoji="0" lang="en-GB" sz="2800" b="1" i="0" u="none" strike="noStrike" kern="1200" cap="none" spc="0" normalizeH="0" baseline="0" noProof="0">
              <a:ln>
                <a:noFill/>
              </a:ln>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9EEE31AE-7990-4B07-883B-AF432EEB5571}"/>
              </a:ext>
            </a:extLst>
          </p:cNvPr>
          <p:cNvSpPr>
            <a:spLocks noGrp="1"/>
          </p:cNvSpPr>
          <p:nvPr>
            <p:ph type="sldNum" sz="quarter" idx="12"/>
          </p:nvPr>
        </p:nvSpPr>
        <p:spPr>
          <a:xfrm>
            <a:off x="9455562" y="6492875"/>
            <a:ext cx="2743200" cy="365125"/>
          </a:xfrm>
        </p:spPr>
        <p:txBody>
          <a:bodyPr/>
          <a:lstStyle/>
          <a:p>
            <a:fld id="{AE56028F-813B-4E02-837E-17CD63D81F9F}" type="slidenum">
              <a:rPr lang="en-GB" smtClean="0"/>
              <a:t>6</a:t>
            </a:fld>
            <a:endParaRPr lang="en-GB"/>
          </a:p>
        </p:txBody>
      </p:sp>
      <p:pic>
        <p:nvPicPr>
          <p:cNvPr id="10" name="Picture 9" descr="A picture containing text&#10;&#10;Description automatically generated">
            <a:extLst>
              <a:ext uri="{FF2B5EF4-FFF2-40B4-BE49-F238E27FC236}">
                <a16:creationId xmlns:a16="http://schemas.microsoft.com/office/drawing/2014/main" id="{335CC65B-0AA8-4770-9822-8D0878E507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0765576" y="-823979"/>
            <a:ext cx="590827" cy="2204871"/>
          </a:xfrm>
          <a:prstGeom prst="rect">
            <a:avLst/>
          </a:prstGeom>
        </p:spPr>
      </p:pic>
    </p:spTree>
    <p:extLst>
      <p:ext uri="{BB962C8B-B14F-4D97-AF65-F5344CB8AC3E}">
        <p14:creationId xmlns:p14="http://schemas.microsoft.com/office/powerpoint/2010/main" val="1800957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232645"/>
            <a:ext cx="12192000" cy="1325563"/>
          </a:xfrm>
        </p:spPr>
        <p:txBody>
          <a:bodyPr>
            <a:normAutofit/>
          </a:bodyPr>
          <a:lstStyle/>
          <a:p>
            <a:pPr algn="ctr"/>
            <a:r>
              <a:rPr lang="en-GB" sz="5400" b="1">
                <a:solidFill>
                  <a:schemeClr val="bg1"/>
                </a:solidFill>
                <a:latin typeface="+mn-lt"/>
              </a:rPr>
              <a:t>Travel Demand</a:t>
            </a:r>
            <a:endParaRPr lang="en-GB" sz="5400" b="1">
              <a:solidFill>
                <a:schemeClr val="bg1"/>
              </a:solidFill>
              <a:latin typeface="+mn-lt"/>
              <a:cs typeface="Calibri"/>
            </a:endParaRPr>
          </a:p>
        </p:txBody>
      </p:sp>
      <p:sp>
        <p:nvSpPr>
          <p:cNvPr id="3" name="Slide Number Placeholder 2">
            <a:extLst>
              <a:ext uri="{FF2B5EF4-FFF2-40B4-BE49-F238E27FC236}">
                <a16:creationId xmlns:a16="http://schemas.microsoft.com/office/drawing/2014/main" id="{F7983E4E-2D33-4D0F-B583-AC524E189091}"/>
              </a:ext>
            </a:extLst>
          </p:cNvPr>
          <p:cNvSpPr>
            <a:spLocks noGrp="1"/>
          </p:cNvSpPr>
          <p:nvPr>
            <p:ph type="sldNum" sz="quarter" idx="12"/>
          </p:nvPr>
        </p:nvSpPr>
        <p:spPr/>
        <p:txBody>
          <a:bodyPr/>
          <a:lstStyle/>
          <a:p>
            <a:fld id="{AE56028F-813B-4E02-837E-17CD63D81F9F}" type="slidenum">
              <a:rPr lang="en-GB" smtClean="0"/>
              <a:t>7</a:t>
            </a:fld>
            <a:endParaRPr lang="en-GB"/>
          </a:p>
        </p:txBody>
      </p:sp>
    </p:spTree>
    <p:extLst>
      <p:ext uri="{BB962C8B-B14F-4D97-AF65-F5344CB8AC3E}">
        <p14:creationId xmlns:p14="http://schemas.microsoft.com/office/powerpoint/2010/main" val="2333508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art&#10;&#10;Description automatically generated">
            <a:extLst>
              <a:ext uri="{FF2B5EF4-FFF2-40B4-BE49-F238E27FC236}">
                <a16:creationId xmlns:a16="http://schemas.microsoft.com/office/drawing/2014/main" id="{7A135E26-8B3A-46D7-B142-DC4BAD7BF5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36" y="1663566"/>
            <a:ext cx="6013621" cy="3754118"/>
          </a:xfrm>
          <a:prstGeom prst="rect">
            <a:avLst/>
          </a:prstGeom>
        </p:spPr>
      </p:pic>
      <p:pic>
        <p:nvPicPr>
          <p:cNvPr id="8" name="Picture 7" descr="Chart, line chart, histogram&#10;&#10;Description automatically generated">
            <a:extLst>
              <a:ext uri="{FF2B5EF4-FFF2-40B4-BE49-F238E27FC236}">
                <a16:creationId xmlns:a16="http://schemas.microsoft.com/office/drawing/2014/main" id="{567C79AF-D0DA-49ED-8F3D-5A21C3278B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2057" y="1603572"/>
            <a:ext cx="5977495" cy="3782220"/>
          </a:xfrm>
          <a:prstGeom prst="rect">
            <a:avLst/>
          </a:prstGeom>
        </p:spPr>
      </p:pic>
      <p:sp>
        <p:nvSpPr>
          <p:cNvPr id="48" name="Title 4">
            <a:extLst>
              <a:ext uri="{FF2B5EF4-FFF2-40B4-BE49-F238E27FC236}">
                <a16:creationId xmlns:a16="http://schemas.microsoft.com/office/drawing/2014/main" id="{874A135C-5E6F-4578-932E-3EF54C6F5F7B}"/>
              </a:ext>
            </a:extLst>
          </p:cNvPr>
          <p:cNvSpPr txBox="1">
            <a:spLocks/>
          </p:cNvSpPr>
          <p:nvPr/>
        </p:nvSpPr>
        <p:spPr>
          <a:xfrm>
            <a:off x="6468359" y="1290937"/>
            <a:ext cx="5392581" cy="326149"/>
          </a:xfrm>
          <a:prstGeom prst="rect">
            <a:avLst/>
          </a:prstGeom>
          <a:solidFill>
            <a:srgbClr val="7798D3"/>
          </a:solidFill>
        </p:spPr>
        <p:txBody>
          <a:bodyPr vert="horz" lIns="91440" tIns="45720" rIns="91440" bIns="45720" rtlCol="0" anchor="t">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a:latin typeface="+mn-lt"/>
              </a:rPr>
              <a:t>South Cambridgeshire</a:t>
            </a:r>
          </a:p>
        </p:txBody>
      </p:sp>
      <p:sp>
        <p:nvSpPr>
          <p:cNvPr id="49" name="Title 4">
            <a:extLst>
              <a:ext uri="{FF2B5EF4-FFF2-40B4-BE49-F238E27FC236}">
                <a16:creationId xmlns:a16="http://schemas.microsoft.com/office/drawing/2014/main" id="{67465CE3-2B27-4B9B-AD27-06A3F35104EA}"/>
              </a:ext>
            </a:extLst>
          </p:cNvPr>
          <p:cNvSpPr txBox="1">
            <a:spLocks/>
          </p:cNvSpPr>
          <p:nvPr/>
        </p:nvSpPr>
        <p:spPr>
          <a:xfrm>
            <a:off x="467420" y="1310600"/>
            <a:ext cx="5392582" cy="326149"/>
          </a:xfrm>
          <a:prstGeom prst="rect">
            <a:avLst/>
          </a:prstGeom>
          <a:solidFill>
            <a:srgbClr val="7798D3"/>
          </a:solidFill>
        </p:spPr>
        <p:txBody>
          <a:bodyPr vert="horz" lIns="91440" tIns="45720" rIns="91440" bIns="45720" rtlCol="0" anchor="t">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a:latin typeface="+mn-lt"/>
              </a:rPr>
              <a:t>Cambridge</a:t>
            </a:r>
          </a:p>
        </p:txBody>
      </p:sp>
      <p:sp>
        <p:nvSpPr>
          <p:cNvPr id="11" name="Rectangle 10">
            <a:extLst>
              <a:ext uri="{FF2B5EF4-FFF2-40B4-BE49-F238E27FC236}">
                <a16:creationId xmlns:a16="http://schemas.microsoft.com/office/drawing/2014/main" id="{157CCD7B-B316-4CD1-AE3D-6418E8B5F75B}"/>
              </a:ext>
            </a:extLst>
          </p:cNvPr>
          <p:cNvSpPr/>
          <p:nvPr/>
        </p:nvSpPr>
        <p:spPr>
          <a:xfrm>
            <a:off x="0" y="-28740"/>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a:latin typeface="Calibri" panose="020F0502020204030204"/>
              </a:rPr>
              <a:t>Has COVID-19 changed where we spend our time? </a:t>
            </a:r>
            <a:endParaRPr kumimoji="0" lang="en-GB" sz="2800" b="1" i="0" u="none" strike="noStrike" kern="1200" cap="none" spc="0" normalizeH="0" baseline="0" noProof="0">
              <a:ln>
                <a:noFill/>
              </a:ln>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38E3525C-0809-49E4-AE9F-12F75F91FFBF}"/>
              </a:ext>
            </a:extLst>
          </p:cNvPr>
          <p:cNvSpPr txBox="1"/>
          <p:nvPr/>
        </p:nvSpPr>
        <p:spPr>
          <a:xfrm>
            <a:off x="29858" y="6643412"/>
            <a:ext cx="11660287" cy="253916"/>
          </a:xfrm>
          <a:prstGeom prst="rect">
            <a:avLst/>
          </a:prstGeom>
          <a:noFill/>
        </p:spPr>
        <p:txBody>
          <a:bodyPr wrap="square" lIns="91440" tIns="45720" rIns="91440" bIns="45720" anchor="t">
            <a:spAutoFit/>
          </a:bodyPr>
          <a:lstStyle/>
          <a:p>
            <a:r>
              <a:rPr lang="en-GB" sz="1050">
                <a:cs typeface="Calibri"/>
              </a:rPr>
              <a:t>*Sourced from </a:t>
            </a:r>
            <a:r>
              <a:rPr lang="en-GB" sz="1050">
                <a:cs typeface="Calibri"/>
                <a:hlinkClick r:id="rId5"/>
              </a:rPr>
              <a:t>Google Mobility</a:t>
            </a:r>
            <a:r>
              <a:rPr lang="en-GB" sz="1050">
                <a:cs typeface="Calibri"/>
              </a:rPr>
              <a:t> data which </a:t>
            </a:r>
            <a:r>
              <a:rPr lang="en-GB" sz="1050" b="1">
                <a:cs typeface="Calibri"/>
              </a:rPr>
              <a:t>was discontinued on 16</a:t>
            </a:r>
            <a:r>
              <a:rPr lang="en-GB" sz="1050" b="1" baseline="30000">
                <a:cs typeface="Calibri"/>
              </a:rPr>
              <a:t>th</a:t>
            </a:r>
            <a:r>
              <a:rPr lang="en-GB" sz="1050" b="1">
                <a:cs typeface="Calibri"/>
              </a:rPr>
              <a:t> October 2022</a:t>
            </a:r>
            <a:r>
              <a:rPr lang="en-GB" sz="1050">
                <a:cs typeface="Calibri"/>
              </a:rPr>
              <a:t>. </a:t>
            </a:r>
            <a:r>
              <a:rPr lang="en-GB" sz="1050">
                <a:latin typeface="Calibri" panose="020F0502020204030204"/>
              </a:rPr>
              <a:t>Numbers represent the % change from the baseline period. The baseline period is defined by Google as 3</a:t>
            </a:r>
            <a:r>
              <a:rPr lang="en-GB" sz="1050" baseline="30000">
                <a:latin typeface="Calibri" panose="020F0502020204030204"/>
              </a:rPr>
              <a:t>rd</a:t>
            </a:r>
            <a:r>
              <a:rPr lang="en-GB" sz="1050">
                <a:latin typeface="Calibri" panose="020F0502020204030204"/>
              </a:rPr>
              <a:t> Jan – 6</a:t>
            </a:r>
            <a:r>
              <a:rPr lang="en-GB" sz="1050" baseline="30000">
                <a:latin typeface="Calibri" panose="020F0502020204030204"/>
              </a:rPr>
              <a:t>th</a:t>
            </a:r>
            <a:r>
              <a:rPr lang="en-GB" sz="1050">
                <a:latin typeface="Calibri" panose="020F0502020204030204"/>
              </a:rPr>
              <a:t> Feb 2020.</a:t>
            </a:r>
            <a:endParaRPr lang="en-GB" sz="1050">
              <a:cs typeface="Calibri"/>
            </a:endParaRPr>
          </a:p>
        </p:txBody>
      </p:sp>
      <p:sp>
        <p:nvSpPr>
          <p:cNvPr id="3" name="Slide Number Placeholder 2">
            <a:extLst>
              <a:ext uri="{FF2B5EF4-FFF2-40B4-BE49-F238E27FC236}">
                <a16:creationId xmlns:a16="http://schemas.microsoft.com/office/drawing/2014/main" id="{BC4D4B0C-7E96-4300-9A5F-36C9F3A6CC09}"/>
              </a:ext>
            </a:extLst>
          </p:cNvPr>
          <p:cNvSpPr>
            <a:spLocks noGrp="1"/>
          </p:cNvSpPr>
          <p:nvPr>
            <p:ph type="sldNum" sz="quarter" idx="12"/>
          </p:nvPr>
        </p:nvSpPr>
        <p:spPr>
          <a:xfrm>
            <a:off x="8697410" y="6385287"/>
            <a:ext cx="2743200" cy="365125"/>
          </a:xfrm>
        </p:spPr>
        <p:txBody>
          <a:bodyPr/>
          <a:lstStyle/>
          <a:p>
            <a:fld id="{AE56028F-813B-4E02-837E-17CD63D81F9F}" type="slidenum">
              <a:rPr lang="en-GB" smtClean="0"/>
              <a:t>8</a:t>
            </a:fld>
            <a:endParaRPr lang="en-GB"/>
          </a:p>
        </p:txBody>
      </p:sp>
      <p:sp>
        <p:nvSpPr>
          <p:cNvPr id="10" name="TextBox 9">
            <a:extLst>
              <a:ext uri="{FF2B5EF4-FFF2-40B4-BE49-F238E27FC236}">
                <a16:creationId xmlns:a16="http://schemas.microsoft.com/office/drawing/2014/main" id="{A71BBD86-6CAB-D2E9-F0D6-7F9D01ED4106}"/>
              </a:ext>
            </a:extLst>
          </p:cNvPr>
          <p:cNvSpPr txBox="1"/>
          <p:nvPr/>
        </p:nvSpPr>
        <p:spPr>
          <a:xfrm>
            <a:off x="219919" y="702808"/>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solidFill>
                  <a:srgbClr val="000000"/>
                </a:solidFill>
                <a:cs typeface="Calibri"/>
              </a:rPr>
              <a:t>The pandemic caused us to spend </a:t>
            </a:r>
            <a:r>
              <a:rPr lang="en-US" sz="1400" b="1">
                <a:solidFill>
                  <a:srgbClr val="000000"/>
                </a:solidFill>
                <a:cs typeface="Calibri"/>
              </a:rPr>
              <a:t>more time at home</a:t>
            </a:r>
            <a:r>
              <a:rPr lang="en-US" sz="1400">
                <a:solidFill>
                  <a:srgbClr val="000000"/>
                </a:solidFill>
                <a:cs typeface="Calibri"/>
              </a:rPr>
              <a:t> and </a:t>
            </a:r>
            <a:r>
              <a:rPr lang="en-US" sz="1400" b="1">
                <a:solidFill>
                  <a:srgbClr val="000000"/>
                </a:solidFill>
                <a:cs typeface="Calibri"/>
              </a:rPr>
              <a:t>less time at a designated workplace.</a:t>
            </a:r>
            <a:r>
              <a:rPr lang="en-US" sz="1400">
                <a:solidFill>
                  <a:srgbClr val="000000"/>
                </a:solidFill>
                <a:cs typeface="Calibri"/>
              </a:rPr>
              <a:t> Whilst the extent of this impact has steadily reduced since Spring 2021, an impact can still be seen in October 2022, particularly in Cambridge.</a:t>
            </a:r>
            <a:endParaRPr lang="en-US" sz="1400" b="1">
              <a:solidFill>
                <a:srgbClr val="000000"/>
              </a:solidFill>
              <a:cs typeface="Calibri"/>
            </a:endParaRPr>
          </a:p>
        </p:txBody>
      </p:sp>
      <p:graphicFrame>
        <p:nvGraphicFramePr>
          <p:cNvPr id="12" name="Table 11">
            <a:extLst>
              <a:ext uri="{FF2B5EF4-FFF2-40B4-BE49-F238E27FC236}">
                <a16:creationId xmlns:a16="http://schemas.microsoft.com/office/drawing/2014/main" id="{E6D5BFD3-3AD9-4539-AD37-09319EA8A284}"/>
              </a:ext>
            </a:extLst>
          </p:cNvPr>
          <p:cNvGraphicFramePr>
            <a:graphicFrameLocks noGrp="1"/>
          </p:cNvGraphicFramePr>
          <p:nvPr>
            <p:extLst>
              <p:ext uri="{D42A27DB-BD31-4B8C-83A1-F6EECF244321}">
                <p14:modId xmlns:p14="http://schemas.microsoft.com/office/powerpoint/2010/main" val="2729666010"/>
              </p:ext>
            </p:extLst>
          </p:nvPr>
        </p:nvGraphicFramePr>
        <p:xfrm>
          <a:off x="2116226" y="5598204"/>
          <a:ext cx="7959548" cy="969645"/>
        </p:xfrm>
        <a:graphic>
          <a:graphicData uri="http://schemas.openxmlformats.org/drawingml/2006/table">
            <a:tbl>
              <a:tblPr/>
              <a:tblGrid>
                <a:gridCol w="1598572">
                  <a:extLst>
                    <a:ext uri="{9D8B030D-6E8A-4147-A177-3AD203B41FA5}">
                      <a16:colId xmlns:a16="http://schemas.microsoft.com/office/drawing/2014/main" val="357740416"/>
                    </a:ext>
                  </a:extLst>
                </a:gridCol>
                <a:gridCol w="1590244">
                  <a:extLst>
                    <a:ext uri="{9D8B030D-6E8A-4147-A177-3AD203B41FA5}">
                      <a16:colId xmlns:a16="http://schemas.microsoft.com/office/drawing/2014/main" val="1287253707"/>
                    </a:ext>
                  </a:extLst>
                </a:gridCol>
                <a:gridCol w="1590244">
                  <a:extLst>
                    <a:ext uri="{9D8B030D-6E8A-4147-A177-3AD203B41FA5}">
                      <a16:colId xmlns:a16="http://schemas.microsoft.com/office/drawing/2014/main" val="4274200717"/>
                    </a:ext>
                  </a:extLst>
                </a:gridCol>
                <a:gridCol w="1590244">
                  <a:extLst>
                    <a:ext uri="{9D8B030D-6E8A-4147-A177-3AD203B41FA5}">
                      <a16:colId xmlns:a16="http://schemas.microsoft.com/office/drawing/2014/main" val="2229373111"/>
                    </a:ext>
                  </a:extLst>
                </a:gridCol>
                <a:gridCol w="1590244">
                  <a:extLst>
                    <a:ext uri="{9D8B030D-6E8A-4147-A177-3AD203B41FA5}">
                      <a16:colId xmlns:a16="http://schemas.microsoft.com/office/drawing/2014/main" val="3769423063"/>
                    </a:ext>
                  </a:extLst>
                </a:gridCol>
              </a:tblGrid>
              <a:tr h="200025">
                <a:tc rowSpan="2">
                  <a:txBody>
                    <a:bodyPr/>
                    <a:lstStyle/>
                    <a:p>
                      <a:pPr algn="l" rtl="0" fontAlgn="b"/>
                      <a:r>
                        <a:rPr lang="en-GB" sz="1200" b="1" i="0" u="none" strike="noStrike">
                          <a:solidFill>
                            <a:srgbClr val="000000"/>
                          </a:solidFill>
                          <a:effectLst/>
                          <a:latin typeface="Calibri"/>
                        </a:rPr>
                        <a:t>  </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i="0" u="none" strike="noStrike">
                          <a:solidFill>
                            <a:srgbClr val="0070C0"/>
                          </a:solidFill>
                          <a:effectLst/>
                          <a:latin typeface="+mn-lt"/>
                        </a:rPr>
                        <a:t>Pre-Covid to Now:</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i="0" u="none" strike="noStrike">
                          <a:solidFill>
                            <a:srgbClr val="000000"/>
                          </a:solidFill>
                          <a:effectLst/>
                          <a:latin typeface="+mn-lt"/>
                        </a:rPr>
                        <a:t>Baseline (Jan/Feb 2020) to Oct* 2022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rtl="0" fontAlgn="ctr"/>
                      <a:endParaRPr lang="en-GB" sz="12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pPr algn="ctr" rtl="0" fontAlgn="ctr"/>
                      <a:endParaRPr lang="en-GB" sz="12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pPr algn="ctr" rtl="0" fontAlgn="ctr"/>
                      <a:endParaRPr lang="en-GB" sz="12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3915487791"/>
                  </a:ext>
                </a:extLst>
              </a:tr>
              <a:tr h="175113">
                <a:tc vMerge="1">
                  <a:txBody>
                    <a:bodyPr/>
                    <a:lstStyle/>
                    <a:p>
                      <a:pPr algn="ctr" rtl="0" fontAlgn="b"/>
                      <a:r>
                        <a:rPr lang="en-GB" sz="1200" b="1" i="0" u="none" strike="noStrike">
                          <a:solidFill>
                            <a:srgbClr val="0070C0"/>
                          </a:solidFill>
                          <a:effectLst/>
                          <a:latin typeface="Calibri"/>
                        </a:rPr>
                        <a:t>Pre-Covid vs Now:</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solidFill>
                      <a:srgbClr val="D9D9D9"/>
                    </a:solidFill>
                  </a:tcPr>
                </a:tc>
                <a:tc>
                  <a:txBody>
                    <a:bodyPr/>
                    <a:lstStyle/>
                    <a:p>
                      <a:pPr algn="ctr" rtl="0" fontAlgn="ctr"/>
                      <a:r>
                        <a:rPr lang="en-GB" sz="1200" b="1" i="0" u="none" strike="noStrike">
                          <a:solidFill>
                            <a:srgbClr val="000000"/>
                          </a:solidFill>
                          <a:effectLst/>
                          <a:latin typeface="Calibri"/>
                        </a:rPr>
                        <a:t>Workplaces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200" b="1" i="0" u="none" strike="noStrike">
                          <a:solidFill>
                            <a:srgbClr val="000000"/>
                          </a:solidFill>
                          <a:effectLst/>
                          <a:latin typeface="Calibri"/>
                        </a:rPr>
                        <a:t>Residential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200" b="1" i="0" u="none" strike="noStrike">
                          <a:solidFill>
                            <a:srgbClr val="000000"/>
                          </a:solidFill>
                          <a:effectLst/>
                          <a:latin typeface="Calibri"/>
                        </a:rPr>
                        <a:t>Retail and Recreation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200" b="1" i="0" u="none" strike="noStrike">
                          <a:solidFill>
                            <a:srgbClr val="000000"/>
                          </a:solidFill>
                          <a:effectLst/>
                          <a:latin typeface="Calibri"/>
                        </a:rPr>
                        <a:t>Grocery and Pharmacy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4002427"/>
                  </a:ext>
                </a:extLst>
              </a:tr>
              <a:tr h="209550">
                <a:tc>
                  <a:txBody>
                    <a:bodyPr/>
                    <a:lstStyle/>
                    <a:p>
                      <a:pPr algn="l" rtl="0" fontAlgn="ctr"/>
                      <a:r>
                        <a:rPr lang="en-GB" sz="1200" b="1" i="0" u="none" strike="noStrike">
                          <a:solidFill>
                            <a:srgbClr val="000000"/>
                          </a:solidFill>
                          <a:effectLst/>
                          <a:latin typeface="Calibri"/>
                        </a:rPr>
                        <a:t>Cambridge</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a:solidFill>
                            <a:schemeClr val="tx1"/>
                          </a:solidFill>
                          <a:effectLst/>
                          <a:latin typeface="Calibri" panose="020F050202020403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rtl="0" fontAlgn="ctr"/>
                      <a:r>
                        <a:rPr lang="en-GB" sz="1200" b="1" i="0" u="none" strike="noStrike">
                          <a:solidFill>
                            <a:schemeClr val="tx1"/>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ctr"/>
                      <a:r>
                        <a:rPr lang="en-GB" sz="1200" b="1" i="0" u="none" strike="noStrike">
                          <a:solidFill>
                            <a:schemeClr val="tx1"/>
                          </a:solidFill>
                          <a:effectLst/>
                          <a:latin typeface="Calibri" panose="020F050202020403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rtl="0" fontAlgn="ctr"/>
                      <a:r>
                        <a:rPr lang="en-GB" sz="1200" b="1" i="0" u="none" strike="noStrike">
                          <a:solidFill>
                            <a:schemeClr val="tx1"/>
                          </a:solidFill>
                          <a:effectLst/>
                          <a:latin typeface="Calibri" panose="020F050202020403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2208522828"/>
                  </a:ext>
                </a:extLst>
              </a:tr>
              <a:tr h="153369">
                <a:tc>
                  <a:txBody>
                    <a:bodyPr/>
                    <a:lstStyle/>
                    <a:p>
                      <a:pPr algn="l" rtl="0" fontAlgn="ctr"/>
                      <a:r>
                        <a:rPr lang="en-GB" sz="1200" b="1" i="0" u="none" strike="noStrike">
                          <a:solidFill>
                            <a:srgbClr val="000000"/>
                          </a:solidFill>
                          <a:effectLst/>
                          <a:latin typeface="Calibri"/>
                        </a:rPr>
                        <a:t>South Cambridgeshire</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a:solidFill>
                            <a:schemeClr val="tx1"/>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ctr"/>
                      <a:r>
                        <a:rPr lang="en-GB" sz="1200" b="1" i="0" u="none" strike="noStrike">
                          <a:solidFill>
                            <a:schemeClr val="tx1"/>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ctr"/>
                      <a:r>
                        <a:rPr lang="en-GB" sz="1200" b="1" i="0" u="none" strike="noStrike">
                          <a:solidFill>
                            <a:schemeClr val="bg1"/>
                          </a:solidFill>
                          <a:effectLst/>
                          <a:latin typeface="Calibri" panose="020F050202020403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rtl="0" fontAlgn="ctr"/>
                      <a:r>
                        <a:rPr lang="en-GB" sz="1200" b="1" i="0" u="none" strike="noStrike">
                          <a:solidFill>
                            <a:schemeClr val="tx1"/>
                          </a:solidFill>
                          <a:effectLst/>
                          <a:latin typeface="Calibri" panose="020F050202020403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632650253"/>
                  </a:ext>
                </a:extLst>
              </a:tr>
            </a:tbl>
          </a:graphicData>
        </a:graphic>
      </p:graphicFrame>
      <p:pic>
        <p:nvPicPr>
          <p:cNvPr id="13" name="Picture 12" descr="A picture containing text&#10;&#10;Description automatically generated">
            <a:extLst>
              <a:ext uri="{FF2B5EF4-FFF2-40B4-BE49-F238E27FC236}">
                <a16:creationId xmlns:a16="http://schemas.microsoft.com/office/drawing/2014/main" id="{10B5876D-A555-4694-9DD0-01F8D9F5CF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70172" y="-807022"/>
            <a:ext cx="590827" cy="2204871"/>
          </a:xfrm>
          <a:prstGeom prst="rect">
            <a:avLst/>
          </a:prstGeom>
        </p:spPr>
      </p:pic>
    </p:spTree>
    <p:extLst>
      <p:ext uri="{BB962C8B-B14F-4D97-AF65-F5344CB8AC3E}">
        <p14:creationId xmlns:p14="http://schemas.microsoft.com/office/powerpoint/2010/main" val="2246284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232645"/>
            <a:ext cx="12192000" cy="1325563"/>
          </a:xfrm>
        </p:spPr>
        <p:txBody>
          <a:bodyPr>
            <a:normAutofit/>
          </a:bodyPr>
          <a:lstStyle/>
          <a:p>
            <a:pPr algn="ctr"/>
            <a:r>
              <a:rPr lang="en-GB" sz="5400" b="1">
                <a:solidFill>
                  <a:schemeClr val="bg1"/>
                </a:solidFill>
                <a:latin typeface="+mn-lt"/>
              </a:rPr>
              <a:t>Strategic Road Network</a:t>
            </a:r>
          </a:p>
        </p:txBody>
      </p:sp>
      <p:sp>
        <p:nvSpPr>
          <p:cNvPr id="3" name="Slide Number Placeholder 2">
            <a:extLst>
              <a:ext uri="{FF2B5EF4-FFF2-40B4-BE49-F238E27FC236}">
                <a16:creationId xmlns:a16="http://schemas.microsoft.com/office/drawing/2014/main" id="{F44B2759-FF6B-4D94-A4F5-529DE96CF32E}"/>
              </a:ext>
            </a:extLst>
          </p:cNvPr>
          <p:cNvSpPr>
            <a:spLocks noGrp="1"/>
          </p:cNvSpPr>
          <p:nvPr>
            <p:ph type="sldNum" sz="quarter" idx="12"/>
          </p:nvPr>
        </p:nvSpPr>
        <p:spPr/>
        <p:txBody>
          <a:bodyPr/>
          <a:lstStyle/>
          <a:p>
            <a:fld id="{AE56028F-813B-4E02-837E-17CD63D81F9F}" type="slidenum">
              <a:rPr lang="en-GB" smtClean="0"/>
              <a:t>9</a:t>
            </a:fld>
            <a:endParaRPr lang="en-GB"/>
          </a:p>
        </p:txBody>
      </p:sp>
    </p:spTree>
    <p:extLst>
      <p:ext uri="{BB962C8B-B14F-4D97-AF65-F5344CB8AC3E}">
        <p14:creationId xmlns:p14="http://schemas.microsoft.com/office/powerpoint/2010/main" val="3494324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6c82fe0-eb9a-49f0-b893-68c2f08a067d">
      <Terms xmlns="http://schemas.microsoft.com/office/infopath/2007/PartnerControls"/>
    </lcf76f155ced4ddcb4097134ff3c332f>
    <SharedWithUsers xmlns="87b4f4af-2199-47ce-9107-2f8b0785b84c">
      <UserInfo>
        <DisplayName>Liam Brown</DisplayName>
        <AccountId>21</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7EFF3C9138390478BB6231175B0731C" ma:contentTypeVersion="9" ma:contentTypeDescription="Create a new document." ma:contentTypeScope="" ma:versionID="87def6ce5333b98afda16ae8241db85f">
  <xsd:schema xmlns:xsd="http://www.w3.org/2001/XMLSchema" xmlns:xs="http://www.w3.org/2001/XMLSchema" xmlns:p="http://schemas.microsoft.com/office/2006/metadata/properties" xmlns:ns2="87b4f4af-2199-47ce-9107-2f8b0785b84c" xmlns:ns3="66c82fe0-eb9a-49f0-b893-68c2f08a067d" targetNamespace="http://schemas.microsoft.com/office/2006/metadata/properties" ma:root="true" ma:fieldsID="e9663b95a012fa7660284f4e8b34464c" ns2:_="" ns3:_="">
    <xsd:import namespace="87b4f4af-2199-47ce-9107-2f8b0785b84c"/>
    <xsd:import namespace="66c82fe0-eb9a-49f0-b893-68c2f08a067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b4f4af-2199-47ce-9107-2f8b0785b84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6c82fe0-eb9a-49f0-b893-68c2f08a067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a33aaf0-d2be-4910-a308-718f043c109a"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9BE4E1-5F86-4667-A1F2-84E04A073AB6}">
  <ds:schemaRefs>
    <ds:schemaRef ds:uri="66c82fe0-eb9a-49f0-b893-68c2f08a067d"/>
    <ds:schemaRef ds:uri="87b4f4af-2199-47ce-9107-2f8b0785b84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37334C7-45BF-40AE-A0FC-73C3C6A72EF0}">
  <ds:schemaRefs>
    <ds:schemaRef ds:uri="66c82fe0-eb9a-49f0-b893-68c2f08a067d"/>
    <ds:schemaRef ds:uri="87b4f4af-2199-47ce-9107-2f8b0785b84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AD71BE1-93DE-4B96-89AE-5915723286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TotalTime>
  <Words>9386</Words>
  <Application>Microsoft Office PowerPoint</Application>
  <PresentationFormat>Widescreen</PresentationFormat>
  <Paragraphs>1577</Paragraphs>
  <Slides>52</Slides>
  <Notes>52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Arial</vt:lpstr>
      <vt:lpstr>Calibri</vt:lpstr>
      <vt:lpstr>Calibri Light</vt:lpstr>
      <vt:lpstr>osmftext</vt:lpstr>
      <vt:lpstr>Roboto</vt:lpstr>
      <vt:lpstr>Segoe UI</vt:lpstr>
      <vt:lpstr>Office Theme</vt:lpstr>
      <vt:lpstr>Transport update: Cambridge and South Cambs Cambridgeshire COVID-19 transport impacts and recovery</vt:lpstr>
      <vt:lpstr>PowerPoint Presentation</vt:lpstr>
      <vt:lpstr>PowerPoint Presentation</vt:lpstr>
      <vt:lpstr>Overview</vt:lpstr>
      <vt:lpstr>PowerPoint Presentation</vt:lpstr>
      <vt:lpstr>PowerPoint Presentation</vt:lpstr>
      <vt:lpstr>Travel Demand</vt:lpstr>
      <vt:lpstr>PowerPoint Presentation</vt:lpstr>
      <vt:lpstr>Strategic Road Network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Local Road Network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Active Travel</vt:lpstr>
      <vt:lpstr>PowerPoint Presentation</vt:lpstr>
      <vt:lpstr>PowerPoint Presentation</vt:lpstr>
      <vt:lpstr>PowerPoint Presentation</vt:lpstr>
      <vt:lpstr>Retail Footfall</vt:lpstr>
      <vt:lpstr>PowerPoint Presentation</vt:lpstr>
      <vt:lpstr>PowerPoint Presentation</vt:lpstr>
      <vt:lpstr>Car Parking</vt:lpstr>
      <vt:lpstr>PowerPoint Presentation</vt:lpstr>
      <vt:lpstr>PowerPoint Presentation</vt:lpstr>
      <vt:lpstr>PowerPoint Presentation</vt:lpstr>
      <vt:lpstr>Rail Passengers</vt:lpstr>
      <vt:lpstr>PowerPoint Presentation</vt:lpstr>
      <vt:lpstr>PowerPoint Presentation</vt:lpstr>
      <vt:lpstr>Bus Passengers</vt:lpstr>
      <vt:lpstr>PowerPoint Presentation</vt:lpstr>
      <vt:lpstr>PowerPoint Presentation</vt:lpstr>
      <vt:lpstr>PowerPoint Presentation</vt:lpstr>
      <vt:lpstr>e-Scooters</vt:lpstr>
      <vt:lpstr>PowerPoint Presentation</vt:lpstr>
      <vt:lpstr>Air Quality</vt:lpstr>
      <vt:lpstr>PowerPoint Presentation</vt:lpstr>
      <vt:lpstr>PowerPoint Presentation</vt:lpstr>
      <vt:lpstr>PowerPoint Presentation</vt:lpstr>
      <vt:lpstr>research.group@cambridgeshire.gov.uk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GCP Transport Working Group COVID-19 transport impacts: data and monitoring report</dc:title>
  <dc:creator>Ellen Pollard</dc:creator>
  <cp:lastModifiedBy>Ellen Pollard (she/her)</cp:lastModifiedBy>
  <cp:revision>7</cp:revision>
  <cp:lastPrinted>2022-12-19T13:45:41Z</cp:lastPrinted>
  <dcterms:created xsi:type="dcterms:W3CDTF">2022-01-12T08:37:28Z</dcterms:created>
  <dcterms:modified xsi:type="dcterms:W3CDTF">2023-08-25T14:20:39Z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0x010100A7EFF3C9138390478BB6231175B0731C</vt:lpwstr>
  </property>
  <property fmtid="{D5CDD505-2E9C-101B-9397-08002B2CF9AE}" pid="3" name="Order">
    <vt:r8>28200</vt:r8>
  </property>
  <property fmtid="{D5CDD505-2E9C-101B-9397-08002B2CF9AE}" pid="4" name="_ExtendedDescription">
    <vt:lpwstr/>
  </property>
  <property fmtid="{D5CDD505-2E9C-101B-9397-08002B2CF9AE}" pid="5" name="TriggerFlowInfo">
    <vt:lpwstr/>
  </property>
  <property fmtid="{D5CDD505-2E9C-101B-9397-08002B2CF9AE}" pid="6" name="ComplianceAssetId">
    <vt:lpwstr/>
  </property>
  <property fmtid="{D5CDD505-2E9C-101B-9397-08002B2CF9AE}" pid="7" name="MediaServiceImageTags">
    <vt:lpwstr/>
  </property>
</Properties>
</file>