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453" r:id="rId3"/>
    <p:sldId id="465" r:id="rId4"/>
    <p:sldId id="485" r:id="rId5"/>
    <p:sldId id="475" r:id="rId6"/>
    <p:sldId id="476" r:id="rId7"/>
    <p:sldId id="456" r:id="rId8"/>
    <p:sldId id="477" r:id="rId9"/>
    <p:sldId id="482" r:id="rId10"/>
    <p:sldId id="463" r:id="rId11"/>
    <p:sldId id="478" r:id="rId12"/>
    <p:sldId id="483" r:id="rId13"/>
    <p:sldId id="464" r:id="rId14"/>
    <p:sldId id="451" r:id="rId15"/>
    <p:sldId id="486" r:id="rId16"/>
    <p:sldId id="286" r:id="rId17"/>
    <p:sldId id="288" r:id="rId18"/>
    <p:sldId id="459" r:id="rId19"/>
    <p:sldId id="449" r:id="rId20"/>
    <p:sldId id="287" r:id="rId21"/>
    <p:sldId id="487" r:id="rId22"/>
    <p:sldId id="479" r:id="rId23"/>
    <p:sldId id="454" r:id="rId24"/>
    <p:sldId id="488" r:id="rId25"/>
    <p:sldId id="481" r:id="rId26"/>
    <p:sldId id="489" r:id="rId27"/>
    <p:sldId id="490" r:id="rId28"/>
    <p:sldId id="266" r:id="rId29"/>
    <p:sldId id="457" r:id="rId30"/>
    <p:sldId id="4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7D3F34-1C37-7D77-4CB4-8EB5E92209B2}" name="Tom King (he/him)" initials="TK(" userId="S::Tom.King@cambridgeshire.gov.uk::48e77897-8dd0-4e6d-a8f1-9745f87ba2af" providerId="AD"/>
  <p188:author id="{14508A64-452C-D305-809B-F2E1442B234B}" name="Jack Hicks" initials="JH" userId="S::Jack.Hicks@cambridgeshire.gov.uk::2b9c6a7b-eab9-4479-83cf-004ae7932934" providerId="AD"/>
  <p188:author id="{0AED1C8A-9137-31C9-C047-EDD1D359613D}" name="Dominic Milham" initials="DM" userId="S::Dominic.Milham@cambridgeshire.gov.uk::d852ccbe-f955-41c6-ba59-765581eb65a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bouzar Arianne" initials="AA" lastIdx="3" clrIdx="0">
    <p:extLst>
      <p:ext uri="{19B8F6BF-5375-455C-9EA6-DF929625EA0E}">
        <p15:presenceInfo xmlns:p15="http://schemas.microsoft.com/office/powerpoint/2012/main" userId="S-1-5-21-2528906652-1003153716-2585439362-116329" providerId="AD"/>
      </p:ext>
    </p:extLst>
  </p:cmAuthor>
  <p:cmAuthor id="2" name="Hallam Rachel" initials="HR" lastIdx="2" clrIdx="1">
    <p:extLst>
      <p:ext uri="{19B8F6BF-5375-455C-9EA6-DF929625EA0E}">
        <p15:presenceInfo xmlns:p15="http://schemas.microsoft.com/office/powerpoint/2012/main" userId="S-1-5-21-2528906652-1003153716-2585439362-109094" providerId="AD"/>
      </p:ext>
    </p:extLst>
  </p:cmAuthor>
  <p:cmAuthor id="3" name="Abouzar Arianne" initials="AA [2]" lastIdx="16" clrIdx="2">
    <p:extLst>
      <p:ext uri="{19B8F6BF-5375-455C-9EA6-DF929625EA0E}">
        <p15:presenceInfo xmlns:p15="http://schemas.microsoft.com/office/powerpoint/2012/main" userId="S::Arianne.Abouzar@cambridgeshire.gov.uk::17852c53-966b-46ab-8a2d-9adfd7cd3a66" providerId="AD"/>
      </p:ext>
    </p:extLst>
  </p:cmAuthor>
  <p:cmAuthor id="4" name="Hallam Rachel" initials="HR [2]" lastIdx="23" clrIdx="3">
    <p:extLst>
      <p:ext uri="{19B8F6BF-5375-455C-9EA6-DF929625EA0E}">
        <p15:presenceInfo xmlns:p15="http://schemas.microsoft.com/office/powerpoint/2012/main" userId="S::Rachel.Hallam@cambridgeshire.gov.uk::9f5af52d-7374-4604-9344-0e5ade114817" providerId="AD"/>
      </p:ext>
    </p:extLst>
  </p:cmAuthor>
  <p:cmAuthor id="5" name="Dominic Milham" initials="DM" lastIdx="78" clrIdx="4">
    <p:extLst>
      <p:ext uri="{19B8F6BF-5375-455C-9EA6-DF929625EA0E}">
        <p15:presenceInfo xmlns:p15="http://schemas.microsoft.com/office/powerpoint/2012/main" userId="S::Dominic.Milham@cambridgeshire.gov.uk::d852ccbe-f955-41c6-ba59-765581eb65a4" providerId="AD"/>
      </p:ext>
    </p:extLst>
  </p:cmAuthor>
  <p:cmAuthor id="6" name="Tom King (he/him)" initials="TK(" lastIdx="12" clrIdx="5">
    <p:extLst>
      <p:ext uri="{19B8F6BF-5375-455C-9EA6-DF929625EA0E}">
        <p15:presenceInfo xmlns:p15="http://schemas.microsoft.com/office/powerpoint/2012/main" userId="S::Tom.King@cambridgeshire.gov.uk::48e77897-8dd0-4e6d-a8f1-9745f87ba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FFFFFF"/>
    <a:srgbClr val="EC701C"/>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69310" autoAdjust="0"/>
  </p:normalViewPr>
  <p:slideViewPr>
    <p:cSldViewPr snapToGrid="0">
      <p:cViewPr varScale="1">
        <p:scale>
          <a:sx n="90" d="100"/>
          <a:sy n="90" d="100"/>
        </p:scale>
        <p:origin x="1512" y="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F83B64-19DE-4036-88A3-F2A0CC471C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9D4265CD-3D9E-4E99-B87D-4EC78F9FD4D7}">
      <dgm:prSet phldrT="[Text]" custT="1"/>
      <dgm:spPr>
        <a:solidFill>
          <a:schemeClr val="accent3"/>
        </a:solidFill>
      </dgm:spPr>
      <dgm:t>
        <a:bodyPr/>
        <a:lstStyle/>
        <a:p>
          <a:r>
            <a:rPr lang="en-GB" sz="2000" dirty="0"/>
            <a:t>Employment Rate </a:t>
          </a:r>
          <a:br>
            <a:rPr lang="en-GB" sz="2000" dirty="0"/>
          </a:br>
          <a:r>
            <a:rPr lang="en-GB" sz="1600" dirty="0"/>
            <a:t>(Employed Population/Total Population)</a:t>
          </a:r>
          <a:endParaRPr lang="en-GB" sz="2000" dirty="0"/>
        </a:p>
      </dgm:t>
    </dgm:pt>
    <dgm:pt modelId="{400D3176-1E17-44B4-8D3F-4481016799B6}" type="parTrans" cxnId="{377D7555-60AA-4EC2-AA02-71B159D563FF}">
      <dgm:prSet/>
      <dgm:spPr/>
      <dgm:t>
        <a:bodyPr/>
        <a:lstStyle/>
        <a:p>
          <a:endParaRPr lang="en-GB"/>
        </a:p>
      </dgm:t>
    </dgm:pt>
    <dgm:pt modelId="{B1504729-27A0-437B-AFB6-56C0F6013BE7}" type="sibTrans" cxnId="{377D7555-60AA-4EC2-AA02-71B159D563FF}">
      <dgm:prSet/>
      <dgm:spPr/>
      <dgm:t>
        <a:bodyPr/>
        <a:lstStyle/>
        <a:p>
          <a:endParaRPr lang="en-GB"/>
        </a:p>
      </dgm:t>
    </dgm:pt>
    <dgm:pt modelId="{E4AF6AAB-F2E4-4B76-BD21-FBC81D93D24A}">
      <dgm:prSet phldrT="[Text]" custT="1"/>
      <dgm:spPr>
        <a:solidFill>
          <a:schemeClr val="accent5"/>
        </a:solidFill>
      </dgm:spPr>
      <dgm:t>
        <a:bodyPr/>
        <a:lstStyle/>
        <a:p>
          <a:r>
            <a:rPr lang="en-GB" sz="2000" dirty="0"/>
            <a:t>Unemployment Rate </a:t>
          </a:r>
          <a:br>
            <a:rPr lang="en-GB" sz="2000" dirty="0"/>
          </a:br>
          <a:r>
            <a:rPr lang="en-GB" sz="1600" dirty="0"/>
            <a:t>(Unemployed Population/Economically Active Population)</a:t>
          </a:r>
          <a:endParaRPr lang="en-GB" sz="1700" dirty="0"/>
        </a:p>
      </dgm:t>
    </dgm:pt>
    <dgm:pt modelId="{1C59C029-304A-4E2E-BBEF-10058CDBAC09}" type="parTrans" cxnId="{6E71239D-FB8D-4278-B601-AE6BD0CAB714}">
      <dgm:prSet/>
      <dgm:spPr/>
      <dgm:t>
        <a:bodyPr/>
        <a:lstStyle/>
        <a:p>
          <a:endParaRPr lang="en-GB"/>
        </a:p>
      </dgm:t>
    </dgm:pt>
    <dgm:pt modelId="{8D6E7316-D925-47E4-BDDB-BB2B338BE06E}" type="sibTrans" cxnId="{6E71239D-FB8D-4278-B601-AE6BD0CAB714}">
      <dgm:prSet/>
      <dgm:spPr/>
      <dgm:t>
        <a:bodyPr/>
        <a:lstStyle/>
        <a:p>
          <a:endParaRPr lang="en-GB"/>
        </a:p>
      </dgm:t>
    </dgm:pt>
    <dgm:pt modelId="{8D2A4FE5-06F6-4243-8223-5B58DE60133E}">
      <dgm:prSet phldrT="[Text]" custT="1"/>
      <dgm:spPr/>
      <dgm:t>
        <a:bodyPr/>
        <a:lstStyle/>
        <a:p>
          <a:r>
            <a:rPr lang="en-GB" sz="2000" dirty="0"/>
            <a:t>Economic Inactivity Rate</a:t>
          </a:r>
          <a:br>
            <a:rPr lang="en-GB" sz="2000" dirty="0"/>
          </a:br>
          <a:r>
            <a:rPr lang="en-GB" sz="1700" dirty="0"/>
            <a:t>(Economically Inactive Population/Total Population)</a:t>
          </a:r>
        </a:p>
      </dgm:t>
    </dgm:pt>
    <dgm:pt modelId="{0E9EE91B-4045-4CEA-96FA-017F4FA6BB56}" type="parTrans" cxnId="{C1A1A52C-3DEC-4251-94C0-F2B8D92A4867}">
      <dgm:prSet/>
      <dgm:spPr/>
      <dgm:t>
        <a:bodyPr/>
        <a:lstStyle/>
        <a:p>
          <a:endParaRPr lang="en-GB"/>
        </a:p>
      </dgm:t>
    </dgm:pt>
    <dgm:pt modelId="{29484355-F739-43D0-842D-0D6C11B82396}" type="sibTrans" cxnId="{C1A1A52C-3DEC-4251-94C0-F2B8D92A4867}">
      <dgm:prSet/>
      <dgm:spPr/>
      <dgm:t>
        <a:bodyPr/>
        <a:lstStyle/>
        <a:p>
          <a:endParaRPr lang="en-GB"/>
        </a:p>
      </dgm:t>
    </dgm:pt>
    <dgm:pt modelId="{076F9C8C-3980-48FA-A312-567AFB43C970}">
      <dgm:prSet phldrT="[Text]"/>
      <dgm:spPr>
        <a:ln>
          <a:solidFill>
            <a:schemeClr val="accent3"/>
          </a:solidFill>
        </a:ln>
      </dgm:spPr>
      <dgm:t>
        <a:bodyPr/>
        <a:lstStyle/>
        <a:p>
          <a:r>
            <a:rPr lang="en-GB" dirty="0"/>
            <a:t>The percentage of the total population who are employed</a:t>
          </a:r>
        </a:p>
      </dgm:t>
    </dgm:pt>
    <dgm:pt modelId="{A0BB2C36-63A9-4A75-A738-D761D82A20FD}" type="parTrans" cxnId="{624CE509-F5C7-40D8-BD9A-DA9CF86D9C69}">
      <dgm:prSet/>
      <dgm:spPr/>
      <dgm:t>
        <a:bodyPr/>
        <a:lstStyle/>
        <a:p>
          <a:endParaRPr lang="en-GB"/>
        </a:p>
      </dgm:t>
    </dgm:pt>
    <dgm:pt modelId="{78C6B885-602B-4558-8618-8138E31D0D78}" type="sibTrans" cxnId="{624CE509-F5C7-40D8-BD9A-DA9CF86D9C69}">
      <dgm:prSet/>
      <dgm:spPr/>
      <dgm:t>
        <a:bodyPr/>
        <a:lstStyle/>
        <a:p>
          <a:endParaRPr lang="en-GB"/>
        </a:p>
      </dgm:t>
    </dgm:pt>
    <dgm:pt modelId="{E8191797-4368-4D1D-B42E-AC6993B87444}">
      <dgm:prSet phldrT="[Text]"/>
      <dgm:spPr>
        <a:ln>
          <a:solidFill>
            <a:schemeClr val="accent5"/>
          </a:solidFill>
        </a:ln>
      </dgm:spPr>
      <dgm:t>
        <a:bodyPr/>
        <a:lstStyle/>
        <a:p>
          <a:r>
            <a:rPr lang="en-GB" dirty="0"/>
            <a:t>The proportion of the Economically Active Population </a:t>
          </a:r>
          <a:r>
            <a:rPr lang="en-US" b="0" i="0" dirty="0"/>
            <a:t>without a job, have been actively seeking work in the past four weeks and are available to start work in the next two weeks or are out of work, have found a job and are waiting to start it in the next two weeks</a:t>
          </a:r>
          <a:endParaRPr lang="en-GB" dirty="0"/>
        </a:p>
      </dgm:t>
    </dgm:pt>
    <dgm:pt modelId="{4EB224C8-B47E-42EE-BF56-0704B9D853AF}" type="parTrans" cxnId="{F6322F1B-FE5A-48B9-B755-5B88709EB16D}">
      <dgm:prSet/>
      <dgm:spPr/>
      <dgm:t>
        <a:bodyPr/>
        <a:lstStyle/>
        <a:p>
          <a:endParaRPr lang="en-GB"/>
        </a:p>
      </dgm:t>
    </dgm:pt>
    <dgm:pt modelId="{D1827555-0F1D-4F03-B38F-7CF8097CA618}" type="sibTrans" cxnId="{F6322F1B-FE5A-48B9-B755-5B88709EB16D}">
      <dgm:prSet/>
      <dgm:spPr/>
      <dgm:t>
        <a:bodyPr/>
        <a:lstStyle/>
        <a:p>
          <a:endParaRPr lang="en-GB"/>
        </a:p>
      </dgm:t>
    </dgm:pt>
    <dgm:pt modelId="{02CE3ACD-8D26-440B-B9FE-91CF0720E0A4}">
      <dgm:prSet phldrT="[Text]"/>
      <dgm:spPr/>
      <dgm:t>
        <a:bodyPr/>
        <a:lstStyle/>
        <a:p>
          <a:r>
            <a:rPr lang="en-GB" dirty="0"/>
            <a:t>The proportion of the population without a job and have not sought work in the last four weeks and/or are not available to start work in the next two weeks</a:t>
          </a:r>
        </a:p>
      </dgm:t>
    </dgm:pt>
    <dgm:pt modelId="{4D1BE2BF-AF0C-4B8A-BA3A-55B7A32346D4}" type="parTrans" cxnId="{9FB8F3C7-3A47-4025-9186-404614692F54}">
      <dgm:prSet/>
      <dgm:spPr/>
      <dgm:t>
        <a:bodyPr/>
        <a:lstStyle/>
        <a:p>
          <a:endParaRPr lang="en-GB"/>
        </a:p>
      </dgm:t>
    </dgm:pt>
    <dgm:pt modelId="{74DD60AE-9D75-4110-A2D1-9AB80B442811}" type="sibTrans" cxnId="{9FB8F3C7-3A47-4025-9186-404614692F54}">
      <dgm:prSet/>
      <dgm:spPr/>
      <dgm:t>
        <a:bodyPr/>
        <a:lstStyle/>
        <a:p>
          <a:endParaRPr lang="en-GB"/>
        </a:p>
      </dgm:t>
    </dgm:pt>
    <dgm:pt modelId="{1F11CF9A-AA4D-498A-AA40-21CD80F01389}">
      <dgm:prSet phldrT="[Text]"/>
      <dgm:spPr/>
      <dgm:t>
        <a:bodyPr/>
        <a:lstStyle/>
        <a:p>
          <a:r>
            <a:rPr lang="en-GB" dirty="0"/>
            <a:t>Example reasons for being economically inactive could include being a student, having caring responsibilities, being sick and disabled and retirement</a:t>
          </a:r>
        </a:p>
      </dgm:t>
    </dgm:pt>
    <dgm:pt modelId="{E231C3AE-6F9F-41BE-90EA-C6D45FB7C5D6}" type="parTrans" cxnId="{1A2633B1-5120-4FBA-93E3-5D3A667DE5AF}">
      <dgm:prSet/>
      <dgm:spPr/>
      <dgm:t>
        <a:bodyPr/>
        <a:lstStyle/>
        <a:p>
          <a:endParaRPr lang="en-GB"/>
        </a:p>
      </dgm:t>
    </dgm:pt>
    <dgm:pt modelId="{648E2C27-3B60-4A57-875B-3C970F05813A}" type="sibTrans" cxnId="{1A2633B1-5120-4FBA-93E3-5D3A667DE5AF}">
      <dgm:prSet/>
      <dgm:spPr/>
      <dgm:t>
        <a:bodyPr/>
        <a:lstStyle/>
        <a:p>
          <a:endParaRPr lang="en-GB"/>
        </a:p>
      </dgm:t>
    </dgm:pt>
    <dgm:pt modelId="{E44C7838-64AA-4D0C-A6C0-F05DEC3B4D6D}" type="pres">
      <dgm:prSet presAssocID="{48F83B64-19DE-4036-88A3-F2A0CC471C6C}" presName="linear" presStyleCnt="0">
        <dgm:presLayoutVars>
          <dgm:dir/>
          <dgm:animLvl val="lvl"/>
          <dgm:resizeHandles val="exact"/>
        </dgm:presLayoutVars>
      </dgm:prSet>
      <dgm:spPr/>
    </dgm:pt>
    <dgm:pt modelId="{9938D235-E42E-4177-84EE-03559D7AC522}" type="pres">
      <dgm:prSet presAssocID="{9D4265CD-3D9E-4E99-B87D-4EC78F9FD4D7}" presName="parentLin" presStyleCnt="0"/>
      <dgm:spPr/>
    </dgm:pt>
    <dgm:pt modelId="{CE94D07D-C9D0-4DAB-BC4B-40EA5F732CA4}" type="pres">
      <dgm:prSet presAssocID="{9D4265CD-3D9E-4E99-B87D-4EC78F9FD4D7}" presName="parentLeftMargin" presStyleLbl="node1" presStyleIdx="0" presStyleCnt="3"/>
      <dgm:spPr/>
    </dgm:pt>
    <dgm:pt modelId="{2B115DE8-BEC4-47B8-8D6F-BA6AA1D36EE3}" type="pres">
      <dgm:prSet presAssocID="{9D4265CD-3D9E-4E99-B87D-4EC78F9FD4D7}" presName="parentText" presStyleLbl="node1" presStyleIdx="0" presStyleCnt="3">
        <dgm:presLayoutVars>
          <dgm:chMax val="0"/>
          <dgm:bulletEnabled val="1"/>
        </dgm:presLayoutVars>
      </dgm:prSet>
      <dgm:spPr/>
    </dgm:pt>
    <dgm:pt modelId="{ED653F74-8E2C-4A2C-B3C2-83DA85E6B64F}" type="pres">
      <dgm:prSet presAssocID="{9D4265CD-3D9E-4E99-B87D-4EC78F9FD4D7}" presName="negativeSpace" presStyleCnt="0"/>
      <dgm:spPr/>
    </dgm:pt>
    <dgm:pt modelId="{12479E06-C77D-45C9-A5F8-B29557C584D4}" type="pres">
      <dgm:prSet presAssocID="{9D4265CD-3D9E-4E99-B87D-4EC78F9FD4D7}" presName="childText" presStyleLbl="conFgAcc1" presStyleIdx="0" presStyleCnt="3" custLinFactNeighborX="526" custLinFactNeighborY="21709">
        <dgm:presLayoutVars>
          <dgm:bulletEnabled val="1"/>
        </dgm:presLayoutVars>
      </dgm:prSet>
      <dgm:spPr/>
    </dgm:pt>
    <dgm:pt modelId="{574D0915-13FF-46DC-B852-C358AFF9DDA2}" type="pres">
      <dgm:prSet presAssocID="{B1504729-27A0-437B-AFB6-56C0F6013BE7}" presName="spaceBetweenRectangles" presStyleCnt="0"/>
      <dgm:spPr/>
    </dgm:pt>
    <dgm:pt modelId="{9CD3A6CA-99DB-4F93-B007-2A9D466F335A}" type="pres">
      <dgm:prSet presAssocID="{E4AF6AAB-F2E4-4B76-BD21-FBC81D93D24A}" presName="parentLin" presStyleCnt="0"/>
      <dgm:spPr/>
    </dgm:pt>
    <dgm:pt modelId="{A9B49A67-A1EC-437D-9829-14C1D719897E}" type="pres">
      <dgm:prSet presAssocID="{E4AF6AAB-F2E4-4B76-BD21-FBC81D93D24A}" presName="parentLeftMargin" presStyleLbl="node1" presStyleIdx="0" presStyleCnt="3"/>
      <dgm:spPr/>
    </dgm:pt>
    <dgm:pt modelId="{9A011FBB-4AE8-444B-A269-8EC363355979}" type="pres">
      <dgm:prSet presAssocID="{E4AF6AAB-F2E4-4B76-BD21-FBC81D93D24A}" presName="parentText" presStyleLbl="node1" presStyleIdx="1" presStyleCnt="3">
        <dgm:presLayoutVars>
          <dgm:chMax val="0"/>
          <dgm:bulletEnabled val="1"/>
        </dgm:presLayoutVars>
      </dgm:prSet>
      <dgm:spPr/>
    </dgm:pt>
    <dgm:pt modelId="{B688E215-F87B-45E8-9276-282409610FA5}" type="pres">
      <dgm:prSet presAssocID="{E4AF6AAB-F2E4-4B76-BD21-FBC81D93D24A}" presName="negativeSpace" presStyleCnt="0"/>
      <dgm:spPr/>
    </dgm:pt>
    <dgm:pt modelId="{6833CB35-EBC3-49A3-8EAB-18D74FDC61CB}" type="pres">
      <dgm:prSet presAssocID="{E4AF6AAB-F2E4-4B76-BD21-FBC81D93D24A}" presName="childText" presStyleLbl="conFgAcc1" presStyleIdx="1" presStyleCnt="3">
        <dgm:presLayoutVars>
          <dgm:bulletEnabled val="1"/>
        </dgm:presLayoutVars>
      </dgm:prSet>
      <dgm:spPr/>
    </dgm:pt>
    <dgm:pt modelId="{4443C012-A9C0-4A05-B140-14CD9AA63CD2}" type="pres">
      <dgm:prSet presAssocID="{8D6E7316-D925-47E4-BDDB-BB2B338BE06E}" presName="spaceBetweenRectangles" presStyleCnt="0"/>
      <dgm:spPr/>
    </dgm:pt>
    <dgm:pt modelId="{0CF96B27-FED6-405C-84F3-D83043631563}" type="pres">
      <dgm:prSet presAssocID="{8D2A4FE5-06F6-4243-8223-5B58DE60133E}" presName="parentLin" presStyleCnt="0"/>
      <dgm:spPr/>
    </dgm:pt>
    <dgm:pt modelId="{757D6BAC-4401-41A3-A3CA-7948A0F5C366}" type="pres">
      <dgm:prSet presAssocID="{8D2A4FE5-06F6-4243-8223-5B58DE60133E}" presName="parentLeftMargin" presStyleLbl="node1" presStyleIdx="1" presStyleCnt="3"/>
      <dgm:spPr/>
    </dgm:pt>
    <dgm:pt modelId="{DD5ED720-FB8D-424B-8E0B-76179B82AF58}" type="pres">
      <dgm:prSet presAssocID="{8D2A4FE5-06F6-4243-8223-5B58DE60133E}" presName="parentText" presStyleLbl="node1" presStyleIdx="2" presStyleCnt="3">
        <dgm:presLayoutVars>
          <dgm:chMax val="0"/>
          <dgm:bulletEnabled val="1"/>
        </dgm:presLayoutVars>
      </dgm:prSet>
      <dgm:spPr/>
    </dgm:pt>
    <dgm:pt modelId="{B436F8F0-73DF-48FD-A8AB-C69EEAFAB42F}" type="pres">
      <dgm:prSet presAssocID="{8D2A4FE5-06F6-4243-8223-5B58DE60133E}" presName="negativeSpace" presStyleCnt="0"/>
      <dgm:spPr/>
    </dgm:pt>
    <dgm:pt modelId="{59ACC11F-21BC-49A1-BCCF-716FBA96F37F}" type="pres">
      <dgm:prSet presAssocID="{8D2A4FE5-06F6-4243-8223-5B58DE60133E}" presName="childText" presStyleLbl="conFgAcc1" presStyleIdx="2" presStyleCnt="3">
        <dgm:presLayoutVars>
          <dgm:bulletEnabled val="1"/>
        </dgm:presLayoutVars>
      </dgm:prSet>
      <dgm:spPr/>
    </dgm:pt>
  </dgm:ptLst>
  <dgm:cxnLst>
    <dgm:cxn modelId="{84893703-DE88-4F06-BED4-BADA69378715}" type="presOf" srcId="{E8191797-4368-4D1D-B42E-AC6993B87444}" destId="{6833CB35-EBC3-49A3-8EAB-18D74FDC61CB}" srcOrd="0" destOrd="0" presId="urn:microsoft.com/office/officeart/2005/8/layout/list1"/>
    <dgm:cxn modelId="{624CE509-F5C7-40D8-BD9A-DA9CF86D9C69}" srcId="{9D4265CD-3D9E-4E99-B87D-4EC78F9FD4D7}" destId="{076F9C8C-3980-48FA-A312-567AFB43C970}" srcOrd="0" destOrd="0" parTransId="{A0BB2C36-63A9-4A75-A738-D761D82A20FD}" sibTransId="{78C6B885-602B-4558-8618-8138E31D0D78}"/>
    <dgm:cxn modelId="{1EFAA119-E0B3-4F2B-9F4E-7D43F68E0388}" type="presOf" srcId="{E4AF6AAB-F2E4-4B76-BD21-FBC81D93D24A}" destId="{A9B49A67-A1EC-437D-9829-14C1D719897E}" srcOrd="0" destOrd="0" presId="urn:microsoft.com/office/officeart/2005/8/layout/list1"/>
    <dgm:cxn modelId="{F6322F1B-FE5A-48B9-B755-5B88709EB16D}" srcId="{E4AF6AAB-F2E4-4B76-BD21-FBC81D93D24A}" destId="{E8191797-4368-4D1D-B42E-AC6993B87444}" srcOrd="0" destOrd="0" parTransId="{4EB224C8-B47E-42EE-BF56-0704B9D853AF}" sibTransId="{D1827555-0F1D-4F03-B38F-7CF8097CA618}"/>
    <dgm:cxn modelId="{C1A1A52C-3DEC-4251-94C0-F2B8D92A4867}" srcId="{48F83B64-19DE-4036-88A3-F2A0CC471C6C}" destId="{8D2A4FE5-06F6-4243-8223-5B58DE60133E}" srcOrd="2" destOrd="0" parTransId="{0E9EE91B-4045-4CEA-96FA-017F4FA6BB56}" sibTransId="{29484355-F739-43D0-842D-0D6C11B82396}"/>
    <dgm:cxn modelId="{E2432F3A-835D-4712-8657-0F5194CD70CF}" type="presOf" srcId="{9D4265CD-3D9E-4E99-B87D-4EC78F9FD4D7}" destId="{2B115DE8-BEC4-47B8-8D6F-BA6AA1D36EE3}" srcOrd="1" destOrd="0" presId="urn:microsoft.com/office/officeart/2005/8/layout/list1"/>
    <dgm:cxn modelId="{377D7555-60AA-4EC2-AA02-71B159D563FF}" srcId="{48F83B64-19DE-4036-88A3-F2A0CC471C6C}" destId="{9D4265CD-3D9E-4E99-B87D-4EC78F9FD4D7}" srcOrd="0" destOrd="0" parTransId="{400D3176-1E17-44B4-8D3F-4481016799B6}" sibTransId="{B1504729-27A0-437B-AFB6-56C0F6013BE7}"/>
    <dgm:cxn modelId="{5A0E8155-7EDE-41E4-A175-6010018A6E20}" type="presOf" srcId="{8D2A4FE5-06F6-4243-8223-5B58DE60133E}" destId="{DD5ED720-FB8D-424B-8E0B-76179B82AF58}" srcOrd="1" destOrd="0" presId="urn:microsoft.com/office/officeart/2005/8/layout/list1"/>
    <dgm:cxn modelId="{3F380379-52E4-4B49-9F9B-3BB215EB7A17}" type="presOf" srcId="{02CE3ACD-8D26-440B-B9FE-91CF0720E0A4}" destId="{59ACC11F-21BC-49A1-BCCF-716FBA96F37F}" srcOrd="0" destOrd="0" presId="urn:microsoft.com/office/officeart/2005/8/layout/list1"/>
    <dgm:cxn modelId="{561C1C8F-D059-4A37-97F9-3CC482C04BD3}" type="presOf" srcId="{E4AF6AAB-F2E4-4B76-BD21-FBC81D93D24A}" destId="{9A011FBB-4AE8-444B-A269-8EC363355979}" srcOrd="1" destOrd="0" presId="urn:microsoft.com/office/officeart/2005/8/layout/list1"/>
    <dgm:cxn modelId="{6E71239D-FB8D-4278-B601-AE6BD0CAB714}" srcId="{48F83B64-19DE-4036-88A3-F2A0CC471C6C}" destId="{E4AF6AAB-F2E4-4B76-BD21-FBC81D93D24A}" srcOrd="1" destOrd="0" parTransId="{1C59C029-304A-4E2E-BBEF-10058CDBAC09}" sibTransId="{8D6E7316-D925-47E4-BDDB-BB2B338BE06E}"/>
    <dgm:cxn modelId="{1A2633B1-5120-4FBA-93E3-5D3A667DE5AF}" srcId="{8D2A4FE5-06F6-4243-8223-5B58DE60133E}" destId="{1F11CF9A-AA4D-498A-AA40-21CD80F01389}" srcOrd="1" destOrd="0" parTransId="{E231C3AE-6F9F-41BE-90EA-C6D45FB7C5D6}" sibTransId="{648E2C27-3B60-4A57-875B-3C970F05813A}"/>
    <dgm:cxn modelId="{5CC36AB6-349B-45C2-9997-F2F2990E079E}" type="presOf" srcId="{9D4265CD-3D9E-4E99-B87D-4EC78F9FD4D7}" destId="{CE94D07D-C9D0-4DAB-BC4B-40EA5F732CA4}" srcOrd="0" destOrd="0" presId="urn:microsoft.com/office/officeart/2005/8/layout/list1"/>
    <dgm:cxn modelId="{2BB4EDC0-A1DD-40A2-821A-DDD215C1ED78}" type="presOf" srcId="{8D2A4FE5-06F6-4243-8223-5B58DE60133E}" destId="{757D6BAC-4401-41A3-A3CA-7948A0F5C366}" srcOrd="0" destOrd="0" presId="urn:microsoft.com/office/officeart/2005/8/layout/list1"/>
    <dgm:cxn modelId="{9FB8F3C7-3A47-4025-9186-404614692F54}" srcId="{8D2A4FE5-06F6-4243-8223-5B58DE60133E}" destId="{02CE3ACD-8D26-440B-B9FE-91CF0720E0A4}" srcOrd="0" destOrd="0" parTransId="{4D1BE2BF-AF0C-4B8A-BA3A-55B7A32346D4}" sibTransId="{74DD60AE-9D75-4110-A2D1-9AB80B442811}"/>
    <dgm:cxn modelId="{EB2F8BD8-4D54-49A2-AEA7-88D0F8E6ED72}" type="presOf" srcId="{076F9C8C-3980-48FA-A312-567AFB43C970}" destId="{12479E06-C77D-45C9-A5F8-B29557C584D4}" srcOrd="0" destOrd="0" presId="urn:microsoft.com/office/officeart/2005/8/layout/list1"/>
    <dgm:cxn modelId="{2DA445E2-23BA-4995-8119-67F0762D32BB}" type="presOf" srcId="{1F11CF9A-AA4D-498A-AA40-21CD80F01389}" destId="{59ACC11F-21BC-49A1-BCCF-716FBA96F37F}" srcOrd="0" destOrd="1" presId="urn:microsoft.com/office/officeart/2005/8/layout/list1"/>
    <dgm:cxn modelId="{8138FEFA-DE6E-46F8-BCAA-7884FB3FBFF9}" type="presOf" srcId="{48F83B64-19DE-4036-88A3-F2A0CC471C6C}" destId="{E44C7838-64AA-4D0C-A6C0-F05DEC3B4D6D}" srcOrd="0" destOrd="0" presId="urn:microsoft.com/office/officeart/2005/8/layout/list1"/>
    <dgm:cxn modelId="{88162A3C-A5DB-466F-88A9-7FAB1D88155A}" type="presParOf" srcId="{E44C7838-64AA-4D0C-A6C0-F05DEC3B4D6D}" destId="{9938D235-E42E-4177-84EE-03559D7AC522}" srcOrd="0" destOrd="0" presId="urn:microsoft.com/office/officeart/2005/8/layout/list1"/>
    <dgm:cxn modelId="{9025DA18-E995-4031-A88E-05C7455BF9F0}" type="presParOf" srcId="{9938D235-E42E-4177-84EE-03559D7AC522}" destId="{CE94D07D-C9D0-4DAB-BC4B-40EA5F732CA4}" srcOrd="0" destOrd="0" presId="urn:microsoft.com/office/officeart/2005/8/layout/list1"/>
    <dgm:cxn modelId="{955CFB2C-8826-41BF-A25A-9446C2E1C3C8}" type="presParOf" srcId="{9938D235-E42E-4177-84EE-03559D7AC522}" destId="{2B115DE8-BEC4-47B8-8D6F-BA6AA1D36EE3}" srcOrd="1" destOrd="0" presId="urn:microsoft.com/office/officeart/2005/8/layout/list1"/>
    <dgm:cxn modelId="{EB8D319E-E098-4908-A110-1C38140FEFA1}" type="presParOf" srcId="{E44C7838-64AA-4D0C-A6C0-F05DEC3B4D6D}" destId="{ED653F74-8E2C-4A2C-B3C2-83DA85E6B64F}" srcOrd="1" destOrd="0" presId="urn:microsoft.com/office/officeart/2005/8/layout/list1"/>
    <dgm:cxn modelId="{F8F5DCB8-C438-4AF4-8C4B-3DACD1E58D5B}" type="presParOf" srcId="{E44C7838-64AA-4D0C-A6C0-F05DEC3B4D6D}" destId="{12479E06-C77D-45C9-A5F8-B29557C584D4}" srcOrd="2" destOrd="0" presId="urn:microsoft.com/office/officeart/2005/8/layout/list1"/>
    <dgm:cxn modelId="{9F26D64F-2C4E-46E2-90D8-CAE3BF72E4A5}" type="presParOf" srcId="{E44C7838-64AA-4D0C-A6C0-F05DEC3B4D6D}" destId="{574D0915-13FF-46DC-B852-C358AFF9DDA2}" srcOrd="3" destOrd="0" presId="urn:microsoft.com/office/officeart/2005/8/layout/list1"/>
    <dgm:cxn modelId="{4D435F58-D9FA-4E05-8168-C54DBC39F83A}" type="presParOf" srcId="{E44C7838-64AA-4D0C-A6C0-F05DEC3B4D6D}" destId="{9CD3A6CA-99DB-4F93-B007-2A9D466F335A}" srcOrd="4" destOrd="0" presId="urn:microsoft.com/office/officeart/2005/8/layout/list1"/>
    <dgm:cxn modelId="{8BA61CD6-B8F3-44AD-969A-C90C2012767E}" type="presParOf" srcId="{9CD3A6CA-99DB-4F93-B007-2A9D466F335A}" destId="{A9B49A67-A1EC-437D-9829-14C1D719897E}" srcOrd="0" destOrd="0" presId="urn:microsoft.com/office/officeart/2005/8/layout/list1"/>
    <dgm:cxn modelId="{E772D661-F59F-4C58-8723-4A9020F14184}" type="presParOf" srcId="{9CD3A6CA-99DB-4F93-B007-2A9D466F335A}" destId="{9A011FBB-4AE8-444B-A269-8EC363355979}" srcOrd="1" destOrd="0" presId="urn:microsoft.com/office/officeart/2005/8/layout/list1"/>
    <dgm:cxn modelId="{3A872E15-7FC0-4AE1-AB44-C5AB2A9DEAF5}" type="presParOf" srcId="{E44C7838-64AA-4D0C-A6C0-F05DEC3B4D6D}" destId="{B688E215-F87B-45E8-9276-282409610FA5}" srcOrd="5" destOrd="0" presId="urn:microsoft.com/office/officeart/2005/8/layout/list1"/>
    <dgm:cxn modelId="{3CEF6EE7-0856-4F65-AC88-C42F886223EA}" type="presParOf" srcId="{E44C7838-64AA-4D0C-A6C0-F05DEC3B4D6D}" destId="{6833CB35-EBC3-49A3-8EAB-18D74FDC61CB}" srcOrd="6" destOrd="0" presId="urn:microsoft.com/office/officeart/2005/8/layout/list1"/>
    <dgm:cxn modelId="{5D363F68-2731-442F-8BBB-9BE882DFDAFB}" type="presParOf" srcId="{E44C7838-64AA-4D0C-A6C0-F05DEC3B4D6D}" destId="{4443C012-A9C0-4A05-B140-14CD9AA63CD2}" srcOrd="7" destOrd="0" presId="urn:microsoft.com/office/officeart/2005/8/layout/list1"/>
    <dgm:cxn modelId="{4BF0B4EA-9DCF-4656-8D60-200128F37C23}" type="presParOf" srcId="{E44C7838-64AA-4D0C-A6C0-F05DEC3B4D6D}" destId="{0CF96B27-FED6-405C-84F3-D83043631563}" srcOrd="8" destOrd="0" presId="urn:microsoft.com/office/officeart/2005/8/layout/list1"/>
    <dgm:cxn modelId="{BBFC429C-2635-4ED2-A12F-862EBC8F2CDF}" type="presParOf" srcId="{0CF96B27-FED6-405C-84F3-D83043631563}" destId="{757D6BAC-4401-41A3-A3CA-7948A0F5C366}" srcOrd="0" destOrd="0" presId="urn:microsoft.com/office/officeart/2005/8/layout/list1"/>
    <dgm:cxn modelId="{0B6C5780-2F3C-4618-9FD7-78375E569E24}" type="presParOf" srcId="{0CF96B27-FED6-405C-84F3-D83043631563}" destId="{DD5ED720-FB8D-424B-8E0B-76179B82AF58}" srcOrd="1" destOrd="0" presId="urn:microsoft.com/office/officeart/2005/8/layout/list1"/>
    <dgm:cxn modelId="{8D3A90DD-CB13-475B-BE98-24DFB239ADC2}" type="presParOf" srcId="{E44C7838-64AA-4D0C-A6C0-F05DEC3B4D6D}" destId="{B436F8F0-73DF-48FD-A8AB-C69EEAFAB42F}" srcOrd="9" destOrd="0" presId="urn:microsoft.com/office/officeart/2005/8/layout/list1"/>
    <dgm:cxn modelId="{8508019D-82F7-4FFA-95CD-306B373CC04B}" type="presParOf" srcId="{E44C7838-64AA-4D0C-A6C0-F05DEC3B4D6D}" destId="{59ACC11F-21BC-49A1-BCCF-716FBA96F37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79E06-C77D-45C9-A5F8-B29557C584D4}">
      <dsp:nvSpPr>
        <dsp:cNvPr id="0" name=""/>
        <dsp:cNvSpPr/>
      </dsp:nvSpPr>
      <dsp:spPr>
        <a:xfrm>
          <a:off x="0" y="476929"/>
          <a:ext cx="11152554" cy="850500"/>
        </a:xfrm>
        <a:prstGeom prst="rect">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562" tIns="416560" rIns="865562"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The percentage of the total population who are employed</a:t>
          </a:r>
        </a:p>
      </dsp:txBody>
      <dsp:txXfrm>
        <a:off x="0" y="476929"/>
        <a:ext cx="11152554" cy="850500"/>
      </dsp:txXfrm>
    </dsp:sp>
    <dsp:sp modelId="{2B115DE8-BEC4-47B8-8D6F-BA6AA1D36EE3}">
      <dsp:nvSpPr>
        <dsp:cNvPr id="0" name=""/>
        <dsp:cNvSpPr/>
      </dsp:nvSpPr>
      <dsp:spPr>
        <a:xfrm>
          <a:off x="557627" y="158283"/>
          <a:ext cx="7806787" cy="5904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078" tIns="0" rIns="295078" bIns="0" numCol="1" spcCol="1270" anchor="ctr" anchorCtr="0">
          <a:noAutofit/>
        </a:bodyPr>
        <a:lstStyle/>
        <a:p>
          <a:pPr marL="0" lvl="0" indent="0" algn="l" defTabSz="889000">
            <a:lnSpc>
              <a:spcPct val="90000"/>
            </a:lnSpc>
            <a:spcBef>
              <a:spcPct val="0"/>
            </a:spcBef>
            <a:spcAft>
              <a:spcPct val="35000"/>
            </a:spcAft>
            <a:buNone/>
          </a:pPr>
          <a:r>
            <a:rPr lang="en-GB" sz="2000" kern="1200" dirty="0"/>
            <a:t>Employment Rate </a:t>
          </a:r>
          <a:br>
            <a:rPr lang="en-GB" sz="2000" kern="1200" dirty="0"/>
          </a:br>
          <a:r>
            <a:rPr lang="en-GB" sz="1600" kern="1200" dirty="0"/>
            <a:t>(Employed Population/Total Population)</a:t>
          </a:r>
          <a:endParaRPr lang="en-GB" sz="2000" kern="1200" dirty="0"/>
        </a:p>
      </dsp:txBody>
      <dsp:txXfrm>
        <a:off x="586448" y="187104"/>
        <a:ext cx="7749145" cy="532758"/>
      </dsp:txXfrm>
    </dsp:sp>
    <dsp:sp modelId="{6833CB35-EBC3-49A3-8EAB-18D74FDC61CB}">
      <dsp:nvSpPr>
        <dsp:cNvPr id="0" name=""/>
        <dsp:cNvSpPr/>
      </dsp:nvSpPr>
      <dsp:spPr>
        <a:xfrm>
          <a:off x="0" y="1707183"/>
          <a:ext cx="11152554" cy="14175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562" tIns="416560" rIns="865562"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The proportion of the Economically Active Population </a:t>
          </a:r>
          <a:r>
            <a:rPr lang="en-US" sz="2000" b="0" i="0" kern="1200" dirty="0"/>
            <a:t>without a job, have been actively seeking work in the past four weeks and are available to start work in the next two weeks or are out of work, have found a job and are waiting to start it in the next two weeks</a:t>
          </a:r>
          <a:endParaRPr lang="en-GB" sz="2000" kern="1200" dirty="0"/>
        </a:p>
      </dsp:txBody>
      <dsp:txXfrm>
        <a:off x="0" y="1707183"/>
        <a:ext cx="11152554" cy="1417500"/>
      </dsp:txXfrm>
    </dsp:sp>
    <dsp:sp modelId="{9A011FBB-4AE8-444B-A269-8EC363355979}">
      <dsp:nvSpPr>
        <dsp:cNvPr id="0" name=""/>
        <dsp:cNvSpPr/>
      </dsp:nvSpPr>
      <dsp:spPr>
        <a:xfrm>
          <a:off x="557627" y="1411983"/>
          <a:ext cx="7806787" cy="59040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078" tIns="0" rIns="295078" bIns="0" numCol="1" spcCol="1270" anchor="ctr" anchorCtr="0">
          <a:noAutofit/>
        </a:bodyPr>
        <a:lstStyle/>
        <a:p>
          <a:pPr marL="0" lvl="0" indent="0" algn="l" defTabSz="889000">
            <a:lnSpc>
              <a:spcPct val="90000"/>
            </a:lnSpc>
            <a:spcBef>
              <a:spcPct val="0"/>
            </a:spcBef>
            <a:spcAft>
              <a:spcPct val="35000"/>
            </a:spcAft>
            <a:buNone/>
          </a:pPr>
          <a:r>
            <a:rPr lang="en-GB" sz="2000" kern="1200" dirty="0"/>
            <a:t>Unemployment Rate </a:t>
          </a:r>
          <a:br>
            <a:rPr lang="en-GB" sz="2000" kern="1200" dirty="0"/>
          </a:br>
          <a:r>
            <a:rPr lang="en-GB" sz="1600" kern="1200" dirty="0"/>
            <a:t>(Unemployed Population/Economically Active Population)</a:t>
          </a:r>
          <a:endParaRPr lang="en-GB" sz="1700" kern="1200" dirty="0"/>
        </a:p>
      </dsp:txBody>
      <dsp:txXfrm>
        <a:off x="586448" y="1440804"/>
        <a:ext cx="7749145" cy="532758"/>
      </dsp:txXfrm>
    </dsp:sp>
    <dsp:sp modelId="{59ACC11F-21BC-49A1-BCCF-716FBA96F37F}">
      <dsp:nvSpPr>
        <dsp:cNvPr id="0" name=""/>
        <dsp:cNvSpPr/>
      </dsp:nvSpPr>
      <dsp:spPr>
        <a:xfrm>
          <a:off x="0" y="3527883"/>
          <a:ext cx="11152554" cy="1732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562" tIns="416560" rIns="865562"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The proportion of the population without a job and have not sought work in the last four weeks and/or are not available to start work in the next two weeks</a:t>
          </a:r>
        </a:p>
        <a:p>
          <a:pPr marL="228600" lvl="1" indent="-228600" algn="l" defTabSz="889000">
            <a:lnSpc>
              <a:spcPct val="90000"/>
            </a:lnSpc>
            <a:spcBef>
              <a:spcPct val="0"/>
            </a:spcBef>
            <a:spcAft>
              <a:spcPct val="15000"/>
            </a:spcAft>
            <a:buChar char="•"/>
          </a:pPr>
          <a:r>
            <a:rPr lang="en-GB" sz="2000" kern="1200" dirty="0"/>
            <a:t>Example reasons for being economically inactive could include being a student, having caring responsibilities, being sick and disabled and retirement</a:t>
          </a:r>
        </a:p>
      </dsp:txBody>
      <dsp:txXfrm>
        <a:off x="0" y="3527883"/>
        <a:ext cx="11152554" cy="1732500"/>
      </dsp:txXfrm>
    </dsp:sp>
    <dsp:sp modelId="{DD5ED720-FB8D-424B-8E0B-76179B82AF58}">
      <dsp:nvSpPr>
        <dsp:cNvPr id="0" name=""/>
        <dsp:cNvSpPr/>
      </dsp:nvSpPr>
      <dsp:spPr>
        <a:xfrm>
          <a:off x="557627" y="3232683"/>
          <a:ext cx="7806787"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078" tIns="0" rIns="295078" bIns="0" numCol="1" spcCol="1270" anchor="ctr" anchorCtr="0">
          <a:noAutofit/>
        </a:bodyPr>
        <a:lstStyle/>
        <a:p>
          <a:pPr marL="0" lvl="0" indent="0" algn="l" defTabSz="889000">
            <a:lnSpc>
              <a:spcPct val="90000"/>
            </a:lnSpc>
            <a:spcBef>
              <a:spcPct val="0"/>
            </a:spcBef>
            <a:spcAft>
              <a:spcPct val="35000"/>
            </a:spcAft>
            <a:buNone/>
          </a:pPr>
          <a:r>
            <a:rPr lang="en-GB" sz="2000" kern="1200" dirty="0"/>
            <a:t>Economic Inactivity Rate</a:t>
          </a:r>
          <a:br>
            <a:rPr lang="en-GB" sz="2000" kern="1200" dirty="0"/>
          </a:br>
          <a:r>
            <a:rPr lang="en-GB" sz="1700" kern="1200" dirty="0"/>
            <a:t>(Economically Inactive Population/Total Population)</a:t>
          </a:r>
        </a:p>
      </dsp:txBody>
      <dsp:txXfrm>
        <a:off x="586448" y="3261504"/>
        <a:ext cx="7749145"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548E8-3BE8-4A07-97EE-F71B8D29CF31}" type="datetimeFigureOut">
              <a:rPr lang="en-GB" smtClean="0"/>
              <a:t>28/06/2023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CB208-4DB2-4AE8-A538-5D5D61A35EDD}" type="slidenum">
              <a:rPr lang="en-GB" smtClean="0"/>
              <a:t>‹#›</a:t>
            </a:fld>
            <a:endParaRPr lang="en-GB"/>
          </a:p>
        </p:txBody>
      </p:sp>
    </p:spTree>
    <p:extLst>
      <p:ext uri="{BB962C8B-B14F-4D97-AF65-F5344CB8AC3E}">
        <p14:creationId xmlns:p14="http://schemas.microsoft.com/office/powerpoint/2010/main" val="136790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ov.uk/government/publications/universal-credit-and-your-claimant-commitment-quick-guid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67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 Census 2021, Office for National Statistics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Technical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algn="l"/>
            <a:r>
              <a:rPr lang="en-US" b="0" i="0" dirty="0">
                <a:solidFill>
                  <a:srgbClr val="323132"/>
                </a:solidFill>
                <a:effectLst/>
                <a:latin typeface="open sans" panose="020B0606030504020204" pitchFamily="34" charset="0"/>
              </a:rPr>
              <a:t>People aged 16 years and over were economically inactive if, in the week before Census 2021, they were not in employment, and they were:</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not looking for work</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looking for work, but were not able to start work in the next two weeks</a:t>
            </a:r>
          </a:p>
          <a:p>
            <a:pPr algn="l"/>
            <a:endParaRPr lang="en-US" b="0" i="0" dirty="0">
              <a:solidFill>
                <a:srgbClr val="323132"/>
              </a:solidFill>
              <a:effectLst/>
              <a:latin typeface="open sans" panose="020B0606030504020204" pitchFamily="34" charset="0"/>
            </a:endParaRPr>
          </a:p>
          <a:p>
            <a:pPr algn="l"/>
            <a:r>
              <a:rPr lang="en-US" b="0" i="0" dirty="0">
                <a:solidFill>
                  <a:srgbClr val="323132"/>
                </a:solidFill>
                <a:effectLst/>
                <a:latin typeface="open sans" panose="020B0606030504020204" pitchFamily="34" charset="0"/>
              </a:rPr>
              <a:t>The reason why they were inactive was recorded as being one of the following:</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retired (whether receiving a pension or not)</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studying</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looking after home or family</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long-term sick or disabled</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another reason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Commentary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chart above looks at the reason for economic inactivity recorded for Census 2021 of all usual residents who were economically inactive and aged 16 or over:</a:t>
            </a:r>
            <a:br>
              <a:rPr lang="en-GB" dirty="0"/>
            </a:b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The majority of local authorities were comparable when looking at reasons for economic inactivity. Key differences include Cambridge where over half (50.8%) of the economically inactive population was a student, a much higher proportion compared to other local authorities and the 17.7% recorded for Cambridgeshire and Peterborough overall. This is due to the presence of the University of Cambridge and Anglia Ruskin University.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Peterborough had a higher proportion of residents giving Looking after home or family (16.6%) as the reason for economic inactivity compared to other local authorities.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Between 2011 and 2021, there was a decrease in the proportion of the economically inactive population who were retired compared to other reasons across all local authorities in Cambridgeshire and Peterborough as well as nationally.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fld id="{9E6CB208-4DB2-4AE8-A538-5D5D61A35EDD}" type="slidenum">
              <a:rPr lang="en-GB" smtClean="0"/>
              <a:t>10</a:t>
            </a:fld>
            <a:endParaRPr lang="en-GB"/>
          </a:p>
        </p:txBody>
      </p:sp>
    </p:spTree>
    <p:extLst>
      <p:ext uri="{BB962C8B-B14F-4D97-AF65-F5344CB8AC3E}">
        <p14:creationId xmlns:p14="http://schemas.microsoft.com/office/powerpoint/2010/main" val="3165063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 Census 2021, Office for National Statistics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Technical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algn="l"/>
            <a:r>
              <a:rPr lang="en-US" b="0" i="0" dirty="0">
                <a:solidFill>
                  <a:srgbClr val="323132"/>
                </a:solidFill>
                <a:effectLst/>
                <a:latin typeface="open sans" panose="020B0606030504020204" pitchFamily="34" charset="0"/>
              </a:rPr>
              <a:t>People aged 16 years and over were economically inactive if, in the week before Census 2021, they were not in employment, and they were:</a:t>
            </a:r>
            <a:br>
              <a:rPr lang="en-US" b="0" i="0" dirty="0">
                <a:solidFill>
                  <a:srgbClr val="323132"/>
                </a:solidFill>
                <a:effectLst/>
                <a:latin typeface="open sans" panose="020B0606030504020204" pitchFamily="34" charset="0"/>
              </a:rPr>
            </a:br>
            <a:endParaRPr lang="en-US" b="0" i="0" dirty="0">
              <a:solidFill>
                <a:srgbClr val="323132"/>
              </a:solidFill>
              <a:effectLst/>
              <a:latin typeface="open sans" panose="020B0606030504020204" pitchFamily="34" charset="0"/>
            </a:endParaRP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not looking for work</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looking for work, but were not able to start work in the next two weeks</a:t>
            </a:r>
          </a:p>
          <a:p>
            <a:pPr algn="l"/>
            <a:endParaRPr lang="en-US" b="0" i="0" dirty="0">
              <a:solidFill>
                <a:srgbClr val="323132"/>
              </a:solidFill>
              <a:effectLst/>
              <a:latin typeface="open sans" panose="020B0606030504020204" pitchFamily="34" charset="0"/>
            </a:endParaRPr>
          </a:p>
          <a:p>
            <a:pPr algn="l"/>
            <a:r>
              <a:rPr lang="en-US" b="0" i="0" dirty="0">
                <a:solidFill>
                  <a:srgbClr val="323132"/>
                </a:solidFill>
                <a:effectLst/>
                <a:latin typeface="open sans" panose="020B0606030504020204" pitchFamily="34" charset="0"/>
              </a:rPr>
              <a:t>The reason why they were inactive was recorded as being one of the following:</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retired (whether receiving a pension or not)</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studying</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looking after home or family</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long-term sick or disabled</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another reason</a:t>
            </a:r>
          </a:p>
          <a:p>
            <a:pPr marL="0" indent="0" algn="l">
              <a:buFont typeface="Arial" panose="020B0604020202020204" pitchFamily="34" charset="0"/>
              <a:buNone/>
            </a:pPr>
            <a:endParaRPr lang="en-US" b="0" i="0" dirty="0">
              <a:solidFill>
                <a:srgbClr val="323132"/>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Commentary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The chart above looks at the reason for economic inactivity recorded for Census 2021 for the ‘Working Age’ 16-64 year old population only. </a:t>
            </a:r>
            <a:br>
              <a:rPr lang="en-GB" dirty="0"/>
            </a:b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Overall a lower proportion of Cambridgeshire and Peterborough residents were economically inactive due to retirement than England as a whole.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In all local authorities apart from Cambridge City a higher proportion of residents were economically inactive because they were looking after their home or family or because they were long term sick or disabled than nationally.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The more relatively deprived local authorities of Fenland and Peterborough saw an especially high proportion of their economically inactive residents as noting themselves as long-term sick or disabled (24.2% in Fenland and 20.1% in Peterborough).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70% of Cambridge City’s economically inactive 16-64 residents were full time students, again highlighting the presence of the two universities there.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fld id="{9E6CB208-4DB2-4AE8-A538-5D5D61A35EDD}" type="slidenum">
              <a:rPr lang="en-GB" smtClean="0"/>
              <a:t>11</a:t>
            </a:fld>
            <a:endParaRPr lang="en-GB"/>
          </a:p>
        </p:txBody>
      </p:sp>
    </p:spTree>
    <p:extLst>
      <p:ext uri="{BB962C8B-B14F-4D97-AF65-F5344CB8AC3E}">
        <p14:creationId xmlns:p14="http://schemas.microsoft.com/office/powerpoint/2010/main" val="1381666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Source – Annual Population Survey (2006-2022),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Technical Notes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b="0" i="0" dirty="0">
                <a:solidFill>
                  <a:srgbClr val="333333"/>
                </a:solidFill>
                <a:effectLst/>
                <a:latin typeface="Verdana" panose="020B0604030504040204" pitchFamily="34" charset="0"/>
              </a:rPr>
              <a:t>A residence based </a:t>
            </a:r>
            <a:r>
              <a:rPr lang="en-US" sz="800" b="0" i="0" dirty="0" err="1">
                <a:solidFill>
                  <a:srgbClr val="333333"/>
                </a:solidFill>
                <a:effectLst/>
                <a:latin typeface="Verdana" panose="020B0604030504040204" pitchFamily="34" charset="0"/>
              </a:rPr>
              <a:t>labour</a:t>
            </a:r>
            <a:r>
              <a:rPr lang="en-US" sz="80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5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dirty="0"/>
              <a:t>The above chart shows the employment rate across Cambridgeshire &amp; Peterborough and United Kingdom from 2006 to 2021.</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dirty="0"/>
              <a:t>The employment rate across Cambridgeshire &amp; Peterborough has been consistently higher than</a:t>
            </a:r>
            <a:r>
              <a:rPr lang="en-GB" sz="800" b="0" i="1" dirty="0"/>
              <a:t> </a:t>
            </a:r>
            <a:r>
              <a:rPr lang="en-GB" sz="800" b="0" i="0" dirty="0"/>
              <a:t>the rate seen nationally and has increased at a faster rate than the UK as a whole. This, coupled with the decreasing amount of economic inactivity, indicates that residents of Cambridgeshire and Peterborough are re-entering the workforce.</a:t>
            </a:r>
            <a:br>
              <a:rPr lang="en-GB" sz="800" b="0" i="0" dirty="0"/>
            </a:b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879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416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1B4C5F6C-DF0B-4C58-9258-F11AECA74FD5}" type="slidenum">
              <a:rPr lang="en-GB" smtClean="0"/>
              <a:t>14</a:t>
            </a:fld>
            <a:endParaRPr lang="en-GB"/>
          </a:p>
        </p:txBody>
      </p:sp>
    </p:spTree>
    <p:extLst>
      <p:ext uri="{BB962C8B-B14F-4D97-AF65-F5344CB8AC3E}">
        <p14:creationId xmlns:p14="http://schemas.microsoft.com/office/powerpoint/2010/main" val="1146951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9</a:t>
            </a:r>
            <a:r>
              <a:rPr lang="en-GB" sz="1200" b="0" baseline="30000" dirty="0"/>
              <a:t>th</a:t>
            </a:r>
            <a:r>
              <a:rPr lang="en-GB" sz="1200" b="0" dirty="0"/>
              <a:t> March </a:t>
            </a:r>
            <a:r>
              <a:rPr lang="en-GB" sz="1200" b="0" dirty="0">
                <a:solidFill>
                  <a:srgbClr val="EC701C"/>
                </a:solidFill>
                <a:highlight>
                  <a:srgbClr val="FFFF00"/>
                </a:highlight>
                <a:latin typeface="Arial" panose="020B0604020202020204" pitchFamily="34" charset="0"/>
                <a:cs typeface="Arial" panose="020B0604020202020204" pitchFamily="34" charset="0"/>
              </a:rPr>
              <a:t>2023.</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latin typeface="Arial" panose="020B0604020202020204" pitchFamily="34" charset="0"/>
                <a:cs typeface="Arial" panose="020B0604020202020204" pitchFamily="34" charset="0"/>
              </a:rPr>
              <a:t>The above chart presents claimant counts across Cambridgeshire &amp; Peterborough from January 2020 to March 2023.</a:t>
            </a: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Whilst across Cambridgeshire and Peterborough the proportion of residents who are claiming benefits for reason of unemployment is lower than the UK there is a wide amount of disparity across the region with Fenland and Peterborough both having a higher number of claimants compared to other local authorities. Claimants are especially concentrated within the Peterborough area. </a:t>
            </a: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endParaRPr lang="en-GB" sz="1800" b="0" dirty="0">
              <a:effectLst/>
              <a:latin typeface="Calibri" panose="020F0502020204030204" pitchFamily="34" charset="0"/>
            </a:endParaRPr>
          </a:p>
          <a:p>
            <a:pPr marL="285750" indent="-285750">
              <a:buFont typeface="Arial" panose="020B0604020202020204" pitchFamily="34" charset="0"/>
              <a:buChar char="•"/>
            </a:pPr>
            <a:r>
              <a:rPr lang="en-GB" sz="1200" b="0" dirty="0">
                <a:latin typeface="Arial" panose="020B0604020202020204" pitchFamily="34" charset="0"/>
                <a:cs typeface="Arial" panose="020B0604020202020204" pitchFamily="34" charset="0"/>
              </a:rPr>
              <a:t>March 2023 data showed an increase in claimant count, there was a +7.4% increase from December 2022 across Cambridgeshire &amp; Peterborough, with a +4.3% increase in Cambridgeshire, and a +12.1% increase in Peterborough compared to a +4.0% increase across the United Kingdom overall. </a:t>
            </a:r>
          </a:p>
          <a:p>
            <a:pPr marL="285750" indent="-285750">
              <a:buFont typeface="Arial" panose="020B0604020202020204" pitchFamily="34" charset="0"/>
              <a:buChar char="•"/>
            </a:pPr>
            <a:r>
              <a:rPr lang="en-GB" sz="1200" b="0" dirty="0">
                <a:latin typeface="Arial" panose="020B0604020202020204" pitchFamily="34" charset="0"/>
                <a:cs typeface="Arial" panose="020B0604020202020204" pitchFamily="34" charset="0"/>
              </a:rPr>
              <a:t>Claimant counts are lower in every district in March 2023 compared to March 2022, East Cambridgeshire (-9.3%) has seen the largest percentage decrease and Peterborough (-0.8%) the smallest percentage decrease.</a:t>
            </a:r>
          </a:p>
          <a:p>
            <a:pPr marL="285750" indent="-2857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Since December 2022, the claimant count across Cambridgeshire and Peterborough has risen by +7.4%.  Out of Cambridgeshire and Peterborough’s constituent local authorities Peterborough saw the largest increase in the number of claimants (+765, +12%).</a:t>
            </a:r>
          </a:p>
          <a:p>
            <a:pPr marL="285750" indent="-2857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South Cambridgeshire (-0.3%) is the only district to see a decrease in the number of claimants from December 2022.</a:t>
            </a:r>
          </a:p>
          <a:p>
            <a:pPr marL="0" indent="0">
              <a:spcBef>
                <a:spcPts val="600"/>
              </a:spcBef>
              <a:buFont typeface="Arial" panose="020B0604020202020204" pitchFamily="34" charset="0"/>
              <a:buNone/>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dirty="0"/>
          </a:p>
        </p:txBody>
      </p:sp>
      <p:sp>
        <p:nvSpPr>
          <p:cNvPr id="4" name="Slide Number Placeholder 3"/>
          <p:cNvSpPr>
            <a:spLocks noGrp="1"/>
          </p:cNvSpPr>
          <p:nvPr>
            <p:ph type="sldNum" sz="quarter" idx="5"/>
          </p:nvPr>
        </p:nvSpPr>
        <p:spPr/>
        <p:txBody>
          <a:bodyPr/>
          <a:lstStyle/>
          <a:p>
            <a:fld id="{9E6CB208-4DB2-4AE8-A538-5D5D61A35EDD}" type="slidenum">
              <a:rPr lang="en-GB" smtClean="0"/>
              <a:t>15</a:t>
            </a:fld>
            <a:endParaRPr lang="en-GB"/>
          </a:p>
        </p:txBody>
      </p:sp>
    </p:spTree>
    <p:extLst>
      <p:ext uri="{BB962C8B-B14F-4D97-AF65-F5344CB8AC3E}">
        <p14:creationId xmlns:p14="http://schemas.microsoft.com/office/powerpoint/2010/main" val="1632401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9</a:t>
            </a:r>
            <a:r>
              <a:rPr lang="en-GB" sz="1200" b="0" baseline="30000" dirty="0"/>
              <a:t>th</a:t>
            </a:r>
            <a:r>
              <a:rPr lang="en-GB" sz="1200" b="0" dirty="0"/>
              <a:t> March </a:t>
            </a:r>
            <a:r>
              <a:rPr lang="en-GB" sz="1200" b="0" dirty="0">
                <a:solidFill>
                  <a:srgbClr val="EC701C"/>
                </a:solidFill>
                <a:highlight>
                  <a:srgbClr val="FFFF00"/>
                </a:highlight>
                <a:latin typeface="Arial" panose="020B0604020202020204" pitchFamily="34" charset="0"/>
                <a:cs typeface="Arial" panose="020B0604020202020204" pitchFamily="34" charset="0"/>
              </a:rPr>
              <a:t>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solidFill>
                  <a:srgbClr val="EC701C"/>
                </a:solidFill>
                <a:highlight>
                  <a:srgbClr val="FFFF00"/>
                </a:highlight>
                <a:latin typeface="Arial" panose="020B0604020202020204" pitchFamily="34" charset="0"/>
                <a:cs typeface="Arial" panose="020B0604020202020204" pitchFamily="34" charset="0"/>
              </a:rPr>
              <a:t>Commentary</a:t>
            </a:r>
            <a:endParaRPr lang="en-GB" sz="12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dirty="0">
                <a:latin typeface="Arial" panose="020B0604020202020204" pitchFamily="34" charset="0"/>
                <a:cs typeface="Arial" panose="020B0604020202020204" pitchFamily="34" charset="0"/>
              </a:rPr>
              <a:t>The above map illustrates claimant rate by ward across the Cambridgeshire &amp; Peterborough area. We use this to highlight the wards with the highest claimant rate (represented in dark blue), rather than looking at  absolute figures allows us to see the areas with the highest number of claimants for the population. </a:t>
            </a: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dirty="0">
                <a:latin typeface="Arial" panose="020B0604020202020204" pitchFamily="34" charset="0"/>
                <a:cs typeface="Arial" panose="020B0604020202020204" pitchFamily="34" charset="0"/>
              </a:rPr>
              <a:t>Claimant rates are generally higher in the north of the region and in urban areas. Whilst the city of Peterborough and Fenland as a whole stand out as areas with particularly high claimant rates, the north of Huntingdon and the North East and East of Cambridge City also stand out as areas with higher claimant rates. </a:t>
            </a: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solidFill>
                  <a:schemeClr val="accent2"/>
                </a:solidFill>
                <a:latin typeface="Arial" panose="020B0604020202020204" pitchFamily="34" charset="0"/>
                <a:cs typeface="Arial" panose="020B0604020202020204" pitchFamily="34" charset="0"/>
              </a:rPr>
              <a:t>The lowest claimant rates across Cambridgeshire &amp; Peterborough are in the Cambridge City wards of Newnham (0.3%), Castle (0.8%), and the Huntingdonshire ward of The </a:t>
            </a:r>
            <a:r>
              <a:rPr lang="en-GB" sz="1200" b="0" dirty="0" err="1">
                <a:solidFill>
                  <a:schemeClr val="accent2"/>
                </a:solidFill>
                <a:latin typeface="Arial" panose="020B0604020202020204" pitchFamily="34" charset="0"/>
                <a:cs typeface="Arial" panose="020B0604020202020204" pitchFamily="34" charset="0"/>
              </a:rPr>
              <a:t>Stukeleys</a:t>
            </a:r>
            <a:r>
              <a:rPr lang="en-GB" sz="1200" b="0" dirty="0">
                <a:solidFill>
                  <a:schemeClr val="accent2"/>
                </a:solidFill>
                <a:latin typeface="Arial" panose="020B0604020202020204" pitchFamily="34" charset="0"/>
                <a:cs typeface="Arial" panose="020B0604020202020204" pitchFamily="34" charset="0"/>
              </a:rPr>
              <a:t> (0.8%).</a:t>
            </a:r>
            <a:br>
              <a:rPr lang="en-GB" sz="1200" b="0" dirty="0">
                <a:solidFill>
                  <a:schemeClr val="accent2"/>
                </a:solidFill>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Top 5 wards with highest claimant rates are: North (10.1%), </a:t>
            </a:r>
            <a:r>
              <a:rPr lang="en-GB" sz="1200" b="0" dirty="0" err="1">
                <a:latin typeface="Arial" panose="020B0604020202020204" pitchFamily="34" charset="0"/>
                <a:cs typeface="Arial" panose="020B0604020202020204" pitchFamily="34" charset="0"/>
              </a:rPr>
              <a:t>Medworth</a:t>
            </a:r>
            <a:r>
              <a:rPr lang="en-GB" sz="1200" b="0" dirty="0">
                <a:latin typeface="Arial" panose="020B0604020202020204" pitchFamily="34" charset="0"/>
                <a:cs typeface="Arial" panose="020B0604020202020204" pitchFamily="34" charset="0"/>
              </a:rPr>
              <a:t> (9.4%), Central (8.5%), East (8.0%) and Ravensthorpe (7.1%) 4 out of five of these wards are in the city of Peterborough whilst </a:t>
            </a:r>
            <a:r>
              <a:rPr lang="en-GB" sz="1200" b="0" dirty="0" err="1">
                <a:latin typeface="Arial" panose="020B0604020202020204" pitchFamily="34" charset="0"/>
                <a:cs typeface="Arial" panose="020B0604020202020204" pitchFamily="34" charset="0"/>
              </a:rPr>
              <a:t>Medworth</a:t>
            </a:r>
            <a:r>
              <a:rPr lang="en-GB" sz="1200" b="0" dirty="0">
                <a:latin typeface="Arial" panose="020B0604020202020204" pitchFamily="34" charset="0"/>
                <a:cs typeface="Arial" panose="020B0604020202020204" pitchFamily="34" charset="0"/>
              </a:rPr>
              <a:t> covers the south west of Wisbech.</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All local authorities have seen decreases in claimant rates when comparing to the previous 12 months (March 2022) apart from Peterborough which saw no change. However, all local authorities have seen increases in claimant rates when compared to the previous update (December 2022) except for South Cambridgeshire which saw no change.</a:t>
            </a:r>
            <a:endParaRPr lang="en-GB" sz="1200" b="0" dirty="0">
              <a:solidFill>
                <a:schemeClr val="accent2"/>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200" b="0" dirty="0">
              <a:solidFill>
                <a:schemeClr val="accent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16</a:t>
            </a:fld>
            <a:endParaRPr lang="en-GB"/>
          </a:p>
        </p:txBody>
      </p:sp>
    </p:spTree>
    <p:extLst>
      <p:ext uri="{BB962C8B-B14F-4D97-AF65-F5344CB8AC3E}">
        <p14:creationId xmlns:p14="http://schemas.microsoft.com/office/powerpoint/2010/main" val="1289019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9</a:t>
            </a:r>
            <a:r>
              <a:rPr lang="en-GB" sz="1200" b="0" baseline="30000" dirty="0"/>
              <a:t>th</a:t>
            </a:r>
            <a:r>
              <a:rPr lang="en-GB" sz="1200" b="0" dirty="0"/>
              <a:t> March </a:t>
            </a:r>
            <a:r>
              <a:rPr lang="en-GB" sz="1200" b="0" dirty="0">
                <a:solidFill>
                  <a:srgbClr val="EC701C"/>
                </a:solidFill>
                <a:highlight>
                  <a:srgbClr val="FFFF00"/>
                </a:highlight>
                <a:latin typeface="Arial" panose="020B0604020202020204" pitchFamily="34" charset="0"/>
                <a:cs typeface="Arial" panose="020B0604020202020204" pitchFamily="34" charset="0"/>
              </a:rPr>
              <a:t>2023.</a:t>
            </a:r>
          </a:p>
          <a:p>
            <a:pPr marL="0" indent="0">
              <a:spcBef>
                <a:spcPts val="600"/>
              </a:spcBef>
              <a:buFont typeface="Arial" panose="020B0604020202020204" pitchFamily="34" charset="0"/>
              <a:buNone/>
            </a:pPr>
            <a:endParaRPr lang="en-GB" sz="1200" b="1" dirty="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1200" b="0" dirty="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0" dirty="0">
                <a:solidFill>
                  <a:srgbClr val="EC701C"/>
                </a:solidFill>
                <a:latin typeface="Arial" panose="020B0604020202020204" pitchFamily="34" charset="0"/>
                <a:cs typeface="Arial" panose="020B0604020202020204" pitchFamily="34" charset="0"/>
              </a:rPr>
              <a:t>The above chart presents claimant counts across Cambridgeshire &amp; Peterborough and as a percentage change from 12 months previous. </a:t>
            </a:r>
          </a:p>
          <a:p>
            <a:pPr marL="0" indent="0">
              <a:spcBef>
                <a:spcPts val="600"/>
              </a:spcBef>
              <a:buFont typeface="Arial" panose="020B0604020202020204" pitchFamily="34" charset="0"/>
              <a:buNone/>
            </a:pPr>
            <a:endParaRPr lang="en-GB" sz="1200" b="0" dirty="0">
              <a:solidFill>
                <a:srgbClr val="EC701C"/>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1800" b="0" dirty="0">
                <a:effectLst/>
                <a:latin typeface="Segoe UI" panose="020B0502040204020203" pitchFamily="34" charset="0"/>
              </a:rPr>
              <a:t>Throughout 2022 and the first quarter of 2023 the number of claimants compared to the same point in the previous year has been lower in Cambridgeshire and Peterborough as well as the UK as a whole. </a:t>
            </a:r>
            <a:br>
              <a:rPr lang="en-US" sz="1800" b="0" dirty="0">
                <a:effectLst/>
                <a:latin typeface="Segoe UI" panose="020B0502040204020203" pitchFamily="34" charset="0"/>
              </a:rPr>
            </a:br>
            <a:endParaRPr lang="en-US" sz="1800" b="0" dirty="0">
              <a:effectLst/>
              <a:latin typeface="Segoe UI" panose="020B0502040204020203" pitchFamily="34" charset="0"/>
            </a:endParaRPr>
          </a:p>
          <a:p>
            <a:pPr marL="285750" indent="-285750">
              <a:spcBef>
                <a:spcPts val="600"/>
              </a:spcBef>
              <a:buFont typeface="Arial" panose="020B0604020202020204" pitchFamily="34" charset="0"/>
              <a:buChar char="•"/>
            </a:pPr>
            <a:r>
              <a:rPr lang="en-US" sz="1800" b="0" dirty="0">
                <a:effectLst/>
                <a:latin typeface="Segoe UI" panose="020B0502040204020203" pitchFamily="34" charset="0"/>
              </a:rPr>
              <a:t>The rate at which these counts has decreased in Cambridgeshire and Peterborough compared to the UK has consistently been lower. </a:t>
            </a:r>
            <a:br>
              <a:rPr lang="en-US" sz="1800" b="0" dirty="0">
                <a:effectLst/>
                <a:latin typeface="Segoe UI" panose="020B0502040204020203" pitchFamily="34" charset="0"/>
              </a:rPr>
            </a:br>
            <a:endParaRPr lang="en-US" sz="1800" b="0" dirty="0">
              <a:effectLst/>
              <a:latin typeface="Segoe UI" panose="020B0502040204020203" pitchFamily="34" charset="0"/>
            </a:endParaRPr>
          </a:p>
          <a:p>
            <a:pPr marL="285750" indent="-285750">
              <a:spcBef>
                <a:spcPts val="600"/>
              </a:spcBef>
              <a:buFont typeface="Arial" panose="020B0604020202020204" pitchFamily="34" charset="0"/>
              <a:buChar char="•"/>
            </a:pPr>
            <a:r>
              <a:rPr lang="en-US" sz="1800" b="0" dirty="0">
                <a:effectLst/>
                <a:latin typeface="Segoe UI" panose="020B0502040204020203" pitchFamily="34" charset="0"/>
              </a:rPr>
              <a:t>As we have moved away from the peak claimant counts of the Covid period in 2021, the rate of the 12-month decrease has slowed but has not turned into an increase for either Cambridgeshire and Peterborough or the UK as a whole. </a:t>
            </a:r>
            <a:endParaRPr lang="en-GB" sz="1200" b="0" dirty="0">
              <a:solidFill>
                <a:srgbClr val="EC701C"/>
              </a:solidFill>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endParaRPr lang="en-GB" sz="1200" b="0" dirty="0">
              <a:solidFill>
                <a:srgbClr val="EC701C"/>
              </a:solidFill>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endParaRPr lang="en-GB" sz="1200" b="0" dirty="0">
              <a:solidFill>
                <a:srgbClr val="EC701C"/>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17</a:t>
            </a:fld>
            <a:endParaRPr lang="en-GB"/>
          </a:p>
        </p:txBody>
      </p:sp>
    </p:spTree>
    <p:extLst>
      <p:ext uri="{BB962C8B-B14F-4D97-AF65-F5344CB8AC3E}">
        <p14:creationId xmlns:p14="http://schemas.microsoft.com/office/powerpoint/2010/main" val="3718745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8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8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8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9</a:t>
            </a:r>
            <a:r>
              <a:rPr lang="en-GB" sz="800" b="0" baseline="30000" dirty="0"/>
              <a:t>th</a:t>
            </a:r>
            <a:r>
              <a:rPr lang="en-GB" sz="800" b="0" dirty="0"/>
              <a:t> March </a:t>
            </a:r>
            <a:r>
              <a:rPr lang="en-GB" sz="800" b="0" dirty="0">
                <a:solidFill>
                  <a:srgbClr val="EC701C"/>
                </a:solidFill>
                <a:highlight>
                  <a:srgbClr val="FFFF00"/>
                </a:highlight>
                <a:latin typeface="Arial" panose="020B0604020202020204" pitchFamily="34" charset="0"/>
                <a:cs typeface="Arial" panose="020B0604020202020204" pitchFamily="34" charset="0"/>
              </a:rPr>
              <a:t>2023.</a:t>
            </a:r>
          </a:p>
          <a:p>
            <a:pPr marL="0" indent="0">
              <a:spcBef>
                <a:spcPts val="600"/>
              </a:spcBef>
              <a:buFont typeface="Arial" panose="020B0604020202020204" pitchFamily="34" charset="0"/>
              <a:buNone/>
            </a:pPr>
            <a:endParaRPr lang="en-GB" sz="800" b="0" dirty="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1" dirty="0">
                <a:solidFill>
                  <a:srgbClr val="EC701C"/>
                </a:solidFill>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800" b="0" dirty="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0" dirty="0">
                <a:solidFill>
                  <a:srgbClr val="EC701C"/>
                </a:solidFill>
                <a:latin typeface="Arial" panose="020B0604020202020204" pitchFamily="34" charset="0"/>
                <a:cs typeface="Arial" panose="020B0604020202020204" pitchFamily="34" charset="0"/>
              </a:rPr>
              <a:t>The above chart presents claimant counts across Cambridgeshire &amp; Peterborough from January 1986 to March 2022.</a:t>
            </a:r>
          </a:p>
          <a:p>
            <a:pPr marL="0" indent="0">
              <a:spcBef>
                <a:spcPts val="600"/>
              </a:spcBef>
              <a:buFont typeface="Arial" panose="020B0604020202020204" pitchFamily="34" charset="0"/>
              <a:buNone/>
            </a:pPr>
            <a:endParaRPr lang="en-GB" sz="1050" dirty="0">
              <a:effectLst/>
              <a:latin typeface="Calibri" panose="020F0502020204030204" pitchFamily="34" charset="0"/>
            </a:endParaRPr>
          </a:p>
          <a:p>
            <a:pPr marL="285750" indent="-285750">
              <a:buFont typeface="Arial" panose="020B0604020202020204" pitchFamily="34" charset="0"/>
              <a:buChar char="•"/>
            </a:pPr>
            <a:r>
              <a:rPr lang="en-GB" sz="800" b="0" dirty="0">
                <a:latin typeface="Arial" panose="020B0604020202020204" pitchFamily="34" charset="0"/>
                <a:cs typeface="Arial" panose="020B0604020202020204" pitchFamily="34" charset="0"/>
              </a:rPr>
              <a:t>September 2020 (26,700) and August 2020 (26,935) saw the highest number of claimants since 1992.</a:t>
            </a:r>
            <a:br>
              <a:rPr lang="en-GB" sz="800" b="0" dirty="0">
                <a:latin typeface="Arial" panose="020B0604020202020204" pitchFamily="34" charset="0"/>
                <a:cs typeface="Arial" panose="020B0604020202020204" pitchFamily="34" charset="0"/>
              </a:rPr>
            </a:br>
            <a:endParaRPr lang="en-GB" sz="8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800" b="0" dirty="0">
                <a:latin typeface="Arial" panose="020B0604020202020204" pitchFamily="34" charset="0"/>
                <a:cs typeface="Arial" panose="020B0604020202020204" pitchFamily="34" charset="0"/>
              </a:rPr>
              <a:t>Claimant counts have decreased at a faster rate than seen from 1992, but this decline appears to have settled, at a much higher level than pre pandemic. </a:t>
            </a:r>
          </a:p>
        </p:txBody>
      </p:sp>
      <p:sp>
        <p:nvSpPr>
          <p:cNvPr id="4" name="Slide Number Placeholder 3"/>
          <p:cNvSpPr>
            <a:spLocks noGrp="1"/>
          </p:cNvSpPr>
          <p:nvPr>
            <p:ph type="sldNum" sz="quarter" idx="5"/>
          </p:nvPr>
        </p:nvSpPr>
        <p:spPr/>
        <p:txBody>
          <a:bodyPr/>
          <a:lstStyle/>
          <a:p>
            <a:fld id="{9E6CB208-4DB2-4AE8-A538-5D5D61A35EDD}" type="slidenum">
              <a:rPr lang="en-GB" smtClean="0"/>
              <a:t>18</a:t>
            </a:fld>
            <a:endParaRPr lang="en-GB"/>
          </a:p>
        </p:txBody>
      </p:sp>
    </p:spTree>
    <p:extLst>
      <p:ext uri="{BB962C8B-B14F-4D97-AF65-F5344CB8AC3E}">
        <p14:creationId xmlns:p14="http://schemas.microsoft.com/office/powerpoint/2010/main" val="800943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9</a:t>
            </a:r>
            <a:r>
              <a:rPr lang="en-GB" sz="1200" b="0" baseline="30000" dirty="0"/>
              <a:t>th</a:t>
            </a:r>
            <a:r>
              <a:rPr lang="en-GB" sz="1200" b="0" dirty="0"/>
              <a:t> March </a:t>
            </a:r>
            <a:r>
              <a:rPr lang="en-GB" sz="1200" b="0" dirty="0">
                <a:solidFill>
                  <a:srgbClr val="EC701C"/>
                </a:solidFill>
                <a:highlight>
                  <a:srgbClr val="FFFF00"/>
                </a:highlight>
                <a:latin typeface="Arial" panose="020B0604020202020204" pitchFamily="34" charset="0"/>
                <a:cs typeface="Arial" panose="020B0604020202020204" pitchFamily="34" charset="0"/>
              </a:rPr>
              <a:t>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solidFill>
                  <a:srgbClr val="EC701C"/>
                </a:solidFill>
                <a:highlight>
                  <a:srgbClr val="FFFF00"/>
                </a:highlight>
                <a:latin typeface="Arial" panose="020B0604020202020204" pitchFamily="34" charset="0"/>
                <a:cs typeface="Arial" panose="020B0604020202020204" pitchFamily="34" charset="0"/>
              </a:rPr>
              <a:t>Commentary</a:t>
            </a:r>
            <a:endParaRPr lang="en-GB" sz="1200" b="1" dirty="0">
              <a:solidFill>
                <a:srgbClr val="EC701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EC701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EC701C"/>
                </a:solidFill>
                <a:latin typeface="Arial" panose="020B0604020202020204" pitchFamily="34" charset="0"/>
                <a:cs typeface="Arial" panose="020B0604020202020204" pitchFamily="34" charset="0"/>
              </a:rPr>
              <a:t>The above chart presents the percentage change in claimant counts by age for the 12 months previous,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National statistics on claimant count since the pandemic have indicated that younger age groups have been disproportionately impacted. The above chart highlights the levels of change each age group has seen in claimant counts across the Cambridgeshire &amp; Peterborough area.</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Like the overall claimant figure, the 12 month trend has shown a consistent slowing in the rate at which the number of claimants has decreased, with 16-24 year olds seeing an actual increase.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18-24 claimant rate also remains higher than the other age groups across Cambridgeshire and Peterborough, as is particularly high in the more relatively deprived local authorities of Peterborough and Fenland. Cambridge City is the only local authority which bucks this trend, this may be because a large proportion of 18-24 year olds there will be full time students who are, for the most part, ineligible for claiming unemployment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EC701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0" dirty="0">
                <a:latin typeface="Arial" panose="020B0604020202020204" pitchFamily="34" charset="0"/>
                <a:cs typeface="Arial" panose="020B0604020202020204" pitchFamily="34" charset="0"/>
              </a:rPr>
              <a:t>In March 2023, there was an +6.7% increase in claimants aged 16-24 from December 2022, a +7.9% increase in claimants aged 25-49 and a +6.8% increase in claimants aged 50+. </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0" dirty="0">
                <a:latin typeface="Arial" panose="020B0604020202020204" pitchFamily="34" charset="0"/>
                <a:cs typeface="Arial" panose="020B0604020202020204" pitchFamily="34" charset="0"/>
              </a:rPr>
              <a:t>In Cambridgeshire, residents in the 18-24 age range have the highest claimant rate (2.6%). In Peterborough, the 18-24 age group also account for the highest claimant rate (7.6%), substantially higher than the 2.6% of this age group claiming across Cambridgeshire. This suggests that youth unemployment is more prevalent in Peterborough than Cambridgeshire. Fenland also has a high proportion of those aged 18-24 claiming relative to the other local authorities (6.7%).</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0" dirty="0">
                <a:latin typeface="Arial" panose="020B0604020202020204" pitchFamily="34" charset="0"/>
                <a:cs typeface="Arial" panose="020B0604020202020204" pitchFamily="34" charset="0"/>
              </a:rPr>
              <a:t>Until April 2022 claimant counts across all age groups showed decreases when compared to the previous 12 months with the magnitude of decreases increasing. However, from April 2022 the magnitude of decreases became smaller and started trending towards increases.</a:t>
            </a:r>
            <a:br>
              <a:rPr lang="en-GB" sz="1200" b="0" dirty="0">
                <a:latin typeface="Arial" panose="020B0604020202020204" pitchFamily="34" charset="0"/>
                <a:cs typeface="Arial" panose="020B0604020202020204" pitchFamily="34" charset="0"/>
              </a:rPr>
            </a:br>
            <a:r>
              <a:rPr lang="en-GB" sz="1200" b="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defRPr/>
            </a:pPr>
            <a:r>
              <a:rPr lang="en-GB" sz="1200" b="0" dirty="0">
                <a:latin typeface="Arial" panose="020B0604020202020204" pitchFamily="34" charset="0"/>
                <a:cs typeface="Arial" panose="020B0604020202020204" pitchFamily="34" charset="0"/>
              </a:rPr>
              <a:t>As of March 2023 the 16-24 age group has seen a +4.2% increase when compared to March 2022. All other age groups are still seeing decreases in claimants compared to the previous year but with the magnitude of decreases getting smaller.</a:t>
            </a:r>
          </a:p>
        </p:txBody>
      </p:sp>
      <p:sp>
        <p:nvSpPr>
          <p:cNvPr id="4" name="Slide Number Placeholder 3"/>
          <p:cNvSpPr>
            <a:spLocks noGrp="1"/>
          </p:cNvSpPr>
          <p:nvPr>
            <p:ph type="sldNum" sz="quarter" idx="5"/>
          </p:nvPr>
        </p:nvSpPr>
        <p:spPr/>
        <p:txBody>
          <a:bodyPr/>
          <a:lstStyle/>
          <a:p>
            <a:fld id="{9E6CB208-4DB2-4AE8-A538-5D5D61A35EDD}" type="slidenum">
              <a:rPr lang="en-GB" smtClean="0"/>
              <a:t>19</a:t>
            </a:fld>
            <a:endParaRPr lang="en-GB"/>
          </a:p>
        </p:txBody>
      </p:sp>
    </p:spTree>
    <p:extLst>
      <p:ext uri="{BB962C8B-B14F-4D97-AF65-F5344CB8AC3E}">
        <p14:creationId xmlns:p14="http://schemas.microsoft.com/office/powerpoint/2010/main" val="105454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416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647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Source – Universal Credit Claimants, Department for Work and Pensions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algn="l"/>
            <a:r>
              <a:rPr lang="en-US" b="0" i="0" dirty="0">
                <a:solidFill>
                  <a:srgbClr val="000000"/>
                </a:solidFill>
                <a:effectLst/>
                <a:latin typeface="Open Sans" panose="020B0606030504020204" pitchFamily="34" charset="0"/>
              </a:rPr>
              <a:t>Universal Credit is available in every </a:t>
            </a:r>
            <a:r>
              <a:rPr lang="en-US" b="0" i="0" dirty="0" err="1">
                <a:solidFill>
                  <a:srgbClr val="000000"/>
                </a:solidFill>
                <a:effectLst/>
                <a:latin typeface="Open Sans" panose="020B0606030504020204" pitchFamily="34" charset="0"/>
              </a:rPr>
              <a:t>jobcentre</a:t>
            </a:r>
            <a:r>
              <a:rPr lang="en-US" b="0" i="0" dirty="0">
                <a:solidFill>
                  <a:srgbClr val="000000"/>
                </a:solidFill>
                <a:effectLst/>
                <a:latin typeface="Open Sans" panose="020B0606030504020204" pitchFamily="34" charset="0"/>
              </a:rPr>
              <a:t> across Great Britain. Roll out was completed in December 2018.</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Universal Credit is a single payment for each household to help with living costs for those on a low income or out of work. It is replacing six benefits, commonly referred to as the legacy benefits:</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Income-based Jobseeker's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Income-related Employment and Support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 Support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Working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Child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Housing Benefit</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Support for housing costs, children and childcare costs are integrated into Universal Credit. It also provides additions for people with a disability, health condition or caring responsibilities which may prevent them from working.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The chart above highlights changes in the number of people on universal credit across Cambridgeshire and Peterborough by Employment Status from January 2020.</a:t>
            </a: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dirty="0">
                <a:solidFill>
                  <a:srgbClr val="000000"/>
                </a:solidFill>
                <a:effectLst/>
                <a:latin typeface="Open Sans" panose="020B0606030504020204" pitchFamily="34" charset="0"/>
              </a:rPr>
              <a:t>The number of Universal Credit claimants includes those who have started Universal Credit (completed the Universal Credit claim process and accepted their </a:t>
            </a:r>
            <a:r>
              <a:rPr lang="en-GB" b="0" i="0" dirty="0">
                <a:effectLst/>
                <a:latin typeface="Open Sans" panose="020B0606030504020204" pitchFamily="34" charset="0"/>
                <a:hlinkClick r:id="rId3" tooltip="Opens a new window"/>
              </a:rPr>
              <a:t>Claimant Commitment</a:t>
            </a:r>
            <a:r>
              <a:rPr lang="en-GB" b="0" i="0" dirty="0">
                <a:solidFill>
                  <a:srgbClr val="000000"/>
                </a:solidFill>
                <a:effectLst/>
                <a:latin typeface="Open Sans" panose="020B0606030504020204" pitchFamily="34" charset="0"/>
              </a:rPr>
              <a:t>) and have not had a closure of their claim recorded for this spell, up to the 'count date' (second Thursday in each month). A closure of their claim would be recorded either at the request of the individual or if their entitlement to Universal Credit ends, for example, if they no longer satisfy the financial conditions to receive Universal Credit as they have capital over £16,000.</a:t>
            </a:r>
          </a:p>
          <a:p>
            <a:pPr marL="0" indent="0">
              <a:spcBef>
                <a:spcPts val="600"/>
              </a:spcBef>
              <a:buFont typeface="Arial" panose="020B0604020202020204" pitchFamily="34" charset="0"/>
              <a:buNone/>
            </a:pP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dirty="0">
                <a:solidFill>
                  <a:srgbClr val="000000"/>
                </a:solidFill>
                <a:effectLst/>
                <a:latin typeface="Open Sans" panose="020B0606030504020204" pitchFamily="34" charset="0"/>
              </a:rPr>
              <a:t>It is important to note that the initial rise in claimants during the first lockdown period was due to policy changes brought in as part of the pandemic response that allowed people on higher incomes than before to claim the benefit, the peak of this increase came during the second lockdown in the Winter of 2020. </a:t>
            </a:r>
          </a:p>
          <a:p>
            <a:pPr marL="0" indent="0">
              <a:spcBef>
                <a:spcPts val="600"/>
              </a:spcBef>
              <a:buFont typeface="Arial" panose="020B0604020202020204" pitchFamily="34" charset="0"/>
              <a:buNone/>
            </a:pP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dirty="0">
                <a:solidFill>
                  <a:srgbClr val="000000"/>
                </a:solidFill>
                <a:effectLst/>
                <a:latin typeface="Open Sans" panose="020B0606030504020204" pitchFamily="34" charset="0"/>
              </a:rPr>
              <a:t>Unemployed claimants have consistently made up the majority of claimants. The increases across the last quarter, and the last 12 months, have mostly been driven by these unemployed claimants with the number of employed claimants remaining stable over the last 12 months and even decreasing in the last quarter. </a:t>
            </a:r>
            <a:endParaRPr lang="en-GB" b="1"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Despite decreases from Q1 of 2021, the numbers of those on universal credit remains much higher than Pre-Covid with numbers trending upwards from May 2022.</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Peterborough has the highest proportion of the 16-64 population claiming at 19.6%. Cambridge City has the lowest at 7.3%.</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All local authorities have seen increases in the number of those on universal credit from the previous 12 months (February 2022) with the largest increase seen in South Cambridgeshire (+11.8%).  Cambridge City has seen the smallest increase (+5.9%) whilst the overall region saw a +6.7% increase and Great Britain a +5.0% increase.</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All local authorities have seen an increase in the number of those on universal credit from the previous update (December 2022).</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Unemployed claimants make up the majority of people on universal credit (57%) and saw a +4.2% increase from December 2022 and a +11.6% increase from February 2022. In comparison employed claimants saw a -1.7% decrease from December 2022 and a +1.0% increase from February 2022.</a:t>
            </a:r>
          </a:p>
          <a:p>
            <a:pPr marL="171450" indent="-171450">
              <a:spcBef>
                <a:spcPts val="600"/>
              </a:spcBef>
              <a:buFont typeface="Arial" panose="020B0604020202020204" pitchFamily="34" charset="0"/>
              <a:buChar char="•"/>
            </a:pPr>
            <a:endParaRPr lang="en-GB" sz="1200" dirty="0"/>
          </a:p>
        </p:txBody>
      </p:sp>
      <p:sp>
        <p:nvSpPr>
          <p:cNvPr id="4" name="Slide Number Placeholder 3"/>
          <p:cNvSpPr>
            <a:spLocks noGrp="1"/>
          </p:cNvSpPr>
          <p:nvPr>
            <p:ph type="sldNum" sz="quarter" idx="5"/>
          </p:nvPr>
        </p:nvSpPr>
        <p:spPr/>
        <p:txBody>
          <a:bodyPr/>
          <a:lstStyle/>
          <a:p>
            <a:fld id="{9E6CB208-4DB2-4AE8-A538-5D5D61A35EDD}" type="slidenum">
              <a:rPr lang="en-GB" smtClean="0"/>
              <a:t>21</a:t>
            </a:fld>
            <a:endParaRPr lang="en-GB"/>
          </a:p>
        </p:txBody>
      </p:sp>
    </p:spTree>
    <p:extLst>
      <p:ext uri="{BB962C8B-B14F-4D97-AF65-F5344CB8AC3E}">
        <p14:creationId xmlns:p14="http://schemas.microsoft.com/office/powerpoint/2010/main" val="913966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85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498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Source –Annual Survey of Hours and Earnings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050" b="0" i="0" dirty="0">
                <a:solidFill>
                  <a:srgbClr val="333333"/>
                </a:solidFill>
                <a:effectLst/>
                <a:latin typeface="Verdana" panose="020B0604030504040204" pitchFamily="34" charset="0"/>
              </a:rPr>
              <a:t>The Annual Survey of Hours and Earnings (ASHE) is conducted in April each year to obtain information about the levels, distribution and make-up of earnings and hours worked for employees.</a:t>
            </a:r>
            <a:br>
              <a:rPr lang="en-US" sz="1050" dirty="0"/>
            </a:br>
            <a:br>
              <a:rPr lang="en-US" sz="1050" dirty="0"/>
            </a:br>
            <a:r>
              <a:rPr lang="en-US" sz="1050" b="0" i="0" dirty="0">
                <a:solidFill>
                  <a:srgbClr val="333333"/>
                </a:solidFill>
                <a:effectLst/>
                <a:latin typeface="Verdana" panose="020B0604030504040204" pitchFamily="34" charset="0"/>
              </a:rPr>
              <a:t>ASHE is based on a sample of employee jobs taken from HM Revenue &amp; Customs PAYE records. Information on earnings and hours is obtained in confidence from employers. ASHE does not cover the self-employed nor does it cover employees not paid during the reference period.</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05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050" b="0" i="0" dirty="0">
                <a:solidFill>
                  <a:srgbClr val="333333"/>
                </a:solidFill>
                <a:effectLst/>
                <a:latin typeface="Verdana" panose="020B0604030504040204" pitchFamily="34" charset="0"/>
              </a:rPr>
              <a:t>The data on this slide is based on the wages of those who are resident in Cambridgeshire and Peterborough and its constituent local authorities.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05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050" b="1" i="0" dirty="0">
                <a:solidFill>
                  <a:srgbClr val="333333"/>
                </a:solidFill>
                <a:effectLst/>
                <a:latin typeface="Verdana" panose="020B0604030504040204" pitchFamily="34" charset="0"/>
              </a:rPr>
              <a:t>Commentary</a:t>
            </a: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dirty="0"/>
              <a:t>The above charts  show the median weekly wage of full time workers across Cambridgeshire and Peterborough and the United Kingdom over the last three years, and the percentage increase in median weekly wage of full time workers compared to the CPIH, the ONS’ headline inflation measure over the same geography and time.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dirty="0"/>
              <a:t>The median weekly wage in Cambridgeshire and Peterborough in 2022 was £664.40, this is above the United Kingdom value of £640.00 as it has been for each of the last three years .</a:t>
            </a:r>
            <a:br>
              <a:rPr lang="en-GB" sz="800" b="0" i="0" dirty="0"/>
            </a:br>
            <a:endParaRPr lang="en-GB" sz="800" b="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dirty="0"/>
              <a:t>Between 2021 and 2022 the annual increase in median weekly wage was slightly lower in Cambridgeshire and Peterborough than the United Kingdom as a whole (4.5% compared to 5% in the UK), Both values had fallen well below inflation at the point the survey was taken (8%).</a:t>
            </a:r>
            <a:br>
              <a:rPr lang="en-GB" sz="800" b="0" i="0" dirty="0"/>
            </a:br>
            <a:endParaRPr lang="en-GB" sz="800" b="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dirty="0"/>
              <a:t>South Cambridgeshire is the only local authority to see a percentage decrease in the median weekly wage (-1.2%) from 2021. However, it still saw the highest median weekly wage out of all of Cambridgeshire and Peterborough’s local authorities (£767.70).</a:t>
            </a:r>
            <a:br>
              <a:rPr lang="en-GB" sz="800" b="0" i="0" dirty="0"/>
            </a:br>
            <a:endParaRPr lang="en-GB" sz="800" b="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dirty="0"/>
              <a:t>Huntingdonshire (+9%) saw the largest percentage increase in the median weekly wage from 2021.</a:t>
            </a:r>
            <a:br>
              <a:rPr lang="en-GB" sz="800" b="0" i="0" dirty="0"/>
            </a:br>
            <a:endParaRPr lang="en-GB" sz="800" b="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dirty="0"/>
              <a:t>Fenland (£593.80) and Peterborough (£586.20) are the only local authorities to have a median weekly wage lower than the United Kingdom average.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638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40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552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rial" panose="020B0604020202020204" pitchFamily="34" charset="0"/>
                <a:cs typeface="Arial" panose="020B0604020202020204" pitchFamily="34" charset="0"/>
              </a:rPr>
              <a:t>Source – </a:t>
            </a:r>
            <a:r>
              <a:rPr lang="en-GB" sz="1200" b="1" dirty="0" err="1">
                <a:latin typeface="Arial" panose="020B0604020202020204" pitchFamily="34" charset="0"/>
                <a:cs typeface="Arial" panose="020B0604020202020204" pitchFamily="34" charset="0"/>
              </a:rPr>
              <a:t>Lightcast</a:t>
            </a:r>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Technical Information </a:t>
            </a:r>
          </a:p>
          <a:p>
            <a:pPr algn="just" rtl="0" fontAlgn="base"/>
            <a:r>
              <a:rPr lang="en-US" sz="1800" b="0" i="0" dirty="0">
                <a:solidFill>
                  <a:srgbClr val="242424"/>
                </a:solidFill>
                <a:effectLst/>
                <a:latin typeface="Calibri" panose="020F0502020204030204" pitchFamily="34" charset="0"/>
              </a:rPr>
              <a:t>Vacancy data is sourced from </a:t>
            </a:r>
            <a:r>
              <a:rPr lang="en-US" sz="1800" b="0" i="0" dirty="0" err="1">
                <a:solidFill>
                  <a:srgbClr val="242424"/>
                </a:solidFill>
                <a:effectLst/>
                <a:latin typeface="Calibri" panose="020F0502020204030204" pitchFamily="34" charset="0"/>
              </a:rPr>
              <a:t>Lightcast</a:t>
            </a:r>
            <a:r>
              <a:rPr lang="en-US" sz="1800" b="0" i="0" dirty="0">
                <a:solidFill>
                  <a:srgbClr val="242424"/>
                </a:solidFill>
                <a:effectLst/>
                <a:latin typeface="Calibri" panose="020F0502020204030204" pitchFamily="34" charset="0"/>
              </a:rPr>
              <a:t>, a service that has been procured by Cambridgeshire and Peterborough Combined Authority which gives </a:t>
            </a:r>
            <a:r>
              <a:rPr lang="en-US" sz="1800" b="0" i="0" dirty="0" err="1">
                <a:solidFill>
                  <a:srgbClr val="242424"/>
                </a:solidFill>
                <a:effectLst/>
                <a:latin typeface="Calibri" panose="020F0502020204030204" pitchFamily="34" charset="0"/>
              </a:rPr>
              <a:t>labour</a:t>
            </a:r>
            <a:r>
              <a:rPr lang="en-US" sz="1800" b="0" i="0" dirty="0">
                <a:solidFill>
                  <a:srgbClr val="242424"/>
                </a:solidFill>
                <a:effectLst/>
                <a:latin typeface="Calibri" panose="020F0502020204030204" pitchFamily="34" charset="0"/>
              </a:rPr>
              <a:t> market information on Job postings, occupations, and industries. </a:t>
            </a:r>
            <a:r>
              <a:rPr lang="en-US" sz="1800" b="0" i="0" dirty="0" err="1">
                <a:solidFill>
                  <a:srgbClr val="242424"/>
                </a:solidFill>
                <a:effectLst/>
                <a:latin typeface="Calibri" panose="020F0502020204030204" pitchFamily="34" charset="0"/>
              </a:rPr>
              <a:t>Lightcast</a:t>
            </a:r>
            <a:r>
              <a:rPr lang="en-US" sz="1800" b="0" i="0" dirty="0">
                <a:solidFill>
                  <a:srgbClr val="242424"/>
                </a:solidFill>
                <a:effectLst/>
                <a:latin typeface="Calibri" panose="020F0502020204030204" pitchFamily="34" charset="0"/>
              </a:rPr>
              <a:t> has a job posting aggregator which scans jobs websites for posting and presents them together.   </a:t>
            </a:r>
            <a:endParaRPr lang="en-US" b="0" i="0" dirty="0">
              <a:solidFill>
                <a:srgbClr val="000000"/>
              </a:solidFill>
              <a:effectLst/>
              <a:latin typeface="Segoe UI" panose="020B0502040204020203" pitchFamily="34" charset="0"/>
            </a:endParaRPr>
          </a:p>
          <a:p>
            <a:pPr algn="just" rtl="0" fontAlgn="base"/>
            <a:r>
              <a:rPr lang="en-US" sz="1800" b="0" i="0" dirty="0" err="1">
                <a:solidFill>
                  <a:srgbClr val="242424"/>
                </a:solidFill>
                <a:effectLst/>
                <a:latin typeface="Calibri" panose="020F0502020204030204" pitchFamily="34" charset="0"/>
              </a:rPr>
              <a:t>Lightcast</a:t>
            </a:r>
            <a:r>
              <a:rPr lang="en-US" sz="1800" b="0" i="0" dirty="0">
                <a:solidFill>
                  <a:srgbClr val="242424"/>
                </a:solidFill>
                <a:effectLst/>
                <a:latin typeface="Calibri" panose="020F0502020204030204" pitchFamily="34" charset="0"/>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800" b="0" i="0" dirty="0">
              <a:solidFill>
                <a:srgbClr val="242424"/>
              </a:solidFill>
              <a:effectLst/>
              <a:latin typeface="Calibri" panose="020F0502020204030204" pitchFamily="34" charset="0"/>
            </a:endParaRPr>
          </a:p>
          <a:p>
            <a:pPr algn="just" rtl="0" fontAlgn="base"/>
            <a:r>
              <a:rPr lang="en-GB" dirty="0"/>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800" b="0" i="0" dirty="0">
              <a:solidFill>
                <a:srgbClr val="242424"/>
              </a:solidFill>
              <a:effectLst/>
              <a:latin typeface="Calibri" panose="020F0502020204030204" pitchFamily="34" charset="0"/>
            </a:endParaRPr>
          </a:p>
          <a:p>
            <a:pPr algn="just" rtl="0" fontAlgn="base"/>
            <a:endParaRPr lang="en-US" sz="1800" b="0" i="0" dirty="0">
              <a:solidFill>
                <a:srgbClr val="242424"/>
              </a:solidFill>
              <a:effectLst/>
              <a:latin typeface="Calibri" panose="020F0502020204030204" pitchFamily="34" charset="0"/>
            </a:endParaRPr>
          </a:p>
          <a:p>
            <a:pPr algn="just" rtl="0" fontAlgn="base"/>
            <a:r>
              <a:rPr lang="en-US" sz="1800" b="1" i="0" dirty="0">
                <a:solidFill>
                  <a:srgbClr val="242424"/>
                </a:solidFill>
                <a:effectLst/>
                <a:latin typeface="Calibri" panose="020F0502020204030204" pitchFamily="34" charset="0"/>
              </a:rPr>
              <a:t>Commentary</a:t>
            </a:r>
            <a:endParaRPr lang="en-US" b="1" i="0" dirty="0">
              <a:solidFill>
                <a:srgbClr val="000000"/>
              </a:solidFill>
              <a:effectLst/>
              <a:latin typeface="Segoe UI" panose="020B0502040204020203"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above chart illustrates online vacancy data across the Cambridgeshire &amp; Peterborough area since April 2020.  </a:t>
            </a:r>
            <a:r>
              <a:rPr lang="en-GB" dirty="0"/>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were </a:t>
            </a:r>
            <a:r>
              <a:rPr kumimoji="0" lang="en-GB" sz="1100" b="0"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rPr>
              <a:t>41,633 job postings across Cambridgeshire &amp; Peterborough in September 2022, down by -32% from March 2022. Nationally, job postings decreased by -8% in the same period. It should be noted that this large annual drop is due to March 2022 having the second highest number of monthly vacancies in the last 10 years</a:t>
            </a:r>
            <a:br>
              <a:rPr kumimoji="0" lang="en-GB" sz="1100" b="0"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rPr>
            </a:br>
            <a:endParaRPr kumimoji="0" lang="en-GB" sz="1100" b="0"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100" b="0" dirty="0">
                <a:latin typeface="Arial" panose="020B0604020202020204" pitchFamily="34" charset="0"/>
                <a:cs typeface="Arial" panose="020B0604020202020204" pitchFamily="34" charset="0"/>
              </a:rPr>
              <a:t>November 2021 saw the highest number of vacancies across Cambridgeshire &amp; Peterborough for the past ten years.</a:t>
            </a:r>
            <a:br>
              <a:rPr lang="en-GB" sz="1100" b="0" dirty="0">
                <a:latin typeface="Arial" panose="020B0604020202020204" pitchFamily="34" charset="0"/>
                <a:cs typeface="Arial" panose="020B0604020202020204" pitchFamily="34" charset="0"/>
              </a:rPr>
            </a:br>
            <a:endParaRPr lang="en-GB" sz="1100" b="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January 2023 saw a large increase in job postings: +23% from the previous month in Cambridgeshire and Peterborough and +21% nationally.</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100" b="1"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rPr>
              <a:t>The number of vacancies increased rapidly in the final quarter of 2021 but appear to have peaked in late 2021/early 2022 before rapidly decreasing and appearing to stabilise across the 2</a:t>
            </a:r>
            <a:r>
              <a:rPr kumimoji="0" lang="en-GB" sz="1100" b="0" i="0" u="none" strike="noStrike" kern="1200" cap="none" spc="0" normalizeH="0" baseline="30000" noProof="0" dirty="0">
                <a:ln>
                  <a:noFill/>
                </a:ln>
                <a:solidFill>
                  <a:srgbClr val="EC701C"/>
                </a:solidFill>
                <a:effectLst/>
                <a:uLnTx/>
                <a:uFillTx/>
                <a:latin typeface="Arial" panose="020B0604020202020204" pitchFamily="34" charset="0"/>
                <a:ea typeface="+mn-ea"/>
                <a:cs typeface="Arial" panose="020B0604020202020204" pitchFamily="34" charset="0"/>
              </a:rPr>
              <a:t>nd</a:t>
            </a:r>
            <a:r>
              <a:rPr kumimoji="0" lang="en-GB" sz="1100" b="0"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rPr>
              <a:t> half of 2022 and into 2023</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dirty="0"/>
          </a:p>
          <a:p>
            <a:r>
              <a:rPr lang="en-GB" i="1" dirty="0"/>
              <a:t>*</a:t>
            </a:r>
            <a:r>
              <a:rPr lang="en-GB" i="1" dirty="0" err="1"/>
              <a:t>Lightcast</a:t>
            </a:r>
            <a:r>
              <a:rPr lang="en-GB" i="1" dirty="0"/>
              <a:t> data is available from 2012 onwards.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42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Source – </a:t>
            </a:r>
            <a:r>
              <a:rPr lang="en-GB" sz="1000" b="1" dirty="0" err="1">
                <a:latin typeface="Arial" panose="020B0604020202020204" pitchFamily="34" charset="0"/>
                <a:cs typeface="Arial" panose="020B0604020202020204" pitchFamily="34" charset="0"/>
              </a:rPr>
              <a:t>Lightcast</a:t>
            </a:r>
            <a:endParaRPr lang="en-GB" sz="1000" b="1" dirty="0">
              <a:latin typeface="Arial" panose="020B0604020202020204" pitchFamily="34" charset="0"/>
              <a:cs typeface="Arial" panose="020B0604020202020204" pitchFamily="34" charset="0"/>
            </a:endParaRP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Technical Information </a:t>
            </a:r>
          </a:p>
          <a:p>
            <a:pPr algn="just" rtl="0" fontAlgn="base"/>
            <a:r>
              <a:rPr lang="en-US" sz="1200" b="0" i="0" dirty="0">
                <a:solidFill>
                  <a:srgbClr val="242424"/>
                </a:solidFill>
                <a:effectLst/>
                <a:latin typeface="Calibri" panose="020F0502020204030204" pitchFamily="34" charset="0"/>
              </a:rPr>
              <a:t>Vacancy data is sourced from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a service that has been procured by Cambridgeshire and Peterborough Combined Authority which gives </a:t>
            </a:r>
            <a:r>
              <a:rPr lang="en-US" sz="1200" b="0" i="0" dirty="0" err="1">
                <a:solidFill>
                  <a:srgbClr val="242424"/>
                </a:solidFill>
                <a:effectLst/>
                <a:latin typeface="Calibri" panose="020F0502020204030204" pitchFamily="34" charset="0"/>
              </a:rPr>
              <a:t>labour</a:t>
            </a:r>
            <a:r>
              <a:rPr lang="en-US" sz="1200" b="0" i="0" dirty="0">
                <a:solidFill>
                  <a:srgbClr val="242424"/>
                </a:solidFill>
                <a:effectLst/>
                <a:latin typeface="Calibri" panose="020F0502020204030204" pitchFamily="34" charset="0"/>
              </a:rPr>
              <a:t> market information on Job postings, occupations, and industries.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has a job posting aggregator which scans jobs websites for posting and presents them together.   </a:t>
            </a:r>
            <a:endParaRPr lang="en-US" b="0" i="0" dirty="0">
              <a:solidFill>
                <a:srgbClr val="000000"/>
              </a:solidFill>
              <a:effectLst/>
              <a:latin typeface="Segoe UI" panose="020B0502040204020203" pitchFamily="34" charset="0"/>
            </a:endParaRPr>
          </a:p>
          <a:p>
            <a:pPr algn="just" rtl="0" fontAlgn="base"/>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Calibri" panose="020F0502020204030204" pitchFamily="34" charset="0"/>
            </a:endParaRPr>
          </a:p>
          <a:p>
            <a:pPr algn="just" rtl="0" fontAlgn="base"/>
            <a:r>
              <a:rPr lang="en-GB" dirty="0"/>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200" b="0" i="0" dirty="0">
              <a:solidFill>
                <a:srgbClr val="242424"/>
              </a:solidFill>
              <a:effectLst/>
              <a:latin typeface="Calibri" panose="020F0502020204030204" pitchFamily="34" charset="0"/>
            </a:endParaRPr>
          </a:p>
          <a:p>
            <a:pPr marL="0" indent="0">
              <a:buFont typeface="Arial" panose="020B0604020202020204" pitchFamily="34" charset="0"/>
              <a:buNone/>
            </a:pPr>
            <a:endParaRPr lang="en-GB" sz="12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1" dirty="0">
                <a:latin typeface="Arial" panose="020B0604020202020204" pitchFamily="34" charset="0"/>
                <a:cs typeface="Arial" panose="020B0604020202020204" pitchFamily="34" charset="0"/>
              </a:rPr>
              <a:t>Commentary</a:t>
            </a: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dirty="0">
                <a:latin typeface="Arial" panose="020B0604020202020204" pitchFamily="34" charset="0"/>
                <a:cs typeface="Arial" panose="020B0604020202020204" pitchFamily="34" charset="0"/>
              </a:rPr>
              <a:t>The above table shows the number of Vacancies in Cambridgeshire and Peterborough in March 2023 by employment sector, and includes percentage changes from the previous quarter and previous year, including a national comparison. </a:t>
            </a: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Construction (+18%), Financial and Insurance Activities (+19%), Real estate activities (17%) and professional, scientific and technical activities (+14%) </a:t>
            </a:r>
            <a:r>
              <a:rPr lang="en-GB" b="0" dirty="0"/>
              <a:t>all saw increases of more than 10% from December 2022.</a:t>
            </a:r>
            <a:br>
              <a:rPr lang="en-GB" b="0" dirty="0"/>
            </a:br>
            <a:endParaRPr lang="en-GB" b="0" dirty="0"/>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Transportation and Storage (-23%), Accommodation and food services (-17%) saw the largest percentage decreases from December 2022 in Cambridgeshire and Peterborough.</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Each Sector in Cambridgeshire and Peterborough has decreased from March 2022. However, it should be stated that March 2022 was the month with the second highest number of vacancies over the last ten years.</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301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Source – </a:t>
            </a:r>
            <a:r>
              <a:rPr lang="en-GB" sz="1000" b="1" dirty="0" err="1">
                <a:latin typeface="Arial" panose="020B0604020202020204" pitchFamily="34" charset="0"/>
                <a:cs typeface="Arial" panose="020B0604020202020204" pitchFamily="34" charset="0"/>
              </a:rPr>
              <a:t>Lightcast</a:t>
            </a:r>
            <a:endParaRPr lang="en-GB" sz="1000" b="1" dirty="0">
              <a:latin typeface="Arial" panose="020B0604020202020204" pitchFamily="34" charset="0"/>
              <a:cs typeface="Arial" panose="020B0604020202020204" pitchFamily="34" charset="0"/>
            </a:endParaRP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Technical Information </a:t>
            </a:r>
          </a:p>
          <a:p>
            <a:pPr algn="just" rtl="0" fontAlgn="base"/>
            <a:r>
              <a:rPr lang="en-US" sz="1200" b="0" i="0" dirty="0">
                <a:solidFill>
                  <a:srgbClr val="242424"/>
                </a:solidFill>
                <a:effectLst/>
                <a:latin typeface="Calibri" panose="020F0502020204030204" pitchFamily="34" charset="0"/>
              </a:rPr>
              <a:t>Vacancy data is sourced from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a service that has been procured by Cambridgeshire and Peterborough Combined Authority which gives </a:t>
            </a:r>
            <a:r>
              <a:rPr lang="en-US" sz="1200" b="0" i="0" dirty="0" err="1">
                <a:solidFill>
                  <a:srgbClr val="242424"/>
                </a:solidFill>
                <a:effectLst/>
                <a:latin typeface="Calibri" panose="020F0502020204030204" pitchFamily="34" charset="0"/>
              </a:rPr>
              <a:t>labour</a:t>
            </a:r>
            <a:r>
              <a:rPr lang="en-US" sz="1200" b="0" i="0" dirty="0">
                <a:solidFill>
                  <a:srgbClr val="242424"/>
                </a:solidFill>
                <a:effectLst/>
                <a:latin typeface="Calibri" panose="020F0502020204030204" pitchFamily="34" charset="0"/>
              </a:rPr>
              <a:t> market information on Job postings, occupations, and industries.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has a job posting aggregator which scans jobs websites for posting and presents them together.   </a:t>
            </a:r>
            <a:endParaRPr lang="en-US" b="0" i="0" dirty="0">
              <a:solidFill>
                <a:srgbClr val="000000"/>
              </a:solidFill>
              <a:effectLst/>
              <a:latin typeface="Segoe UI" panose="020B0502040204020203" pitchFamily="34" charset="0"/>
            </a:endParaRPr>
          </a:p>
          <a:p>
            <a:pPr algn="just" rtl="0" fontAlgn="base"/>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only scans online jobs postings and therefore does not include any jobs which are advertised solely offline. There is also no guarantee that all online job postings are aggregated. For example, a specific job site may not be scanned.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242424"/>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Median Posting Duration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measures how long the average job posting is live online for.</a:t>
            </a:r>
            <a:r>
              <a:rPr kumimoji="0" lang="en-GB" sz="1200" b="0" i="0" u="none" strike="noStrike" kern="12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mn-cs"/>
              </a:rPr>
              <a:t> A longer time up could suggest that the company anticipates the role being harder to fill.</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Posting Intensity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is a ratio of how many times the same job role is posted. A higher ratio could suggest difficulty filling the role.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Commentary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a:latin typeface="Arial" panose="020B0604020202020204" pitchFamily="34" charset="0"/>
                <a:cs typeface="Arial" panose="020B0604020202020204" pitchFamily="34" charset="0"/>
              </a:rPr>
              <a:t>The table above shows the median posting duration and the posting intensity for employment sectors from January to March 2023. Both measures can be used as an indication of difficult to fill roles.</a:t>
            </a: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Across Cambridgeshire and Peterborough, the median posting duration was 33 days. Human Health and Social work, Manufacturing, other service activities and transportation and storage (all 34) were above this. Construction (35 days) had the longest median posting duration.</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Professional and Scientific activities (31), Information and Communication (31), are the 2 sectors most below the median posting duration. Arts, Entertainment and recreation, Financial and Insurance activities, Public administration and Defence; compulsory social security and real estate activities (All 32) were also below the Median posting duration for Cambridgeshire and Peterborough</a:t>
            </a:r>
            <a:r>
              <a:rPr lang="en-GB" sz="1200" dirty="0">
                <a:latin typeface="Arial" panose="020B0604020202020204" pitchFamily="34" charset="0"/>
                <a:cs typeface="Arial" panose="020B0604020202020204" pitchFamily="34" charset="0"/>
              </a:rPr>
              <a:t>.</a:t>
            </a: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The posting intensity across Cambridgeshire and Peterborough was 3:1. Human health and social work activities is the only sector above the regional average (4:1).</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61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1B4C5F6C-DF0B-4C58-9258-F11AECA74FD5}" type="slidenum">
              <a:rPr lang="en-GB" smtClean="0"/>
              <a:t>3</a:t>
            </a:fld>
            <a:endParaRPr lang="en-GB"/>
          </a:p>
        </p:txBody>
      </p:sp>
    </p:spTree>
    <p:extLst>
      <p:ext uri="{BB962C8B-B14F-4D97-AF65-F5344CB8AC3E}">
        <p14:creationId xmlns:p14="http://schemas.microsoft.com/office/powerpoint/2010/main" val="3311518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1B4C5F6C-DF0B-4C58-9258-F11AECA74FD5}" type="slidenum">
              <a:rPr lang="en-GB" smtClean="0"/>
              <a:t>4</a:t>
            </a:fld>
            <a:endParaRPr lang="en-GB"/>
          </a:p>
        </p:txBody>
      </p:sp>
    </p:spTree>
    <p:extLst>
      <p:ext uri="{BB962C8B-B14F-4D97-AF65-F5344CB8AC3E}">
        <p14:creationId xmlns:p14="http://schemas.microsoft.com/office/powerpoint/2010/main" val="3732547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000" b="1" i="0" dirty="0"/>
              <a:t>Source – Annual Population Survey,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0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000" b="1" i="0" dirty="0"/>
              <a:t>Technical Notes </a:t>
            </a:r>
            <a:br>
              <a:rPr lang="en-GB" sz="1000" b="1" i="0" dirty="0"/>
            </a:br>
            <a:br>
              <a:rPr lang="en-GB" sz="1000" b="1" i="0" dirty="0"/>
            </a:br>
            <a:r>
              <a:rPr lang="en-US" sz="1200" b="0" i="0" dirty="0">
                <a:solidFill>
                  <a:srgbClr val="333333"/>
                </a:solidFill>
                <a:effectLst/>
                <a:latin typeface="Verdana" panose="020B0604030504040204" pitchFamily="34" charset="0"/>
              </a:rPr>
              <a:t>A residence based </a:t>
            </a:r>
            <a:r>
              <a:rPr lang="en-US" sz="1200" b="0" i="0" dirty="0" err="1">
                <a:solidFill>
                  <a:srgbClr val="333333"/>
                </a:solidFill>
                <a:effectLst/>
                <a:latin typeface="Verdana" panose="020B0604030504040204" pitchFamily="34" charset="0"/>
              </a:rPr>
              <a:t>labour</a:t>
            </a:r>
            <a:r>
              <a:rPr lang="en-US" sz="120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0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i="0" dirty="0">
              <a:solidFill>
                <a:srgbClr val="333333"/>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solidFill>
                  <a:srgbClr val="333333"/>
                </a:solidFill>
                <a:effectLst/>
                <a:latin typeface="+mn-lt"/>
                <a:ea typeface="+mn-ea"/>
                <a:cs typeface="+mn-cs"/>
              </a:rPr>
              <a:t>Commentary</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1800" b="0" dirty="0">
                <a:effectLst/>
                <a:latin typeface="Calibri" panose="020F0502020204030204" pitchFamily="34" charset="0"/>
                <a:ea typeface="Calibri" panose="020F0502020204030204" pitchFamily="34" charset="0"/>
                <a:cs typeface="Times New Roman" panose="02020603050405020304" pitchFamily="18" charset="0"/>
              </a:rPr>
              <a:t>Between 2021 and 2022 Cambridgeshire and Peterborough experienced a growth in the proportion of the working age population moving out of economic inactivity into being economically active, and then potentially employed, a greater proportion when compared to the UK as a whole</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 January to December 2022 Cambridgeshire and Peterborough has, as it has done in previous years, maintained a higher employment rate, lower unemployment rate and a lower economic inactivity rate than the UK as a whole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 comparison with the same period last year and with the UK as a whole Cambridgeshire and Peterborough had seen a higher increase in the employment rate (+1.8 percentage points in C&amp;P compared to +0.8pp in the UK) and a greater fall in the economic inactivity rate (-1.3pp in C&amp;P compared to no change in the UK as a whole).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p:txBody>
      </p:sp>
      <p:sp>
        <p:nvSpPr>
          <p:cNvPr id="4" name="Slide Number Placeholder 3"/>
          <p:cNvSpPr>
            <a:spLocks noGrp="1"/>
          </p:cNvSpPr>
          <p:nvPr>
            <p:ph type="sldNum" sz="quarter" idx="5"/>
          </p:nvPr>
        </p:nvSpPr>
        <p:spPr/>
        <p:txBody>
          <a:bodyPr/>
          <a:lstStyle/>
          <a:p>
            <a:fld id="{9E6CB208-4DB2-4AE8-A538-5D5D61A35EDD}" type="slidenum">
              <a:rPr lang="en-GB" smtClean="0"/>
              <a:t>5</a:t>
            </a:fld>
            <a:endParaRPr lang="en-GB"/>
          </a:p>
        </p:txBody>
      </p:sp>
    </p:spTree>
    <p:extLst>
      <p:ext uri="{BB962C8B-B14F-4D97-AF65-F5344CB8AC3E}">
        <p14:creationId xmlns:p14="http://schemas.microsoft.com/office/powerpoint/2010/main" val="61248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Source – Annual Population Survey (2006-2022),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Technical Notes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050" b="0" i="0" dirty="0">
                <a:solidFill>
                  <a:srgbClr val="333333"/>
                </a:solidFill>
                <a:effectLst/>
                <a:latin typeface="Verdana" panose="020B0604030504040204" pitchFamily="34" charset="0"/>
              </a:rPr>
              <a:t>A residence based </a:t>
            </a:r>
            <a:r>
              <a:rPr lang="en-US" sz="1050" b="0" i="0" dirty="0" err="1">
                <a:solidFill>
                  <a:srgbClr val="333333"/>
                </a:solidFill>
                <a:effectLst/>
                <a:latin typeface="Verdana" panose="020B0604030504040204" pitchFamily="34" charset="0"/>
              </a:rPr>
              <a:t>labour</a:t>
            </a:r>
            <a:r>
              <a:rPr lang="en-US" sz="105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dirty="0"/>
              <a:t>The above chart shows the unemployment rate across Cambridgeshire &amp; Peterborough and the United Kingdom from 2006 to 2021 alongside a rolling three year average for the region.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dirty="0"/>
              <a:t>The unemployment rate has been consistently below the national level and has broadly followed the same pattern as seen nationally: a rise during the first year of the pandemic in 2020 and then a gradual decrease over the last two years.</a:t>
            </a:r>
            <a:br>
              <a:rPr lang="en-GB" sz="800" b="0" i="0" dirty="0"/>
            </a:br>
            <a:endParaRPr lang="en-GB" sz="800" b="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dirty="0"/>
              <a:t>Cambridgeshire and Peterborough’s unemployed population is decreasing at a lower rate than nationally, compared to January – December 2021 the unemployment rate in 2022 decreased by –0.6 percentage points, slower than the UK as a whole where it decreased by -0.9pp.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p:txBody>
      </p:sp>
      <p:sp>
        <p:nvSpPr>
          <p:cNvPr id="4" name="Slide Number Placeholder 3"/>
          <p:cNvSpPr>
            <a:spLocks noGrp="1"/>
          </p:cNvSpPr>
          <p:nvPr>
            <p:ph type="sldNum" sz="quarter" idx="5"/>
          </p:nvPr>
        </p:nvSpPr>
        <p:spPr/>
        <p:txBody>
          <a:bodyPr/>
          <a:lstStyle/>
          <a:p>
            <a:fld id="{9E6CB208-4DB2-4AE8-A538-5D5D61A35EDD}" type="slidenum">
              <a:rPr lang="en-GB" smtClean="0"/>
              <a:t>6</a:t>
            </a:fld>
            <a:endParaRPr lang="en-GB"/>
          </a:p>
        </p:txBody>
      </p:sp>
    </p:spTree>
    <p:extLst>
      <p:ext uri="{BB962C8B-B14F-4D97-AF65-F5344CB8AC3E}">
        <p14:creationId xmlns:p14="http://schemas.microsoft.com/office/powerpoint/2010/main" val="378188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 Census 2021, Office for National Statistics  </a:t>
            </a:r>
          </a:p>
          <a:p>
            <a:endParaRPr lang="en-GB" b="1" dirty="0"/>
          </a:p>
          <a:p>
            <a:pPr algn="l"/>
            <a:r>
              <a:rPr lang="en-GB" b="1" dirty="0"/>
              <a:t>Technical Notes</a:t>
            </a:r>
          </a:p>
          <a:p>
            <a:pPr algn="l"/>
            <a:r>
              <a:rPr lang="en-US" b="0" i="0" dirty="0">
                <a:solidFill>
                  <a:srgbClr val="323132"/>
                </a:solidFill>
                <a:effectLst/>
                <a:latin typeface="open sans" panose="020B0606030504020204" pitchFamily="34" charset="0"/>
              </a:rPr>
              <a:t>All usual residents aged 16 years and over who were either economically active and unemployed, or economically inactive were asked whether they had ever done any paid work. This meant that people in England and Wales who were not in employment during Census 2021 could be divided into three categories:</a:t>
            </a:r>
            <a:br>
              <a:rPr lang="en-US" b="0" i="0" dirty="0">
                <a:solidFill>
                  <a:srgbClr val="323132"/>
                </a:solidFill>
                <a:effectLst/>
                <a:latin typeface="open sans" panose="020B0606030504020204" pitchFamily="34" charset="0"/>
              </a:rPr>
            </a:br>
            <a:endParaRPr lang="en-US" b="0" i="0" dirty="0">
              <a:solidFill>
                <a:srgbClr val="323132"/>
              </a:solidFill>
              <a:effectLst/>
              <a:latin typeface="open sans" panose="020B0606030504020204" pitchFamily="34" charset="0"/>
            </a:endParaRP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Last did paid work within the last 12 months</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Last did paid work more than 12 months ago </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Have never worked</a:t>
            </a:r>
          </a:p>
          <a:p>
            <a:endParaRPr lang="en-GB" b="1" dirty="0"/>
          </a:p>
          <a:p>
            <a:r>
              <a:rPr lang="en-GB" b="1" dirty="0"/>
              <a:t>Commentary </a:t>
            </a:r>
          </a:p>
          <a:p>
            <a:endParaRPr lang="en-GB" b="0" dirty="0"/>
          </a:p>
          <a:p>
            <a:r>
              <a:rPr lang="en-GB" b="0" dirty="0"/>
              <a:t>The chart above looks at the unemployed population (aged 16+)  as they were reported in the 2021 census by their length of unemployment:  </a:t>
            </a:r>
          </a:p>
          <a:p>
            <a:pPr marL="0" indent="0">
              <a:buFont typeface="Arial" panose="020B0604020202020204" pitchFamily="34" charset="0"/>
              <a:buNone/>
            </a:pPr>
            <a:endParaRPr lang="en-GB" b="0" dirty="0"/>
          </a:p>
          <a:p>
            <a:pPr marL="171450" indent="-171450">
              <a:buFont typeface="Arial" panose="020B0604020202020204" pitchFamily="34" charset="0"/>
              <a:buChar char="•"/>
            </a:pPr>
            <a:r>
              <a:rPr lang="en-GB" sz="1200" b="0" dirty="0"/>
              <a:t>The majority of residents who were unemployed in </a:t>
            </a:r>
            <a:r>
              <a:rPr lang="en-GB" sz="1200" b="1" dirty="0"/>
              <a:t>Cambridgeshire and Peterborough</a:t>
            </a:r>
            <a:r>
              <a:rPr lang="en-GB" sz="1200" b="0" dirty="0"/>
              <a:t> had not worked in the last year (62.4%) but had worked at some point prior to this.</a:t>
            </a:r>
          </a:p>
          <a:p>
            <a:pPr marL="171450" indent="-171450">
              <a:buFont typeface="Arial" panose="020B0604020202020204" pitchFamily="34" charset="0"/>
              <a:buChar char="•"/>
            </a:pPr>
            <a:endParaRPr lang="en-GB" sz="1200" b="0" dirty="0">
              <a:cs typeface="Calibri"/>
            </a:endParaRPr>
          </a:p>
          <a:p>
            <a:pPr marL="171450" indent="-171450">
              <a:buFont typeface="Arial" panose="020B0604020202020204" pitchFamily="34" charset="0"/>
              <a:buChar char="•"/>
            </a:pPr>
            <a:r>
              <a:rPr lang="en-GB" sz="1200" b="0" dirty="0">
                <a:cs typeface="Calibri"/>
              </a:rPr>
              <a:t>There were </a:t>
            </a:r>
            <a:r>
              <a:rPr lang="en-GB" sz="1200" b="1" dirty="0">
                <a:cs typeface="Calibri"/>
              </a:rPr>
              <a:t>higher proportions of residents in Cambridge City (28.0%) and Peterborough (29.2%) who have never worked </a:t>
            </a:r>
            <a:r>
              <a:rPr lang="en-GB" sz="1200" b="0" dirty="0">
                <a:cs typeface="Calibri"/>
              </a:rPr>
              <a:t>compared to the other local authorities.</a:t>
            </a:r>
          </a:p>
          <a:p>
            <a:pPr marL="171450" indent="-171450">
              <a:buFont typeface="Arial" panose="020B0604020202020204" pitchFamily="34" charset="0"/>
              <a:buChar char="•"/>
            </a:pPr>
            <a:endParaRPr lang="en-GB" sz="1200" b="0" dirty="0">
              <a:cs typeface="Calibri"/>
            </a:endParaRPr>
          </a:p>
          <a:p>
            <a:pPr marL="171450" indent="-171450">
              <a:buFont typeface="Arial" panose="020B0604020202020204" pitchFamily="34" charset="0"/>
              <a:buChar char="•"/>
            </a:pPr>
            <a:r>
              <a:rPr lang="en-GB" sz="1200" b="1" dirty="0">
                <a:cs typeface="Calibri"/>
              </a:rPr>
              <a:t>Cambridge City had a higher proportion of those not in employment who had worked in the last year (24.1%) </a:t>
            </a:r>
            <a:r>
              <a:rPr lang="en-GB" sz="1200" b="0" dirty="0">
                <a:cs typeface="Calibri"/>
              </a:rPr>
              <a:t>compared to the other local authorities.</a:t>
            </a:r>
          </a:p>
        </p:txBody>
      </p:sp>
      <p:sp>
        <p:nvSpPr>
          <p:cNvPr id="4" name="Slide Number Placeholder 3"/>
          <p:cNvSpPr>
            <a:spLocks noGrp="1"/>
          </p:cNvSpPr>
          <p:nvPr>
            <p:ph type="sldNum" sz="quarter" idx="5"/>
          </p:nvPr>
        </p:nvSpPr>
        <p:spPr/>
        <p:txBody>
          <a:bodyPr/>
          <a:lstStyle/>
          <a:p>
            <a:fld id="{9E6CB208-4DB2-4AE8-A538-5D5D61A35EDD}" type="slidenum">
              <a:rPr lang="en-GB" smtClean="0"/>
              <a:t>7</a:t>
            </a:fld>
            <a:endParaRPr lang="en-GB"/>
          </a:p>
        </p:txBody>
      </p:sp>
    </p:spTree>
    <p:extLst>
      <p:ext uri="{BB962C8B-B14F-4D97-AF65-F5344CB8AC3E}">
        <p14:creationId xmlns:p14="http://schemas.microsoft.com/office/powerpoint/2010/main" val="967391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 Census 2021, Office for National Statistics  </a:t>
            </a:r>
          </a:p>
          <a:p>
            <a:endParaRPr lang="en-GB" b="1" dirty="0"/>
          </a:p>
          <a:p>
            <a:pPr algn="l"/>
            <a:r>
              <a:rPr lang="en-GB" b="1" dirty="0"/>
              <a:t>Technical Notes</a:t>
            </a:r>
          </a:p>
          <a:p>
            <a:pPr algn="l"/>
            <a:r>
              <a:rPr lang="en-US" b="0" i="0" dirty="0">
                <a:solidFill>
                  <a:srgbClr val="323132"/>
                </a:solidFill>
                <a:effectLst/>
                <a:latin typeface="open sans" panose="020B0606030504020204" pitchFamily="34" charset="0"/>
              </a:rPr>
              <a:t>All usual residents aged 16 years and over who were either economically active and unemployed, or economically inactive were asked whether they had ever done any paid work. This meant that people in England and Wales who were not in employment during Census 2021 could be divided into three categories:</a:t>
            </a:r>
            <a:br>
              <a:rPr lang="en-US" b="0" i="0" dirty="0">
                <a:solidFill>
                  <a:srgbClr val="323132"/>
                </a:solidFill>
                <a:effectLst/>
                <a:latin typeface="open sans" panose="020B0606030504020204" pitchFamily="34" charset="0"/>
              </a:rPr>
            </a:br>
            <a:endParaRPr lang="en-US" b="0" i="0" dirty="0">
              <a:solidFill>
                <a:srgbClr val="323132"/>
              </a:solidFill>
              <a:effectLst/>
              <a:latin typeface="open sans" panose="020B0606030504020204" pitchFamily="34" charset="0"/>
            </a:endParaRP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Last did paid work within the last 12 months</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Last did paid work more than 12 months ago </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Have never worked</a:t>
            </a:r>
          </a:p>
          <a:p>
            <a:pPr marL="0" indent="0" algn="l">
              <a:buFont typeface="Arial" panose="020B0604020202020204" pitchFamily="34" charset="0"/>
              <a:buNone/>
            </a:pPr>
            <a:endParaRPr lang="en-US" b="0" i="0" dirty="0">
              <a:solidFill>
                <a:srgbClr val="323132"/>
              </a:solidFill>
              <a:effectLst/>
              <a:latin typeface="open sans" panose="020B0606030504020204" pitchFamily="34" charset="0"/>
            </a:endParaRPr>
          </a:p>
          <a:p>
            <a:pPr marL="0" indent="0" algn="l">
              <a:buFont typeface="Arial" panose="020B0604020202020204" pitchFamily="34" charset="0"/>
              <a:buNone/>
            </a:pPr>
            <a:r>
              <a:rPr lang="en-US" b="1" i="0" dirty="0">
                <a:solidFill>
                  <a:srgbClr val="323132"/>
                </a:solidFill>
                <a:effectLst/>
                <a:latin typeface="open sans" panose="020B0606030504020204" pitchFamily="34" charset="0"/>
              </a:rPr>
              <a:t>Commentary</a:t>
            </a:r>
            <a:endParaRPr lang="en-GB" b="1" dirty="0"/>
          </a:p>
          <a:p>
            <a:endParaRPr lang="en-GB" dirty="0"/>
          </a:p>
          <a:p>
            <a:r>
              <a:rPr lang="en-GB" dirty="0"/>
              <a:t>The chart above looks at the unemployed population by economic activity status as they were reported in the 2021 census by their length of unemployment: </a:t>
            </a:r>
          </a:p>
          <a:p>
            <a:endParaRPr lang="en-GB" b="0" dirty="0"/>
          </a:p>
          <a:p>
            <a:pPr marL="171450" indent="-171450">
              <a:buFont typeface="Arial" panose="020B0604020202020204" pitchFamily="34" charset="0"/>
              <a:buChar char="•"/>
            </a:pPr>
            <a:r>
              <a:rPr lang="en-GB" sz="1200" b="0" dirty="0"/>
              <a:t>The majority of the economically inactive population in Cambridgeshire and Peterborough have been in employment at some point but have not worked in the last year, as opposed to those who have worked in the last 12 months and those who have never worked at all. This is also the case in the individual local authorities</a:t>
            </a:r>
          </a:p>
          <a:p>
            <a:pPr marL="171450" indent="-171450">
              <a:buFont typeface="Arial" panose="020B0604020202020204" pitchFamily="34" charset="0"/>
              <a:buChar char="•"/>
            </a:pPr>
            <a:r>
              <a:rPr lang="en-GB" sz="1200" b="0" dirty="0"/>
              <a:t>This compares to the majority of economically active but unemployed population having had worked in the in the last year in Cambridgeshire and Peterborough (50.6%). This is generally the case across most of the local authorities as well apart from Fenland and Cambridge where the majority of unemployed economically active residents have not worked in the last 12 months.</a:t>
            </a:r>
            <a:endParaRPr lang="en-GB" sz="1200" b="1" dirty="0">
              <a:cs typeface="Calibri"/>
            </a:endParaRPr>
          </a:p>
          <a:p>
            <a:endParaRPr lang="en-GB" sz="1200" b="1" dirty="0">
              <a:cs typeface="Calibri"/>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8</a:t>
            </a:fld>
            <a:endParaRPr lang="en-GB"/>
          </a:p>
        </p:txBody>
      </p:sp>
    </p:spTree>
    <p:extLst>
      <p:ext uri="{BB962C8B-B14F-4D97-AF65-F5344CB8AC3E}">
        <p14:creationId xmlns:p14="http://schemas.microsoft.com/office/powerpoint/2010/main" val="1912309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Source – Annual Population Survey (2006-2022),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Technical Notes</a:t>
            </a:r>
            <a:br>
              <a:rPr lang="en-GB" sz="500" b="1" i="0" dirty="0"/>
            </a:br>
            <a:br>
              <a:rPr lang="en-GB" sz="500" b="1" i="0" dirty="0"/>
            </a:br>
            <a:r>
              <a:rPr lang="en-US" sz="800" b="0" i="0" dirty="0">
                <a:solidFill>
                  <a:srgbClr val="333333"/>
                </a:solidFill>
                <a:effectLst/>
                <a:latin typeface="Verdana" panose="020B0604030504040204" pitchFamily="34" charset="0"/>
              </a:rPr>
              <a:t>A residence based </a:t>
            </a:r>
            <a:r>
              <a:rPr lang="en-US" sz="800" b="0" i="0" dirty="0" err="1">
                <a:solidFill>
                  <a:srgbClr val="333333"/>
                </a:solidFill>
                <a:effectLst/>
                <a:latin typeface="Verdana" panose="020B0604030504040204" pitchFamily="34" charset="0"/>
              </a:rPr>
              <a:t>labour</a:t>
            </a:r>
            <a:r>
              <a:rPr lang="en-US" sz="80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5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dirty="0"/>
              <a:t>The above chart shows the percentage of those aged 16-64 who are economically inactive across Cambridgeshire &amp; Peterborough and the </a:t>
            </a:r>
            <a:r>
              <a:rPr lang="en-GB" sz="800" i="0" u="none" dirty="0"/>
              <a:t>United Kingdom </a:t>
            </a:r>
            <a:r>
              <a:rPr lang="en-GB" sz="800" i="0" dirty="0"/>
              <a:t>from 2004 to 2021.</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dirty="0"/>
              <a:t>The percentage of those who were economically inactive in Cambridgeshire and Peterborough has been consistently below the national level.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i="0" dirty="0"/>
              <a:t>Whilst the gap in economic inactivity between Cambridgeshire and Peterborough and the UK as a whole closed during the pandemic, with the Cambridgeshire and Peterborough rate rising more quickly than the national one, the region appears to have quickly recovered to the extent the economic inactivity is now lower than pre-pandemic levels. This contrasts with the UK where it has only slightly decreased.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i="0" dirty="0"/>
              <a:t>This will mean that a higher proportion of Cambridgeshire and Peterborough residents are entering the labour market. The fall in the unemployment rate and rise in the employment rate implies that these residents are not just looking for work but that they are finding it.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p:txBody>
      </p:sp>
      <p:sp>
        <p:nvSpPr>
          <p:cNvPr id="4" name="Slide Number Placeholder 3"/>
          <p:cNvSpPr>
            <a:spLocks noGrp="1"/>
          </p:cNvSpPr>
          <p:nvPr>
            <p:ph type="sldNum" sz="quarter" idx="5"/>
          </p:nvPr>
        </p:nvSpPr>
        <p:spPr/>
        <p:txBody>
          <a:bodyPr/>
          <a:lstStyle/>
          <a:p>
            <a:fld id="{9E6CB208-4DB2-4AE8-A538-5D5D61A35EDD}" type="slidenum">
              <a:rPr lang="en-GB" smtClean="0"/>
              <a:t>9</a:t>
            </a:fld>
            <a:endParaRPr lang="en-GB"/>
          </a:p>
        </p:txBody>
      </p:sp>
    </p:spTree>
    <p:extLst>
      <p:ext uri="{BB962C8B-B14F-4D97-AF65-F5344CB8AC3E}">
        <p14:creationId xmlns:p14="http://schemas.microsoft.com/office/powerpoint/2010/main" val="291078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50365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07149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231630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873479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167728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3DE978-A285-4709-826C-D4611FD7BE64}"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177553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3DE978-A285-4709-826C-D4611FD7BE64}"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24114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3DE978-A285-4709-826C-D4611FD7BE64}" type="datetimeFigureOut">
              <a:rPr lang="en-GB" smtClean="0"/>
              <a:t>28/06/2023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219302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3DE978-A285-4709-826C-D4611FD7BE64}" type="datetimeFigureOut">
              <a:rPr lang="en-GB" smtClean="0"/>
              <a:t>28/06/2023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456481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DE978-A285-4709-826C-D4611FD7BE64}" type="datetimeFigureOut">
              <a:rPr lang="en-GB" smtClean="0"/>
              <a:t>28/06/2023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671213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DE978-A285-4709-826C-D4611FD7BE64}"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261613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550630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DE978-A285-4709-826C-D4611FD7BE64}"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062253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561092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74233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AA06AB-E1A9-428E-9A2A-C9DFFF05D9EB}"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12560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EAA06AB-E1A9-428E-9A2A-C9DFFF05D9EB}"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05326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EAA06AB-E1A9-428E-9A2A-C9DFFF05D9EB}" type="datetimeFigureOut">
              <a:rPr lang="en-GB" smtClean="0"/>
              <a:t>28/06/2023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8883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EAA06AB-E1A9-428E-9A2A-C9DFFF05D9EB}" type="datetimeFigureOut">
              <a:rPr lang="en-GB" smtClean="0"/>
              <a:t>28/06/2023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72982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A06AB-E1A9-428E-9A2A-C9DFFF05D9EB}" type="datetimeFigureOut">
              <a:rPr lang="en-GB" smtClean="0"/>
              <a:t>28/06/2023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8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06AB-E1A9-428E-9A2A-C9DFFF05D9EB}"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27485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06AB-E1A9-428E-9A2A-C9DFFF05D9EB}"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329709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A06AB-E1A9-428E-9A2A-C9DFFF05D9EB}" type="datetimeFigureOut">
              <a:rPr lang="en-GB" smtClean="0"/>
              <a:t>28/06/2023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AA324-B6F2-479F-B73C-00ED9AE99B9B}" type="slidenum">
              <a:rPr lang="en-GB" smtClean="0"/>
              <a:t>‹#›</a:t>
            </a:fld>
            <a:endParaRPr lang="en-GB"/>
          </a:p>
        </p:txBody>
      </p:sp>
    </p:spTree>
    <p:extLst>
      <p:ext uri="{BB962C8B-B14F-4D97-AF65-F5344CB8AC3E}">
        <p14:creationId xmlns:p14="http://schemas.microsoft.com/office/powerpoint/2010/main" val="2547578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DE978-A285-4709-826C-D4611FD7BE64}" type="datetimeFigureOut">
              <a:rPr lang="en-GB" smtClean="0"/>
              <a:t>28/06/2023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E9EA5-05C8-4B5B-B253-366C87BB7B5C}" type="slidenum">
              <a:rPr lang="en-GB" smtClean="0"/>
              <a:t>‹#›</a:t>
            </a:fld>
            <a:endParaRPr lang="en-GB"/>
          </a:p>
        </p:txBody>
      </p:sp>
    </p:spTree>
    <p:extLst>
      <p:ext uri="{BB962C8B-B14F-4D97-AF65-F5344CB8AC3E}">
        <p14:creationId xmlns:p14="http://schemas.microsoft.com/office/powerpoint/2010/main" val="1233152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search.group@cambridgeshire.gov.u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861725" y="3554091"/>
            <a:ext cx="7268147" cy="1754376"/>
          </a:xfrm>
        </p:spPr>
        <p:txBody>
          <a:bodyPr vert="horz" lIns="91440" tIns="45720" rIns="91440" bIns="45720" rtlCol="0" anchor="b">
            <a:normAutofit/>
          </a:bodyPr>
          <a:lstStyle/>
          <a:p>
            <a:r>
              <a:rPr lang="en-US" b="1" dirty="0"/>
              <a:t>CPCA Economy &amp; Employment Update</a:t>
            </a:r>
            <a:endParaRPr lang="en-US" b="1"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0145CA67-64CF-4EB4-8887-6ECB48DE38F3}"/>
              </a:ext>
            </a:extLst>
          </p:cNvPr>
          <p:cNvSpPr txBox="1"/>
          <p:nvPr/>
        </p:nvSpPr>
        <p:spPr>
          <a:xfrm>
            <a:off x="838199" y="5384878"/>
            <a:ext cx="7315200" cy="775494"/>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b="1" dirty="0">
                <a:solidFill>
                  <a:prstClr val="black"/>
                </a:solidFill>
                <a:latin typeface="Calibri" panose="020F0502020204030204"/>
              </a:rPr>
              <a:t>Quarter 1 2023 (January </a:t>
            </a:r>
            <a:r>
              <a:rPr lang="en-US" sz="1200" b="1">
                <a:solidFill>
                  <a:prstClr val="black"/>
                </a:solidFill>
                <a:latin typeface="Calibri" panose="020F0502020204030204"/>
              </a:rPr>
              <a:t>– March </a:t>
            </a:r>
            <a:r>
              <a:rPr lang="en-US" sz="1200" b="1" dirty="0">
                <a:solidFill>
                  <a:prstClr val="black"/>
                </a:solidFill>
                <a:latin typeface="Calibri" panose="020F0502020204030204"/>
              </a:rPr>
              <a:t>2023)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Research Group, Cambridgeshire County Council</a:t>
            </a:r>
            <a:endParaRPr kumimoji="0" lang="en-US" sz="1200" b="1"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Research.Group@Cambridgeshire.gov.uk</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3">
            <a:extLst>
              <a:ext uri="{FF2B5EF4-FFF2-40B4-BE49-F238E27FC236}">
                <a16:creationId xmlns:a16="http://schemas.microsoft.com/office/drawing/2014/main" id="{0371F944-83DC-43A0-9D4F-E4DF376ADB05}"/>
              </a:ext>
            </a:extLst>
          </p:cNvPr>
          <p:cNvPicPr>
            <a:picLocks noChangeAspect="1"/>
          </p:cNvPicPr>
          <p:nvPr/>
        </p:nvPicPr>
        <p:blipFill>
          <a:blip r:embed="rId4"/>
          <a:stretch>
            <a:fillRect/>
          </a:stretch>
        </p:blipFill>
        <p:spPr>
          <a:xfrm>
            <a:off x="8591107" y="5939235"/>
            <a:ext cx="3462850" cy="761826"/>
          </a:xfrm>
          <a:prstGeom prst="rect">
            <a:avLst/>
          </a:prstGeom>
        </p:spPr>
      </p:pic>
      <p:pic>
        <p:nvPicPr>
          <p:cNvPr id="6" name="Picture 5">
            <a:extLst>
              <a:ext uri="{FF2B5EF4-FFF2-40B4-BE49-F238E27FC236}">
                <a16:creationId xmlns:a16="http://schemas.microsoft.com/office/drawing/2014/main" id="{36F529C0-1F8D-4D13-AB27-FBD34D6871BE}"/>
              </a:ext>
            </a:extLst>
          </p:cNvPr>
          <p:cNvPicPr>
            <a:picLocks noChangeAspect="1"/>
          </p:cNvPicPr>
          <p:nvPr/>
        </p:nvPicPr>
        <p:blipFill>
          <a:blip r:embed="rId5"/>
          <a:stretch>
            <a:fillRect/>
          </a:stretch>
        </p:blipFill>
        <p:spPr>
          <a:xfrm>
            <a:off x="8466798" y="0"/>
            <a:ext cx="3580071" cy="1351301"/>
          </a:xfrm>
          <a:prstGeom prst="rect">
            <a:avLst/>
          </a:prstGeom>
        </p:spPr>
      </p:pic>
    </p:spTree>
    <p:extLst>
      <p:ext uri="{BB962C8B-B14F-4D97-AF65-F5344CB8AC3E}">
        <p14:creationId xmlns:p14="http://schemas.microsoft.com/office/powerpoint/2010/main" val="20810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2E6749-4A98-EBA7-37E3-808BAA1188E7}"/>
              </a:ext>
            </a:extLst>
          </p:cNvPr>
          <p:cNvSpPr/>
          <p:nvPr/>
        </p:nvSpPr>
        <p:spPr>
          <a:xfrm>
            <a:off x="0" y="-75769"/>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Census 2021 – Economic Inactivity by Reason (16+)</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FD2CF4A-5E38-D6D7-1E83-47DA8DEC05D7}"/>
              </a:ext>
            </a:extLst>
          </p:cNvPr>
          <p:cNvSpPr txBox="1"/>
          <p:nvPr/>
        </p:nvSpPr>
        <p:spPr>
          <a:xfrm>
            <a:off x="289249" y="6100823"/>
            <a:ext cx="11683729" cy="646331"/>
          </a:xfrm>
          <a:prstGeom prst="rect">
            <a:avLst/>
          </a:prstGeom>
          <a:noFill/>
        </p:spPr>
        <p:txBody>
          <a:bodyPr wrap="square">
            <a:spAutoFit/>
          </a:bodyPr>
          <a:lstStyle/>
          <a:p>
            <a:r>
              <a:rPr lang="en-GB" sz="1200" b="1" i="1" dirty="0">
                <a:solidFill>
                  <a:srgbClr val="323132"/>
                </a:solidFill>
                <a:latin typeface="open sans" panose="020B0606030504020204" pitchFamily="34" charset="0"/>
              </a:rPr>
              <a:t>Note</a:t>
            </a:r>
            <a:r>
              <a:rPr lang="en-GB" sz="1200" i="1" dirty="0">
                <a:solidFill>
                  <a:srgbClr val="323132"/>
                </a:solidFill>
                <a:latin typeface="open sans" panose="020B0606030504020204" pitchFamily="34" charset="0"/>
              </a:rPr>
              <a:t> – As</a:t>
            </a:r>
            <a:r>
              <a:rPr lang="en-GB" sz="1200" i="1" dirty="0"/>
              <a:t> </a:t>
            </a:r>
            <a:r>
              <a:rPr lang="en-US" sz="1200" b="0" i="1" dirty="0">
                <a:solidFill>
                  <a:srgbClr val="323132"/>
                </a:solidFill>
                <a:effectLst/>
                <a:latin typeface="open sans" panose="020B0606030504020204" pitchFamily="34" charset="0"/>
              </a:rPr>
              <a:t>Census 2021 took place during the coronavirus (COVID-19) pandemic, a period of unparalleled and rapid change; the national lockdown, associated guidance and furlough measures will have affected data associated with the </a:t>
            </a:r>
            <a:r>
              <a:rPr lang="en-US" sz="1200" b="0" i="1" dirty="0" err="1">
                <a:solidFill>
                  <a:srgbClr val="323132"/>
                </a:solidFill>
                <a:effectLst/>
                <a:latin typeface="open sans" panose="020B0606030504020204" pitchFamily="34" charset="0"/>
              </a:rPr>
              <a:t>labour</a:t>
            </a:r>
            <a:r>
              <a:rPr lang="en-US" sz="1200" b="0" i="1" dirty="0">
                <a:solidFill>
                  <a:srgbClr val="323132"/>
                </a:solidFill>
                <a:effectLst/>
                <a:latin typeface="open sans" panose="020B0606030504020204" pitchFamily="34" charset="0"/>
              </a:rPr>
              <a:t> market. </a:t>
            </a:r>
            <a:r>
              <a:rPr lang="en-US" sz="1200" i="1" dirty="0">
                <a:solidFill>
                  <a:srgbClr val="323132"/>
                </a:solidFill>
                <a:latin typeface="open sans" panose="020B0606030504020204" pitchFamily="34" charset="0"/>
              </a:rPr>
              <a:t>This should be considered when using this data for planning or policy purposes.</a:t>
            </a:r>
            <a:r>
              <a:rPr lang="en-GB" sz="1200" i="1" dirty="0">
                <a:solidFill>
                  <a:srgbClr val="323132"/>
                </a:solidFill>
                <a:latin typeface="open sans" panose="020B0606030504020204" pitchFamily="34" charset="0"/>
              </a:rPr>
              <a:t> The chart above depicts the economically inactive 16+ population, whilst other analysis within this slide pack focuses on the 16-64 age group</a:t>
            </a:r>
            <a:endParaRPr lang="en-GB" sz="1200" i="1" dirty="0"/>
          </a:p>
        </p:txBody>
      </p:sp>
      <p:pic>
        <p:nvPicPr>
          <p:cNvPr id="2" name="Picture 1">
            <a:extLst>
              <a:ext uri="{FF2B5EF4-FFF2-40B4-BE49-F238E27FC236}">
                <a16:creationId xmlns:a16="http://schemas.microsoft.com/office/drawing/2014/main" id="{34624D83-5B26-165D-2945-B35D8C869CC0}"/>
              </a:ext>
            </a:extLst>
          </p:cNvPr>
          <p:cNvPicPr>
            <a:picLocks noChangeAspect="1"/>
          </p:cNvPicPr>
          <p:nvPr/>
        </p:nvPicPr>
        <p:blipFill>
          <a:blip r:embed="rId3"/>
          <a:stretch>
            <a:fillRect/>
          </a:stretch>
        </p:blipFill>
        <p:spPr>
          <a:xfrm>
            <a:off x="696418" y="737994"/>
            <a:ext cx="11162150" cy="5032186"/>
          </a:xfrm>
          <a:prstGeom prst="rect">
            <a:avLst/>
          </a:prstGeom>
        </p:spPr>
      </p:pic>
    </p:spTree>
    <p:extLst>
      <p:ext uri="{BB962C8B-B14F-4D97-AF65-F5344CB8AC3E}">
        <p14:creationId xmlns:p14="http://schemas.microsoft.com/office/powerpoint/2010/main" val="1850699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2E6749-4A98-EBA7-37E3-808BAA1188E7}"/>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Census 2021 – Economic Inactivity by Reason (16-64 Only)</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FD2CF4A-5E38-D6D7-1E83-47DA8DEC05D7}"/>
              </a:ext>
            </a:extLst>
          </p:cNvPr>
          <p:cNvSpPr txBox="1"/>
          <p:nvPr/>
        </p:nvSpPr>
        <p:spPr>
          <a:xfrm>
            <a:off x="268895" y="6000621"/>
            <a:ext cx="11683729" cy="461665"/>
          </a:xfrm>
          <a:prstGeom prst="rect">
            <a:avLst/>
          </a:prstGeom>
          <a:noFill/>
        </p:spPr>
        <p:txBody>
          <a:bodyPr wrap="square">
            <a:spAutoFit/>
          </a:bodyPr>
          <a:lstStyle/>
          <a:p>
            <a:r>
              <a:rPr lang="en-GB" sz="1200" b="1" i="1" dirty="0">
                <a:solidFill>
                  <a:srgbClr val="323132"/>
                </a:solidFill>
                <a:latin typeface="open sans" panose="020B0606030504020204" pitchFamily="34" charset="0"/>
              </a:rPr>
              <a:t>Note</a:t>
            </a:r>
            <a:r>
              <a:rPr lang="en-GB" sz="1200" i="1" dirty="0">
                <a:solidFill>
                  <a:srgbClr val="323132"/>
                </a:solidFill>
                <a:latin typeface="open sans" panose="020B0606030504020204" pitchFamily="34" charset="0"/>
              </a:rPr>
              <a:t> – As</a:t>
            </a:r>
            <a:r>
              <a:rPr lang="en-GB" sz="1200" i="1" dirty="0"/>
              <a:t> </a:t>
            </a:r>
            <a:r>
              <a:rPr lang="en-US" sz="1200" b="0" i="1" dirty="0">
                <a:solidFill>
                  <a:srgbClr val="323132"/>
                </a:solidFill>
                <a:effectLst/>
                <a:latin typeface="open sans" panose="020B0606030504020204" pitchFamily="34" charset="0"/>
              </a:rPr>
              <a:t>Census 2021 took place during the coronavirus (COVID-19) pandemic, a period of unparalleled and rapid change; the national lockdown, associated guidance and furlough measures will have affected data associated with the </a:t>
            </a:r>
            <a:r>
              <a:rPr lang="en-US" sz="1200" b="0" i="1" dirty="0" err="1">
                <a:solidFill>
                  <a:srgbClr val="323132"/>
                </a:solidFill>
                <a:effectLst/>
                <a:latin typeface="open sans" panose="020B0606030504020204" pitchFamily="34" charset="0"/>
              </a:rPr>
              <a:t>labour</a:t>
            </a:r>
            <a:r>
              <a:rPr lang="en-US" sz="1200" b="0" i="1" dirty="0">
                <a:solidFill>
                  <a:srgbClr val="323132"/>
                </a:solidFill>
                <a:effectLst/>
                <a:latin typeface="open sans" panose="020B0606030504020204" pitchFamily="34" charset="0"/>
              </a:rPr>
              <a:t> market. </a:t>
            </a:r>
            <a:r>
              <a:rPr lang="en-US" sz="1200" i="1" dirty="0">
                <a:solidFill>
                  <a:srgbClr val="323132"/>
                </a:solidFill>
                <a:latin typeface="open sans" panose="020B0606030504020204" pitchFamily="34" charset="0"/>
              </a:rPr>
              <a:t>This should be considered when using this data for planning or policy purposes.</a:t>
            </a:r>
            <a:r>
              <a:rPr lang="en-GB" sz="1200" i="1" dirty="0">
                <a:solidFill>
                  <a:srgbClr val="323132"/>
                </a:solidFill>
                <a:latin typeface="open sans" panose="020B0606030504020204" pitchFamily="34" charset="0"/>
              </a:rPr>
              <a:t> </a:t>
            </a:r>
            <a:endParaRPr lang="en-GB" sz="1200" i="1" dirty="0"/>
          </a:p>
        </p:txBody>
      </p:sp>
      <p:pic>
        <p:nvPicPr>
          <p:cNvPr id="2" name="Picture 1">
            <a:extLst>
              <a:ext uri="{FF2B5EF4-FFF2-40B4-BE49-F238E27FC236}">
                <a16:creationId xmlns:a16="http://schemas.microsoft.com/office/drawing/2014/main" id="{EBB9B183-405A-A407-AF42-A39E474A6518}"/>
              </a:ext>
            </a:extLst>
          </p:cNvPr>
          <p:cNvPicPr>
            <a:picLocks noChangeAspect="1"/>
          </p:cNvPicPr>
          <p:nvPr/>
        </p:nvPicPr>
        <p:blipFill>
          <a:blip r:embed="rId3"/>
          <a:stretch>
            <a:fillRect/>
          </a:stretch>
        </p:blipFill>
        <p:spPr>
          <a:xfrm>
            <a:off x="228537" y="1127397"/>
            <a:ext cx="11724087" cy="4372372"/>
          </a:xfrm>
          <a:prstGeom prst="rect">
            <a:avLst/>
          </a:prstGeom>
        </p:spPr>
      </p:pic>
    </p:spTree>
    <p:extLst>
      <p:ext uri="{BB962C8B-B14F-4D97-AF65-F5344CB8AC3E}">
        <p14:creationId xmlns:p14="http://schemas.microsoft.com/office/powerpoint/2010/main" val="2981617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D9936E-E90D-4F5A-9096-CBDF4591EA74}"/>
              </a:ext>
            </a:extLst>
          </p:cNvPr>
          <p:cNvSpPr/>
          <p:nvPr/>
        </p:nvSpPr>
        <p:spPr>
          <a:xfrm>
            <a:off x="0" y="-3624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Rate (16-64) – </a:t>
            </a:r>
            <a:r>
              <a:rPr lang="en-GB" sz="2800" b="1" dirty="0">
                <a:solidFill>
                  <a:prstClr val="white"/>
                </a:solidFill>
                <a:latin typeface="Calibri" panose="020F0502020204030204"/>
              </a:rPr>
              <a:t>80.1</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 (January 2022 – December 2022)</a:t>
            </a:r>
          </a:p>
        </p:txBody>
      </p:sp>
      <p:sp>
        <p:nvSpPr>
          <p:cNvPr id="4" name="Rectangle: Rounded Corners 3">
            <a:extLst>
              <a:ext uri="{FF2B5EF4-FFF2-40B4-BE49-F238E27FC236}">
                <a16:creationId xmlns:a16="http://schemas.microsoft.com/office/drawing/2014/main" id="{FB72B3DF-5326-4312-8634-54FC2E4B4B69}"/>
              </a:ext>
            </a:extLst>
          </p:cNvPr>
          <p:cNvSpPr/>
          <p:nvPr/>
        </p:nvSpPr>
        <p:spPr>
          <a:xfrm>
            <a:off x="608073"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B2690C-64E7-46A5-91DE-7DF2FE01A50A}"/>
              </a:ext>
            </a:extLst>
          </p:cNvPr>
          <p:cNvSpPr txBox="1"/>
          <p:nvPr/>
        </p:nvSpPr>
        <p:spPr>
          <a:xfrm>
            <a:off x="643609" y="5626015"/>
            <a:ext cx="182924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Rolling Quarterly change </a:t>
            </a:r>
            <a:b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(Sept – Dec 22):</a:t>
            </a:r>
          </a:p>
        </p:txBody>
      </p:sp>
      <p:sp>
        <p:nvSpPr>
          <p:cNvPr id="3" name="TextBox 2">
            <a:extLst>
              <a:ext uri="{FF2B5EF4-FFF2-40B4-BE49-F238E27FC236}">
                <a16:creationId xmlns:a16="http://schemas.microsoft.com/office/drawing/2014/main" id="{D9226147-33A4-4D9D-B338-881EC349B5FA}"/>
              </a:ext>
            </a:extLst>
          </p:cNvPr>
          <p:cNvSpPr txBox="1"/>
          <p:nvPr/>
        </p:nvSpPr>
        <p:spPr>
          <a:xfrm>
            <a:off x="2493895" y="5842873"/>
            <a:ext cx="12661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+2.2pp</a:t>
            </a:r>
          </a:p>
        </p:txBody>
      </p:sp>
      <p:sp>
        <p:nvSpPr>
          <p:cNvPr id="9" name="Rectangle: Rounded Corners 8">
            <a:extLst>
              <a:ext uri="{FF2B5EF4-FFF2-40B4-BE49-F238E27FC236}">
                <a16:creationId xmlns:a16="http://schemas.microsoft.com/office/drawing/2014/main" id="{D1E97169-4CBF-4A52-B101-0765903F9EE1}"/>
              </a:ext>
            </a:extLst>
          </p:cNvPr>
          <p:cNvSpPr/>
          <p:nvPr/>
        </p:nvSpPr>
        <p:spPr>
          <a:xfrm>
            <a:off x="4241198"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57F29FA-99FB-43C5-B751-174C6D71EA76}"/>
              </a:ext>
            </a:extLst>
          </p:cNvPr>
          <p:cNvSpPr txBox="1"/>
          <p:nvPr/>
        </p:nvSpPr>
        <p:spPr>
          <a:xfrm>
            <a:off x="4253912" y="5677431"/>
            <a:ext cx="20351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Previous change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(Jun – Sept 22):</a:t>
            </a:r>
          </a:p>
        </p:txBody>
      </p:sp>
      <p:sp>
        <p:nvSpPr>
          <p:cNvPr id="14" name="Rectangle: Rounded Corners 13">
            <a:extLst>
              <a:ext uri="{FF2B5EF4-FFF2-40B4-BE49-F238E27FC236}">
                <a16:creationId xmlns:a16="http://schemas.microsoft.com/office/drawing/2014/main" id="{D2BC10BD-6F37-49FA-9BCC-EC11A924DBF2}"/>
              </a:ext>
            </a:extLst>
          </p:cNvPr>
          <p:cNvSpPr/>
          <p:nvPr/>
        </p:nvSpPr>
        <p:spPr>
          <a:xfrm>
            <a:off x="7857671"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7A4623-2B99-4044-90C2-8ABC304D4C50}"/>
              </a:ext>
            </a:extLst>
          </p:cNvPr>
          <p:cNvSpPr txBox="1"/>
          <p:nvPr/>
        </p:nvSpPr>
        <p:spPr>
          <a:xfrm>
            <a:off x="7878712" y="5677431"/>
            <a:ext cx="18292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Change since December 2021:</a:t>
            </a:r>
          </a:p>
        </p:txBody>
      </p:sp>
      <p:sp>
        <p:nvSpPr>
          <p:cNvPr id="16" name="TextBox 15">
            <a:extLst>
              <a:ext uri="{FF2B5EF4-FFF2-40B4-BE49-F238E27FC236}">
                <a16:creationId xmlns:a16="http://schemas.microsoft.com/office/drawing/2014/main" id="{61AD0DBC-6257-45B0-999B-593C1FD6D854}"/>
              </a:ext>
            </a:extLst>
          </p:cNvPr>
          <p:cNvSpPr txBox="1"/>
          <p:nvPr/>
        </p:nvSpPr>
        <p:spPr>
          <a:xfrm>
            <a:off x="6258598" y="5894773"/>
            <a:ext cx="13509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-2.2pp</a:t>
            </a:r>
          </a:p>
        </p:txBody>
      </p:sp>
      <p:sp>
        <p:nvSpPr>
          <p:cNvPr id="18" name="TextBox 17">
            <a:extLst>
              <a:ext uri="{FF2B5EF4-FFF2-40B4-BE49-F238E27FC236}">
                <a16:creationId xmlns:a16="http://schemas.microsoft.com/office/drawing/2014/main" id="{AB51F364-CE10-40C7-979B-9A253E9D0CC7}"/>
              </a:ext>
            </a:extLst>
          </p:cNvPr>
          <p:cNvSpPr txBox="1"/>
          <p:nvPr/>
        </p:nvSpPr>
        <p:spPr>
          <a:xfrm>
            <a:off x="10047369" y="5834548"/>
            <a:ext cx="828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-1.8pp</a:t>
            </a:r>
          </a:p>
        </p:txBody>
      </p:sp>
      <p:sp>
        <p:nvSpPr>
          <p:cNvPr id="19" name="Isosceles Triangle 18">
            <a:extLst>
              <a:ext uri="{FF2B5EF4-FFF2-40B4-BE49-F238E27FC236}">
                <a16:creationId xmlns:a16="http://schemas.microsoft.com/office/drawing/2014/main" id="{9EF47247-2FAF-483A-BBD4-A3D837C02F02}"/>
              </a:ext>
            </a:extLst>
          </p:cNvPr>
          <p:cNvSpPr/>
          <p:nvPr/>
        </p:nvSpPr>
        <p:spPr>
          <a:xfrm>
            <a:off x="9728999"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E25083A-591B-4635-94D5-81A91553C4A7}"/>
              </a:ext>
            </a:extLst>
          </p:cNvPr>
          <p:cNvSpPr txBox="1"/>
          <p:nvPr/>
        </p:nvSpPr>
        <p:spPr>
          <a:xfrm>
            <a:off x="594809" y="6426335"/>
            <a:ext cx="32707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white"/>
                </a:solidFill>
                <a:effectLst/>
                <a:uLnTx/>
                <a:uFillTx/>
                <a:latin typeface="Calibri" panose="020F0502020204030204"/>
                <a:ea typeface="+mn-ea"/>
                <a:cs typeface="+mn-cs"/>
              </a:rPr>
              <a:t>Comparing Jan 2022- Dec 2022 with Oct 2021 - Sept 2022</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7DAE669-08F4-4823-9CD7-680AAE710587}"/>
              </a:ext>
            </a:extLst>
          </p:cNvPr>
          <p:cNvSpPr txBox="1"/>
          <p:nvPr/>
        </p:nvSpPr>
        <p:spPr>
          <a:xfrm>
            <a:off x="4176112" y="6426335"/>
            <a:ext cx="32707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white"/>
                </a:solidFill>
                <a:effectLst/>
                <a:uLnTx/>
                <a:uFillTx/>
                <a:latin typeface="Calibri" panose="020F0502020204030204"/>
                <a:ea typeface="+mn-ea"/>
                <a:cs typeface="+mn-cs"/>
              </a:rPr>
              <a:t>Comparing Oct 2021– Sept 2022 with Jul 2021 – Jun 2022</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B6EE3F32-67B1-4CB2-B9E5-94B8EFE896B6}"/>
              </a:ext>
            </a:extLst>
          </p:cNvPr>
          <p:cNvSpPr txBox="1"/>
          <p:nvPr/>
        </p:nvSpPr>
        <p:spPr>
          <a:xfrm>
            <a:off x="7921976" y="6422816"/>
            <a:ext cx="32707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white"/>
                </a:solidFill>
                <a:effectLst/>
                <a:uLnTx/>
                <a:uFillTx/>
                <a:latin typeface="Calibri" panose="020F0502020204030204"/>
                <a:ea typeface="+mn-ea"/>
                <a:cs typeface="+mn-cs"/>
              </a:rPr>
              <a:t>Comparing Jan 2022- Dec 2022 with Jan 2021 - Dec 2021</a:t>
            </a:r>
          </a:p>
        </p:txBody>
      </p:sp>
      <p:sp>
        <p:nvSpPr>
          <p:cNvPr id="5" name="Isosceles Triangle 4">
            <a:extLst>
              <a:ext uri="{FF2B5EF4-FFF2-40B4-BE49-F238E27FC236}">
                <a16:creationId xmlns:a16="http://schemas.microsoft.com/office/drawing/2014/main" id="{21691B83-6AC1-209A-95BB-680C5A328F10}"/>
              </a:ext>
            </a:extLst>
          </p:cNvPr>
          <p:cNvSpPr/>
          <p:nvPr/>
        </p:nvSpPr>
        <p:spPr>
          <a:xfrm rot="14376596">
            <a:off x="2152942" y="5967822"/>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a:extLst>
              <a:ext uri="{FF2B5EF4-FFF2-40B4-BE49-F238E27FC236}">
                <a16:creationId xmlns:a16="http://schemas.microsoft.com/office/drawing/2014/main" id="{9A3E42BE-94B9-A2D4-85CB-3412B4AEA87E}"/>
              </a:ext>
            </a:extLst>
          </p:cNvPr>
          <p:cNvSpPr/>
          <p:nvPr/>
        </p:nvSpPr>
        <p:spPr>
          <a:xfrm rot="10800000">
            <a:off x="5951981" y="595623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5E349942-D32A-BB88-EB8A-52A18E67A60A}"/>
              </a:ext>
            </a:extLst>
          </p:cNvPr>
          <p:cNvPicPr>
            <a:picLocks noChangeAspect="1"/>
          </p:cNvPicPr>
          <p:nvPr/>
        </p:nvPicPr>
        <p:blipFill>
          <a:blip r:embed="rId3"/>
          <a:stretch>
            <a:fillRect/>
          </a:stretch>
        </p:blipFill>
        <p:spPr>
          <a:xfrm>
            <a:off x="1407971" y="793022"/>
            <a:ext cx="9088017" cy="4599184"/>
          </a:xfrm>
          <a:prstGeom prst="rect">
            <a:avLst/>
          </a:prstGeom>
        </p:spPr>
      </p:pic>
    </p:spTree>
    <p:extLst>
      <p:ext uri="{BB962C8B-B14F-4D97-AF65-F5344CB8AC3E}">
        <p14:creationId xmlns:p14="http://schemas.microsoft.com/office/powerpoint/2010/main" val="88769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dirty="0">
                <a:solidFill>
                  <a:schemeClr val="bg1"/>
                </a:solidFill>
                <a:latin typeface="+mn-lt"/>
              </a:rPr>
              <a:t>Claimant Counts</a:t>
            </a:r>
          </a:p>
        </p:txBody>
      </p:sp>
      <p:sp>
        <p:nvSpPr>
          <p:cNvPr id="3" name="Text Placeholder 2">
            <a:extLst>
              <a:ext uri="{FF2B5EF4-FFF2-40B4-BE49-F238E27FC236}">
                <a16:creationId xmlns:a16="http://schemas.microsoft.com/office/drawing/2014/main" id="{8FADBCAC-F8F6-E60A-C849-DB9E3F58D973}"/>
              </a:ext>
            </a:extLst>
          </p:cNvPr>
          <p:cNvSpPr>
            <a:spLocks noGrp="1"/>
          </p:cNvSpPr>
          <p:nvPr>
            <p:ph type="body" idx="1"/>
          </p:nvPr>
        </p:nvSpPr>
        <p:spPr/>
        <p:txBody>
          <a:bodyPr/>
          <a:lstStyle/>
          <a:p>
            <a:pPr algn="ctr"/>
            <a:r>
              <a:rPr lang="en-GB" sz="2400" b="1" dirty="0">
                <a:solidFill>
                  <a:schemeClr val="bg1"/>
                </a:solidFill>
                <a:latin typeface="+mn-lt"/>
              </a:rPr>
              <a:t>Claimant Count of Benefits Related to Unemployment – March 2023</a:t>
            </a:r>
            <a:br>
              <a:rPr lang="en-GB" sz="2400" b="1" dirty="0">
                <a:solidFill>
                  <a:schemeClr val="bg1"/>
                </a:solidFill>
                <a:latin typeface="+mn-lt"/>
              </a:rPr>
            </a:br>
            <a:r>
              <a:rPr lang="en-GB" sz="2400" b="1" dirty="0">
                <a:solidFill>
                  <a:schemeClr val="bg1"/>
                </a:solidFill>
                <a:latin typeface="+mn-lt"/>
              </a:rPr>
              <a:t>Universal Credit Claimant Counts – February 2023</a:t>
            </a:r>
            <a:endParaRPr lang="en-GB" dirty="0"/>
          </a:p>
        </p:txBody>
      </p:sp>
    </p:spTree>
    <p:extLst>
      <p:ext uri="{BB962C8B-B14F-4D97-AF65-F5344CB8AC3E}">
        <p14:creationId xmlns:p14="http://schemas.microsoft.com/office/powerpoint/2010/main" val="108641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40C203-1965-AA2D-A481-F4DC28F7B9C6}"/>
              </a:ext>
            </a:extLst>
          </p:cNvPr>
          <p:cNvSpPr/>
          <p:nvPr/>
        </p:nvSpPr>
        <p:spPr>
          <a:xfrm>
            <a:off x="0" y="-3610"/>
            <a:ext cx="12192000" cy="860345"/>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Claimants of Benefits related to Unemployment – March 2023</a:t>
            </a:r>
            <a:endPar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504BDA3-ECA1-3CB6-A871-2440E752EF28}"/>
              </a:ext>
            </a:extLst>
          </p:cNvPr>
          <p:cNvSpPr txBox="1"/>
          <p:nvPr/>
        </p:nvSpPr>
        <p:spPr>
          <a:xfrm>
            <a:off x="615820" y="1166327"/>
            <a:ext cx="10963470" cy="9233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Claimant counts have increased over the last quarter (December 2022 to March 2023). Both short term and longer term trends show that younger claimants (16-24) and those who live in more relatively deprived areas such as Fenland and Peterborough are particular areas of focus.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569167" y="2119010"/>
            <a:ext cx="11053666" cy="4738990"/>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As with the Unemployment rate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a lower proportion of Cambridgeshire and Peterborough residents claim benefits related to unemployment when compared to the UK. </a:t>
            </a:r>
            <a:r>
              <a:rPr lang="en-GB" sz="1200" dirty="0">
                <a:effectLst/>
                <a:latin typeface="Calibri" panose="020F0502020204030204" pitchFamily="34" charset="0"/>
                <a:ea typeface="Calibri" panose="020F0502020204030204" pitchFamily="34" charset="0"/>
                <a:cs typeface="Times New Roman" panose="02020603050405020304" pitchFamily="18" charset="0"/>
              </a:rPr>
              <a:t>However there is a high degree of disparity within the region itself as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both Fenland and Peterborough have higher claimant rates than nationally. 56% of claimants live in these local authorities with 42% in Peterborough itself.</a:t>
            </a:r>
            <a:br>
              <a:rPr lang="en-GB" sz="1200" b="1" dirty="0">
                <a:effectLst/>
                <a:latin typeface="Calibri" panose="020F0502020204030204" pitchFamily="34" charset="0"/>
                <a:ea typeface="Calibri" panose="020F0502020204030204" pitchFamily="34" charset="0"/>
                <a:cs typeface="Times New Roman" panose="02020603050405020304" pitchFamily="18" charset="0"/>
              </a:rPr>
            </a:b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Higher claimant rates seem appear to especially affect urban areas in the north of the region such as the city of Peterborough and towns in Fenland such as Wisbech. </a:t>
            </a:r>
            <a:r>
              <a:rPr lang="en-GB" sz="1200" dirty="0">
                <a:effectLst/>
                <a:latin typeface="Calibri" panose="020F0502020204030204" pitchFamily="34" charset="0"/>
                <a:ea typeface="Calibri" panose="020F0502020204030204" pitchFamily="34" charset="0"/>
                <a:cs typeface="Times New Roman" panose="02020603050405020304" pitchFamily="18" charset="0"/>
              </a:rPr>
              <a:t>Outside of Fenland and Peterborough areas such as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the north of Huntingdon </a:t>
            </a:r>
            <a:r>
              <a:rPr lang="en-GB" sz="1200" dirty="0">
                <a:effectLst/>
                <a:latin typeface="Calibri" panose="020F0502020204030204" pitchFamily="34" charset="0"/>
                <a:ea typeface="Calibri" panose="020F0502020204030204" pitchFamily="34" charset="0"/>
                <a:cs typeface="Times New Roman" panose="02020603050405020304" pitchFamily="18" charset="0"/>
              </a:rPr>
              <a:t>and the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North and West of Cambridge City </a:t>
            </a:r>
            <a:r>
              <a:rPr lang="en-GB" sz="1200" dirty="0">
                <a:effectLst/>
                <a:latin typeface="Calibri" panose="020F0502020204030204" pitchFamily="34" charset="0"/>
                <a:ea typeface="Calibri" panose="020F0502020204030204" pitchFamily="34" charset="0"/>
                <a:cs typeface="Times New Roman" panose="02020603050405020304" pitchFamily="18" charset="0"/>
              </a:rPr>
              <a:t>also have higher claimant rates.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All of these also stand out as more relatively deprived areas within the region.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buFont typeface="Symbol" panose="05050102010706020507" pitchFamily="18" charset="2"/>
              <a:buChar cha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Across all the region’s local authorities apart from Cambridge City (potentially due to its large full time student population who are mostly ineligible for unemployment benefits) young adults (18-24) have a higher claimant rate than other age groups and the working age population as a whole. </a:t>
            </a:r>
            <a:r>
              <a:rPr lang="en-GB" sz="1200" dirty="0">
                <a:effectLst/>
                <a:latin typeface="Calibri" panose="020F0502020204030204" pitchFamily="34" charset="0"/>
                <a:ea typeface="Calibri" panose="020F0502020204030204" pitchFamily="34" charset="0"/>
                <a:cs typeface="Times New Roman" panose="02020603050405020304" pitchFamily="18" charset="0"/>
              </a:rPr>
              <a:t>This difference was especially apparent within the more relatively deprived local authorities like Fenland and Peterborough where the claimant rate of 18-24 year olds was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2.8 percentage points and 2.4 percentage points higher respectively than the claimant rate for 16-64 year olds overall. </a:t>
            </a:r>
            <a:r>
              <a:rPr lang="en-GB" sz="1200" dirty="0">
                <a:effectLst/>
                <a:latin typeface="Calibri" panose="020F0502020204030204" pitchFamily="34" charset="0"/>
                <a:ea typeface="Calibri" panose="020F0502020204030204" pitchFamily="34" charset="0"/>
                <a:cs typeface="Times New Roman" panose="02020603050405020304" pitchFamily="18" charset="0"/>
              </a:rPr>
              <a:t>It is interesting to note that a less relatively deprived local authority like South Cambridgeshire had the lowest percentage point difference between young adults and the working age population.</a:t>
            </a:r>
          </a:p>
          <a:p>
            <a:pPr marL="342900" lvl="0" indent="-342900">
              <a:lnSpc>
                <a:spcPct val="107000"/>
              </a:lnSpc>
              <a:spcBef>
                <a:spcPts val="1200"/>
              </a:spcBef>
              <a:buFont typeface="Symbol" panose="05050102010706020507" pitchFamily="18" charset="2"/>
              <a:buChar cha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Over the last quarter the number of claimants in Cambridgeshire and Peterborough has been rising at a faster rate than the UK as a whole and this seems to be driven by existing geographical trends. </a:t>
            </a:r>
            <a:r>
              <a:rPr lang="en-GB" sz="1200" dirty="0">
                <a:effectLst/>
                <a:latin typeface="Calibri" panose="020F0502020204030204" pitchFamily="34" charset="0"/>
                <a:ea typeface="Calibri" panose="020F0502020204030204" pitchFamily="34" charset="0"/>
                <a:cs typeface="Times New Roman" panose="02020603050405020304" pitchFamily="18" charset="0"/>
              </a:rPr>
              <a:t>Particularly large increases have been in areas which already have a high number of claimants such as Peterborough (+12.1% more claimants compared to December 2022, the first highest rise) and Fenland (+8.6% more claimants, the third highest rise), it is worth noting that East Cambridgeshire saw the second highest rise of +9.2% claimants. </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Compared to March 2022, the 12 month rolling decreases in the number of claimants have also been slowing down and again there are concerns for younger claimants and those who live in more relatively deprived areas. </a:t>
            </a:r>
            <a:r>
              <a:rPr lang="en-GB" sz="1200" dirty="0">
                <a:effectLst/>
                <a:latin typeface="Calibri" panose="020F0502020204030204" pitchFamily="34" charset="0"/>
                <a:ea typeface="Calibri" panose="020F0502020204030204" pitchFamily="34" charset="0"/>
                <a:cs typeface="Times New Roman" panose="02020603050405020304" pitchFamily="18" charset="0"/>
              </a:rPr>
              <a:t>Although this seems to follow a national trend it is more apparent in Cambridgeshire and Peterborough compared to the UK.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Peterborough saw a particularly low decrease in the number of claimants across the year (-0.8% compared to -2.6% in Cambridgeshire and Peterborough and -8.2% in the UK)</a:t>
            </a:r>
            <a:r>
              <a:rPr lang="en-GB" sz="1200" dirty="0">
                <a:effectLst/>
                <a:latin typeface="Calibri" panose="020F0502020204030204" pitchFamily="34" charset="0"/>
                <a:ea typeface="Calibri" panose="020F0502020204030204" pitchFamily="34" charset="0"/>
                <a:cs typeface="Times New Roman" panose="02020603050405020304" pitchFamily="18" charset="0"/>
              </a:rPr>
              <a:t>. Whilst claimant counts are still decreasing on a year by year basis overall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the number of younger claimants (aged 16-24) has actually increased by +4.2% since March 2022.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395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3">
            <a:extLst>
              <a:ext uri="{FF2B5EF4-FFF2-40B4-BE49-F238E27FC236}">
                <a16:creationId xmlns:a16="http://schemas.microsoft.com/office/drawing/2014/main" id="{3ED3E076-3F39-450A-A33F-96CD615B3EE0}"/>
              </a:ext>
            </a:extLst>
          </p:cNvPr>
          <p:cNvGraphicFramePr>
            <a:graphicFrameLocks noGrp="1"/>
          </p:cNvGraphicFramePr>
          <p:nvPr>
            <p:extLst>
              <p:ext uri="{D42A27DB-BD31-4B8C-83A1-F6EECF244321}">
                <p14:modId xmlns:p14="http://schemas.microsoft.com/office/powerpoint/2010/main" val="1273835863"/>
              </p:ext>
            </p:extLst>
          </p:nvPr>
        </p:nvGraphicFramePr>
        <p:xfrm>
          <a:off x="6456785" y="1270796"/>
          <a:ext cx="5468200" cy="5404324"/>
        </p:xfrm>
        <a:graphic>
          <a:graphicData uri="http://schemas.openxmlformats.org/drawingml/2006/table">
            <a:tbl>
              <a:tblPr firstRow="1" bandRow="1">
                <a:tableStyleId>{5940675A-B579-460E-94D1-54222C63F5DA}</a:tableStyleId>
              </a:tblPr>
              <a:tblGrid>
                <a:gridCol w="1410869">
                  <a:extLst>
                    <a:ext uri="{9D8B030D-6E8A-4147-A177-3AD203B41FA5}">
                      <a16:colId xmlns:a16="http://schemas.microsoft.com/office/drawing/2014/main" val="420131872"/>
                    </a:ext>
                  </a:extLst>
                </a:gridCol>
                <a:gridCol w="819651">
                  <a:extLst>
                    <a:ext uri="{9D8B030D-6E8A-4147-A177-3AD203B41FA5}">
                      <a16:colId xmlns:a16="http://schemas.microsoft.com/office/drawing/2014/main" val="791136943"/>
                    </a:ext>
                  </a:extLst>
                </a:gridCol>
                <a:gridCol w="1180999">
                  <a:extLst>
                    <a:ext uri="{9D8B030D-6E8A-4147-A177-3AD203B41FA5}">
                      <a16:colId xmlns:a16="http://schemas.microsoft.com/office/drawing/2014/main" val="1417751783"/>
                    </a:ext>
                  </a:extLst>
                </a:gridCol>
                <a:gridCol w="943640">
                  <a:extLst>
                    <a:ext uri="{9D8B030D-6E8A-4147-A177-3AD203B41FA5}">
                      <a16:colId xmlns:a16="http://schemas.microsoft.com/office/drawing/2014/main" val="2449649935"/>
                    </a:ext>
                  </a:extLst>
                </a:gridCol>
                <a:gridCol w="1113041">
                  <a:extLst>
                    <a:ext uri="{9D8B030D-6E8A-4147-A177-3AD203B41FA5}">
                      <a16:colId xmlns:a16="http://schemas.microsoft.com/office/drawing/2014/main" val="1959028662"/>
                    </a:ext>
                  </a:extLst>
                </a:gridCol>
              </a:tblGrid>
              <a:tr h="13177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t>Claimant Counts</a:t>
                      </a:r>
                    </a:p>
                    <a:p>
                      <a:pPr algn="ct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rPr>
                        <a:t>Number of claimants</a:t>
                      </a:r>
                    </a:p>
                    <a:p>
                      <a:pPr algn="ctr" fontAlgn="b"/>
                      <a:r>
                        <a:rPr lang="en-GB" sz="1200" b="1" u="none" strike="noStrike" dirty="0">
                          <a:effectLst/>
                        </a:rPr>
                        <a:t>March 2023</a:t>
                      </a:r>
                      <a:endParaRPr lang="en-GB" sz="1200" b="1" i="0" u="none" strike="noStrike" dirty="0">
                        <a:solidFill>
                          <a:srgbClr val="000000"/>
                        </a:solidFill>
                        <a:effectLst/>
                        <a:latin typeface="Arial" panose="020B0604020202020204" pitchFamily="34" charset="0"/>
                      </a:endParaRPr>
                    </a:p>
                    <a:p>
                      <a:pPr algn="ctr" fontAlgn="b"/>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 16-64 population</a:t>
                      </a:r>
                    </a:p>
                    <a:p>
                      <a:pPr algn="ctr" fontAlgn="b"/>
                      <a:r>
                        <a:rPr lang="en-GB" sz="1200" b="1" i="0" u="none" strike="noStrike" dirty="0">
                          <a:solidFill>
                            <a:srgbClr val="000000"/>
                          </a:solidFill>
                          <a:effectLst/>
                          <a:latin typeface="Arial" panose="020B0604020202020204" pitchFamily="34" charset="0"/>
                        </a:rPr>
                        <a:t>March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 Change 12 Months ago vs Now:</a:t>
                      </a:r>
                    </a:p>
                    <a:p>
                      <a:pPr algn="ctr" fontAlgn="b"/>
                      <a:r>
                        <a:rPr lang="en-GB" sz="1200" b="1" u="none" strike="noStrike" dirty="0">
                          <a:effectLst/>
                        </a:rPr>
                        <a:t>March 2022 to  March 2023</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 Change Previous update vs Now:</a:t>
                      </a:r>
                    </a:p>
                    <a:p>
                      <a:pPr algn="ctr" fontAlgn="b"/>
                      <a:r>
                        <a:rPr lang="en-GB" sz="1200" b="1" u="none" strike="noStrike" dirty="0">
                          <a:effectLst/>
                        </a:rPr>
                        <a:t>December 2022 to March 2023</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337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n-lt"/>
                        </a:rPr>
                        <a:t>9,760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kern="1200" dirty="0">
                          <a:solidFill>
                            <a:schemeClr val="tx1"/>
                          </a:solidFill>
                          <a:effectLst/>
                          <a:latin typeface="+mn-lt"/>
                          <a:ea typeface="+mn-ea"/>
                          <a:cs typeface="+mn-cs"/>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GB" sz="1200" b="1" i="0" u="none" strike="noStrike" kern="1200" dirty="0">
                          <a:solidFill>
                            <a:schemeClr val="tx1"/>
                          </a:solidFill>
                          <a:effectLst/>
                          <a:latin typeface="+mn-lt"/>
                          <a:ea typeface="+mn-ea"/>
                          <a:cs typeface="+mn-cs"/>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372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dirty="0">
                          <a:latin typeface="+mn-lt"/>
                        </a:rPr>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mn-lt"/>
                        </a:rPr>
                        <a:t>2,100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cs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8305194"/>
                  </a:ext>
                </a:extLst>
              </a:tr>
              <a:tr h="4887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dirty="0">
                          <a:latin typeface="+mn-lt"/>
                        </a:rPr>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mn-lt"/>
                        </a:rPr>
                        <a:t>1,070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cs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4070883"/>
                  </a:ext>
                </a:extLst>
              </a:tr>
              <a:tr h="3372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dirty="0">
                          <a:latin typeface="+mn-lt"/>
                        </a:rPr>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mn-lt"/>
                        </a:rPr>
                        <a:t>2,400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cs typeface="Arial" panose="020B0604020202020204" pitchFamily="34" charset="0"/>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1029012"/>
                  </a:ext>
                </a:extLst>
              </a:tr>
              <a:tr h="3372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dirty="0">
                          <a:latin typeface="+mn-lt"/>
                        </a:rPr>
                        <a:t>Huntingdonshire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mn-lt"/>
                        </a:rPr>
                        <a:t>2,425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cs typeface="Arial" panose="020B0604020202020204" pitchFamily="34" charset="0"/>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2228263"/>
                  </a:ext>
                </a:extLst>
              </a:tr>
              <a:tr h="4887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dirty="0">
                          <a:latin typeface="+mn-lt"/>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mn-lt"/>
                        </a:rPr>
                        <a:t>1,765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GB" sz="1200" b="1" i="0" u="none" strike="noStrike" dirty="0">
                          <a:solidFill>
                            <a:schemeClr val="tx1"/>
                          </a:solidFill>
                          <a:effectLst/>
                          <a:latin typeface="+mn-lt"/>
                          <a:cs typeface="Arial" panose="020B0604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7193522"/>
                  </a:ext>
                </a:extLst>
              </a:tr>
              <a:tr h="3372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7,110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dirty="0">
                          <a:solidFill>
                            <a:schemeClr val="tx1"/>
                          </a:solidFill>
                          <a:effectLst/>
                          <a:latin typeface="+mn-lt"/>
                          <a:ea typeface="+mn-ea"/>
                          <a:cs typeface="+mn-cs"/>
                        </a:rPr>
                        <a:t>+12.1%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r h="6843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Cambridgeshire &amp;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16,865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dirty="0">
                          <a:solidFill>
                            <a:schemeClr val="tx1"/>
                          </a:solidFill>
                          <a:effectLst/>
                          <a:latin typeface="+mn-lt"/>
                          <a:ea typeface="+mn-ea"/>
                          <a:cs typeface="+mn-cs"/>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6843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1,576,390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dirty="0">
                          <a:solidFill>
                            <a:schemeClr val="tx1"/>
                          </a:solidFill>
                          <a:effectLst/>
                          <a:latin typeface="+mn-lt"/>
                          <a:ea typeface="+mn-ea"/>
                          <a:cs typeface="+mn-cs"/>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4256253"/>
                  </a:ext>
                </a:extLst>
              </a:tr>
            </a:tbl>
          </a:graphicData>
        </a:graphic>
      </p:graphicFrame>
      <p:sp>
        <p:nvSpPr>
          <p:cNvPr id="11" name="Rectangle 10">
            <a:extLst>
              <a:ext uri="{FF2B5EF4-FFF2-40B4-BE49-F238E27FC236}">
                <a16:creationId xmlns:a16="http://schemas.microsoft.com/office/drawing/2014/main" id="{5D83C49B-8E3E-4F86-BF4D-04112D0EEC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a:t>
            </a:r>
            <a:r>
              <a:rPr lang="en-GB" sz="2800" b="1" dirty="0" err="1">
                <a:solidFill>
                  <a:prstClr val="white"/>
                </a:solidFill>
                <a:latin typeface="Calibri" panose="020F0502020204030204"/>
              </a:rPr>
              <a:t>rket</a:t>
            </a:r>
            <a:r>
              <a:rPr lang="en-GB" sz="2800" b="1" dirty="0">
                <a:solidFill>
                  <a:prstClr val="white"/>
                </a:solidFill>
                <a:latin typeface="Calibri" panose="020F0502020204030204"/>
              </a:rPr>
              <a:t> – Claimant Count</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8E7580A-70B1-C3FC-F0E5-5029EF16A129}"/>
              </a:ext>
            </a:extLst>
          </p:cNvPr>
          <p:cNvSpPr txBox="1"/>
          <p:nvPr/>
        </p:nvSpPr>
        <p:spPr>
          <a:xfrm>
            <a:off x="567612" y="732589"/>
            <a:ext cx="11056776" cy="646331"/>
          </a:xfrm>
          <a:prstGeom prst="rect">
            <a:avLst/>
          </a:prstGeom>
          <a:noFill/>
        </p:spPr>
        <p:txBody>
          <a:bodyPr wrap="square" rtlCol="0">
            <a:spAutoFit/>
          </a:bodyPr>
          <a:lstStyle/>
          <a:p>
            <a:r>
              <a:rPr lang="en-US" sz="1200" dirty="0"/>
              <a:t>The Claimant Count measures the number of people (age 16+) claiming benefit principally for the reason of being unemployed. We use data on claimants rather than unemployed numbers because – although the numbers are lower – they are more up to date. It is however a narrower measure of unemployment, and as such does not cover all those out of work, since not all can claim assistance. </a:t>
            </a:r>
          </a:p>
        </p:txBody>
      </p:sp>
      <p:pic>
        <p:nvPicPr>
          <p:cNvPr id="4" name="Picture 3">
            <a:extLst>
              <a:ext uri="{FF2B5EF4-FFF2-40B4-BE49-F238E27FC236}">
                <a16:creationId xmlns:a16="http://schemas.microsoft.com/office/drawing/2014/main" id="{8D2FB9EB-D8E5-22C7-14AA-4C58FCF575E4}"/>
              </a:ext>
            </a:extLst>
          </p:cNvPr>
          <p:cNvPicPr>
            <a:picLocks noChangeAspect="1"/>
          </p:cNvPicPr>
          <p:nvPr/>
        </p:nvPicPr>
        <p:blipFill>
          <a:blip r:embed="rId3"/>
          <a:stretch>
            <a:fillRect/>
          </a:stretch>
        </p:blipFill>
        <p:spPr>
          <a:xfrm>
            <a:off x="121549" y="1454251"/>
            <a:ext cx="6150141" cy="5131585"/>
          </a:xfrm>
          <a:prstGeom prst="rect">
            <a:avLst/>
          </a:prstGeom>
        </p:spPr>
      </p:pic>
    </p:spTree>
    <p:extLst>
      <p:ext uri="{BB962C8B-B14F-4D97-AF65-F5344CB8AC3E}">
        <p14:creationId xmlns:p14="http://schemas.microsoft.com/office/powerpoint/2010/main" val="184467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3F616B-E163-431F-8056-481D873D7F6B}"/>
              </a:ext>
            </a:extLst>
          </p:cNvPr>
          <p:cNvSpPr/>
          <p:nvPr/>
        </p:nvSpPr>
        <p:spPr>
          <a:xfrm>
            <a:off x="0" y="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by location</a:t>
            </a:r>
          </a:p>
        </p:txBody>
      </p:sp>
      <p:pic>
        <p:nvPicPr>
          <p:cNvPr id="5" name="Picture 4" descr="A map of a city&#10;&#10;Description automatically generated with low confidence">
            <a:extLst>
              <a:ext uri="{FF2B5EF4-FFF2-40B4-BE49-F238E27FC236}">
                <a16:creationId xmlns:a16="http://schemas.microsoft.com/office/drawing/2014/main" id="{3D263E41-7982-0652-09A8-FBC8DE1A1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223" y="646331"/>
            <a:ext cx="4360065" cy="6167383"/>
          </a:xfrm>
          <a:prstGeom prst="rect">
            <a:avLst/>
          </a:prstGeom>
        </p:spPr>
      </p:pic>
      <p:graphicFrame>
        <p:nvGraphicFramePr>
          <p:cNvPr id="6" name="Table 3">
            <a:extLst>
              <a:ext uri="{FF2B5EF4-FFF2-40B4-BE49-F238E27FC236}">
                <a16:creationId xmlns:a16="http://schemas.microsoft.com/office/drawing/2014/main" id="{75E599CE-AD44-E0C5-E399-004821C0D48F}"/>
              </a:ext>
            </a:extLst>
          </p:cNvPr>
          <p:cNvGraphicFramePr>
            <a:graphicFrameLocks noGrp="1"/>
          </p:cNvGraphicFramePr>
          <p:nvPr>
            <p:extLst>
              <p:ext uri="{D42A27DB-BD31-4B8C-83A1-F6EECF244321}">
                <p14:modId xmlns:p14="http://schemas.microsoft.com/office/powerpoint/2010/main" val="2887332461"/>
              </p:ext>
            </p:extLst>
          </p:nvPr>
        </p:nvGraphicFramePr>
        <p:xfrm>
          <a:off x="4942620" y="857608"/>
          <a:ext cx="5716814" cy="5744828"/>
        </p:xfrm>
        <a:graphic>
          <a:graphicData uri="http://schemas.openxmlformats.org/drawingml/2006/table">
            <a:tbl>
              <a:tblPr firstRow="1" bandRow="1">
                <a:tableStyleId>{5940675A-B579-460E-94D1-54222C63F5DA}</a:tableStyleId>
              </a:tblPr>
              <a:tblGrid>
                <a:gridCol w="1475014">
                  <a:extLst>
                    <a:ext uri="{9D8B030D-6E8A-4147-A177-3AD203B41FA5}">
                      <a16:colId xmlns:a16="http://schemas.microsoft.com/office/drawing/2014/main" val="420131872"/>
                    </a:ext>
                  </a:extLst>
                </a:gridCol>
                <a:gridCol w="856916">
                  <a:extLst>
                    <a:ext uri="{9D8B030D-6E8A-4147-A177-3AD203B41FA5}">
                      <a16:colId xmlns:a16="http://schemas.microsoft.com/office/drawing/2014/main" val="791136943"/>
                    </a:ext>
                  </a:extLst>
                </a:gridCol>
                <a:gridCol w="1234694">
                  <a:extLst>
                    <a:ext uri="{9D8B030D-6E8A-4147-A177-3AD203B41FA5}">
                      <a16:colId xmlns:a16="http://schemas.microsoft.com/office/drawing/2014/main" val="1417751783"/>
                    </a:ext>
                  </a:extLst>
                </a:gridCol>
                <a:gridCol w="986544">
                  <a:extLst>
                    <a:ext uri="{9D8B030D-6E8A-4147-A177-3AD203B41FA5}">
                      <a16:colId xmlns:a16="http://schemas.microsoft.com/office/drawing/2014/main" val="2449649935"/>
                    </a:ext>
                  </a:extLst>
                </a:gridCol>
                <a:gridCol w="1163646">
                  <a:extLst>
                    <a:ext uri="{9D8B030D-6E8A-4147-A177-3AD203B41FA5}">
                      <a16:colId xmlns:a16="http://schemas.microsoft.com/office/drawing/2014/main" val="1959028662"/>
                    </a:ext>
                  </a:extLst>
                </a:gridCol>
              </a:tblGrid>
              <a:tr h="11661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t>Claimant Rates</a:t>
                      </a:r>
                    </a:p>
                    <a:p>
                      <a:pPr algn="ct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rPr>
                        <a:t>Number of claimants</a:t>
                      </a:r>
                    </a:p>
                    <a:p>
                      <a:pPr algn="ctr" fontAlgn="b"/>
                      <a:r>
                        <a:rPr lang="en-GB" sz="1200" b="1" u="none" strike="noStrike" dirty="0">
                          <a:effectLst/>
                        </a:rPr>
                        <a:t>March 2023</a:t>
                      </a:r>
                      <a:endParaRPr lang="en-GB" sz="1200" b="1" i="0" u="none" strike="noStrike" dirty="0">
                        <a:solidFill>
                          <a:srgbClr val="000000"/>
                        </a:solidFill>
                        <a:effectLst/>
                        <a:latin typeface="Arial" panose="020B0604020202020204" pitchFamily="34" charset="0"/>
                      </a:endParaRPr>
                    </a:p>
                    <a:p>
                      <a:pPr algn="ctr" fontAlgn="b"/>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 16-64 population</a:t>
                      </a:r>
                    </a:p>
                    <a:p>
                      <a:pPr algn="ctr" fontAlgn="b"/>
                      <a:r>
                        <a:rPr lang="en-GB" sz="1200" b="1" i="0" u="none" strike="noStrike" dirty="0">
                          <a:solidFill>
                            <a:srgbClr val="000000"/>
                          </a:solidFill>
                          <a:effectLst/>
                          <a:latin typeface="Arial" panose="020B0604020202020204" pitchFamily="34" charset="0"/>
                        </a:rPr>
                        <a:t>March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PP Change 12 Months ago vs Now:</a:t>
                      </a:r>
                    </a:p>
                    <a:p>
                      <a:pPr algn="ctr" fontAlgn="b"/>
                      <a:r>
                        <a:rPr lang="en-GB" sz="1200" b="1" u="none" strike="noStrike" dirty="0">
                          <a:effectLst/>
                        </a:rPr>
                        <a:t>March 2022 to  March 2023</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PP Change Previous update vs Now:</a:t>
                      </a:r>
                    </a:p>
                    <a:p>
                      <a:pPr algn="ctr" fontAlgn="b"/>
                      <a:r>
                        <a:rPr lang="en-GB" sz="1200" b="1" u="none" strike="noStrike" dirty="0">
                          <a:effectLst/>
                        </a:rPr>
                        <a:t>December 2022 to March 2023</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3661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n-lt"/>
                        </a:rPr>
                        <a:t>9,760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kern="1200" dirty="0">
                          <a:solidFill>
                            <a:schemeClr val="tx1"/>
                          </a:solidFill>
                          <a:effectLst/>
                          <a:latin typeface="+mn-lt"/>
                          <a:ea typeface="+mn-ea"/>
                          <a:cs typeface="+mn-cs"/>
                        </a:rPr>
                        <a:t>-0.1pp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GB" sz="1200" b="1" i="0" u="none" strike="noStrike" kern="1200" dirty="0">
                          <a:solidFill>
                            <a:schemeClr val="tx1"/>
                          </a:solidFill>
                          <a:effectLst/>
                          <a:latin typeface="+mn-lt"/>
                          <a:ea typeface="+mn-ea"/>
                          <a:cs typeface="+mn-cs"/>
                        </a:rPr>
                        <a:t>+0.1pp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657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dirty="0">
                          <a:latin typeface="+mn-lt"/>
                        </a:rPr>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mn-lt"/>
                        </a:rPr>
                        <a:t>2,100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cs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No Change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+0.1pp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8305194"/>
                  </a:ext>
                </a:extLst>
              </a:tr>
              <a:tr h="5300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dirty="0">
                          <a:latin typeface="+mn-lt"/>
                        </a:rPr>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mn-lt"/>
                        </a:rPr>
                        <a:t>1,070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cs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-0.2pp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+0.2pp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4070883"/>
                  </a:ext>
                </a:extLst>
              </a:tr>
              <a:tr h="3657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dirty="0">
                          <a:latin typeface="+mn-lt"/>
                        </a:rPr>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mn-lt"/>
                        </a:rPr>
                        <a:t>2,400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cs typeface="Arial" panose="020B0604020202020204" pitchFamily="34" charset="0"/>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-0.1pp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+0.3pp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1029012"/>
                  </a:ext>
                </a:extLst>
              </a:tr>
              <a:tr h="3657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dirty="0">
                          <a:latin typeface="+mn-lt"/>
                        </a:rPr>
                        <a:t>Huntingdonshire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mn-lt"/>
                        </a:rPr>
                        <a:t>2,425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cs typeface="Arial" panose="020B0604020202020204" pitchFamily="34" charset="0"/>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-0.1pp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+0.1pp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2228263"/>
                  </a:ext>
                </a:extLst>
              </a:tr>
              <a:tr h="5300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dirty="0">
                          <a:latin typeface="+mn-lt"/>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mn-lt"/>
                        </a:rPr>
                        <a:t>1,765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GB" sz="1200" b="1" i="0" u="none" strike="noStrike" dirty="0">
                          <a:solidFill>
                            <a:schemeClr val="tx1"/>
                          </a:solidFill>
                          <a:effectLst/>
                          <a:latin typeface="+mn-lt"/>
                          <a:cs typeface="Arial" panose="020B0604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-0.1pp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No Change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7193522"/>
                  </a:ext>
                </a:extLst>
              </a:tr>
              <a:tr h="3657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7,110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No Change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dirty="0">
                          <a:solidFill>
                            <a:schemeClr val="tx1"/>
                          </a:solidFill>
                          <a:effectLst/>
                          <a:latin typeface="+mn-lt"/>
                          <a:ea typeface="+mn-ea"/>
                          <a:cs typeface="+mn-cs"/>
                        </a:rPr>
                        <a:t>+0.6pp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r h="742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Cambridgeshire &amp;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16,865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-0.1pp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dirty="0">
                          <a:solidFill>
                            <a:schemeClr val="tx1"/>
                          </a:solidFill>
                          <a:effectLst/>
                          <a:latin typeface="+mn-lt"/>
                          <a:ea typeface="+mn-ea"/>
                          <a:cs typeface="+mn-cs"/>
                        </a:rPr>
                        <a:t>+0.2pp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742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1,576,390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-0.3pp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dirty="0">
                          <a:solidFill>
                            <a:schemeClr val="tx1"/>
                          </a:solidFill>
                          <a:effectLst/>
                          <a:latin typeface="+mn-lt"/>
                          <a:ea typeface="+mn-ea"/>
                          <a:cs typeface="+mn-cs"/>
                        </a:rPr>
                        <a:t>+0.1pp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853149"/>
                  </a:ext>
                </a:extLst>
              </a:tr>
            </a:tbl>
          </a:graphicData>
        </a:graphic>
      </p:graphicFrame>
    </p:spTree>
    <p:extLst>
      <p:ext uri="{BB962C8B-B14F-4D97-AF65-F5344CB8AC3E}">
        <p14:creationId xmlns:p14="http://schemas.microsoft.com/office/powerpoint/2010/main" val="3960361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D83C49B-8E3E-4F86-BF4D-04112D0EEC74}"/>
              </a:ext>
            </a:extLst>
          </p:cNvPr>
          <p:cNvSpPr/>
          <p:nvPr/>
        </p:nvSpPr>
        <p:spPr>
          <a:xfrm>
            <a:off x="0" y="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a:t>
            </a:r>
            <a:r>
              <a:rPr lang="en-GB" sz="2800" b="1" dirty="0" err="1">
                <a:solidFill>
                  <a:prstClr val="white"/>
                </a:solidFill>
                <a:latin typeface="Calibri" panose="020F0502020204030204"/>
              </a:rPr>
              <a:t>rket</a:t>
            </a:r>
            <a:r>
              <a:rPr lang="en-GB" sz="2800" b="1" dirty="0">
                <a:solidFill>
                  <a:prstClr val="white"/>
                </a:solidFill>
                <a:latin typeface="Calibri" panose="020F0502020204030204"/>
              </a:rPr>
              <a:t> – Claimant Count</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D4413CD-CE51-FC67-F17B-123A0A595BDA}"/>
              </a:ext>
            </a:extLst>
          </p:cNvPr>
          <p:cNvPicPr>
            <a:picLocks noChangeAspect="1"/>
          </p:cNvPicPr>
          <p:nvPr/>
        </p:nvPicPr>
        <p:blipFill>
          <a:blip r:embed="rId3"/>
          <a:stretch>
            <a:fillRect/>
          </a:stretch>
        </p:blipFill>
        <p:spPr>
          <a:xfrm>
            <a:off x="0" y="168645"/>
            <a:ext cx="12192000" cy="6520710"/>
          </a:xfrm>
          <a:prstGeom prst="rect">
            <a:avLst/>
          </a:prstGeom>
        </p:spPr>
      </p:pic>
    </p:spTree>
    <p:extLst>
      <p:ext uri="{BB962C8B-B14F-4D97-AF65-F5344CB8AC3E}">
        <p14:creationId xmlns:p14="http://schemas.microsoft.com/office/powerpoint/2010/main" val="3962405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2FF128-E54F-4A3C-98F0-28DC6EFB9A6C}"/>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across time</a:t>
            </a:r>
          </a:p>
        </p:txBody>
      </p:sp>
      <p:pic>
        <p:nvPicPr>
          <p:cNvPr id="2" name="Picture 1">
            <a:extLst>
              <a:ext uri="{FF2B5EF4-FFF2-40B4-BE49-F238E27FC236}">
                <a16:creationId xmlns:a16="http://schemas.microsoft.com/office/drawing/2014/main" id="{0EA6942D-6850-8A5A-8750-1AC6FF5444E7}"/>
              </a:ext>
            </a:extLst>
          </p:cNvPr>
          <p:cNvPicPr>
            <a:picLocks noChangeAspect="1"/>
          </p:cNvPicPr>
          <p:nvPr/>
        </p:nvPicPr>
        <p:blipFill>
          <a:blip r:embed="rId3"/>
          <a:stretch>
            <a:fillRect/>
          </a:stretch>
        </p:blipFill>
        <p:spPr>
          <a:xfrm>
            <a:off x="0" y="814653"/>
            <a:ext cx="12192000" cy="5642352"/>
          </a:xfrm>
          <a:prstGeom prst="rect">
            <a:avLst/>
          </a:prstGeom>
        </p:spPr>
      </p:pic>
    </p:spTree>
    <p:extLst>
      <p:ext uri="{BB962C8B-B14F-4D97-AF65-F5344CB8AC3E}">
        <p14:creationId xmlns:p14="http://schemas.microsoft.com/office/powerpoint/2010/main" val="509775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038559" y="756110"/>
            <a:ext cx="8437844" cy="646331"/>
          </a:xfrm>
          <a:prstGeom prst="rect">
            <a:avLst/>
          </a:prstGeom>
          <a:noFill/>
          <a:ln>
            <a:noFill/>
          </a:ln>
        </p:spPr>
        <p:txBody>
          <a:bodyPr wrap="square" rtlCol="0">
            <a:spAutoFit/>
          </a:bodyPr>
          <a:lstStyle/>
          <a:p>
            <a:pPr algn="ctr"/>
            <a:r>
              <a:rPr lang="en-GB" b="1" dirty="0">
                <a:solidFill>
                  <a:prstClr val="black"/>
                </a:solidFill>
                <a:latin typeface="Abel"/>
              </a:rPr>
              <a:t>March 2023 Claimant Counts by Age Group (Previous 12 month % Change)</a:t>
            </a:r>
            <a:br>
              <a:rPr lang="en-GB" b="1" dirty="0">
                <a:solidFill>
                  <a:prstClr val="black"/>
                </a:solidFill>
                <a:latin typeface="Abel"/>
              </a:rPr>
            </a:br>
            <a:endParaRPr lang="en-GB" b="1" dirty="0">
              <a:latin typeface="Abel"/>
            </a:endParaRPr>
          </a:p>
        </p:txBody>
      </p:sp>
      <p:graphicFrame>
        <p:nvGraphicFramePr>
          <p:cNvPr id="6" name="Table 3">
            <a:extLst>
              <a:ext uri="{FF2B5EF4-FFF2-40B4-BE49-F238E27FC236}">
                <a16:creationId xmlns:a16="http://schemas.microsoft.com/office/drawing/2014/main" id="{90E3674A-FD5C-4511-9C3A-B52C86A724E9}"/>
              </a:ext>
            </a:extLst>
          </p:cNvPr>
          <p:cNvGraphicFramePr>
            <a:graphicFrameLocks noGrp="1"/>
          </p:cNvGraphicFramePr>
          <p:nvPr>
            <p:extLst>
              <p:ext uri="{D42A27DB-BD31-4B8C-83A1-F6EECF244321}">
                <p14:modId xmlns:p14="http://schemas.microsoft.com/office/powerpoint/2010/main" val="506965016"/>
              </p:ext>
            </p:extLst>
          </p:nvPr>
        </p:nvGraphicFramePr>
        <p:xfrm>
          <a:off x="6954253" y="4773392"/>
          <a:ext cx="5041231" cy="2027257"/>
        </p:xfrm>
        <a:graphic>
          <a:graphicData uri="http://schemas.openxmlformats.org/drawingml/2006/table">
            <a:tbl>
              <a:tblPr firstRow="1" bandRow="1">
                <a:tableStyleId>{5940675A-B579-460E-94D1-54222C63F5DA}</a:tableStyleId>
              </a:tblPr>
              <a:tblGrid>
                <a:gridCol w="1327989">
                  <a:extLst>
                    <a:ext uri="{9D8B030D-6E8A-4147-A177-3AD203B41FA5}">
                      <a16:colId xmlns:a16="http://schemas.microsoft.com/office/drawing/2014/main" val="420131872"/>
                    </a:ext>
                  </a:extLst>
                </a:gridCol>
                <a:gridCol w="1211128">
                  <a:extLst>
                    <a:ext uri="{9D8B030D-6E8A-4147-A177-3AD203B41FA5}">
                      <a16:colId xmlns:a16="http://schemas.microsoft.com/office/drawing/2014/main" val="791136943"/>
                    </a:ext>
                  </a:extLst>
                </a:gridCol>
                <a:gridCol w="1204090">
                  <a:extLst>
                    <a:ext uri="{9D8B030D-6E8A-4147-A177-3AD203B41FA5}">
                      <a16:colId xmlns:a16="http://schemas.microsoft.com/office/drawing/2014/main" val="1417751783"/>
                    </a:ext>
                  </a:extLst>
                </a:gridCol>
                <a:gridCol w="1298024">
                  <a:extLst>
                    <a:ext uri="{9D8B030D-6E8A-4147-A177-3AD203B41FA5}">
                      <a16:colId xmlns:a16="http://schemas.microsoft.com/office/drawing/2014/main" val="2449649935"/>
                    </a:ext>
                  </a:extLst>
                </a:gridCol>
              </a:tblGrid>
              <a:tr h="777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 Change in Claimant Counts</a:t>
                      </a:r>
                    </a:p>
                    <a:p>
                      <a:endParaRPr lang="en-GB" sz="1200"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latin typeface="+mn-lt"/>
                        </a:rPr>
                        <a:t>16-24</a:t>
                      </a:r>
                    </a:p>
                    <a:p>
                      <a:pPr algn="ctr" fontAlgn="b"/>
                      <a:endParaRPr lang="en-GB" sz="1200" b="1" u="none" strike="noStrike" dirty="0">
                        <a:solidFill>
                          <a:srgbClr val="0070C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latin typeface="+mn-lt"/>
                        </a:rPr>
                        <a:t>25-49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latin typeface="+mn-lt"/>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501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mn-lt"/>
                        </a:rPr>
                        <a:t>Cambridgeshire &amp; Peterborough (</a:t>
                      </a:r>
                      <a:r>
                        <a:rPr lang="en-GB" sz="1000" b="1" u="none" strike="noStrike" dirty="0">
                          <a:effectLst/>
                          <a:latin typeface="+mn-lt"/>
                        </a:rPr>
                        <a:t>March 2022 to March 2023)</a:t>
                      </a:r>
                      <a:endParaRPr lang="en-GB" sz="1000" b="1" i="0" u="none" strike="noStrike" dirty="0">
                        <a:solidFill>
                          <a:srgbClr val="00000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dirty="0">
                          <a:solidFill>
                            <a:schemeClr val="tx1"/>
                          </a:solidFill>
                          <a:effectLst/>
                          <a:latin typeface="+mn-lt"/>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Calibri" panose="020F0502020204030204"/>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Calibri" panose="020F0502020204030204"/>
                          <a:ea typeface="+mn-ea"/>
                          <a:cs typeface="+mn-cs"/>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640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mn-lt"/>
                        </a:rPr>
                        <a:t>Cambridgeshire &amp; Peterborough (</a:t>
                      </a:r>
                      <a:r>
                        <a:rPr lang="en-GB" sz="1000" b="1" u="none" strike="noStrike" dirty="0">
                          <a:effectLst/>
                          <a:latin typeface="+mn-lt"/>
                        </a:rPr>
                        <a:t>December 2022 to March 2023)</a:t>
                      </a:r>
                      <a:endParaRPr lang="en-GB" sz="1000" b="1" i="0" u="none" strike="noStrike" dirty="0">
                        <a:solidFill>
                          <a:srgbClr val="00000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dirty="0">
                          <a:solidFill>
                            <a:schemeClr val="tx1"/>
                          </a:solidFill>
                          <a:effectLst/>
                          <a:latin typeface="+mn-lt"/>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Calibri" panose="020F0502020204030204"/>
                          <a:ea typeface="+mn-ea"/>
                          <a:cs typeface="+mn-cs"/>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Calibri" panose="020F0502020204030204"/>
                          <a:ea typeface="+mn-ea"/>
                          <a:cs typeface="+mn-cs"/>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7573188"/>
                  </a:ext>
                </a:extLst>
              </a:tr>
            </a:tbl>
          </a:graphicData>
        </a:graphic>
      </p:graphicFrame>
      <p:graphicFrame>
        <p:nvGraphicFramePr>
          <p:cNvPr id="9" name="Table 3">
            <a:extLst>
              <a:ext uri="{FF2B5EF4-FFF2-40B4-BE49-F238E27FC236}">
                <a16:creationId xmlns:a16="http://schemas.microsoft.com/office/drawing/2014/main" id="{E53A7FCA-DB5D-4FF3-82DD-1CC9EA71A629}"/>
              </a:ext>
            </a:extLst>
          </p:cNvPr>
          <p:cNvGraphicFramePr>
            <a:graphicFrameLocks noGrp="1"/>
          </p:cNvGraphicFramePr>
          <p:nvPr>
            <p:extLst>
              <p:ext uri="{D42A27DB-BD31-4B8C-83A1-F6EECF244321}">
                <p14:modId xmlns:p14="http://schemas.microsoft.com/office/powerpoint/2010/main" val="1852057632"/>
              </p:ext>
            </p:extLst>
          </p:nvPr>
        </p:nvGraphicFramePr>
        <p:xfrm>
          <a:off x="6954253" y="1072240"/>
          <a:ext cx="5041231" cy="3632589"/>
        </p:xfrm>
        <a:graphic>
          <a:graphicData uri="http://schemas.openxmlformats.org/drawingml/2006/table">
            <a:tbl>
              <a:tblPr firstRow="1" bandRow="1">
                <a:tableStyleId>{5940675A-B579-460E-94D1-54222C63F5DA}</a:tableStyleId>
              </a:tblPr>
              <a:tblGrid>
                <a:gridCol w="1240056">
                  <a:extLst>
                    <a:ext uri="{9D8B030D-6E8A-4147-A177-3AD203B41FA5}">
                      <a16:colId xmlns:a16="http://schemas.microsoft.com/office/drawing/2014/main" val="420131872"/>
                    </a:ext>
                  </a:extLst>
                </a:gridCol>
                <a:gridCol w="760450">
                  <a:extLst>
                    <a:ext uri="{9D8B030D-6E8A-4147-A177-3AD203B41FA5}">
                      <a16:colId xmlns:a16="http://schemas.microsoft.com/office/drawing/2014/main" val="791136943"/>
                    </a:ext>
                  </a:extLst>
                </a:gridCol>
                <a:gridCol w="818391">
                  <a:extLst>
                    <a:ext uri="{9D8B030D-6E8A-4147-A177-3AD203B41FA5}">
                      <a16:colId xmlns:a16="http://schemas.microsoft.com/office/drawing/2014/main" val="1417751783"/>
                    </a:ext>
                  </a:extLst>
                </a:gridCol>
                <a:gridCol w="670627">
                  <a:extLst>
                    <a:ext uri="{9D8B030D-6E8A-4147-A177-3AD203B41FA5}">
                      <a16:colId xmlns:a16="http://schemas.microsoft.com/office/drawing/2014/main" val="2449649935"/>
                    </a:ext>
                  </a:extLst>
                </a:gridCol>
                <a:gridCol w="863854">
                  <a:extLst>
                    <a:ext uri="{9D8B030D-6E8A-4147-A177-3AD203B41FA5}">
                      <a16:colId xmlns:a16="http://schemas.microsoft.com/office/drawing/2014/main" val="1764432946"/>
                    </a:ext>
                  </a:extLst>
                </a:gridCol>
                <a:gridCol w="687853">
                  <a:extLst>
                    <a:ext uri="{9D8B030D-6E8A-4147-A177-3AD203B41FA5}">
                      <a16:colId xmlns:a16="http://schemas.microsoft.com/office/drawing/2014/main" val="406239529"/>
                    </a:ext>
                  </a:extLst>
                </a:gridCol>
              </a:tblGrid>
              <a:tr h="708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Claimant Rates</a:t>
                      </a:r>
                    </a:p>
                    <a:p>
                      <a:endParaRPr lang="en-GB" sz="1200"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latin typeface="+mn-lt"/>
                        </a:rPr>
                        <a:t>16-64</a:t>
                      </a:r>
                    </a:p>
                    <a:p>
                      <a:pPr algn="ctr" fontAlgn="b"/>
                      <a:r>
                        <a:rPr lang="en-GB" sz="1200" b="1" u="none" strike="noStrike" dirty="0">
                          <a:solidFill>
                            <a:schemeClr val="tx1"/>
                          </a:solidFill>
                          <a:effectLst/>
                          <a:latin typeface="+mn-lt"/>
                        </a:rPr>
                        <a:t>March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200" b="1" u="none" strike="noStrike" dirty="0">
                          <a:solidFill>
                            <a:srgbClr val="0070C0"/>
                          </a:solidFill>
                          <a:effectLst/>
                          <a:latin typeface="+mn-lt"/>
                        </a:rPr>
                        <a:t>16-17</a:t>
                      </a:r>
                    </a:p>
                    <a:p>
                      <a:pPr algn="ctr" fontAlgn="b"/>
                      <a:r>
                        <a:rPr lang="en-GB" sz="1200" b="1" u="none" strike="noStrike" dirty="0">
                          <a:solidFill>
                            <a:schemeClr val="tx1"/>
                          </a:solidFill>
                          <a:effectLst/>
                          <a:latin typeface="+mn-lt"/>
                        </a:rPr>
                        <a:t>March</a:t>
                      </a:r>
                    </a:p>
                    <a:p>
                      <a:pPr algn="ctr" fontAlgn="b"/>
                      <a:r>
                        <a:rPr lang="en-GB" sz="1200" b="1" u="none" strike="noStrike" dirty="0">
                          <a:solidFill>
                            <a:schemeClr val="tx1"/>
                          </a:solidFill>
                          <a:effectLst/>
                          <a:latin typeface="+mn-lt"/>
                        </a:rPr>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latin typeface="+mn-lt"/>
                        </a:rPr>
                        <a:t>18-24</a:t>
                      </a:r>
                    </a:p>
                    <a:p>
                      <a:pPr algn="ctr" fontAlgn="b"/>
                      <a:r>
                        <a:rPr lang="en-GB" sz="1200" b="1" u="none" strike="noStrike" dirty="0">
                          <a:solidFill>
                            <a:schemeClr val="tx1"/>
                          </a:solidFill>
                          <a:effectLst/>
                          <a:latin typeface="+mn-lt"/>
                        </a:rPr>
                        <a:t>March</a:t>
                      </a:r>
                    </a:p>
                    <a:p>
                      <a:pPr algn="ctr" fontAlgn="b"/>
                      <a:r>
                        <a:rPr lang="en-GB" sz="1200" b="1" u="none" strike="noStrike" dirty="0">
                          <a:solidFill>
                            <a:schemeClr val="tx1"/>
                          </a:solidFill>
                          <a:effectLst/>
                          <a:latin typeface="+mn-lt"/>
                        </a:rPr>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chemeClr val="accent5"/>
                          </a:solidFill>
                          <a:effectLst/>
                          <a:latin typeface="+mn-lt"/>
                        </a:rPr>
                        <a:t>25-49</a:t>
                      </a:r>
                    </a:p>
                    <a:p>
                      <a:pPr algn="ctr" fontAlgn="b"/>
                      <a:r>
                        <a:rPr lang="en-GB" sz="1200" b="1" u="none" strike="noStrike" dirty="0">
                          <a:solidFill>
                            <a:schemeClr val="tx1"/>
                          </a:solidFill>
                          <a:effectLst/>
                          <a:latin typeface="+mn-lt"/>
                        </a:rPr>
                        <a:t>March</a:t>
                      </a:r>
                    </a:p>
                    <a:p>
                      <a:pPr algn="ctr" fontAlgn="b"/>
                      <a:r>
                        <a:rPr lang="en-GB" sz="1200" b="1" u="none" strike="noStrike" dirty="0">
                          <a:solidFill>
                            <a:schemeClr val="tx1"/>
                          </a:solidFill>
                          <a:effectLst/>
                          <a:latin typeface="+mn-lt"/>
                        </a:rPr>
                        <a:t>2023</a:t>
                      </a:r>
                    </a:p>
                    <a:p>
                      <a:pPr algn="ctr" fontAlgn="b"/>
                      <a:endParaRPr lang="en-GB" sz="1200" b="1" u="none" strike="noStrike" dirty="0">
                        <a:solidFill>
                          <a:schemeClr val="accent5"/>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chemeClr val="accent5"/>
                          </a:solidFill>
                          <a:effectLst/>
                          <a:latin typeface="+mn-lt"/>
                        </a:rPr>
                        <a:t>50+</a:t>
                      </a:r>
                    </a:p>
                    <a:p>
                      <a:pPr algn="ctr" fontAlgn="b"/>
                      <a:r>
                        <a:rPr lang="en-GB" sz="1200" b="1" u="none" strike="noStrike" dirty="0">
                          <a:solidFill>
                            <a:schemeClr val="tx1"/>
                          </a:solidFill>
                          <a:effectLst/>
                          <a:latin typeface="+mn-lt"/>
                        </a:rPr>
                        <a:t>March</a:t>
                      </a:r>
                    </a:p>
                    <a:p>
                      <a:pPr algn="ctr" fontAlgn="b"/>
                      <a:r>
                        <a:rPr lang="en-GB" sz="1200" b="1" u="none" strike="noStrike" dirty="0">
                          <a:solidFill>
                            <a:schemeClr val="tx1"/>
                          </a:solidFill>
                          <a:effectLst/>
                          <a:latin typeface="+mn-lt"/>
                        </a:rPr>
                        <a:t>2023</a:t>
                      </a:r>
                    </a:p>
                    <a:p>
                      <a:pPr algn="ctr" fontAlgn="b"/>
                      <a:endParaRPr lang="en-GB" sz="1200" b="1" u="none" strike="noStrike" dirty="0">
                        <a:solidFill>
                          <a:schemeClr val="accent5"/>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236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2.3%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0.2%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1.8%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236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0.2%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0983336"/>
                  </a:ext>
                </a:extLst>
              </a:tr>
              <a:tr h="236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0.3%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3884654"/>
                  </a:ext>
                </a:extLst>
              </a:tr>
              <a:tr h="236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3.9%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0.2%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6.7%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4.5%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7766304"/>
                  </a:ext>
                </a:extLst>
              </a:tr>
              <a:tr h="236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Huntingdonshire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0.3%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3.5%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9543224"/>
                  </a:ext>
                </a:extLst>
              </a:tr>
              <a:tr h="236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1.8%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1008784"/>
                  </a:ext>
                </a:extLst>
              </a:tr>
              <a:tr h="340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5.2%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0.2%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7.6%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5.6%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3.9%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0372624"/>
                  </a:ext>
                </a:extLst>
              </a:tr>
              <a:tr h="340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Cambridgeshire &amp;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0.2%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3.7%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3.3%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2.3%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52213"/>
                  </a:ext>
                </a:extLst>
              </a:tr>
            </a:tbl>
          </a:graphicData>
        </a:graphic>
      </p:graphicFrame>
      <p:sp>
        <p:nvSpPr>
          <p:cNvPr id="12" name="Rectangle 11">
            <a:extLst>
              <a:ext uri="{FF2B5EF4-FFF2-40B4-BE49-F238E27FC236}">
                <a16:creationId xmlns:a16="http://schemas.microsoft.com/office/drawing/2014/main" id="{319707C0-2E93-4E3C-A86E-8DA821A4EE42}"/>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by age</a:t>
            </a:r>
          </a:p>
        </p:txBody>
      </p:sp>
      <p:pic>
        <p:nvPicPr>
          <p:cNvPr id="4" name="Picture 3">
            <a:extLst>
              <a:ext uri="{FF2B5EF4-FFF2-40B4-BE49-F238E27FC236}">
                <a16:creationId xmlns:a16="http://schemas.microsoft.com/office/drawing/2014/main" id="{1D827EA7-BA44-F59B-69DC-7552E7184E77}"/>
              </a:ext>
            </a:extLst>
          </p:cNvPr>
          <p:cNvPicPr>
            <a:picLocks noChangeAspect="1"/>
          </p:cNvPicPr>
          <p:nvPr/>
        </p:nvPicPr>
        <p:blipFill>
          <a:blip r:embed="rId3"/>
          <a:stretch>
            <a:fillRect/>
          </a:stretch>
        </p:blipFill>
        <p:spPr>
          <a:xfrm>
            <a:off x="196516" y="1237565"/>
            <a:ext cx="6688447" cy="4864325"/>
          </a:xfrm>
          <a:prstGeom prst="rect">
            <a:avLst/>
          </a:prstGeom>
        </p:spPr>
      </p:pic>
    </p:spTree>
    <p:extLst>
      <p:ext uri="{BB962C8B-B14F-4D97-AF65-F5344CB8AC3E}">
        <p14:creationId xmlns:p14="http://schemas.microsoft.com/office/powerpoint/2010/main" val="1656928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dirty="0">
                <a:solidFill>
                  <a:schemeClr val="bg1"/>
                </a:solidFill>
                <a:latin typeface="+mn-lt"/>
              </a:rPr>
              <a:t>Labour Market Overview</a:t>
            </a:r>
          </a:p>
        </p:txBody>
      </p:sp>
      <p:sp>
        <p:nvSpPr>
          <p:cNvPr id="3" name="Text Placeholder 2">
            <a:extLst>
              <a:ext uri="{FF2B5EF4-FFF2-40B4-BE49-F238E27FC236}">
                <a16:creationId xmlns:a16="http://schemas.microsoft.com/office/drawing/2014/main" id="{99A569FF-1EE2-AD02-5F39-3E61AF353FFA}"/>
              </a:ext>
            </a:extLst>
          </p:cNvPr>
          <p:cNvSpPr>
            <a:spLocks noGrp="1"/>
          </p:cNvSpPr>
          <p:nvPr>
            <p:ph type="body" idx="1"/>
          </p:nvPr>
        </p:nvSpPr>
        <p:spPr/>
        <p:txBody>
          <a:bodyPr/>
          <a:lstStyle/>
          <a:p>
            <a:pPr algn="ctr"/>
            <a:r>
              <a:rPr lang="en-GB" sz="2400" b="1" dirty="0">
                <a:solidFill>
                  <a:schemeClr val="bg1"/>
                </a:solidFill>
                <a:latin typeface="+mn-lt"/>
              </a:rPr>
              <a:t>(January – December 2022)</a:t>
            </a:r>
            <a:endParaRPr lang="en-GB" dirty="0"/>
          </a:p>
        </p:txBody>
      </p:sp>
    </p:spTree>
    <p:extLst>
      <p:ext uri="{BB962C8B-B14F-4D97-AF65-F5344CB8AC3E}">
        <p14:creationId xmlns:p14="http://schemas.microsoft.com/office/powerpoint/2010/main" val="2817214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40C203-1965-AA2D-A481-F4DC28F7B9C6}"/>
              </a:ext>
            </a:extLst>
          </p:cNvPr>
          <p:cNvSpPr/>
          <p:nvPr/>
        </p:nvSpPr>
        <p:spPr>
          <a:xfrm>
            <a:off x="0" y="-3610"/>
            <a:ext cx="12192000" cy="860345"/>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Universal Credit Claimants – March 2023</a:t>
            </a:r>
            <a:endPar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504BDA3-ECA1-3CB6-A871-2440E752EF28}"/>
              </a:ext>
            </a:extLst>
          </p:cNvPr>
          <p:cNvSpPr txBox="1"/>
          <p:nvPr/>
        </p:nvSpPr>
        <p:spPr>
          <a:xfrm>
            <a:off x="614265" y="1166326"/>
            <a:ext cx="10963470" cy="166359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Policy changes to provide economic support during the Covid-19 pandemic allowed those on higher incomes than previously to claim Universal Credit, resulting in a permanent rise in claimants since the Spring lockdowns of 2020.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Both on a quarterly and annual basis Cambridgeshire and Peterborough has seen a higher increase in the number of claimants than Great Britain as a whole. This has mostly been driven by a rise in unemployed claimants.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569167" y="3139514"/>
            <a:ext cx="11053666" cy="2450094"/>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As with the other benefit claimant measure, </a:t>
            </a:r>
            <a:r>
              <a:rPr lang="en-GB" b="1" dirty="0">
                <a:effectLst/>
                <a:latin typeface="Calibri" panose="020F0502020204030204" pitchFamily="34" charset="0"/>
                <a:ea typeface="Calibri" panose="020F0502020204030204" pitchFamily="34" charset="0"/>
                <a:cs typeface="Times New Roman" panose="02020603050405020304" pitchFamily="18" charset="0"/>
              </a:rPr>
              <a:t>Cambridgeshire and Peterborough as a whole has a lower claimant rate than Great Britain as a whole</a:t>
            </a:r>
            <a:r>
              <a:rPr lang="en-GB" dirty="0">
                <a:effectLst/>
                <a:latin typeface="Calibri" panose="020F0502020204030204" pitchFamily="34" charset="0"/>
                <a:ea typeface="Calibri" panose="020F0502020204030204" pitchFamily="34" charset="0"/>
                <a:cs typeface="Times New Roman" panose="02020603050405020304" pitchFamily="18" charset="0"/>
              </a:rPr>
              <a:t>. Again, this varies at the local authority level with </a:t>
            </a:r>
            <a:r>
              <a:rPr lang="en-GB" b="1" dirty="0">
                <a:effectLst/>
                <a:latin typeface="Calibri" panose="020F0502020204030204" pitchFamily="34" charset="0"/>
                <a:ea typeface="Calibri" panose="020F0502020204030204" pitchFamily="34" charset="0"/>
                <a:cs typeface="Times New Roman" panose="02020603050405020304" pitchFamily="18" charset="0"/>
              </a:rPr>
              <a:t>Peterborough and Fenland being the only ones where the claimant rates are higher than Great Britain as a whole.</a:t>
            </a:r>
            <a:r>
              <a:rPr lang="en-GB" dirty="0">
                <a:effectLst/>
                <a:latin typeface="Calibri" panose="020F0502020204030204" pitchFamily="34" charset="0"/>
                <a:ea typeface="Calibri" panose="020F0502020204030204" pitchFamily="34" charset="0"/>
                <a:cs typeface="Times New Roman" panose="02020603050405020304" pitchFamily="18" charset="0"/>
              </a:rPr>
              <a:t> </a:t>
            </a:r>
            <a:br>
              <a:rPr lang="en-GB" dirty="0">
                <a:effectLst/>
                <a:latin typeface="Calibri" panose="020F0502020204030204" pitchFamily="34" charset="0"/>
                <a:ea typeface="Calibri" panose="020F0502020204030204" pitchFamily="34" charset="0"/>
                <a:cs typeface="Times New Roman" panose="02020603050405020304" pitchFamily="18" charset="0"/>
              </a:rPr>
            </a:b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b="1" dirty="0">
                <a:effectLst/>
                <a:latin typeface="Calibri" panose="020F0502020204030204" pitchFamily="34" charset="0"/>
                <a:ea typeface="Calibri" panose="020F0502020204030204" pitchFamily="34" charset="0"/>
                <a:cs typeface="Times New Roman" panose="02020603050405020304" pitchFamily="18" charset="0"/>
              </a:rPr>
              <a:t>Unemployed claimants have consistently made up the majority of claimants</a:t>
            </a:r>
            <a:r>
              <a:rPr lang="en-GB" dirty="0">
                <a:effectLst/>
                <a:latin typeface="Calibri" panose="020F0502020204030204" pitchFamily="34" charset="0"/>
                <a:ea typeface="Calibri" panose="020F0502020204030204" pitchFamily="34" charset="0"/>
                <a:cs typeface="Times New Roman" panose="02020603050405020304" pitchFamily="18" charset="0"/>
              </a:rPr>
              <a:t> at both a regional and local authority level. </a:t>
            </a:r>
            <a:r>
              <a:rPr lang="en-GB" b="1" dirty="0">
                <a:effectLst/>
                <a:latin typeface="Calibri" panose="020F0502020204030204" pitchFamily="34" charset="0"/>
                <a:ea typeface="Calibri" panose="020F0502020204030204" pitchFamily="34" charset="0"/>
                <a:cs typeface="Times New Roman" panose="02020603050405020304" pitchFamily="18" charset="0"/>
              </a:rPr>
              <a:t>Unemployed claimants have driven both the annual and quarterly increases in the number of claimants. The number of employed claimants has remained steady, or in the case of last quarter have decreased slightly.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4082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3">
            <a:extLst>
              <a:ext uri="{FF2B5EF4-FFF2-40B4-BE49-F238E27FC236}">
                <a16:creationId xmlns:a16="http://schemas.microsoft.com/office/drawing/2014/main" id="{3ED3E076-3F39-450A-A33F-96CD615B3EE0}"/>
              </a:ext>
            </a:extLst>
          </p:cNvPr>
          <p:cNvGraphicFramePr>
            <a:graphicFrameLocks noGrp="1"/>
          </p:cNvGraphicFramePr>
          <p:nvPr>
            <p:extLst>
              <p:ext uri="{D42A27DB-BD31-4B8C-83A1-F6EECF244321}">
                <p14:modId xmlns:p14="http://schemas.microsoft.com/office/powerpoint/2010/main" val="1412437154"/>
              </p:ext>
            </p:extLst>
          </p:nvPr>
        </p:nvGraphicFramePr>
        <p:xfrm>
          <a:off x="6354341" y="727788"/>
          <a:ext cx="5589815" cy="5990021"/>
        </p:xfrm>
        <a:graphic>
          <a:graphicData uri="http://schemas.openxmlformats.org/drawingml/2006/table">
            <a:tbl>
              <a:tblPr firstRow="1" bandRow="1">
                <a:tableStyleId>{5940675A-B579-460E-94D1-54222C63F5DA}</a:tableStyleId>
              </a:tblPr>
              <a:tblGrid>
                <a:gridCol w="1488355">
                  <a:extLst>
                    <a:ext uri="{9D8B030D-6E8A-4147-A177-3AD203B41FA5}">
                      <a16:colId xmlns:a16="http://schemas.microsoft.com/office/drawing/2014/main" val="420131872"/>
                    </a:ext>
                  </a:extLst>
                </a:gridCol>
                <a:gridCol w="864668">
                  <a:extLst>
                    <a:ext uri="{9D8B030D-6E8A-4147-A177-3AD203B41FA5}">
                      <a16:colId xmlns:a16="http://schemas.microsoft.com/office/drawing/2014/main" val="791136943"/>
                    </a:ext>
                  </a:extLst>
                </a:gridCol>
                <a:gridCol w="1245860">
                  <a:extLst>
                    <a:ext uri="{9D8B030D-6E8A-4147-A177-3AD203B41FA5}">
                      <a16:colId xmlns:a16="http://schemas.microsoft.com/office/drawing/2014/main" val="1417751783"/>
                    </a:ext>
                  </a:extLst>
                </a:gridCol>
                <a:gridCol w="995466">
                  <a:extLst>
                    <a:ext uri="{9D8B030D-6E8A-4147-A177-3AD203B41FA5}">
                      <a16:colId xmlns:a16="http://schemas.microsoft.com/office/drawing/2014/main" val="2449649935"/>
                    </a:ext>
                  </a:extLst>
                </a:gridCol>
                <a:gridCol w="995466">
                  <a:extLst>
                    <a:ext uri="{9D8B030D-6E8A-4147-A177-3AD203B41FA5}">
                      <a16:colId xmlns:a16="http://schemas.microsoft.com/office/drawing/2014/main" val="1816395642"/>
                    </a:ext>
                  </a:extLst>
                </a:gridCol>
              </a:tblGrid>
              <a:tr h="16894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t>People on Universal Credit</a:t>
                      </a:r>
                    </a:p>
                    <a:p>
                      <a:pPr algn="ct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rPr>
                        <a:t>Number of total people on Universal Credit </a:t>
                      </a:r>
                      <a:r>
                        <a:rPr lang="en-GB" sz="1200" b="1" i="0" u="none" strike="noStrike" dirty="0">
                          <a:solidFill>
                            <a:srgbClr val="000000"/>
                          </a:solidFill>
                          <a:effectLst/>
                          <a:latin typeface="Arial" panose="020B0604020202020204" pitchFamily="34" charset="0"/>
                        </a:rPr>
                        <a:t>February 2023</a:t>
                      </a:r>
                    </a:p>
                    <a:p>
                      <a:pPr algn="ctr" fontAlgn="b"/>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 16-64 population</a:t>
                      </a:r>
                    </a:p>
                    <a:p>
                      <a:pPr algn="ctr" fontAlgn="b"/>
                      <a:r>
                        <a:rPr lang="en-GB" sz="1200" b="1" i="0" u="none" strike="noStrike" dirty="0">
                          <a:solidFill>
                            <a:srgbClr val="000000"/>
                          </a:solidFill>
                          <a:effectLst/>
                          <a:latin typeface="Arial" panose="020B0604020202020204" pitchFamily="34" charset="0"/>
                        </a:rPr>
                        <a:t>February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 Change 12 Months ago vs Now:</a:t>
                      </a:r>
                    </a:p>
                    <a:p>
                      <a:pPr algn="ctr" fontAlgn="b"/>
                      <a:r>
                        <a:rPr lang="en-GB" sz="1200" b="1" u="none" strike="noStrike" dirty="0">
                          <a:effectLst/>
                        </a:rPr>
                        <a:t>February  2022 to  February 2023</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 Change Previous update vs Now:</a:t>
                      </a:r>
                    </a:p>
                    <a:p>
                      <a:pPr algn="ctr" fontAlgn="b"/>
                      <a:r>
                        <a:rPr lang="en-GB" sz="1200" b="1" u="none" strike="noStrike" dirty="0">
                          <a:effectLst/>
                        </a:rPr>
                        <a:t>December 2022 to February 2023</a:t>
                      </a:r>
                      <a:endParaRPr lang="en-GB" sz="1200" b="1" i="0" u="none" strike="noStrike" dirty="0">
                        <a:solidFill>
                          <a:srgbClr val="000000"/>
                        </a:solidFill>
                        <a:effectLst/>
                        <a:latin typeface="Arial" panose="020B0604020202020204" pitchFamily="34" charset="0"/>
                      </a:endParaRPr>
                    </a:p>
                    <a:p>
                      <a:pPr algn="ctr" fontAlgn="b"/>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3560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n-lt"/>
                        </a:rPr>
                        <a:t>40,403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kern="1200" dirty="0">
                          <a:solidFill>
                            <a:schemeClr val="tx1"/>
                          </a:solidFill>
                          <a:effectLst/>
                          <a:latin typeface="+mn-lt"/>
                          <a:ea typeface="+mn-ea"/>
                          <a:cs typeface="+mn-cs"/>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556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dirty="0">
                          <a:latin typeface="+mn-lt"/>
                        </a:rPr>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mn-lt"/>
                        </a:rPr>
                        <a:t>7,836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cs typeface="Arial" panose="020B0604020202020204" pitchFamily="34" charset="0"/>
                        </a:rPr>
                        <a:t>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8305194"/>
                  </a:ext>
                </a:extLst>
              </a:tr>
              <a:tr h="5154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dirty="0">
                          <a:latin typeface="+mn-lt"/>
                        </a:rPr>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mn-lt"/>
                        </a:rPr>
                        <a:t>4,808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cs typeface="Arial" panose="020B0604020202020204" pitchFamily="34" charset="0"/>
                        </a:rPr>
                        <a:t>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4070883"/>
                  </a:ext>
                </a:extLst>
              </a:tr>
              <a:tr h="3556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dirty="0">
                          <a:latin typeface="+mn-lt"/>
                        </a:rPr>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mn-lt"/>
                        </a:rPr>
                        <a:t>9,524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cs typeface="Arial" panose="020B0604020202020204" pitchFamily="34" charset="0"/>
                        </a:rPr>
                        <a:t>15.5%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1029012"/>
                  </a:ext>
                </a:extLst>
              </a:tr>
              <a:tr h="3556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dirty="0">
                          <a:latin typeface="+mn-lt"/>
                        </a:rPr>
                        <a:t>Huntingdonshire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mn-lt"/>
                        </a:rPr>
                        <a:t>10,508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cs typeface="Arial" panose="020B0604020202020204" pitchFamily="34" charset="0"/>
                        </a:rPr>
                        <a:t>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2228263"/>
                  </a:ext>
                </a:extLst>
              </a:tr>
              <a:tr h="5154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dirty="0">
                          <a:latin typeface="+mn-lt"/>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mn-lt"/>
                        </a:rPr>
                        <a:t>7,727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GB" sz="1200" b="1" i="0" u="none" strike="noStrike" dirty="0">
                          <a:solidFill>
                            <a:schemeClr val="tx1"/>
                          </a:solidFill>
                          <a:effectLst/>
                          <a:latin typeface="+mn-lt"/>
                          <a:cs typeface="Arial" panose="020B060402020202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+11.8%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7193522"/>
                  </a:ext>
                </a:extLst>
              </a:tr>
              <a:tr h="3556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26,876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19.6%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r h="7216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Cambridgeshire &amp;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67,279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7216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Great Britain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5,832,812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875978"/>
                  </a:ext>
                </a:extLst>
              </a:tr>
            </a:tbl>
          </a:graphicData>
        </a:graphic>
      </p:graphicFrame>
      <p:sp>
        <p:nvSpPr>
          <p:cNvPr id="11" name="Rectangle 10">
            <a:extLst>
              <a:ext uri="{FF2B5EF4-FFF2-40B4-BE49-F238E27FC236}">
                <a16:creationId xmlns:a16="http://schemas.microsoft.com/office/drawing/2014/main" id="{5D83C49B-8E3E-4F86-BF4D-04112D0EEC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a:t>
            </a:r>
            <a:r>
              <a:rPr lang="en-GB" sz="2800" b="1" dirty="0" err="1">
                <a:solidFill>
                  <a:prstClr val="white"/>
                </a:solidFill>
                <a:latin typeface="Calibri" panose="020F0502020204030204"/>
              </a:rPr>
              <a:t>rket</a:t>
            </a:r>
            <a:r>
              <a:rPr lang="en-GB" sz="2800" b="1" dirty="0">
                <a:solidFill>
                  <a:prstClr val="white"/>
                </a:solidFill>
                <a:latin typeface="Calibri" panose="020F0502020204030204"/>
              </a:rPr>
              <a:t> – People on Universal Credit</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 name="Table 3">
            <a:extLst>
              <a:ext uri="{FF2B5EF4-FFF2-40B4-BE49-F238E27FC236}">
                <a16:creationId xmlns:a16="http://schemas.microsoft.com/office/drawing/2014/main" id="{5989FE14-7FB0-B365-F4FD-19EA7F94D63B}"/>
              </a:ext>
            </a:extLst>
          </p:cNvPr>
          <p:cNvGraphicFramePr>
            <a:graphicFrameLocks noGrp="1"/>
          </p:cNvGraphicFramePr>
          <p:nvPr>
            <p:extLst>
              <p:ext uri="{D42A27DB-BD31-4B8C-83A1-F6EECF244321}">
                <p14:modId xmlns:p14="http://schemas.microsoft.com/office/powerpoint/2010/main" val="1116613506"/>
              </p:ext>
            </p:extLst>
          </p:nvPr>
        </p:nvGraphicFramePr>
        <p:xfrm>
          <a:off x="144235" y="5127247"/>
          <a:ext cx="5951765" cy="1422844"/>
        </p:xfrm>
        <a:graphic>
          <a:graphicData uri="http://schemas.openxmlformats.org/drawingml/2006/table">
            <a:tbl>
              <a:tblPr firstRow="1" bandRow="1">
                <a:tableStyleId>{5940675A-B579-460E-94D1-54222C63F5DA}</a:tableStyleId>
              </a:tblPr>
              <a:tblGrid>
                <a:gridCol w="1190353">
                  <a:extLst>
                    <a:ext uri="{9D8B030D-6E8A-4147-A177-3AD203B41FA5}">
                      <a16:colId xmlns:a16="http://schemas.microsoft.com/office/drawing/2014/main" val="850401227"/>
                    </a:ext>
                  </a:extLst>
                </a:gridCol>
                <a:gridCol w="1190353">
                  <a:extLst>
                    <a:ext uri="{9D8B030D-6E8A-4147-A177-3AD203B41FA5}">
                      <a16:colId xmlns:a16="http://schemas.microsoft.com/office/drawing/2014/main" val="4072961213"/>
                    </a:ext>
                  </a:extLst>
                </a:gridCol>
                <a:gridCol w="1190353">
                  <a:extLst>
                    <a:ext uri="{9D8B030D-6E8A-4147-A177-3AD203B41FA5}">
                      <a16:colId xmlns:a16="http://schemas.microsoft.com/office/drawing/2014/main" val="3115584979"/>
                    </a:ext>
                  </a:extLst>
                </a:gridCol>
                <a:gridCol w="1190353">
                  <a:extLst>
                    <a:ext uri="{9D8B030D-6E8A-4147-A177-3AD203B41FA5}">
                      <a16:colId xmlns:a16="http://schemas.microsoft.com/office/drawing/2014/main" val="202381606"/>
                    </a:ext>
                  </a:extLst>
                </a:gridCol>
                <a:gridCol w="1190353">
                  <a:extLst>
                    <a:ext uri="{9D8B030D-6E8A-4147-A177-3AD203B41FA5}">
                      <a16:colId xmlns:a16="http://schemas.microsoft.com/office/drawing/2014/main" val="3842056567"/>
                    </a:ext>
                  </a:extLst>
                </a:gridCol>
              </a:tblGrid>
              <a:tr h="856764">
                <a:tc>
                  <a:txBody>
                    <a:bodyPr/>
                    <a:lstStyle/>
                    <a:p>
                      <a:r>
                        <a:rPr lang="en-GB" sz="1200" b="1" dirty="0"/>
                        <a:t>Universal Credit Status</a:t>
                      </a:r>
                    </a:p>
                  </a:txBody>
                  <a:tcPr/>
                </a:tc>
                <a:tc>
                  <a:txBody>
                    <a:bodyPr/>
                    <a:lstStyle/>
                    <a:p>
                      <a:r>
                        <a:rPr lang="en-GB" sz="1200" b="1" dirty="0"/>
                        <a:t>Number of Claimants</a:t>
                      </a:r>
                      <a:br>
                        <a:rPr lang="en-GB" sz="1200" b="1" dirty="0"/>
                      </a:br>
                      <a:r>
                        <a:rPr lang="en-GB" sz="1200" b="1" dirty="0"/>
                        <a:t>February 2023</a:t>
                      </a:r>
                    </a:p>
                  </a:txBody>
                  <a:tcPr>
                    <a:solidFill>
                      <a:schemeClr val="bg2"/>
                    </a:solidFill>
                  </a:tcPr>
                </a:tc>
                <a:tc>
                  <a:txBody>
                    <a:bodyPr/>
                    <a:lstStyle/>
                    <a:p>
                      <a:r>
                        <a:rPr lang="en-GB" sz="1200" b="1" dirty="0"/>
                        <a:t>Share of Total</a:t>
                      </a:r>
                      <a:br>
                        <a:rPr lang="en-GB" sz="1200" b="1" dirty="0"/>
                      </a:br>
                      <a:r>
                        <a:rPr lang="en-GB" sz="1200" b="1" dirty="0"/>
                        <a:t>February 2023</a:t>
                      </a:r>
                    </a:p>
                  </a:txBody>
                  <a:tcPr>
                    <a:solidFill>
                      <a:schemeClr val="bg2"/>
                    </a:solidFill>
                  </a:tcPr>
                </a:tc>
                <a:tc>
                  <a:txBody>
                    <a:bodyPr/>
                    <a:lstStyle/>
                    <a:p>
                      <a:r>
                        <a:rPr lang="en-GB" sz="1200" b="1" dirty="0"/>
                        <a:t>% Change with December 2022</a:t>
                      </a:r>
                    </a:p>
                  </a:txBody>
                  <a:tcPr>
                    <a:solidFill>
                      <a:schemeClr val="bg2"/>
                    </a:solidFill>
                  </a:tcPr>
                </a:tc>
                <a:tc>
                  <a:txBody>
                    <a:bodyPr/>
                    <a:lstStyle/>
                    <a:p>
                      <a:r>
                        <a:rPr lang="en-GB" sz="1200" b="1" dirty="0"/>
                        <a:t>% Change with February 2022</a:t>
                      </a:r>
                    </a:p>
                  </a:txBody>
                  <a:tcPr>
                    <a:solidFill>
                      <a:schemeClr val="bg2"/>
                    </a:solidFill>
                  </a:tcPr>
                </a:tc>
                <a:extLst>
                  <a:ext uri="{0D108BD9-81ED-4DB2-BD59-A6C34878D82A}">
                    <a16:rowId xmlns:a16="http://schemas.microsoft.com/office/drawing/2014/main" val="3574011896"/>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rPr>
                        <a:t>Employed</a:t>
                      </a:r>
                      <a:endParaRPr lang="en-GB" sz="1200" b="1" kern="1200" dirty="0">
                        <a:solidFill>
                          <a:schemeClr val="tx1"/>
                        </a:solidFill>
                        <a:latin typeface="+mn-lt"/>
                        <a:ea typeface="+mn-ea"/>
                        <a:cs typeface="+mn-cs"/>
                      </a:endParaRPr>
                    </a:p>
                  </a:txBody>
                  <a:tcPr/>
                </a:tc>
                <a:tc>
                  <a:txBody>
                    <a:bodyPr/>
                    <a:lstStyle/>
                    <a:p>
                      <a:r>
                        <a:rPr lang="en-GB" sz="1200" dirty="0"/>
                        <a:t>29,179</a:t>
                      </a:r>
                    </a:p>
                  </a:txBody>
                  <a:tcPr/>
                </a:tc>
                <a:tc>
                  <a:txBody>
                    <a:bodyPr/>
                    <a:lstStyle/>
                    <a:p>
                      <a:r>
                        <a:rPr lang="en-GB" sz="1200" dirty="0"/>
                        <a:t>43%</a:t>
                      </a:r>
                    </a:p>
                  </a:txBody>
                  <a:tcPr/>
                </a:tc>
                <a:tc>
                  <a:txBody>
                    <a:bodyPr/>
                    <a:lstStyle/>
                    <a:p>
                      <a:r>
                        <a:rPr lang="en-GB" sz="1200" dirty="0"/>
                        <a:t>-1.7%</a:t>
                      </a:r>
                    </a:p>
                  </a:txBody>
                  <a:tcPr/>
                </a:tc>
                <a:tc>
                  <a:txBody>
                    <a:bodyPr/>
                    <a:lstStyle/>
                    <a:p>
                      <a:r>
                        <a:rPr lang="en-GB" sz="1200" dirty="0"/>
                        <a:t>+1.0%</a:t>
                      </a:r>
                    </a:p>
                  </a:txBody>
                  <a:tcPr/>
                </a:tc>
                <a:extLst>
                  <a:ext uri="{0D108BD9-81ED-4DB2-BD59-A6C34878D82A}">
                    <a16:rowId xmlns:a16="http://schemas.microsoft.com/office/drawing/2014/main" val="2904041100"/>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rPr>
                        <a:t>Unemployed</a:t>
                      </a:r>
                      <a:endParaRPr lang="en-GB" sz="1200" b="1" kern="1200" dirty="0">
                        <a:solidFill>
                          <a:schemeClr val="tx1"/>
                        </a:solidFill>
                        <a:latin typeface="+mn-lt"/>
                        <a:ea typeface="+mn-ea"/>
                        <a:cs typeface="+mn-cs"/>
                      </a:endParaRPr>
                    </a:p>
                  </a:txBody>
                  <a:tcPr/>
                </a:tc>
                <a:tc>
                  <a:txBody>
                    <a:bodyPr/>
                    <a:lstStyle/>
                    <a:p>
                      <a:r>
                        <a:rPr lang="en-GB" sz="1200" dirty="0"/>
                        <a:t>38,104</a:t>
                      </a:r>
                    </a:p>
                  </a:txBody>
                  <a:tcPr/>
                </a:tc>
                <a:tc>
                  <a:txBody>
                    <a:bodyPr/>
                    <a:lstStyle/>
                    <a:p>
                      <a:r>
                        <a:rPr lang="en-GB" sz="1200" dirty="0"/>
                        <a:t>57%</a:t>
                      </a:r>
                    </a:p>
                  </a:txBody>
                  <a:tcPr/>
                </a:tc>
                <a:tc>
                  <a:txBody>
                    <a:bodyPr/>
                    <a:lstStyle/>
                    <a:p>
                      <a:r>
                        <a:rPr lang="en-GB" sz="1200" dirty="0"/>
                        <a:t>+4.2%</a:t>
                      </a:r>
                    </a:p>
                  </a:txBody>
                  <a:tcPr/>
                </a:tc>
                <a:tc>
                  <a:txBody>
                    <a:bodyPr/>
                    <a:lstStyle/>
                    <a:p>
                      <a:r>
                        <a:rPr lang="en-GB" sz="1200" dirty="0"/>
                        <a:t>+11.6%</a:t>
                      </a:r>
                    </a:p>
                  </a:txBody>
                  <a:tcPr/>
                </a:tc>
                <a:extLst>
                  <a:ext uri="{0D108BD9-81ED-4DB2-BD59-A6C34878D82A}">
                    <a16:rowId xmlns:a16="http://schemas.microsoft.com/office/drawing/2014/main" val="523346942"/>
                  </a:ext>
                </a:extLst>
              </a:tr>
            </a:tbl>
          </a:graphicData>
        </a:graphic>
      </p:graphicFrame>
      <p:pic>
        <p:nvPicPr>
          <p:cNvPr id="13" name="Picture 12">
            <a:extLst>
              <a:ext uri="{FF2B5EF4-FFF2-40B4-BE49-F238E27FC236}">
                <a16:creationId xmlns:a16="http://schemas.microsoft.com/office/drawing/2014/main" id="{DCB2E225-2469-7FAD-92E8-7BFA7544630C}"/>
              </a:ext>
            </a:extLst>
          </p:cNvPr>
          <p:cNvPicPr>
            <a:picLocks noChangeAspect="1"/>
          </p:cNvPicPr>
          <p:nvPr/>
        </p:nvPicPr>
        <p:blipFill>
          <a:blip r:embed="rId3"/>
          <a:stretch>
            <a:fillRect/>
          </a:stretch>
        </p:blipFill>
        <p:spPr>
          <a:xfrm>
            <a:off x="78913" y="1084380"/>
            <a:ext cx="6082407" cy="3771644"/>
          </a:xfrm>
          <a:prstGeom prst="rect">
            <a:avLst/>
          </a:prstGeom>
        </p:spPr>
      </p:pic>
    </p:spTree>
    <p:extLst>
      <p:ext uri="{BB962C8B-B14F-4D97-AF65-F5344CB8AC3E}">
        <p14:creationId xmlns:p14="http://schemas.microsoft.com/office/powerpoint/2010/main" val="860501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dirty="0">
                <a:solidFill>
                  <a:schemeClr val="bg1"/>
                </a:solidFill>
                <a:latin typeface="+mn-lt"/>
              </a:rPr>
              <a:t>Wages and Inflation</a:t>
            </a:r>
          </a:p>
        </p:txBody>
      </p:sp>
      <p:sp>
        <p:nvSpPr>
          <p:cNvPr id="3" name="Text Placeholder 2">
            <a:extLst>
              <a:ext uri="{FF2B5EF4-FFF2-40B4-BE49-F238E27FC236}">
                <a16:creationId xmlns:a16="http://schemas.microsoft.com/office/drawing/2014/main" id="{A5FB1774-CE79-E36A-AB03-A683998D0AED}"/>
              </a:ext>
            </a:extLst>
          </p:cNvPr>
          <p:cNvSpPr>
            <a:spLocks noGrp="1"/>
          </p:cNvSpPr>
          <p:nvPr>
            <p:ph type="body" idx="1"/>
          </p:nvPr>
        </p:nvSpPr>
        <p:spPr/>
        <p:txBody>
          <a:bodyPr/>
          <a:lstStyle/>
          <a:p>
            <a:pPr algn="ctr"/>
            <a:r>
              <a:rPr lang="en-GB" b="1" dirty="0">
                <a:solidFill>
                  <a:schemeClr val="bg1"/>
                </a:solidFill>
              </a:rPr>
              <a:t>Annual Survey of Hours and Earnings 2022 – Survey carried out in April 2022, data released in October 2022</a:t>
            </a:r>
            <a:endParaRPr lang="en-GB" dirty="0"/>
          </a:p>
        </p:txBody>
      </p:sp>
    </p:spTree>
    <p:extLst>
      <p:ext uri="{BB962C8B-B14F-4D97-AF65-F5344CB8AC3E}">
        <p14:creationId xmlns:p14="http://schemas.microsoft.com/office/powerpoint/2010/main" val="2160027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40C203-1965-AA2D-A481-F4DC28F7B9C6}"/>
              </a:ext>
            </a:extLst>
          </p:cNvPr>
          <p:cNvSpPr/>
          <p:nvPr/>
        </p:nvSpPr>
        <p:spPr>
          <a:xfrm>
            <a:off x="0" y="0"/>
            <a:ext cx="12192000" cy="860345"/>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Wages and Inflation– April 2022</a:t>
            </a:r>
            <a:endPar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504BDA3-ECA1-3CB6-A871-2440E752EF28}"/>
              </a:ext>
            </a:extLst>
          </p:cNvPr>
          <p:cNvSpPr txBox="1"/>
          <p:nvPr/>
        </p:nvSpPr>
        <p:spPr>
          <a:xfrm>
            <a:off x="614265" y="1166326"/>
            <a:ext cx="10963470" cy="185736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Whilst workers who are resident in Cambridgeshire and Peterborough overall have higher median weekly wages than the UK there is not an even distribution across the region. Residents of Cambridge and South Cambridgeshire </a:t>
            </a:r>
            <a:r>
              <a:rPr lang="en-GB" b="1" dirty="0">
                <a:latin typeface="Calibri" panose="020F0502020204030204" pitchFamily="34" charset="0"/>
                <a:ea typeface="Calibri" panose="020F0502020204030204" pitchFamily="34" charset="0"/>
                <a:cs typeface="Times New Roman" panose="02020603050405020304" pitchFamily="18" charset="0"/>
              </a:rPr>
              <a:t>have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higher average wages and Fenland and Peterborough residents have lower. </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Calibri" panose="020F0502020204030204" pitchFamily="34" charset="0"/>
                <a:ea typeface="Calibri" panose="020F0502020204030204" pitchFamily="34" charset="0"/>
                <a:cs typeface="Times New Roman" panose="02020603050405020304" pitchFamily="18" charset="0"/>
              </a:rPr>
              <a:t>Annual wage growth in the region has fallen below national levels since 2021 and has fallen well below inflation in 2022.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524069" y="3292461"/>
            <a:ext cx="11053666" cy="3339184"/>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comparing the median weekly wages of Cambridgeshire and Peterborough’s residents by district/unitary local authorities to the rest of the country both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South Cambridgeshire and Cambridge fall into the top 20% most highly paid in the country, with South Cambridgeshire being in the top 10%. </a:t>
            </a:r>
            <a:r>
              <a:rPr lang="en-GB" sz="1800" dirty="0">
                <a:effectLst/>
                <a:latin typeface="Calibri" panose="020F0502020204030204" pitchFamily="34" charset="0"/>
                <a:ea typeface="Calibri" panose="020F0502020204030204" pitchFamily="34" charset="0"/>
                <a:cs typeface="Times New Roman" panose="02020603050405020304" pitchFamily="18" charset="0"/>
              </a:rPr>
              <a:t>Conversely the local authorities with the lowest pay,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Fenland and Peterborough, both fall into the bottom 30% out of the UK’s unitary and district local authorities.</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Looking at annual wage growth by local authority,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only Huntingdonshire and Fenland saw annual wage growth that was higher than inflation at the point the survey was taken (April 2022 where inflation was at 8%) and were also the only local authorities to see wage growth exceed the overall national figure. </a:t>
            </a:r>
            <a:r>
              <a:rPr lang="en-GB" sz="1800" dirty="0">
                <a:effectLst/>
                <a:latin typeface="Calibri" panose="020F0502020204030204" pitchFamily="34" charset="0"/>
                <a:ea typeface="Calibri" panose="020F0502020204030204" pitchFamily="34" charset="0"/>
                <a:cs typeface="Times New Roman" panose="02020603050405020304" pitchFamily="18" charset="0"/>
              </a:rPr>
              <a:t>It is interesting to note that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South Cambridgeshire, whose residents still maintain the highest overall median wages in Cambridgeshire and Peterborough, was the only local authority to see a fall in median weekly wage (-1.2%)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4808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D9936E-E90D-4F5A-9096-CBDF4591EA74}"/>
              </a:ext>
            </a:extLst>
          </p:cNvPr>
          <p:cNvSpPr/>
          <p:nvPr/>
        </p:nvSpPr>
        <p:spPr>
          <a:xfrm>
            <a:off x="0" y="-3624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Trends – Median Weekly Wage (Residents)</a:t>
            </a:r>
          </a:p>
        </p:txBody>
      </p:sp>
      <p:sp>
        <p:nvSpPr>
          <p:cNvPr id="2" name="TextBox 1">
            <a:extLst>
              <a:ext uri="{FF2B5EF4-FFF2-40B4-BE49-F238E27FC236}">
                <a16:creationId xmlns:a16="http://schemas.microsoft.com/office/drawing/2014/main" id="{5EB2690C-64E7-46A5-91DE-7DF2FE01A50A}"/>
              </a:ext>
            </a:extLst>
          </p:cNvPr>
          <p:cNvSpPr txBox="1"/>
          <p:nvPr/>
        </p:nvSpPr>
        <p:spPr>
          <a:xfrm>
            <a:off x="643609" y="5626015"/>
            <a:ext cx="182924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Rolling Quarterly change </a:t>
            </a:r>
            <a:b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(Sept – Dec 22):</a:t>
            </a:r>
          </a:p>
        </p:txBody>
      </p:sp>
      <p:sp>
        <p:nvSpPr>
          <p:cNvPr id="3" name="TextBox 2">
            <a:extLst>
              <a:ext uri="{FF2B5EF4-FFF2-40B4-BE49-F238E27FC236}">
                <a16:creationId xmlns:a16="http://schemas.microsoft.com/office/drawing/2014/main" id="{D9226147-33A4-4D9D-B338-881EC349B5FA}"/>
              </a:ext>
            </a:extLst>
          </p:cNvPr>
          <p:cNvSpPr txBox="1"/>
          <p:nvPr/>
        </p:nvSpPr>
        <p:spPr>
          <a:xfrm>
            <a:off x="2493895" y="5842873"/>
            <a:ext cx="12661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+2.2pp</a:t>
            </a:r>
          </a:p>
        </p:txBody>
      </p:sp>
      <p:sp>
        <p:nvSpPr>
          <p:cNvPr id="10" name="TextBox 9">
            <a:extLst>
              <a:ext uri="{FF2B5EF4-FFF2-40B4-BE49-F238E27FC236}">
                <a16:creationId xmlns:a16="http://schemas.microsoft.com/office/drawing/2014/main" id="{E57F29FA-99FB-43C5-B751-174C6D71EA76}"/>
              </a:ext>
            </a:extLst>
          </p:cNvPr>
          <p:cNvSpPr txBox="1"/>
          <p:nvPr/>
        </p:nvSpPr>
        <p:spPr>
          <a:xfrm>
            <a:off x="4253912" y="5677431"/>
            <a:ext cx="20351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Previous change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(Jun – Sept 22):</a:t>
            </a:r>
          </a:p>
        </p:txBody>
      </p:sp>
      <p:sp>
        <p:nvSpPr>
          <p:cNvPr id="15" name="TextBox 14">
            <a:extLst>
              <a:ext uri="{FF2B5EF4-FFF2-40B4-BE49-F238E27FC236}">
                <a16:creationId xmlns:a16="http://schemas.microsoft.com/office/drawing/2014/main" id="{D57A4623-2B99-4044-90C2-8ABC304D4C50}"/>
              </a:ext>
            </a:extLst>
          </p:cNvPr>
          <p:cNvSpPr txBox="1"/>
          <p:nvPr/>
        </p:nvSpPr>
        <p:spPr>
          <a:xfrm>
            <a:off x="7878712" y="5677431"/>
            <a:ext cx="18292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Change since December 2021:</a:t>
            </a:r>
          </a:p>
        </p:txBody>
      </p:sp>
      <p:sp>
        <p:nvSpPr>
          <p:cNvPr id="16" name="TextBox 15">
            <a:extLst>
              <a:ext uri="{FF2B5EF4-FFF2-40B4-BE49-F238E27FC236}">
                <a16:creationId xmlns:a16="http://schemas.microsoft.com/office/drawing/2014/main" id="{61AD0DBC-6257-45B0-999B-593C1FD6D854}"/>
              </a:ext>
            </a:extLst>
          </p:cNvPr>
          <p:cNvSpPr txBox="1"/>
          <p:nvPr/>
        </p:nvSpPr>
        <p:spPr>
          <a:xfrm>
            <a:off x="6258598" y="5894773"/>
            <a:ext cx="13509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-2.2pp</a:t>
            </a:r>
          </a:p>
        </p:txBody>
      </p:sp>
      <p:sp>
        <p:nvSpPr>
          <p:cNvPr id="18" name="TextBox 17">
            <a:extLst>
              <a:ext uri="{FF2B5EF4-FFF2-40B4-BE49-F238E27FC236}">
                <a16:creationId xmlns:a16="http://schemas.microsoft.com/office/drawing/2014/main" id="{AB51F364-CE10-40C7-979B-9A253E9D0CC7}"/>
              </a:ext>
            </a:extLst>
          </p:cNvPr>
          <p:cNvSpPr txBox="1"/>
          <p:nvPr/>
        </p:nvSpPr>
        <p:spPr>
          <a:xfrm>
            <a:off x="10047369" y="5834548"/>
            <a:ext cx="828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-1.8pp</a:t>
            </a:r>
          </a:p>
        </p:txBody>
      </p:sp>
      <p:sp>
        <p:nvSpPr>
          <p:cNvPr id="19" name="Isosceles Triangle 18">
            <a:extLst>
              <a:ext uri="{FF2B5EF4-FFF2-40B4-BE49-F238E27FC236}">
                <a16:creationId xmlns:a16="http://schemas.microsoft.com/office/drawing/2014/main" id="{9EF47247-2FAF-483A-BBD4-A3D837C02F02}"/>
              </a:ext>
            </a:extLst>
          </p:cNvPr>
          <p:cNvSpPr/>
          <p:nvPr/>
        </p:nvSpPr>
        <p:spPr>
          <a:xfrm>
            <a:off x="9728999"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E25083A-591B-4635-94D5-81A91553C4A7}"/>
              </a:ext>
            </a:extLst>
          </p:cNvPr>
          <p:cNvSpPr txBox="1"/>
          <p:nvPr/>
        </p:nvSpPr>
        <p:spPr>
          <a:xfrm>
            <a:off x="594809" y="6426335"/>
            <a:ext cx="32707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white"/>
                </a:solidFill>
                <a:effectLst/>
                <a:uLnTx/>
                <a:uFillTx/>
                <a:latin typeface="Calibri" panose="020F0502020204030204"/>
                <a:ea typeface="+mn-ea"/>
                <a:cs typeface="+mn-cs"/>
              </a:rPr>
              <a:t>Comparing Jan 2022- Dec 2022 with Oct 2021 - Sept 2022</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7DAE669-08F4-4823-9CD7-680AAE710587}"/>
              </a:ext>
            </a:extLst>
          </p:cNvPr>
          <p:cNvSpPr txBox="1"/>
          <p:nvPr/>
        </p:nvSpPr>
        <p:spPr>
          <a:xfrm>
            <a:off x="4176112" y="6426335"/>
            <a:ext cx="32707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white"/>
                </a:solidFill>
                <a:effectLst/>
                <a:uLnTx/>
                <a:uFillTx/>
                <a:latin typeface="Calibri" panose="020F0502020204030204"/>
                <a:ea typeface="+mn-ea"/>
                <a:cs typeface="+mn-cs"/>
              </a:rPr>
              <a:t>Comparing Oct 2021– Sept 2022 with Jul 2021 – Jun 2022</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B6EE3F32-67B1-4CB2-B9E5-94B8EFE896B6}"/>
              </a:ext>
            </a:extLst>
          </p:cNvPr>
          <p:cNvSpPr txBox="1"/>
          <p:nvPr/>
        </p:nvSpPr>
        <p:spPr>
          <a:xfrm>
            <a:off x="7921976" y="6422816"/>
            <a:ext cx="32707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Calibri" panose="020F0502020204030204"/>
                <a:ea typeface="+mn-ea"/>
                <a:cs typeface="+mn-cs"/>
              </a:rPr>
              <a:t>Comparing Jan 2022- Dec 2022 with Jan 2021 - Dec 2021</a:t>
            </a:r>
          </a:p>
        </p:txBody>
      </p:sp>
      <p:sp>
        <p:nvSpPr>
          <p:cNvPr id="5" name="Isosceles Triangle 4">
            <a:extLst>
              <a:ext uri="{FF2B5EF4-FFF2-40B4-BE49-F238E27FC236}">
                <a16:creationId xmlns:a16="http://schemas.microsoft.com/office/drawing/2014/main" id="{21691B83-6AC1-209A-95BB-680C5A328F10}"/>
              </a:ext>
            </a:extLst>
          </p:cNvPr>
          <p:cNvSpPr/>
          <p:nvPr/>
        </p:nvSpPr>
        <p:spPr>
          <a:xfrm rot="14376596">
            <a:off x="2152942" y="5967822"/>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a:extLst>
              <a:ext uri="{FF2B5EF4-FFF2-40B4-BE49-F238E27FC236}">
                <a16:creationId xmlns:a16="http://schemas.microsoft.com/office/drawing/2014/main" id="{9A3E42BE-94B9-A2D4-85CB-3412B4AEA87E}"/>
              </a:ext>
            </a:extLst>
          </p:cNvPr>
          <p:cNvSpPr/>
          <p:nvPr/>
        </p:nvSpPr>
        <p:spPr>
          <a:xfrm rot="10800000">
            <a:off x="5951981" y="595623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Table 12">
            <a:extLst>
              <a:ext uri="{FF2B5EF4-FFF2-40B4-BE49-F238E27FC236}">
                <a16:creationId xmlns:a16="http://schemas.microsoft.com/office/drawing/2014/main" id="{C551AAF6-42F2-C712-C286-A65FB44D0B23}"/>
              </a:ext>
            </a:extLst>
          </p:cNvPr>
          <p:cNvGraphicFramePr>
            <a:graphicFrameLocks noGrp="1"/>
          </p:cNvGraphicFramePr>
          <p:nvPr>
            <p:extLst>
              <p:ext uri="{D42A27DB-BD31-4B8C-83A1-F6EECF244321}">
                <p14:modId xmlns:p14="http://schemas.microsoft.com/office/powerpoint/2010/main" val="1280138811"/>
              </p:ext>
            </p:extLst>
          </p:nvPr>
        </p:nvGraphicFramePr>
        <p:xfrm>
          <a:off x="508706" y="4916288"/>
          <a:ext cx="11560626" cy="1737360"/>
        </p:xfrm>
        <a:graphic>
          <a:graphicData uri="http://schemas.openxmlformats.org/drawingml/2006/table">
            <a:tbl>
              <a:tblPr firstRow="1" bandRow="1">
                <a:tableStyleId>{5C22544A-7EE6-4342-B048-85BDC9FD1C3A}</a:tableStyleId>
              </a:tblPr>
              <a:tblGrid>
                <a:gridCol w="1651518">
                  <a:extLst>
                    <a:ext uri="{9D8B030D-6E8A-4147-A177-3AD203B41FA5}">
                      <a16:colId xmlns:a16="http://schemas.microsoft.com/office/drawing/2014/main" val="4032657100"/>
                    </a:ext>
                  </a:extLst>
                </a:gridCol>
                <a:gridCol w="1651518">
                  <a:extLst>
                    <a:ext uri="{9D8B030D-6E8A-4147-A177-3AD203B41FA5}">
                      <a16:colId xmlns:a16="http://schemas.microsoft.com/office/drawing/2014/main" val="774618395"/>
                    </a:ext>
                  </a:extLst>
                </a:gridCol>
                <a:gridCol w="1651518">
                  <a:extLst>
                    <a:ext uri="{9D8B030D-6E8A-4147-A177-3AD203B41FA5}">
                      <a16:colId xmlns:a16="http://schemas.microsoft.com/office/drawing/2014/main" val="2478020690"/>
                    </a:ext>
                  </a:extLst>
                </a:gridCol>
                <a:gridCol w="1331855">
                  <a:extLst>
                    <a:ext uri="{9D8B030D-6E8A-4147-A177-3AD203B41FA5}">
                      <a16:colId xmlns:a16="http://schemas.microsoft.com/office/drawing/2014/main" val="819061057"/>
                    </a:ext>
                  </a:extLst>
                </a:gridCol>
                <a:gridCol w="1971181">
                  <a:extLst>
                    <a:ext uri="{9D8B030D-6E8A-4147-A177-3AD203B41FA5}">
                      <a16:colId xmlns:a16="http://schemas.microsoft.com/office/drawing/2014/main" val="2302392568"/>
                    </a:ext>
                  </a:extLst>
                </a:gridCol>
                <a:gridCol w="1651518">
                  <a:extLst>
                    <a:ext uri="{9D8B030D-6E8A-4147-A177-3AD203B41FA5}">
                      <a16:colId xmlns:a16="http://schemas.microsoft.com/office/drawing/2014/main" val="56205674"/>
                    </a:ext>
                  </a:extLst>
                </a:gridCol>
                <a:gridCol w="1651518">
                  <a:extLst>
                    <a:ext uri="{9D8B030D-6E8A-4147-A177-3AD203B41FA5}">
                      <a16:colId xmlns:a16="http://schemas.microsoft.com/office/drawing/2014/main" val="61583384"/>
                    </a:ext>
                  </a:extLst>
                </a:gridCol>
              </a:tblGrid>
              <a:tr h="370840">
                <a:tc>
                  <a:txBody>
                    <a:bodyPr/>
                    <a:lstStyle/>
                    <a:p>
                      <a:r>
                        <a:rPr lang="en-GB" dirty="0"/>
                        <a:t>Local Authority</a:t>
                      </a:r>
                    </a:p>
                  </a:txBody>
                  <a:tcPr>
                    <a:solidFill>
                      <a:srgbClr val="203864"/>
                    </a:solidFill>
                  </a:tcPr>
                </a:tc>
                <a:tc>
                  <a:txBody>
                    <a:bodyPr/>
                    <a:lstStyle/>
                    <a:p>
                      <a:pPr algn="ctr"/>
                      <a:r>
                        <a:rPr lang="en-GB" sz="1600" dirty="0"/>
                        <a:t>Cambridge</a:t>
                      </a:r>
                    </a:p>
                  </a:txBody>
                  <a:tcPr>
                    <a:solidFill>
                      <a:srgbClr val="203864"/>
                    </a:solidFill>
                  </a:tcPr>
                </a:tc>
                <a:tc>
                  <a:txBody>
                    <a:bodyPr/>
                    <a:lstStyle/>
                    <a:p>
                      <a:pPr algn="ctr"/>
                      <a:r>
                        <a:rPr lang="en-GB" sz="1600" dirty="0"/>
                        <a:t>East Cambridgeshire</a:t>
                      </a:r>
                    </a:p>
                  </a:txBody>
                  <a:tcPr>
                    <a:solidFill>
                      <a:srgbClr val="203864"/>
                    </a:solidFill>
                  </a:tcPr>
                </a:tc>
                <a:tc>
                  <a:txBody>
                    <a:bodyPr/>
                    <a:lstStyle/>
                    <a:p>
                      <a:pPr algn="ctr"/>
                      <a:r>
                        <a:rPr lang="en-GB" sz="1600" dirty="0"/>
                        <a:t>Fenland</a:t>
                      </a:r>
                    </a:p>
                  </a:txBody>
                  <a:tcPr>
                    <a:solidFill>
                      <a:srgbClr val="203864"/>
                    </a:solidFill>
                  </a:tcPr>
                </a:tc>
                <a:tc>
                  <a:txBody>
                    <a:bodyPr/>
                    <a:lstStyle/>
                    <a:p>
                      <a:pPr algn="ctr"/>
                      <a:r>
                        <a:rPr lang="en-GB" sz="1600" dirty="0"/>
                        <a:t>Huntingdonshire </a:t>
                      </a:r>
                    </a:p>
                  </a:txBody>
                  <a:tcPr>
                    <a:solidFill>
                      <a:srgbClr val="203864"/>
                    </a:solidFill>
                  </a:tcPr>
                </a:tc>
                <a:tc>
                  <a:txBody>
                    <a:bodyPr/>
                    <a:lstStyle/>
                    <a:p>
                      <a:pPr algn="ctr"/>
                      <a:r>
                        <a:rPr lang="en-GB" sz="1600" dirty="0"/>
                        <a:t>Peterborough</a:t>
                      </a:r>
                    </a:p>
                  </a:txBody>
                  <a:tcPr>
                    <a:solidFill>
                      <a:srgbClr val="203864"/>
                    </a:solidFill>
                  </a:tcPr>
                </a:tc>
                <a:tc>
                  <a:txBody>
                    <a:bodyPr/>
                    <a:lstStyle/>
                    <a:p>
                      <a:pPr algn="ctr"/>
                      <a:r>
                        <a:rPr lang="en-GB" sz="1600" dirty="0"/>
                        <a:t>South Cambridgeshire</a:t>
                      </a:r>
                    </a:p>
                  </a:txBody>
                  <a:tcPr>
                    <a:solidFill>
                      <a:srgbClr val="203864"/>
                    </a:solidFill>
                  </a:tcPr>
                </a:tc>
                <a:extLst>
                  <a:ext uri="{0D108BD9-81ED-4DB2-BD59-A6C34878D82A}">
                    <a16:rowId xmlns:a16="http://schemas.microsoft.com/office/drawing/2014/main" val="264231404"/>
                  </a:ext>
                </a:extLst>
              </a:tr>
              <a:tr h="370840">
                <a:tc>
                  <a:txBody>
                    <a:bodyPr/>
                    <a:lstStyle/>
                    <a:p>
                      <a:pPr algn="l"/>
                      <a:r>
                        <a:rPr lang="en-GB" sz="1600" b="1" dirty="0">
                          <a:solidFill>
                            <a:schemeClr val="bg1"/>
                          </a:solidFill>
                        </a:rPr>
                        <a:t>Median Weekly Wage (2022)</a:t>
                      </a:r>
                    </a:p>
                  </a:txBody>
                  <a:tcPr>
                    <a:solidFill>
                      <a:srgbClr val="203864"/>
                    </a:solidFill>
                  </a:tcPr>
                </a:tc>
                <a:tc>
                  <a:txBody>
                    <a:bodyPr/>
                    <a:lstStyle/>
                    <a:p>
                      <a:pPr algn="ctr"/>
                      <a:r>
                        <a:rPr lang="en-GB" dirty="0"/>
                        <a:t>£748.60</a:t>
                      </a:r>
                    </a:p>
                  </a:txBody>
                  <a:tcPr anchor="ctr"/>
                </a:tc>
                <a:tc>
                  <a:txBody>
                    <a:bodyPr/>
                    <a:lstStyle/>
                    <a:p>
                      <a:pPr algn="ctr"/>
                      <a:r>
                        <a:rPr lang="en-GB" dirty="0"/>
                        <a:t>£637.80</a:t>
                      </a:r>
                    </a:p>
                  </a:txBody>
                  <a:tcPr anchor="ctr"/>
                </a:tc>
                <a:tc>
                  <a:txBody>
                    <a:bodyPr/>
                    <a:lstStyle/>
                    <a:p>
                      <a:pPr algn="ctr"/>
                      <a:r>
                        <a:rPr lang="en-GB" dirty="0"/>
                        <a:t>£593.80</a:t>
                      </a:r>
                    </a:p>
                  </a:txBody>
                  <a:tcPr anchor="ctr"/>
                </a:tc>
                <a:tc>
                  <a:txBody>
                    <a:bodyPr/>
                    <a:lstStyle/>
                    <a:p>
                      <a:pPr algn="ctr"/>
                      <a:r>
                        <a:rPr lang="en-GB" dirty="0"/>
                        <a:t>£642.00</a:t>
                      </a:r>
                    </a:p>
                  </a:txBody>
                  <a:tcPr anchor="ctr"/>
                </a:tc>
                <a:tc>
                  <a:txBody>
                    <a:bodyPr/>
                    <a:lstStyle/>
                    <a:p>
                      <a:pPr algn="ctr"/>
                      <a:r>
                        <a:rPr lang="en-GB" dirty="0"/>
                        <a:t>£586.20</a:t>
                      </a:r>
                    </a:p>
                  </a:txBody>
                  <a:tcPr anchor="ctr"/>
                </a:tc>
                <a:tc>
                  <a:txBody>
                    <a:bodyPr/>
                    <a:lstStyle/>
                    <a:p>
                      <a:pPr algn="ctr"/>
                      <a:r>
                        <a:rPr lang="en-GB" dirty="0"/>
                        <a:t>£767.70</a:t>
                      </a:r>
                    </a:p>
                  </a:txBody>
                  <a:tcPr anchor="ctr"/>
                </a:tc>
                <a:extLst>
                  <a:ext uri="{0D108BD9-81ED-4DB2-BD59-A6C34878D82A}">
                    <a16:rowId xmlns:a16="http://schemas.microsoft.com/office/drawing/2014/main" val="1620368383"/>
                  </a:ext>
                </a:extLst>
              </a:tr>
              <a:tr h="370840">
                <a:tc>
                  <a:txBody>
                    <a:bodyPr/>
                    <a:lstStyle/>
                    <a:p>
                      <a:pPr algn="l"/>
                      <a:r>
                        <a:rPr lang="en-GB" sz="1600" b="1" dirty="0">
                          <a:solidFill>
                            <a:schemeClr val="bg1"/>
                          </a:solidFill>
                        </a:rPr>
                        <a:t>% Change from 2021</a:t>
                      </a:r>
                    </a:p>
                  </a:txBody>
                  <a:tcPr>
                    <a:solidFill>
                      <a:srgbClr val="203864"/>
                    </a:solidFill>
                  </a:tcPr>
                </a:tc>
                <a:tc>
                  <a:txBody>
                    <a:bodyPr/>
                    <a:lstStyle/>
                    <a:p>
                      <a:pPr algn="ctr"/>
                      <a:r>
                        <a:rPr lang="en-GB" dirty="0"/>
                        <a:t>+2.7%</a:t>
                      </a:r>
                    </a:p>
                  </a:txBody>
                  <a:tcPr anchor="ctr"/>
                </a:tc>
                <a:tc>
                  <a:txBody>
                    <a:bodyPr/>
                    <a:lstStyle/>
                    <a:p>
                      <a:pPr algn="ctr"/>
                      <a:r>
                        <a:rPr lang="en-GB" dirty="0"/>
                        <a:t>+2.0%</a:t>
                      </a:r>
                    </a:p>
                  </a:txBody>
                  <a:tcPr anchor="ctr"/>
                </a:tc>
                <a:tc>
                  <a:txBody>
                    <a:bodyPr/>
                    <a:lstStyle/>
                    <a:p>
                      <a:pPr algn="ctr"/>
                      <a:r>
                        <a:rPr lang="en-GB" dirty="0"/>
                        <a:t>+8.2%</a:t>
                      </a:r>
                    </a:p>
                  </a:txBody>
                  <a:tcPr anchor="ctr"/>
                </a:tc>
                <a:tc>
                  <a:txBody>
                    <a:bodyPr/>
                    <a:lstStyle/>
                    <a:p>
                      <a:pPr algn="ctr"/>
                      <a:r>
                        <a:rPr lang="en-GB" dirty="0"/>
                        <a:t>+9.0%</a:t>
                      </a:r>
                    </a:p>
                  </a:txBody>
                  <a:tcPr anchor="ctr"/>
                </a:tc>
                <a:tc>
                  <a:txBody>
                    <a:bodyPr/>
                    <a:lstStyle/>
                    <a:p>
                      <a:pPr algn="ctr"/>
                      <a:r>
                        <a:rPr lang="en-GB" dirty="0"/>
                        <a:t>+3.8%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-1.2%</a:t>
                      </a:r>
                    </a:p>
                  </a:txBody>
                  <a:tcPr anchor="ctr"/>
                </a:tc>
                <a:extLst>
                  <a:ext uri="{0D108BD9-81ED-4DB2-BD59-A6C34878D82A}">
                    <a16:rowId xmlns:a16="http://schemas.microsoft.com/office/drawing/2014/main" val="494355668"/>
                  </a:ext>
                </a:extLst>
              </a:tr>
            </a:tbl>
          </a:graphicData>
        </a:graphic>
      </p:graphicFrame>
      <p:pic>
        <p:nvPicPr>
          <p:cNvPr id="13" name="Picture 12">
            <a:extLst>
              <a:ext uri="{FF2B5EF4-FFF2-40B4-BE49-F238E27FC236}">
                <a16:creationId xmlns:a16="http://schemas.microsoft.com/office/drawing/2014/main" id="{EEF760EE-EF2D-0200-8C58-2594FF57F452}"/>
              </a:ext>
            </a:extLst>
          </p:cNvPr>
          <p:cNvPicPr>
            <a:picLocks noChangeAspect="1"/>
          </p:cNvPicPr>
          <p:nvPr/>
        </p:nvPicPr>
        <p:blipFill>
          <a:blip r:embed="rId3"/>
          <a:stretch>
            <a:fillRect/>
          </a:stretch>
        </p:blipFill>
        <p:spPr>
          <a:xfrm>
            <a:off x="551980" y="974466"/>
            <a:ext cx="5400000" cy="3400583"/>
          </a:xfrm>
          <a:prstGeom prst="rect">
            <a:avLst/>
          </a:prstGeom>
        </p:spPr>
      </p:pic>
      <p:sp>
        <p:nvSpPr>
          <p:cNvPr id="4" name="TextBox 3">
            <a:extLst>
              <a:ext uri="{FF2B5EF4-FFF2-40B4-BE49-F238E27FC236}">
                <a16:creationId xmlns:a16="http://schemas.microsoft.com/office/drawing/2014/main" id="{801FD164-91B1-3A11-B4F8-012B5E3CFA71}"/>
              </a:ext>
            </a:extLst>
          </p:cNvPr>
          <p:cNvSpPr txBox="1"/>
          <p:nvPr/>
        </p:nvSpPr>
        <p:spPr>
          <a:xfrm>
            <a:off x="6181800" y="4458791"/>
            <a:ext cx="5507219" cy="461665"/>
          </a:xfrm>
          <a:prstGeom prst="rect">
            <a:avLst/>
          </a:prstGeom>
          <a:noFill/>
        </p:spPr>
        <p:txBody>
          <a:bodyPr wrap="square" rtlCol="0">
            <a:spAutoFit/>
          </a:bodyPr>
          <a:lstStyle/>
          <a:p>
            <a:r>
              <a:rPr lang="en-GB" sz="1200" b="1" i="1" dirty="0"/>
              <a:t>CPIH</a:t>
            </a:r>
            <a:r>
              <a:rPr lang="en-GB" sz="1200" dirty="0"/>
              <a:t> – </a:t>
            </a:r>
            <a:r>
              <a:rPr lang="en-US" sz="1200" b="0" i="0" dirty="0">
                <a:solidFill>
                  <a:srgbClr val="323132"/>
                </a:solidFill>
                <a:effectLst/>
              </a:rPr>
              <a:t>Consumer Prices Index including owner occupiers’ housing costs, the national headline measure of inflation</a:t>
            </a:r>
            <a:endParaRPr lang="en-GB" sz="1200" dirty="0"/>
          </a:p>
        </p:txBody>
      </p:sp>
      <p:pic>
        <p:nvPicPr>
          <p:cNvPr id="9" name="Picture 8">
            <a:extLst>
              <a:ext uri="{FF2B5EF4-FFF2-40B4-BE49-F238E27FC236}">
                <a16:creationId xmlns:a16="http://schemas.microsoft.com/office/drawing/2014/main" id="{71D2BE8E-FF49-24EF-B6FE-E4C68718AF3C}"/>
              </a:ext>
            </a:extLst>
          </p:cNvPr>
          <p:cNvPicPr>
            <a:picLocks noChangeAspect="1"/>
          </p:cNvPicPr>
          <p:nvPr/>
        </p:nvPicPr>
        <p:blipFill>
          <a:blip r:embed="rId4"/>
          <a:stretch>
            <a:fillRect/>
          </a:stretch>
        </p:blipFill>
        <p:spPr>
          <a:xfrm>
            <a:off x="6289019" y="917624"/>
            <a:ext cx="5100901" cy="3460052"/>
          </a:xfrm>
          <a:prstGeom prst="rect">
            <a:avLst/>
          </a:prstGeom>
        </p:spPr>
      </p:pic>
    </p:spTree>
    <p:extLst>
      <p:ext uri="{BB962C8B-B14F-4D97-AF65-F5344CB8AC3E}">
        <p14:creationId xmlns:p14="http://schemas.microsoft.com/office/powerpoint/2010/main" val="2787804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dirty="0">
                <a:solidFill>
                  <a:schemeClr val="bg1"/>
                </a:solidFill>
                <a:latin typeface="+mn-lt"/>
              </a:rPr>
              <a:t>Vacancies</a:t>
            </a:r>
          </a:p>
        </p:txBody>
      </p:sp>
      <p:sp>
        <p:nvSpPr>
          <p:cNvPr id="3" name="Text Placeholder 2">
            <a:extLst>
              <a:ext uri="{FF2B5EF4-FFF2-40B4-BE49-F238E27FC236}">
                <a16:creationId xmlns:a16="http://schemas.microsoft.com/office/drawing/2014/main" id="{A5FB1774-CE79-E36A-AB03-A683998D0AED}"/>
              </a:ext>
            </a:extLst>
          </p:cNvPr>
          <p:cNvSpPr>
            <a:spLocks noGrp="1"/>
          </p:cNvSpPr>
          <p:nvPr>
            <p:ph type="body" idx="1"/>
          </p:nvPr>
        </p:nvSpPr>
        <p:spPr/>
        <p:txBody>
          <a:bodyPr/>
          <a:lstStyle/>
          <a:p>
            <a:pPr algn="ctr"/>
            <a:r>
              <a:rPr lang="en-GB" b="1" dirty="0" err="1">
                <a:solidFill>
                  <a:schemeClr val="bg1"/>
                </a:solidFill>
              </a:rPr>
              <a:t>Lightcast</a:t>
            </a:r>
            <a:r>
              <a:rPr lang="en-GB" b="1" dirty="0">
                <a:solidFill>
                  <a:schemeClr val="bg1"/>
                </a:solidFill>
              </a:rPr>
              <a:t> Vacancies Data – March 2023</a:t>
            </a:r>
            <a:endParaRPr lang="en-GB" dirty="0"/>
          </a:p>
        </p:txBody>
      </p:sp>
    </p:spTree>
    <p:extLst>
      <p:ext uri="{BB962C8B-B14F-4D97-AF65-F5344CB8AC3E}">
        <p14:creationId xmlns:p14="http://schemas.microsoft.com/office/powerpoint/2010/main" val="3326664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40C203-1965-AA2D-A481-F4DC28F7B9C6}"/>
              </a:ext>
            </a:extLst>
          </p:cNvPr>
          <p:cNvSpPr/>
          <p:nvPr/>
        </p:nvSpPr>
        <p:spPr>
          <a:xfrm>
            <a:off x="0" y="-3610"/>
            <a:ext cx="12192000" cy="860345"/>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Vacancies – March 2023</a:t>
            </a:r>
          </a:p>
        </p:txBody>
      </p:sp>
      <p:sp>
        <p:nvSpPr>
          <p:cNvPr id="5" name="TextBox 4">
            <a:extLst>
              <a:ext uri="{FF2B5EF4-FFF2-40B4-BE49-F238E27FC236}">
                <a16:creationId xmlns:a16="http://schemas.microsoft.com/office/drawing/2014/main" id="{3504BDA3-ECA1-3CB6-A871-2440E752EF28}"/>
              </a:ext>
            </a:extLst>
          </p:cNvPr>
          <p:cNvSpPr txBox="1"/>
          <p:nvPr/>
        </p:nvSpPr>
        <p:spPr>
          <a:xfrm>
            <a:off x="615820" y="1166327"/>
            <a:ext cx="10963470" cy="64633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defRPr/>
            </a:pPr>
            <a:r>
              <a:rPr lang="en-GB" b="1" dirty="0">
                <a:solidFill>
                  <a:prstClr val="white"/>
                </a:solidFill>
                <a:latin typeface="Calibri" panose="020F0502020204030204" pitchFamily="34" charset="0"/>
                <a:ea typeface="Calibri" panose="020F0502020204030204" pitchFamily="34" charset="0"/>
                <a:cs typeface="Times New Roman" panose="02020603050405020304" pitchFamily="18" charset="0"/>
              </a:rPr>
              <a:t>After record numbers of vacancies across Quarter 4 of 2021 and Quarter 1 of the 2022, vacancies </a:t>
            </a:r>
            <a:r>
              <a:rPr lang="en-GB" b="1" dirty="0">
                <a:solidFill>
                  <a:prstClr val="white"/>
                </a:solidFill>
                <a:latin typeface="Calibri" panose="020F0502020204030204" pitchFamily="34" charset="0"/>
                <a:cs typeface="Times New Roman" panose="02020603050405020304" pitchFamily="18" charset="0"/>
              </a:rPr>
              <a:t>decreased in the first half of 2022 </a:t>
            </a:r>
            <a:r>
              <a:rPr lang="en-GB" b="1" dirty="0">
                <a:solidFill>
                  <a:prstClr val="white"/>
                </a:solidFill>
                <a:latin typeface="Calibri" panose="020F0502020204030204" pitchFamily="34" charset="0"/>
                <a:ea typeface="Calibri" panose="020F0502020204030204" pitchFamily="34" charset="0"/>
                <a:cs typeface="Times New Roman" panose="02020603050405020304" pitchFamily="18" charset="0"/>
              </a:rPr>
              <a:t>and have stabilised at a new baseline.</a:t>
            </a: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569167" y="2327523"/>
            <a:ext cx="11053666" cy="2746457"/>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Looking at how </a:t>
            </a:r>
            <a:r>
              <a:rPr lang="en-GB" b="1" dirty="0">
                <a:solidFill>
                  <a:prstClr val="black"/>
                </a:solidFill>
                <a:latin typeface="Calibri" panose="020F0502020204030204" pitchFamily="34" charset="0"/>
                <a:ea typeface="Calibri" panose="020F0502020204030204" pitchFamily="34" charset="0"/>
                <a:cs typeface="Times New Roman" panose="02020603050405020304" pitchFamily="18" charset="0"/>
              </a:rPr>
              <a:t>vacancies</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have changed since the </a:t>
            </a:r>
            <a:r>
              <a:rPr lang="en-GB"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previous update</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when compared to the same point in 2022, vacancies have increased from December 2022 but are substantially down compared to March 2022</a:t>
            </a:r>
            <a:r>
              <a:rPr kumimoji="0" lang="en-GB" sz="1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lang="en-GB" dirty="0">
                <a:solidFill>
                  <a:prstClr val="black"/>
                </a:solidFill>
                <a:latin typeface="Calibri" panose="020F0502020204030204" pitchFamily="34" charset="0"/>
                <a:cs typeface="Times New Roman" panose="02020603050405020304" pitchFamily="18" charset="0"/>
              </a:rPr>
              <a:t>It should be noted that this large annual drop is due to March 2022 having the second highest number of monthly vacancies in the last 10 years.</a:t>
            </a:r>
            <a:br>
              <a:rPr lang="en-GB" dirty="0">
                <a:solidFill>
                  <a:prstClr val="black"/>
                </a:solidFill>
                <a:latin typeface="Calibri" panose="020F0502020204030204" pitchFamily="34" charset="0"/>
                <a:cs typeface="Times New Roman" panose="02020603050405020304" pitchFamily="18" charset="0"/>
              </a:rPr>
            </a:br>
            <a:endParaRPr lang="en-GB" dirty="0">
              <a:solidFill>
                <a:prstClr val="black"/>
              </a:solidFill>
              <a:latin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a:t>
            </a:r>
            <a:r>
              <a:rPr lang="en-GB"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annual decrease from March 2022 can be observed across all sectors. </a:t>
            </a:r>
            <a:r>
              <a:rPr lang="en-GB" dirty="0">
                <a:solidFill>
                  <a:prstClr val="black"/>
                </a:solidFill>
                <a:latin typeface="Calibri" panose="020F0502020204030204" pitchFamily="34" charset="0"/>
                <a:cs typeface="Times New Roman" panose="02020603050405020304" pitchFamily="18" charset="0"/>
              </a:rPr>
              <a:t>When compared to December 2022 Construction, Financial and Insurance Activities, Real estate activities and professional, scientific and technical activities all saw increases of more than 10% from December 2022.</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727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4FE2F7-69FF-4382-B870-839313383F3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Trends – Vacancies</a:t>
            </a:r>
          </a:p>
        </p:txBody>
      </p:sp>
      <p:pic>
        <p:nvPicPr>
          <p:cNvPr id="4" name="Picture 3">
            <a:extLst>
              <a:ext uri="{FF2B5EF4-FFF2-40B4-BE49-F238E27FC236}">
                <a16:creationId xmlns:a16="http://schemas.microsoft.com/office/drawing/2014/main" id="{C7663BC0-A5D0-FD51-8B40-9F756F003AB2}"/>
              </a:ext>
            </a:extLst>
          </p:cNvPr>
          <p:cNvPicPr>
            <a:picLocks noChangeAspect="1"/>
          </p:cNvPicPr>
          <p:nvPr/>
        </p:nvPicPr>
        <p:blipFill>
          <a:blip r:embed="rId3"/>
          <a:stretch>
            <a:fillRect/>
          </a:stretch>
        </p:blipFill>
        <p:spPr>
          <a:xfrm>
            <a:off x="0" y="2590764"/>
            <a:ext cx="12192000" cy="3818253"/>
          </a:xfrm>
          <a:prstGeom prst="rect">
            <a:avLst/>
          </a:prstGeom>
        </p:spPr>
      </p:pic>
      <p:pic>
        <p:nvPicPr>
          <p:cNvPr id="7" name="Picture 6">
            <a:extLst>
              <a:ext uri="{FF2B5EF4-FFF2-40B4-BE49-F238E27FC236}">
                <a16:creationId xmlns:a16="http://schemas.microsoft.com/office/drawing/2014/main" id="{558A41DF-CD97-2108-6082-11C0E5681B76}"/>
              </a:ext>
            </a:extLst>
          </p:cNvPr>
          <p:cNvPicPr>
            <a:picLocks noChangeAspect="1"/>
          </p:cNvPicPr>
          <p:nvPr/>
        </p:nvPicPr>
        <p:blipFill>
          <a:blip r:embed="rId4"/>
          <a:stretch>
            <a:fillRect/>
          </a:stretch>
        </p:blipFill>
        <p:spPr>
          <a:xfrm>
            <a:off x="634210" y="734091"/>
            <a:ext cx="10923580" cy="1749127"/>
          </a:xfrm>
          <a:prstGeom prst="rect">
            <a:avLst/>
          </a:prstGeom>
        </p:spPr>
      </p:pic>
    </p:spTree>
    <p:extLst>
      <p:ext uri="{BB962C8B-B14F-4D97-AF65-F5344CB8AC3E}">
        <p14:creationId xmlns:p14="http://schemas.microsoft.com/office/powerpoint/2010/main" val="95768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4FE2F7-69FF-4382-B870-839313383F3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Trends – Vacancies by Industry</a:t>
            </a:r>
          </a:p>
        </p:txBody>
      </p:sp>
      <p:pic>
        <p:nvPicPr>
          <p:cNvPr id="8" name="Picture 7">
            <a:extLst>
              <a:ext uri="{FF2B5EF4-FFF2-40B4-BE49-F238E27FC236}">
                <a16:creationId xmlns:a16="http://schemas.microsoft.com/office/drawing/2014/main" id="{B416E251-9503-A577-EE6D-F7E7AD07F8FC}"/>
              </a:ext>
            </a:extLst>
          </p:cNvPr>
          <p:cNvPicPr>
            <a:picLocks noChangeAspect="1"/>
          </p:cNvPicPr>
          <p:nvPr/>
        </p:nvPicPr>
        <p:blipFill>
          <a:blip r:embed="rId3"/>
          <a:stretch>
            <a:fillRect/>
          </a:stretch>
        </p:blipFill>
        <p:spPr>
          <a:xfrm>
            <a:off x="271432" y="1591911"/>
            <a:ext cx="11649136" cy="3674177"/>
          </a:xfrm>
          <a:prstGeom prst="rect">
            <a:avLst/>
          </a:prstGeom>
        </p:spPr>
      </p:pic>
    </p:spTree>
    <p:extLst>
      <p:ext uri="{BB962C8B-B14F-4D97-AF65-F5344CB8AC3E}">
        <p14:creationId xmlns:p14="http://schemas.microsoft.com/office/powerpoint/2010/main" val="39532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318945-D673-CD1D-E5F0-5A59A0981409}"/>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Trends –by Industry</a:t>
            </a:r>
          </a:p>
        </p:txBody>
      </p:sp>
      <p:sp>
        <p:nvSpPr>
          <p:cNvPr id="4" name="TextBox 3">
            <a:extLst>
              <a:ext uri="{FF2B5EF4-FFF2-40B4-BE49-F238E27FC236}">
                <a16:creationId xmlns:a16="http://schemas.microsoft.com/office/drawing/2014/main" id="{19D85444-FB6B-64DB-EB1C-06D790F0A746}"/>
              </a:ext>
            </a:extLst>
          </p:cNvPr>
          <p:cNvSpPr txBox="1"/>
          <p:nvPr/>
        </p:nvSpPr>
        <p:spPr>
          <a:xfrm>
            <a:off x="328905" y="5616335"/>
            <a:ext cx="12105692"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chart above shows two metrics to measure the potential difficulty in filling roles in certain sectors: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Median Posting Duration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measures how long the average job posting is live online for.</a:t>
            </a:r>
            <a:r>
              <a:rPr kumimoji="0" lang="en-GB" sz="1600" b="0" i="0" u="none" strike="noStrike" kern="12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mn-cs"/>
              </a:rPr>
              <a:t> A longer time up could suggest that the company anticipates the role being harder to fill</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Posting Intensity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is a ratio of how many times the same job role is posted. A higher ratio could suggest difficulty filling the role  </a:t>
            </a:r>
          </a:p>
        </p:txBody>
      </p:sp>
      <p:graphicFrame>
        <p:nvGraphicFramePr>
          <p:cNvPr id="2" name="Table 2">
            <a:extLst>
              <a:ext uri="{FF2B5EF4-FFF2-40B4-BE49-F238E27FC236}">
                <a16:creationId xmlns:a16="http://schemas.microsoft.com/office/drawing/2014/main" id="{4FF6287B-EF7D-0FF0-7E8D-4467B981D9C6}"/>
              </a:ext>
            </a:extLst>
          </p:cNvPr>
          <p:cNvGraphicFramePr>
            <a:graphicFrameLocks noGrp="1"/>
          </p:cNvGraphicFramePr>
          <p:nvPr>
            <p:extLst>
              <p:ext uri="{D42A27DB-BD31-4B8C-83A1-F6EECF244321}">
                <p14:modId xmlns:p14="http://schemas.microsoft.com/office/powerpoint/2010/main" val="1658046934"/>
              </p:ext>
            </p:extLst>
          </p:nvPr>
        </p:nvGraphicFramePr>
        <p:xfrm>
          <a:off x="689455" y="678179"/>
          <a:ext cx="10645140" cy="853440"/>
        </p:xfrm>
        <a:graphic>
          <a:graphicData uri="http://schemas.openxmlformats.org/drawingml/2006/table">
            <a:tbl>
              <a:tblPr firstRow="1" bandRow="1">
                <a:tableStyleId>{5C22544A-7EE6-4342-B048-85BDC9FD1C3A}</a:tableStyleId>
              </a:tblPr>
              <a:tblGrid>
                <a:gridCol w="5322570">
                  <a:extLst>
                    <a:ext uri="{9D8B030D-6E8A-4147-A177-3AD203B41FA5}">
                      <a16:colId xmlns:a16="http://schemas.microsoft.com/office/drawing/2014/main" val="177310155"/>
                    </a:ext>
                  </a:extLst>
                </a:gridCol>
                <a:gridCol w="5322570">
                  <a:extLst>
                    <a:ext uri="{9D8B030D-6E8A-4147-A177-3AD203B41FA5}">
                      <a16:colId xmlns:a16="http://schemas.microsoft.com/office/drawing/2014/main" val="1647353521"/>
                    </a:ext>
                  </a:extLst>
                </a:gridCol>
              </a:tblGrid>
              <a:tr h="504031">
                <a:tc>
                  <a:txBody>
                    <a:bodyPr/>
                    <a:lstStyle/>
                    <a:p>
                      <a:pPr algn="ctr"/>
                      <a:r>
                        <a:rPr lang="en-GB" sz="1400" dirty="0"/>
                        <a:t>Median Posting Duration </a:t>
                      </a:r>
                      <a:br>
                        <a:rPr lang="en-GB" sz="1400" dirty="0"/>
                      </a:br>
                      <a:r>
                        <a:rPr lang="en-GB" sz="1400" dirty="0"/>
                        <a:t>(Cambridgeshire and Peterborough)</a:t>
                      </a:r>
                    </a:p>
                  </a:txBody>
                  <a:tcPr anchor="ctr">
                    <a:solidFill>
                      <a:srgbClr val="203864"/>
                    </a:solidFill>
                  </a:tcPr>
                </a:tc>
                <a:tc>
                  <a:txBody>
                    <a:bodyPr/>
                    <a:lstStyle/>
                    <a:p>
                      <a:pPr algn="ctr"/>
                      <a:r>
                        <a:rPr lang="en-GB" sz="1400" dirty="0"/>
                        <a:t>Posting Intensity </a:t>
                      </a:r>
                      <a:br>
                        <a:rPr lang="en-GB" sz="1400" dirty="0"/>
                      </a:br>
                      <a:r>
                        <a:rPr lang="en-GB" sz="1400" dirty="0"/>
                        <a:t>(Cambridgeshire and Peterborough)</a:t>
                      </a:r>
                    </a:p>
                  </a:txBody>
                  <a:tcPr anchor="ctr">
                    <a:solidFill>
                      <a:srgbClr val="203864"/>
                    </a:solidFill>
                  </a:tcPr>
                </a:tc>
                <a:extLst>
                  <a:ext uri="{0D108BD9-81ED-4DB2-BD59-A6C34878D82A}">
                    <a16:rowId xmlns:a16="http://schemas.microsoft.com/office/drawing/2014/main" val="3812995201"/>
                  </a:ext>
                </a:extLst>
              </a:tr>
              <a:tr h="302418">
                <a:tc>
                  <a:txBody>
                    <a:bodyPr/>
                    <a:lstStyle/>
                    <a:p>
                      <a:pPr algn="ctr"/>
                      <a:r>
                        <a:rPr lang="en-GB" sz="1400" b="1" dirty="0"/>
                        <a:t>33 Days</a:t>
                      </a:r>
                    </a:p>
                  </a:txBody>
                  <a:tcPr/>
                </a:tc>
                <a:tc>
                  <a:txBody>
                    <a:bodyPr/>
                    <a:lstStyle/>
                    <a:p>
                      <a:pPr algn="ctr"/>
                      <a:r>
                        <a:rPr lang="en-GB" sz="1600" b="1" dirty="0"/>
                        <a:t>3:1</a:t>
                      </a:r>
                    </a:p>
                  </a:txBody>
                  <a:tcPr/>
                </a:tc>
                <a:extLst>
                  <a:ext uri="{0D108BD9-81ED-4DB2-BD59-A6C34878D82A}">
                    <a16:rowId xmlns:a16="http://schemas.microsoft.com/office/drawing/2014/main" val="1735973738"/>
                  </a:ext>
                </a:extLst>
              </a:tr>
            </a:tbl>
          </a:graphicData>
        </a:graphic>
      </p:graphicFrame>
      <p:pic>
        <p:nvPicPr>
          <p:cNvPr id="9" name="Picture 8">
            <a:extLst>
              <a:ext uri="{FF2B5EF4-FFF2-40B4-BE49-F238E27FC236}">
                <a16:creationId xmlns:a16="http://schemas.microsoft.com/office/drawing/2014/main" id="{01DEA9B9-76AB-2C1B-DDFF-DBE10EAC06D4}"/>
              </a:ext>
            </a:extLst>
          </p:cNvPr>
          <p:cNvPicPr>
            <a:picLocks noChangeAspect="1"/>
          </p:cNvPicPr>
          <p:nvPr/>
        </p:nvPicPr>
        <p:blipFill>
          <a:blip r:embed="rId3"/>
          <a:stretch>
            <a:fillRect/>
          </a:stretch>
        </p:blipFill>
        <p:spPr>
          <a:xfrm>
            <a:off x="328905" y="1583252"/>
            <a:ext cx="11639550" cy="3981450"/>
          </a:xfrm>
          <a:prstGeom prst="rect">
            <a:avLst/>
          </a:prstGeom>
        </p:spPr>
      </p:pic>
    </p:spTree>
    <p:extLst>
      <p:ext uri="{BB962C8B-B14F-4D97-AF65-F5344CB8AC3E}">
        <p14:creationId xmlns:p14="http://schemas.microsoft.com/office/powerpoint/2010/main" val="2598030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40C203-1965-AA2D-A481-F4DC28F7B9C6}"/>
              </a:ext>
            </a:extLst>
          </p:cNvPr>
          <p:cNvSpPr/>
          <p:nvPr/>
        </p:nvSpPr>
        <p:spPr>
          <a:xfrm>
            <a:off x="0" y="-3610"/>
            <a:ext cx="12192000" cy="860345"/>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Labour Market Headline Findings – January to December 2022</a:t>
            </a:r>
          </a:p>
        </p:txBody>
      </p:sp>
      <p:sp>
        <p:nvSpPr>
          <p:cNvPr id="5" name="TextBox 4">
            <a:extLst>
              <a:ext uri="{FF2B5EF4-FFF2-40B4-BE49-F238E27FC236}">
                <a16:creationId xmlns:a16="http://schemas.microsoft.com/office/drawing/2014/main" id="{3504BDA3-ECA1-3CB6-A871-2440E752EF28}"/>
              </a:ext>
            </a:extLst>
          </p:cNvPr>
          <p:cNvSpPr txBox="1"/>
          <p:nvPr/>
        </p:nvSpPr>
        <p:spPr>
          <a:xfrm>
            <a:off x="615820" y="1166327"/>
            <a:ext cx="10963470" cy="64633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headline labour market statistics for the full 2022 year in Cambridgeshire and Peterborough appear healthier than the UK as a whole, especially when looking at employment and economic inactivity.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569167" y="2272105"/>
            <a:ext cx="11053666" cy="3635547"/>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As in previous years, a higher proportion of Cambridgeshire and Peterborough’s working age population is economically active when compared to the UK. </a:t>
            </a:r>
            <a:r>
              <a:rPr lang="en-GB" sz="1800" dirty="0">
                <a:effectLst/>
                <a:latin typeface="Calibri" panose="020F0502020204030204" pitchFamily="34" charset="0"/>
                <a:ea typeface="Calibri" panose="020F0502020204030204" pitchFamily="34" charset="0"/>
                <a:cs typeface="Times New Roman" panose="02020603050405020304" pitchFamily="18" charset="0"/>
              </a:rPr>
              <a:t>Looking at the 16–64-year-old population, the region has consistently had a higher employment rate, a lower unemployment rate and a lower economic inactivity rate than the UK. </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Looking at how these rates have changed since the last quarter, and when compared to the same point in 2021, a greater proportion of Cambridgeshire and Peterborough’s economically inactive population are moving towards being economically active and employed than the UK. </a:t>
            </a:r>
            <a:r>
              <a:rPr lang="en-GB" sz="1800" dirty="0">
                <a:effectLst/>
                <a:latin typeface="Calibri" panose="020F0502020204030204" pitchFamily="34" charset="0"/>
                <a:ea typeface="Calibri" panose="020F0502020204030204" pitchFamily="34" charset="0"/>
                <a:cs typeface="Times New Roman" panose="02020603050405020304" pitchFamily="18" charset="0"/>
              </a:rPr>
              <a:t>Especially when comparing 2022 to 2021, the employment rate has increased at a faster pace in the region than nationally, and the economic inactivity rate has decreased whereas nationally it has remained static. </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Looking at Census 2021 and the reason for the economic inactivity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long term sickness or disability is more prominent amongst the economically inactive populations of Fenland and Peterborough, potentially linked to their higher levels of relative deprivation compared to the region as a whole.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467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40C203-1965-AA2D-A481-F4DC28F7B9C6}"/>
              </a:ext>
            </a:extLst>
          </p:cNvPr>
          <p:cNvSpPr/>
          <p:nvPr/>
        </p:nvSpPr>
        <p:spPr>
          <a:xfrm>
            <a:off x="0" y="-3610"/>
            <a:ext cx="12192000" cy="860345"/>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Labour Market Headlines - Definitions</a:t>
            </a:r>
          </a:p>
        </p:txBody>
      </p:sp>
      <p:graphicFrame>
        <p:nvGraphicFramePr>
          <p:cNvPr id="2" name="Diagram 1">
            <a:extLst>
              <a:ext uri="{FF2B5EF4-FFF2-40B4-BE49-F238E27FC236}">
                <a16:creationId xmlns:a16="http://schemas.microsoft.com/office/drawing/2014/main" id="{B430C49A-A2BB-45CF-83AA-0CA8672E082A}"/>
              </a:ext>
            </a:extLst>
          </p:cNvPr>
          <p:cNvGraphicFramePr/>
          <p:nvPr>
            <p:extLst>
              <p:ext uri="{D42A27DB-BD31-4B8C-83A1-F6EECF244321}">
                <p14:modId xmlns:p14="http://schemas.microsoft.com/office/powerpoint/2010/main" val="1296690883"/>
              </p:ext>
            </p:extLst>
          </p:nvPr>
        </p:nvGraphicFramePr>
        <p:xfrm>
          <a:off x="519723" y="977573"/>
          <a:ext cx="1115255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04E18DC-FBAF-5902-FF1B-A5BFE4550076}"/>
              </a:ext>
            </a:extLst>
          </p:cNvPr>
          <p:cNvSpPr txBox="1"/>
          <p:nvPr/>
        </p:nvSpPr>
        <p:spPr>
          <a:xfrm>
            <a:off x="774441" y="6332412"/>
            <a:ext cx="9759820" cy="369332"/>
          </a:xfrm>
          <a:prstGeom prst="rect">
            <a:avLst/>
          </a:prstGeom>
          <a:noFill/>
        </p:spPr>
        <p:txBody>
          <a:bodyPr wrap="square" rtlCol="0">
            <a:spAutoFit/>
          </a:bodyPr>
          <a:lstStyle/>
          <a:p>
            <a:r>
              <a:rPr lang="en-GB" b="1" dirty="0"/>
              <a:t>Note – All of these measures are calculated on the basis of the working age (16-64) population</a:t>
            </a:r>
          </a:p>
        </p:txBody>
      </p:sp>
    </p:spTree>
    <p:extLst>
      <p:ext uri="{BB962C8B-B14F-4D97-AF65-F5344CB8AC3E}">
        <p14:creationId xmlns:p14="http://schemas.microsoft.com/office/powerpoint/2010/main" val="1068478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86FE1DF-EB51-809F-4C6E-94FEE89CFC15}"/>
              </a:ext>
            </a:extLst>
          </p:cNvPr>
          <p:cNvGrpSpPr/>
          <p:nvPr/>
        </p:nvGrpSpPr>
        <p:grpSpPr>
          <a:xfrm>
            <a:off x="-101178" y="-19784"/>
            <a:ext cx="12293178" cy="6948191"/>
            <a:chOff x="-101178" y="-19784"/>
            <a:chExt cx="12293178" cy="6948191"/>
          </a:xfrm>
        </p:grpSpPr>
        <p:pic>
          <p:nvPicPr>
            <p:cNvPr id="5" name="Picture 4">
              <a:extLst>
                <a:ext uri="{FF2B5EF4-FFF2-40B4-BE49-F238E27FC236}">
                  <a16:creationId xmlns:a16="http://schemas.microsoft.com/office/drawing/2014/main" id="{738849CC-A81F-4D03-803D-DFBD23F9C2C9}"/>
                </a:ext>
              </a:extLst>
            </p:cNvPr>
            <p:cNvPicPr>
              <a:picLocks noChangeAspect="1"/>
            </p:cNvPicPr>
            <p:nvPr/>
          </p:nvPicPr>
          <p:blipFill>
            <a:blip r:embed="rId3"/>
            <a:stretch>
              <a:fillRect/>
            </a:stretch>
          </p:blipFill>
          <p:spPr>
            <a:xfrm>
              <a:off x="2764611" y="5176509"/>
              <a:ext cx="2365453" cy="1243692"/>
            </a:xfrm>
            <a:prstGeom prst="rect">
              <a:avLst/>
            </a:prstGeom>
          </p:spPr>
        </p:pic>
        <p:sp>
          <p:nvSpPr>
            <p:cNvPr id="110" name="Rectangle: Rounded Corners 109">
              <a:extLst>
                <a:ext uri="{FF2B5EF4-FFF2-40B4-BE49-F238E27FC236}">
                  <a16:creationId xmlns:a16="http://schemas.microsoft.com/office/drawing/2014/main" id="{F9E6AAF1-7C93-4AC5-86FB-2949B4C1BAEB}"/>
                </a:ext>
              </a:extLst>
            </p:cNvPr>
            <p:cNvSpPr/>
            <p:nvPr/>
          </p:nvSpPr>
          <p:spPr>
            <a:xfrm>
              <a:off x="91053" y="5165300"/>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Rounded Corners 106">
              <a:extLst>
                <a:ext uri="{FF2B5EF4-FFF2-40B4-BE49-F238E27FC236}">
                  <a16:creationId xmlns:a16="http://schemas.microsoft.com/office/drawing/2014/main" id="{D7F2723E-AB88-4240-BE4B-DAF46CFBAD98}"/>
                </a:ext>
              </a:extLst>
            </p:cNvPr>
            <p:cNvSpPr/>
            <p:nvPr/>
          </p:nvSpPr>
          <p:spPr>
            <a:xfrm>
              <a:off x="5573236" y="2917982"/>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Rounded Corners 104">
              <a:extLst>
                <a:ext uri="{FF2B5EF4-FFF2-40B4-BE49-F238E27FC236}">
                  <a16:creationId xmlns:a16="http://schemas.microsoft.com/office/drawing/2014/main" id="{DDA93802-CBC6-4DB6-804E-BF86EE8C0B15}"/>
                </a:ext>
              </a:extLst>
            </p:cNvPr>
            <p:cNvSpPr/>
            <p:nvPr/>
          </p:nvSpPr>
          <p:spPr>
            <a:xfrm>
              <a:off x="2805018" y="2910252"/>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Rounded Corners 102">
              <a:extLst>
                <a:ext uri="{FF2B5EF4-FFF2-40B4-BE49-F238E27FC236}">
                  <a16:creationId xmlns:a16="http://schemas.microsoft.com/office/drawing/2014/main" id="{6F279233-6CB4-4697-8AC3-FC8004F862BA}"/>
                </a:ext>
              </a:extLst>
            </p:cNvPr>
            <p:cNvSpPr/>
            <p:nvPr/>
          </p:nvSpPr>
          <p:spPr>
            <a:xfrm>
              <a:off x="135981" y="2911840"/>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Rounded Corners 78">
              <a:extLst>
                <a:ext uri="{FF2B5EF4-FFF2-40B4-BE49-F238E27FC236}">
                  <a16:creationId xmlns:a16="http://schemas.microsoft.com/office/drawing/2014/main" id="{C43544D9-1A17-4537-8D82-345153CA93F2}"/>
                </a:ext>
              </a:extLst>
            </p:cNvPr>
            <p:cNvSpPr/>
            <p:nvPr/>
          </p:nvSpPr>
          <p:spPr>
            <a:xfrm>
              <a:off x="5535428" y="525431"/>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81510555-CC38-4FD7-A386-374D0CAAD93B}"/>
                </a:ext>
              </a:extLst>
            </p:cNvPr>
            <p:cNvSpPr/>
            <p:nvPr/>
          </p:nvSpPr>
          <p:spPr>
            <a:xfrm>
              <a:off x="2836848" y="529048"/>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BD9936E-E90D-4F5A-9096-CBDF4591EA74}"/>
                </a:ext>
              </a:extLst>
            </p:cNvPr>
            <p:cNvSpPr/>
            <p:nvPr/>
          </p:nvSpPr>
          <p:spPr>
            <a:xfrm>
              <a:off x="0" y="-19784"/>
              <a:ext cx="12192000" cy="518518"/>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Unemployment Rate Overall (aged 16-64) – 2.9% </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B2690C-64E7-46A5-91DE-7DF2FE01A50A}"/>
                </a:ext>
              </a:extLst>
            </p:cNvPr>
            <p:cNvSpPr txBox="1"/>
            <p:nvPr/>
          </p:nvSpPr>
          <p:spPr>
            <a:xfrm>
              <a:off x="229577" y="790513"/>
              <a:ext cx="2117213" cy="923330"/>
            </a:xfrm>
            <a:prstGeom prst="rect">
              <a:avLst/>
            </a:prstGeom>
            <a:noFill/>
          </p:spPr>
          <p:txBody>
            <a:bodyPr wrap="square" rtlCol="0">
              <a:spAutoFit/>
            </a:bodyPr>
            <a:lstStyle/>
            <a:p>
              <a:r>
                <a:rPr lang="en-GB" dirty="0">
                  <a:solidFill>
                    <a:schemeClr val="bg1"/>
                  </a:solidFill>
                </a:rPr>
                <a:t>Rolling Quarterly change </a:t>
              </a:r>
              <a:br>
                <a:rPr lang="en-GB" dirty="0">
                  <a:solidFill>
                    <a:schemeClr val="bg1"/>
                  </a:solidFill>
                </a:rPr>
              </a:br>
              <a:r>
                <a:rPr lang="en-GB" dirty="0">
                  <a:solidFill>
                    <a:schemeClr val="bg1"/>
                  </a:solidFill>
                </a:rPr>
                <a:t>(Jan – Mar 2022):</a:t>
              </a:r>
            </a:p>
          </p:txBody>
        </p:sp>
        <p:sp>
          <p:nvSpPr>
            <p:cNvPr id="7" name="Isosceles Triangle 6">
              <a:extLst>
                <a:ext uri="{FF2B5EF4-FFF2-40B4-BE49-F238E27FC236}">
                  <a16:creationId xmlns:a16="http://schemas.microsoft.com/office/drawing/2014/main" id="{753FCAC4-4E3F-421E-95E6-11303ADDBDEC}"/>
                </a:ext>
              </a:extLst>
            </p:cNvPr>
            <p:cNvSpPr/>
            <p:nvPr/>
          </p:nvSpPr>
          <p:spPr>
            <a:xfrm>
              <a:off x="2150796" y="995186"/>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B51F364-CE10-40C7-979B-9A253E9D0CC7}"/>
                </a:ext>
              </a:extLst>
            </p:cNvPr>
            <p:cNvSpPr txBox="1"/>
            <p:nvPr/>
          </p:nvSpPr>
          <p:spPr>
            <a:xfrm>
              <a:off x="9451563" y="1289223"/>
              <a:ext cx="828675" cy="369332"/>
            </a:xfrm>
            <a:prstGeom prst="rect">
              <a:avLst/>
            </a:prstGeom>
            <a:noFill/>
          </p:spPr>
          <p:txBody>
            <a:bodyPr wrap="square" rtlCol="0">
              <a:spAutoFit/>
            </a:bodyPr>
            <a:lstStyle/>
            <a:p>
              <a:r>
                <a:rPr lang="en-GB" dirty="0">
                  <a:solidFill>
                    <a:schemeClr val="bg1"/>
                  </a:solidFill>
                </a:rPr>
                <a:t>+1.9%</a:t>
              </a:r>
            </a:p>
          </p:txBody>
        </p:sp>
        <p:sp>
          <p:nvSpPr>
            <p:cNvPr id="19" name="Isosceles Triangle 18">
              <a:extLst>
                <a:ext uri="{FF2B5EF4-FFF2-40B4-BE49-F238E27FC236}">
                  <a16:creationId xmlns:a16="http://schemas.microsoft.com/office/drawing/2014/main" id="{9EF47247-2FAF-483A-BBD4-A3D837C02F02}"/>
                </a:ext>
              </a:extLst>
            </p:cNvPr>
            <p:cNvSpPr/>
            <p:nvPr/>
          </p:nvSpPr>
          <p:spPr>
            <a:xfrm>
              <a:off x="9133193" y="1333259"/>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7A43E9B4-B252-42F4-837C-B91114425CF2}"/>
                </a:ext>
              </a:extLst>
            </p:cNvPr>
            <p:cNvSpPr/>
            <p:nvPr/>
          </p:nvSpPr>
          <p:spPr>
            <a:xfrm>
              <a:off x="117214" y="540658"/>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A46E379-432A-4C10-8E37-008D5E29AC9B}"/>
                </a:ext>
              </a:extLst>
            </p:cNvPr>
            <p:cNvSpPr txBox="1"/>
            <p:nvPr/>
          </p:nvSpPr>
          <p:spPr>
            <a:xfrm>
              <a:off x="322602" y="612192"/>
              <a:ext cx="2811630" cy="369332"/>
            </a:xfrm>
            <a:prstGeom prst="rect">
              <a:avLst/>
            </a:prstGeom>
            <a:noFill/>
          </p:spPr>
          <p:txBody>
            <a:bodyPr wrap="square" rtlCol="0">
              <a:spAutoFit/>
            </a:bodyPr>
            <a:lstStyle/>
            <a:p>
              <a:r>
                <a:rPr lang="en-GB" dirty="0">
                  <a:solidFill>
                    <a:schemeClr val="bg1"/>
                  </a:solidFill>
                </a:rPr>
                <a:t>Quarterly change </a:t>
              </a:r>
            </a:p>
          </p:txBody>
        </p:sp>
        <p:sp>
          <p:nvSpPr>
            <p:cNvPr id="26" name="TextBox 25">
              <a:extLst>
                <a:ext uri="{FF2B5EF4-FFF2-40B4-BE49-F238E27FC236}">
                  <a16:creationId xmlns:a16="http://schemas.microsoft.com/office/drawing/2014/main" id="{BA237704-3670-4F53-90BD-CB3017DC5149}"/>
                </a:ext>
              </a:extLst>
            </p:cNvPr>
            <p:cNvSpPr txBox="1"/>
            <p:nvPr/>
          </p:nvSpPr>
          <p:spPr>
            <a:xfrm>
              <a:off x="1066074" y="1223525"/>
              <a:ext cx="828675" cy="369332"/>
            </a:xfrm>
            <a:prstGeom prst="rect">
              <a:avLst/>
            </a:prstGeom>
            <a:noFill/>
          </p:spPr>
          <p:txBody>
            <a:bodyPr wrap="square" rtlCol="0">
              <a:spAutoFit/>
            </a:bodyPr>
            <a:lstStyle/>
            <a:p>
              <a:r>
                <a:rPr lang="en-GB" dirty="0">
                  <a:solidFill>
                    <a:schemeClr val="bg1"/>
                  </a:solidFill>
                </a:rPr>
                <a:t>-0.6pp</a:t>
              </a:r>
            </a:p>
          </p:txBody>
        </p:sp>
        <p:sp>
          <p:nvSpPr>
            <p:cNvPr id="27" name="Isosceles Triangle 26">
              <a:extLst>
                <a:ext uri="{FF2B5EF4-FFF2-40B4-BE49-F238E27FC236}">
                  <a16:creationId xmlns:a16="http://schemas.microsoft.com/office/drawing/2014/main" id="{AE3B578A-33BC-44D7-AF11-7993F730CAAC}"/>
                </a:ext>
              </a:extLst>
            </p:cNvPr>
            <p:cNvSpPr/>
            <p:nvPr/>
          </p:nvSpPr>
          <p:spPr>
            <a:xfrm rot="10800000">
              <a:off x="507539" y="128700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DBD12EBD-06D3-4C18-95B9-517F1B1912CD}"/>
                </a:ext>
              </a:extLst>
            </p:cNvPr>
            <p:cNvSpPr txBox="1"/>
            <p:nvPr/>
          </p:nvSpPr>
          <p:spPr>
            <a:xfrm>
              <a:off x="2913321" y="591908"/>
              <a:ext cx="2487533" cy="646331"/>
            </a:xfrm>
            <a:prstGeom prst="rect">
              <a:avLst/>
            </a:prstGeom>
            <a:noFill/>
          </p:spPr>
          <p:txBody>
            <a:bodyPr wrap="square" rtlCol="0">
              <a:spAutoFit/>
            </a:bodyPr>
            <a:lstStyle/>
            <a:p>
              <a:pPr algn="ctr"/>
              <a:r>
                <a:rPr lang="en-GB" dirty="0">
                  <a:solidFill>
                    <a:schemeClr val="bg1"/>
                  </a:solidFill>
                </a:rPr>
                <a:t>Previous Quarterly change </a:t>
              </a:r>
            </a:p>
          </p:txBody>
        </p:sp>
        <p:sp>
          <p:nvSpPr>
            <p:cNvPr id="31" name="TextBox 30">
              <a:extLst>
                <a:ext uri="{FF2B5EF4-FFF2-40B4-BE49-F238E27FC236}">
                  <a16:creationId xmlns:a16="http://schemas.microsoft.com/office/drawing/2014/main" id="{70B05889-F667-4126-9EFF-48E5296FF799}"/>
                </a:ext>
              </a:extLst>
            </p:cNvPr>
            <p:cNvSpPr txBox="1"/>
            <p:nvPr/>
          </p:nvSpPr>
          <p:spPr>
            <a:xfrm>
              <a:off x="3830679" y="1196508"/>
              <a:ext cx="968793" cy="369332"/>
            </a:xfrm>
            <a:prstGeom prst="rect">
              <a:avLst/>
            </a:prstGeom>
            <a:noFill/>
          </p:spPr>
          <p:txBody>
            <a:bodyPr wrap="square" rtlCol="0">
              <a:spAutoFit/>
            </a:bodyPr>
            <a:lstStyle/>
            <a:p>
              <a:r>
                <a:rPr lang="en-GB" dirty="0">
                  <a:solidFill>
                    <a:schemeClr val="bg1"/>
                  </a:solidFill>
                </a:rPr>
                <a:t>+0.2pp</a:t>
              </a:r>
            </a:p>
          </p:txBody>
        </p:sp>
        <p:sp>
          <p:nvSpPr>
            <p:cNvPr id="32" name="Isosceles Triangle 31">
              <a:extLst>
                <a:ext uri="{FF2B5EF4-FFF2-40B4-BE49-F238E27FC236}">
                  <a16:creationId xmlns:a16="http://schemas.microsoft.com/office/drawing/2014/main" id="{AEA49FA2-B376-4721-B0DF-E32A82566578}"/>
                </a:ext>
              </a:extLst>
            </p:cNvPr>
            <p:cNvSpPr/>
            <p:nvPr/>
          </p:nvSpPr>
          <p:spPr>
            <a:xfrm>
              <a:off x="3357504" y="1221952"/>
              <a:ext cx="270326"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C3D82DE4-3E14-4544-B7F5-F99000E28BD3}"/>
                </a:ext>
              </a:extLst>
            </p:cNvPr>
            <p:cNvSpPr txBox="1"/>
            <p:nvPr/>
          </p:nvSpPr>
          <p:spPr>
            <a:xfrm>
              <a:off x="5609818" y="540508"/>
              <a:ext cx="2121471" cy="646331"/>
            </a:xfrm>
            <a:prstGeom prst="rect">
              <a:avLst/>
            </a:prstGeom>
            <a:noFill/>
          </p:spPr>
          <p:txBody>
            <a:bodyPr wrap="square" rtlCol="0">
              <a:spAutoFit/>
            </a:bodyPr>
            <a:lstStyle/>
            <a:p>
              <a:pPr algn="ctr"/>
              <a:r>
                <a:rPr lang="en-GB" dirty="0">
                  <a:solidFill>
                    <a:schemeClr val="bg1"/>
                  </a:solidFill>
                </a:rPr>
                <a:t>Change since previous year</a:t>
              </a:r>
            </a:p>
          </p:txBody>
        </p:sp>
        <p:sp>
          <p:nvSpPr>
            <p:cNvPr id="36" name="TextBox 35">
              <a:extLst>
                <a:ext uri="{FF2B5EF4-FFF2-40B4-BE49-F238E27FC236}">
                  <a16:creationId xmlns:a16="http://schemas.microsoft.com/office/drawing/2014/main" id="{A6632850-DEA3-47CF-A3F9-08CC4A859D41}"/>
                </a:ext>
              </a:extLst>
            </p:cNvPr>
            <p:cNvSpPr txBox="1"/>
            <p:nvPr/>
          </p:nvSpPr>
          <p:spPr>
            <a:xfrm>
              <a:off x="6534568" y="1256892"/>
              <a:ext cx="828675" cy="369332"/>
            </a:xfrm>
            <a:prstGeom prst="rect">
              <a:avLst/>
            </a:prstGeom>
            <a:noFill/>
          </p:spPr>
          <p:txBody>
            <a:bodyPr wrap="square" rtlCol="0">
              <a:spAutoFit/>
            </a:bodyPr>
            <a:lstStyle/>
            <a:p>
              <a:r>
                <a:rPr lang="en-GB" dirty="0">
                  <a:solidFill>
                    <a:schemeClr val="bg1"/>
                  </a:solidFill>
                </a:rPr>
                <a:t>-0.6pp</a:t>
              </a:r>
            </a:p>
          </p:txBody>
        </p:sp>
        <p:sp>
          <p:nvSpPr>
            <p:cNvPr id="37" name="Isosceles Triangle 36">
              <a:extLst>
                <a:ext uri="{FF2B5EF4-FFF2-40B4-BE49-F238E27FC236}">
                  <a16:creationId xmlns:a16="http://schemas.microsoft.com/office/drawing/2014/main" id="{4233631E-D0B7-4FF8-84F2-7235E3E985DB}"/>
                </a:ext>
              </a:extLst>
            </p:cNvPr>
            <p:cNvSpPr/>
            <p:nvPr/>
          </p:nvSpPr>
          <p:spPr>
            <a:xfrm rot="10800000">
              <a:off x="6066050" y="1287978"/>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63398FDB-FB75-F664-1FF3-840988E0D6CB}"/>
                </a:ext>
              </a:extLst>
            </p:cNvPr>
            <p:cNvSpPr/>
            <p:nvPr/>
          </p:nvSpPr>
          <p:spPr>
            <a:xfrm>
              <a:off x="-7425" y="2213684"/>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Employment Rate Overall (aged 16-64) – 80.1%</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34598BF2-D280-92CB-C5D6-EBABC340F773}"/>
                </a:ext>
              </a:extLst>
            </p:cNvPr>
            <p:cNvSpPr txBox="1"/>
            <p:nvPr/>
          </p:nvSpPr>
          <p:spPr>
            <a:xfrm>
              <a:off x="9552375" y="3618291"/>
              <a:ext cx="828675" cy="369332"/>
            </a:xfrm>
            <a:prstGeom prst="rect">
              <a:avLst/>
            </a:prstGeom>
            <a:noFill/>
          </p:spPr>
          <p:txBody>
            <a:bodyPr wrap="square" rtlCol="0">
              <a:spAutoFit/>
            </a:bodyPr>
            <a:lstStyle/>
            <a:p>
              <a:r>
                <a:rPr lang="en-GB" dirty="0">
                  <a:solidFill>
                    <a:schemeClr val="bg1"/>
                  </a:solidFill>
                </a:rPr>
                <a:t>+1.9%</a:t>
              </a:r>
            </a:p>
          </p:txBody>
        </p:sp>
        <p:sp>
          <p:nvSpPr>
            <p:cNvPr id="61" name="Isosceles Triangle 60">
              <a:extLst>
                <a:ext uri="{FF2B5EF4-FFF2-40B4-BE49-F238E27FC236}">
                  <a16:creationId xmlns:a16="http://schemas.microsoft.com/office/drawing/2014/main" id="{867657DF-ADCE-C781-F882-051FC2696153}"/>
                </a:ext>
              </a:extLst>
            </p:cNvPr>
            <p:cNvSpPr/>
            <p:nvPr/>
          </p:nvSpPr>
          <p:spPr>
            <a:xfrm>
              <a:off x="9234005" y="3662328"/>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8038C187-6ADA-9919-4567-63B78BECB38C}"/>
                </a:ext>
              </a:extLst>
            </p:cNvPr>
            <p:cNvSpPr txBox="1"/>
            <p:nvPr/>
          </p:nvSpPr>
          <p:spPr>
            <a:xfrm>
              <a:off x="350155" y="2986422"/>
              <a:ext cx="1829246" cy="369332"/>
            </a:xfrm>
            <a:prstGeom prst="rect">
              <a:avLst/>
            </a:prstGeom>
            <a:noFill/>
          </p:spPr>
          <p:txBody>
            <a:bodyPr wrap="square" rtlCol="0">
              <a:spAutoFit/>
            </a:bodyPr>
            <a:lstStyle/>
            <a:p>
              <a:r>
                <a:rPr lang="en-GB" dirty="0">
                  <a:solidFill>
                    <a:schemeClr val="bg1"/>
                  </a:solidFill>
                </a:rPr>
                <a:t>Quarterly change </a:t>
              </a:r>
            </a:p>
          </p:txBody>
        </p:sp>
        <p:sp>
          <p:nvSpPr>
            <p:cNvPr id="64" name="TextBox 63">
              <a:extLst>
                <a:ext uri="{FF2B5EF4-FFF2-40B4-BE49-F238E27FC236}">
                  <a16:creationId xmlns:a16="http://schemas.microsoft.com/office/drawing/2014/main" id="{E37C5959-68DE-84A7-3DD3-529DEE5AAB70}"/>
                </a:ext>
              </a:extLst>
            </p:cNvPr>
            <p:cNvSpPr txBox="1"/>
            <p:nvPr/>
          </p:nvSpPr>
          <p:spPr>
            <a:xfrm>
              <a:off x="1268347" y="3484997"/>
              <a:ext cx="876633" cy="365881"/>
            </a:xfrm>
            <a:prstGeom prst="rect">
              <a:avLst/>
            </a:prstGeom>
            <a:noFill/>
          </p:spPr>
          <p:txBody>
            <a:bodyPr wrap="square" rtlCol="0">
              <a:spAutoFit/>
            </a:bodyPr>
            <a:lstStyle/>
            <a:p>
              <a:r>
                <a:rPr lang="en-GB" dirty="0">
                  <a:solidFill>
                    <a:schemeClr val="bg1"/>
                  </a:solidFill>
                </a:rPr>
                <a:t>+2.2pp</a:t>
              </a:r>
            </a:p>
          </p:txBody>
        </p:sp>
        <p:sp>
          <p:nvSpPr>
            <p:cNvPr id="65" name="Isosceles Triangle 64">
              <a:extLst>
                <a:ext uri="{FF2B5EF4-FFF2-40B4-BE49-F238E27FC236}">
                  <a16:creationId xmlns:a16="http://schemas.microsoft.com/office/drawing/2014/main" id="{C7FB3E6D-F683-77CB-17F3-D23134313239}"/>
                </a:ext>
              </a:extLst>
            </p:cNvPr>
            <p:cNvSpPr/>
            <p:nvPr/>
          </p:nvSpPr>
          <p:spPr>
            <a:xfrm>
              <a:off x="712649" y="3553989"/>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5CD9743E-7788-3157-7BE0-96396E246CF7}"/>
                </a:ext>
              </a:extLst>
            </p:cNvPr>
            <p:cNvSpPr txBox="1"/>
            <p:nvPr/>
          </p:nvSpPr>
          <p:spPr>
            <a:xfrm>
              <a:off x="3141694" y="2997426"/>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endParaRPr lang="en-GB" dirty="0">
                <a:solidFill>
                  <a:schemeClr val="bg1"/>
                </a:solidFill>
              </a:endParaRPr>
            </a:p>
          </p:txBody>
        </p:sp>
        <p:sp>
          <p:nvSpPr>
            <p:cNvPr id="70" name="Isosceles Triangle 69">
              <a:extLst>
                <a:ext uri="{FF2B5EF4-FFF2-40B4-BE49-F238E27FC236}">
                  <a16:creationId xmlns:a16="http://schemas.microsoft.com/office/drawing/2014/main" id="{DF110FED-2A25-863F-E4B8-14D89ECFBB09}"/>
                </a:ext>
              </a:extLst>
            </p:cNvPr>
            <p:cNvSpPr/>
            <p:nvPr/>
          </p:nvSpPr>
          <p:spPr>
            <a:xfrm rot="10800000">
              <a:off x="3488305" y="354266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78FBA52C-942F-538E-3E6F-E396265993D3}"/>
                </a:ext>
              </a:extLst>
            </p:cNvPr>
            <p:cNvSpPr txBox="1"/>
            <p:nvPr/>
          </p:nvSpPr>
          <p:spPr>
            <a:xfrm>
              <a:off x="5984199" y="2964957"/>
              <a:ext cx="1829246" cy="646331"/>
            </a:xfrm>
            <a:prstGeom prst="rect">
              <a:avLst/>
            </a:prstGeom>
            <a:noFill/>
          </p:spPr>
          <p:txBody>
            <a:bodyPr wrap="square" rtlCol="0">
              <a:spAutoFit/>
            </a:bodyPr>
            <a:lstStyle/>
            <a:p>
              <a:r>
                <a:rPr lang="en-GB" dirty="0">
                  <a:solidFill>
                    <a:schemeClr val="bg1"/>
                  </a:solidFill>
                </a:rPr>
                <a:t>Change since previous year</a:t>
              </a:r>
            </a:p>
          </p:txBody>
        </p:sp>
        <p:sp>
          <p:nvSpPr>
            <p:cNvPr id="74" name="TextBox 73">
              <a:extLst>
                <a:ext uri="{FF2B5EF4-FFF2-40B4-BE49-F238E27FC236}">
                  <a16:creationId xmlns:a16="http://schemas.microsoft.com/office/drawing/2014/main" id="{FC98A482-86AA-4042-3456-9F57EE1230A8}"/>
                </a:ext>
              </a:extLst>
            </p:cNvPr>
            <p:cNvSpPr txBox="1"/>
            <p:nvPr/>
          </p:nvSpPr>
          <p:spPr>
            <a:xfrm>
              <a:off x="6600918" y="3634770"/>
              <a:ext cx="828675" cy="369332"/>
            </a:xfrm>
            <a:prstGeom prst="rect">
              <a:avLst/>
            </a:prstGeom>
            <a:noFill/>
          </p:spPr>
          <p:txBody>
            <a:bodyPr wrap="square" rtlCol="0">
              <a:spAutoFit/>
            </a:bodyPr>
            <a:lstStyle/>
            <a:p>
              <a:r>
                <a:rPr lang="en-GB" dirty="0">
                  <a:solidFill>
                    <a:schemeClr val="bg1"/>
                  </a:solidFill>
                </a:rPr>
                <a:t>+1.8pp</a:t>
              </a:r>
            </a:p>
          </p:txBody>
        </p:sp>
        <p:sp>
          <p:nvSpPr>
            <p:cNvPr id="75" name="Isosceles Triangle 74">
              <a:extLst>
                <a:ext uri="{FF2B5EF4-FFF2-40B4-BE49-F238E27FC236}">
                  <a16:creationId xmlns:a16="http://schemas.microsoft.com/office/drawing/2014/main" id="{D99F271C-DD6E-02C7-2DF8-E87CC80C921B}"/>
                </a:ext>
              </a:extLst>
            </p:cNvPr>
            <p:cNvSpPr/>
            <p:nvPr/>
          </p:nvSpPr>
          <p:spPr>
            <a:xfrm>
              <a:off x="6199602" y="3666925"/>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id="{CFA744BB-686B-8D1B-BB69-4810B7047571}"/>
                </a:ext>
              </a:extLst>
            </p:cNvPr>
            <p:cNvSpPr txBox="1"/>
            <p:nvPr/>
          </p:nvSpPr>
          <p:spPr>
            <a:xfrm>
              <a:off x="8159847" y="525431"/>
              <a:ext cx="3914939" cy="1569660"/>
            </a:xfrm>
            <a:prstGeom prst="rect">
              <a:avLst/>
            </a:prstGeom>
            <a:noFill/>
          </p:spPr>
          <p:txBody>
            <a:bodyPr wrap="square" rtlCol="0">
              <a:spAutoFit/>
            </a:bodyPr>
            <a:lstStyle/>
            <a:p>
              <a:r>
                <a:rPr lang="en-GB" sz="1600" dirty="0"/>
                <a:t>The unemployment rate between January  and December 2022 was 2.9% </a:t>
              </a:r>
              <a:r>
                <a:rPr lang="en-GB" sz="1200" i="1" dirty="0"/>
                <a:t>(lower than the 3.6% nationally)</a:t>
              </a:r>
              <a:r>
                <a:rPr lang="en-GB" sz="1600" dirty="0"/>
                <a:t>, this has decreased by -0.6 percentage points since the last quarter and is also 0.6pp lower than the level 12 months previously</a:t>
              </a:r>
            </a:p>
          </p:txBody>
        </p:sp>
        <p:sp>
          <p:nvSpPr>
            <p:cNvPr id="78" name="TextBox 77">
              <a:extLst>
                <a:ext uri="{FF2B5EF4-FFF2-40B4-BE49-F238E27FC236}">
                  <a16:creationId xmlns:a16="http://schemas.microsoft.com/office/drawing/2014/main" id="{F8A212EA-76DB-7EB1-529C-D91FAC586E07}"/>
                </a:ext>
              </a:extLst>
            </p:cNvPr>
            <p:cNvSpPr txBox="1"/>
            <p:nvPr/>
          </p:nvSpPr>
          <p:spPr>
            <a:xfrm>
              <a:off x="-101178" y="6651408"/>
              <a:ext cx="11982893" cy="276999"/>
            </a:xfrm>
            <a:prstGeom prst="rect">
              <a:avLst/>
            </a:prstGeom>
            <a:noFill/>
          </p:spPr>
          <p:txBody>
            <a:bodyPr wrap="square" rtlCol="0">
              <a:spAutoFit/>
            </a:bodyPr>
            <a:lstStyle/>
            <a:p>
              <a:r>
                <a:rPr lang="en-GB" sz="1050" b="1" i="1" dirty="0"/>
                <a:t>* Please note: estimates and confidence intervals are unreliable due to small sample sizes and so should be treated as indicative</a:t>
              </a:r>
              <a:r>
                <a:rPr lang="en-GB" sz="1200" b="1" i="1" dirty="0"/>
                <a:t>.</a:t>
              </a:r>
            </a:p>
          </p:txBody>
        </p:sp>
        <p:sp>
          <p:nvSpPr>
            <p:cNvPr id="80" name="TextBox 79">
              <a:extLst>
                <a:ext uri="{FF2B5EF4-FFF2-40B4-BE49-F238E27FC236}">
                  <a16:creationId xmlns:a16="http://schemas.microsoft.com/office/drawing/2014/main" id="{38685B54-8663-323C-4446-2926EFA78D59}"/>
                </a:ext>
              </a:extLst>
            </p:cNvPr>
            <p:cNvSpPr txBox="1"/>
            <p:nvPr/>
          </p:nvSpPr>
          <p:spPr>
            <a:xfrm>
              <a:off x="8159847" y="2865850"/>
              <a:ext cx="3914939" cy="1569660"/>
            </a:xfrm>
            <a:prstGeom prst="rect">
              <a:avLst/>
            </a:prstGeom>
            <a:noFill/>
          </p:spPr>
          <p:txBody>
            <a:bodyPr wrap="square" rtlCol="0">
              <a:spAutoFit/>
            </a:bodyPr>
            <a:lstStyle/>
            <a:p>
              <a:r>
                <a:rPr lang="en-GB" sz="1600" dirty="0"/>
                <a:t>The employment rate between January  and December 2022 was 80.1% </a:t>
              </a:r>
              <a:r>
                <a:rPr lang="en-GB" sz="1200" i="1" dirty="0"/>
                <a:t>(higher than the 75.5% nationally)</a:t>
              </a:r>
              <a:r>
                <a:rPr lang="en-GB" sz="1600" dirty="0"/>
                <a:t>, this has increased by +2.2 percentage points since the last quarter and is +1.8 percentage points higher than the level 12 months previously</a:t>
              </a:r>
            </a:p>
          </p:txBody>
        </p:sp>
        <p:sp>
          <p:nvSpPr>
            <p:cNvPr id="81" name="Rectangle 80">
              <a:extLst>
                <a:ext uri="{FF2B5EF4-FFF2-40B4-BE49-F238E27FC236}">
                  <a16:creationId xmlns:a16="http://schemas.microsoft.com/office/drawing/2014/main" id="{C7F4585A-AACC-82B7-7A7C-1BCC3905AB1A}"/>
                </a:ext>
              </a:extLst>
            </p:cNvPr>
            <p:cNvSpPr/>
            <p:nvPr/>
          </p:nvSpPr>
          <p:spPr>
            <a:xfrm>
              <a:off x="-17994" y="4495661"/>
              <a:ext cx="12202569"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Economically Inactive (aged 16-64) – 17.5%</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EF483CA0-B927-D0E9-F6B2-30415A08EA21}"/>
                </a:ext>
              </a:extLst>
            </p:cNvPr>
            <p:cNvSpPr txBox="1"/>
            <p:nvPr/>
          </p:nvSpPr>
          <p:spPr>
            <a:xfrm>
              <a:off x="7711253" y="5885193"/>
              <a:ext cx="828675" cy="369332"/>
            </a:xfrm>
            <a:prstGeom prst="rect">
              <a:avLst/>
            </a:prstGeom>
            <a:noFill/>
          </p:spPr>
          <p:txBody>
            <a:bodyPr wrap="square" rtlCol="0">
              <a:spAutoFit/>
            </a:bodyPr>
            <a:lstStyle/>
            <a:p>
              <a:r>
                <a:rPr lang="en-GB" dirty="0">
                  <a:solidFill>
                    <a:schemeClr val="bg1"/>
                  </a:solidFill>
                </a:rPr>
                <a:t>+1.9%</a:t>
              </a:r>
            </a:p>
          </p:txBody>
        </p:sp>
        <p:sp>
          <p:nvSpPr>
            <p:cNvPr id="89" name="Isosceles Triangle 88">
              <a:extLst>
                <a:ext uri="{FF2B5EF4-FFF2-40B4-BE49-F238E27FC236}">
                  <a16:creationId xmlns:a16="http://schemas.microsoft.com/office/drawing/2014/main" id="{0F36978D-ADDC-5D12-7CC4-63C7550F314F}"/>
                </a:ext>
              </a:extLst>
            </p:cNvPr>
            <p:cNvSpPr/>
            <p:nvPr/>
          </p:nvSpPr>
          <p:spPr>
            <a:xfrm>
              <a:off x="7392883" y="592923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extBox 90">
              <a:extLst>
                <a:ext uri="{FF2B5EF4-FFF2-40B4-BE49-F238E27FC236}">
                  <a16:creationId xmlns:a16="http://schemas.microsoft.com/office/drawing/2014/main" id="{316293F3-17B1-87B2-D5DD-AE70E8290F35}"/>
                </a:ext>
              </a:extLst>
            </p:cNvPr>
            <p:cNvSpPr txBox="1"/>
            <p:nvPr/>
          </p:nvSpPr>
          <p:spPr>
            <a:xfrm>
              <a:off x="400073" y="5344316"/>
              <a:ext cx="1829246" cy="338554"/>
            </a:xfrm>
            <a:prstGeom prst="rect">
              <a:avLst/>
            </a:prstGeom>
            <a:noFill/>
          </p:spPr>
          <p:txBody>
            <a:bodyPr wrap="square" rtlCol="0">
              <a:spAutoFit/>
            </a:bodyPr>
            <a:lstStyle/>
            <a:p>
              <a:r>
                <a:rPr lang="en-GB" sz="1600" dirty="0">
                  <a:solidFill>
                    <a:schemeClr val="bg1"/>
                  </a:solidFill>
                </a:rPr>
                <a:t>Quarterly change </a:t>
              </a:r>
            </a:p>
          </p:txBody>
        </p:sp>
        <p:sp>
          <p:nvSpPr>
            <p:cNvPr id="101" name="Isosceles Triangle 100">
              <a:extLst>
                <a:ext uri="{FF2B5EF4-FFF2-40B4-BE49-F238E27FC236}">
                  <a16:creationId xmlns:a16="http://schemas.microsoft.com/office/drawing/2014/main" id="{CA1620F4-E20A-6CD4-2FB9-680EA1DD7655}"/>
                </a:ext>
              </a:extLst>
            </p:cNvPr>
            <p:cNvSpPr/>
            <p:nvPr/>
          </p:nvSpPr>
          <p:spPr>
            <a:xfrm rot="10800000">
              <a:off x="6116159" y="6044342"/>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a:extLst>
                <a:ext uri="{FF2B5EF4-FFF2-40B4-BE49-F238E27FC236}">
                  <a16:creationId xmlns:a16="http://schemas.microsoft.com/office/drawing/2014/main" id="{9F960194-B3C1-F8B1-5D75-17B6A76CF5AD}"/>
                </a:ext>
              </a:extLst>
            </p:cNvPr>
            <p:cNvSpPr txBox="1"/>
            <p:nvPr/>
          </p:nvSpPr>
          <p:spPr>
            <a:xfrm>
              <a:off x="8262448" y="5100363"/>
              <a:ext cx="3846514" cy="1569660"/>
            </a:xfrm>
            <a:prstGeom prst="rect">
              <a:avLst/>
            </a:prstGeom>
            <a:noFill/>
          </p:spPr>
          <p:txBody>
            <a:bodyPr wrap="square" rtlCol="0">
              <a:spAutoFit/>
            </a:bodyPr>
            <a:lstStyle/>
            <a:p>
              <a:r>
                <a:rPr lang="en-GB" sz="1600" dirty="0"/>
                <a:t>17.5% of residents (aged 16-64) were economically inactive between January  and December 2022 </a:t>
              </a:r>
              <a:r>
                <a:rPr lang="en-GB" sz="1200" i="1" dirty="0"/>
                <a:t>(lower than the 21.7% nationally)</a:t>
              </a:r>
              <a:r>
                <a:rPr lang="en-GB" sz="1600" dirty="0"/>
                <a:t>, this has decreased by -1.8 percentage points since the last quarter and is -1.3pp lower than the level 12 months previously</a:t>
              </a:r>
            </a:p>
          </p:txBody>
        </p:sp>
        <p:sp>
          <p:nvSpPr>
            <p:cNvPr id="4" name="TextBox 3">
              <a:extLst>
                <a:ext uri="{FF2B5EF4-FFF2-40B4-BE49-F238E27FC236}">
                  <a16:creationId xmlns:a16="http://schemas.microsoft.com/office/drawing/2014/main" id="{E7A5170E-94EE-4300-BF85-7ADC5FBCC9C1}"/>
                </a:ext>
              </a:extLst>
            </p:cNvPr>
            <p:cNvSpPr txBox="1"/>
            <p:nvPr/>
          </p:nvSpPr>
          <p:spPr>
            <a:xfrm>
              <a:off x="229577" y="1792132"/>
              <a:ext cx="1999131" cy="430887"/>
            </a:xfrm>
            <a:prstGeom prst="rect">
              <a:avLst/>
            </a:prstGeom>
            <a:noFill/>
          </p:spPr>
          <p:txBody>
            <a:bodyPr wrap="square" rtlCol="0">
              <a:spAutoFit/>
            </a:bodyPr>
            <a:lstStyle/>
            <a:p>
              <a:r>
                <a:rPr lang="en-GB" sz="1100" b="1" i="1" dirty="0"/>
                <a:t>Comparing Jan 2022- Dec 2022 with Oct 2021 - Sept 2022</a:t>
              </a:r>
            </a:p>
          </p:txBody>
        </p:sp>
        <p:sp>
          <p:nvSpPr>
            <p:cNvPr id="76" name="TextBox 75">
              <a:extLst>
                <a:ext uri="{FF2B5EF4-FFF2-40B4-BE49-F238E27FC236}">
                  <a16:creationId xmlns:a16="http://schemas.microsoft.com/office/drawing/2014/main" id="{C4CEE736-8941-4B4B-BB0A-3AB73693600C}"/>
                </a:ext>
              </a:extLst>
            </p:cNvPr>
            <p:cNvSpPr txBox="1"/>
            <p:nvPr/>
          </p:nvSpPr>
          <p:spPr>
            <a:xfrm>
              <a:off x="2913321" y="1786127"/>
              <a:ext cx="2129563" cy="430887"/>
            </a:xfrm>
            <a:prstGeom prst="rect">
              <a:avLst/>
            </a:prstGeom>
            <a:noFill/>
          </p:spPr>
          <p:txBody>
            <a:bodyPr wrap="square" rtlCol="0">
              <a:spAutoFit/>
            </a:bodyPr>
            <a:lstStyle/>
            <a:p>
              <a:r>
                <a:rPr lang="en-GB" sz="1100" b="1" i="1" dirty="0"/>
                <a:t>Comparing Oct 2021– Sept 2022 with Jul 2021 – Jun 2022</a:t>
              </a:r>
            </a:p>
          </p:txBody>
        </p:sp>
        <p:sp>
          <p:nvSpPr>
            <p:cNvPr id="93" name="TextBox 92">
              <a:extLst>
                <a:ext uri="{FF2B5EF4-FFF2-40B4-BE49-F238E27FC236}">
                  <a16:creationId xmlns:a16="http://schemas.microsoft.com/office/drawing/2014/main" id="{D6EF6E60-06D0-4450-9C2C-345E15AB7E2E}"/>
                </a:ext>
              </a:extLst>
            </p:cNvPr>
            <p:cNvSpPr txBox="1"/>
            <p:nvPr/>
          </p:nvSpPr>
          <p:spPr>
            <a:xfrm>
              <a:off x="5760014" y="1776962"/>
              <a:ext cx="1999131" cy="430887"/>
            </a:xfrm>
            <a:prstGeom prst="rect">
              <a:avLst/>
            </a:prstGeom>
            <a:noFill/>
          </p:spPr>
          <p:txBody>
            <a:bodyPr wrap="square" rtlCol="0">
              <a:spAutoFit/>
            </a:bodyPr>
            <a:lstStyle/>
            <a:p>
              <a:r>
                <a:rPr lang="en-GB" sz="1100" b="1" i="1" dirty="0"/>
                <a:t>Comparing Jan 2022- Dec 2022 with Jan 2021 - Dec 2021</a:t>
              </a:r>
            </a:p>
          </p:txBody>
        </p:sp>
        <p:sp>
          <p:nvSpPr>
            <p:cNvPr id="106" name="TextBox 105">
              <a:extLst>
                <a:ext uri="{FF2B5EF4-FFF2-40B4-BE49-F238E27FC236}">
                  <a16:creationId xmlns:a16="http://schemas.microsoft.com/office/drawing/2014/main" id="{CA04ED0F-7BCE-4FF0-97C2-FD7762FA71AE}"/>
                </a:ext>
              </a:extLst>
            </p:cNvPr>
            <p:cNvSpPr txBox="1"/>
            <p:nvPr/>
          </p:nvSpPr>
          <p:spPr>
            <a:xfrm>
              <a:off x="2779674" y="4088895"/>
              <a:ext cx="2263210" cy="430887"/>
            </a:xfrm>
            <a:prstGeom prst="rect">
              <a:avLst/>
            </a:prstGeom>
            <a:noFill/>
          </p:spPr>
          <p:txBody>
            <a:bodyPr wrap="square" rtlCol="0">
              <a:spAutoFit/>
            </a:bodyPr>
            <a:lstStyle/>
            <a:p>
              <a:r>
                <a:rPr lang="en-GB" sz="1100" b="1" i="1" dirty="0"/>
                <a:t>Comparing Oct 2021– Sept 2022 with Jul 2021 – Jun 2022</a:t>
              </a:r>
            </a:p>
          </p:txBody>
        </p:sp>
        <p:sp>
          <p:nvSpPr>
            <p:cNvPr id="109" name="TextBox 108">
              <a:extLst>
                <a:ext uri="{FF2B5EF4-FFF2-40B4-BE49-F238E27FC236}">
                  <a16:creationId xmlns:a16="http://schemas.microsoft.com/office/drawing/2014/main" id="{FA9E13DA-5DAA-4049-A024-A213D6051FF9}"/>
                </a:ext>
              </a:extLst>
            </p:cNvPr>
            <p:cNvSpPr txBox="1"/>
            <p:nvPr/>
          </p:nvSpPr>
          <p:spPr>
            <a:xfrm>
              <a:off x="5752384" y="4102016"/>
              <a:ext cx="1999131" cy="430887"/>
            </a:xfrm>
            <a:prstGeom prst="rect">
              <a:avLst/>
            </a:prstGeom>
            <a:noFill/>
          </p:spPr>
          <p:txBody>
            <a:bodyPr wrap="square" rtlCol="0">
              <a:spAutoFit/>
            </a:bodyPr>
            <a:lstStyle/>
            <a:p>
              <a:r>
                <a:rPr lang="en-GB" sz="1100" b="1" i="1" dirty="0"/>
                <a:t>Comparing Jan 2022- Dec 2022 with Jan 2021 - Dec 2021</a:t>
              </a:r>
            </a:p>
          </p:txBody>
        </p:sp>
        <p:pic>
          <p:nvPicPr>
            <p:cNvPr id="111" name="Picture 110">
              <a:extLst>
                <a:ext uri="{FF2B5EF4-FFF2-40B4-BE49-F238E27FC236}">
                  <a16:creationId xmlns:a16="http://schemas.microsoft.com/office/drawing/2014/main" id="{5E441554-4784-4C3B-96D4-C0F59851F413}"/>
                </a:ext>
              </a:extLst>
            </p:cNvPr>
            <p:cNvPicPr>
              <a:picLocks noChangeAspect="1"/>
            </p:cNvPicPr>
            <p:nvPr/>
          </p:nvPicPr>
          <p:blipFill>
            <a:blip r:embed="rId3"/>
            <a:stretch>
              <a:fillRect/>
            </a:stretch>
          </p:blipFill>
          <p:spPr>
            <a:xfrm>
              <a:off x="5580866" y="5174163"/>
              <a:ext cx="2365453" cy="1243692"/>
            </a:xfrm>
            <a:prstGeom prst="rect">
              <a:avLst/>
            </a:prstGeom>
          </p:spPr>
        </p:pic>
        <p:sp>
          <p:nvSpPr>
            <p:cNvPr id="113" name="TextBox 112">
              <a:extLst>
                <a:ext uri="{FF2B5EF4-FFF2-40B4-BE49-F238E27FC236}">
                  <a16:creationId xmlns:a16="http://schemas.microsoft.com/office/drawing/2014/main" id="{0A21F1B9-DF16-45AC-B51F-42144382F0E4}"/>
                </a:ext>
              </a:extLst>
            </p:cNvPr>
            <p:cNvSpPr txBox="1"/>
            <p:nvPr/>
          </p:nvSpPr>
          <p:spPr>
            <a:xfrm>
              <a:off x="2781082" y="6362291"/>
              <a:ext cx="2261802" cy="430887"/>
            </a:xfrm>
            <a:prstGeom prst="rect">
              <a:avLst/>
            </a:prstGeom>
            <a:noFill/>
          </p:spPr>
          <p:txBody>
            <a:bodyPr wrap="square" rtlCol="0">
              <a:spAutoFit/>
            </a:bodyPr>
            <a:lstStyle/>
            <a:p>
              <a:r>
                <a:rPr lang="en-GB" sz="1100" b="1" i="1" dirty="0"/>
                <a:t>Comparing Oct 2021– Sept 2022 with Jul 2021 – Jun 2022</a:t>
              </a:r>
            </a:p>
          </p:txBody>
        </p:sp>
        <p:sp>
          <p:nvSpPr>
            <p:cNvPr id="114" name="TextBox 113">
              <a:extLst>
                <a:ext uri="{FF2B5EF4-FFF2-40B4-BE49-F238E27FC236}">
                  <a16:creationId xmlns:a16="http://schemas.microsoft.com/office/drawing/2014/main" id="{58B0CB9F-7365-4F9F-89DC-0E1FCF46BC73}"/>
                </a:ext>
              </a:extLst>
            </p:cNvPr>
            <p:cNvSpPr txBox="1"/>
            <p:nvPr/>
          </p:nvSpPr>
          <p:spPr>
            <a:xfrm>
              <a:off x="5875824" y="6349083"/>
              <a:ext cx="1999131" cy="430887"/>
            </a:xfrm>
            <a:prstGeom prst="rect">
              <a:avLst/>
            </a:prstGeom>
            <a:noFill/>
          </p:spPr>
          <p:txBody>
            <a:bodyPr wrap="square" rtlCol="0">
              <a:spAutoFit/>
            </a:bodyPr>
            <a:lstStyle/>
            <a:p>
              <a:r>
                <a:rPr lang="en-GB" sz="1100" b="1" i="1" dirty="0"/>
                <a:t>Comparing Jan 2022- Dec 2022 with Jan 2021 - Dec 2021</a:t>
              </a:r>
            </a:p>
          </p:txBody>
        </p:sp>
        <p:sp>
          <p:nvSpPr>
            <p:cNvPr id="116" name="TextBox 115">
              <a:extLst>
                <a:ext uri="{FF2B5EF4-FFF2-40B4-BE49-F238E27FC236}">
                  <a16:creationId xmlns:a16="http://schemas.microsoft.com/office/drawing/2014/main" id="{281819EC-DDE4-44AD-929E-6CBDF2192741}"/>
                </a:ext>
              </a:extLst>
            </p:cNvPr>
            <p:cNvSpPr txBox="1"/>
            <p:nvPr/>
          </p:nvSpPr>
          <p:spPr>
            <a:xfrm>
              <a:off x="6045709" y="5242547"/>
              <a:ext cx="1829246" cy="646331"/>
            </a:xfrm>
            <a:prstGeom prst="rect">
              <a:avLst/>
            </a:prstGeom>
            <a:noFill/>
          </p:spPr>
          <p:txBody>
            <a:bodyPr wrap="square" rtlCol="0">
              <a:spAutoFit/>
            </a:bodyPr>
            <a:lstStyle/>
            <a:p>
              <a:r>
                <a:rPr lang="en-GB" dirty="0">
                  <a:solidFill>
                    <a:schemeClr val="bg1"/>
                  </a:solidFill>
                </a:rPr>
                <a:t>Change since previous year</a:t>
              </a:r>
            </a:p>
          </p:txBody>
        </p:sp>
        <p:sp>
          <p:nvSpPr>
            <p:cNvPr id="117" name="Isosceles Triangle 116">
              <a:extLst>
                <a:ext uri="{FF2B5EF4-FFF2-40B4-BE49-F238E27FC236}">
                  <a16:creationId xmlns:a16="http://schemas.microsoft.com/office/drawing/2014/main" id="{60FE69EB-3B9F-4B06-99ED-176E8D042C62}"/>
                </a:ext>
              </a:extLst>
            </p:cNvPr>
            <p:cNvSpPr/>
            <p:nvPr/>
          </p:nvSpPr>
          <p:spPr>
            <a:xfrm rot="10800000">
              <a:off x="6228465" y="5951049"/>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TextBox 117">
              <a:extLst>
                <a:ext uri="{FF2B5EF4-FFF2-40B4-BE49-F238E27FC236}">
                  <a16:creationId xmlns:a16="http://schemas.microsoft.com/office/drawing/2014/main" id="{337E2477-2D00-4FFA-B6B8-9E8E697529C0}"/>
                </a:ext>
              </a:extLst>
            </p:cNvPr>
            <p:cNvSpPr txBox="1"/>
            <p:nvPr/>
          </p:nvSpPr>
          <p:spPr>
            <a:xfrm>
              <a:off x="6595775" y="5861886"/>
              <a:ext cx="828675" cy="369332"/>
            </a:xfrm>
            <a:prstGeom prst="rect">
              <a:avLst/>
            </a:prstGeom>
            <a:noFill/>
          </p:spPr>
          <p:txBody>
            <a:bodyPr wrap="square" rtlCol="0">
              <a:spAutoFit/>
            </a:bodyPr>
            <a:lstStyle/>
            <a:p>
              <a:r>
                <a:rPr lang="en-GB" dirty="0">
                  <a:solidFill>
                    <a:schemeClr val="bg1"/>
                  </a:solidFill>
                </a:rPr>
                <a:t>-1.3pp</a:t>
              </a:r>
            </a:p>
          </p:txBody>
        </p:sp>
        <p:sp>
          <p:nvSpPr>
            <p:cNvPr id="119" name="Isosceles Triangle 118">
              <a:extLst>
                <a:ext uri="{FF2B5EF4-FFF2-40B4-BE49-F238E27FC236}">
                  <a16:creationId xmlns:a16="http://schemas.microsoft.com/office/drawing/2014/main" id="{F1DDC56A-2FB9-4C02-BF40-90FD2756F222}"/>
                </a:ext>
              </a:extLst>
            </p:cNvPr>
            <p:cNvSpPr/>
            <p:nvPr/>
          </p:nvSpPr>
          <p:spPr>
            <a:xfrm>
              <a:off x="3326382" y="5790153"/>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TextBox 119">
              <a:extLst>
                <a:ext uri="{FF2B5EF4-FFF2-40B4-BE49-F238E27FC236}">
                  <a16:creationId xmlns:a16="http://schemas.microsoft.com/office/drawing/2014/main" id="{2EA46DC2-520C-4F4B-851D-B54E83B9165B}"/>
                </a:ext>
              </a:extLst>
            </p:cNvPr>
            <p:cNvSpPr txBox="1"/>
            <p:nvPr/>
          </p:nvSpPr>
          <p:spPr>
            <a:xfrm>
              <a:off x="3043754" y="5214068"/>
              <a:ext cx="2037790"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endParaRPr lang="en-GB" dirty="0">
                <a:solidFill>
                  <a:schemeClr val="bg1"/>
                </a:solidFill>
              </a:endParaRPr>
            </a:p>
          </p:txBody>
        </p:sp>
        <p:sp>
          <p:nvSpPr>
            <p:cNvPr id="121" name="TextBox 120">
              <a:extLst>
                <a:ext uri="{FF2B5EF4-FFF2-40B4-BE49-F238E27FC236}">
                  <a16:creationId xmlns:a16="http://schemas.microsoft.com/office/drawing/2014/main" id="{3E8897B3-7B3F-4271-835D-614DFDCDDCF5}"/>
                </a:ext>
              </a:extLst>
            </p:cNvPr>
            <p:cNvSpPr txBox="1"/>
            <p:nvPr/>
          </p:nvSpPr>
          <p:spPr>
            <a:xfrm>
              <a:off x="3923148" y="3484997"/>
              <a:ext cx="876633" cy="365881"/>
            </a:xfrm>
            <a:prstGeom prst="rect">
              <a:avLst/>
            </a:prstGeom>
            <a:noFill/>
          </p:spPr>
          <p:txBody>
            <a:bodyPr wrap="square" rtlCol="0">
              <a:spAutoFit/>
            </a:bodyPr>
            <a:lstStyle/>
            <a:p>
              <a:r>
                <a:rPr lang="en-GB" dirty="0">
                  <a:solidFill>
                    <a:schemeClr val="bg1"/>
                  </a:solidFill>
                </a:rPr>
                <a:t>-1.2pp</a:t>
              </a:r>
            </a:p>
          </p:txBody>
        </p:sp>
        <p:sp>
          <p:nvSpPr>
            <p:cNvPr id="123" name="TextBox 122">
              <a:extLst>
                <a:ext uri="{FF2B5EF4-FFF2-40B4-BE49-F238E27FC236}">
                  <a16:creationId xmlns:a16="http://schemas.microsoft.com/office/drawing/2014/main" id="{F639728A-FC78-424B-88EF-9232CBBE872D}"/>
                </a:ext>
              </a:extLst>
            </p:cNvPr>
            <p:cNvSpPr txBox="1"/>
            <p:nvPr/>
          </p:nvSpPr>
          <p:spPr>
            <a:xfrm>
              <a:off x="3857253" y="5702254"/>
              <a:ext cx="876633" cy="365881"/>
            </a:xfrm>
            <a:prstGeom prst="rect">
              <a:avLst/>
            </a:prstGeom>
            <a:noFill/>
          </p:spPr>
          <p:txBody>
            <a:bodyPr wrap="square" rtlCol="0">
              <a:spAutoFit/>
            </a:bodyPr>
            <a:lstStyle/>
            <a:p>
              <a:r>
                <a:rPr lang="en-GB" dirty="0">
                  <a:solidFill>
                    <a:schemeClr val="bg1"/>
                  </a:solidFill>
                </a:rPr>
                <a:t>+1.1pp</a:t>
              </a:r>
            </a:p>
          </p:txBody>
        </p:sp>
        <p:sp>
          <p:nvSpPr>
            <p:cNvPr id="3" name="Isosceles Triangle 2">
              <a:extLst>
                <a:ext uri="{FF2B5EF4-FFF2-40B4-BE49-F238E27FC236}">
                  <a16:creationId xmlns:a16="http://schemas.microsoft.com/office/drawing/2014/main" id="{3831B6F0-BE53-DFF1-0E53-E712A2C02EE4}"/>
                </a:ext>
              </a:extLst>
            </p:cNvPr>
            <p:cNvSpPr/>
            <p:nvPr/>
          </p:nvSpPr>
          <p:spPr>
            <a:xfrm rot="10800000">
              <a:off x="669463" y="576001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2FA4149-DA52-DAC5-301D-02DD19170CDC}"/>
                </a:ext>
              </a:extLst>
            </p:cNvPr>
            <p:cNvSpPr txBox="1"/>
            <p:nvPr/>
          </p:nvSpPr>
          <p:spPr>
            <a:xfrm>
              <a:off x="1032433" y="5702254"/>
              <a:ext cx="876633" cy="365881"/>
            </a:xfrm>
            <a:prstGeom prst="rect">
              <a:avLst/>
            </a:prstGeom>
            <a:noFill/>
          </p:spPr>
          <p:txBody>
            <a:bodyPr wrap="square" rtlCol="0">
              <a:spAutoFit/>
            </a:bodyPr>
            <a:lstStyle/>
            <a:p>
              <a:r>
                <a:rPr lang="en-GB" dirty="0">
                  <a:solidFill>
                    <a:schemeClr val="bg1"/>
                  </a:solidFill>
                </a:rPr>
                <a:t>-1.8pp</a:t>
              </a:r>
            </a:p>
          </p:txBody>
        </p:sp>
        <p:sp>
          <p:nvSpPr>
            <p:cNvPr id="8" name="TextBox 7">
              <a:extLst>
                <a:ext uri="{FF2B5EF4-FFF2-40B4-BE49-F238E27FC236}">
                  <a16:creationId xmlns:a16="http://schemas.microsoft.com/office/drawing/2014/main" id="{385F8EB2-91E1-D6BD-6BEB-03B04177705E}"/>
                </a:ext>
              </a:extLst>
            </p:cNvPr>
            <p:cNvSpPr txBox="1"/>
            <p:nvPr/>
          </p:nvSpPr>
          <p:spPr>
            <a:xfrm>
              <a:off x="320579" y="4071383"/>
              <a:ext cx="1999131" cy="430887"/>
            </a:xfrm>
            <a:prstGeom prst="rect">
              <a:avLst/>
            </a:prstGeom>
            <a:noFill/>
          </p:spPr>
          <p:txBody>
            <a:bodyPr wrap="square" rtlCol="0">
              <a:spAutoFit/>
            </a:bodyPr>
            <a:lstStyle/>
            <a:p>
              <a:r>
                <a:rPr lang="en-GB" sz="1100" b="1" i="1" dirty="0"/>
                <a:t>Comparing Jan 2022- Dec 2022 with Oct 2021 - Sept 2022</a:t>
              </a:r>
            </a:p>
          </p:txBody>
        </p:sp>
        <p:sp>
          <p:nvSpPr>
            <p:cNvPr id="9" name="TextBox 8">
              <a:extLst>
                <a:ext uri="{FF2B5EF4-FFF2-40B4-BE49-F238E27FC236}">
                  <a16:creationId xmlns:a16="http://schemas.microsoft.com/office/drawing/2014/main" id="{DCF4A233-3032-8E96-914F-84573288FD80}"/>
                </a:ext>
              </a:extLst>
            </p:cNvPr>
            <p:cNvSpPr txBox="1"/>
            <p:nvPr/>
          </p:nvSpPr>
          <p:spPr>
            <a:xfrm>
              <a:off x="215325" y="6346751"/>
              <a:ext cx="1999131" cy="430887"/>
            </a:xfrm>
            <a:prstGeom prst="rect">
              <a:avLst/>
            </a:prstGeom>
            <a:noFill/>
          </p:spPr>
          <p:txBody>
            <a:bodyPr wrap="square" rtlCol="0">
              <a:spAutoFit/>
            </a:bodyPr>
            <a:lstStyle/>
            <a:p>
              <a:r>
                <a:rPr lang="en-GB" sz="1100" b="1" i="1" dirty="0"/>
                <a:t>Comparing Jan 2022- Dec 2022 with Oct 2021 - Sept 2022</a:t>
              </a:r>
            </a:p>
          </p:txBody>
        </p:sp>
      </p:grpSp>
    </p:spTree>
    <p:extLst>
      <p:ext uri="{BB962C8B-B14F-4D97-AF65-F5344CB8AC3E}">
        <p14:creationId xmlns:p14="http://schemas.microsoft.com/office/powerpoint/2010/main" val="119874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D9936E-E90D-4F5A-9096-CBDF4591EA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Unemployment Rate (16-64 year olds) - 2.9</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 (January 2022 - December 2022)</a:t>
            </a:r>
          </a:p>
        </p:txBody>
      </p:sp>
      <p:sp>
        <p:nvSpPr>
          <p:cNvPr id="4" name="Rectangle: Rounded Corners 3">
            <a:extLst>
              <a:ext uri="{FF2B5EF4-FFF2-40B4-BE49-F238E27FC236}">
                <a16:creationId xmlns:a16="http://schemas.microsoft.com/office/drawing/2014/main" id="{FB72B3DF-5326-4312-8634-54FC2E4B4B69}"/>
              </a:ext>
            </a:extLst>
          </p:cNvPr>
          <p:cNvSpPr/>
          <p:nvPr/>
        </p:nvSpPr>
        <p:spPr>
          <a:xfrm>
            <a:off x="608073"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EB2690C-64E7-46A5-91DE-7DF2FE01A50A}"/>
              </a:ext>
            </a:extLst>
          </p:cNvPr>
          <p:cNvSpPr txBox="1"/>
          <p:nvPr/>
        </p:nvSpPr>
        <p:spPr>
          <a:xfrm>
            <a:off x="643609" y="5626015"/>
            <a:ext cx="1829246" cy="830997"/>
          </a:xfrm>
          <a:prstGeom prst="rect">
            <a:avLst/>
          </a:prstGeom>
          <a:noFill/>
        </p:spPr>
        <p:txBody>
          <a:bodyPr wrap="square" rtlCol="0">
            <a:spAutoFit/>
          </a:bodyPr>
          <a:lstStyle/>
          <a:p>
            <a:r>
              <a:rPr lang="en-GB" sz="1600" dirty="0">
                <a:solidFill>
                  <a:schemeClr val="bg1"/>
                </a:solidFill>
              </a:rPr>
              <a:t>Rolling Quarterly change </a:t>
            </a:r>
            <a:br>
              <a:rPr lang="en-GB" sz="1600" dirty="0">
                <a:solidFill>
                  <a:schemeClr val="bg1"/>
                </a:solidFill>
              </a:rPr>
            </a:br>
            <a:r>
              <a:rPr lang="en-GB" sz="1600" dirty="0">
                <a:solidFill>
                  <a:schemeClr val="bg1"/>
                </a:solidFill>
              </a:rPr>
              <a:t>(Sept – Dec 22):</a:t>
            </a:r>
          </a:p>
        </p:txBody>
      </p:sp>
      <p:sp>
        <p:nvSpPr>
          <p:cNvPr id="3" name="TextBox 2">
            <a:extLst>
              <a:ext uri="{FF2B5EF4-FFF2-40B4-BE49-F238E27FC236}">
                <a16:creationId xmlns:a16="http://schemas.microsoft.com/office/drawing/2014/main" id="{D9226147-33A4-4D9D-B338-881EC349B5FA}"/>
              </a:ext>
            </a:extLst>
          </p:cNvPr>
          <p:cNvSpPr txBox="1"/>
          <p:nvPr/>
        </p:nvSpPr>
        <p:spPr>
          <a:xfrm>
            <a:off x="2931234" y="5878584"/>
            <a:ext cx="828675" cy="369332"/>
          </a:xfrm>
          <a:prstGeom prst="rect">
            <a:avLst/>
          </a:prstGeom>
          <a:noFill/>
        </p:spPr>
        <p:txBody>
          <a:bodyPr wrap="square" rtlCol="0">
            <a:spAutoFit/>
          </a:bodyPr>
          <a:lstStyle/>
          <a:p>
            <a:r>
              <a:rPr lang="en-GB" dirty="0">
                <a:solidFill>
                  <a:schemeClr val="bg1"/>
                </a:solidFill>
              </a:rPr>
              <a:t>-0.6pp</a:t>
            </a:r>
          </a:p>
        </p:txBody>
      </p:sp>
      <p:sp>
        <p:nvSpPr>
          <p:cNvPr id="7" name="Isosceles Triangle 6">
            <a:extLst>
              <a:ext uri="{FF2B5EF4-FFF2-40B4-BE49-F238E27FC236}">
                <a16:creationId xmlns:a16="http://schemas.microsoft.com/office/drawing/2014/main" id="{753FCAC4-4E3F-421E-95E6-11303ADDBDEC}"/>
              </a:ext>
            </a:extLst>
          </p:cNvPr>
          <p:cNvSpPr/>
          <p:nvPr/>
        </p:nvSpPr>
        <p:spPr>
          <a:xfrm rot="10800000">
            <a:off x="2397967" y="5885544"/>
            <a:ext cx="430698" cy="365891"/>
          </a:xfrm>
          <a:prstGeom prst="triangle">
            <a:avLst>
              <a:gd name="adj" fmla="val 45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D1E97169-4CBF-4A52-B101-0765903F9EE1}"/>
              </a:ext>
            </a:extLst>
          </p:cNvPr>
          <p:cNvSpPr/>
          <p:nvPr/>
        </p:nvSpPr>
        <p:spPr>
          <a:xfrm>
            <a:off x="4208075"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E57F29FA-99FB-43C5-B751-174C6D71EA76}"/>
              </a:ext>
            </a:extLst>
          </p:cNvPr>
          <p:cNvSpPr txBox="1"/>
          <p:nvPr/>
        </p:nvSpPr>
        <p:spPr>
          <a:xfrm>
            <a:off x="4253912" y="5677431"/>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r>
              <a:rPr lang="en-GB" dirty="0">
                <a:solidFill>
                  <a:schemeClr val="bg1"/>
                </a:solidFill>
              </a:rPr>
              <a:t>(Jun – Sept 22):</a:t>
            </a:r>
          </a:p>
        </p:txBody>
      </p:sp>
      <p:sp>
        <p:nvSpPr>
          <p:cNvPr id="14" name="Rectangle: Rounded Corners 13">
            <a:extLst>
              <a:ext uri="{FF2B5EF4-FFF2-40B4-BE49-F238E27FC236}">
                <a16:creationId xmlns:a16="http://schemas.microsoft.com/office/drawing/2014/main" id="{D2BC10BD-6F37-49FA-9BCC-EC11A924DBF2}"/>
              </a:ext>
            </a:extLst>
          </p:cNvPr>
          <p:cNvSpPr/>
          <p:nvPr/>
        </p:nvSpPr>
        <p:spPr>
          <a:xfrm>
            <a:off x="7857671"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57A4623-2B99-4044-90C2-8ABC304D4C50}"/>
              </a:ext>
            </a:extLst>
          </p:cNvPr>
          <p:cNvSpPr txBox="1"/>
          <p:nvPr/>
        </p:nvSpPr>
        <p:spPr>
          <a:xfrm>
            <a:off x="7878712" y="5677431"/>
            <a:ext cx="1829246" cy="646331"/>
          </a:xfrm>
          <a:prstGeom prst="rect">
            <a:avLst/>
          </a:prstGeom>
          <a:noFill/>
        </p:spPr>
        <p:txBody>
          <a:bodyPr wrap="square" rtlCol="0">
            <a:spAutoFit/>
          </a:bodyPr>
          <a:lstStyle/>
          <a:p>
            <a:r>
              <a:rPr lang="en-GB" dirty="0">
                <a:solidFill>
                  <a:schemeClr val="bg1"/>
                </a:solidFill>
              </a:rPr>
              <a:t>Change since December 2021:</a:t>
            </a:r>
          </a:p>
        </p:txBody>
      </p:sp>
      <p:sp>
        <p:nvSpPr>
          <p:cNvPr id="16" name="TextBox 15">
            <a:extLst>
              <a:ext uri="{FF2B5EF4-FFF2-40B4-BE49-F238E27FC236}">
                <a16:creationId xmlns:a16="http://schemas.microsoft.com/office/drawing/2014/main" id="{61AD0DBC-6257-45B0-999B-593C1FD6D854}"/>
              </a:ext>
            </a:extLst>
          </p:cNvPr>
          <p:cNvSpPr txBox="1"/>
          <p:nvPr/>
        </p:nvSpPr>
        <p:spPr>
          <a:xfrm>
            <a:off x="6310059" y="5882104"/>
            <a:ext cx="828675" cy="369332"/>
          </a:xfrm>
          <a:prstGeom prst="rect">
            <a:avLst/>
          </a:prstGeom>
          <a:noFill/>
        </p:spPr>
        <p:txBody>
          <a:bodyPr wrap="square" rtlCol="0">
            <a:spAutoFit/>
          </a:bodyPr>
          <a:lstStyle/>
          <a:p>
            <a:r>
              <a:rPr lang="en-GB" dirty="0">
                <a:solidFill>
                  <a:schemeClr val="bg1"/>
                </a:solidFill>
              </a:rPr>
              <a:t>+0.2pp</a:t>
            </a:r>
          </a:p>
        </p:txBody>
      </p:sp>
      <p:sp>
        <p:nvSpPr>
          <p:cNvPr id="17" name="Isosceles Triangle 16">
            <a:extLst>
              <a:ext uri="{FF2B5EF4-FFF2-40B4-BE49-F238E27FC236}">
                <a16:creationId xmlns:a16="http://schemas.microsoft.com/office/drawing/2014/main" id="{5FB9FBFC-E792-4B89-8BCD-911F654EC5F7}"/>
              </a:ext>
            </a:extLst>
          </p:cNvPr>
          <p:cNvSpPr/>
          <p:nvPr/>
        </p:nvSpPr>
        <p:spPr>
          <a:xfrm>
            <a:off x="5944701"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B51F364-CE10-40C7-979B-9A253E9D0CC7}"/>
              </a:ext>
            </a:extLst>
          </p:cNvPr>
          <p:cNvSpPr txBox="1"/>
          <p:nvPr/>
        </p:nvSpPr>
        <p:spPr>
          <a:xfrm>
            <a:off x="10047369" y="5834548"/>
            <a:ext cx="828675" cy="369332"/>
          </a:xfrm>
          <a:prstGeom prst="rect">
            <a:avLst/>
          </a:prstGeom>
          <a:noFill/>
        </p:spPr>
        <p:txBody>
          <a:bodyPr wrap="square" rtlCol="0">
            <a:spAutoFit/>
          </a:bodyPr>
          <a:lstStyle/>
          <a:p>
            <a:r>
              <a:rPr lang="en-GB" dirty="0">
                <a:solidFill>
                  <a:schemeClr val="bg1"/>
                </a:solidFill>
              </a:rPr>
              <a:t>-0.6pp</a:t>
            </a:r>
          </a:p>
        </p:txBody>
      </p:sp>
      <p:sp>
        <p:nvSpPr>
          <p:cNvPr id="19" name="Isosceles Triangle 18">
            <a:extLst>
              <a:ext uri="{FF2B5EF4-FFF2-40B4-BE49-F238E27FC236}">
                <a16:creationId xmlns:a16="http://schemas.microsoft.com/office/drawing/2014/main" id="{9EF47247-2FAF-483A-BBD4-A3D837C02F02}"/>
              </a:ext>
            </a:extLst>
          </p:cNvPr>
          <p:cNvSpPr/>
          <p:nvPr/>
        </p:nvSpPr>
        <p:spPr>
          <a:xfrm rot="10800000">
            <a:off x="9728999"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E25083A-591B-4635-94D5-81A91553C4A7}"/>
              </a:ext>
            </a:extLst>
          </p:cNvPr>
          <p:cNvSpPr txBox="1"/>
          <p:nvPr/>
        </p:nvSpPr>
        <p:spPr>
          <a:xfrm>
            <a:off x="594809" y="6426335"/>
            <a:ext cx="3270794" cy="646331"/>
          </a:xfrm>
          <a:prstGeom prst="rect">
            <a:avLst/>
          </a:prstGeom>
          <a:noFill/>
        </p:spPr>
        <p:txBody>
          <a:bodyPr wrap="square" rtlCol="0">
            <a:spAutoFit/>
          </a:bodyPr>
          <a:lstStyle/>
          <a:p>
            <a:pPr algn="ctr"/>
            <a:r>
              <a:rPr lang="en-GB" sz="1200" i="1" kern="1200" dirty="0">
                <a:solidFill>
                  <a:schemeClr val="bg1"/>
                </a:solidFill>
                <a:effectLst/>
                <a:ea typeface="+mn-ea"/>
                <a:cs typeface="+mn-cs"/>
              </a:rPr>
              <a:t>Comparing Jan 2022- Dec 2022 with Oct 2021 - Sept 2022</a:t>
            </a:r>
            <a:endParaRPr lang="en-GB" sz="1200" dirty="0">
              <a:solidFill>
                <a:schemeClr val="bg1"/>
              </a:solidFill>
              <a:effectLst/>
            </a:endParaRPr>
          </a:p>
          <a:p>
            <a:pPr algn="ctr"/>
            <a:endParaRPr lang="en-GB" sz="1200" dirty="0">
              <a:solidFill>
                <a:schemeClr val="bg1"/>
              </a:solidFill>
            </a:endParaRPr>
          </a:p>
        </p:txBody>
      </p:sp>
      <p:sp>
        <p:nvSpPr>
          <p:cNvPr id="20" name="TextBox 19">
            <a:extLst>
              <a:ext uri="{FF2B5EF4-FFF2-40B4-BE49-F238E27FC236}">
                <a16:creationId xmlns:a16="http://schemas.microsoft.com/office/drawing/2014/main" id="{A7DAE669-08F4-4823-9CD7-680AAE710587}"/>
              </a:ext>
            </a:extLst>
          </p:cNvPr>
          <p:cNvSpPr txBox="1"/>
          <p:nvPr/>
        </p:nvSpPr>
        <p:spPr>
          <a:xfrm>
            <a:off x="4176112" y="6426335"/>
            <a:ext cx="3270794" cy="646331"/>
          </a:xfrm>
          <a:prstGeom prst="rect">
            <a:avLst/>
          </a:prstGeom>
          <a:noFill/>
        </p:spPr>
        <p:txBody>
          <a:bodyPr wrap="square" rtlCol="0">
            <a:spAutoFit/>
          </a:bodyPr>
          <a:lstStyle/>
          <a:p>
            <a:pPr algn="ctr"/>
            <a:r>
              <a:rPr lang="en-GB" sz="1200" i="1" kern="1200" dirty="0">
                <a:solidFill>
                  <a:schemeClr val="bg1"/>
                </a:solidFill>
                <a:effectLst/>
                <a:ea typeface="+mn-ea"/>
                <a:cs typeface="+mn-cs"/>
              </a:rPr>
              <a:t>Comparing Oct 2021– Sept 2022 with Jul 2021 – Jun 2022</a:t>
            </a:r>
            <a:endParaRPr lang="en-GB" sz="1200" dirty="0">
              <a:solidFill>
                <a:schemeClr val="bg1"/>
              </a:solidFill>
              <a:effectLst/>
            </a:endParaRPr>
          </a:p>
          <a:p>
            <a:pPr algn="ctr"/>
            <a:endParaRPr lang="en-GB" sz="1200" dirty="0">
              <a:solidFill>
                <a:schemeClr val="bg1"/>
              </a:solidFill>
            </a:endParaRPr>
          </a:p>
        </p:txBody>
      </p:sp>
      <p:sp>
        <p:nvSpPr>
          <p:cNvPr id="21" name="TextBox 20">
            <a:extLst>
              <a:ext uri="{FF2B5EF4-FFF2-40B4-BE49-F238E27FC236}">
                <a16:creationId xmlns:a16="http://schemas.microsoft.com/office/drawing/2014/main" id="{B6EE3F32-67B1-4CB2-B9E5-94B8EFE896B6}"/>
              </a:ext>
            </a:extLst>
          </p:cNvPr>
          <p:cNvSpPr txBox="1"/>
          <p:nvPr/>
        </p:nvSpPr>
        <p:spPr>
          <a:xfrm>
            <a:off x="7921976" y="6422816"/>
            <a:ext cx="3270794" cy="461665"/>
          </a:xfrm>
          <a:prstGeom prst="rect">
            <a:avLst/>
          </a:prstGeom>
          <a:noFill/>
        </p:spPr>
        <p:txBody>
          <a:bodyPr wrap="square" rtlCol="0">
            <a:spAutoFit/>
          </a:bodyPr>
          <a:lstStyle/>
          <a:p>
            <a:pPr algn="ctr"/>
            <a:r>
              <a:rPr lang="en-GB" sz="1200" i="1" dirty="0">
                <a:solidFill>
                  <a:schemeClr val="bg1"/>
                </a:solidFill>
              </a:rPr>
              <a:t>Comparing Jan 2022- Dec 2022 with Jan 2021 - Dec 2021</a:t>
            </a:r>
          </a:p>
        </p:txBody>
      </p:sp>
      <p:pic>
        <p:nvPicPr>
          <p:cNvPr id="22" name="Picture 21">
            <a:extLst>
              <a:ext uri="{FF2B5EF4-FFF2-40B4-BE49-F238E27FC236}">
                <a16:creationId xmlns:a16="http://schemas.microsoft.com/office/drawing/2014/main" id="{A59889C5-A9B8-73D3-E667-EC0F3E514722}"/>
              </a:ext>
            </a:extLst>
          </p:cNvPr>
          <p:cNvPicPr>
            <a:picLocks noChangeAspect="1"/>
          </p:cNvPicPr>
          <p:nvPr/>
        </p:nvPicPr>
        <p:blipFill>
          <a:blip r:embed="rId3"/>
          <a:stretch>
            <a:fillRect/>
          </a:stretch>
        </p:blipFill>
        <p:spPr>
          <a:xfrm>
            <a:off x="1727995" y="694636"/>
            <a:ext cx="8433411" cy="4347043"/>
          </a:xfrm>
          <a:prstGeom prst="rect">
            <a:avLst/>
          </a:prstGeom>
        </p:spPr>
      </p:pic>
    </p:spTree>
    <p:extLst>
      <p:ext uri="{BB962C8B-B14F-4D97-AF65-F5344CB8AC3E}">
        <p14:creationId xmlns:p14="http://schemas.microsoft.com/office/powerpoint/2010/main" val="206829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1FCC73-7BC8-13C8-9B79-F5F96C8F7DDD}"/>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Census 2021 – Unemployment History</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F475C63A-6158-2EDA-FAD2-030EBD20DFFD}"/>
              </a:ext>
            </a:extLst>
          </p:cNvPr>
          <p:cNvPicPr>
            <a:picLocks noChangeAspect="1"/>
          </p:cNvPicPr>
          <p:nvPr/>
        </p:nvPicPr>
        <p:blipFill>
          <a:blip r:embed="rId3"/>
          <a:stretch>
            <a:fillRect/>
          </a:stretch>
        </p:blipFill>
        <p:spPr>
          <a:xfrm>
            <a:off x="655659" y="797405"/>
            <a:ext cx="11158994" cy="5020557"/>
          </a:xfrm>
          <a:prstGeom prst="rect">
            <a:avLst/>
          </a:prstGeom>
        </p:spPr>
      </p:pic>
      <p:sp>
        <p:nvSpPr>
          <p:cNvPr id="2" name="TextBox 1">
            <a:extLst>
              <a:ext uri="{FF2B5EF4-FFF2-40B4-BE49-F238E27FC236}">
                <a16:creationId xmlns:a16="http://schemas.microsoft.com/office/drawing/2014/main" id="{DE435C3D-A6D3-443F-F24D-CBE798F6B952}"/>
              </a:ext>
            </a:extLst>
          </p:cNvPr>
          <p:cNvSpPr txBox="1"/>
          <p:nvPr/>
        </p:nvSpPr>
        <p:spPr>
          <a:xfrm>
            <a:off x="130629" y="5817962"/>
            <a:ext cx="12061371" cy="954107"/>
          </a:xfrm>
          <a:prstGeom prst="rect">
            <a:avLst/>
          </a:prstGeom>
          <a:noFill/>
        </p:spPr>
        <p:txBody>
          <a:bodyPr wrap="square" rtlCol="0">
            <a:spAutoFit/>
          </a:bodyPr>
          <a:lstStyle/>
          <a:p>
            <a:r>
              <a:rPr lang="en-GB" sz="1400" b="1" i="1" dirty="0">
                <a:solidFill>
                  <a:srgbClr val="323132"/>
                </a:solidFill>
                <a:latin typeface="open sans" panose="020B0606030504020204" pitchFamily="34" charset="0"/>
              </a:rPr>
              <a:t>Note</a:t>
            </a:r>
            <a:r>
              <a:rPr lang="en-GB" sz="1400" i="1" dirty="0">
                <a:solidFill>
                  <a:srgbClr val="323132"/>
                </a:solidFill>
                <a:latin typeface="open sans" panose="020B0606030504020204" pitchFamily="34" charset="0"/>
              </a:rPr>
              <a:t> – As</a:t>
            </a:r>
            <a:r>
              <a:rPr lang="en-GB" sz="1400" i="1" dirty="0"/>
              <a:t> </a:t>
            </a:r>
            <a:r>
              <a:rPr lang="en-US" sz="1400" b="0" i="1" dirty="0">
                <a:solidFill>
                  <a:srgbClr val="323132"/>
                </a:solidFill>
                <a:effectLst/>
                <a:latin typeface="open sans" panose="020B0606030504020204" pitchFamily="34" charset="0"/>
              </a:rPr>
              <a:t>Census 2021 took place during the coronavirus (COVID-19) pandemic, a period of unparalleled and rapid change; the national lockdown, associated guidance and furlough measures will have affected data associated with the </a:t>
            </a:r>
            <a:r>
              <a:rPr lang="en-US" sz="1400" b="0" i="1" dirty="0" err="1">
                <a:solidFill>
                  <a:srgbClr val="323132"/>
                </a:solidFill>
                <a:effectLst/>
                <a:latin typeface="open sans" panose="020B0606030504020204" pitchFamily="34" charset="0"/>
              </a:rPr>
              <a:t>labour</a:t>
            </a:r>
            <a:r>
              <a:rPr lang="en-US" sz="1400" b="0" i="1" dirty="0">
                <a:solidFill>
                  <a:srgbClr val="323132"/>
                </a:solidFill>
                <a:effectLst/>
                <a:latin typeface="open sans" panose="020B0606030504020204" pitchFamily="34" charset="0"/>
              </a:rPr>
              <a:t> market. </a:t>
            </a:r>
            <a:r>
              <a:rPr lang="en-US" sz="1400" i="1" dirty="0">
                <a:solidFill>
                  <a:srgbClr val="323132"/>
                </a:solidFill>
                <a:latin typeface="open sans" panose="020B0606030504020204" pitchFamily="34" charset="0"/>
              </a:rPr>
              <a:t>This should be considered when using this data for planning or policy purposes.</a:t>
            </a:r>
            <a:r>
              <a:rPr lang="en-GB" sz="1400" i="1" dirty="0">
                <a:solidFill>
                  <a:srgbClr val="323132"/>
                </a:solidFill>
                <a:latin typeface="open sans" panose="020B0606030504020204" pitchFamily="34" charset="0"/>
              </a:rPr>
              <a:t> The chart above depicts unemployed 16+ population regardless of economic activity status, whilst other analysis within this slide pack focuses on the 16-64 age group</a:t>
            </a:r>
            <a:endParaRPr lang="en-GB" sz="1400" i="1" dirty="0"/>
          </a:p>
        </p:txBody>
      </p:sp>
    </p:spTree>
    <p:extLst>
      <p:ext uri="{BB962C8B-B14F-4D97-AF65-F5344CB8AC3E}">
        <p14:creationId xmlns:p14="http://schemas.microsoft.com/office/powerpoint/2010/main" val="345843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1FCC73-7BC8-13C8-9B79-F5F96C8F7DDD}"/>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Census 2021 – Long-Term Unemployment by Economic Activity Status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7551EBF-5A0E-0766-F7F9-FD06B131E216}"/>
              </a:ext>
            </a:extLst>
          </p:cNvPr>
          <p:cNvPicPr>
            <a:picLocks noChangeAspect="1"/>
          </p:cNvPicPr>
          <p:nvPr/>
        </p:nvPicPr>
        <p:blipFill>
          <a:blip r:embed="rId3"/>
          <a:stretch>
            <a:fillRect/>
          </a:stretch>
        </p:blipFill>
        <p:spPr>
          <a:xfrm>
            <a:off x="966852" y="626546"/>
            <a:ext cx="10258293" cy="2770754"/>
          </a:xfrm>
          <a:prstGeom prst="rect">
            <a:avLst/>
          </a:prstGeom>
        </p:spPr>
      </p:pic>
      <p:pic>
        <p:nvPicPr>
          <p:cNvPr id="7" name="Picture 6">
            <a:extLst>
              <a:ext uri="{FF2B5EF4-FFF2-40B4-BE49-F238E27FC236}">
                <a16:creationId xmlns:a16="http://schemas.microsoft.com/office/drawing/2014/main" id="{8967316C-45DA-4CD1-6734-865C92E7692E}"/>
              </a:ext>
            </a:extLst>
          </p:cNvPr>
          <p:cNvPicPr>
            <a:picLocks noChangeAspect="1"/>
          </p:cNvPicPr>
          <p:nvPr/>
        </p:nvPicPr>
        <p:blipFill>
          <a:blip r:embed="rId4"/>
          <a:stretch>
            <a:fillRect/>
          </a:stretch>
        </p:blipFill>
        <p:spPr>
          <a:xfrm>
            <a:off x="966852" y="3429000"/>
            <a:ext cx="10258293" cy="2770754"/>
          </a:xfrm>
          <a:prstGeom prst="rect">
            <a:avLst/>
          </a:prstGeom>
        </p:spPr>
      </p:pic>
      <p:sp>
        <p:nvSpPr>
          <p:cNvPr id="3" name="TextBox 2">
            <a:extLst>
              <a:ext uri="{FF2B5EF4-FFF2-40B4-BE49-F238E27FC236}">
                <a16:creationId xmlns:a16="http://schemas.microsoft.com/office/drawing/2014/main" id="{75AE348A-C290-5E5B-AB97-B7AD05CDAE93}"/>
              </a:ext>
            </a:extLst>
          </p:cNvPr>
          <p:cNvSpPr txBox="1"/>
          <p:nvPr/>
        </p:nvSpPr>
        <p:spPr>
          <a:xfrm>
            <a:off x="-1" y="6220728"/>
            <a:ext cx="12191999" cy="600164"/>
          </a:xfrm>
          <a:prstGeom prst="rect">
            <a:avLst/>
          </a:prstGeom>
          <a:noFill/>
        </p:spPr>
        <p:txBody>
          <a:bodyPr wrap="square">
            <a:spAutoFit/>
          </a:bodyPr>
          <a:lstStyle/>
          <a:p>
            <a:r>
              <a:rPr lang="en-GB" sz="1100" b="1" i="1" dirty="0">
                <a:solidFill>
                  <a:srgbClr val="323132"/>
                </a:solidFill>
                <a:latin typeface="open sans" panose="020B0606030504020204" pitchFamily="34" charset="0"/>
              </a:rPr>
              <a:t>Note</a:t>
            </a:r>
            <a:r>
              <a:rPr lang="en-GB" sz="1100" dirty="0">
                <a:solidFill>
                  <a:srgbClr val="323132"/>
                </a:solidFill>
                <a:latin typeface="open sans" panose="020B0606030504020204" pitchFamily="34" charset="0"/>
              </a:rPr>
              <a:t> – </a:t>
            </a:r>
            <a:r>
              <a:rPr lang="en-GB" sz="1100" i="1" dirty="0">
                <a:solidFill>
                  <a:srgbClr val="323132"/>
                </a:solidFill>
                <a:latin typeface="open sans" panose="020B0606030504020204" pitchFamily="34" charset="0"/>
              </a:rPr>
              <a:t>As</a:t>
            </a:r>
            <a:r>
              <a:rPr lang="en-GB" sz="1100" i="1" dirty="0"/>
              <a:t> </a:t>
            </a:r>
            <a:r>
              <a:rPr lang="en-US" sz="1100" b="0" i="1" dirty="0">
                <a:solidFill>
                  <a:srgbClr val="323132"/>
                </a:solidFill>
                <a:effectLst/>
                <a:latin typeface="open sans" panose="020B0606030504020204" pitchFamily="34" charset="0"/>
              </a:rPr>
              <a:t>Census 2021 took place during the coronavirus (COVID-19) pandemic, a period of unparalleled and rapid change; the national lockdown, associated guidance and furlough measures will have affected data associated with the </a:t>
            </a:r>
            <a:r>
              <a:rPr lang="en-US" sz="1100" b="0" i="1" dirty="0" err="1">
                <a:solidFill>
                  <a:srgbClr val="323132"/>
                </a:solidFill>
                <a:effectLst/>
                <a:latin typeface="open sans" panose="020B0606030504020204" pitchFamily="34" charset="0"/>
              </a:rPr>
              <a:t>labour</a:t>
            </a:r>
            <a:r>
              <a:rPr lang="en-US" sz="1100" b="0" i="1" dirty="0">
                <a:solidFill>
                  <a:srgbClr val="323132"/>
                </a:solidFill>
                <a:effectLst/>
                <a:latin typeface="open sans" panose="020B0606030504020204" pitchFamily="34" charset="0"/>
              </a:rPr>
              <a:t> market. </a:t>
            </a:r>
            <a:r>
              <a:rPr lang="en-US" sz="1100" i="1" dirty="0">
                <a:solidFill>
                  <a:srgbClr val="323132"/>
                </a:solidFill>
                <a:latin typeface="open sans" panose="020B0606030504020204" pitchFamily="34" charset="0"/>
              </a:rPr>
              <a:t>This should be considered when using this data for planning or policy purposes. </a:t>
            </a:r>
            <a:r>
              <a:rPr lang="en-GB" sz="1100" i="1" dirty="0">
                <a:solidFill>
                  <a:srgbClr val="323132"/>
                </a:solidFill>
                <a:latin typeface="open sans" panose="020B0606030504020204" pitchFamily="34" charset="0"/>
              </a:rPr>
              <a:t>The charts above depicts unemployed 16+ population by their economic activity status, whilst other analysis within this slide pack focuses on the 16-64 age group</a:t>
            </a:r>
            <a:endParaRPr lang="en-GB" sz="1100" i="1" dirty="0"/>
          </a:p>
        </p:txBody>
      </p:sp>
    </p:spTree>
    <p:extLst>
      <p:ext uri="{BB962C8B-B14F-4D97-AF65-F5344CB8AC3E}">
        <p14:creationId xmlns:p14="http://schemas.microsoft.com/office/powerpoint/2010/main" val="2977706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32375B16-6226-B0EA-7433-434758634319}"/>
              </a:ext>
            </a:extLst>
          </p:cNvPr>
          <p:cNvGrpSpPr/>
          <p:nvPr/>
        </p:nvGrpSpPr>
        <p:grpSpPr>
          <a:xfrm>
            <a:off x="4232872" y="5478474"/>
            <a:ext cx="3357785" cy="1362742"/>
            <a:chOff x="4232872" y="5478474"/>
            <a:chExt cx="3357785" cy="1362742"/>
          </a:xfrm>
        </p:grpSpPr>
        <p:sp>
          <p:nvSpPr>
            <p:cNvPr id="9" name="Rectangle: Rounded Corners 8">
              <a:extLst>
                <a:ext uri="{FF2B5EF4-FFF2-40B4-BE49-F238E27FC236}">
                  <a16:creationId xmlns:a16="http://schemas.microsoft.com/office/drawing/2014/main" id="{D1E97169-4CBF-4A52-B101-0765903F9EE1}"/>
                </a:ext>
              </a:extLst>
            </p:cNvPr>
            <p:cNvSpPr/>
            <p:nvPr/>
          </p:nvSpPr>
          <p:spPr>
            <a:xfrm>
              <a:off x="4232872" y="5478474"/>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E57F29FA-99FB-43C5-B751-174C6D71EA76}"/>
                </a:ext>
              </a:extLst>
            </p:cNvPr>
            <p:cNvSpPr txBox="1"/>
            <p:nvPr/>
          </p:nvSpPr>
          <p:spPr>
            <a:xfrm>
              <a:off x="4253912" y="5677431"/>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r>
                <a:rPr lang="en-GB" dirty="0">
                  <a:solidFill>
                    <a:schemeClr val="bg1"/>
                  </a:solidFill>
                </a:rPr>
                <a:t>(Jun – Sept 22):</a:t>
              </a:r>
            </a:p>
          </p:txBody>
        </p:sp>
        <p:sp>
          <p:nvSpPr>
            <p:cNvPr id="8" name="Isosceles Triangle 7">
              <a:extLst>
                <a:ext uri="{FF2B5EF4-FFF2-40B4-BE49-F238E27FC236}">
                  <a16:creationId xmlns:a16="http://schemas.microsoft.com/office/drawing/2014/main" id="{4C565A39-C23F-E587-C6F0-8F695390293D}"/>
                </a:ext>
              </a:extLst>
            </p:cNvPr>
            <p:cNvSpPr/>
            <p:nvPr/>
          </p:nvSpPr>
          <p:spPr>
            <a:xfrm>
              <a:off x="6036007" y="5929800"/>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a:extLst>
              <a:ext uri="{FF2B5EF4-FFF2-40B4-BE49-F238E27FC236}">
                <a16:creationId xmlns:a16="http://schemas.microsoft.com/office/drawing/2014/main" id="{9BD9936E-E90D-4F5A-9096-CBDF4591EA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400" b="1" dirty="0">
                <a:solidFill>
                  <a:prstClr val="white"/>
                </a:solidFill>
                <a:latin typeface="Calibri" panose="020F0502020204030204"/>
              </a:rPr>
              <a:t>Economically Inactive (16-64 Year Olds) - 17.5</a:t>
            </a: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 (January 2022 – December 2022)</a:t>
            </a:r>
          </a:p>
        </p:txBody>
      </p:sp>
      <p:sp>
        <p:nvSpPr>
          <p:cNvPr id="4" name="Rectangle: Rounded Corners 3">
            <a:extLst>
              <a:ext uri="{FF2B5EF4-FFF2-40B4-BE49-F238E27FC236}">
                <a16:creationId xmlns:a16="http://schemas.microsoft.com/office/drawing/2014/main" id="{FB72B3DF-5326-4312-8634-54FC2E4B4B69}"/>
              </a:ext>
            </a:extLst>
          </p:cNvPr>
          <p:cNvSpPr/>
          <p:nvPr/>
        </p:nvSpPr>
        <p:spPr>
          <a:xfrm>
            <a:off x="608073"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EB2690C-64E7-46A5-91DE-7DF2FE01A50A}"/>
              </a:ext>
            </a:extLst>
          </p:cNvPr>
          <p:cNvSpPr txBox="1"/>
          <p:nvPr/>
        </p:nvSpPr>
        <p:spPr>
          <a:xfrm>
            <a:off x="668466" y="5641537"/>
            <a:ext cx="2200045" cy="830997"/>
          </a:xfrm>
          <a:prstGeom prst="rect">
            <a:avLst/>
          </a:prstGeom>
          <a:noFill/>
        </p:spPr>
        <p:txBody>
          <a:bodyPr wrap="square" rtlCol="0">
            <a:spAutoFit/>
          </a:bodyPr>
          <a:lstStyle/>
          <a:p>
            <a:r>
              <a:rPr lang="en-GB" sz="1600" dirty="0">
                <a:solidFill>
                  <a:schemeClr val="bg1"/>
                </a:solidFill>
              </a:rPr>
              <a:t>Rolling Quarterly change </a:t>
            </a:r>
            <a:br>
              <a:rPr lang="en-GB" sz="1600" dirty="0">
                <a:solidFill>
                  <a:schemeClr val="bg1"/>
                </a:solidFill>
              </a:rPr>
            </a:br>
            <a:r>
              <a:rPr lang="en-GB" sz="1600" dirty="0">
                <a:solidFill>
                  <a:schemeClr val="bg1"/>
                </a:solidFill>
              </a:rPr>
              <a:t>(Sept – Dec 22):</a:t>
            </a:r>
          </a:p>
        </p:txBody>
      </p:sp>
      <p:sp>
        <p:nvSpPr>
          <p:cNvPr id="3" name="TextBox 2">
            <a:extLst>
              <a:ext uri="{FF2B5EF4-FFF2-40B4-BE49-F238E27FC236}">
                <a16:creationId xmlns:a16="http://schemas.microsoft.com/office/drawing/2014/main" id="{D9226147-33A4-4D9D-B338-881EC349B5FA}"/>
              </a:ext>
            </a:extLst>
          </p:cNvPr>
          <p:cNvSpPr txBox="1"/>
          <p:nvPr/>
        </p:nvSpPr>
        <p:spPr>
          <a:xfrm>
            <a:off x="2931234" y="5842873"/>
            <a:ext cx="828764" cy="646331"/>
          </a:xfrm>
          <a:prstGeom prst="rect">
            <a:avLst/>
          </a:prstGeom>
          <a:noFill/>
        </p:spPr>
        <p:txBody>
          <a:bodyPr wrap="square" rtlCol="0">
            <a:spAutoFit/>
          </a:bodyPr>
          <a:lstStyle/>
          <a:p>
            <a:r>
              <a:rPr lang="en-GB" dirty="0">
                <a:solidFill>
                  <a:schemeClr val="bg1"/>
                </a:solidFill>
              </a:rPr>
              <a:t>-1.8pp	</a:t>
            </a:r>
          </a:p>
        </p:txBody>
      </p:sp>
      <p:sp>
        <p:nvSpPr>
          <p:cNvPr id="14" name="Rectangle: Rounded Corners 13">
            <a:extLst>
              <a:ext uri="{FF2B5EF4-FFF2-40B4-BE49-F238E27FC236}">
                <a16:creationId xmlns:a16="http://schemas.microsoft.com/office/drawing/2014/main" id="{D2BC10BD-6F37-49FA-9BCC-EC11A924DBF2}"/>
              </a:ext>
            </a:extLst>
          </p:cNvPr>
          <p:cNvSpPr/>
          <p:nvPr/>
        </p:nvSpPr>
        <p:spPr>
          <a:xfrm>
            <a:off x="7857671"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57A4623-2B99-4044-90C2-8ABC304D4C50}"/>
              </a:ext>
            </a:extLst>
          </p:cNvPr>
          <p:cNvSpPr txBox="1"/>
          <p:nvPr/>
        </p:nvSpPr>
        <p:spPr>
          <a:xfrm>
            <a:off x="7878712" y="5677431"/>
            <a:ext cx="1829246" cy="646331"/>
          </a:xfrm>
          <a:prstGeom prst="rect">
            <a:avLst/>
          </a:prstGeom>
          <a:noFill/>
        </p:spPr>
        <p:txBody>
          <a:bodyPr wrap="square" rtlCol="0">
            <a:spAutoFit/>
          </a:bodyPr>
          <a:lstStyle/>
          <a:p>
            <a:r>
              <a:rPr lang="en-GB" dirty="0">
                <a:solidFill>
                  <a:schemeClr val="bg1"/>
                </a:solidFill>
              </a:rPr>
              <a:t>Change since December 2021:</a:t>
            </a:r>
          </a:p>
        </p:txBody>
      </p:sp>
      <p:sp>
        <p:nvSpPr>
          <p:cNvPr id="16" name="TextBox 15">
            <a:extLst>
              <a:ext uri="{FF2B5EF4-FFF2-40B4-BE49-F238E27FC236}">
                <a16:creationId xmlns:a16="http://schemas.microsoft.com/office/drawing/2014/main" id="{61AD0DBC-6257-45B0-999B-593C1FD6D854}"/>
              </a:ext>
            </a:extLst>
          </p:cNvPr>
          <p:cNvSpPr txBox="1"/>
          <p:nvPr/>
        </p:nvSpPr>
        <p:spPr>
          <a:xfrm>
            <a:off x="6607389" y="5882104"/>
            <a:ext cx="1157887" cy="369332"/>
          </a:xfrm>
          <a:prstGeom prst="rect">
            <a:avLst/>
          </a:prstGeom>
          <a:noFill/>
        </p:spPr>
        <p:txBody>
          <a:bodyPr wrap="square" rtlCol="0">
            <a:spAutoFit/>
          </a:bodyPr>
          <a:lstStyle/>
          <a:p>
            <a:r>
              <a:rPr lang="en-GB" dirty="0">
                <a:solidFill>
                  <a:schemeClr val="bg1"/>
                </a:solidFill>
              </a:rPr>
              <a:t>+1.1pp</a:t>
            </a:r>
          </a:p>
        </p:txBody>
      </p:sp>
      <p:sp>
        <p:nvSpPr>
          <p:cNvPr id="18" name="TextBox 17">
            <a:extLst>
              <a:ext uri="{FF2B5EF4-FFF2-40B4-BE49-F238E27FC236}">
                <a16:creationId xmlns:a16="http://schemas.microsoft.com/office/drawing/2014/main" id="{AB51F364-CE10-40C7-979B-9A253E9D0CC7}"/>
              </a:ext>
            </a:extLst>
          </p:cNvPr>
          <p:cNvSpPr txBox="1"/>
          <p:nvPr/>
        </p:nvSpPr>
        <p:spPr>
          <a:xfrm>
            <a:off x="10047369" y="5834548"/>
            <a:ext cx="828675" cy="369332"/>
          </a:xfrm>
          <a:prstGeom prst="rect">
            <a:avLst/>
          </a:prstGeom>
          <a:noFill/>
        </p:spPr>
        <p:txBody>
          <a:bodyPr wrap="square" rtlCol="0">
            <a:spAutoFit/>
          </a:bodyPr>
          <a:lstStyle/>
          <a:p>
            <a:r>
              <a:rPr lang="en-GB" dirty="0">
                <a:solidFill>
                  <a:schemeClr val="bg1"/>
                </a:solidFill>
              </a:rPr>
              <a:t>-1.3pp</a:t>
            </a:r>
          </a:p>
        </p:txBody>
      </p:sp>
      <p:sp>
        <p:nvSpPr>
          <p:cNvPr id="19" name="Isosceles Triangle 18">
            <a:extLst>
              <a:ext uri="{FF2B5EF4-FFF2-40B4-BE49-F238E27FC236}">
                <a16:creationId xmlns:a16="http://schemas.microsoft.com/office/drawing/2014/main" id="{9EF47247-2FAF-483A-BBD4-A3D837C02F02}"/>
              </a:ext>
            </a:extLst>
          </p:cNvPr>
          <p:cNvSpPr/>
          <p:nvPr/>
        </p:nvSpPr>
        <p:spPr>
          <a:xfrm rot="10800000">
            <a:off x="9728999"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E25083A-591B-4635-94D5-81A91553C4A7}"/>
              </a:ext>
            </a:extLst>
          </p:cNvPr>
          <p:cNvSpPr txBox="1"/>
          <p:nvPr/>
        </p:nvSpPr>
        <p:spPr>
          <a:xfrm>
            <a:off x="594809" y="6426335"/>
            <a:ext cx="3270794" cy="461665"/>
          </a:xfrm>
          <a:prstGeom prst="rect">
            <a:avLst/>
          </a:prstGeom>
          <a:noFill/>
        </p:spPr>
        <p:txBody>
          <a:bodyPr wrap="square" rtlCol="0">
            <a:spAutoFit/>
          </a:bodyPr>
          <a:lstStyle/>
          <a:p>
            <a:pPr algn="ctr"/>
            <a:r>
              <a:rPr lang="en-GB" sz="1200" i="1" kern="1200" dirty="0">
                <a:solidFill>
                  <a:schemeClr val="bg1"/>
                </a:solidFill>
                <a:effectLst/>
                <a:ea typeface="+mn-ea"/>
                <a:cs typeface="+mn-cs"/>
              </a:rPr>
              <a:t>Comparing Jan 2022- Dec 2022 with Oct 2021 - Sept 2022</a:t>
            </a:r>
            <a:endParaRPr lang="en-GB" sz="1200" dirty="0">
              <a:solidFill>
                <a:schemeClr val="bg1"/>
              </a:solidFill>
              <a:effectLst/>
            </a:endParaRPr>
          </a:p>
        </p:txBody>
      </p:sp>
      <p:sp>
        <p:nvSpPr>
          <p:cNvPr id="20" name="TextBox 19">
            <a:extLst>
              <a:ext uri="{FF2B5EF4-FFF2-40B4-BE49-F238E27FC236}">
                <a16:creationId xmlns:a16="http://schemas.microsoft.com/office/drawing/2014/main" id="{A7DAE669-08F4-4823-9CD7-680AAE710587}"/>
              </a:ext>
            </a:extLst>
          </p:cNvPr>
          <p:cNvSpPr txBox="1"/>
          <p:nvPr/>
        </p:nvSpPr>
        <p:spPr>
          <a:xfrm>
            <a:off x="4176112" y="6426335"/>
            <a:ext cx="3270794" cy="461665"/>
          </a:xfrm>
          <a:prstGeom prst="rect">
            <a:avLst/>
          </a:prstGeom>
          <a:noFill/>
        </p:spPr>
        <p:txBody>
          <a:bodyPr wrap="square" rtlCol="0">
            <a:spAutoFit/>
          </a:bodyPr>
          <a:lstStyle/>
          <a:p>
            <a:pPr algn="ctr"/>
            <a:r>
              <a:rPr lang="en-GB" sz="1200" i="1" kern="1200" dirty="0">
                <a:solidFill>
                  <a:schemeClr val="bg1"/>
                </a:solidFill>
                <a:effectLst/>
                <a:ea typeface="+mn-ea"/>
                <a:cs typeface="+mn-cs"/>
              </a:rPr>
              <a:t>Comparing Oct 2021– Sept 2022 with Jul 2021 – Jun 2022</a:t>
            </a:r>
            <a:endParaRPr lang="en-GB" sz="1200" dirty="0">
              <a:solidFill>
                <a:schemeClr val="bg1"/>
              </a:solidFill>
              <a:effectLst/>
            </a:endParaRPr>
          </a:p>
        </p:txBody>
      </p:sp>
      <p:sp>
        <p:nvSpPr>
          <p:cNvPr id="21" name="TextBox 20">
            <a:extLst>
              <a:ext uri="{FF2B5EF4-FFF2-40B4-BE49-F238E27FC236}">
                <a16:creationId xmlns:a16="http://schemas.microsoft.com/office/drawing/2014/main" id="{B6EE3F32-67B1-4CB2-B9E5-94B8EFE896B6}"/>
              </a:ext>
            </a:extLst>
          </p:cNvPr>
          <p:cNvSpPr txBox="1"/>
          <p:nvPr/>
        </p:nvSpPr>
        <p:spPr>
          <a:xfrm>
            <a:off x="7921976" y="6422816"/>
            <a:ext cx="3270794" cy="461665"/>
          </a:xfrm>
          <a:prstGeom prst="rect">
            <a:avLst/>
          </a:prstGeom>
          <a:noFill/>
        </p:spPr>
        <p:txBody>
          <a:bodyPr wrap="square" rtlCol="0">
            <a:spAutoFit/>
          </a:bodyPr>
          <a:lstStyle/>
          <a:p>
            <a:pPr algn="ctr"/>
            <a:r>
              <a:rPr lang="en-GB" sz="1200" i="1" dirty="0">
                <a:solidFill>
                  <a:schemeClr val="bg1"/>
                </a:solidFill>
              </a:rPr>
              <a:t>Comparing Jan 2022- Dec 2022 with Jan 2021 - Dec 2021</a:t>
            </a:r>
          </a:p>
        </p:txBody>
      </p:sp>
      <p:sp>
        <p:nvSpPr>
          <p:cNvPr id="7" name="Isosceles Triangle 6">
            <a:extLst>
              <a:ext uri="{FF2B5EF4-FFF2-40B4-BE49-F238E27FC236}">
                <a16:creationId xmlns:a16="http://schemas.microsoft.com/office/drawing/2014/main" id="{AFE55C2F-6DA3-89B4-3036-6DA0BD7E2187}"/>
              </a:ext>
            </a:extLst>
          </p:cNvPr>
          <p:cNvSpPr/>
          <p:nvPr/>
        </p:nvSpPr>
        <p:spPr>
          <a:xfrm rot="10800000">
            <a:off x="2429898" y="5920876"/>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E2997FE5-79DD-1D4B-E7A2-BB1932A30A78}"/>
              </a:ext>
            </a:extLst>
          </p:cNvPr>
          <p:cNvPicPr>
            <a:picLocks noChangeAspect="1"/>
          </p:cNvPicPr>
          <p:nvPr/>
        </p:nvPicPr>
        <p:blipFill>
          <a:blip r:embed="rId3"/>
          <a:stretch>
            <a:fillRect/>
          </a:stretch>
        </p:blipFill>
        <p:spPr>
          <a:xfrm>
            <a:off x="1252392" y="670582"/>
            <a:ext cx="9209314" cy="4772062"/>
          </a:xfrm>
          <a:prstGeom prst="rect">
            <a:avLst/>
          </a:prstGeom>
        </p:spPr>
      </p:pic>
    </p:spTree>
    <p:extLst>
      <p:ext uri="{BB962C8B-B14F-4D97-AF65-F5344CB8AC3E}">
        <p14:creationId xmlns:p14="http://schemas.microsoft.com/office/powerpoint/2010/main" val="3589873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PCA (part only)">
      <a:dk1>
        <a:sysClr val="windowText" lastClr="000000"/>
      </a:dk1>
      <a:lt1>
        <a:sysClr val="window" lastClr="FFFFFF"/>
      </a:lt1>
      <a:dk2>
        <a:srgbClr val="44546A"/>
      </a:dk2>
      <a:lt2>
        <a:srgbClr val="E7E6E6"/>
      </a:lt2>
      <a:accent1>
        <a:srgbClr val="6B2673"/>
      </a:accent1>
      <a:accent2>
        <a:srgbClr val="1E325D"/>
      </a:accent2>
      <a:accent3>
        <a:srgbClr val="0074A5"/>
      </a:accent3>
      <a:accent4>
        <a:srgbClr val="5CA7D1"/>
      </a:accent4>
      <a:accent5>
        <a:srgbClr val="69B433"/>
      </a:accent5>
      <a:accent6>
        <a:srgbClr val="AC802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23531</TotalTime>
  <Words>8759</Words>
  <Application>Microsoft Office PowerPoint</Application>
  <PresentationFormat>Widescreen</PresentationFormat>
  <Paragraphs>749</Paragraphs>
  <Slides>29</Slides>
  <Notes>29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Abel</vt:lpstr>
      <vt:lpstr>Arial</vt:lpstr>
      <vt:lpstr>Calibri</vt:lpstr>
      <vt:lpstr>Calibri Light</vt:lpstr>
      <vt:lpstr>Open Sans</vt:lpstr>
      <vt:lpstr>Open Sans</vt:lpstr>
      <vt:lpstr>Segoe UI</vt:lpstr>
      <vt:lpstr>Symbol</vt:lpstr>
      <vt:lpstr>Trebuchet MS</vt:lpstr>
      <vt:lpstr>Verdana</vt:lpstr>
      <vt:lpstr>Office Theme</vt:lpstr>
      <vt:lpstr>1_Office Theme</vt:lpstr>
      <vt:lpstr>CPCA Economy &amp; Employment Update</vt:lpstr>
      <vt:lpstr>Labour Market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Claimant Counts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Wages and Inflation</vt:lpstr>
      <vt:lpstr>PowerPoint Presentation</vt:lpstr>
      <vt:lpstr>PowerPoint Presentation</vt:lpstr>
      <vt:lpstr>Vacancies</vt:lpstr>
      <vt:lpstr>PowerPoint Presentation</vt:lpstr>
      <vt:lpstr>PowerPoint Presentation</vt:lpstr>
      <vt:lpstr>PowerPoint Presentation</vt:lpstr>
      <vt:lpstr>PowerPoint Presentation</vt:lpstr>
    </vt:vector>
  </TitlesOfParts>
  <Company>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Economic Impact Data and Monitoring Report Preview – 22nd July 2020</dc:title>
  <dc:creator>Howsham Ryan</dc:creator>
  <cp:lastModifiedBy>Tom King (he/him)</cp:lastModifiedBy>
  <cp:revision>948</cp:revision>
  <dcterms:created xsi:type="dcterms:W3CDTF">2020-07-21T14:04:50Z</dcterms:created>
  <dcterms:modified xsi:type="dcterms:W3CDTF">2023-06-28T14:07:55Z</dcterms:modified>
</cp:coreProperties>
</file>