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53"/>
  </p:notesMasterIdLst>
  <p:sldIdLst>
    <p:sldId id="256" r:id="rId2"/>
    <p:sldId id="328" r:id="rId3"/>
    <p:sldId id="308" r:id="rId4"/>
    <p:sldId id="335" r:id="rId5"/>
    <p:sldId id="336" r:id="rId6"/>
    <p:sldId id="333" r:id="rId7"/>
    <p:sldId id="307" r:id="rId8"/>
    <p:sldId id="305" r:id="rId9"/>
    <p:sldId id="318" r:id="rId10"/>
    <p:sldId id="292" r:id="rId11"/>
    <p:sldId id="332" r:id="rId12"/>
    <p:sldId id="319" r:id="rId13"/>
    <p:sldId id="291" r:id="rId14"/>
    <p:sldId id="311" r:id="rId15"/>
    <p:sldId id="293" r:id="rId16"/>
    <p:sldId id="337" r:id="rId17"/>
    <p:sldId id="338" r:id="rId18"/>
    <p:sldId id="306" r:id="rId19"/>
    <p:sldId id="350" r:id="rId20"/>
    <p:sldId id="349" r:id="rId21"/>
    <p:sldId id="339" r:id="rId22"/>
    <p:sldId id="340" r:id="rId23"/>
    <p:sldId id="280" r:id="rId24"/>
    <p:sldId id="352" r:id="rId25"/>
    <p:sldId id="312" r:id="rId26"/>
    <p:sldId id="324" r:id="rId27"/>
    <p:sldId id="356" r:id="rId28"/>
    <p:sldId id="341" r:id="rId29"/>
    <p:sldId id="342" r:id="rId30"/>
    <p:sldId id="277" r:id="rId31"/>
    <p:sldId id="353" r:id="rId32"/>
    <p:sldId id="354" r:id="rId33"/>
    <p:sldId id="330" r:id="rId34"/>
    <p:sldId id="314" r:id="rId35"/>
    <p:sldId id="355" r:id="rId36"/>
    <p:sldId id="303" r:id="rId37"/>
    <p:sldId id="282" r:id="rId38"/>
    <p:sldId id="343" r:id="rId39"/>
    <p:sldId id="344" r:id="rId40"/>
    <p:sldId id="283" r:id="rId41"/>
    <p:sldId id="331" r:id="rId42"/>
    <p:sldId id="270" r:id="rId43"/>
    <p:sldId id="329" r:id="rId44"/>
    <p:sldId id="345" r:id="rId45"/>
    <p:sldId id="346" r:id="rId46"/>
    <p:sldId id="289" r:id="rId47"/>
    <p:sldId id="316" r:id="rId48"/>
    <p:sldId id="347" r:id="rId49"/>
    <p:sldId id="348" r:id="rId50"/>
    <p:sldId id="320" r:id="rId51"/>
    <p:sldId id="32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0286700-6ABC-43E6-8500-5E2420C20D3A}">
          <p14:sldIdLst>
            <p14:sldId id="256"/>
            <p14:sldId id="328"/>
            <p14:sldId id="308"/>
          </p14:sldIdLst>
        </p14:section>
        <p14:section name="Context" id="{2DA72A9A-F894-4A65-A7BD-29CA04987439}">
          <p14:sldIdLst>
            <p14:sldId id="335"/>
            <p14:sldId id="336"/>
            <p14:sldId id="333"/>
            <p14:sldId id="307"/>
            <p14:sldId id="305"/>
            <p14:sldId id="318"/>
            <p14:sldId id="292"/>
            <p14:sldId id="332"/>
            <p14:sldId id="319"/>
            <p14:sldId id="291"/>
            <p14:sldId id="311"/>
            <p14:sldId id="293"/>
          </p14:sldIdLst>
        </p14:section>
        <p14:section name="Income" id="{7A73B1A3-6C6B-44AF-9CFA-3ABC180E0E29}">
          <p14:sldIdLst>
            <p14:sldId id="337"/>
            <p14:sldId id="338"/>
            <p14:sldId id="306"/>
            <p14:sldId id="350"/>
            <p14:sldId id="349"/>
          </p14:sldIdLst>
        </p14:section>
        <p14:section name="Housing costs" id="{8C814ECF-2A6D-47C5-AE5F-9FFF17D3E32B}">
          <p14:sldIdLst>
            <p14:sldId id="339"/>
            <p14:sldId id="340"/>
            <p14:sldId id="280"/>
            <p14:sldId id="352"/>
            <p14:sldId id="312"/>
            <p14:sldId id="324"/>
            <p14:sldId id="356"/>
          </p14:sldIdLst>
        </p14:section>
        <p14:section name="Diamond-o-gram" id="{579EE391-67FF-42BA-80A4-2FAE7DED77BA}">
          <p14:sldIdLst>
            <p14:sldId id="341"/>
            <p14:sldId id="342"/>
            <p14:sldId id="277"/>
            <p14:sldId id="353"/>
            <p14:sldId id="354"/>
            <p14:sldId id="330"/>
            <p14:sldId id="314"/>
            <p14:sldId id="355"/>
            <p14:sldId id="303"/>
            <p14:sldId id="282"/>
          </p14:sldIdLst>
        </p14:section>
        <p14:section name="Diagrams" id="{B0EE8ABE-FB70-4FBC-8074-F95DA44728D7}">
          <p14:sldIdLst>
            <p14:sldId id="343"/>
            <p14:sldId id="344"/>
            <p14:sldId id="283"/>
            <p14:sldId id="331"/>
            <p14:sldId id="270"/>
            <p14:sldId id="329"/>
          </p14:sldIdLst>
        </p14:section>
        <p14:section name="Dwelling change" id="{2DDEBC12-EA3D-4587-85BE-776690E3243F}">
          <p14:sldIdLst>
            <p14:sldId id="345"/>
            <p14:sldId id="346"/>
            <p14:sldId id="289"/>
            <p14:sldId id="316"/>
          </p14:sldIdLst>
        </p14:section>
        <p14:section name="Plans" id="{AA293DBF-15FC-41E6-805F-B052BB97619A}">
          <p14:sldIdLst>
            <p14:sldId id="347"/>
            <p14:sldId id="348"/>
            <p14:sldId id="320"/>
          </p14:sldIdLst>
        </p14:section>
        <p14:section name="Useful links" id="{273CBC9C-E8CA-4753-B50C-E8F87FADB95E}">
          <p14:sldIdLst>
            <p14:sldId id="32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F0"/>
    <a:srgbClr val="66FF99"/>
    <a:srgbClr val="DDDDDD"/>
    <a:srgbClr val="FFCC99"/>
    <a:srgbClr val="3399FF"/>
    <a:srgbClr val="FF3300"/>
    <a:srgbClr val="ECF4F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5503" autoAdjust="0"/>
  </p:normalViewPr>
  <p:slideViewPr>
    <p:cSldViewPr snapToGrid="0">
      <p:cViewPr varScale="1">
        <p:scale>
          <a:sx n="88" d="100"/>
          <a:sy n="88" d="100"/>
        </p:scale>
        <p:origin x="154"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microsoft.com/office/2011/relationships/chartColorStyle" Target="colors23.xml"/><Relationship Id="rId1" Type="http://schemas.microsoft.com/office/2011/relationships/chartStyle" Target="style2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oleObject" Target="file:///C:\Users\beecr1s\AppData\Roaming\Microsoft\Excel\compendium-14-feb-2023.xlsb.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4.xml"/><Relationship Id="rId1" Type="http://schemas.microsoft.com/office/2011/relationships/chartStyle" Target="style24.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'53 Data dwells for charts'!$V$7</c:f>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D8-49C9-BA06-48BB6A56C8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D8-49C9-BA06-48BB6A56C8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D8-49C9-BA06-48BB6A56C8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D8-49C9-BA06-48BB6A56C8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6D8-49C9-BA06-48BB6A56C8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6D8-49C9-BA06-48BB6A56C8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charts'!$U$8:$U$13</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charts'!$V$8:$V$13</c:f>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0C-46D8-49C9-BA06-48BB6A56C843}"/>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'53 Data dwells for charts'!$W$7</c15:sqref>
                        </c15:formulaRef>
                      </c:ext>
                    </c:extLst>
                    <c:strCache>
                      <c:ptCount val="1"/>
                      <c:pt idx="0">
                        <c:v>East Cambridgeshire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46D8-49C9-BA06-48BB6A56C8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46D8-49C9-BA06-48BB6A56C8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46D8-49C9-BA06-48BB6A56C8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46D8-49C9-BA06-48BB6A56C8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46D8-49C9-BA06-48BB6A56C8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46D8-49C9-BA06-48BB6A56C843}"/>
                    </c:ext>
                  </c:extLst>
                </c:dPt>
                <c:cat>
                  <c:strRef>
                    <c:extLst>
                      <c:ex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charts'!$W$8:$W$13</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c:ext xmlns:c16="http://schemas.microsoft.com/office/drawing/2014/chart" uri="{C3380CC4-5D6E-409C-BE32-E72D297353CC}">
                    <c16:uniqueId val="{00000019-46D8-49C9-BA06-48BB6A56C843}"/>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charts'!$X$7</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46D8-49C9-BA06-48BB6A56C84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46D8-49C9-BA06-48BB6A56C84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46D8-49C9-BA06-48BB6A56C84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46D8-49C9-BA06-48BB6A56C84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46D8-49C9-BA06-48BB6A56C84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46D8-49C9-BA06-48BB6A56C843}"/>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charts'!$X$8:$X$13</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26-46D8-49C9-BA06-48BB6A56C843}"/>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charts'!$Y$7</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46D8-49C9-BA06-48BB6A56C84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46D8-49C9-BA06-48BB6A56C84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46D8-49C9-BA06-48BB6A56C84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46D8-49C9-BA06-48BB6A56C84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46D8-49C9-BA06-48BB6A56C84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46D8-49C9-BA06-48BB6A56C843}"/>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charts'!$Y$8:$Y$13</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33-46D8-49C9-BA06-48BB6A56C843}"/>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charts'!$Z$7</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46D8-49C9-BA06-48BB6A56C84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46D8-49C9-BA06-48BB6A56C84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46D8-49C9-BA06-48BB6A56C84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46D8-49C9-BA06-48BB6A56C84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46D8-49C9-BA06-48BB6A56C84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46D8-49C9-BA06-48BB6A56C843}"/>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charts'!$Z$8:$Z$13</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0-46D8-49C9-BA06-48BB6A56C843}"/>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charts'!$AA$7</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46D8-49C9-BA06-48BB6A56C84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46D8-49C9-BA06-48BB6A56C84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46D8-49C9-BA06-48BB6A56C84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46D8-49C9-BA06-48BB6A56C84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46D8-49C9-BA06-48BB6A56C84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46D8-49C9-BA06-48BB6A56C843}"/>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charts'!$AA$8:$AA$13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4D-46D8-49C9-BA06-48BB6A56C843}"/>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charts'!$AB$7</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46D8-49C9-BA06-48BB6A56C84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46D8-49C9-BA06-48BB6A56C84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46D8-49C9-BA06-48BB6A56C84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46D8-49C9-BA06-48BB6A56C84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46D8-49C9-BA06-48BB6A56C84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46D8-49C9-BA06-48BB6A56C843}"/>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charts'!$AB$8:$AB$13</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46D8-49C9-BA06-48BB6A56C843}"/>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charts'!$AC$7</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46D8-49C9-BA06-48BB6A56C84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46D8-49C9-BA06-48BB6A56C84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46D8-49C9-BA06-48BB6A56C84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46D8-49C9-BA06-48BB6A56C84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46D8-49C9-BA06-48BB6A56C84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46D8-49C9-BA06-48BB6A56C843}"/>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charts'!$AC$8:$AC$13</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46D8-49C9-BA06-48BB6A56C843}"/>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charts'!$AD$7</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46D8-49C9-BA06-48BB6A56C84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46D8-49C9-BA06-48BB6A56C84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46D8-49C9-BA06-48BB6A56C84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46D8-49C9-BA06-48BB6A56C84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46D8-49C9-BA06-48BB6A56C84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46D8-49C9-BA06-48BB6A56C843}"/>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charts'!$AD$8:$AD$13</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46D8-49C9-BA06-48BB6A56C843}"/>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All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01E-41EF-8924-F8A737670B2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01E-41EF-8924-F8A737670B2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01E-41EF-8924-F8A737670B2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01E-41EF-8924-F8A737670B2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01E-41EF-8924-F8A737670B2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moves'!$M$23:$M$27</c:f>
              <c:numCache>
                <c:formatCode>0%</c:formatCode>
                <c:ptCount val="5"/>
                <c:pt idx="0">
                  <c:v>0.82237120694761634</c:v>
                </c:pt>
                <c:pt idx="1">
                  <c:v>4.3004041190278626E-2</c:v>
                </c:pt>
                <c:pt idx="2">
                  <c:v>3.7971523193397021E-2</c:v>
                </c:pt>
                <c:pt idx="3">
                  <c:v>2.961989313242425E-2</c:v>
                </c:pt>
                <c:pt idx="4">
                  <c:v>6.7033335536283822E-2</c:v>
                </c:pt>
              </c:numCache>
            </c:numRef>
          </c:val>
          <c:extLst>
            <c:ext xmlns:c16="http://schemas.microsoft.com/office/drawing/2014/chart" uri="{C3380CC4-5D6E-409C-BE32-E72D297353CC}">
              <c16:uniqueId val="{0000000A-801E-41EF-8924-F8A737670B24}"/>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chemeClr val="bg1">
            <a:lumMod val="8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Cambridge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8B5-4FB7-8C66-8AF976139C7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8B5-4FB7-8C66-8AF976139C7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8B5-4FB7-8C66-8AF976139C7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8B5-4FB7-8C66-8AF976139C7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8B5-4FB7-8C66-8AF976139C7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moves'!$D$23:$D$27</c:f>
              <c:numCache>
                <c:formatCode>0%</c:formatCode>
                <c:ptCount val="5"/>
                <c:pt idx="0">
                  <c:v>0.71584412436112399</c:v>
                </c:pt>
                <c:pt idx="1">
                  <c:v>4.9635360901799964E-2</c:v>
                </c:pt>
                <c:pt idx="2">
                  <c:v>5.4362538130542815E-2</c:v>
                </c:pt>
                <c:pt idx="3">
                  <c:v>5.6301892891052703E-2</c:v>
                </c:pt>
                <c:pt idx="4">
                  <c:v>0.1238560837154805</c:v>
                </c:pt>
              </c:numCache>
            </c:numRef>
          </c:val>
          <c:extLst>
            <c:ext xmlns:c16="http://schemas.microsoft.com/office/drawing/2014/chart" uri="{C3380CC4-5D6E-409C-BE32-E72D297353CC}">
              <c16:uniqueId val="{0000000A-58B5-4FB7-8C66-8AF976139C7E}"/>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'47 Data Census moves'!$D$273</c:f>
              <c:strCache>
                <c:ptCount val="1"/>
                <c:pt idx="0">
                  <c:v>Cambridge</c:v>
                </c:pt>
              </c:strCache>
            </c:strRef>
          </c:tx>
          <c:spPr>
            <a:solidFill>
              <a:srgbClr val="C00000"/>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E1DC-4F9F-9B3C-6D78E6066034}"/>
              </c:ext>
            </c:extLst>
          </c:dPt>
          <c:dPt>
            <c:idx val="8"/>
            <c:invertIfNegative val="0"/>
            <c:bubble3D val="0"/>
            <c:spPr>
              <a:solidFill>
                <a:srgbClr val="C00000"/>
              </a:solidFill>
              <a:ln>
                <a:noFill/>
              </a:ln>
              <a:effectLst/>
            </c:spPr>
            <c:extLst>
              <c:ext xmlns:c16="http://schemas.microsoft.com/office/drawing/2014/chart" uri="{C3380CC4-5D6E-409C-BE32-E72D297353CC}">
                <c16:uniqueId val="{00000003-E1DC-4F9F-9B3C-6D78E6066034}"/>
              </c:ext>
            </c:extLst>
          </c:dPt>
          <c:dPt>
            <c:idx val="13"/>
            <c:invertIfNegative val="0"/>
            <c:bubble3D val="0"/>
            <c:spPr>
              <a:solidFill>
                <a:srgbClr val="C00000"/>
              </a:solidFill>
              <a:ln>
                <a:noFill/>
              </a:ln>
              <a:effectLst/>
            </c:spPr>
            <c:extLst>
              <c:ext xmlns:c16="http://schemas.microsoft.com/office/drawing/2014/chart" uri="{C3380CC4-5D6E-409C-BE32-E72D297353CC}">
                <c16:uniqueId val="{00000005-E1DC-4F9F-9B3C-6D78E6066034}"/>
              </c:ext>
            </c:extLst>
          </c:dPt>
          <c:dPt>
            <c:idx val="18"/>
            <c:invertIfNegative val="0"/>
            <c:bubble3D val="0"/>
            <c:spPr>
              <a:solidFill>
                <a:srgbClr val="C00000"/>
              </a:solidFill>
              <a:ln>
                <a:noFill/>
              </a:ln>
              <a:effectLst/>
            </c:spPr>
            <c:extLst>
              <c:ext xmlns:c16="http://schemas.microsoft.com/office/drawing/2014/chart" uri="{C3380CC4-5D6E-409C-BE32-E72D297353CC}">
                <c16:uniqueId val="{00000007-E1DC-4F9F-9B3C-6D78E6066034}"/>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1DC-4F9F-9B3C-6D78E6066034}"/>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1DC-4F9F-9B3C-6D78E6066034}"/>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1DC-4F9F-9B3C-6D78E6066034}"/>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1DC-4F9F-9B3C-6D78E60660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'47 Data Census moves'!$B$274:$C$293</c:f>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f>'47 Data Census moves'!$D$274:$D$293</c:f>
              <c:numCache>
                <c:formatCode>0</c:formatCode>
                <c:ptCount val="20"/>
                <c:pt idx="0">
                  <c:v>10603</c:v>
                </c:pt>
                <c:pt idx="1">
                  <c:v>181</c:v>
                </c:pt>
                <c:pt idx="2">
                  <c:v>209</c:v>
                </c:pt>
                <c:pt idx="3">
                  <c:v>331</c:v>
                </c:pt>
                <c:pt idx="4">
                  <c:v>646</c:v>
                </c:pt>
                <c:pt idx="5">
                  <c:v>9273</c:v>
                </c:pt>
                <c:pt idx="6">
                  <c:v>477</c:v>
                </c:pt>
                <c:pt idx="7">
                  <c:v>266</c:v>
                </c:pt>
                <c:pt idx="8">
                  <c:v>636</c:v>
                </c:pt>
                <c:pt idx="9">
                  <c:v>1042</c:v>
                </c:pt>
                <c:pt idx="10">
                  <c:v>9287</c:v>
                </c:pt>
                <c:pt idx="11">
                  <c:v>695</c:v>
                </c:pt>
                <c:pt idx="12">
                  <c:v>423</c:v>
                </c:pt>
                <c:pt idx="13">
                  <c:v>243</c:v>
                </c:pt>
                <c:pt idx="14">
                  <c:v>618</c:v>
                </c:pt>
                <c:pt idx="15">
                  <c:v>6272</c:v>
                </c:pt>
                <c:pt idx="16">
                  <c:v>1104</c:v>
                </c:pt>
                <c:pt idx="17">
                  <c:v>1793</c:v>
                </c:pt>
                <c:pt idx="18">
                  <c:v>1577</c:v>
                </c:pt>
                <c:pt idx="19">
                  <c:v>3825</c:v>
                </c:pt>
              </c:numCache>
            </c:numRef>
          </c:val>
          <c:extLst>
            <c:ext xmlns:c16="http://schemas.microsoft.com/office/drawing/2014/chart" uri="{C3380CC4-5D6E-409C-BE32-E72D297353CC}">
              <c16:uniqueId val="{00000008-E1DC-4F9F-9B3C-6D78E6066034}"/>
            </c:ext>
          </c:extLst>
        </c:ser>
        <c:dLbls>
          <c:showLegendKey val="0"/>
          <c:showVal val="0"/>
          <c:showCatName val="0"/>
          <c:showSerName val="0"/>
          <c:showPercent val="0"/>
          <c:showBubbleSize val="0"/>
        </c:dLbls>
        <c:gapWidth val="182"/>
        <c:axId val="724414448"/>
        <c:axId val="724410512"/>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3688401014916E-2"/>
          <c:y val="7.6819510219996834E-2"/>
          <c:w val="0.88451878506602588"/>
          <c:h val="0.76386923641680315"/>
        </c:manualLayout>
      </c:layout>
      <c:barChart>
        <c:barDir val="col"/>
        <c:grouping val="clustered"/>
        <c:varyColors val="0"/>
        <c:ser>
          <c:idx val="0"/>
          <c:order val="0"/>
          <c:tx>
            <c:strRef>
              <c:f>'30 Data CACI'!$A$4</c:f>
              <c:strCache>
                <c:ptCount val="1"/>
                <c:pt idx="0">
                  <c:v>Cambridge</c:v>
                </c:pt>
              </c:strCache>
            </c:strRef>
          </c:tx>
          <c:spPr>
            <a:solidFill>
              <a:srgbClr val="C0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CACI'!$B$4:$V$4</c:f>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extLst>
            <c:ext xmlns:c16="http://schemas.microsoft.com/office/drawing/2014/chart" uri="{C3380CC4-5D6E-409C-BE32-E72D297353CC}">
              <c16:uniqueId val="{00000000-FB03-47C0-8417-DB4698DA4DA0}"/>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799206878476"/>
          <c:y val="0.11975027923950129"/>
          <c:w val="0.77893596683375943"/>
          <c:h val="0.72093847686973189"/>
        </c:manualLayout>
      </c:layout>
      <c:lineChart>
        <c:grouping val="standard"/>
        <c:varyColors val="0"/>
        <c:ser>
          <c:idx val="1"/>
          <c:order val="0"/>
          <c:tx>
            <c:strRef>
              <c:f>'30 Data CACI'!$A$4</c:f>
              <c:strCache>
                <c:ptCount val="1"/>
                <c:pt idx="0">
                  <c:v>Cambridge</c:v>
                </c:pt>
              </c:strCache>
              <c:extLst xmlns:c15="http://schemas.microsoft.com/office/drawing/2012/chart"/>
            </c:strRef>
          </c:tx>
          <c:spPr>
            <a:ln w="22225" cap="rnd">
              <a:solidFill>
                <a:srgbClr val="C00000"/>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CACI'!$B$4:$V$4</c:f>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9B49-4B91-B1A1-02DAEF443D86}"/>
            </c:ext>
          </c:extLst>
        </c:ser>
        <c:dLbls>
          <c:showLegendKey val="0"/>
          <c:showVal val="0"/>
          <c:showCatName val="0"/>
          <c:showSerName val="0"/>
          <c:showPercent val="0"/>
          <c:showBubbleSize val="0"/>
        </c:dLbls>
        <c:marker val="1"/>
        <c:smooth val="0"/>
        <c:axId val="603894944"/>
        <c:axId val="603887072"/>
        <c:extLst>
          <c:ext xmlns:c15="http://schemas.microsoft.com/office/drawing/2012/chart" uri="{02D57815-91ED-43cb-92C2-25804820EDAC}">
            <c15:filteredLineSeries>
              <c15:ser>
                <c:idx val="0"/>
                <c:order val="1"/>
                <c:tx>
                  <c:strRef>
                    <c:extLst>
                      <c:ext uri="{02D57815-91ED-43cb-92C2-25804820EDAC}">
                        <c15:formulaRef>
                          <c15:sqref>'30 Data CACI'!$A$5</c15:sqref>
                        </c15:formulaRef>
                      </c:ext>
                    </c:extLst>
                    <c:strCache>
                      <c:ptCount val="1"/>
                      <c:pt idx="0">
                        <c:v>East Cambs</c:v>
                      </c:pt>
                    </c:strCache>
                  </c:strRef>
                </c:tx>
                <c:spPr>
                  <a:ln w="22225" cap="rnd">
                    <a:solidFill>
                      <a:schemeClr val="accent1"/>
                    </a:solidFill>
                    <a:round/>
                  </a:ln>
                  <a:effectLst/>
                </c:spPr>
                <c:marker>
                  <c:symbol val="none"/>
                </c:marker>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CACI'!$B$5:$V$5</c15:sqref>
                        </c15:formulaRef>
                      </c:ext>
                    </c:extLst>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smooth val="0"/>
                <c:extLst>
                  <c:ext xmlns:c16="http://schemas.microsoft.com/office/drawing/2014/chart" uri="{C3380CC4-5D6E-409C-BE32-E72D297353CC}">
                    <c16:uniqueId val="{00000002-9B49-4B91-B1A1-02DAEF443D8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'30 Data CACI'!$A$6</c15:sqref>
                        </c15:formulaRef>
                      </c:ext>
                    </c:extLst>
                    <c:strCache>
                      <c:ptCount val="1"/>
                      <c:pt idx="0">
                        <c:v>Fenland</c:v>
                      </c:pt>
                    </c:strCache>
                  </c:strRef>
                </c:tx>
                <c:spPr>
                  <a:ln w="2222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CACI'!$B$6:$V$6</c15:sqref>
                        </c15:formulaRef>
                      </c:ext>
                    </c:extLst>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smooth val="0"/>
                <c:extLst xmlns:c15="http://schemas.microsoft.com/office/drawing/2012/chart">
                  <c:ext xmlns:c16="http://schemas.microsoft.com/office/drawing/2014/chart" uri="{C3380CC4-5D6E-409C-BE32-E72D297353CC}">
                    <c16:uniqueId val="{00000003-9B49-4B91-B1A1-02DAEF443D8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'30 Data CACI'!$A$7</c15:sqref>
                        </c15:formulaRef>
                      </c:ext>
                    </c:extLst>
                    <c:strCache>
                      <c:ptCount val="1"/>
                      <c:pt idx="0">
                        <c:v>Huntingdonshire</c:v>
                      </c:pt>
                    </c:strCache>
                  </c:strRef>
                </c:tx>
                <c:spPr>
                  <a:ln w="2222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CACI'!$B$7:$V$7</c15:sqref>
                        </c15:formulaRef>
                      </c:ext>
                    </c:extLst>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smooth val="0"/>
                <c:extLst xmlns:c15="http://schemas.microsoft.com/office/drawing/2012/chart">
                  <c:ext xmlns:c16="http://schemas.microsoft.com/office/drawing/2014/chart" uri="{C3380CC4-5D6E-409C-BE32-E72D297353CC}">
                    <c16:uniqueId val="{00000004-9B49-4B91-B1A1-02DAEF443D8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'30 Data CACI'!$A$8</c15:sqref>
                        </c15:formulaRef>
                      </c:ext>
                    </c:extLst>
                    <c:strCache>
                      <c:ptCount val="1"/>
                      <c:pt idx="0">
                        <c:v>South Cambs</c:v>
                      </c:pt>
                    </c:strCache>
                  </c:strRef>
                </c:tx>
                <c:spPr>
                  <a:ln w="2222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CACI'!$B$8:$V$8</c15:sqref>
                        </c15:formulaRef>
                      </c:ext>
                    </c:extLst>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smooth val="0"/>
                <c:extLst xmlns:c15="http://schemas.microsoft.com/office/drawing/2012/chart">
                  <c:ext xmlns:c16="http://schemas.microsoft.com/office/drawing/2014/chart" uri="{C3380CC4-5D6E-409C-BE32-E72D297353CC}">
                    <c16:uniqueId val="{00000005-9B49-4B91-B1A1-02DAEF443D8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'30 Data CACI'!$A$9</c15:sqref>
                        </c15:formulaRef>
                      </c:ext>
                    </c:extLst>
                    <c:strCache>
                      <c:ptCount val="1"/>
                      <c:pt idx="0">
                        <c:v>Forest Heath </c:v>
                      </c:pt>
                    </c:strCache>
                  </c:strRef>
                </c:tx>
                <c:spPr>
                  <a:ln w="2222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smooth val="0"/>
                <c:extLst xmlns:c15="http://schemas.microsoft.com/office/drawing/2012/chart">
                  <c:ext xmlns:c16="http://schemas.microsoft.com/office/drawing/2014/chart" uri="{C3380CC4-5D6E-409C-BE32-E72D297353CC}">
                    <c16:uniqueId val="{00000006-9B49-4B91-B1A1-02DAEF443D8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ln w="2222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smooth val="0"/>
                <c:extLst xmlns:c15="http://schemas.microsoft.com/office/drawing/2012/chart">
                  <c:ext xmlns:c16="http://schemas.microsoft.com/office/drawing/2014/chart" uri="{C3380CC4-5D6E-409C-BE32-E72D297353CC}">
                    <c16:uniqueId val="{00000007-9B49-4B91-B1A1-02DAEF443D8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'30 Data CACI'!$A$11</c15:sqref>
                        </c15:formulaRef>
                      </c:ext>
                    </c:extLst>
                    <c:strCache>
                      <c:ptCount val="1"/>
                      <c:pt idx="0">
                        <c:v>Peterborough</c:v>
                      </c:pt>
                    </c:strCache>
                  </c:strRef>
                </c:tx>
                <c:spPr>
                  <a:ln w="22225"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CACI'!$B$11:$V$11</c15:sqref>
                        </c15:formulaRef>
                      </c:ext>
                    </c:extLst>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smooth val="0"/>
                <c:extLst xmlns:c15="http://schemas.microsoft.com/office/drawing/2012/chart">
                  <c:ext xmlns:c16="http://schemas.microsoft.com/office/drawing/2014/chart" uri="{C3380CC4-5D6E-409C-BE32-E72D297353CC}">
                    <c16:uniqueId val="{00000008-9B49-4B91-B1A1-02DAEF443D86}"/>
                  </c:ext>
                </c:extLst>
              </c15:ser>
            </c15:filteredLineSeries>
            <c15:filteredLineSeries>
              <c15:ser>
                <c:idx val="10"/>
                <c:order val="8"/>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ln w="22225" cap="rnd">
                    <a:solidFill>
                      <a:schemeClr val="accent6">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smooth val="0"/>
                <c:extLst xmlns:c15="http://schemas.microsoft.com/office/drawing/2012/chart">
                  <c:ext xmlns:c16="http://schemas.microsoft.com/office/drawing/2014/chart" uri="{C3380CC4-5D6E-409C-BE32-E72D297353CC}">
                    <c16:uniqueId val="{00000009-9B49-4B91-B1A1-02DAEF443D86}"/>
                  </c:ext>
                </c:extLst>
              </c15:ser>
            </c15:filteredLineSeries>
            <c15:filteredLineSeries>
              <c15:ser>
                <c:idx val="9"/>
                <c:order val="10"/>
                <c:tx>
                  <c:strRef>
                    <c:extLst xmlns:c15="http://schemas.microsoft.com/office/drawing/2012/chart">
                      <c:ext xmlns:c15="http://schemas.microsoft.com/office/drawing/2012/chart" uri="{02D57815-91ED-43cb-92C2-25804820EDAC}">
                        <c15:formulaRef>
                          <c15:sqref>'30 Data CACI'!$A$13</c15:sqref>
                        </c15:formulaRef>
                      </c:ext>
                    </c:extLst>
                    <c:strCache>
                      <c:ptCount val="1"/>
                      <c:pt idx="0">
                        <c:v>West Suffolk</c:v>
                      </c:pt>
                    </c:strCache>
                  </c:strRef>
                </c:tx>
                <c:spPr>
                  <a:ln w="22225"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CACI'!$B$13:$V$13</c15:sqref>
                        </c15:formulaRef>
                      </c:ext>
                    </c:extLst>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smooth val="0"/>
                <c:extLst xmlns:c15="http://schemas.microsoft.com/office/drawing/2012/chart">
                  <c:ext xmlns:c16="http://schemas.microsoft.com/office/drawing/2014/chart" uri="{C3380CC4-5D6E-409C-BE32-E72D297353CC}">
                    <c16:uniqueId val="{0000000A-9B49-4B91-B1A1-02DAEF443D86}"/>
                  </c:ext>
                </c:extLst>
              </c15:ser>
            </c15:filteredLineSeries>
          </c:ext>
        </c:extLst>
      </c:lineChart>
      <c:lineChart>
        <c:grouping val="standard"/>
        <c:varyColors val="0"/>
        <c:ser>
          <c:idx val="8"/>
          <c:order val="9"/>
          <c:tx>
            <c:strRef>
              <c:f>'30 Data CACI'!$A$12</c:f>
              <c:strCache>
                <c:ptCount val="1"/>
                <c:pt idx="0">
                  <c:v>Total</c:v>
                </c:pt>
              </c:strCache>
              <c:extLst xmlns:c15="http://schemas.microsoft.com/office/drawing/2012/chart"/>
            </c:strRef>
          </c:tx>
          <c:spPr>
            <a:ln w="22225" cap="rnd">
              <a:solidFill>
                <a:schemeClr val="bg1">
                  <a:lumMod val="65000"/>
                </a:schemeClr>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CACI'!$B$12:$V$12</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9B49-4B91-B1A1-02DAEF443D86}"/>
            </c:ext>
          </c:extLst>
        </c:ser>
        <c:dLbls>
          <c:showLegendKey val="0"/>
          <c:showVal val="0"/>
          <c:showCatName val="0"/>
          <c:showSerName val="0"/>
          <c:showPercent val="0"/>
          <c:showBubbleSize val="0"/>
        </c:dLbls>
        <c:marker val="1"/>
        <c:smooth val="0"/>
        <c:axId val="1258405984"/>
        <c:axId val="1258409592"/>
      </c:line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valAx>
        <c:axId val="1258409592"/>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258405984"/>
        <c:crosses val="max"/>
        <c:crossBetween val="between"/>
      </c:valAx>
      <c:catAx>
        <c:axId val="1258405984"/>
        <c:scaling>
          <c:orientation val="minMax"/>
        </c:scaling>
        <c:delete val="1"/>
        <c:axPos val="b"/>
        <c:numFmt formatCode="General" sourceLinked="1"/>
        <c:majorTickMark val="out"/>
        <c:minorTickMark val="none"/>
        <c:tickLblPos val="nextTo"/>
        <c:crossAx val="1258409592"/>
        <c:crosses val="autoZero"/>
        <c:auto val="1"/>
        <c:lblAlgn val="ctr"/>
        <c:lblOffset val="100"/>
        <c:noMultiLvlLbl val="0"/>
      </c:catAx>
      <c:spPr>
        <a:solidFill>
          <a:schemeClr val="bg1"/>
        </a:solidFill>
        <a:ln>
          <a:noFill/>
        </a:ln>
        <a:effectLst/>
      </c:spPr>
    </c:plotArea>
    <c:legend>
      <c:legendPos val="t"/>
      <c:overlay val="1"/>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'30 Data CACI'!$A$116</c:f>
              <c:strCache>
                <c:ptCount val="1"/>
                <c:pt idx="0">
                  <c:v>Cambridge 2016-17</c:v>
                </c:pt>
              </c:strCache>
            </c:strRef>
          </c:tx>
          <c:spPr>
            <a:solidFill>
              <a:schemeClr val="accent1"/>
            </a:solidFill>
            <a:ln>
              <a:noFill/>
            </a:ln>
            <a:effectLst/>
          </c:spPr>
          <c:invertIfNegative val="0"/>
          <c:cat>
            <c:strRef>
              <c:f>'30 Data CACI'!$B$115:$V$115</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CACI'!$B$116:$V$116</c:f>
              <c:numCache>
                <c:formatCode>_-* #,##0_-;\-* #,##0_-;_-* "-"??_-;_-@_-</c:formatCode>
                <c:ptCount val="21"/>
                <c:pt idx="0">
                  <c:v>839</c:v>
                </c:pt>
                <c:pt idx="1">
                  <c:v>2879</c:v>
                </c:pt>
                <c:pt idx="2">
                  <c:v>3922</c:v>
                </c:pt>
                <c:pt idx="3">
                  <c:v>4243</c:v>
                </c:pt>
                <c:pt idx="4">
                  <c:v>4063</c:v>
                </c:pt>
                <c:pt idx="5">
                  <c:v>4008</c:v>
                </c:pt>
                <c:pt idx="6">
                  <c:v>3857</c:v>
                </c:pt>
                <c:pt idx="7">
                  <c:v>3399</c:v>
                </c:pt>
                <c:pt idx="8">
                  <c:v>3231</c:v>
                </c:pt>
                <c:pt idx="9">
                  <c:v>2720</c:v>
                </c:pt>
                <c:pt idx="10">
                  <c:v>2484</c:v>
                </c:pt>
                <c:pt idx="11">
                  <c:v>2178</c:v>
                </c:pt>
                <c:pt idx="12">
                  <c:v>1979</c:v>
                </c:pt>
                <c:pt idx="13">
                  <c:v>1615</c:v>
                </c:pt>
                <c:pt idx="14">
                  <c:v>1314</c:v>
                </c:pt>
                <c:pt idx="15">
                  <c:v>1088</c:v>
                </c:pt>
                <c:pt idx="16">
                  <c:v>1096</c:v>
                </c:pt>
                <c:pt idx="17">
                  <c:v>966</c:v>
                </c:pt>
                <c:pt idx="18">
                  <c:v>395</c:v>
                </c:pt>
                <c:pt idx="19">
                  <c:v>581</c:v>
                </c:pt>
                <c:pt idx="20">
                  <c:v>3727</c:v>
                </c:pt>
              </c:numCache>
            </c:numRef>
          </c:val>
          <c:extLst xmlns:c15="http://schemas.microsoft.com/office/drawing/2012/chart">
            <c:ext xmlns:c16="http://schemas.microsoft.com/office/drawing/2014/chart" uri="{C3380CC4-5D6E-409C-BE32-E72D297353CC}">
              <c16:uniqueId val="{00000000-E9A5-407D-8442-F3624FC074CA}"/>
            </c:ext>
          </c:extLst>
        </c:ser>
        <c:ser>
          <c:idx val="1"/>
          <c:order val="1"/>
          <c:tx>
            <c:strRef>
              <c:f>'30 Data CACI'!$A$117</c:f>
              <c:strCache>
                <c:ptCount val="1"/>
                <c:pt idx="0">
                  <c:v>Cambridge 2020-21</c:v>
                </c:pt>
              </c:strCache>
            </c:strRef>
          </c:tx>
          <c:spPr>
            <a:solidFill>
              <a:schemeClr val="accent2"/>
            </a:solidFill>
            <a:ln>
              <a:noFill/>
            </a:ln>
            <a:effectLst/>
          </c:spPr>
          <c:invertIfNegative val="0"/>
          <c:cat>
            <c:strRef>
              <c:f>'30 Data CACI'!$B$115:$V$115</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CACI'!$B$117:$V$117</c:f>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extLst xmlns:c15="http://schemas.microsoft.com/office/drawing/2012/chart">
            <c:ext xmlns:c16="http://schemas.microsoft.com/office/drawing/2014/chart" uri="{C3380CC4-5D6E-409C-BE32-E72D297353CC}">
              <c16:uniqueId val="{00000001-E9A5-407D-8442-F3624FC074CA}"/>
            </c:ext>
          </c:extLst>
        </c:ser>
        <c:dLbls>
          <c:showLegendKey val="0"/>
          <c:showVal val="0"/>
          <c:showCatName val="0"/>
          <c:showSerName val="0"/>
          <c:showPercent val="0"/>
          <c:showBubbleSize val="0"/>
        </c:dLbls>
        <c:gapWidth val="219"/>
        <c:overlap val="-27"/>
        <c:axId val="335419264"/>
        <c:axId val="335420800"/>
        <c:extLst/>
      </c:bar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layout>
        <c:manualLayout>
          <c:xMode val="edge"/>
          <c:yMode val="edge"/>
          <c:x val="0.20383288595373858"/>
          <c:y val="0"/>
          <c:w val="0.58847698379289215"/>
          <c:h val="6.7786962033091369E-2"/>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2044385512867E-2"/>
          <c:y val="3.3781994656302661E-2"/>
          <c:w val="0.88528114382075529"/>
          <c:h val="0.60800553473366992"/>
        </c:manualLayout>
      </c:layout>
      <c:lineChart>
        <c:grouping val="standard"/>
        <c:varyColors val="0"/>
        <c:ser>
          <c:idx val="0"/>
          <c:order val="0"/>
          <c:tx>
            <c:strRef>
              <c:f>'38 Data annual-price'!$D$342:$D$343</c:f>
              <c:strCache>
                <c:ptCount val="2"/>
                <c:pt idx="0">
                  <c:v>Whole area</c:v>
                </c:pt>
                <c:pt idx="1">
                  <c:v> 1bed min </c:v>
                </c:pt>
              </c:strCache>
            </c:strRef>
          </c:tx>
          <c:spPr>
            <a:ln w="19050" cap="rnd">
              <a:solidFill>
                <a:srgbClr val="FF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3C42-4F46-8A39-1BCB90EBDF53}"/>
            </c:ext>
          </c:extLst>
        </c:ser>
        <c:ser>
          <c:idx val="3"/>
          <c:order val="3"/>
          <c:tx>
            <c:strRef>
              <c:f>'38 Data annual-price'!$G$342:$G$343</c:f>
              <c:strCache>
                <c:ptCount val="2"/>
                <c:pt idx="0">
                  <c:v>Whole area</c:v>
                </c:pt>
                <c:pt idx="1">
                  <c:v> 1bed max </c:v>
                </c:pt>
              </c:strCache>
            </c:strRef>
          </c:tx>
          <c:spPr>
            <a:ln w="19050" cap="rnd">
              <a:solidFill>
                <a:srgbClr val="FF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3C42-4F46-8A39-1BCB90EBDF53}"/>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3C42-4F46-8A39-1BCB90EBDF5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3C42-4F46-8A39-1BCB90EBDF53}"/>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3C42-4F46-8A39-1BCB90EBDF5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3C42-4F46-8A39-1BCB90EBDF5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3C42-4F46-8A39-1BCB90EBDF5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3C42-4F46-8A39-1BCB90EBDF5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3C42-4F46-8A39-1BCB90EBDF5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3C42-4F46-8A39-1BCB90EBDF5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3C42-4F46-8A39-1BCB90EBDF5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3C42-4F46-8A39-1BCB90EBDF5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3C42-4F46-8A39-1BCB90EBDF5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3C42-4F46-8A39-1BCB90EBDF5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3C42-4F46-8A39-1BCB90EBDF53}"/>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3C42-4F46-8A39-1BCB90EBDF53}"/>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3C42-4F46-8A39-1BCB90EBDF53}"/>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3C42-4F46-8A39-1BCB90EBDF53}"/>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3C42-4F46-8A39-1BCB90EBDF53}"/>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3C42-4F46-8A39-1BCB90EBDF53}"/>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3C42-4F46-8A39-1BCB90EBDF53}"/>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3C42-4F46-8A39-1BCB90EBDF53}"/>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3C42-4F46-8A39-1BCB90EBDF53}"/>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3C42-4F46-8A39-1BCB90EBDF53}"/>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3C42-4F46-8A39-1BCB90EBDF53}"/>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3C42-4F46-8A39-1BCB90EBDF53}"/>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3C42-4F46-8A39-1BCB90EBDF53}"/>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426395138024135E-2"/>
          <c:y val="0.86645989745467866"/>
          <c:w val="0.98096630047061617"/>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annual-price'!$D$328:$D$329</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annual-price'!$D$330:$D$340</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AB02-4371-9299-2B29E923DBB1}"/>
            </c:ext>
          </c:extLst>
        </c:ser>
        <c:ser>
          <c:idx val="4"/>
          <c:order val="1"/>
          <c:tx>
            <c:strRef>
              <c:f>'38 Data annual-price'!$E$328:$E$329</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annual-price'!$E$330:$E$340</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AB02-4371-9299-2B29E923DBB1}"/>
            </c:ext>
          </c:extLst>
        </c:ser>
        <c:ser>
          <c:idx val="2"/>
          <c:order val="2"/>
          <c:tx>
            <c:strRef>
              <c:f>'38 Data annual-price'!$F$328:$F$329</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annual-price'!$F$330:$F$340</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AB02-4371-9299-2B29E923DBB1}"/>
            </c:ext>
          </c:extLst>
        </c:ser>
        <c:ser>
          <c:idx val="3"/>
          <c:order val="3"/>
          <c:tx>
            <c:strRef>
              <c:f>'38 Data annual-price'!$G$328:$G$329</c:f>
              <c:strCache>
                <c:ptCount val="2"/>
                <c:pt idx="0">
                  <c:v>Whole area</c:v>
                </c:pt>
                <c:pt idx="1">
                  <c:v> 1bed max </c:v>
                </c:pt>
              </c:strCache>
            </c:strRef>
          </c:tx>
          <c:spPr>
            <a:ln w="19050" cap="rnd">
              <a:solidFill>
                <a:srgbClr val="00B05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annual-price'!$G$330:$G$340</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AB02-4371-9299-2B29E923DBB1}"/>
            </c:ext>
          </c:extLst>
        </c:ser>
        <c:ser>
          <c:idx val="1"/>
          <c:order val="4"/>
          <c:tx>
            <c:strRef>
              <c:f>'38 Data annual-price'!$H$328:$H$329</c:f>
              <c:strCache>
                <c:ptCount val="2"/>
                <c:pt idx="0">
                  <c:v>Whole area</c:v>
                </c:pt>
                <c:pt idx="1">
                  <c:v> 2bed max </c:v>
                </c:pt>
              </c:strCache>
            </c:strRef>
          </c:tx>
          <c:spPr>
            <a:ln w="19050" cap="rnd">
              <a:solidFill>
                <a:srgbClr val="FFC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annual-price'!$H$330:$H$340</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AB02-4371-9299-2B29E923DBB1}"/>
            </c:ext>
          </c:extLst>
        </c:ser>
        <c:ser>
          <c:idx val="5"/>
          <c:order val="5"/>
          <c:tx>
            <c:strRef>
              <c:f>'38 Data annual-price'!$I$328:$I$329</c:f>
              <c:strCache>
                <c:ptCount val="2"/>
                <c:pt idx="0">
                  <c:v>Whole area</c:v>
                </c:pt>
                <c:pt idx="1">
                  <c:v> 3bed max </c:v>
                </c:pt>
              </c:strCache>
            </c:strRef>
          </c:tx>
          <c:spPr>
            <a:ln w="19050" cap="rnd">
              <a:solidFill>
                <a:srgbClr val="FF0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annual-price'!$I$330:$I$340</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AB02-4371-9299-2B29E923DBB1}"/>
            </c:ext>
          </c:extLst>
        </c:ser>
        <c:ser>
          <c:idx val="6"/>
          <c:order val="6"/>
          <c:tx>
            <c:strRef>
              <c:f>'38 Data annual-price'!$J$328:$J$329</c:f>
              <c:strCache>
                <c:ptCount val="2"/>
                <c:pt idx="0">
                  <c:v>Cambridge</c:v>
                </c:pt>
                <c:pt idx="1">
                  <c:v> 1bed  </c:v>
                </c:pt>
              </c:strCache>
            </c:strRef>
          </c:tx>
          <c:spPr>
            <a:ln w="3175" cap="rnd">
              <a:noFill/>
              <a:round/>
            </a:ln>
            <a:effectLst/>
          </c:spPr>
          <c:marker>
            <c:symbol val="circle"/>
            <c:size val="10"/>
            <c:spPr>
              <a:solidFill>
                <a:srgbClr val="00B05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annual-price'!$J$330:$J$340</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c:ext xmlns:c16="http://schemas.microsoft.com/office/drawing/2014/chart" uri="{C3380CC4-5D6E-409C-BE32-E72D297353CC}">
              <c16:uniqueId val="{00000006-AB02-4371-9299-2B29E923DBB1}"/>
            </c:ext>
          </c:extLst>
        </c:ser>
        <c:ser>
          <c:idx val="7"/>
          <c:order val="7"/>
          <c:tx>
            <c:strRef>
              <c:f>'38 Data annual-price'!$K$328:$K$329</c:f>
              <c:strCache>
                <c:ptCount val="2"/>
                <c:pt idx="0">
                  <c:v>Cambridge</c:v>
                </c:pt>
                <c:pt idx="1">
                  <c:v> 2bed </c:v>
                </c:pt>
              </c:strCache>
            </c:strRef>
          </c:tx>
          <c:spPr>
            <a:ln w="19050" cap="rnd">
              <a:noFill/>
              <a:round/>
            </a:ln>
            <a:effectLst/>
          </c:spPr>
          <c:marker>
            <c:symbol val="circle"/>
            <c:size val="10"/>
            <c:spPr>
              <a:solidFill>
                <a:srgbClr val="FFC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annual-price'!$K$330:$K$340</c:f>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7-AB02-4371-9299-2B29E923DBB1}"/>
            </c:ext>
          </c:extLst>
        </c:ser>
        <c:ser>
          <c:idx val="8"/>
          <c:order val="8"/>
          <c:tx>
            <c:strRef>
              <c:f>'38 Data annual-price'!$L$328:$L$329</c:f>
              <c:strCache>
                <c:ptCount val="2"/>
                <c:pt idx="0">
                  <c:v>Cambridge</c:v>
                </c:pt>
                <c:pt idx="1">
                  <c:v> 3bed </c:v>
                </c:pt>
              </c:strCache>
            </c:strRef>
          </c:tx>
          <c:spPr>
            <a:ln w="19050" cap="rnd">
              <a:noFill/>
              <a:round/>
            </a:ln>
            <a:effectLst/>
          </c:spPr>
          <c:marker>
            <c:symbol val="circle"/>
            <c:size val="10"/>
            <c:spPr>
              <a:solidFill>
                <a:srgbClr val="C00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annual-price'!$L$330:$L$340</c:f>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8-AB02-4371-9299-2B29E923DBB1}"/>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242534624468988E-2"/>
          <c:y val="0.84625585623230792"/>
          <c:w val="0.96381742233094136"/>
          <c:h val="0.1353175967720171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annual-price'!$D$328:$D$329</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annual-price'!$D$330:$D$340</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A476-4254-ABA8-226CCBFE562C}"/>
            </c:ext>
          </c:extLst>
        </c:ser>
        <c:ser>
          <c:idx val="3"/>
          <c:order val="1"/>
          <c:tx>
            <c:strRef>
              <c:f>'38 Data annual-price'!$G$328:$G$329</c:f>
              <c:strCache>
                <c:ptCount val="2"/>
                <c:pt idx="0">
                  <c:v>Whole area</c:v>
                </c:pt>
                <c:pt idx="1">
                  <c:v> 1bed max </c:v>
                </c:pt>
              </c:strCache>
            </c:strRef>
          </c:tx>
          <c:spPr>
            <a:ln w="19050" cap="rnd">
              <a:solidFill>
                <a:srgbClr val="00B05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annual-price'!$G$330:$G$340</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A476-4254-ABA8-226CCBFE562C}"/>
            </c:ext>
          </c:extLst>
        </c:ser>
        <c:ser>
          <c:idx val="6"/>
          <c:order val="2"/>
          <c:tx>
            <c:strRef>
              <c:f>'38 Data annual-price'!$J$328:$J$329</c:f>
              <c:strCache>
                <c:ptCount val="2"/>
                <c:pt idx="0">
                  <c:v>Cambridge</c:v>
                </c:pt>
                <c:pt idx="1">
                  <c:v> 1bed  </c:v>
                </c:pt>
              </c:strCache>
            </c:strRef>
          </c:tx>
          <c:spPr>
            <a:ln w="3175" cap="rnd">
              <a:noFill/>
              <a:round/>
            </a:ln>
            <a:effectLst/>
          </c:spPr>
          <c:marker>
            <c:symbol val="circle"/>
            <c:size val="10"/>
            <c:spPr>
              <a:solidFill>
                <a:srgbClr val="00B05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annual-price'!$J$330:$J$340</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val>
          <c:smooth val="0"/>
          <c:extLst>
            <c:ext xmlns:c16="http://schemas.microsoft.com/office/drawing/2014/chart" uri="{C3380CC4-5D6E-409C-BE32-E72D297353CC}">
              <c16:uniqueId val="{00000006-A476-4254-ABA8-226CCBFE562C}"/>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0.13875648697477935"/>
          <c:y val="0.9043437169424442"/>
          <c:w val="0.82047428742521811"/>
          <c:h val="7.919904660335165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'38 Data annual-price'!$E$328:$E$329</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annual-price'!$E$330:$E$340</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81DD-4554-8243-B5D6A5AAA60E}"/>
            </c:ext>
          </c:extLst>
        </c:ser>
        <c:ser>
          <c:idx val="1"/>
          <c:order val="1"/>
          <c:tx>
            <c:strRef>
              <c:f>'38 Data annual-price'!$H$328:$H$329</c:f>
              <c:strCache>
                <c:ptCount val="2"/>
                <c:pt idx="0">
                  <c:v>Whole area</c:v>
                </c:pt>
                <c:pt idx="1">
                  <c:v> 2bed max </c:v>
                </c:pt>
              </c:strCache>
            </c:strRef>
          </c:tx>
          <c:spPr>
            <a:ln w="19050" cap="rnd">
              <a:solidFill>
                <a:srgbClr val="FFC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annual-price'!$H$330:$H$340</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81DD-4554-8243-B5D6A5AAA60E}"/>
            </c:ext>
          </c:extLst>
        </c:ser>
        <c:ser>
          <c:idx val="7"/>
          <c:order val="2"/>
          <c:tx>
            <c:strRef>
              <c:f>'38 Data annual-price'!$K$328:$K$329</c:f>
              <c:strCache>
                <c:ptCount val="2"/>
                <c:pt idx="0">
                  <c:v>Cambridge</c:v>
                </c:pt>
                <c:pt idx="1">
                  <c:v> 2bed </c:v>
                </c:pt>
              </c:strCache>
            </c:strRef>
          </c:tx>
          <c:spPr>
            <a:ln w="19050" cap="rnd">
              <a:noFill/>
              <a:round/>
            </a:ln>
            <a:effectLst/>
          </c:spPr>
          <c:marker>
            <c:symbol val="circle"/>
            <c:size val="10"/>
            <c:spPr>
              <a:solidFill>
                <a:srgbClr val="FFC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annual-price'!$K$330:$K$340</c:f>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7-81DD-4554-8243-B5D6A5AAA60E}"/>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0.13875648697477935"/>
          <c:y val="0.9043437169424442"/>
          <c:w val="0.82047428742521811"/>
          <c:h val="7.919904660335165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8"/>
          <c:order val="8"/>
          <c:tx>
            <c:strRef>
              <c:f>'53 Data dwells for charts'!$A$16</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50-4339-8DB1-060CBB02DD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50-4339-8DB1-060CBB02DD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50-4339-8DB1-060CBB02DD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50-4339-8DB1-060CBB02DD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50-4339-8DB1-060CBB02DD7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50-4339-8DB1-060CBB02DD75}"/>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2C50-4339-8DB1-060CBB02D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charts'!$B$16:$G$16</c:f>
              <c:numCache>
                <c:formatCode>#,##0</c:formatCode>
                <c:ptCount val="6"/>
                <c:pt idx="0">
                  <c:v>13142</c:v>
                </c:pt>
                <c:pt idx="1">
                  <c:v>59014</c:v>
                </c:pt>
                <c:pt idx="2">
                  <c:v>1248</c:v>
                </c:pt>
                <c:pt idx="3">
                  <c:v>163325</c:v>
                </c:pt>
                <c:pt idx="4">
                  <c:v>129187</c:v>
                </c:pt>
                <c:pt idx="5">
                  <c:v>86313</c:v>
                </c:pt>
              </c:numCache>
            </c:numRef>
          </c:val>
          <c:extLst>
            <c:ext xmlns:c16="http://schemas.microsoft.com/office/drawing/2014/chart" uri="{C3380CC4-5D6E-409C-BE32-E72D297353CC}">
              <c16:uniqueId val="{0000000C-2C50-4339-8DB1-060CBB02DD75}"/>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2C50-4339-8DB1-060CBB02DD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2C50-4339-8DB1-060CBB02DD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2C50-4339-8DB1-060CBB02DD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2C50-4339-8DB1-060CBB02DD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2C50-4339-8DB1-060CBB02DD7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2C50-4339-8DB1-060CBB02DD7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2C50-4339-8DB1-060CBB02DD75}"/>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2C50-4339-8DB1-060CBB02DD75}"/>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2C50-4339-8DB1-060CBB02DD75}"/>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2C50-4339-8DB1-060CBB02DD75}"/>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2C50-4339-8DB1-060CBB02DD75}"/>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2C50-4339-8DB1-060CBB02DD75}"/>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2C50-4339-8DB1-060CBB02DD75}"/>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74-2C50-4339-8DB1-060CBB02DD75}"/>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bg2">
            <a:tint val="94000"/>
            <a:satMod val="80000"/>
            <a:lumMod val="106000"/>
          </a:schemeClr>
        </a:gs>
        <a:gs pos="100000">
          <a:schemeClr val="bg1">
            <a:lumMod val="85000"/>
          </a:schemeClr>
        </a:gs>
      </a:gsLst>
      <a:path path="circle">
        <a:fillToRect l="43000" r="43000" b="100000"/>
      </a:path>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'38 Data annual-price'!$F$328:$F$329</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annual-price'!$F$330:$F$340</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F374-4DB5-BBC9-46C0EFF97E49}"/>
            </c:ext>
          </c:extLst>
        </c:ser>
        <c:ser>
          <c:idx val="5"/>
          <c:order val="1"/>
          <c:tx>
            <c:strRef>
              <c:f>'38 Data annual-price'!$I$328:$I$329</c:f>
              <c:strCache>
                <c:ptCount val="2"/>
                <c:pt idx="0">
                  <c:v>Whole area</c:v>
                </c:pt>
                <c:pt idx="1">
                  <c:v> 3bed max </c:v>
                </c:pt>
              </c:strCache>
            </c:strRef>
          </c:tx>
          <c:spPr>
            <a:ln w="19050" cap="rnd">
              <a:solidFill>
                <a:srgbClr val="FF0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annual-price'!$I$330:$I$340</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F374-4DB5-BBC9-46C0EFF97E49}"/>
            </c:ext>
          </c:extLst>
        </c:ser>
        <c:ser>
          <c:idx val="8"/>
          <c:order val="2"/>
          <c:tx>
            <c:strRef>
              <c:f>'38 Data annual-price'!$L$328:$L$329</c:f>
              <c:strCache>
                <c:ptCount val="2"/>
                <c:pt idx="0">
                  <c:v>Cambridge</c:v>
                </c:pt>
                <c:pt idx="1">
                  <c:v> 3bed </c:v>
                </c:pt>
              </c:strCache>
            </c:strRef>
          </c:tx>
          <c:spPr>
            <a:ln w="19050" cap="rnd">
              <a:noFill/>
              <a:round/>
            </a:ln>
            <a:effectLst/>
          </c:spPr>
          <c:marker>
            <c:symbol val="circle"/>
            <c:size val="10"/>
            <c:spPr>
              <a:solidFill>
                <a:srgbClr val="C00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annual-price'!$L$330:$L$340</c:f>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8-F374-4DB5-BBC9-46C0EFF97E49}"/>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0.1450782618304923"/>
          <c:y val="0.9043437169424442"/>
          <c:w val="0.81731339999736163"/>
          <c:h val="7.919904660335165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793031504514E-3"/>
          <c:y val="9.3018473512419417E-2"/>
          <c:w val="0.8228843368508173"/>
          <c:h val="0.99226546906187629"/>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5EBA-4A46-BE8B-454F99B46A07}"/>
              </c:ext>
            </c:extLst>
          </c:dPt>
          <c:dPt>
            <c:idx val="1"/>
            <c:bubble3D val="0"/>
            <c:spPr>
              <a:solidFill>
                <a:schemeClr val="bg1"/>
              </a:solidFill>
              <a:ln w="9525">
                <a:solidFill>
                  <a:schemeClr val="bg1">
                    <a:lumMod val="65000"/>
                  </a:schemeClr>
                </a:solidFill>
              </a:ln>
              <a:effectLst/>
            </c:spPr>
            <c:extLst>
              <c:ext xmlns:c16="http://schemas.microsoft.com/office/drawing/2014/chart" uri="{C3380CC4-5D6E-409C-BE32-E72D297353CC}">
                <c16:uniqueId val="{00000003-5EBA-4A46-BE8B-454F99B46A07}"/>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5-5EBA-4A46-BE8B-454F99B46A0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Sheet1!$A$1:$A$3</c:f>
              <c:strCache>
                <c:ptCount val="3"/>
                <c:pt idx="0">
                  <c:v>Lower 25%</c:v>
                </c:pt>
                <c:pt idx="1">
                  <c:v>Middle 50%</c:v>
                </c:pt>
                <c:pt idx="2">
                  <c:v>Upper 25%</c:v>
                </c:pt>
              </c:strCache>
            </c:strRef>
          </c:cat>
          <c:val>
            <c:numRef>
              <c:f>Sheet1!$B$1:$B$3</c:f>
              <c:numCache>
                <c:formatCode>General</c:formatCode>
                <c:ptCount val="3"/>
                <c:pt idx="0">
                  <c:v>25</c:v>
                </c:pt>
                <c:pt idx="1">
                  <c:v>50</c:v>
                </c:pt>
                <c:pt idx="2">
                  <c:v>25</c:v>
                </c:pt>
              </c:numCache>
            </c:numRef>
          </c:val>
          <c:extLst>
            <c:ext xmlns:c16="http://schemas.microsoft.com/office/drawing/2014/chart" uri="{C3380CC4-5D6E-409C-BE32-E72D297353CC}">
              <c16:uniqueId val="{00000006-5EBA-4A46-BE8B-454F99B46A0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'53 Data dwells for charts'!$C$41</c:f>
              <c:strCache>
                <c:ptCount val="1"/>
                <c:pt idx="0">
                  <c:v>Dwells minus turnover</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invertIfNegative val="0"/>
          <c:pictureOptions>
            <c:pictureFormat val="stack"/>
          </c:pictureOptions>
          <c:cat>
            <c:strRef>
              <c:f>'53 Data dwells for charts'!$A$42:$A$46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charts'!$C$42:$C$46</c:f>
              <c:numCache>
                <c:formatCode>_-* #,##0_-;\-* #,##0_-;_-* "-"??_-;_-@_-</c:formatCode>
                <c:ptCount val="5"/>
                <c:pt idx="0">
                  <c:v>7043</c:v>
                </c:pt>
                <c:pt idx="1">
                  <c:v>4048</c:v>
                </c:pt>
                <c:pt idx="2">
                  <c:v>10634.400000000001</c:v>
                </c:pt>
                <c:pt idx="3">
                  <c:v>692</c:v>
                </c:pt>
                <c:pt idx="4">
                  <c:v>27000</c:v>
                </c:pt>
              </c:numCache>
            </c:numRef>
          </c:val>
          <c:extLst xmlns:c15="http://schemas.microsoft.com/office/drawing/2012/chart">
            <c:ext xmlns:c16="http://schemas.microsoft.com/office/drawing/2014/chart" uri="{C3380CC4-5D6E-409C-BE32-E72D297353CC}">
              <c16:uniqueId val="{00000000-20B2-495B-AD6A-0B1BC82A346C}"/>
            </c:ext>
          </c:extLst>
        </c:ser>
        <c:ser>
          <c:idx val="1"/>
          <c:order val="1"/>
          <c:tx>
            <c:strRef>
              <c:f>'53 Data dwells for charts'!$D$41</c:f>
              <c:strCache>
                <c:ptCount val="1"/>
                <c:pt idx="0">
                  <c:v>Approx turnover in a year</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
          </c:pictureOptions>
          <c:cat>
            <c:strRef>
              <c:f>'53 Data dwells for charts'!$A$42:$A$46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charts'!$D$42:$D$46</c:f>
              <c:numCache>
                <c:formatCode>_-* #,##0_-;\-* #,##0_-;_-* "-"??_-;_-@_-</c:formatCode>
                <c:ptCount val="5"/>
                <c:pt idx="0">
                  <c:v>156</c:v>
                </c:pt>
                <c:pt idx="1">
                  <c:v>409</c:v>
                </c:pt>
                <c:pt idx="2">
                  <c:v>4557.5999999999995</c:v>
                </c:pt>
                <c:pt idx="3">
                  <c:v>45</c:v>
                </c:pt>
                <c:pt idx="4">
                  <c:v>960</c:v>
                </c:pt>
              </c:numCache>
            </c:numRef>
          </c:val>
          <c:extLst>
            <c:ext xmlns:c16="http://schemas.microsoft.com/office/drawing/2014/chart" uri="{C3380CC4-5D6E-409C-BE32-E72D297353CC}">
              <c16:uniqueId val="{00000001-20B2-495B-AD6A-0B1BC82A346C}"/>
            </c:ext>
          </c:extLst>
        </c:ser>
        <c:ser>
          <c:idx val="2"/>
          <c:order val="2"/>
          <c:tx>
            <c:strRef>
              <c:f>'53 Data dwells for charts'!$E$41</c:f>
              <c:strCache>
                <c:ptCount val="1"/>
                <c:pt idx="0">
                  <c:v>New build</c:v>
                </c:pt>
              </c:strCache>
            </c:strRef>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invertIfNegative val="0"/>
          <c:pictureOptions>
            <c:pictureFormat val="stack"/>
          </c:pictureOptions>
          <c:cat>
            <c:strRef>
              <c:f>'53 Data dwells for charts'!$A$42:$A$46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charts'!$E$42:$E$46</c:f>
              <c:numCache>
                <c:formatCode>#,##0</c:formatCode>
                <c:ptCount val="5"/>
                <c:pt idx="0">
                  <c:v>114</c:v>
                </c:pt>
                <c:pt idx="1">
                  <c:v>105</c:v>
                </c:pt>
                <c:pt idx="2">
                  <c:v>0</c:v>
                </c:pt>
                <c:pt idx="3">
                  <c:v>53</c:v>
                </c:pt>
                <c:pt idx="4" formatCode="General">
                  <c:v>417</c:v>
                </c:pt>
              </c:numCache>
            </c:numRef>
          </c:val>
          <c:extLst>
            <c:ext xmlns:c16="http://schemas.microsoft.com/office/drawing/2014/chart" uri="{C3380CC4-5D6E-409C-BE32-E72D297353CC}">
              <c16:uniqueId val="{00000002-20B2-495B-AD6A-0B1BC82A346C}"/>
            </c:ext>
          </c:extLst>
        </c:ser>
        <c:dLbls>
          <c:showLegendKey val="0"/>
          <c:showVal val="0"/>
          <c:showCatName val="0"/>
          <c:showSerName val="0"/>
          <c:showPercent val="0"/>
          <c:showBubbleSize val="0"/>
        </c:dLbls>
        <c:gapWidth val="182"/>
        <c:overlap val="100"/>
        <c:axId val="1014933312"/>
        <c:axId val="1014932328"/>
        <c:extLst/>
      </c:barChart>
      <c:catAx>
        <c:axId val="101493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9">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1"/>
          <c:tx>
            <c:strRef>
              <c:f>'53 Data dwells for charts'!$C$87</c:f>
              <c:strCache>
                <c:ptCount val="1"/>
                <c:pt idx="0">
                  <c:v>Dwells minus turnover</c:v>
                </c:pt>
              </c:strCache>
            </c:strRef>
          </c:tx>
          <c:spPr>
            <a:solidFill>
              <a:schemeClr val="bg1">
                <a:lumMod val="65000"/>
              </a:schemeClr>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AE10-4197-89AE-27E618B95ED6}"/>
            </c:ext>
          </c:extLst>
        </c:ser>
        <c:ser>
          <c:idx val="2"/>
          <c:order val="2"/>
          <c:tx>
            <c:strRef>
              <c:f>'53 Data dwells for charts'!$D$87</c:f>
              <c:strCache>
                <c:ptCount val="1"/>
                <c:pt idx="0">
                  <c:v>Approx turnover in a year</c:v>
                </c:pt>
              </c:strCache>
            </c:strRef>
          </c:tx>
          <c:spPr>
            <a:solidFill>
              <a:srgbClr val="0070C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AE10-4197-89AE-27E618B95ED6}"/>
            </c:ext>
          </c:extLst>
        </c:ser>
        <c:ser>
          <c:idx val="3"/>
          <c:order val="3"/>
          <c:tx>
            <c:strRef>
              <c:f>'53 Data dwells for charts'!$E$87</c:f>
              <c:strCache>
                <c:ptCount val="1"/>
                <c:pt idx="0">
                  <c:v>New build</c:v>
                </c:pt>
              </c:strCache>
            </c:strRef>
          </c:tx>
          <c:spPr>
            <a:solidFill>
              <a:srgbClr val="FF000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AE10-4197-89AE-27E618B95ED6}"/>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AE10-4197-89AE-27E618B95ED6}"/>
                  </c:ext>
                </c:extLst>
              </c15:ser>
            </c15:filteredBarSeries>
          </c:ext>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bg1"/>
        </a:gs>
        <a:gs pos="100000">
          <a:schemeClr val="bg1">
            <a:lumMod val="85000"/>
          </a:schemeClr>
        </a:gs>
      </a:gsLst>
    </a:gra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Cambridge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0"/>
          <c:tx>
            <c:strRef>
              <c:f>'53 Data dwells for charts'!$C$41</c:f>
              <c:strCache>
                <c:ptCount val="1"/>
                <c:pt idx="0">
                  <c:v>Dwells minus turnover</c:v>
                </c:pt>
              </c:strCache>
            </c:strRef>
          </c:tx>
          <c:spPr>
            <a:solidFill>
              <a:schemeClr val="bg1">
                <a:lumMod val="65000"/>
              </a:schemeClr>
            </a:solidFill>
            <a:ln>
              <a:noFill/>
            </a:ln>
            <a:effectLst/>
          </c:spPr>
          <c:invertIfNegative val="0"/>
          <c:cat>
            <c:strRef>
              <c:f>'53 Data dwells for charts'!$A$42:$A$46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charts'!$C$42:$C$46</c:f>
              <c:numCache>
                <c:formatCode>_-* #,##0_-;\-* #,##0_-;_-* "-"??_-;_-@_-</c:formatCode>
                <c:ptCount val="5"/>
                <c:pt idx="0">
                  <c:v>7043</c:v>
                </c:pt>
                <c:pt idx="1">
                  <c:v>4048</c:v>
                </c:pt>
                <c:pt idx="2">
                  <c:v>10634.400000000001</c:v>
                </c:pt>
                <c:pt idx="3">
                  <c:v>692</c:v>
                </c:pt>
                <c:pt idx="4">
                  <c:v>27000</c:v>
                </c:pt>
              </c:numCache>
            </c:numRef>
          </c:val>
          <c:extLst>
            <c:ext xmlns:c16="http://schemas.microsoft.com/office/drawing/2014/chart" uri="{C3380CC4-5D6E-409C-BE32-E72D297353CC}">
              <c16:uniqueId val="{00000000-C359-4F6D-A439-09AD924D4AE1}"/>
            </c:ext>
          </c:extLst>
        </c:ser>
        <c:ser>
          <c:idx val="2"/>
          <c:order val="1"/>
          <c:tx>
            <c:strRef>
              <c:f>'53 Data dwells for charts'!$D$41</c:f>
              <c:strCache>
                <c:ptCount val="1"/>
                <c:pt idx="0">
                  <c:v>Approx turnover in a year</c:v>
                </c:pt>
              </c:strCache>
            </c:strRef>
          </c:tx>
          <c:spPr>
            <a:solidFill>
              <a:srgbClr val="0070C0"/>
            </a:solidFill>
            <a:ln>
              <a:noFill/>
            </a:ln>
            <a:effectLst/>
          </c:spPr>
          <c:invertIfNegative val="0"/>
          <c:cat>
            <c:strRef>
              <c:f>'53 Data dwells for charts'!$A$42:$A$46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charts'!$D$42:$D$46</c:f>
              <c:numCache>
                <c:formatCode>_-* #,##0_-;\-* #,##0_-;_-* "-"??_-;_-@_-</c:formatCode>
                <c:ptCount val="5"/>
                <c:pt idx="0">
                  <c:v>156</c:v>
                </c:pt>
                <c:pt idx="1">
                  <c:v>409</c:v>
                </c:pt>
                <c:pt idx="2">
                  <c:v>4557.5999999999995</c:v>
                </c:pt>
                <c:pt idx="3">
                  <c:v>45</c:v>
                </c:pt>
                <c:pt idx="4">
                  <c:v>960</c:v>
                </c:pt>
              </c:numCache>
            </c:numRef>
          </c:val>
          <c:extLst>
            <c:ext xmlns:c16="http://schemas.microsoft.com/office/drawing/2014/chart" uri="{C3380CC4-5D6E-409C-BE32-E72D297353CC}">
              <c16:uniqueId val="{00000001-C359-4F6D-A439-09AD924D4AE1}"/>
            </c:ext>
          </c:extLst>
        </c:ser>
        <c:ser>
          <c:idx val="3"/>
          <c:order val="2"/>
          <c:tx>
            <c:strRef>
              <c:f>'53 Data dwells for charts'!$E$41</c:f>
              <c:strCache>
                <c:ptCount val="1"/>
                <c:pt idx="0">
                  <c:v>New build</c:v>
                </c:pt>
              </c:strCache>
            </c:strRef>
          </c:tx>
          <c:spPr>
            <a:solidFill>
              <a:srgbClr val="FF0000"/>
            </a:solidFill>
            <a:ln>
              <a:noFill/>
            </a:ln>
            <a:effectLst/>
          </c:spPr>
          <c:invertIfNegative val="0"/>
          <c:cat>
            <c:strRef>
              <c:f>'53 Data dwells for charts'!$A$42:$A$46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charts'!$E$42:$E$46</c:f>
              <c:numCache>
                <c:formatCode>#,##0</c:formatCode>
                <c:ptCount val="5"/>
                <c:pt idx="0">
                  <c:v>114</c:v>
                </c:pt>
                <c:pt idx="1">
                  <c:v>105</c:v>
                </c:pt>
                <c:pt idx="2">
                  <c:v>0</c:v>
                </c:pt>
                <c:pt idx="3">
                  <c:v>53</c:v>
                </c:pt>
                <c:pt idx="4" formatCode="General">
                  <c:v>417</c:v>
                </c:pt>
              </c:numCache>
            </c:numRef>
          </c:val>
          <c:extLst>
            <c:ext xmlns:c16="http://schemas.microsoft.com/office/drawing/2014/chart" uri="{C3380CC4-5D6E-409C-BE32-E72D297353CC}">
              <c16:uniqueId val="{00000002-C359-4F6D-A439-09AD924D4AE1}"/>
            </c:ext>
          </c:extLst>
        </c:ser>
        <c:dLbls>
          <c:showLegendKey val="0"/>
          <c:showVal val="0"/>
          <c:showCatName val="0"/>
          <c:showSerName val="0"/>
          <c:showPercent val="0"/>
          <c:showBubbleSize val="0"/>
        </c:dLbls>
        <c:gapWidth val="182"/>
        <c:overlap val="100"/>
        <c:axId val="1014933312"/>
        <c:axId val="1014932328"/>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'53 Data dwells for charts'!$V$7</c:f>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76-43D2-AB5C-805F8DD24F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76-43D2-AB5C-805F8DD24F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76-43D2-AB5C-805F8DD24F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76-43D2-AB5C-805F8DD24F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676-43D2-AB5C-805F8DD24F1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676-43D2-AB5C-805F8DD24F15}"/>
              </c:ext>
            </c:extLst>
          </c:dPt>
          <c:dLbls>
            <c:dLbl>
              <c:idx val="1"/>
              <c:layout>
                <c:manualLayout>
                  <c:x val="-0.14692685906423145"/>
                  <c:y val="8.77611824137249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676-43D2-AB5C-805F8DD24F15}"/>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B-7676-43D2-AB5C-805F8DD24F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charts'!$U$8:$U$13</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charts'!$V$8:$V$13</c:f>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0C-7676-43D2-AB5C-805F8DD24F15}"/>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'53 Data dwells for charts'!$W$7</c15:sqref>
                        </c15:formulaRef>
                      </c:ext>
                    </c:extLst>
                    <c:strCache>
                      <c:ptCount val="1"/>
                      <c:pt idx="0">
                        <c:v>East Cambridgeshire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7676-43D2-AB5C-805F8DD24F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7676-43D2-AB5C-805F8DD24F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7676-43D2-AB5C-805F8DD24F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7676-43D2-AB5C-805F8DD24F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7676-43D2-AB5C-805F8DD24F1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7676-43D2-AB5C-805F8DD24F15}"/>
                    </c:ext>
                  </c:extLst>
                </c:dPt>
                <c:cat>
                  <c:strRef>
                    <c:extLst>
                      <c:ex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charts'!$W$8:$W$13</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c:ext xmlns:c16="http://schemas.microsoft.com/office/drawing/2014/chart" uri="{C3380CC4-5D6E-409C-BE32-E72D297353CC}">
                    <c16:uniqueId val="{00000019-7676-43D2-AB5C-805F8DD24F15}"/>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charts'!$X$7</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7676-43D2-AB5C-805F8DD24F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7676-43D2-AB5C-805F8DD24F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7676-43D2-AB5C-805F8DD24F1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7676-43D2-AB5C-805F8DD24F1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7676-43D2-AB5C-805F8DD24F1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7676-43D2-AB5C-805F8DD24F15}"/>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charts'!$X$8:$X$13</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26-7676-43D2-AB5C-805F8DD24F15}"/>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charts'!$Y$7</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7676-43D2-AB5C-805F8DD24F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7676-43D2-AB5C-805F8DD24F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7676-43D2-AB5C-805F8DD24F1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7676-43D2-AB5C-805F8DD24F1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7676-43D2-AB5C-805F8DD24F1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7676-43D2-AB5C-805F8DD24F15}"/>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charts'!$Y$8:$Y$13</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33-7676-43D2-AB5C-805F8DD24F15}"/>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charts'!$Z$7</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7676-43D2-AB5C-805F8DD24F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7676-43D2-AB5C-805F8DD24F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7676-43D2-AB5C-805F8DD24F1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7676-43D2-AB5C-805F8DD24F1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7676-43D2-AB5C-805F8DD24F1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7676-43D2-AB5C-805F8DD24F15}"/>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charts'!$Z$8:$Z$13</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0-7676-43D2-AB5C-805F8DD24F15}"/>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charts'!$AA$7</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7676-43D2-AB5C-805F8DD24F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7676-43D2-AB5C-805F8DD24F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7676-43D2-AB5C-805F8DD24F1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7676-43D2-AB5C-805F8DD24F1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7676-43D2-AB5C-805F8DD24F1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7676-43D2-AB5C-805F8DD24F15}"/>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charts'!$AA$8:$AA$13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4D-7676-43D2-AB5C-805F8DD24F15}"/>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charts'!$AB$7</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7676-43D2-AB5C-805F8DD24F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7676-43D2-AB5C-805F8DD24F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7676-43D2-AB5C-805F8DD24F1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7676-43D2-AB5C-805F8DD24F1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7676-43D2-AB5C-805F8DD24F1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7676-43D2-AB5C-805F8DD24F15}"/>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charts'!$AB$8:$AB$13</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7676-43D2-AB5C-805F8DD24F15}"/>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charts'!$AC$7</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7676-43D2-AB5C-805F8DD24F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7676-43D2-AB5C-805F8DD24F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7676-43D2-AB5C-805F8DD24F1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7676-43D2-AB5C-805F8DD24F1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7676-43D2-AB5C-805F8DD24F1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7676-43D2-AB5C-805F8DD24F15}"/>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charts'!$AC$8:$AC$13</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7676-43D2-AB5C-805F8DD24F15}"/>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charts'!$AD$7</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7676-43D2-AB5C-805F8DD24F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7676-43D2-AB5C-805F8DD24F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7676-43D2-AB5C-805F8DD24F1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7676-43D2-AB5C-805F8DD24F1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7676-43D2-AB5C-805F8DD24F1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7676-43D2-AB5C-805F8DD24F15}"/>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charts'!$AD$8:$AD$13</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7676-43D2-AB5C-805F8DD24F15}"/>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'45 Data Census hhold types'!$C$21</c:f>
              <c:strCache>
                <c:ptCount val="1"/>
                <c:pt idx="0">
                  <c:v>Cambridge</c:v>
                </c:pt>
              </c:strCache>
            </c:strRef>
          </c:tx>
          <c:spPr>
            <a:solidFill>
              <a:schemeClr val="accent6"/>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1-A35B-4CA0-B796-6D28062CA113}"/>
              </c:ext>
            </c:extLst>
          </c:dPt>
          <c:dPt>
            <c:idx val="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A35B-4CA0-B796-6D28062CA113}"/>
              </c:ext>
            </c:extLst>
          </c:dPt>
          <c:dPt>
            <c:idx val="2"/>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A35B-4CA0-B796-6D28062CA113}"/>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A35B-4CA0-B796-6D28062CA113}"/>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A35B-4CA0-B796-6D28062CA113}"/>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B-A35B-4CA0-B796-6D28062CA113}"/>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D-A35B-4CA0-B796-6D28062CA113}"/>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F-A35B-4CA0-B796-6D28062CA113}"/>
              </c:ext>
            </c:extLst>
          </c:dPt>
          <c:dPt>
            <c:idx val="10"/>
            <c:invertIfNegative val="0"/>
            <c:bubble3D val="0"/>
            <c:spPr>
              <a:solidFill>
                <a:srgbClr val="C00000"/>
              </a:solidFill>
              <a:ln>
                <a:noFill/>
              </a:ln>
              <a:effectLst/>
            </c:spPr>
            <c:extLst>
              <c:ext xmlns:c16="http://schemas.microsoft.com/office/drawing/2014/chart" uri="{C3380CC4-5D6E-409C-BE32-E72D297353CC}">
                <c16:uniqueId val="{00000011-A35B-4CA0-B796-6D28062CA113}"/>
              </c:ext>
            </c:extLst>
          </c:dPt>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3-A35B-4CA0-B796-6D28062CA113}"/>
              </c:ext>
            </c:extLst>
          </c:dPt>
          <c:dLbls>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'45 Data Census hhold types'!$A$22:$B$33</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'45 Data Census hhold types'!$C$22:$C$33</c:f>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c:ext xmlns:c16="http://schemas.microsoft.com/office/drawing/2014/chart" uri="{C3380CC4-5D6E-409C-BE32-E72D297353CC}">
              <c16:uniqueId val="{00000014-A35B-4CA0-B796-6D28062CA113}"/>
            </c:ext>
          </c:extLst>
        </c:ser>
        <c:dLbls>
          <c:showLegendKey val="0"/>
          <c:showVal val="0"/>
          <c:showCatName val="0"/>
          <c:showSerName val="0"/>
          <c:showPercent val="0"/>
          <c:showBubbleSize val="0"/>
        </c:dLbls>
        <c:gapWidth val="182"/>
        <c:axId val="724414448"/>
        <c:axId val="724410512"/>
      </c:barChart>
      <c:catAx>
        <c:axId val="72441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'29 Context All'!$P$34</c:f>
              <c:strCache>
                <c:ptCount val="1"/>
                <c:pt idx="0">
                  <c:v>Cambridge</c:v>
                </c:pt>
              </c:strCache>
              <c:extLst xmlns:c15="http://schemas.microsoft.com/office/drawing/2012/chart"/>
            </c:strRef>
          </c:tx>
          <c:spPr>
            <a:solidFill>
              <a:schemeClr val="accent3"/>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extLst xmlns:c15="http://schemas.microsoft.com/office/drawing/2012/chart"/>
            </c:multiLvlStrRef>
          </c:cat>
          <c:val>
            <c:numRef>
              <c:f>'29 Context All'!$P$35:$P$46</c:f>
              <c:numCache>
                <c:formatCode>0%</c:formatCode>
                <c:ptCount val="12"/>
                <c:pt idx="0">
                  <c:v>5.7177719741405147E-2</c:v>
                </c:pt>
                <c:pt idx="1">
                  <c:v>2.2905338870574132E-3</c:v>
                </c:pt>
                <c:pt idx="2">
                  <c:v>0.1111872243866935</c:v>
                </c:pt>
                <c:pt idx="3">
                  <c:v>3.9281585820096762E-2</c:v>
                </c:pt>
                <c:pt idx="4">
                  <c:v>2.6437470565569207E-2</c:v>
                </c:pt>
                <c:pt idx="5">
                  <c:v>0.17373806567624267</c:v>
                </c:pt>
                <c:pt idx="6">
                  <c:v>4.2321359763668277E-2</c:v>
                </c:pt>
                <c:pt idx="7">
                  <c:v>2.4596480712420259E-2</c:v>
                </c:pt>
                <c:pt idx="8">
                  <c:v>0.17534358008305861</c:v>
                </c:pt>
                <c:pt idx="9">
                  <c:v>0.2280686732028942</c:v>
                </c:pt>
                <c:pt idx="10">
                  <c:v>2.3483324057027872E-2</c:v>
                </c:pt>
                <c:pt idx="11">
                  <c:v>9.6073982103866085E-2</c:v>
                </c:pt>
              </c:numCache>
              <c:extLst xmlns:c15="http://schemas.microsoft.com/office/drawing/2012/chart"/>
            </c:numRef>
          </c:val>
          <c:extLst>
            <c:ext xmlns:c16="http://schemas.microsoft.com/office/drawing/2014/chart" uri="{C3380CC4-5D6E-409C-BE32-E72D297353CC}">
              <c16:uniqueId val="{00000000-C3D1-481D-AE08-41F359A8C78E}"/>
            </c:ext>
          </c:extLst>
        </c:ser>
        <c:ser>
          <c:idx val="15"/>
          <c:order val="15"/>
          <c:tx>
            <c:strRef>
              <c:f>'29 Context All'!$AD$34</c:f>
              <c:strCache>
                <c:ptCount val="1"/>
                <c:pt idx="0">
                  <c:v>ALL</c:v>
                </c:pt>
              </c:strCache>
            </c:strRef>
          </c:tx>
          <c:spPr>
            <a:solidFill>
              <a:schemeClr val="accent1">
                <a:lumMod val="50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All'!$AD$35:$AD$46</c:f>
              <c:numCache>
                <c:formatCode>0%</c:formatCode>
                <c:ptCount val="12"/>
                <c:pt idx="0">
                  <c:v>8.776817963729297E-2</c:v>
                </c:pt>
                <c:pt idx="1">
                  <c:v>2.5804520974664173E-3</c:v>
                </c:pt>
                <c:pt idx="2">
                  <c:v>0.11666524764776022</c:v>
                </c:pt>
                <c:pt idx="3">
                  <c:v>5.7087795753736903E-2</c:v>
                </c:pt>
                <c:pt idx="4">
                  <c:v>2.8210924401938335E-2</c:v>
                </c:pt>
                <c:pt idx="5">
                  <c:v>0.21366555467898565</c:v>
                </c:pt>
                <c:pt idx="6">
                  <c:v>5.6436968785441417E-2</c:v>
                </c:pt>
                <c:pt idx="7">
                  <c:v>2.4805648211562607E-2</c:v>
                </c:pt>
                <c:pt idx="8">
                  <c:v>0.20449397326624635</c:v>
                </c:pt>
                <c:pt idx="9">
                  <c:v>0.15918598575967075</c:v>
                </c:pt>
                <c:pt idx="10">
                  <c:v>3.0597328154157622E-3</c:v>
                </c:pt>
                <c:pt idx="11">
                  <c:v>4.6039536944482769E-2</c:v>
                </c:pt>
              </c:numCache>
            </c:numRef>
          </c:val>
          <c:extLst>
            <c:ext xmlns:c16="http://schemas.microsoft.com/office/drawing/2014/chart" uri="{C3380CC4-5D6E-409C-BE32-E72D297353CC}">
              <c16:uniqueId val="{00000001-C3D1-481D-AE08-41F359A8C78E}"/>
            </c:ext>
          </c:extLst>
        </c:ser>
        <c:dLbls>
          <c:showLegendKey val="0"/>
          <c:showVal val="0"/>
          <c:showCatName val="0"/>
          <c:showSerName val="0"/>
          <c:showPercent val="0"/>
          <c:showBubbleSize val="0"/>
        </c:dLbls>
        <c:gapWidth val="219"/>
        <c:overlap val="-27"/>
        <c:axId val="1283671216"/>
        <c:axId val="1283672856"/>
        <c:extLst>
          <c:ext xmlns:c15="http://schemas.microsoft.com/office/drawing/2012/chart" uri="{02D57815-91ED-43cb-92C2-25804820EDAC}">
            <c15:filteredBarSeries>
              <c15:ser>
                <c:idx val="0"/>
                <c:order val="0"/>
                <c:tx>
                  <c:strRef>
                    <c:extLst>
                      <c:ext uri="{02D57815-91ED-43cb-92C2-25804820EDAC}">
                        <c15:formulaRef>
                          <c15:sqref>'29 Context All'!$O$34</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c:ext uri="{02D57815-91ED-43cb-92C2-25804820EDAC}">
                        <c15:formulaRef>
                          <c15:sqref>'29 Context All'!$O$35:$O$46</c15:sqref>
                        </c15:formulaRef>
                      </c:ext>
                    </c:extLst>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c:ext xmlns:c16="http://schemas.microsoft.com/office/drawing/2014/chart" uri="{C3380CC4-5D6E-409C-BE32-E72D297353CC}">
                    <c16:uniqueId val="{00000002-C3D1-481D-AE08-41F359A8C78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'29 Context All'!$Q$34</c15:sqref>
                        </c15:formulaRef>
                      </c:ext>
                    </c:extLst>
                    <c:strCache>
                      <c:ptCount val="1"/>
                      <c:pt idx="0">
                        <c:v>East Cambridgeshire</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All'!$Q$35:$Q$46</c15:sqref>
                        </c15:formulaRef>
                      </c:ext>
                    </c:extLst>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xmlns:c15="http://schemas.microsoft.com/office/drawing/2012/chart">
                  <c:ext xmlns:c16="http://schemas.microsoft.com/office/drawing/2014/chart" uri="{C3380CC4-5D6E-409C-BE32-E72D297353CC}">
                    <c16:uniqueId val="{00000003-C3D1-481D-AE08-41F359A8C78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'29 Context All'!$R$34</c15:sqref>
                        </c15:formulaRef>
                      </c:ext>
                    </c:extLst>
                    <c:strCache>
                      <c:ptCount val="1"/>
                      <c:pt idx="0">
                        <c:v>East Cambridgeshire</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All'!$R$35:$R$46</c15:sqref>
                        </c15:formulaRef>
                      </c:ext>
                    </c:extLst>
                    <c:numCache>
                      <c:formatCode>0%</c:formatCode>
                      <c:ptCount val="12"/>
                      <c:pt idx="0">
                        <c:v>9.522158664124343E-2</c:v>
                      </c:pt>
                      <c:pt idx="1">
                        <c:v>2.7734442711041776E-3</c:v>
                      </c:pt>
                      <c:pt idx="2">
                        <c:v>0.11894031316808228</c:v>
                      </c:pt>
                      <c:pt idx="3">
                        <c:v>6.332697752354538E-2</c:v>
                      </c:pt>
                      <c:pt idx="4">
                        <c:v>2.3863176749292194E-2</c:v>
                      </c:pt>
                      <c:pt idx="5">
                        <c:v>0.23845842722597793</c:v>
                      </c:pt>
                      <c:pt idx="6">
                        <c:v>4.2295025134338707E-2</c:v>
                      </c:pt>
                      <c:pt idx="7">
                        <c:v>2.0049690876523949E-2</c:v>
                      </c:pt>
                      <c:pt idx="8">
                        <c:v>0.22646905876235049</c:v>
                      </c:pt>
                      <c:pt idx="9">
                        <c:v>0.13797885248743283</c:v>
                      </c:pt>
                      <c:pt idx="10">
                        <c:v>5.7780088981337034E-5</c:v>
                      </c:pt>
                      <c:pt idx="11">
                        <c:v>3.0565667071127289E-2</c:v>
                      </c:pt>
                    </c:numCache>
                  </c:numRef>
                </c:val>
                <c:extLst xmlns:c15="http://schemas.microsoft.com/office/drawing/2012/chart">
                  <c:ext xmlns:c16="http://schemas.microsoft.com/office/drawing/2014/chart" uri="{C3380CC4-5D6E-409C-BE32-E72D297353CC}">
                    <c16:uniqueId val="{00000004-C3D1-481D-AE08-41F359A8C78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'29 Context All'!$S$34</c15:sqref>
                        </c15:formulaRef>
                      </c:ext>
                    </c:extLst>
                    <c:strCache>
                      <c:ptCount val="1"/>
                      <c:pt idx="0">
                        <c:v>Fenland</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All'!$S$35:$S$46</c15:sqref>
                        </c15:formulaRef>
                      </c:ext>
                    </c:extLst>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xmlns:c15="http://schemas.microsoft.com/office/drawing/2012/chart">
                  <c:ext xmlns:c16="http://schemas.microsoft.com/office/drawing/2014/chart" uri="{C3380CC4-5D6E-409C-BE32-E72D297353CC}">
                    <c16:uniqueId val="{00000005-C3D1-481D-AE08-41F359A8C78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'29 Context All'!$T$34</c15:sqref>
                        </c15:formulaRef>
                      </c:ext>
                    </c:extLst>
                    <c:strCache>
                      <c:ptCount val="1"/>
                      <c:pt idx="0">
                        <c:v>Fenland</c:v>
                      </c:pt>
                    </c:strCache>
                  </c:strRef>
                </c:tx>
                <c:spPr>
                  <a:solidFill>
                    <a:schemeClr val="accent5">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All'!$T$35:$T$46</c15:sqref>
                        </c15:formulaRef>
                      </c:ext>
                    </c:extLst>
                    <c:numCache>
                      <c:formatCode>0%</c:formatCode>
                      <c:ptCount val="12"/>
                      <c:pt idx="0">
                        <c:v>0.10745937961595273</c:v>
                      </c:pt>
                      <c:pt idx="1">
                        <c:v>3.3727227966518958E-3</c:v>
                      </c:pt>
                      <c:pt idx="2">
                        <c:v>0.1430083702609552</c:v>
                      </c:pt>
                      <c:pt idx="3">
                        <c:v>6.0709010339734124E-2</c:v>
                      </c:pt>
                      <c:pt idx="4">
                        <c:v>2.7966518956179222E-2</c:v>
                      </c:pt>
                      <c:pt idx="5">
                        <c:v>0.18365337272279667</c:v>
                      </c:pt>
                      <c:pt idx="6">
                        <c:v>6.37863121614968E-2</c:v>
                      </c:pt>
                      <c:pt idx="7">
                        <c:v>2.4889217134416542E-2</c:v>
                      </c:pt>
                      <c:pt idx="8">
                        <c:v>0.20782865583456425</c:v>
                      </c:pt>
                      <c:pt idx="9">
                        <c:v>0.14197439684884294</c:v>
                      </c:pt>
                      <c:pt idx="10">
                        <c:v>2.4618414574101428E-5</c:v>
                      </c:pt>
                      <c:pt idx="11">
                        <c:v>3.5327424913835552E-2</c:v>
                      </c:pt>
                    </c:numCache>
                  </c:numRef>
                </c:val>
                <c:extLst xmlns:c15="http://schemas.microsoft.com/office/drawing/2012/chart">
                  <c:ext xmlns:c16="http://schemas.microsoft.com/office/drawing/2014/chart" uri="{C3380CC4-5D6E-409C-BE32-E72D297353CC}">
                    <c16:uniqueId val="{00000006-C3D1-481D-AE08-41F359A8C78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'29 Context All'!$U$34</c15:sqref>
                        </c15:formulaRef>
                      </c:ext>
                    </c:extLst>
                    <c:strCache>
                      <c:ptCount val="1"/>
                      <c:pt idx="0">
                        <c:v>Huntingdonshire</c:v>
                      </c:pt>
                    </c:strCache>
                  </c:strRef>
                </c:tx>
                <c:spPr>
                  <a:solidFill>
                    <a:schemeClr val="accent1">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All'!$U$35:$U$46</c15:sqref>
                        </c15:formulaRef>
                      </c:ext>
                    </c:extLst>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xmlns:c15="http://schemas.microsoft.com/office/drawing/2012/chart">
                  <c:ext xmlns:c16="http://schemas.microsoft.com/office/drawing/2014/chart" uri="{C3380CC4-5D6E-409C-BE32-E72D297353CC}">
                    <c16:uniqueId val="{00000007-C3D1-481D-AE08-41F359A8C78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'29 Context All'!$V$34</c15:sqref>
                        </c15:formulaRef>
                      </c:ext>
                    </c:extLst>
                    <c:strCache>
                      <c:ptCount val="1"/>
                      <c:pt idx="0">
                        <c:v>Huntingdonshire</c:v>
                      </c:pt>
                    </c:strCache>
                  </c:strRef>
                </c:tx>
                <c:spPr>
                  <a:solidFill>
                    <a:schemeClr val="accent3">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All'!$V$35:$V$46</c15:sqref>
                        </c15:formulaRef>
                      </c:ext>
                    </c:extLst>
                    <c:numCache>
                      <c:formatCode>0%</c:formatCode>
                      <c:ptCount val="12"/>
                      <c:pt idx="0">
                        <c:v>9.225044351174766E-2</c:v>
                      </c:pt>
                      <c:pt idx="1">
                        <c:v>2.423088572541214E-3</c:v>
                      </c:pt>
                      <c:pt idx="2">
                        <c:v>0.10657262775301804</c:v>
                      </c:pt>
                      <c:pt idx="3">
                        <c:v>6.3923384247039652E-2</c:v>
                      </c:pt>
                      <c:pt idx="4">
                        <c:v>2.7851095437958835E-2</c:v>
                      </c:pt>
                      <c:pt idx="5">
                        <c:v>0.22854917571719094</c:v>
                      </c:pt>
                      <c:pt idx="6">
                        <c:v>5.3091601401929818E-2</c:v>
                      </c:pt>
                      <c:pt idx="7">
                        <c:v>2.016355847864653E-2</c:v>
                      </c:pt>
                      <c:pt idx="8">
                        <c:v>0.22143856460848368</c:v>
                      </c:pt>
                      <c:pt idx="9">
                        <c:v>0.14858725282333088</c:v>
                      </c:pt>
                      <c:pt idx="10">
                        <c:v>1.8750090144664157E-4</c:v>
                      </c:pt>
                      <c:pt idx="11">
                        <c:v>3.496170654666609E-2</c:v>
                      </c:pt>
                    </c:numCache>
                  </c:numRef>
                </c:val>
                <c:extLst xmlns:c15="http://schemas.microsoft.com/office/drawing/2012/chart">
                  <c:ext xmlns:c16="http://schemas.microsoft.com/office/drawing/2014/chart" uri="{C3380CC4-5D6E-409C-BE32-E72D297353CC}">
                    <c16:uniqueId val="{00000008-C3D1-481D-AE08-41F359A8C78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'29 Context All'!$W$34</c15:sqref>
                        </c15:formulaRef>
                      </c:ext>
                    </c:extLst>
                    <c:strCache>
                      <c:ptCount val="1"/>
                      <c:pt idx="0">
                        <c:v>Peterborough</c:v>
                      </c:pt>
                    </c:strCache>
                  </c:strRef>
                </c:tx>
                <c:spPr>
                  <a:solidFill>
                    <a:schemeClr val="accent5">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All'!$W$35:$W$46</c15:sqref>
                        </c15:formulaRef>
                      </c:ext>
                    </c:extLst>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xmlns:c15="http://schemas.microsoft.com/office/drawing/2012/chart">
                  <c:ext xmlns:c16="http://schemas.microsoft.com/office/drawing/2014/chart" uri="{C3380CC4-5D6E-409C-BE32-E72D297353CC}">
                    <c16:uniqueId val="{00000009-C3D1-481D-AE08-41F359A8C78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'29 Context All'!$X$34</c15:sqref>
                        </c15:formulaRef>
                      </c:ext>
                    </c:extLst>
                    <c:strCache>
                      <c:ptCount val="1"/>
                      <c:pt idx="0">
                        <c:v>Peterborough</c:v>
                      </c:pt>
                    </c:strCache>
                  </c:strRef>
                </c:tx>
                <c:spPr>
                  <a:solidFill>
                    <a:schemeClr val="accent1">
                      <a:lumMod val="8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All'!$X$35:$X$46</c15:sqref>
                        </c15:formulaRef>
                      </c:ext>
                    </c:extLst>
                    <c:numCache>
                      <c:formatCode>0%</c:formatCode>
                      <c:ptCount val="12"/>
                      <c:pt idx="0">
                        <c:v>7.0140361779446922E-2</c:v>
                      </c:pt>
                      <c:pt idx="1">
                        <c:v>1.6616457047133998E-3</c:v>
                      </c:pt>
                      <c:pt idx="2">
                        <c:v>0.10933088364427272</c:v>
                      </c:pt>
                      <c:pt idx="3">
                        <c:v>5.3118625292138927E-2</c:v>
                      </c:pt>
                      <c:pt idx="4">
                        <c:v>3.2638504248679465E-2</c:v>
                      </c:pt>
                      <c:pt idx="5">
                        <c:v>0.20663847723005013</c:v>
                      </c:pt>
                      <c:pt idx="6">
                        <c:v>7.9461788903448932E-2</c:v>
                      </c:pt>
                      <c:pt idx="7">
                        <c:v>4.1527633303162531E-2</c:v>
                      </c:pt>
                      <c:pt idx="8">
                        <c:v>0.17555354416870433</c:v>
                      </c:pt>
                      <c:pt idx="9">
                        <c:v>0.17776907177498885</c:v>
                      </c:pt>
                      <c:pt idx="10">
                        <c:v>6.3493778960593329E-4</c:v>
                      </c:pt>
                      <c:pt idx="11">
                        <c:v>5.1524526160787863E-2</c:v>
                      </c:pt>
                    </c:numCache>
                  </c:numRef>
                </c:val>
                <c:extLst xmlns:c15="http://schemas.microsoft.com/office/drawing/2012/chart">
                  <c:ext xmlns:c16="http://schemas.microsoft.com/office/drawing/2014/chart" uri="{C3380CC4-5D6E-409C-BE32-E72D297353CC}">
                    <c16:uniqueId val="{0000000A-C3D1-481D-AE08-41F359A8C78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'29 Context All'!$Y$34</c15:sqref>
                        </c15:formulaRef>
                      </c:ext>
                    </c:extLst>
                    <c:strCache>
                      <c:ptCount val="1"/>
                      <c:pt idx="0">
                        <c:v>South Cambridgeshire</c:v>
                      </c:pt>
                    </c:strCache>
                  </c:strRef>
                </c:tx>
                <c:spPr>
                  <a:solidFill>
                    <a:schemeClr val="accent3">
                      <a:lumMod val="8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All'!$Y$35:$Y$46</c15:sqref>
                        </c15:formulaRef>
                      </c:ext>
                    </c:extLst>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xmlns:c15="http://schemas.microsoft.com/office/drawing/2012/chart">
                  <c:ext xmlns:c16="http://schemas.microsoft.com/office/drawing/2014/chart" uri="{C3380CC4-5D6E-409C-BE32-E72D297353CC}">
                    <c16:uniqueId val="{0000000B-C3D1-481D-AE08-41F359A8C78E}"/>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'29 Context All'!$Z$34</c15:sqref>
                        </c15:formulaRef>
                      </c:ext>
                    </c:extLst>
                    <c:strCache>
                      <c:ptCount val="1"/>
                      <c:pt idx="0">
                        <c:v>South Cambridgeshire</c:v>
                      </c:pt>
                    </c:strCache>
                  </c:strRef>
                </c:tx>
                <c:spPr>
                  <a:solidFill>
                    <a:schemeClr val="accent5">
                      <a:lumMod val="8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All'!$Z$35:$Z$46</c15:sqref>
                        </c15:formulaRef>
                      </c:ext>
                    </c:extLst>
                    <c:numCache>
                      <c:formatCode>0%</c:formatCode>
                      <c:ptCount val="12"/>
                      <c:pt idx="0">
                        <c:v>9.7031354236157441E-2</c:v>
                      </c:pt>
                      <c:pt idx="1">
                        <c:v>2.5517011340893928E-3</c:v>
                      </c:pt>
                      <c:pt idx="2">
                        <c:v>0.11506004002668446</c:v>
                      </c:pt>
                      <c:pt idx="3">
                        <c:v>6.2091394262841895E-2</c:v>
                      </c:pt>
                      <c:pt idx="4">
                        <c:v>2.5800533689126083E-2</c:v>
                      </c:pt>
                      <c:pt idx="5">
                        <c:v>0.25078385590393598</c:v>
                      </c:pt>
                      <c:pt idx="6">
                        <c:v>4.2444963308872583E-2</c:v>
                      </c:pt>
                      <c:pt idx="7">
                        <c:v>1.8395597064709807E-2</c:v>
                      </c:pt>
                      <c:pt idx="8">
                        <c:v>0.22008005336891262</c:v>
                      </c:pt>
                      <c:pt idx="9">
                        <c:v>0.13130420280186791</c:v>
                      </c:pt>
                      <c:pt idx="10">
                        <c:v>5.6704469646430956E-4</c:v>
                      </c:pt>
                      <c:pt idx="11">
                        <c:v>3.388925950633756E-2</c:v>
                      </c:pt>
                    </c:numCache>
                  </c:numRef>
                </c:val>
                <c:extLst xmlns:c15="http://schemas.microsoft.com/office/drawing/2012/chart">
                  <c:ext xmlns:c16="http://schemas.microsoft.com/office/drawing/2014/chart" uri="{C3380CC4-5D6E-409C-BE32-E72D297353CC}">
                    <c16:uniqueId val="{0000000C-C3D1-481D-AE08-41F359A8C78E}"/>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'29 Context All'!$AA$34</c15:sqref>
                        </c15:formulaRef>
                      </c:ext>
                    </c:extLst>
                    <c:strCache>
                      <c:ptCount val="1"/>
                      <c:pt idx="0">
                        <c:v>West Suffolk</c:v>
                      </c:pt>
                    </c:strCache>
                  </c:strRef>
                </c:tx>
                <c:spPr>
                  <a:solidFill>
                    <a:schemeClr val="accent1">
                      <a:lumMod val="60000"/>
                      <a:lumOff val="4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All'!$AA$35:$AA$46</c15:sqref>
                        </c15:formulaRef>
                      </c:ext>
                    </c:extLst>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xmlns:c15="http://schemas.microsoft.com/office/drawing/2012/chart">
                  <c:ext xmlns:c16="http://schemas.microsoft.com/office/drawing/2014/chart" uri="{C3380CC4-5D6E-409C-BE32-E72D297353CC}">
                    <c16:uniqueId val="{0000000D-C3D1-481D-AE08-41F359A8C78E}"/>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'29 Context All'!$AB$34</c15:sqref>
                        </c15:formulaRef>
                      </c:ext>
                    </c:extLst>
                    <c:strCache>
                      <c:ptCount val="1"/>
                      <c:pt idx="0">
                        <c:v>West Suffolk</c:v>
                      </c:pt>
                    </c:strCache>
                  </c:strRef>
                </c:tx>
                <c:spPr>
                  <a:solidFill>
                    <a:schemeClr val="accent3">
                      <a:lumMod val="60000"/>
                      <a:lumOff val="4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All'!$AB$35:$AB$46</c15:sqref>
                        </c15:formulaRef>
                      </c:ext>
                    </c:extLst>
                    <c:numCache>
                      <c:formatCode>0%</c:formatCode>
                      <c:ptCount val="12"/>
                      <c:pt idx="0">
                        <c:v>9.914580347860294E-2</c:v>
                      </c:pt>
                      <c:pt idx="1">
                        <c:v>3.3577790890443678E-3</c:v>
                      </c:pt>
                      <c:pt idx="2">
                        <c:v>0.12293124279974149</c:v>
                      </c:pt>
                      <c:pt idx="3">
                        <c:v>5.6927702379948861E-2</c:v>
                      </c:pt>
                      <c:pt idx="4">
                        <c:v>2.9405153277698166E-2</c:v>
                      </c:pt>
                      <c:pt idx="5">
                        <c:v>0.20648234004889152</c:v>
                      </c:pt>
                      <c:pt idx="6">
                        <c:v>5.9484672230183486E-2</c:v>
                      </c:pt>
                      <c:pt idx="7">
                        <c:v>1.9739245272415634E-2</c:v>
                      </c:pt>
                      <c:pt idx="8">
                        <c:v>0.21149793475512096</c:v>
                      </c:pt>
                      <c:pt idx="9">
                        <c:v>0.14859928629632752</c:v>
                      </c:pt>
                      <c:pt idx="10">
                        <c:v>2.6693641293658153E-4</c:v>
                      </c:pt>
                      <c:pt idx="11">
                        <c:v>4.2161903959088483E-2</c:v>
                      </c:pt>
                    </c:numCache>
                  </c:numRef>
                </c:val>
                <c:extLst xmlns:c15="http://schemas.microsoft.com/office/drawing/2012/chart">
                  <c:ext xmlns:c16="http://schemas.microsoft.com/office/drawing/2014/chart" uri="{C3380CC4-5D6E-409C-BE32-E72D297353CC}">
                    <c16:uniqueId val="{0000000E-C3D1-481D-AE08-41F359A8C78E}"/>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'29 Context All'!$AC$34</c15:sqref>
                        </c15:formulaRef>
                      </c:ext>
                    </c:extLst>
                    <c:strCache>
                      <c:ptCount val="1"/>
                      <c:pt idx="0">
                        <c:v>All</c:v>
                      </c:pt>
                    </c:strCache>
                  </c:strRef>
                </c:tx>
                <c:spPr>
                  <a:solidFill>
                    <a:schemeClr val="accent5">
                      <a:lumMod val="60000"/>
                      <a:lumOff val="4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All'!$AC$35:$AC$46</c15:sqref>
                        </c15:formulaRef>
                      </c:ext>
                    </c:extLst>
                    <c:numCache>
                      <c:formatCode>_-* #,##0_-;\-* #,##0_-;_-* "-"??_-;_-@_-</c:formatCode>
                      <c:ptCount val="12"/>
                      <c:pt idx="0">
                        <c:v>34795.519280845518</c:v>
                      </c:pt>
                      <c:pt idx="1">
                        <c:v>1023.0150731363661</c:v>
                      </c:pt>
                      <c:pt idx="2">
                        <c:v>46251.704099459239</c:v>
                      </c:pt>
                      <c:pt idx="3">
                        <c:v>22632.342450977485</c:v>
                      </c:pt>
                      <c:pt idx="4">
                        <c:v>11184.164557299648</c:v>
                      </c:pt>
                      <c:pt idx="5">
                        <c:v>84707.28182137449</c:v>
                      </c:pt>
                      <c:pt idx="6">
                        <c:v>22374.323401050675</c:v>
                      </c:pt>
                      <c:pt idx="7">
                        <c:v>9834.1496221775706</c:v>
                      </c:pt>
                      <c:pt idx="8">
                        <c:v>81071.226713456825</c:v>
                      </c:pt>
                      <c:pt idx="9">
                        <c:v>63108.96568244994</c:v>
                      </c:pt>
                      <c:pt idx="10">
                        <c:v>1213.0249552059479</c:v>
                      </c:pt>
                      <c:pt idx="11">
                        <c:v>18252.282342566301</c:v>
                      </c:pt>
                    </c:numCache>
                  </c:numRef>
                </c:val>
                <c:extLst xmlns:c15="http://schemas.microsoft.com/office/drawing/2012/chart">
                  <c:ext xmlns:c16="http://schemas.microsoft.com/office/drawing/2014/chart" uri="{C3380CC4-5D6E-409C-BE32-E72D297353CC}">
                    <c16:uniqueId val="{0000000F-C3D1-481D-AE08-41F359A8C78E}"/>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'29 Context All'!$AE$34</c15:sqref>
                        </c15:formulaRef>
                      </c:ext>
                    </c:extLst>
                    <c:strCache>
                      <c:ptCount val="1"/>
                      <c:pt idx="0">
                        <c:v>Greater Cambridge</c:v>
                      </c:pt>
                    </c:strCache>
                  </c:strRef>
                </c:tx>
                <c:spPr>
                  <a:solidFill>
                    <a:schemeClr val="accent3">
                      <a:lumMod val="5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All'!$AE$35:$AE$46</c15:sqref>
                        </c15:formulaRef>
                      </c:ext>
                    </c:extLst>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xmlns:c15="http://schemas.microsoft.com/office/drawing/2012/chart">
                  <c:ext xmlns:c16="http://schemas.microsoft.com/office/drawing/2014/chart" uri="{C3380CC4-5D6E-409C-BE32-E72D297353CC}">
                    <c16:uniqueId val="{00000010-C3D1-481D-AE08-41F359A8C78E}"/>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'29 Context All'!$AF$34</c15:sqref>
                        </c15:formulaRef>
                      </c:ext>
                    </c:extLst>
                    <c:strCache>
                      <c:ptCount val="1"/>
                      <c:pt idx="0">
                        <c:v>Greater Cambridge</c:v>
                      </c:pt>
                    </c:strCache>
                  </c:strRef>
                </c:tx>
                <c:spPr>
                  <a:solidFill>
                    <a:schemeClr val="accent5">
                      <a:lumMod val="5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All'!$AF$35:$AF$46</c15:sqref>
                        </c15:formulaRef>
                      </c:ext>
                    </c:extLst>
                    <c:numCache>
                      <c:formatCode>0%</c:formatCode>
                      <c:ptCount val="12"/>
                      <c:pt idx="0">
                        <c:v>7.9578903950353413E-2</c:v>
                      </c:pt>
                      <c:pt idx="1">
                        <c:v>2.4373324333952042E-3</c:v>
                      </c:pt>
                      <c:pt idx="2">
                        <c:v>0.11336408121941617</c:v>
                      </c:pt>
                      <c:pt idx="3">
                        <c:v>5.2102667941579014E-2</c:v>
                      </c:pt>
                      <c:pt idx="4">
                        <c:v>2.6079457037328682E-2</c:v>
                      </c:pt>
                      <c:pt idx="5">
                        <c:v>0.21704445319384291</c:v>
                      </c:pt>
                      <c:pt idx="6">
                        <c:v>4.2390835630050437E-2</c:v>
                      </c:pt>
                      <c:pt idx="7">
                        <c:v>2.111104861540769E-2</c:v>
                      </c:pt>
                      <c:pt idx="8">
                        <c:v>0.20048934135778165</c:v>
                      </c:pt>
                      <c:pt idx="9">
                        <c:v>0.1736786845904344</c:v>
                      </c:pt>
                      <c:pt idx="10">
                        <c:v>1.0602396085269137E-2</c:v>
                      </c:pt>
                      <c:pt idx="11">
                        <c:v>6.1120797945141268E-2</c:v>
                      </c:pt>
                    </c:numCache>
                  </c:numRef>
                </c:val>
                <c:extLst xmlns:c15="http://schemas.microsoft.com/office/drawing/2012/chart">
                  <c:ext xmlns:c16="http://schemas.microsoft.com/office/drawing/2014/chart" uri="{C3380CC4-5D6E-409C-BE32-E72D297353CC}">
                    <c16:uniqueId val="{00000011-C3D1-481D-AE08-41F359A8C78E}"/>
                  </c:ext>
                </c:extLst>
              </c15:ser>
            </c15:filteredBarSeries>
          </c:ext>
        </c:extLst>
      </c:barChart>
      <c:catAx>
        <c:axId val="12836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2856"/>
        <c:crosses val="autoZero"/>
        <c:auto val="1"/>
        <c:lblAlgn val="ctr"/>
        <c:lblOffset val="100"/>
        <c:noMultiLvlLbl val="0"/>
      </c:catAx>
      <c:valAx>
        <c:axId val="1283672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1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'46 Data Census size tenure'!$C$131</c:f>
              <c:strCache>
                <c:ptCount val="1"/>
                <c:pt idx="0">
                  <c:v>Cambridge</c:v>
                </c:pt>
              </c:strCache>
            </c:strRef>
          </c:tx>
          <c:dPt>
            <c:idx val="0"/>
            <c:bubble3D val="0"/>
            <c:spPr>
              <a:solidFill>
                <a:schemeClr val="accent6">
                  <a:tint val="54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7FB-4ABB-8692-2F7C606807FF}"/>
              </c:ext>
            </c:extLst>
          </c:dPt>
          <c:dPt>
            <c:idx val="1"/>
            <c:bubble3D val="0"/>
            <c:spPr>
              <a:solidFill>
                <a:schemeClr val="accent6">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7FB-4ABB-8692-2F7C606807FF}"/>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7FB-4ABB-8692-2F7C606807FF}"/>
              </c:ext>
            </c:extLst>
          </c:dPt>
          <c:dPt>
            <c:idx val="3"/>
            <c:bubble3D val="0"/>
            <c:spPr>
              <a:solidFill>
                <a:schemeClr val="accent6">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37FB-4ABB-8692-2F7C606807FF}"/>
              </c:ext>
            </c:extLst>
          </c:dPt>
          <c:dPt>
            <c:idx val="4"/>
            <c:bubble3D val="0"/>
            <c:spPr>
              <a:solidFill>
                <a:schemeClr val="accent6">
                  <a:shade val="53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37FB-4ABB-8692-2F7C606807FF}"/>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7-37FB-4ABB-8692-2F7C606807FF}"/>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9-37FB-4ABB-8692-2F7C606807F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'46 Data Census size tenure'!$B$132:$B$136</c:f>
              <c:strCache>
                <c:ptCount val="5"/>
                <c:pt idx="0">
                  <c:v>1 bed</c:v>
                </c:pt>
                <c:pt idx="1">
                  <c:v>2 bed</c:v>
                </c:pt>
                <c:pt idx="2">
                  <c:v>3 bed</c:v>
                </c:pt>
                <c:pt idx="3">
                  <c:v>4 bed</c:v>
                </c:pt>
                <c:pt idx="4">
                  <c:v>5+ bed</c:v>
                </c:pt>
              </c:strCache>
            </c:strRef>
          </c:cat>
          <c:val>
            <c:numRef>
              <c:f>'46 Data Census size tenure'!$C$132:$C$136</c:f>
              <c:numCache>
                <c:formatCode>#,##0</c:formatCode>
                <c:ptCount val="5"/>
                <c:pt idx="0">
                  <c:v>9054</c:v>
                </c:pt>
                <c:pt idx="1">
                  <c:v>12379</c:v>
                </c:pt>
                <c:pt idx="2">
                  <c:v>16141</c:v>
                </c:pt>
                <c:pt idx="3">
                  <c:v>6029</c:v>
                </c:pt>
                <c:pt idx="4">
                  <c:v>3111</c:v>
                </c:pt>
              </c:numCache>
            </c:numRef>
          </c:val>
          <c:extLst>
            <c:ext xmlns:c16="http://schemas.microsoft.com/office/drawing/2014/chart" uri="{C3380CC4-5D6E-409C-BE32-E72D297353CC}">
              <c16:uniqueId val="{0000000A-37FB-4ABB-8692-2F7C606807FF}"/>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'46 Data Census size tenure'!$C$171</c:f>
              <c:strCache>
                <c:ptCount val="1"/>
                <c:pt idx="0">
                  <c:v>Cambridge</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8AA9-4ABE-8392-FD23BBBF217B}"/>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8AA9-4ABE-8392-FD23BBBF217B}"/>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5-8AA9-4ABE-8392-FD23BBBF217B}"/>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7-8AA9-4ABE-8392-FD23BBBF217B}"/>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9-8AA9-4ABE-8392-FD23BBBF217B}"/>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B-8AA9-4ABE-8392-FD23BBBF217B}"/>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D-8AA9-4ABE-8392-FD23BBBF217B}"/>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F-8AA9-4ABE-8392-FD23BBBF217B}"/>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1-8AA9-4ABE-8392-FD23BBBF217B}"/>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3-8AA9-4ABE-8392-FD23BBBF217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'46 Data Census size tenure'!$A$172:$B$186</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tenure'!$C$172:$C$186</c:f>
              <c:numCache>
                <c:formatCode>#,##0</c:formatCode>
                <c:ptCount val="15"/>
                <c:pt idx="0">
                  <c:v>4022</c:v>
                </c:pt>
                <c:pt idx="1">
                  <c:v>3361</c:v>
                </c:pt>
                <c:pt idx="2">
                  <c:v>3148</c:v>
                </c:pt>
                <c:pt idx="3">
                  <c:v>325</c:v>
                </c:pt>
                <c:pt idx="4">
                  <c:v>167</c:v>
                </c:pt>
                <c:pt idx="5">
                  <c:v>3662</c:v>
                </c:pt>
                <c:pt idx="6">
                  <c:v>4228</c:v>
                </c:pt>
                <c:pt idx="7">
                  <c:v>2931</c:v>
                </c:pt>
                <c:pt idx="8">
                  <c:v>1295</c:v>
                </c:pt>
                <c:pt idx="9">
                  <c:v>878</c:v>
                </c:pt>
                <c:pt idx="10">
                  <c:v>1370</c:v>
                </c:pt>
                <c:pt idx="11">
                  <c:v>4790</c:v>
                </c:pt>
                <c:pt idx="12">
                  <c:v>10062</c:v>
                </c:pt>
                <c:pt idx="13">
                  <c:v>4409</c:v>
                </c:pt>
                <c:pt idx="14">
                  <c:v>2066</c:v>
                </c:pt>
              </c:numCache>
            </c:numRef>
          </c:val>
          <c:extLst>
            <c:ext xmlns:c16="http://schemas.microsoft.com/office/drawing/2014/chart" uri="{C3380CC4-5D6E-409C-BE32-E72D297353CC}">
              <c16:uniqueId val="{00000014-8AA9-4ABE-8392-FD23BBBF217B}"/>
            </c:ext>
          </c:extLst>
        </c:ser>
        <c:dLbls>
          <c:showLegendKey val="0"/>
          <c:showVal val="0"/>
          <c:showCatName val="0"/>
          <c:showSerName val="0"/>
          <c:showPercent val="0"/>
          <c:showBubbleSize val="0"/>
        </c:dLbls>
        <c:gapWidth val="182"/>
        <c:axId val="724414448"/>
        <c:axId val="724410512"/>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max val="11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0"/>
          <c:tx>
            <c:strRef>
              <c:f>'46 Data Census size tenure'!$J$188</c:f>
              <c:strCache>
                <c:ptCount val="1"/>
                <c:pt idx="0">
                  <c:v>All</c:v>
                </c:pt>
              </c:strCache>
            </c:strRef>
          </c:tx>
          <c:spPr>
            <a:solidFill>
              <a:schemeClr val="bg1">
                <a:lumMod val="50000"/>
              </a:schemeClr>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tenure'!$J$189:$J$203</c:f>
              <c:numCache>
                <c:formatCode>0%</c:formatCode>
                <c:ptCount val="15"/>
                <c:pt idx="0">
                  <c:v>4.8042336583913915E-2</c:v>
                </c:pt>
                <c:pt idx="1">
                  <c:v>5.6111612795818805E-2</c:v>
                </c:pt>
                <c:pt idx="2">
                  <c:v>5.0249469026995119E-2</c:v>
                </c:pt>
                <c:pt idx="3">
                  <c:v>5.5846756902649067E-3</c:v>
                </c:pt>
                <c:pt idx="4">
                  <c:v>1.4478788826612721E-3</c:v>
                </c:pt>
                <c:pt idx="5">
                  <c:v>3.1747393061280084E-2</c:v>
                </c:pt>
                <c:pt idx="6">
                  <c:v>6.6519188178850885E-2</c:v>
                </c:pt>
                <c:pt idx="7">
                  <c:v>6.0992528541375532E-2</c:v>
                </c:pt>
                <c:pt idx="8">
                  <c:v>1.9190701287956372E-2</c:v>
                </c:pt>
                <c:pt idx="9">
                  <c:v>6.9240897785804731E-3</c:v>
                </c:pt>
                <c:pt idx="10">
                  <c:v>1.9639695087806035E-2</c:v>
                </c:pt>
                <c:pt idx="11">
                  <c:v>0.13135338838972663</c:v>
                </c:pt>
                <c:pt idx="12">
                  <c:v>0.29390932343192699</c:v>
                </c:pt>
                <c:pt idx="13">
                  <c:v>0.1615696621447778</c:v>
                </c:pt>
                <c:pt idx="14">
                  <c:v>4.671805711806519E-2</c:v>
                </c:pt>
              </c:numCache>
            </c:numRef>
          </c:val>
          <c:extLst>
            <c:ext xmlns:c16="http://schemas.microsoft.com/office/drawing/2014/chart" uri="{C3380CC4-5D6E-409C-BE32-E72D297353CC}">
              <c16:uniqueId val="{00000000-5F8F-43AD-B32D-182FA74AD4C5}"/>
            </c:ext>
          </c:extLst>
        </c:ser>
        <c:ser>
          <c:idx val="0"/>
          <c:order val="1"/>
          <c:tx>
            <c:strRef>
              <c:f>'46 Data Census size tenure'!$C$188</c:f>
              <c:strCache>
                <c:ptCount val="1"/>
                <c:pt idx="0">
                  <c:v>Cambridge</c:v>
                </c:pt>
              </c:strCache>
              <c:extLst xmlns:c15="http://schemas.microsoft.com/office/drawing/2012/chart"/>
            </c:strRef>
          </c:tx>
          <c:spPr>
            <a:solidFill>
              <a:srgbClr val="C00000"/>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extLst xmlns:c15="http://schemas.microsoft.com/office/drawing/2012/chart"/>
            </c:multiLvlStrRef>
          </c:cat>
          <c:val>
            <c:numRef>
              <c:f>'46 Data Census size tenure'!$C$189:$C$203</c:f>
              <c:numCache>
                <c:formatCode>0%</c:formatCode>
                <c:ptCount val="15"/>
                <c:pt idx="0">
                  <c:v>8.6098385922849685E-2</c:v>
                </c:pt>
                <c:pt idx="1">
                  <c:v>7.1948452284111827E-2</c:v>
                </c:pt>
                <c:pt idx="2">
                  <c:v>6.7388791368754544E-2</c:v>
                </c:pt>
                <c:pt idx="3">
                  <c:v>6.9572290962024233E-3</c:v>
                </c:pt>
                <c:pt idx="4">
                  <c:v>3.5749454125101683E-3</c:v>
                </c:pt>
                <c:pt idx="5">
                  <c:v>7.8391916770133144E-2</c:v>
                </c:pt>
                <c:pt idx="6">
                  <c:v>9.050819882690414E-2</c:v>
                </c:pt>
                <c:pt idx="7">
                  <c:v>6.2743503018367092E-2</c:v>
                </c:pt>
                <c:pt idx="8">
                  <c:v>2.7721882091021964E-2</c:v>
                </c:pt>
                <c:pt idx="9">
                  <c:v>1.8795221989125317E-2</c:v>
                </c:pt>
                <c:pt idx="10">
                  <c:v>2.9327396497837908E-2</c:v>
                </c:pt>
                <c:pt idx="11">
                  <c:v>0.10253885344864494</c:v>
                </c:pt>
                <c:pt idx="12">
                  <c:v>0.21539581281842701</c:v>
                </c:pt>
                <c:pt idx="13">
                  <c:v>9.4382840262019957E-2</c:v>
                </c:pt>
                <c:pt idx="14">
                  <c:v>4.4226570193089863E-2</c:v>
                </c:pt>
              </c:numCache>
              <c:extLst xmlns:c15="http://schemas.microsoft.com/office/drawing/2012/chart"/>
            </c:numRef>
          </c:val>
          <c:extLst xmlns:c15="http://schemas.microsoft.com/office/drawing/2012/chart">
            <c:ext xmlns:c16="http://schemas.microsoft.com/office/drawing/2014/chart" uri="{C3380CC4-5D6E-409C-BE32-E72D297353CC}">
              <c16:uniqueId val="{00000001-5F8F-43AD-B32D-182FA74AD4C5}"/>
            </c:ext>
          </c:extLst>
        </c:ser>
        <c:dLbls>
          <c:showLegendKey val="0"/>
          <c:showVal val="0"/>
          <c:showCatName val="0"/>
          <c:showSerName val="0"/>
          <c:showPercent val="0"/>
          <c:showBubbleSize val="0"/>
        </c:dLbls>
        <c:gapWidth val="150"/>
        <c:axId val="1265910592"/>
        <c:axId val="1265914528"/>
        <c:extLst>
          <c:ext xmlns:c15="http://schemas.microsoft.com/office/drawing/2012/chart" uri="{02D57815-91ED-43cb-92C2-25804820EDAC}">
            <c15:filteredBarSeries>
              <c15:ser>
                <c:idx val="1"/>
                <c:order val="2"/>
                <c:tx>
                  <c:strRef>
                    <c:extLst>
                      <c:ext uri="{02D57815-91ED-43cb-92C2-25804820EDAC}">
                        <c15:formulaRef>
                          <c15:sqref>'46 Data Census size tenure'!$D$188</c15:sqref>
                        </c15:formulaRef>
                      </c:ext>
                    </c:extLst>
                    <c:strCache>
                      <c:ptCount val="1"/>
                      <c:pt idx="0">
                        <c:v>East Cambridgeshire</c:v>
                      </c:pt>
                    </c:strCache>
                  </c:strRef>
                </c:tx>
                <c:spPr>
                  <a:solidFill>
                    <a:schemeClr val="accent2"/>
                  </a:solidFill>
                  <a:ln>
                    <a:noFill/>
                  </a:ln>
                  <a:effectLst/>
                </c:spPr>
                <c:invertIfNegative val="0"/>
                <c:cat>
                  <c:multiLvlStrRef>
                    <c:extLst>
                      <c:ex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c:ext uri="{02D57815-91ED-43cb-92C2-25804820EDAC}">
                        <c15:formulaRef>
                          <c15:sqref>'46 Data Census size tenure'!$D$189:$D$203</c15:sqref>
                        </c15:formulaRef>
                      </c:ext>
                    </c:extLst>
                    <c:numCache>
                      <c:formatCode>0%</c:formatCode>
                      <c:ptCount val="15"/>
                      <c:pt idx="0">
                        <c:v>3.9001560062402497E-2</c:v>
                      </c:pt>
                      <c:pt idx="1">
                        <c:v>5.5468885422083551E-2</c:v>
                      </c:pt>
                      <c:pt idx="2">
                        <c:v>4.307505633558676E-2</c:v>
                      </c:pt>
                      <c:pt idx="3">
                        <c:v>4.3046166291096088E-3</c:v>
                      </c:pt>
                      <c:pt idx="4">
                        <c:v>9.822615126827295E-4</c:v>
                      </c:pt>
                      <c:pt idx="5">
                        <c:v>2.0511931588374645E-2</c:v>
                      </c:pt>
                      <c:pt idx="6">
                        <c:v>5.8646790316057087E-2</c:v>
                      </c:pt>
                      <c:pt idx="7">
                        <c:v>5.5526665511064888E-2</c:v>
                      </c:pt>
                      <c:pt idx="8">
                        <c:v>1.6900676027041081E-2</c:v>
                      </c:pt>
                      <c:pt idx="9">
                        <c:v>5.7202288091523657E-3</c:v>
                      </c:pt>
                      <c:pt idx="10">
                        <c:v>1.4502802334315595E-2</c:v>
                      </c:pt>
                      <c:pt idx="11">
                        <c:v>0.14887039926041487</c:v>
                      </c:pt>
                      <c:pt idx="12">
                        <c:v>0.30259432599526204</c:v>
                      </c:pt>
                      <c:pt idx="13">
                        <c:v>0.1786560351302941</c:v>
                      </c:pt>
                      <c:pt idx="14">
                        <c:v>5.5237765066158205E-2</c:v>
                      </c:pt>
                    </c:numCache>
                  </c:numRef>
                </c:val>
                <c:extLst>
                  <c:ext xmlns:c16="http://schemas.microsoft.com/office/drawing/2014/chart" uri="{C3380CC4-5D6E-409C-BE32-E72D297353CC}">
                    <c16:uniqueId val="{00000002-5F8F-43AD-B32D-182FA74AD4C5}"/>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'46 Data Census size tenure'!$E$188</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tenure'!$E$189:$E$203</c15:sqref>
                        </c15:formulaRef>
                      </c:ext>
                    </c:extLst>
                    <c:numCache>
                      <c:formatCode>0%</c:formatCode>
                      <c:ptCount val="15"/>
                      <c:pt idx="0">
                        <c:v>3.8970950270802558E-2</c:v>
                      </c:pt>
                      <c:pt idx="1">
                        <c:v>4.5691777449532248E-2</c:v>
                      </c:pt>
                      <c:pt idx="2">
                        <c:v>3.567208271787297E-2</c:v>
                      </c:pt>
                      <c:pt idx="3">
                        <c:v>3.2742491383554897E-3</c:v>
                      </c:pt>
                      <c:pt idx="4">
                        <c:v>8.1240768094534711E-4</c:v>
                      </c:pt>
                      <c:pt idx="5">
                        <c:v>3.1093057607090104E-2</c:v>
                      </c:pt>
                      <c:pt idx="6">
                        <c:v>7.0236336779911368E-2</c:v>
                      </c:pt>
                      <c:pt idx="7">
                        <c:v>5.605612998522895E-2</c:v>
                      </c:pt>
                      <c:pt idx="8">
                        <c:v>1.0733628754308222E-2</c:v>
                      </c:pt>
                      <c:pt idx="9">
                        <c:v>2.3633677991137369E-3</c:v>
                      </c:pt>
                      <c:pt idx="10">
                        <c:v>1.7848350566223536E-2</c:v>
                      </c:pt>
                      <c:pt idx="11">
                        <c:v>0.19561792220580995</c:v>
                      </c:pt>
                      <c:pt idx="12">
                        <c:v>0.33510585918266861</c:v>
                      </c:pt>
                      <c:pt idx="13">
                        <c:v>0.1241014278680453</c:v>
                      </c:pt>
                      <c:pt idx="14">
                        <c:v>3.2422451994091578E-2</c:v>
                      </c:pt>
                    </c:numCache>
                  </c:numRef>
                </c:val>
                <c:extLst xmlns:c15="http://schemas.microsoft.com/office/drawing/2012/chart">
                  <c:ext xmlns:c16="http://schemas.microsoft.com/office/drawing/2014/chart" uri="{C3380CC4-5D6E-409C-BE32-E72D297353CC}">
                    <c16:uniqueId val="{00000003-5F8F-43AD-B32D-182FA74AD4C5}"/>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'46 Data Census size tenure'!$F$188</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tenure'!$F$189:$F$203</c15:sqref>
                        </c15:formulaRef>
                      </c:ext>
                    </c:extLst>
                    <c:numCache>
                      <c:formatCode>0%</c:formatCode>
                      <c:ptCount val="15"/>
                      <c:pt idx="0">
                        <c:v>3.2437655950268991E-2</c:v>
                      </c:pt>
                      <c:pt idx="1">
                        <c:v>4.6990610531781406E-2</c:v>
                      </c:pt>
                      <c:pt idx="2">
                        <c:v>4.3601171159476731E-2</c:v>
                      </c:pt>
                      <c:pt idx="3">
                        <c:v>4.6730993899009128E-3</c:v>
                      </c:pt>
                      <c:pt idx="4">
                        <c:v>1.2259674325357333E-3</c:v>
                      </c:pt>
                      <c:pt idx="5">
                        <c:v>2.3985692238904996E-2</c:v>
                      </c:pt>
                      <c:pt idx="6">
                        <c:v>5.3553142082413858E-2</c:v>
                      </c:pt>
                      <c:pt idx="7">
                        <c:v>5.175024879927307E-2</c:v>
                      </c:pt>
                      <c:pt idx="8">
                        <c:v>1.7235659786825897E-2</c:v>
                      </c:pt>
                      <c:pt idx="9">
                        <c:v>4.7452151212265441E-3</c:v>
                      </c:pt>
                      <c:pt idx="10">
                        <c:v>2.004817330852552E-2</c:v>
                      </c:pt>
                      <c:pt idx="11">
                        <c:v>0.11352458425280891</c:v>
                      </c:pt>
                      <c:pt idx="12">
                        <c:v>0.3171794095163919</c:v>
                      </c:pt>
                      <c:pt idx="13">
                        <c:v>0.22084721561161352</c:v>
                      </c:pt>
                      <c:pt idx="14">
                        <c:v>4.8202154818052012E-2</c:v>
                      </c:pt>
                    </c:numCache>
                  </c:numRef>
                </c:val>
                <c:extLst xmlns:c15="http://schemas.microsoft.com/office/drawing/2012/chart">
                  <c:ext xmlns:c16="http://schemas.microsoft.com/office/drawing/2014/chart" uri="{C3380CC4-5D6E-409C-BE32-E72D297353CC}">
                    <c16:uniqueId val="{00000004-5F8F-43AD-B32D-182FA74AD4C5}"/>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'46 Data Census size tenure'!$G$188</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tenure'!$G$189:$G$203</c15:sqref>
                        </c15:formulaRef>
                      </c:ext>
                    </c:extLst>
                    <c:numCache>
                      <c:formatCode>0%</c:formatCode>
                      <c:ptCount val="15"/>
                      <c:pt idx="0">
                        <c:v>6.7884306229145E-2</c:v>
                      </c:pt>
                      <c:pt idx="1">
                        <c:v>5.800899720357186E-2</c:v>
                      </c:pt>
                      <c:pt idx="2">
                        <c:v>5.8252164867676259E-2</c:v>
                      </c:pt>
                      <c:pt idx="3">
                        <c:v>8.9972035718627989E-3</c:v>
                      </c:pt>
                      <c:pt idx="4">
                        <c:v>1.8507761101279332E-3</c:v>
                      </c:pt>
                      <c:pt idx="5">
                        <c:v>3.1800926738986532E-2</c:v>
                      </c:pt>
                      <c:pt idx="6">
                        <c:v>7.1315672155951526E-2</c:v>
                      </c:pt>
                      <c:pt idx="7">
                        <c:v>7.4584926306688462E-2</c:v>
                      </c:pt>
                      <c:pt idx="8">
                        <c:v>1.9453413128351998E-2</c:v>
                      </c:pt>
                      <c:pt idx="9">
                        <c:v>5.7954959944881996E-3</c:v>
                      </c:pt>
                      <c:pt idx="10">
                        <c:v>1.8143009605122731E-2</c:v>
                      </c:pt>
                      <c:pt idx="11">
                        <c:v>0.11355929913675479</c:v>
                      </c:pt>
                      <c:pt idx="12">
                        <c:v>0.30531051159774664</c:v>
                      </c:pt>
                      <c:pt idx="13">
                        <c:v>0.13197249503532685</c:v>
                      </c:pt>
                      <c:pt idx="14">
                        <c:v>3.3070802318198395E-2</c:v>
                      </c:pt>
                    </c:numCache>
                  </c:numRef>
                </c:val>
                <c:extLst xmlns:c15="http://schemas.microsoft.com/office/drawing/2012/chart">
                  <c:ext xmlns:c16="http://schemas.microsoft.com/office/drawing/2014/chart" uri="{C3380CC4-5D6E-409C-BE32-E72D297353CC}">
                    <c16:uniqueId val="{00000005-5F8F-43AD-B32D-182FA74AD4C5}"/>
                  </c:ext>
                </c:extLst>
              </c15:ser>
            </c15:filteredBarSeries>
            <c15:filteredBarSeries>
              <c15:ser>
                <c:idx val="5"/>
                <c:order val="6"/>
                <c:tx>
                  <c:strRef>
                    <c:extLst xmlns:c15="http://schemas.microsoft.com/office/drawing/2012/chart">
                      <c:ext xmlns:c15="http://schemas.microsoft.com/office/drawing/2012/chart" uri="{02D57815-91ED-43cb-92C2-25804820EDAC}">
                        <c15:formulaRef>
                          <c15:sqref>'46 Data Census size tenure'!$H$188</c15:sqref>
                        </c15:formulaRef>
                      </c:ext>
                    </c:extLst>
                    <c:strCache>
                      <c:ptCount val="1"/>
                      <c:pt idx="0">
                        <c:v>South Cambridgeshire</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tenure'!$H$189:$H$203</c15:sqref>
                        </c15:formulaRef>
                      </c:ext>
                    </c:extLst>
                    <c:numCache>
                      <c:formatCode>0%</c:formatCode>
                      <c:ptCount val="15"/>
                      <c:pt idx="0">
                        <c:v>2.8819212808539028E-2</c:v>
                      </c:pt>
                      <c:pt idx="1">
                        <c:v>5.9523015343562372E-2</c:v>
                      </c:pt>
                      <c:pt idx="2">
                        <c:v>4.8932621747831889E-2</c:v>
                      </c:pt>
                      <c:pt idx="3">
                        <c:v>4.1861240827218149E-3</c:v>
                      </c:pt>
                      <c:pt idx="4">
                        <c:v>1.067378252168112E-3</c:v>
                      </c:pt>
                      <c:pt idx="5">
                        <c:v>2.0313542361574382E-2</c:v>
                      </c:pt>
                      <c:pt idx="6">
                        <c:v>4.8198799199466312E-2</c:v>
                      </c:pt>
                      <c:pt idx="7">
                        <c:v>4.467978652434957E-2</c:v>
                      </c:pt>
                      <c:pt idx="8">
                        <c:v>1.4843228819212809E-2</c:v>
                      </c:pt>
                      <c:pt idx="9">
                        <c:v>5.8372248165443627E-3</c:v>
                      </c:pt>
                      <c:pt idx="10">
                        <c:v>1.7995330220146766E-2</c:v>
                      </c:pt>
                      <c:pt idx="11">
                        <c:v>0.11937958639092729</c:v>
                      </c:pt>
                      <c:pt idx="12">
                        <c:v>0.27813542361574384</c:v>
                      </c:pt>
                      <c:pt idx="13">
                        <c:v>0.22805203468979318</c:v>
                      </c:pt>
                      <c:pt idx="14">
                        <c:v>8.0036691127418277E-2</c:v>
                      </c:pt>
                    </c:numCache>
                  </c:numRef>
                </c:val>
                <c:extLst xmlns:c15="http://schemas.microsoft.com/office/drawing/2012/chart">
                  <c:ext xmlns:c16="http://schemas.microsoft.com/office/drawing/2014/chart" uri="{C3380CC4-5D6E-409C-BE32-E72D297353CC}">
                    <c16:uniqueId val="{00000006-5F8F-43AD-B32D-182FA74AD4C5}"/>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'46 Data Census size tenure'!$I$188</c15:sqref>
                        </c15:formulaRef>
                      </c:ext>
                    </c:extLst>
                    <c:strCache>
                      <c:ptCount val="1"/>
                      <c:pt idx="0">
                        <c:v>West Suffolk</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tenure'!$I$189:$I$203</c15:sqref>
                        </c15:formulaRef>
                      </c:ext>
                    </c:extLst>
                    <c:numCache>
                      <c:formatCode>0%</c:formatCode>
                      <c:ptCount val="15"/>
                      <c:pt idx="0">
                        <c:v>4.3398241029531597E-2</c:v>
                      </c:pt>
                      <c:pt idx="1">
                        <c:v>5.6014498862007926E-2</c:v>
                      </c:pt>
                      <c:pt idx="2">
                        <c:v>5.0071651352946132E-2</c:v>
                      </c:pt>
                      <c:pt idx="3">
                        <c:v>5.1420382702520445E-3</c:v>
                      </c:pt>
                      <c:pt idx="4">
                        <c:v>7.5866138413554747E-4</c:v>
                      </c:pt>
                      <c:pt idx="5">
                        <c:v>2.4108572873640731E-2</c:v>
                      </c:pt>
                      <c:pt idx="6">
                        <c:v>7.5557054145943978E-2</c:v>
                      </c:pt>
                      <c:pt idx="7">
                        <c:v>7.3927337098541684E-2</c:v>
                      </c:pt>
                      <c:pt idx="8">
                        <c:v>2.4825086403102083E-2</c:v>
                      </c:pt>
                      <c:pt idx="9">
                        <c:v>6.5329174745005483E-3</c:v>
                      </c:pt>
                      <c:pt idx="10">
                        <c:v>1.9345865295456462E-2</c:v>
                      </c:pt>
                      <c:pt idx="11">
                        <c:v>0.15102981258253956</c:v>
                      </c:pt>
                      <c:pt idx="12">
                        <c:v>0.29646800977830229</c:v>
                      </c:pt>
                      <c:pt idx="13">
                        <c:v>0.13577228919048021</c:v>
                      </c:pt>
                      <c:pt idx="14">
                        <c:v>3.7047964258619233E-2</c:v>
                      </c:pt>
                    </c:numCache>
                  </c:numRef>
                </c:val>
                <c:extLst xmlns:c15="http://schemas.microsoft.com/office/drawing/2012/chart">
                  <c:ext xmlns:c16="http://schemas.microsoft.com/office/drawing/2014/chart" uri="{C3380CC4-5D6E-409C-BE32-E72D297353CC}">
                    <c16:uniqueId val="{00000007-5F8F-43AD-B32D-182FA74AD4C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'46 Data Census size tenure'!$K$188</c15:sqref>
                        </c15:formulaRef>
                      </c:ext>
                    </c:extLst>
                    <c:strCache>
                      <c:ptCount val="1"/>
                      <c:pt idx="0">
                        <c:v>Greater Cambridge</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tenure'!$K$189:$K$203</c15:sqref>
                        </c15:formulaRef>
                      </c:ext>
                    </c:extLst>
                    <c:numCache>
                      <c:formatCode>0%</c:formatCode>
                      <c:ptCount val="15"/>
                      <c:pt idx="0">
                        <c:v>5.3902544200086243E-2</c:v>
                      </c:pt>
                      <c:pt idx="1">
                        <c:v>6.4964283705495243E-2</c:v>
                      </c:pt>
                      <c:pt idx="2">
                        <c:v>5.7014830230421656E-2</c:v>
                      </c:pt>
                      <c:pt idx="3">
                        <c:v>5.3996287755216825E-3</c:v>
                      </c:pt>
                      <c:pt idx="4">
                        <c:v>2.1654761235165082E-3</c:v>
                      </c:pt>
                      <c:pt idx="5">
                        <c:v>4.5746854903725369E-2</c:v>
                      </c:pt>
                      <c:pt idx="6">
                        <c:v>6.6726662541950241E-2</c:v>
                      </c:pt>
                      <c:pt idx="7">
                        <c:v>5.2590134428258058E-2</c:v>
                      </c:pt>
                      <c:pt idx="8">
                        <c:v>2.0482966796032773E-2</c:v>
                      </c:pt>
                      <c:pt idx="9">
                        <c:v>1.1511708570035809E-2</c:v>
                      </c:pt>
                      <c:pt idx="10">
                        <c:v>2.2957796651480209E-2</c:v>
                      </c:pt>
                      <c:pt idx="11">
                        <c:v>0.11200479967002269</c:v>
                      </c:pt>
                      <c:pt idx="12">
                        <c:v>0.25066089206367065</c:v>
                      </c:pt>
                      <c:pt idx="13">
                        <c:v>0.16951647074263645</c:v>
                      </c:pt>
                      <c:pt idx="14">
                        <c:v>6.4354950597146451E-2</c:v>
                      </c:pt>
                    </c:numCache>
                  </c:numRef>
                </c:val>
                <c:extLst xmlns:c15="http://schemas.microsoft.com/office/drawing/2012/chart">
                  <c:ext xmlns:c16="http://schemas.microsoft.com/office/drawing/2014/chart" uri="{C3380CC4-5D6E-409C-BE32-E72D297353CC}">
                    <c16:uniqueId val="{00000008-5F8F-43AD-B32D-182FA74AD4C5}"/>
                  </c:ext>
                </c:extLst>
              </c15:ser>
            </c15:filteredBarSeries>
          </c:ext>
        </c:extLst>
      </c:barChart>
      <c:catAx>
        <c:axId val="1265910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65914528"/>
        <c:crosses val="autoZero"/>
        <c:auto val="1"/>
        <c:lblAlgn val="ctr"/>
        <c:lblOffset val="100"/>
        <c:noMultiLvlLbl val="0"/>
      </c:catAx>
      <c:valAx>
        <c:axId val="1265914528"/>
        <c:scaling>
          <c:orientation val="minMax"/>
          <c:max val="0.300000000000000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910592"/>
        <c:crosses val="autoZero"/>
        <c:crossBetween val="between"/>
      </c:valAx>
      <c:spPr>
        <a:noFill/>
        <a:ln>
          <a:noFill/>
        </a:ln>
        <a:effectLst/>
      </c:spPr>
    </c:plotArea>
    <c:legend>
      <c:legendPos val="r"/>
      <c:overlay val="1"/>
      <c:spPr>
        <a:solidFill>
          <a:sysClr val="window" lastClr="FFFFFF"/>
        </a:solidFill>
        <a:ln>
          <a:solidFill>
            <a:schemeClr val="tx1">
              <a:lumMod val="50000"/>
              <a:lumOff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spAutoFit/>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Cambridge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4F6-4D26-AFF7-CEDF4D7F131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4F6-4D26-AFF7-CEDF4D7F131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4F6-4D26-AFF7-CEDF4D7F131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4F6-4D26-AFF7-CEDF4D7F131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4F6-4D26-AFF7-CEDF4D7F131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moves'!$D$23:$D$27</c:f>
              <c:numCache>
                <c:formatCode>0%</c:formatCode>
                <c:ptCount val="5"/>
                <c:pt idx="0">
                  <c:v>0.71584412436112399</c:v>
                </c:pt>
                <c:pt idx="1">
                  <c:v>4.9635360901799964E-2</c:v>
                </c:pt>
                <c:pt idx="2">
                  <c:v>5.4362538130542815E-2</c:v>
                </c:pt>
                <c:pt idx="3">
                  <c:v>5.6301892891052703E-2</c:v>
                </c:pt>
                <c:pt idx="4">
                  <c:v>0.1238560837154805</c:v>
                </c:pt>
              </c:numCache>
            </c:numRef>
          </c:val>
          <c:extLst>
            <c:ext xmlns:c16="http://schemas.microsoft.com/office/drawing/2014/chart" uri="{C3380CC4-5D6E-409C-BE32-E72D297353CC}">
              <c16:uniqueId val="{0000000A-A4F6-4D26-AFF7-CEDF4D7F1318}"/>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'46 Data Census size tenure'!$A$172:$B$186</cx:f>
        <cx:lvl ptCount="15">
          <cx:pt idx="0">1 bed</cx:pt>
          <cx:pt idx="1">2 bed</cx:pt>
          <cx:pt idx="2">3 bed</cx:pt>
          <cx:pt idx="3">4 bed</cx:pt>
          <cx:pt idx="4">5+ bed</cx:pt>
          <cx:pt idx="5">1 bed</cx:pt>
          <cx:pt idx="6">2 bed</cx:pt>
          <cx:pt idx="7">3 bed</cx:pt>
          <cx:pt idx="8">4 bed</cx:pt>
          <cx:pt idx="9">5+ bed</cx:pt>
          <cx:pt idx="10">1 bed</cx:pt>
          <cx:pt idx="11">2 bed</cx:pt>
          <cx:pt idx="12">3 bed</cx:pt>
          <cx:pt idx="13">4 bed</cx:pt>
          <cx:pt idx="14">5+ bed</cx:pt>
        </cx:lvl>
        <cx:lvl ptCount="15">
          <cx:pt idx="0">Social rented</cx:pt>
          <cx:pt idx="5">Private rented</cx:pt>
          <cx:pt idx="10">Owned</cx:pt>
        </cx:lvl>
      </cx:strDim>
      <cx:numDim type="size">
        <cx:f>'46 Data Census size tenure'!$C$172:$C$186</cx:f>
        <cx:lvl ptCount="15" formatCode="#,##0">
          <cx:pt idx="0">4022</cx:pt>
          <cx:pt idx="1">3361</cx:pt>
          <cx:pt idx="2">3148</cx:pt>
          <cx:pt idx="3">325</cx:pt>
          <cx:pt idx="4">167</cx:pt>
          <cx:pt idx="5">3662</cx:pt>
          <cx:pt idx="6">4228</cx:pt>
          <cx:pt idx="7">2931</cx:pt>
          <cx:pt idx="8">1295</cx:pt>
          <cx:pt idx="9">878</cx:pt>
          <cx:pt idx="10">1370</cx:pt>
          <cx:pt idx="11">4790</cx:pt>
          <cx:pt idx="12">10062</cx:pt>
          <cx:pt idx="13">4409</cx:pt>
          <cx:pt idx="14">2066</cx:pt>
        </cx:lvl>
      </cx:numDim>
    </cx:data>
  </cx:chartData>
  <cx:chart>
    <cx:plotArea>
      <cx:plotAreaRegion>
        <cx:series layoutId="sunburst" uniqueId="{6C8895C3-C0B2-41BF-81AF-1DA99D16B5BC}">
          <cx:tx>
            <cx:txData>
              <cx:f>'46 Data Census size tenure'!$C$171</cx:f>
              <cx:v>Cambridge</cx:v>
            </cx:txData>
          </cx:tx>
          <cx:dataLabels>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Gill Sans MT" panose="020B0502020104020203"/>
                </a:endParaRPr>
              </a:p>
            </cx:txP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7D839-7A2E-464A-9418-3F10C6207C28}" type="datetimeFigureOut">
              <a:rPr lang="en-GB" smtClean="0"/>
              <a:t>17/07/2023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27CF2-FAA9-43CF-A85A-86064DB95690}" type="slidenum">
              <a:rPr lang="en-GB" smtClean="0"/>
              <a:t>‹#›</a:t>
            </a:fld>
            <a:endParaRPr lang="en-GB" dirty="0"/>
          </a:p>
        </p:txBody>
      </p:sp>
    </p:spTree>
    <p:extLst>
      <p:ext uri="{BB962C8B-B14F-4D97-AF65-F5344CB8AC3E}">
        <p14:creationId xmlns:p14="http://schemas.microsoft.com/office/powerpoint/2010/main" val="164885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FC5C56-E021-4D59-8D19-4B05F88163B0}" type="datetime2">
              <a:rPr lang="en-US" smtClean="0"/>
              <a:t>Monday, July 17, 2023</a:t>
            </a:fld>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AAF99-3F34-47FC-A759-ACD4A0A0001E}" type="datetime2">
              <a:rPr lang="en-US" smtClean="0"/>
              <a:t>Monday, July 17, 2023</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4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262CF0-52B5-49C1-8A7A-82ECBFDA9407}" type="datetime2">
              <a:rPr lang="en-US" smtClean="0"/>
              <a:t>Monday, July 17, 2023</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3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509D1-A8C3-4188-97DF-0C9B96F7ABB0}" type="datetime2">
              <a:rPr lang="en-US" smtClean="0"/>
              <a:t>Monday, July 17, 2023</a:t>
            </a:fld>
            <a:endParaRPr lang="en-US"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9257F-A226-4A53-BAAE-2C8E57D761B0}" type="datetime2">
              <a:rPr lang="en-US" smtClean="0"/>
              <a:t>Monday, July 17, 2023</a:t>
            </a:fld>
            <a:endParaRPr lang="en-US" dirty="0"/>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7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4A34B4-CC34-466B-A2B3-751AF07D3E71}" type="datetime2">
              <a:rPr lang="en-US" smtClean="0"/>
              <a:t>Monday, July 17, 2023</a:t>
            </a:fld>
            <a:endParaRPr lang="en-US" dirty="0"/>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CD0EDB-4217-4812-948E-6F1B62264B69}" type="datetime2">
              <a:rPr lang="en-US" smtClean="0"/>
              <a:t>Monday, July 17, 2023</a:t>
            </a:fld>
            <a:endParaRPr lang="en-US" dirty="0"/>
          </a:p>
        </p:txBody>
      </p:sp>
      <p:sp>
        <p:nvSpPr>
          <p:cNvPr id="8" name="Footer Placeholder 7"/>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7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D91081-6109-4C4E-8041-7EB186E8AE22}" type="datetime2">
              <a:rPr lang="en-US" smtClean="0"/>
              <a:t>Monday, July 17, 2023</a:t>
            </a:fld>
            <a:endParaRPr lang="en-US" dirty="0"/>
          </a:p>
        </p:txBody>
      </p:sp>
      <p:sp>
        <p:nvSpPr>
          <p:cNvPr id="4" name="Footer Placeholder 3"/>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862CE-ECBA-4927-83F8-C8B2F101F2B5}" type="datetime2">
              <a:rPr lang="en-US" smtClean="0"/>
              <a:t>Monday, July 17, 2023</a:t>
            </a:fld>
            <a:endParaRPr lang="en-US" dirty="0"/>
          </a:p>
        </p:txBody>
      </p:sp>
      <p:sp>
        <p:nvSpPr>
          <p:cNvPr id="3" name="Footer Placeholder 2"/>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4081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1966E-F3DE-43B9-8B48-5D03228A39D4}" type="datetime2">
              <a:rPr lang="en-US" smtClean="0"/>
              <a:t>Monday, July 17, 2023</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16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66B0337-CD61-4F99-9BBD-368EB884BC5A}" type="datetime2">
              <a:rPr lang="en-US" smtClean="0"/>
              <a:t>Monday, July 17, 2023</a:t>
            </a:fld>
            <a:endParaRPr lang="en-US" dirty="0"/>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r>
              <a:rPr lang="en-US" dirty="0"/>
              <a:t>Greater Cambridge </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0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accent1">
                <a:lumMod val="20000"/>
                <a:lumOff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AE3564C-D182-4DC0-92ED-42F3B9B82474}" type="datetime2">
              <a:rPr lang="en-US" smtClean="0"/>
              <a:t>Monday, July 17, 2023</a:t>
            </a:fld>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87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7082/2021_RP_Lookup_tool.xlsx" TargetMode="External"/><Relationship Id="rId2" Type="http://schemas.openxmlformats.org/officeDocument/2006/relationships/hyperlink" Target="https://nroshplus.regulatorofsocialhousing.org.uk/Help/NROSHGuideLADR.pdf" TargetMode="External"/><Relationship Id="rId1" Type="http://schemas.openxmlformats.org/officeDocument/2006/relationships/slideLayout" Target="../slideLayouts/slideLayout7.xml"/><Relationship Id="rId5" Type="http://schemas.openxmlformats.org/officeDocument/2006/relationships/hyperlink" Target="https://www.ons.gov.uk/methodology/geography/ukgeographies/administrativegeography/england" TargetMode="External"/><Relationship Id="rId4" Type="http://schemas.openxmlformats.org/officeDocument/2006/relationships/hyperlink" Target="https://cambridgeshireinsight.org.uk/housing/local-housing-knowledge/our-housing-market/housing-market-bulleti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1.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clockify.me/working-hours" TargetMode="External"/><Relationship Id="rId3" Type="http://schemas.openxmlformats.org/officeDocument/2006/relationships/hyperlink" Target="https://www.healthcareers.nhs.uk/working-health/working-nhs/nhs-pay-and-benefits/agenda-change-pay-rates/agenda-change-pay-rates" TargetMode="External"/><Relationship Id="rId7" Type="http://schemas.openxmlformats.org/officeDocument/2006/relationships/hyperlink" Target="https://www.skillsforcare.org.uk/Adult-Social-Care-Workforce-Data/Workforce-intelligence/publications/local-information/My-local-authority-area.aspx" TargetMode="External"/><Relationship Id="rId2" Type="http://schemas.openxmlformats.org/officeDocument/2006/relationships/hyperlink" Target="https://getintoteaching.education.gov.uk/salaries-and-benefits" TargetMode="External"/><Relationship Id="rId1" Type="http://schemas.openxmlformats.org/officeDocument/2006/relationships/slideLayout" Target="../slideLayouts/slideLayout7.xml"/><Relationship Id="rId6" Type="http://schemas.openxmlformats.org/officeDocument/2006/relationships/hyperlink" Target="https://nationalcareers.service.gov.uk/explore-careers" TargetMode="External"/><Relationship Id="rId5" Type="http://schemas.openxmlformats.org/officeDocument/2006/relationships/hyperlink" Target="https://www.ageuk.org.uk/information-advice/money-legal/pensions/state-pension/new-state-pension/#:~:text=The%20full%20rate%20of%20the%20new%20State%20Pension,can%20request%20a%20paper%20statement%20if%20you%20prefer." TargetMode="External"/><Relationship Id="rId4" Type="http://schemas.openxmlformats.org/officeDocument/2006/relationships/hyperlink" Target="https://www.gov.uk/national-minimum-wage-ra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60141/2020-21_EHS_Headline_Report_revised.pdf" TargetMode="External"/><Relationship Id="rId3" Type="http://schemas.openxmlformats.org/officeDocument/2006/relationships/hyperlink" Target="https://assets.publishing.service.gov.uk/government/uploads/system/uploads/attachment_data/file/963104/RP_COMBINED_TOOL_2020_FINAL.xlsx" TargetMode="External"/><Relationship Id="rId7" Type="http://schemas.openxmlformats.org/officeDocument/2006/relationships/hyperlink" Target="https://www.gov.uk/government/collections/local-authority-housing-data" TargetMode="External"/><Relationship Id="rId2" Type="http://schemas.openxmlformats.org/officeDocument/2006/relationships/hyperlink" Target="https://assets.publishing.service.gov.uk/government/uploads/system/uploads/attachment_data/file/1034087/Live_Tables_1006-1009.ods" TargetMode="External"/><Relationship Id="rId1" Type="http://schemas.openxmlformats.org/officeDocument/2006/relationships/slideLayout" Target="../slideLayouts/slideLayout7.xml"/><Relationship Id="rId6" Type="http://schemas.openxmlformats.org/officeDocument/2006/relationships/hyperlink" Target="https://core.communities.gov.uk/" TargetMode="External"/><Relationship Id="rId5" Type="http://schemas.openxmlformats.org/officeDocument/2006/relationships/hyperlink" Target="https://assets.publishing.service.gov.uk/government/uploads/system/uploads/attachment_data/file/1084086/LiveTable253.ods" TargetMode="External"/><Relationship Id="rId4" Type="http://schemas.openxmlformats.org/officeDocument/2006/relationships/hyperlink" Target="https://assets.publishing.service.gov.uk/government/uploads/system/uploads/attachment_data/file/1027082/2021_RP_Lookup_tool.xlsx" TargetMode="External"/></Relationships>
</file>

<file path=ppt/slides/_rels/slide4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terborough.gov.uk/asset-library/imported-assets/SHMAFinalReport-2017.pdf" TargetMode="External"/><Relationship Id="rId2" Type="http://schemas.openxmlformats.org/officeDocument/2006/relationships/hyperlink" Target="https://cambridgeshireinsight.org.uk/wp-content/uploads/2021/10/CWS-Housing-Needs-of-Specific-Groups-Oct21.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nomisweb.co.uk/census/2011/ukmig009" TargetMode="External"/><Relationship Id="rId3" Type="http://schemas.openxmlformats.org/officeDocument/2006/relationships/hyperlink" Target="https://assets.publishing.service.gov.uk/government/uploads/system/uploads/attachment_data/file/1074203/LT_100.ods" TargetMode="External"/><Relationship Id="rId7" Type="http://schemas.openxmlformats.org/officeDocument/2006/relationships/hyperlink" Target="https://www.nomisweb.co.uk/census/2011/" TargetMode="External"/><Relationship Id="rId2" Type="http://schemas.openxmlformats.org/officeDocument/2006/relationships/hyperlink" Target="https://www.ons.gov.uk/peoplepopulationandcommunity/housing/datasets/subnationaldwellingstockbytenureestimates" TargetMode="External"/><Relationship Id="rId1" Type="http://schemas.openxmlformats.org/officeDocument/2006/relationships/slideLayout" Target="../slideLayouts/slideLayout7.xml"/><Relationship Id="rId6" Type="http://schemas.openxmlformats.org/officeDocument/2006/relationships/hyperlink" Target="https://www.ukcensusdata.com/st-edmundsbury-e07000204#sthash.nZt0oAuh.dpbs" TargetMode="External"/><Relationship Id="rId5" Type="http://schemas.openxmlformats.org/officeDocument/2006/relationships/hyperlink" Target="https://www.ukcensusdata.com/forest-heath-e07000201#sthash.7GMnR1HQ.dpbs" TargetMode="External"/><Relationship Id="rId4" Type="http://schemas.openxmlformats.org/officeDocument/2006/relationships/hyperlink" Target="https://cambridgeshireinsight.org.uk/population/reports/#/view-report/f7de925f5608420c825c4c0691de5af2/E0700001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sue.beecroft@cambridge.gov.uk"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7" name="Rectangle 46">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8EE2C-93B5-40C1-8DFF-62140F060AA5}"/>
              </a:ext>
            </a:extLst>
          </p:cNvPr>
          <p:cNvSpPr>
            <a:spLocks noGrp="1"/>
          </p:cNvSpPr>
          <p:nvPr>
            <p:ph type="ctrTitle"/>
          </p:nvPr>
        </p:nvSpPr>
        <p:spPr>
          <a:xfrm>
            <a:off x="1557071" y="1584552"/>
            <a:ext cx="9099255" cy="2537251"/>
          </a:xfrm>
        </p:spPr>
        <p:txBody>
          <a:bodyPr vert="horz" lIns="91440" tIns="45720" rIns="91440" bIns="45720" rtlCol="0" anchor="ctr">
            <a:normAutofit/>
          </a:bodyPr>
          <a:lstStyle/>
          <a:p>
            <a:pPr algn="ctr"/>
            <a:r>
              <a:rPr lang="en-US" sz="7200" dirty="0">
                <a:solidFill>
                  <a:srgbClr val="454545"/>
                </a:solidFill>
              </a:rPr>
              <a:t>Housing affordability 2022</a:t>
            </a:r>
          </a:p>
        </p:txBody>
      </p:sp>
      <p:sp>
        <p:nvSpPr>
          <p:cNvPr id="3" name="Subtitle 2">
            <a:extLst>
              <a:ext uri="{FF2B5EF4-FFF2-40B4-BE49-F238E27FC236}">
                <a16:creationId xmlns:a16="http://schemas.microsoft.com/office/drawing/2014/main" id="{5F1AAFE8-D8BC-4A8F-AF0A-E25F6E895FB0}"/>
              </a:ext>
            </a:extLst>
          </p:cNvPr>
          <p:cNvSpPr>
            <a:spLocks noGrp="1"/>
          </p:cNvSpPr>
          <p:nvPr>
            <p:ph type="subTitle" idx="1"/>
          </p:nvPr>
        </p:nvSpPr>
        <p:spPr>
          <a:xfrm>
            <a:off x="1535372" y="4133234"/>
            <a:ext cx="9120954" cy="744373"/>
          </a:xfrm>
        </p:spPr>
        <p:txBody>
          <a:bodyPr vert="horz" lIns="91440" tIns="45720" rIns="91440" bIns="45720" rtlCol="0">
            <a:normAutofit/>
          </a:bodyPr>
          <a:lstStyle/>
          <a:p>
            <a:pPr algn="ctr"/>
            <a:r>
              <a:rPr lang="en-US" dirty="0">
                <a:solidFill>
                  <a:schemeClr val="accent1"/>
                </a:solidFill>
              </a:rPr>
              <a:t>The diamonds report: </a:t>
            </a:r>
            <a:r>
              <a:rPr lang="en-US" b="1" dirty="0">
                <a:solidFill>
                  <a:schemeClr val="accent1"/>
                </a:solidFill>
              </a:rPr>
              <a:t>CAMBRIDGE</a:t>
            </a:r>
          </a:p>
        </p:txBody>
      </p:sp>
      <p:pic>
        <p:nvPicPr>
          <p:cNvPr id="53" name="Picture 52">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226E1F0-CC1D-40D1-A698-812EC48A95DE}"/>
              </a:ext>
            </a:extLst>
          </p:cNvPr>
          <p:cNvSpPr>
            <a:spLocks noGrp="1"/>
          </p:cNvSpPr>
          <p:nvPr>
            <p:ph type="sldNum" sz="quarter" idx="12"/>
          </p:nvPr>
        </p:nvSpPr>
        <p:spPr>
          <a:xfrm>
            <a:off x="11417450" y="6354422"/>
            <a:ext cx="774550" cy="503578"/>
          </a:xfrm>
        </p:spPr>
        <p:txBody>
          <a:bodyPr>
            <a:normAutofit/>
          </a:bodyPr>
          <a:lstStyle/>
          <a:p>
            <a:pPr algn="ctr">
              <a:lnSpc>
                <a:spcPct val="90000"/>
              </a:lnSpc>
              <a:spcAft>
                <a:spcPts val="600"/>
              </a:spcAft>
            </a:pPr>
            <a:fld id="{0D309695-DEC3-40DA-9DF5-330280C9D0E8}" type="slidenum">
              <a:rPr lang="en-US" smtClean="0"/>
              <a:pPr algn="ctr">
                <a:lnSpc>
                  <a:spcPct val="90000"/>
                </a:lnSpc>
                <a:spcAft>
                  <a:spcPts val="600"/>
                </a:spcAft>
              </a:pPr>
              <a:t>1</a:t>
            </a:fld>
            <a:endParaRPr lang="en-US" dirty="0"/>
          </a:p>
        </p:txBody>
      </p:sp>
    </p:spTree>
    <p:extLst>
      <p:ext uri="{BB962C8B-B14F-4D97-AF65-F5344CB8AC3E}">
        <p14:creationId xmlns:p14="http://schemas.microsoft.com/office/powerpoint/2010/main" val="31362995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1" y="417576"/>
            <a:ext cx="10909640" cy="672145"/>
          </a:xfrm>
        </p:spPr>
        <p:txBody>
          <a:bodyPr vert="horz" lIns="91440" tIns="45720" rIns="91440" bIns="45720" rtlCol="0" anchor="ctr">
            <a:normAutofit/>
          </a:bodyPr>
          <a:lstStyle/>
          <a:p>
            <a:r>
              <a:rPr lang="en-US" sz="3600" kern="1200" dirty="0">
                <a:solidFill>
                  <a:schemeClr val="tx1"/>
                </a:solidFill>
                <a:latin typeface="+mj-lt"/>
                <a:ea typeface="+mj-ea"/>
                <a:cs typeface="+mj-cs"/>
              </a:rPr>
              <a:t>household tenure &amp; beds</a:t>
            </a:r>
          </a:p>
        </p:txBody>
      </p:sp>
      <p:sp>
        <p:nvSpPr>
          <p:cNvPr id="9" name="Slide Number Placeholder 4">
            <a:extLst>
              <a:ext uri="{FF2B5EF4-FFF2-40B4-BE49-F238E27FC236}">
                <a16:creationId xmlns:a16="http://schemas.microsoft.com/office/drawing/2014/main" id="{D1EFAEFD-7269-4F3F-8C60-A31901FE978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10</a:t>
            </a:fld>
            <a:endParaRPr lang="en-US" dirty="0"/>
          </a:p>
        </p:txBody>
      </p:sp>
      <p:graphicFrame>
        <p:nvGraphicFramePr>
          <p:cNvPr id="10" name="Chart 9">
            <a:extLst>
              <a:ext uri="{FF2B5EF4-FFF2-40B4-BE49-F238E27FC236}">
                <a16:creationId xmlns:a16="http://schemas.microsoft.com/office/drawing/2014/main" id="{73BF51EE-73C5-4485-AA25-8A60805BF94C}"/>
              </a:ext>
            </a:extLst>
          </p:cNvPr>
          <p:cNvGraphicFramePr>
            <a:graphicFrameLocks/>
          </p:cNvGraphicFramePr>
          <p:nvPr>
            <p:extLst>
              <p:ext uri="{D42A27DB-BD31-4B8C-83A1-F6EECF244321}">
                <p14:modId xmlns:p14="http://schemas.microsoft.com/office/powerpoint/2010/main" val="1536861923"/>
              </p:ext>
            </p:extLst>
          </p:nvPr>
        </p:nvGraphicFramePr>
        <p:xfrm>
          <a:off x="6992471" y="1467555"/>
          <a:ext cx="4839311" cy="447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7CD0F85E-049B-470C-84A4-671E2ACAC5D1}"/>
              </a:ext>
            </a:extLst>
          </p:cNvPr>
          <p:cNvGraphicFramePr>
            <a:graphicFrameLocks/>
          </p:cNvGraphicFramePr>
          <p:nvPr>
            <p:extLst>
              <p:ext uri="{D42A27DB-BD31-4B8C-83A1-F6EECF244321}">
                <p14:modId xmlns:p14="http://schemas.microsoft.com/office/powerpoint/2010/main" val="2290491202"/>
              </p:ext>
            </p:extLst>
          </p:nvPr>
        </p:nvGraphicFramePr>
        <p:xfrm>
          <a:off x="170873" y="1467554"/>
          <a:ext cx="6978864"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3">
            <a:extLst>
              <a:ext uri="{FF2B5EF4-FFF2-40B4-BE49-F238E27FC236}">
                <a16:creationId xmlns:a16="http://schemas.microsoft.com/office/drawing/2014/main" id="{EBC2B28E-9C12-4A06-914E-67BE7AFCFF6F}"/>
              </a:ext>
            </a:extLst>
          </p:cNvPr>
          <p:cNvSpPr>
            <a:spLocks noGrp="1"/>
          </p:cNvSpPr>
          <p:nvPr>
            <p:ph type="ftr" sz="quarter" idx="4294967295"/>
          </p:nvPr>
        </p:nvSpPr>
        <p:spPr>
          <a:xfrm>
            <a:off x="0" y="6548799"/>
            <a:ext cx="4973915" cy="309201"/>
          </a:xfrm>
          <a:prstGeom prst="rect">
            <a:avLst/>
          </a:prstGeom>
        </p:spPr>
        <p:txBody>
          <a:bodyPr/>
          <a:lstStyle/>
          <a:p>
            <a:r>
              <a:rPr lang="en-US" sz="1000" spc="200" dirty="0">
                <a:solidFill>
                  <a:schemeClr val="bg1"/>
                </a:solidFill>
              </a:rPr>
              <a:t>Cambridge  </a:t>
            </a:r>
          </a:p>
        </p:txBody>
      </p:sp>
      <p:sp>
        <p:nvSpPr>
          <p:cNvPr id="3" name="Rectangle: Rounded Corners 2">
            <a:extLst>
              <a:ext uri="{FF2B5EF4-FFF2-40B4-BE49-F238E27FC236}">
                <a16:creationId xmlns:a16="http://schemas.microsoft.com/office/drawing/2014/main" id="{00A6C985-6CC2-4AF5-774A-C0BB20B0D129}"/>
              </a:ext>
            </a:extLst>
          </p:cNvPr>
          <p:cNvSpPr/>
          <p:nvPr/>
        </p:nvSpPr>
        <p:spPr>
          <a:xfrm>
            <a:off x="7907720" y="6034815"/>
            <a:ext cx="3008812"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The next slide helps us combine and compare size and tenure of homes</a:t>
            </a:r>
          </a:p>
        </p:txBody>
      </p:sp>
    </p:spTree>
    <p:extLst>
      <p:ext uri="{BB962C8B-B14F-4D97-AF65-F5344CB8AC3E}">
        <p14:creationId xmlns:p14="http://schemas.microsoft.com/office/powerpoint/2010/main" val="28375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060FBD32-EF94-406B-A82D-DB596FDDE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F136FA51-6279-41D0-981D-CF5DF66CBB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1">
            <a:extLst>
              <a:ext uri="{FF2B5EF4-FFF2-40B4-BE49-F238E27FC236}">
                <a16:creationId xmlns:a16="http://schemas.microsoft.com/office/drawing/2014/main" id="{17328670-9E97-4D83-9943-A7EE47589878}"/>
              </a:ext>
            </a:extLst>
          </p:cNvPr>
          <p:cNvSpPr txBox="1">
            <a:spLocks/>
          </p:cNvSpPr>
          <p:nvPr/>
        </p:nvSpPr>
        <p:spPr>
          <a:xfrm>
            <a:off x="1451580" y="804520"/>
            <a:ext cx="4176511" cy="104923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household tenure &amp; beds combined</a:t>
            </a:r>
          </a:p>
        </p:txBody>
      </p:sp>
      <p:sp>
        <p:nvSpPr>
          <p:cNvPr id="6" name="Rectangle 5">
            <a:extLst>
              <a:ext uri="{FF2B5EF4-FFF2-40B4-BE49-F238E27FC236}">
                <a16:creationId xmlns:a16="http://schemas.microsoft.com/office/drawing/2014/main" id="{7773D1B9-449D-4742-B98F-3FA7420E4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TextBox 6">
            <a:extLst>
              <a:ext uri="{FF2B5EF4-FFF2-40B4-BE49-F238E27FC236}">
                <a16:creationId xmlns:a16="http://schemas.microsoft.com/office/drawing/2014/main" id="{BDD07907-6589-43E5-9339-08425DD3BB0A}"/>
              </a:ext>
            </a:extLst>
          </p:cNvPr>
          <p:cNvSpPr txBox="1"/>
          <p:nvPr/>
        </p:nvSpPr>
        <p:spPr>
          <a:xfrm>
            <a:off x="1451581" y="2015732"/>
            <a:ext cx="4172212" cy="3450613"/>
          </a:xfrm>
          <a:prstGeom prst="rect">
            <a:avLst/>
          </a:prstGeom>
        </p:spPr>
        <p:txBody>
          <a:bodyPr vert="horz" lIns="91440" tIns="45720" rIns="91440" bIns="45720" rtlCol="0" anchor="t">
            <a:norm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This pie chart combines Census 2011 household data on broad tenure group and number of bedrooms.</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69E672B9-66E1-47CC-99A4-49FCFA6E6B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9" name="Slide Number Placeholder 4">
            <a:extLst>
              <a:ext uri="{FF2B5EF4-FFF2-40B4-BE49-F238E27FC236}">
                <a16:creationId xmlns:a16="http://schemas.microsoft.com/office/drawing/2014/main" id="{7B7A95ED-862B-4666-A77E-88522B8598EA}"/>
              </a:ext>
            </a:extLst>
          </p:cNvPr>
          <p:cNvSpPr>
            <a:spLocks noGrp="1"/>
          </p:cNvSpPr>
          <p:nvPr>
            <p:ph type="sldNum" sz="quarter" idx="12"/>
          </p:nvPr>
        </p:nvSpPr>
        <p:spPr>
          <a:xfrm>
            <a:off x="11380981" y="6354422"/>
            <a:ext cx="811019" cy="503578"/>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11</a:t>
            </a:fld>
            <a:endParaRPr lang="en-US" dirty="0"/>
          </a:p>
        </p:txBody>
      </p:sp>
      <p:cxnSp>
        <p:nvCxnSpPr>
          <p:cNvPr id="10" name="Straight Connector 9">
            <a:extLst>
              <a:ext uri="{FF2B5EF4-FFF2-40B4-BE49-F238E27FC236}">
                <a16:creationId xmlns:a16="http://schemas.microsoft.com/office/drawing/2014/main" id="{E1773BBC-FA13-4B87-A159-8AE6326F37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63D0FECB-C5A6-4946-9B0C-08EEE023F4F0}"/>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E584EFFE-815B-4A0C-9F8E-E70F0647AE25}"/>
                  </a:ext>
                </a:extLst>
              </p:cNvPr>
              <p:cNvGraphicFramePr>
                <a:graphicFrameLocks/>
              </p:cNvGraphicFramePr>
              <p:nvPr>
                <p:extLst>
                  <p:ext uri="{D42A27DB-BD31-4B8C-83A1-F6EECF244321}">
                    <p14:modId xmlns:p14="http://schemas.microsoft.com/office/powerpoint/2010/main" val="64253016"/>
                  </p:ext>
                </p:extLst>
              </p:nvPr>
            </p:nvGraphicFramePr>
            <p:xfrm>
              <a:off x="6392092" y="189866"/>
              <a:ext cx="5480594" cy="582361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3" name="Chart 12">
                <a:extLst>
                  <a:ext uri="{FF2B5EF4-FFF2-40B4-BE49-F238E27FC236}">
                    <a16:creationId xmlns:a16="http://schemas.microsoft.com/office/drawing/2014/main" id="{E584EFFE-815B-4A0C-9F8E-E70F0647AE25}"/>
                  </a:ext>
                </a:extLst>
              </p:cNvPr>
              <p:cNvPicPr>
                <a:picLocks noGrp="1" noRot="1" noChangeAspect="1" noMove="1" noResize="1" noEditPoints="1" noAdjustHandles="1" noChangeArrowheads="1" noChangeShapeType="1"/>
              </p:cNvPicPr>
              <p:nvPr/>
            </p:nvPicPr>
            <p:blipFill>
              <a:blip r:embed="rId4"/>
              <a:stretch>
                <a:fillRect/>
              </a:stretch>
            </p:blipFill>
            <p:spPr>
              <a:xfrm>
                <a:off x="6392092" y="189866"/>
                <a:ext cx="5480594" cy="5823610"/>
              </a:xfrm>
              <a:prstGeom prst="rect">
                <a:avLst/>
              </a:prstGeom>
            </p:spPr>
          </p:pic>
        </mc:Fallback>
      </mc:AlternateContent>
      <p:sp>
        <p:nvSpPr>
          <p:cNvPr id="2" name="TextBox 1">
            <a:extLst>
              <a:ext uri="{FF2B5EF4-FFF2-40B4-BE49-F238E27FC236}">
                <a16:creationId xmlns:a16="http://schemas.microsoft.com/office/drawing/2014/main" id="{852734F1-459E-F86F-E2D8-006D8E696DA2}"/>
              </a:ext>
            </a:extLst>
          </p:cNvPr>
          <p:cNvSpPr txBox="1"/>
          <p:nvPr/>
        </p:nvSpPr>
        <p:spPr>
          <a:xfrm>
            <a:off x="1451277" y="3306279"/>
            <a:ext cx="4172515"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400" dirty="0"/>
              <a:t>This pie highlights the broad tenure and size breakdown in Cambridge, with far more private and social rented homes than other districts. Owned homes see a good number of 2, 3 and 4 beds but few 1 beds, while and private and social rented tend to favour 1, 2 and 3 beds. Very few 4 and 5 bed social rented, but a number of private rented 4 and 5 beds.</a:t>
            </a:r>
          </a:p>
        </p:txBody>
      </p:sp>
    </p:spTree>
    <p:extLst>
      <p:ext uri="{BB962C8B-B14F-4D97-AF65-F5344CB8AC3E}">
        <p14:creationId xmlns:p14="http://schemas.microsoft.com/office/powerpoint/2010/main" val="213788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FF34BC1C-2899-46A1-9829-113009FD8B26}"/>
              </a:ext>
            </a:extLst>
          </p:cNvPr>
          <p:cNvSpPr>
            <a:spLocks noGrp="1"/>
          </p:cNvSpPr>
          <p:nvPr>
            <p:ph type="title"/>
          </p:nvPr>
        </p:nvSpPr>
        <p:spPr>
          <a:xfrm>
            <a:off x="659301" y="1474969"/>
            <a:ext cx="3170430" cy="1868760"/>
          </a:xfrm>
        </p:spPr>
        <p:txBody>
          <a:bodyPr vert="horz" lIns="91440" tIns="45720" rIns="91440" bIns="0" rtlCol="0" anchor="b">
            <a:normAutofit fontScale="90000"/>
          </a:bodyPr>
          <a:lstStyle/>
          <a:p>
            <a:r>
              <a:rPr lang="en-US" sz="3600" dirty="0"/>
              <a:t>Comparing Household tenure &amp; beds </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0878C7EF-BB8B-48A2-AB1A-E816E063239F}"/>
              </a:ext>
            </a:extLst>
          </p:cNvPr>
          <p:cNvSpPr/>
          <p:nvPr/>
        </p:nvSpPr>
        <p:spPr>
          <a:xfrm>
            <a:off x="9201594" y="411022"/>
            <a:ext cx="2898102"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Fewer 2, 3 &amp; 4 bed owned homes, more private rented of all sizes, and more social rented of all sizes</a:t>
            </a:r>
          </a:p>
        </p:txBody>
      </p:sp>
      <p:sp>
        <p:nvSpPr>
          <p:cNvPr id="21" name="Slide Number Placeholder 4">
            <a:extLst>
              <a:ext uri="{FF2B5EF4-FFF2-40B4-BE49-F238E27FC236}">
                <a16:creationId xmlns:a16="http://schemas.microsoft.com/office/drawing/2014/main" id="{CD48686B-33E1-49EC-9B75-AFAA723A550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12</a:t>
            </a:fld>
            <a:endParaRPr lang="en-US" dirty="0"/>
          </a:p>
        </p:txBody>
      </p:sp>
      <p:sp>
        <p:nvSpPr>
          <p:cNvPr id="25" name="Footer Placeholder 3">
            <a:extLst>
              <a:ext uri="{FF2B5EF4-FFF2-40B4-BE49-F238E27FC236}">
                <a16:creationId xmlns:a16="http://schemas.microsoft.com/office/drawing/2014/main" id="{8517453F-EB16-45A8-BAB1-F241AA57C15F}"/>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graphicFrame>
        <p:nvGraphicFramePr>
          <p:cNvPr id="27" name="Chart 26">
            <a:extLst>
              <a:ext uri="{FF2B5EF4-FFF2-40B4-BE49-F238E27FC236}">
                <a16:creationId xmlns:a16="http://schemas.microsoft.com/office/drawing/2014/main" id="{3F2F95CC-FB94-4ACC-A531-6F008B45B21A}"/>
              </a:ext>
            </a:extLst>
          </p:cNvPr>
          <p:cNvGraphicFramePr>
            <a:graphicFrameLocks/>
          </p:cNvGraphicFramePr>
          <p:nvPr>
            <p:extLst>
              <p:ext uri="{D42A27DB-BD31-4B8C-83A1-F6EECF244321}">
                <p14:modId xmlns:p14="http://schemas.microsoft.com/office/powerpoint/2010/main" val="2176364314"/>
              </p:ext>
            </p:extLst>
          </p:nvPr>
        </p:nvGraphicFramePr>
        <p:xfrm>
          <a:off x="4532031" y="966534"/>
          <a:ext cx="6539038"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4F67AA9-2736-562B-B8CF-3AD11F89C3DD}"/>
              </a:ext>
            </a:extLst>
          </p:cNvPr>
          <p:cNvSpPr txBox="1"/>
          <p:nvPr/>
        </p:nvSpPr>
        <p:spPr>
          <a:xfrm>
            <a:off x="652496" y="3684285"/>
            <a:ext cx="3177235" cy="1782060"/>
          </a:xfrm>
          <a:prstGeom prst="rect">
            <a:avLst/>
          </a:prstGeom>
        </p:spPr>
        <p:txBody>
          <a:bodyPr vert="horz" lIns="91440" tIns="45720" rIns="91440" bIns="45720" rtlCol="0" anchor="t">
            <a:normAutofit fontScale="92500"/>
          </a:bodyPr>
          <a:lstStyle/>
          <a:p>
            <a:pPr defTabSz="914400">
              <a:lnSpc>
                <a:spcPct val="120000"/>
              </a:lnSpc>
              <a:spcAft>
                <a:spcPts val="600"/>
              </a:spcAft>
              <a:buClr>
                <a:schemeClr val="accent1"/>
              </a:buClr>
              <a:buSzPct val="100000"/>
            </a:pPr>
            <a:r>
              <a:rPr lang="en-US" dirty="0"/>
              <a:t>This chart combines Census 2011 household data on broad tenure group and number of bedrooms, and compares this district to the study area total (all)</a:t>
            </a:r>
          </a:p>
        </p:txBody>
      </p:sp>
    </p:spTree>
    <p:extLst>
      <p:ext uri="{BB962C8B-B14F-4D97-AF65-F5344CB8AC3E}">
        <p14:creationId xmlns:p14="http://schemas.microsoft.com/office/powerpoint/2010/main" val="35910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3530157" cy="1049235"/>
          </a:xfrm>
        </p:spPr>
        <p:txBody>
          <a:bodyPr vert="horz" lIns="91440" tIns="45720" rIns="91440" bIns="45720" rtlCol="0" anchor="t">
            <a:noAutofit/>
          </a:bodyPr>
          <a:lstStyle/>
          <a:p>
            <a:r>
              <a:rPr lang="en-US" sz="3600" dirty="0"/>
              <a:t>Likely 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81" y="2015732"/>
            <a:ext cx="4191573" cy="3808157"/>
          </a:xfrm>
        </p:spPr>
        <p:txBody>
          <a:bodyPr vert="horz" lIns="91440" tIns="45720" rIns="91440" bIns="45720" rtlCol="0" anchor="t">
            <a:normAutofit fontScale="85000" lnSpcReduction="10000"/>
          </a:bodyPr>
          <a:lstStyle/>
          <a:p>
            <a:r>
              <a:rPr lang="en-US" dirty="0"/>
              <a:t>Census 2011 asked if a household had moved in the year leading up to Census night. Please see slide 5 for definitions, but in summary a </a:t>
            </a:r>
            <a:r>
              <a:rPr lang="en-GB" sz="2000" dirty="0">
                <a:solidFill>
                  <a:schemeClr val="tx1"/>
                </a:solidFill>
              </a:rPr>
              <a:t>‘wholly moving household’ is one where </a:t>
            </a:r>
            <a:r>
              <a:rPr lang="en-GB" sz="2000" u="sng" dirty="0">
                <a:solidFill>
                  <a:schemeClr val="tx1"/>
                </a:solidFill>
              </a:rPr>
              <a:t>all</a:t>
            </a:r>
            <a:r>
              <a:rPr lang="en-GB" sz="2000" dirty="0">
                <a:solidFill>
                  <a:schemeClr val="tx1"/>
                </a:solidFill>
              </a:rPr>
              <a:t> members of the household have moved from the same address.  A ‘partly moving household’ is where one or more members of the household have moved in the last year but </a:t>
            </a:r>
            <a:r>
              <a:rPr lang="en-GB" sz="2000" u="sng" dirty="0">
                <a:solidFill>
                  <a:schemeClr val="tx1"/>
                </a:solidFill>
              </a:rPr>
              <a:t>not all</a:t>
            </a:r>
            <a:r>
              <a:rPr lang="en-GB" sz="2000" dirty="0">
                <a:solidFill>
                  <a:schemeClr val="tx1"/>
                </a:solidFill>
              </a:rPr>
              <a:t> members have moved from the same address. </a:t>
            </a:r>
            <a:endParaRPr lang="en-US" dirty="0"/>
          </a:p>
          <a:p>
            <a:r>
              <a:rPr lang="en-US" dirty="0"/>
              <a:t>The pie chart shows the total movers for Cambridge</a:t>
            </a:r>
            <a:r>
              <a:rPr lang="en-GB" dirty="0"/>
              <a:t>.</a:t>
            </a:r>
          </a:p>
        </p:txBody>
      </p:sp>
      <p:sp>
        <p:nvSpPr>
          <p:cNvPr id="7" name="Slide Number Placeholder 4">
            <a:extLst>
              <a:ext uri="{FF2B5EF4-FFF2-40B4-BE49-F238E27FC236}">
                <a16:creationId xmlns:a16="http://schemas.microsoft.com/office/drawing/2014/main" id="{F5C90AC8-DE87-42E8-ABB7-C4854A4B8BA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13</a:t>
            </a:fld>
            <a:endParaRPr lang="en-US" dirty="0"/>
          </a:p>
        </p:txBody>
      </p:sp>
      <p:graphicFrame>
        <p:nvGraphicFramePr>
          <p:cNvPr id="8" name="Chart 7">
            <a:extLst>
              <a:ext uri="{FF2B5EF4-FFF2-40B4-BE49-F238E27FC236}">
                <a16:creationId xmlns:a16="http://schemas.microsoft.com/office/drawing/2014/main" id="{AF23A7AC-226F-4AFB-BD9D-A9033E3DCD79}"/>
              </a:ext>
            </a:extLst>
          </p:cNvPr>
          <p:cNvGraphicFramePr>
            <a:graphicFrameLocks/>
          </p:cNvGraphicFramePr>
          <p:nvPr>
            <p:extLst>
              <p:ext uri="{D42A27DB-BD31-4B8C-83A1-F6EECF244321}">
                <p14:modId xmlns:p14="http://schemas.microsoft.com/office/powerpoint/2010/main" val="4173014482"/>
              </p:ext>
            </p:extLst>
          </p:nvPr>
        </p:nvGraphicFramePr>
        <p:xfrm>
          <a:off x="6016198" y="351692"/>
          <a:ext cx="5800664" cy="5509845"/>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3">
            <a:extLst>
              <a:ext uri="{FF2B5EF4-FFF2-40B4-BE49-F238E27FC236}">
                <a16:creationId xmlns:a16="http://schemas.microsoft.com/office/drawing/2014/main" id="{E8F21471-388C-494D-BAB5-656AA451A8FC}"/>
              </a:ext>
            </a:extLst>
          </p:cNvPr>
          <p:cNvSpPr>
            <a:spLocks noGrp="1"/>
          </p:cNvSpPr>
          <p:nvPr>
            <p:ph type="ftr" sz="quarter" idx="4294967295"/>
          </p:nvPr>
        </p:nvSpPr>
        <p:spPr>
          <a:xfrm>
            <a:off x="0" y="6548799"/>
            <a:ext cx="4973915" cy="309201"/>
          </a:xfrm>
          <a:prstGeom prst="rect">
            <a:avLst/>
          </a:prstGeom>
        </p:spPr>
        <p:txBody>
          <a:bodyPr/>
          <a:lstStyle/>
          <a:p>
            <a:r>
              <a:rPr lang="en-US" sz="1000" spc="200" dirty="0">
                <a:solidFill>
                  <a:schemeClr val="bg1"/>
                </a:solidFill>
              </a:rPr>
              <a:t>Cambridge  </a:t>
            </a:r>
          </a:p>
        </p:txBody>
      </p:sp>
      <p:sp>
        <p:nvSpPr>
          <p:cNvPr id="4" name="TextBox 3">
            <a:extLst>
              <a:ext uri="{FF2B5EF4-FFF2-40B4-BE49-F238E27FC236}">
                <a16:creationId xmlns:a16="http://schemas.microsoft.com/office/drawing/2014/main" id="{2060C93E-B08E-4ED2-428C-1E6A083BFFFC}"/>
              </a:ext>
            </a:extLst>
          </p:cNvPr>
          <p:cNvSpPr txBox="1"/>
          <p:nvPr/>
        </p:nvSpPr>
        <p:spPr>
          <a:xfrm>
            <a:off x="9675223" y="5108800"/>
            <a:ext cx="2110964" cy="71508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72% non-movers</a:t>
            </a:r>
          </a:p>
          <a:p>
            <a:pPr algn="ctr"/>
            <a:r>
              <a:rPr lang="en-GB" dirty="0"/>
              <a:t>28% movers</a:t>
            </a:r>
          </a:p>
        </p:txBody>
      </p:sp>
    </p:spTree>
    <p:extLst>
      <p:ext uri="{BB962C8B-B14F-4D97-AF65-F5344CB8AC3E}">
        <p14:creationId xmlns:p14="http://schemas.microsoft.com/office/powerpoint/2010/main" val="392108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02060D8-A284-4502-904C-631F114748B2}"/>
              </a:ext>
            </a:extLst>
          </p:cNvPr>
          <p:cNvGraphicFramePr>
            <a:graphicFrameLocks/>
          </p:cNvGraphicFramePr>
          <p:nvPr>
            <p:extLst>
              <p:ext uri="{D42A27DB-BD31-4B8C-83A1-F6EECF244321}">
                <p14:modId xmlns:p14="http://schemas.microsoft.com/office/powerpoint/2010/main" val="3066340948"/>
              </p:ext>
            </p:extLst>
          </p:nvPr>
        </p:nvGraphicFramePr>
        <p:xfrm>
          <a:off x="6519068" y="1183640"/>
          <a:ext cx="5127987" cy="490075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8EB1C9D4-5AF4-499C-B639-80524371747E}"/>
              </a:ext>
            </a:extLst>
          </p:cNvPr>
          <p:cNvSpPr>
            <a:spLocks noGrp="1"/>
          </p:cNvSpPr>
          <p:nvPr>
            <p:ph type="title"/>
          </p:nvPr>
        </p:nvSpPr>
        <p:spPr>
          <a:xfrm>
            <a:off x="1447189" y="279544"/>
            <a:ext cx="9603275" cy="1049235"/>
          </a:xfrm>
        </p:spPr>
        <p:txBody>
          <a:bodyPr/>
          <a:lstStyle/>
          <a:p>
            <a:r>
              <a:rPr lang="en-US" dirty="0"/>
              <a:t>comparing LIKELY MOVERS</a:t>
            </a:r>
            <a:endParaRPr lang="en-GB" dirty="0"/>
          </a:p>
        </p:txBody>
      </p:sp>
      <p:sp>
        <p:nvSpPr>
          <p:cNvPr id="8" name="Slide Number Placeholder 4">
            <a:extLst>
              <a:ext uri="{FF2B5EF4-FFF2-40B4-BE49-F238E27FC236}">
                <a16:creationId xmlns:a16="http://schemas.microsoft.com/office/drawing/2014/main" id="{16CD1E61-9DD9-4FE0-81A9-AB0AC762852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14</a:t>
            </a:fld>
            <a:endParaRPr lang="en-US" dirty="0"/>
          </a:p>
        </p:txBody>
      </p:sp>
      <p:graphicFrame>
        <p:nvGraphicFramePr>
          <p:cNvPr id="9" name="Chart 8">
            <a:extLst>
              <a:ext uri="{FF2B5EF4-FFF2-40B4-BE49-F238E27FC236}">
                <a16:creationId xmlns:a16="http://schemas.microsoft.com/office/drawing/2014/main" id="{AF23A7AC-226F-4AFB-BD9D-A9033E3DCD79}"/>
              </a:ext>
            </a:extLst>
          </p:cNvPr>
          <p:cNvGraphicFramePr>
            <a:graphicFrameLocks/>
          </p:cNvGraphicFramePr>
          <p:nvPr>
            <p:extLst>
              <p:ext uri="{D42A27DB-BD31-4B8C-83A1-F6EECF244321}">
                <p14:modId xmlns:p14="http://schemas.microsoft.com/office/powerpoint/2010/main" val="1637870187"/>
              </p:ext>
            </p:extLst>
          </p:nvPr>
        </p:nvGraphicFramePr>
        <p:xfrm>
          <a:off x="1141536" y="1183640"/>
          <a:ext cx="5364480" cy="4870198"/>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3">
            <a:extLst>
              <a:ext uri="{FF2B5EF4-FFF2-40B4-BE49-F238E27FC236}">
                <a16:creationId xmlns:a16="http://schemas.microsoft.com/office/drawing/2014/main" id="{05D08AD1-48F4-4D9D-A069-B1B8D95D2192}"/>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5" name="Rectangle: Rounded Corners 4">
            <a:extLst>
              <a:ext uri="{FF2B5EF4-FFF2-40B4-BE49-F238E27FC236}">
                <a16:creationId xmlns:a16="http://schemas.microsoft.com/office/drawing/2014/main" id="{AA852DD3-12D9-4C1A-8C56-EFDC9CB5CF9A}"/>
              </a:ext>
            </a:extLst>
          </p:cNvPr>
          <p:cNvSpPr/>
          <p:nvPr/>
        </p:nvSpPr>
        <p:spPr>
          <a:xfrm>
            <a:off x="7201989" y="77022"/>
            <a:ext cx="4445066"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Cambridge has a high % of households likely to move, with 28% movers compared to 18% movers across the study area. Partial household moves and moves out of the area are a good deal higher (in % terms)</a:t>
            </a:r>
          </a:p>
        </p:txBody>
      </p:sp>
      <p:sp>
        <p:nvSpPr>
          <p:cNvPr id="2" name="TextBox 1">
            <a:extLst>
              <a:ext uri="{FF2B5EF4-FFF2-40B4-BE49-F238E27FC236}">
                <a16:creationId xmlns:a16="http://schemas.microsoft.com/office/drawing/2014/main" id="{A4658B7C-4779-0AF7-9BAD-BFAC46798622}"/>
              </a:ext>
            </a:extLst>
          </p:cNvPr>
          <p:cNvSpPr txBox="1"/>
          <p:nvPr/>
        </p:nvSpPr>
        <p:spPr>
          <a:xfrm>
            <a:off x="9828822" y="5505511"/>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82% non-movers</a:t>
            </a:r>
          </a:p>
          <a:p>
            <a:pPr algn="ctr"/>
            <a:r>
              <a:rPr lang="en-GB" sz="1400" dirty="0"/>
              <a:t>18% movers</a:t>
            </a:r>
          </a:p>
        </p:txBody>
      </p:sp>
      <p:sp>
        <p:nvSpPr>
          <p:cNvPr id="6" name="TextBox 5">
            <a:extLst>
              <a:ext uri="{FF2B5EF4-FFF2-40B4-BE49-F238E27FC236}">
                <a16:creationId xmlns:a16="http://schemas.microsoft.com/office/drawing/2014/main" id="{47D75B84-7019-4E4F-A1F7-7E93881D38F4}"/>
              </a:ext>
            </a:extLst>
          </p:cNvPr>
          <p:cNvSpPr txBox="1"/>
          <p:nvPr/>
        </p:nvSpPr>
        <p:spPr>
          <a:xfrm>
            <a:off x="4395052" y="5474956"/>
            <a:ext cx="2110964"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72% non-movers</a:t>
            </a:r>
          </a:p>
          <a:p>
            <a:pPr algn="ctr"/>
            <a:r>
              <a:rPr lang="en-GB" sz="1400" dirty="0"/>
              <a:t>28% movers</a:t>
            </a:r>
          </a:p>
        </p:txBody>
      </p:sp>
    </p:spTree>
    <p:extLst>
      <p:ext uri="{BB962C8B-B14F-4D97-AF65-F5344CB8AC3E}">
        <p14:creationId xmlns:p14="http://schemas.microsoft.com/office/powerpoint/2010/main" val="367075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19"/>
            <a:ext cx="4654614" cy="1049235"/>
          </a:xfrm>
        </p:spPr>
        <p:txBody>
          <a:bodyPr vert="horz" lIns="91440" tIns="45720" rIns="91440" bIns="45720" rtlCol="0" anchor="t">
            <a:noAutofit/>
          </a:bodyPr>
          <a:lstStyle/>
          <a:p>
            <a:r>
              <a:rPr lang="en-US" sz="3600" dirty="0"/>
              <a:t>Likely movers: </a:t>
            </a:r>
            <a:r>
              <a:rPr lang="en-US" sz="3600" cap="none" dirty="0"/>
              <a:t>DETAIL</a:t>
            </a:r>
            <a:endParaRPr lang="en-US" sz="3600" dirty="0"/>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79" y="2015734"/>
            <a:ext cx="4561276" cy="4367137"/>
          </a:xfrm>
        </p:spPr>
        <p:txBody>
          <a:bodyPr vert="horz" lIns="91440" tIns="45720" rIns="91440" bIns="45720" rtlCol="0" anchor="t">
            <a:normAutofit fontScale="92500" lnSpcReduction="20000"/>
          </a:bodyPr>
          <a:lstStyle/>
          <a:p>
            <a:pPr>
              <a:lnSpc>
                <a:spcPct val="110000"/>
              </a:lnSpc>
            </a:pPr>
            <a:r>
              <a:rPr lang="en-US" dirty="0"/>
              <a:t>We can also look at movers / non movers by tenure. This is a guide only and we can’t make big assumptions based on the data, but useful to be aware of.</a:t>
            </a:r>
          </a:p>
          <a:p>
            <a:pPr>
              <a:lnSpc>
                <a:spcPct val="110000"/>
              </a:lnSpc>
            </a:pPr>
            <a:r>
              <a:rPr lang="en-GB" dirty="0"/>
              <a:t>For those that moved in the year before Census day 2011, for </a:t>
            </a:r>
            <a:r>
              <a:rPr lang="en-US" dirty="0"/>
              <a:t>Cambridge </a:t>
            </a:r>
          </a:p>
          <a:p>
            <a:pPr lvl="1">
              <a:lnSpc>
                <a:spcPct val="110000"/>
              </a:lnSpc>
            </a:pPr>
            <a:r>
              <a:rPr lang="en-US" dirty="0"/>
              <a:t>62% of private renters moved</a:t>
            </a:r>
          </a:p>
          <a:p>
            <a:pPr lvl="1">
              <a:lnSpc>
                <a:spcPct val="110000"/>
              </a:lnSpc>
            </a:pPr>
            <a:r>
              <a:rPr lang="en-US" dirty="0"/>
              <a:t>22% of owners with a mortgage or shared owners moved</a:t>
            </a:r>
          </a:p>
          <a:p>
            <a:pPr lvl="1">
              <a:lnSpc>
                <a:spcPct val="110000"/>
              </a:lnSpc>
            </a:pPr>
            <a:r>
              <a:rPr lang="en-US" dirty="0"/>
              <a:t>21% of social renters moved</a:t>
            </a:r>
          </a:p>
          <a:p>
            <a:pPr lvl="1">
              <a:lnSpc>
                <a:spcPct val="110000"/>
              </a:lnSpc>
            </a:pPr>
            <a:r>
              <a:rPr lang="en-US" dirty="0"/>
              <a:t>13% of outright owners moved.</a:t>
            </a:r>
          </a:p>
          <a:p>
            <a:pPr>
              <a:lnSpc>
                <a:spcPct val="110000"/>
              </a:lnSpc>
            </a:pPr>
            <a:r>
              <a:rPr lang="en-US" dirty="0"/>
              <a:t>Will compare 2021 Census results which will have several different influences, yet to be released…</a:t>
            </a:r>
          </a:p>
        </p:txBody>
      </p:sp>
      <p:sp>
        <p:nvSpPr>
          <p:cNvPr id="7" name="Slide Number Placeholder 4">
            <a:extLst>
              <a:ext uri="{FF2B5EF4-FFF2-40B4-BE49-F238E27FC236}">
                <a16:creationId xmlns:a16="http://schemas.microsoft.com/office/drawing/2014/main" id="{0B6D35C0-741E-4C9C-ACD2-FE9B12D4E52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15</a:t>
            </a:fld>
            <a:endParaRPr lang="en-US" dirty="0"/>
          </a:p>
        </p:txBody>
      </p:sp>
      <p:graphicFrame>
        <p:nvGraphicFramePr>
          <p:cNvPr id="8" name="Chart 7">
            <a:extLst>
              <a:ext uri="{FF2B5EF4-FFF2-40B4-BE49-F238E27FC236}">
                <a16:creationId xmlns:a16="http://schemas.microsoft.com/office/drawing/2014/main" id="{3F2DE66F-C360-461E-ADD6-89FBF2D81334}"/>
              </a:ext>
            </a:extLst>
          </p:cNvPr>
          <p:cNvGraphicFramePr>
            <a:graphicFrameLocks/>
          </p:cNvGraphicFramePr>
          <p:nvPr>
            <p:extLst>
              <p:ext uri="{D42A27DB-BD31-4B8C-83A1-F6EECF244321}">
                <p14:modId xmlns:p14="http://schemas.microsoft.com/office/powerpoint/2010/main" val="3017364315"/>
              </p:ext>
            </p:extLst>
          </p:nvPr>
        </p:nvGraphicFramePr>
        <p:xfrm>
          <a:off x="6179147" y="269967"/>
          <a:ext cx="5854899" cy="5865484"/>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3">
            <a:extLst>
              <a:ext uri="{FF2B5EF4-FFF2-40B4-BE49-F238E27FC236}">
                <a16:creationId xmlns:a16="http://schemas.microsoft.com/office/drawing/2014/main" id="{1E89BF45-113C-4590-AE52-C650D780BC2F}"/>
              </a:ext>
            </a:extLst>
          </p:cNvPr>
          <p:cNvSpPr>
            <a:spLocks noGrp="1"/>
          </p:cNvSpPr>
          <p:nvPr>
            <p:ph type="ftr" sz="quarter" idx="4294967295"/>
          </p:nvPr>
        </p:nvSpPr>
        <p:spPr>
          <a:xfrm>
            <a:off x="0" y="6548799"/>
            <a:ext cx="4973915" cy="309201"/>
          </a:xfrm>
          <a:prstGeom prst="rect">
            <a:avLst/>
          </a:prstGeom>
        </p:spPr>
        <p:txBody>
          <a:bodyPr/>
          <a:lstStyle/>
          <a:p>
            <a:r>
              <a:rPr lang="en-US" sz="1000" spc="200" dirty="0">
                <a:solidFill>
                  <a:schemeClr val="bg1"/>
                </a:solidFill>
              </a:rPr>
              <a:t>Cambridge  </a:t>
            </a:r>
          </a:p>
        </p:txBody>
      </p:sp>
    </p:spTree>
    <p:extLst>
      <p:ext uri="{BB962C8B-B14F-4D97-AF65-F5344CB8AC3E}">
        <p14:creationId xmlns:p14="http://schemas.microsoft.com/office/powerpoint/2010/main" val="395732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DF94BF-B015-1C6B-312C-84C91435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773EB922-8AB1-1524-CF43-F82A02152AD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4722BA79-83C6-6CBD-AD04-96271EB25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47EE53-39BC-56EC-1AC0-60656749D9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5AB5FEAB-775F-7416-EA85-39C4FF39C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CB60668-0057-8998-FBE2-89770A4A5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3E649909-E3E8-2DC9-DE43-34BB0B0ED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EA365-45B7-A4E4-42D2-1BE8A7E31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A651FF4-458A-D21D-F640-970744A28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A535304-3461-0290-6176-001E6822E2A7}"/>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Income </a:t>
            </a:r>
          </a:p>
        </p:txBody>
      </p:sp>
      <p:sp>
        <p:nvSpPr>
          <p:cNvPr id="13" name="Text Placeholder 2">
            <a:extLst>
              <a:ext uri="{FF2B5EF4-FFF2-40B4-BE49-F238E27FC236}">
                <a16:creationId xmlns:a16="http://schemas.microsoft.com/office/drawing/2014/main" id="{071B853F-288D-1631-70EE-7ABCD3405A84}"/>
              </a:ext>
            </a:extLst>
          </p:cNvPr>
          <p:cNvSpPr txBox="1">
            <a:spLocks/>
          </p:cNvSpPr>
          <p:nvPr/>
        </p:nvSpPr>
        <p:spPr>
          <a:xfrm>
            <a:off x="1535372" y="3892734"/>
            <a:ext cx="9120954" cy="984874"/>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Income distribution</a:t>
            </a:r>
          </a:p>
          <a:p>
            <a:pPr algn="ctr"/>
            <a:r>
              <a:rPr lang="en-US" cap="all" dirty="0">
                <a:solidFill>
                  <a:schemeClr val="accent1"/>
                </a:solidFill>
              </a:rPr>
              <a:t>change in income</a:t>
            </a:r>
          </a:p>
        </p:txBody>
      </p:sp>
      <p:pic>
        <p:nvPicPr>
          <p:cNvPr id="14" name="Picture 13">
            <a:extLst>
              <a:ext uri="{FF2B5EF4-FFF2-40B4-BE49-F238E27FC236}">
                <a16:creationId xmlns:a16="http://schemas.microsoft.com/office/drawing/2014/main" id="{EC9A57F7-659F-D8E0-85B2-4481A1F831C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949EE055-3247-1C6A-F2BC-922AC98039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A18737AB-1108-23A9-9B87-29F80EE131A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16</a:t>
            </a:fld>
            <a:endParaRPr lang="en-US" dirty="0"/>
          </a:p>
        </p:txBody>
      </p:sp>
      <p:sp>
        <p:nvSpPr>
          <p:cNvPr id="2" name="Footer Placeholder 3">
            <a:extLst>
              <a:ext uri="{FF2B5EF4-FFF2-40B4-BE49-F238E27FC236}">
                <a16:creationId xmlns:a16="http://schemas.microsoft.com/office/drawing/2014/main" id="{809D2CA5-D589-0487-9D82-264A9E084353}"/>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1593611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15E668-E940-19D7-E4D2-4D03730D224B}"/>
              </a:ext>
            </a:extLst>
          </p:cNvPr>
          <p:cNvSpPr txBox="1">
            <a:spLocks/>
          </p:cNvSpPr>
          <p:nvPr/>
        </p:nvSpPr>
        <p:spPr>
          <a:xfrm>
            <a:off x="1447191" y="647401"/>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incomes</a:t>
            </a:r>
          </a:p>
        </p:txBody>
      </p:sp>
      <p:sp>
        <p:nvSpPr>
          <p:cNvPr id="4" name="Content Placeholder 6">
            <a:extLst>
              <a:ext uri="{FF2B5EF4-FFF2-40B4-BE49-F238E27FC236}">
                <a16:creationId xmlns:a16="http://schemas.microsoft.com/office/drawing/2014/main" id="{4953E6C5-7B51-B3D8-16E0-D52B578BE428}"/>
              </a:ext>
            </a:extLst>
          </p:cNvPr>
          <p:cNvSpPr txBox="1">
            <a:spLocks/>
          </p:cNvSpPr>
          <p:nvPr/>
        </p:nvSpPr>
        <p:spPr>
          <a:xfrm>
            <a:off x="1451579" y="2484379"/>
            <a:ext cx="9603275" cy="3611613"/>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r>
              <a:rPr lang="en-GB" sz="2900" dirty="0"/>
              <a:t>About caci data</a:t>
            </a:r>
          </a:p>
          <a:p>
            <a:r>
              <a:rPr lang="en-GB" cap="none" dirty="0">
                <a:solidFill>
                  <a:schemeClr val="tx1"/>
                </a:solidFill>
              </a:rPr>
              <a:t>A firm called CACI developed away to provide consistent and reliable household income estimates at postcode level across the UK. It uses information from CACI's lifestyle database, ONS average weekly earnings and living costs &amp; food survey to build a consistent and statistically reliable model.  </a:t>
            </a:r>
          </a:p>
          <a:p>
            <a:r>
              <a:rPr lang="en-GB" cap="none" dirty="0">
                <a:solidFill>
                  <a:schemeClr val="tx1"/>
                </a:solidFill>
              </a:rPr>
              <a:t>Income is </a:t>
            </a:r>
            <a:r>
              <a:rPr lang="en-GB" b="1" cap="none" dirty="0">
                <a:solidFill>
                  <a:schemeClr val="tx1"/>
                </a:solidFill>
              </a:rPr>
              <a:t>gross </a:t>
            </a:r>
            <a:r>
              <a:rPr lang="en-GB" cap="none" dirty="0">
                <a:solidFill>
                  <a:schemeClr val="tx1"/>
                </a:solidFill>
              </a:rPr>
              <a:t>household income from all sources including earnings, benefits and investments. </a:t>
            </a:r>
          </a:p>
          <a:p>
            <a:r>
              <a:rPr lang="en-GB" cap="none" dirty="0">
                <a:solidFill>
                  <a:schemeClr val="tx1"/>
                </a:solidFill>
              </a:rPr>
              <a:t>The data is provided as mean, median and mode income, and also breaks down into £5,000 bands. </a:t>
            </a:r>
          </a:p>
          <a:p>
            <a:r>
              <a:rPr lang="en-GB" cap="none" dirty="0">
                <a:solidFill>
                  <a:schemeClr val="tx1"/>
                </a:solidFill>
              </a:rPr>
              <a:t>There are a number of households in the lowest income bands, who we would expect should be supported by the benefit system so no-one would be on an income of less than £5k per year. However there are typically students and adults of pensionable age and some disadvantaged families in this banding. </a:t>
            </a:r>
          </a:p>
          <a:p>
            <a:r>
              <a:rPr lang="en-GB" cap="none" dirty="0">
                <a:solidFill>
                  <a:schemeClr val="tx1"/>
                </a:solidFill>
              </a:rPr>
              <a:t>It is also important to note that benefits are claimed by people higher up the income spectrum, it is not the sole preserve of the poorest households; these benefits help many households on modest and middling incomes make ends meet. </a:t>
            </a:r>
          </a:p>
          <a:p>
            <a:r>
              <a:rPr lang="en-GB" cap="none" dirty="0">
                <a:solidFill>
                  <a:schemeClr val="tx1"/>
                </a:solidFill>
              </a:rPr>
              <a:t>CACI data is provided on a subscription basis, there is no web link to the source data. Local access comes via our subscription to Hometrack.</a:t>
            </a:r>
          </a:p>
          <a:p>
            <a:r>
              <a:rPr lang="en-GB" cap="none" dirty="0">
                <a:solidFill>
                  <a:schemeClr val="tx1"/>
                </a:solidFill>
              </a:rPr>
              <a:t>CACI stands for </a:t>
            </a:r>
            <a:r>
              <a:rPr lang="en-GB" b="1" cap="none" dirty="0">
                <a:solidFill>
                  <a:schemeClr val="tx1"/>
                </a:solidFill>
              </a:rPr>
              <a:t>C</a:t>
            </a:r>
            <a:r>
              <a:rPr lang="en-GB" cap="none" dirty="0">
                <a:solidFill>
                  <a:schemeClr val="tx1"/>
                </a:solidFill>
              </a:rPr>
              <a:t>onsolidated </a:t>
            </a:r>
            <a:r>
              <a:rPr lang="en-GB" b="1" cap="none" dirty="0">
                <a:solidFill>
                  <a:schemeClr val="tx1"/>
                </a:solidFill>
              </a:rPr>
              <a:t>A</a:t>
            </a:r>
            <a:r>
              <a:rPr lang="en-GB" cap="none" dirty="0">
                <a:solidFill>
                  <a:schemeClr val="tx1"/>
                </a:solidFill>
              </a:rPr>
              <a:t>nalysis </a:t>
            </a:r>
            <a:r>
              <a:rPr lang="en-GB" b="1" cap="none" dirty="0">
                <a:solidFill>
                  <a:schemeClr val="tx1"/>
                </a:solidFill>
              </a:rPr>
              <a:t>C</a:t>
            </a:r>
            <a:r>
              <a:rPr lang="en-GB" cap="none" dirty="0">
                <a:solidFill>
                  <a:schemeClr val="tx1"/>
                </a:solidFill>
              </a:rPr>
              <a:t>entre </a:t>
            </a:r>
            <a:r>
              <a:rPr lang="en-GB" b="1" cap="none" dirty="0">
                <a:solidFill>
                  <a:schemeClr val="tx1"/>
                </a:solidFill>
              </a:rPr>
              <a:t>I</a:t>
            </a:r>
            <a:r>
              <a:rPr lang="en-GB" cap="none" dirty="0">
                <a:solidFill>
                  <a:schemeClr val="tx1"/>
                </a:solidFill>
              </a:rPr>
              <a:t>ncorporated.</a:t>
            </a:r>
          </a:p>
        </p:txBody>
      </p:sp>
      <p:sp>
        <p:nvSpPr>
          <p:cNvPr id="5" name="Slide Number Placeholder 4">
            <a:extLst>
              <a:ext uri="{FF2B5EF4-FFF2-40B4-BE49-F238E27FC236}">
                <a16:creationId xmlns:a16="http://schemas.microsoft.com/office/drawing/2014/main" id="{843D73D2-6901-C3CA-2014-B3DCF6B53584}"/>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17</a:t>
            </a:fld>
            <a:endParaRPr lang="en-US" dirty="0"/>
          </a:p>
        </p:txBody>
      </p:sp>
      <p:graphicFrame>
        <p:nvGraphicFramePr>
          <p:cNvPr id="6" name="Table 5">
            <a:extLst>
              <a:ext uri="{FF2B5EF4-FFF2-40B4-BE49-F238E27FC236}">
                <a16:creationId xmlns:a16="http://schemas.microsoft.com/office/drawing/2014/main" id="{A316CD9A-DCB5-BE04-E50B-76A4571CD542}"/>
              </a:ext>
            </a:extLst>
          </p:cNvPr>
          <p:cNvGraphicFramePr>
            <a:graphicFrameLocks noGrp="1"/>
          </p:cNvGraphicFramePr>
          <p:nvPr>
            <p:extLst>
              <p:ext uri="{D42A27DB-BD31-4B8C-83A1-F6EECF244321}">
                <p14:modId xmlns:p14="http://schemas.microsoft.com/office/powerpoint/2010/main" val="2985472379"/>
              </p:ext>
            </p:extLst>
          </p:nvPr>
        </p:nvGraphicFramePr>
        <p:xfrm>
          <a:off x="1447191" y="1703720"/>
          <a:ext cx="9607661" cy="780659"/>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030583">
                  <a:extLst>
                    <a:ext uri="{9D8B030D-6E8A-4147-A177-3AD203B41FA5}">
                      <a16:colId xmlns:a16="http://schemas.microsoft.com/office/drawing/2014/main" val="3294435107"/>
                    </a:ext>
                  </a:extLst>
                </a:gridCol>
                <a:gridCol w="2685915">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CACI via Hometrack subscription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None (not open data)</a:t>
                      </a:r>
                    </a:p>
                  </a:txBody>
                  <a:tcPr marL="0" marR="0" marT="0" marB="0" anchor="ctr"/>
                </a:tc>
                <a:tc>
                  <a:txBody>
                    <a:bodyPr/>
                    <a:lstStyle/>
                    <a:p>
                      <a:pPr algn="l"/>
                      <a:r>
                        <a:rPr lang="en-GB" sz="1200" b="0" dirty="0">
                          <a:latin typeface="+mn-lt"/>
                        </a:rPr>
                        <a:t>Jan 2020 – Jan 2021 (updated May 2021)</a:t>
                      </a:r>
                    </a:p>
                  </a:txBody>
                  <a:tcPr anchor="ctr"/>
                </a:tc>
                <a:extLst>
                  <a:ext uri="{0D108BD9-81ED-4DB2-BD59-A6C34878D82A}">
                    <a16:rowId xmlns:a16="http://schemas.microsoft.com/office/drawing/2014/main" val="2279856294"/>
                  </a:ext>
                </a:extLst>
              </a:tr>
            </a:tbl>
          </a:graphicData>
        </a:graphic>
      </p:graphicFrame>
      <p:sp>
        <p:nvSpPr>
          <p:cNvPr id="2" name="Footer Placeholder 3">
            <a:extLst>
              <a:ext uri="{FF2B5EF4-FFF2-40B4-BE49-F238E27FC236}">
                <a16:creationId xmlns:a16="http://schemas.microsoft.com/office/drawing/2014/main" id="{6257119C-E73C-044A-CA7E-BD0C485F03DB}"/>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305889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03871" cy="1108529"/>
          </a:xfrm>
        </p:spPr>
        <p:txBody>
          <a:bodyPr vert="horz" lIns="91440" tIns="45720" rIns="91440" bIns="0" rtlCol="0" anchor="b">
            <a:noAutofit/>
          </a:bodyPr>
          <a:lstStyle/>
          <a:p>
            <a:r>
              <a:rPr lang="en-GB" sz="3600" dirty="0"/>
              <a:t>INCOME DISTRIBUTION</a:t>
            </a:r>
            <a:endParaRPr lang="en-US" sz="36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AE7114-1A5E-4C57-9923-DBA940193DAD}"/>
              </a:ext>
            </a:extLst>
          </p:cNvPr>
          <p:cNvSpPr txBox="1"/>
          <p:nvPr/>
        </p:nvSpPr>
        <p:spPr>
          <a:xfrm>
            <a:off x="659301" y="3724507"/>
            <a:ext cx="2823919" cy="923330"/>
          </a:xfrm>
          <a:prstGeom prst="rect">
            <a:avLst/>
          </a:prstGeom>
          <a:noFill/>
        </p:spPr>
        <p:txBody>
          <a:bodyPr wrap="square" rtlCol="0">
            <a:spAutoFit/>
          </a:bodyPr>
          <a:lstStyle/>
          <a:p>
            <a:r>
              <a:rPr lang="en-US" sz="1800" dirty="0"/>
              <a:t>Count of households in £5,000 income bands</a:t>
            </a:r>
            <a:br>
              <a:rPr lang="en-US" sz="1800" dirty="0"/>
            </a:br>
            <a:r>
              <a:rPr lang="en-US" sz="1800" dirty="0"/>
              <a:t>(income includes benefits)</a:t>
            </a:r>
            <a:endParaRPr lang="en-GB" dirty="0"/>
          </a:p>
        </p:txBody>
      </p:sp>
      <p:sp>
        <p:nvSpPr>
          <p:cNvPr id="23" name="Slide Number Placeholder 4">
            <a:extLst>
              <a:ext uri="{FF2B5EF4-FFF2-40B4-BE49-F238E27FC236}">
                <a16:creationId xmlns:a16="http://schemas.microsoft.com/office/drawing/2014/main" id="{176C4F08-49F3-4072-8D6B-37ABF4C40F8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18</a:t>
            </a:fld>
            <a:endParaRPr lang="en-US" dirty="0"/>
          </a:p>
        </p:txBody>
      </p:sp>
      <p:graphicFrame>
        <p:nvGraphicFramePr>
          <p:cNvPr id="25" name="Chart 24">
            <a:extLst>
              <a:ext uri="{FF2B5EF4-FFF2-40B4-BE49-F238E27FC236}">
                <a16:creationId xmlns:a16="http://schemas.microsoft.com/office/drawing/2014/main" id="{CD6DB5FD-D72C-47F0-9B90-8C2AFC4D9880}"/>
              </a:ext>
            </a:extLst>
          </p:cNvPr>
          <p:cNvGraphicFramePr>
            <a:graphicFrameLocks/>
          </p:cNvGraphicFramePr>
          <p:nvPr>
            <p:extLst>
              <p:ext uri="{D42A27DB-BD31-4B8C-83A1-F6EECF244321}">
                <p14:modId xmlns:p14="http://schemas.microsoft.com/office/powerpoint/2010/main" val="2962160904"/>
              </p:ext>
            </p:extLst>
          </p:nvPr>
        </p:nvGraphicFramePr>
        <p:xfrm>
          <a:off x="4455487" y="974017"/>
          <a:ext cx="6615734" cy="4139287"/>
        </p:xfrm>
        <a:graphic>
          <a:graphicData uri="http://schemas.openxmlformats.org/drawingml/2006/chart">
            <c:chart xmlns:c="http://schemas.openxmlformats.org/drawingml/2006/chart" xmlns:r="http://schemas.openxmlformats.org/officeDocument/2006/relationships" r:id="rId3"/>
          </a:graphicData>
        </a:graphic>
      </p:graphicFrame>
      <p:sp>
        <p:nvSpPr>
          <p:cNvPr id="21" name="Footer Placeholder 3">
            <a:extLst>
              <a:ext uri="{FF2B5EF4-FFF2-40B4-BE49-F238E27FC236}">
                <a16:creationId xmlns:a16="http://schemas.microsoft.com/office/drawing/2014/main" id="{0CFD3C06-8857-421B-82AF-DEE103D14864}"/>
              </a:ext>
            </a:extLst>
          </p:cNvPr>
          <p:cNvSpPr>
            <a:spLocks noGrp="1"/>
          </p:cNvSpPr>
          <p:nvPr>
            <p:ph type="ftr" sz="quarter" idx="4294967295"/>
          </p:nvPr>
        </p:nvSpPr>
        <p:spPr>
          <a:xfrm>
            <a:off x="-16974" y="6560229"/>
            <a:ext cx="4973915" cy="309201"/>
          </a:xfrm>
          <a:prstGeom prst="rect">
            <a:avLst/>
          </a:prstGeom>
        </p:spPr>
        <p:txBody>
          <a:bodyPr/>
          <a:lstStyle/>
          <a:p>
            <a:r>
              <a:rPr lang="en-US" sz="1000" spc="200" dirty="0">
                <a:solidFill>
                  <a:schemeClr val="bg1"/>
                </a:solidFill>
              </a:rPr>
              <a:t>Cambridge  </a:t>
            </a:r>
          </a:p>
        </p:txBody>
      </p:sp>
    </p:spTree>
    <p:extLst>
      <p:ext uri="{BB962C8B-B14F-4D97-AF65-F5344CB8AC3E}">
        <p14:creationId xmlns:p14="http://schemas.microsoft.com/office/powerpoint/2010/main" val="89044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66789-928C-28D6-FD7E-BCE3E08DA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8001D3A-94E9-B4E3-4813-979B841B4DE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3E04AEC2-29FA-96DE-B24E-241EF13F60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FE7637-075A-DB50-CB0F-8A8F8C1536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52A7476C-AA3F-0E5F-43C6-FCCBE6184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077BE3-88C0-46B0-165F-714A8873E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2">
            <a:extLst>
              <a:ext uri="{FF2B5EF4-FFF2-40B4-BE49-F238E27FC236}">
                <a16:creationId xmlns:a16="http://schemas.microsoft.com/office/drawing/2014/main" id="{BBFB7BA0-8C3A-0CB7-5DD2-8DAC44D9495B}"/>
              </a:ext>
            </a:extLst>
          </p:cNvPr>
          <p:cNvSpPr txBox="1">
            <a:spLocks/>
          </p:cNvSpPr>
          <p:nvPr/>
        </p:nvSpPr>
        <p:spPr>
          <a:xfrm>
            <a:off x="659301" y="1474969"/>
            <a:ext cx="2823919"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100" dirty="0"/>
              <a:t>Comparing income distribution</a:t>
            </a:r>
          </a:p>
        </p:txBody>
      </p:sp>
      <p:cxnSp>
        <p:nvCxnSpPr>
          <p:cNvPr id="10" name="Straight Connector 9">
            <a:extLst>
              <a:ext uri="{FF2B5EF4-FFF2-40B4-BE49-F238E27FC236}">
                <a16:creationId xmlns:a16="http://schemas.microsoft.com/office/drawing/2014/main" id="{41ACCC65-4E28-8797-2C17-10E2691935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C410DEED-7631-C464-E486-3964D58550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2" name="Rectangle 11">
              <a:extLst>
                <a:ext uri="{FF2B5EF4-FFF2-40B4-BE49-F238E27FC236}">
                  <a16:creationId xmlns:a16="http://schemas.microsoft.com/office/drawing/2014/main" id="{B2E3F409-B0D3-9834-2F06-91A178C9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713A5EA-AC4C-85E1-4F0A-C6BB36F30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C624DAA8-6649-AD26-D4C4-A395F8E26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9128F74-0BDC-2554-ECE4-5580C466302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B357078D-CB81-5670-FBFD-26D1E2A82B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C8BEF145-6A5E-C11F-5587-DD2507A21EB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19</a:t>
            </a:fld>
            <a:endParaRPr lang="en-US" dirty="0"/>
          </a:p>
        </p:txBody>
      </p:sp>
      <p:sp>
        <p:nvSpPr>
          <p:cNvPr id="20" name="TextBox 19">
            <a:extLst>
              <a:ext uri="{FF2B5EF4-FFF2-40B4-BE49-F238E27FC236}">
                <a16:creationId xmlns:a16="http://schemas.microsoft.com/office/drawing/2014/main" id="{D1B21F1A-F910-2B25-2EB4-B4F0FE8E137F}"/>
              </a:ext>
            </a:extLst>
          </p:cNvPr>
          <p:cNvSpPr txBox="1"/>
          <p:nvPr/>
        </p:nvSpPr>
        <p:spPr>
          <a:xfrm>
            <a:off x="648802" y="3512559"/>
            <a:ext cx="3314371" cy="2554545"/>
          </a:xfrm>
          <a:prstGeom prst="rect">
            <a:avLst/>
          </a:prstGeom>
          <a:noFill/>
        </p:spPr>
        <p:txBody>
          <a:bodyPr wrap="square" rtlCol="0">
            <a:spAutoFit/>
          </a:bodyPr>
          <a:lstStyle/>
          <a:p>
            <a:r>
              <a:rPr lang="en-GB" sz="1600" dirty="0"/>
              <a:t>Please note, the total line (that is, the total number of households in each £5K income band across the whole study area) is plotted on a different axis (on the right) to the districts (axis on the left), enabling us to compare the “shape” of the two graphs, despite the number of households in each £5K band being very different</a:t>
            </a:r>
          </a:p>
        </p:txBody>
      </p:sp>
      <p:graphicFrame>
        <p:nvGraphicFramePr>
          <p:cNvPr id="21" name="Chart 20">
            <a:extLst>
              <a:ext uri="{FF2B5EF4-FFF2-40B4-BE49-F238E27FC236}">
                <a16:creationId xmlns:a16="http://schemas.microsoft.com/office/drawing/2014/main" id="{295785E0-F85D-48BD-83D5-09F97FC726BD}"/>
              </a:ext>
            </a:extLst>
          </p:cNvPr>
          <p:cNvGraphicFramePr>
            <a:graphicFrameLocks/>
          </p:cNvGraphicFramePr>
          <p:nvPr>
            <p:extLst>
              <p:ext uri="{D42A27DB-BD31-4B8C-83A1-F6EECF244321}">
                <p14:modId xmlns:p14="http://schemas.microsoft.com/office/powerpoint/2010/main" val="639409328"/>
              </p:ext>
            </p:extLst>
          </p:nvPr>
        </p:nvGraphicFramePr>
        <p:xfrm>
          <a:off x="4455184" y="976903"/>
          <a:ext cx="6615884"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Rounded Corners 18">
            <a:extLst>
              <a:ext uri="{FF2B5EF4-FFF2-40B4-BE49-F238E27FC236}">
                <a16:creationId xmlns:a16="http://schemas.microsoft.com/office/drawing/2014/main" id="{7F371C78-4FC5-5364-2BAB-EB0031588B80}"/>
              </a:ext>
            </a:extLst>
          </p:cNvPr>
          <p:cNvSpPr/>
          <p:nvPr/>
        </p:nvSpPr>
        <p:spPr>
          <a:xfrm>
            <a:off x="9320981" y="384206"/>
            <a:ext cx="2733367"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Cambridge sees slightly fewer households on incomes up to c.£15K, and markedly more on incomes higher than £15K, compared to the whole study area</a:t>
            </a:r>
          </a:p>
        </p:txBody>
      </p:sp>
      <p:sp>
        <p:nvSpPr>
          <p:cNvPr id="22" name="Footer Placeholder 3">
            <a:extLst>
              <a:ext uri="{FF2B5EF4-FFF2-40B4-BE49-F238E27FC236}">
                <a16:creationId xmlns:a16="http://schemas.microsoft.com/office/drawing/2014/main" id="{2BAA9CE8-E093-9EFA-7A09-17AD583FDD05}"/>
              </a:ext>
            </a:extLst>
          </p:cNvPr>
          <p:cNvSpPr txBox="1">
            <a:spLocks/>
          </p:cNvSpPr>
          <p:nvPr/>
        </p:nvSpPr>
        <p:spPr>
          <a:xfrm>
            <a:off x="-16974" y="6560229"/>
            <a:ext cx="4973915" cy="3092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  </a:t>
            </a:r>
          </a:p>
        </p:txBody>
      </p:sp>
    </p:spTree>
    <p:extLst>
      <p:ext uri="{BB962C8B-B14F-4D97-AF65-F5344CB8AC3E}">
        <p14:creationId xmlns:p14="http://schemas.microsoft.com/office/powerpoint/2010/main" val="414886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83EEE7CD-E41C-4E06-98A1-4E786938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EDF38BA-A3D9-498C-AA03-C8AA212CD2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74AA373F-8FA5-46C2-AD53-1780FE832F9C}"/>
              </a:ext>
            </a:extLst>
          </p:cNvPr>
          <p:cNvSpPr txBox="1">
            <a:spLocks/>
          </p:cNvSpPr>
          <p:nvPr/>
        </p:nvSpPr>
        <p:spPr>
          <a:xfrm>
            <a:off x="1451580" y="804520"/>
            <a:ext cx="3530157" cy="1049235"/>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About the 2022 diamond update</a:t>
            </a:r>
          </a:p>
        </p:txBody>
      </p:sp>
      <p:sp>
        <p:nvSpPr>
          <p:cNvPr id="5" name="Rectangle 4">
            <a:extLst>
              <a:ext uri="{FF2B5EF4-FFF2-40B4-BE49-F238E27FC236}">
                <a16:creationId xmlns:a16="http://schemas.microsoft.com/office/drawing/2014/main" id="{460AEDEA-F353-4FF7-863F-95B8D1A10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3A6994F1-36AC-4358-BB6D-002E9F801C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44E38A58-3DB5-4121-93AF-66452F7D4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F740C9B-D91D-477E-9FAE-DE3C94B7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B031529C-8B3C-46D9-A587-881C1B87E8DD}"/>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7D851AD3-672C-45E6-AB5B-39B15DD8F8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3381FC87-A967-4137-AAF1-1B088AE52B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2549AED9-1B2C-4BBF-8F45-71CD175D51CE}"/>
              </a:ext>
            </a:extLst>
          </p:cNvPr>
          <p:cNvSpPr txBox="1">
            <a:spLocks/>
          </p:cNvSpPr>
          <p:nvPr/>
        </p:nvSpPr>
        <p:spPr>
          <a:xfrm>
            <a:off x="1451580" y="2141258"/>
            <a:ext cx="3526523" cy="3789380"/>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GB" sz="1400" dirty="0"/>
              <a:t>The diamonds update 2022 consists of</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Slides and notes setting out district data compared to the “whole area” which includes Cambridge, East Cambridgeshire, Fenland, Huntingdonshire, Peterborough, South Cambridgeshire and West Suffolk. In the slides this is referred to as “all”, “total” or “whole area”.</a:t>
            </a:r>
          </a:p>
          <a:p>
            <a:pPr>
              <a:lnSpc>
                <a:spcPct val="110000"/>
              </a:lnSpc>
            </a:pPr>
            <a:r>
              <a:rPr lang="en-GB" sz="1400" dirty="0"/>
              <a:t>Detailed spreadsheet of all data and sources used which sits behind the reports, acting as a technical appendix</a:t>
            </a:r>
          </a:p>
          <a:p>
            <a:pPr>
              <a:lnSpc>
                <a:spcPct val="110000"/>
              </a:lnSpc>
            </a:pPr>
            <a:r>
              <a:rPr lang="en-GB" sz="1400" b="1" dirty="0"/>
              <a:t>You are looking at the slides setting out Cambridge data, compared to the whole study area</a:t>
            </a:r>
            <a:endParaRPr lang="en-GB" sz="1400" dirty="0"/>
          </a:p>
        </p:txBody>
      </p:sp>
      <p:sp>
        <p:nvSpPr>
          <p:cNvPr id="13" name="Footer Placeholder 3">
            <a:extLst>
              <a:ext uri="{FF2B5EF4-FFF2-40B4-BE49-F238E27FC236}">
                <a16:creationId xmlns:a16="http://schemas.microsoft.com/office/drawing/2014/main" id="{8BBE649D-E771-45A0-9DB4-521D44263824}"/>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15" name="Slide Number Placeholder 4">
            <a:extLst>
              <a:ext uri="{FF2B5EF4-FFF2-40B4-BE49-F238E27FC236}">
                <a16:creationId xmlns:a16="http://schemas.microsoft.com/office/drawing/2014/main" id="{306777A3-C43F-4697-BCB0-10BF56434FE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a:t>
            </a:fld>
            <a:endParaRPr lang="en-US" dirty="0"/>
          </a:p>
        </p:txBody>
      </p:sp>
    </p:spTree>
    <p:extLst>
      <p:ext uri="{BB962C8B-B14F-4D97-AF65-F5344CB8AC3E}">
        <p14:creationId xmlns:p14="http://schemas.microsoft.com/office/powerpoint/2010/main" val="178362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C82781-2E1F-648D-80F5-42C951276465}"/>
              </a:ext>
            </a:extLst>
          </p:cNvPr>
          <p:cNvSpPr txBox="1"/>
          <p:nvPr/>
        </p:nvSpPr>
        <p:spPr>
          <a:xfrm>
            <a:off x="659301" y="3687417"/>
            <a:ext cx="2805244" cy="2062103"/>
          </a:xfrm>
          <a:prstGeom prst="rect">
            <a:avLst/>
          </a:prstGeom>
          <a:noFill/>
        </p:spPr>
        <p:txBody>
          <a:bodyPr wrap="square" rtlCol="0">
            <a:spAutoFit/>
          </a:bodyPr>
          <a:lstStyle/>
          <a:p>
            <a:r>
              <a:rPr lang="en-GB" sz="1600" dirty="0"/>
              <a:t>Please note, the Total line is plotted on a different axis  (on the right) to the districts line, enabling us to compare the “shape” of the two graphs, despite the number of households in each £5K band being very different</a:t>
            </a:r>
          </a:p>
        </p:txBody>
      </p:sp>
      <p:sp>
        <p:nvSpPr>
          <p:cNvPr id="4" name="Rectangle 3">
            <a:extLst>
              <a:ext uri="{FF2B5EF4-FFF2-40B4-BE49-F238E27FC236}">
                <a16:creationId xmlns:a16="http://schemas.microsoft.com/office/drawing/2014/main" id="{2D2C555B-D161-6461-3DD8-832270E54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5D4E8067-1722-C0CE-02CE-50A6478BBF0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 name="Straight Connector 5">
            <a:extLst>
              <a:ext uri="{FF2B5EF4-FFF2-40B4-BE49-F238E27FC236}">
                <a16:creationId xmlns:a16="http://schemas.microsoft.com/office/drawing/2014/main" id="{B316281B-FDF1-BDD8-8BEF-A41CAB5A1B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D39060-7C90-0F58-2ECB-996F0AE4BD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128FF44C-7564-B258-1184-BDABECDDF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8DAB993-E03E-C3D8-99C5-5B0E7713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Title 1">
            <a:extLst>
              <a:ext uri="{FF2B5EF4-FFF2-40B4-BE49-F238E27FC236}">
                <a16:creationId xmlns:a16="http://schemas.microsoft.com/office/drawing/2014/main" id="{7A527E94-B65B-164F-68BF-B2F6BCA86979}"/>
              </a:ext>
            </a:extLst>
          </p:cNvPr>
          <p:cNvSpPr txBox="1">
            <a:spLocks/>
          </p:cNvSpPr>
          <p:nvPr/>
        </p:nvSpPr>
        <p:spPr>
          <a:xfrm>
            <a:off x="659301" y="2235199"/>
            <a:ext cx="3303871" cy="1108529"/>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t>CHANGE IN INCOME</a:t>
            </a:r>
            <a:endParaRPr lang="en-US" dirty="0"/>
          </a:p>
        </p:txBody>
      </p:sp>
      <p:cxnSp>
        <p:nvCxnSpPr>
          <p:cNvPr id="11" name="Straight Connector 10">
            <a:extLst>
              <a:ext uri="{FF2B5EF4-FFF2-40B4-BE49-F238E27FC236}">
                <a16:creationId xmlns:a16="http://schemas.microsoft.com/office/drawing/2014/main" id="{F8EDA1A5-B05A-1881-5F8C-D7D7D60B75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0B3386CF-A86F-7F0A-D0C5-8A4B23ADDB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3" name="Rectangle 22">
              <a:extLst>
                <a:ext uri="{FF2B5EF4-FFF2-40B4-BE49-F238E27FC236}">
                  <a16:creationId xmlns:a16="http://schemas.microsoft.com/office/drawing/2014/main" id="{3BE2E0C8-850A-7B84-9552-DF941C8F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4AB313B-8AAF-0396-6877-984ABE3F5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25">
            <a:extLst>
              <a:ext uri="{FF2B5EF4-FFF2-40B4-BE49-F238E27FC236}">
                <a16:creationId xmlns:a16="http://schemas.microsoft.com/office/drawing/2014/main" id="{CFAF0266-3D96-4A2A-48D7-0C697B1B0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7">
            <a:extLst>
              <a:ext uri="{FF2B5EF4-FFF2-40B4-BE49-F238E27FC236}">
                <a16:creationId xmlns:a16="http://schemas.microsoft.com/office/drawing/2014/main" id="{415EE055-A9B9-D440-D42A-9B973D4BEF2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29">
            <a:extLst>
              <a:ext uri="{FF2B5EF4-FFF2-40B4-BE49-F238E27FC236}">
                <a16:creationId xmlns:a16="http://schemas.microsoft.com/office/drawing/2014/main" id="{3FBEE979-0EA7-10B7-2886-4FFC6A3DD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901B08C-736B-4764-E332-D22593B0ACFF}"/>
              </a:ext>
            </a:extLst>
          </p:cNvPr>
          <p:cNvSpPr txBox="1"/>
          <p:nvPr/>
        </p:nvSpPr>
        <p:spPr>
          <a:xfrm>
            <a:off x="659301" y="3724507"/>
            <a:ext cx="2823919" cy="646331"/>
          </a:xfrm>
          <a:prstGeom prst="rect">
            <a:avLst/>
          </a:prstGeom>
          <a:noFill/>
        </p:spPr>
        <p:txBody>
          <a:bodyPr wrap="square" rtlCol="0">
            <a:spAutoFit/>
          </a:bodyPr>
          <a:lstStyle/>
          <a:p>
            <a:r>
              <a:rPr lang="en-US" dirty="0"/>
              <a:t>CACI data 2016-17 and 2020-21</a:t>
            </a:r>
            <a:endParaRPr lang="en-GB" dirty="0"/>
          </a:p>
        </p:txBody>
      </p:sp>
      <p:sp>
        <p:nvSpPr>
          <p:cNvPr id="19" name="Rectangle: Rounded Corners 18">
            <a:extLst>
              <a:ext uri="{FF2B5EF4-FFF2-40B4-BE49-F238E27FC236}">
                <a16:creationId xmlns:a16="http://schemas.microsoft.com/office/drawing/2014/main" id="{0048A9AF-A989-AB24-CA19-FC3B00618817}"/>
              </a:ext>
            </a:extLst>
          </p:cNvPr>
          <p:cNvSpPr/>
          <p:nvPr/>
        </p:nvSpPr>
        <p:spPr>
          <a:xfrm>
            <a:off x="100781" y="495385"/>
            <a:ext cx="3796690"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The number of households on incomes of less than £45K has fallen since 2016-17.  The number on incomes above £45K has held fairly steady; some bands slightly more, some slightly less. The number on more than £100K has decreased a good </a:t>
            </a:r>
            <a:r>
              <a:rPr lang="en-GB" sz="1400" dirty="0">
                <a:solidFill>
                  <a:schemeClr val="bg1"/>
                </a:solidFill>
              </a:rPr>
              <a:t>deal (as it has in other areas)</a:t>
            </a:r>
          </a:p>
        </p:txBody>
      </p:sp>
      <p:sp>
        <p:nvSpPr>
          <p:cNvPr id="20" name="Slide Number Placeholder 4">
            <a:extLst>
              <a:ext uri="{FF2B5EF4-FFF2-40B4-BE49-F238E27FC236}">
                <a16:creationId xmlns:a16="http://schemas.microsoft.com/office/drawing/2014/main" id="{161D70D2-0E38-1466-C843-9025BF03FCA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20</a:t>
            </a:fld>
            <a:endParaRPr lang="en-US" dirty="0"/>
          </a:p>
        </p:txBody>
      </p:sp>
      <p:sp>
        <p:nvSpPr>
          <p:cNvPr id="22" name="Footer Placeholder 3">
            <a:extLst>
              <a:ext uri="{FF2B5EF4-FFF2-40B4-BE49-F238E27FC236}">
                <a16:creationId xmlns:a16="http://schemas.microsoft.com/office/drawing/2014/main" id="{5FAE33BB-E933-13C0-7219-E18FB5F2DF33}"/>
              </a:ext>
            </a:extLst>
          </p:cNvPr>
          <p:cNvSpPr txBox="1">
            <a:spLocks/>
          </p:cNvSpPr>
          <p:nvPr/>
        </p:nvSpPr>
        <p:spPr>
          <a:xfrm>
            <a:off x="-16974" y="6560229"/>
            <a:ext cx="4973915" cy="3092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  </a:t>
            </a:r>
          </a:p>
        </p:txBody>
      </p:sp>
      <p:graphicFrame>
        <p:nvGraphicFramePr>
          <p:cNvPr id="23" name="Chart 22">
            <a:extLst>
              <a:ext uri="{FF2B5EF4-FFF2-40B4-BE49-F238E27FC236}">
                <a16:creationId xmlns:a16="http://schemas.microsoft.com/office/drawing/2014/main" id="{3C7EF459-59CF-48EE-A9DB-D0AF01E12BEF}"/>
              </a:ext>
            </a:extLst>
          </p:cNvPr>
          <p:cNvGraphicFramePr>
            <a:graphicFrameLocks/>
          </p:cNvGraphicFramePr>
          <p:nvPr>
            <p:extLst>
              <p:ext uri="{D42A27DB-BD31-4B8C-83A1-F6EECF244321}">
                <p14:modId xmlns:p14="http://schemas.microsoft.com/office/powerpoint/2010/main" val="3195547966"/>
              </p:ext>
            </p:extLst>
          </p:nvPr>
        </p:nvGraphicFramePr>
        <p:xfrm>
          <a:off x="4469840" y="976905"/>
          <a:ext cx="6585012" cy="4135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99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98231A-9D35-5801-C7B1-4560F6F6C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8372C3FB-02B8-E60B-2E8A-0881DF4A4F0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1EF80774-98E1-BDD9-7A6A-08505A715E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1DA28B6-31C6-0FD2-39B8-81955F5165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623BA1BC-437E-A5DA-0D69-6CA54E9CD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A3990E8-ADEA-5DDF-253C-45542F8C1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2A077895-C849-49A2-77D6-CE4F0806C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F755F3-A42A-19BB-4DAE-A5DA5A756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433C66B-B6CB-08CA-F111-9AC0E5BC5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7DB195E-57DF-7577-21CB-1D343C0FA8E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027CB70-C54B-9A29-8EC9-CE22AB2F34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6E65985C-BB30-88FE-62B8-DAFE46B086C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21</a:t>
            </a:fld>
            <a:endParaRPr lang="en-US" dirty="0"/>
          </a:p>
        </p:txBody>
      </p:sp>
      <p:sp>
        <p:nvSpPr>
          <p:cNvPr id="2" name="Title 1">
            <a:extLst>
              <a:ext uri="{FF2B5EF4-FFF2-40B4-BE49-F238E27FC236}">
                <a16:creationId xmlns:a16="http://schemas.microsoft.com/office/drawing/2014/main" id="{4D842686-CF7F-2E09-BFEF-7B72FD693C6C}"/>
              </a:ext>
            </a:extLst>
          </p:cNvPr>
          <p:cNvSpPr txBox="1">
            <a:spLocks/>
          </p:cNvSpPr>
          <p:nvPr/>
        </p:nvSpPr>
        <p:spPr>
          <a:xfrm>
            <a:off x="1557222" y="1232264"/>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costs</a:t>
            </a:r>
          </a:p>
        </p:txBody>
      </p:sp>
      <p:sp>
        <p:nvSpPr>
          <p:cNvPr id="17" name="Text Placeholder 2">
            <a:extLst>
              <a:ext uri="{FF2B5EF4-FFF2-40B4-BE49-F238E27FC236}">
                <a16:creationId xmlns:a16="http://schemas.microsoft.com/office/drawing/2014/main" id="{48023A46-C041-AD95-A1C5-2206D9AC38E0}"/>
              </a:ext>
            </a:extLst>
          </p:cNvPr>
          <p:cNvSpPr txBox="1">
            <a:spLocks/>
          </p:cNvSpPr>
          <p:nvPr/>
        </p:nvSpPr>
        <p:spPr>
          <a:xfrm>
            <a:off x="1535372" y="4315755"/>
            <a:ext cx="9120954" cy="721854"/>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US" sz="1400" cap="all" dirty="0">
                <a:solidFill>
                  <a:schemeClr val="accent1"/>
                </a:solidFill>
              </a:rPr>
              <a:t>Identify housing costs and the range of costs across the study area</a:t>
            </a:r>
          </a:p>
        </p:txBody>
      </p:sp>
      <p:sp>
        <p:nvSpPr>
          <p:cNvPr id="12" name="Footer Placeholder 3">
            <a:extLst>
              <a:ext uri="{FF2B5EF4-FFF2-40B4-BE49-F238E27FC236}">
                <a16:creationId xmlns:a16="http://schemas.microsoft.com/office/drawing/2014/main" id="{67147540-F12F-2976-8692-342855917D88}"/>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362559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F581B5-322D-E528-0987-595E36C9D606}"/>
              </a:ext>
            </a:extLst>
          </p:cNvPr>
          <p:cNvSpPr txBox="1">
            <a:spLocks/>
          </p:cNvSpPr>
          <p:nvPr/>
        </p:nvSpPr>
        <p:spPr>
          <a:xfrm>
            <a:off x="177553" y="0"/>
            <a:ext cx="10877299" cy="57485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ANNUAL housing costs</a:t>
            </a:r>
          </a:p>
        </p:txBody>
      </p:sp>
      <p:sp>
        <p:nvSpPr>
          <p:cNvPr id="5" name="Slide Number Placeholder 4">
            <a:extLst>
              <a:ext uri="{FF2B5EF4-FFF2-40B4-BE49-F238E27FC236}">
                <a16:creationId xmlns:a16="http://schemas.microsoft.com/office/drawing/2014/main" id="{C9B9CDBC-26E9-6AB0-8371-4A6247A66D2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22</a:t>
            </a:fld>
            <a:endParaRPr lang="en-US" dirty="0"/>
          </a:p>
        </p:txBody>
      </p:sp>
      <p:graphicFrame>
        <p:nvGraphicFramePr>
          <p:cNvPr id="2" name="Table 7">
            <a:extLst>
              <a:ext uri="{FF2B5EF4-FFF2-40B4-BE49-F238E27FC236}">
                <a16:creationId xmlns:a16="http://schemas.microsoft.com/office/drawing/2014/main" id="{653A1071-1E36-07D7-DA19-CECEA7FC51FB}"/>
              </a:ext>
            </a:extLst>
          </p:cNvPr>
          <p:cNvGraphicFramePr>
            <a:graphicFrameLocks noGrp="1"/>
          </p:cNvGraphicFramePr>
          <p:nvPr>
            <p:extLst>
              <p:ext uri="{D42A27DB-BD31-4B8C-83A1-F6EECF244321}">
                <p14:modId xmlns:p14="http://schemas.microsoft.com/office/powerpoint/2010/main" val="3253148732"/>
              </p:ext>
            </p:extLst>
          </p:nvPr>
        </p:nvGraphicFramePr>
        <p:xfrm>
          <a:off x="177553" y="574855"/>
          <a:ext cx="11931589" cy="5550952"/>
        </p:xfrm>
        <a:graphic>
          <a:graphicData uri="http://schemas.openxmlformats.org/drawingml/2006/table">
            <a:tbl>
              <a:tblPr firstRow="1" bandRow="1">
                <a:tableStyleId>{69012ECD-51FC-41F1-AA8D-1B2483CD663E}</a:tableStyleId>
              </a:tblPr>
              <a:tblGrid>
                <a:gridCol w="4832369">
                  <a:extLst>
                    <a:ext uri="{9D8B030D-6E8A-4147-A177-3AD203B41FA5}">
                      <a16:colId xmlns:a16="http://schemas.microsoft.com/office/drawing/2014/main" val="3927090664"/>
                    </a:ext>
                  </a:extLst>
                </a:gridCol>
                <a:gridCol w="4628832">
                  <a:extLst>
                    <a:ext uri="{9D8B030D-6E8A-4147-A177-3AD203B41FA5}">
                      <a16:colId xmlns:a16="http://schemas.microsoft.com/office/drawing/2014/main" val="3294435107"/>
                    </a:ext>
                  </a:extLst>
                </a:gridCol>
                <a:gridCol w="247038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LA social rent and LA affordable rent Local Authority Data Return (</a:t>
                      </a:r>
                      <a:r>
                        <a:rPr lang="en-GB" sz="1200" b="0" dirty="0">
                          <a:latin typeface="+mn-lt"/>
                        </a:rPr>
                        <a:t>LADR) Cambridge &amp; South Cambs only</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2"/>
                        </a:rPr>
                        <a:t>About the LADR return: https://nroshplus.regulatorofsocialhousing.org.uk/Help/NROSHGuideLADR.pdf</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p>
                      <a:endParaRPr lang="en-GB" sz="1200" b="0" dirty="0">
                        <a:latin typeface="+mn-lt"/>
                      </a:endParaRPr>
                    </a:p>
                  </a:txBody>
                  <a:tcP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HA social rent and HA affordable rent: </a:t>
                      </a:r>
                      <a:r>
                        <a:rPr lang="en-GB" sz="1200" b="0" dirty="0">
                          <a:latin typeface="+mn-lt"/>
                        </a:rPr>
                        <a:t>Statistical Data Return (SDR) Homes England</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https://assets.publishing.service.gov.uk/government/uploads/system/uploads/attachment_data/file/1027082/2021_RP_Lookup_tool.xlsx</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txBody>
                  <a:tcPr/>
                </a:tc>
                <a:extLst>
                  <a:ext uri="{0D108BD9-81ED-4DB2-BD59-A6C34878D82A}">
                    <a16:rowId xmlns:a16="http://schemas.microsoft.com/office/drawing/2014/main" val="3682887777"/>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Intermediate rent: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82015882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Median private rent: </a:t>
                      </a:r>
                      <a:r>
                        <a:rPr lang="en-GB" sz="1200" b="0" dirty="0">
                          <a:latin typeface="+mn-lt"/>
                        </a:rPr>
                        <a:t>Hometrack</a:t>
                      </a:r>
                      <a:r>
                        <a:rPr lang="en-US" sz="1200" b="0" dirty="0">
                          <a:latin typeface="+mn-lt"/>
                        </a:rPr>
                        <a:t>, compared to</a:t>
                      </a:r>
                      <a:endParaRPr lang="en-GB"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896524033"/>
                  </a:ext>
                </a:extLst>
              </a:tr>
              <a:tr h="399832">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GB" sz="1200" b="0" dirty="0">
                          <a:latin typeface="+mn-lt"/>
                        </a:rPr>
                        <a:t>Valuation Office Agency rents: Private Rental Market Statistics</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5"/>
                        </a:rPr>
                        <a:t>https://www.ons.gov.uk/methodology/geography/ukgeographies/administrativegeography/england</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2020-21 (at 31 March 2021)</a:t>
                      </a:r>
                    </a:p>
                  </a:txBody>
                  <a:tcPr/>
                </a:tc>
                <a:extLst>
                  <a:ext uri="{0D108BD9-81ED-4DB2-BD59-A6C34878D82A}">
                    <a16:rowId xmlns:a16="http://schemas.microsoft.com/office/drawing/2014/main" val="1388084243"/>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Homebuy: </a:t>
                      </a:r>
                      <a:r>
                        <a:rPr lang="en-GB" sz="1200" b="0" dirty="0">
                          <a:latin typeface="+mn-lt"/>
                        </a:rPr>
                        <a:t>Hometrack	</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374022908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Lower Quartile (LQ) and average (avg) resale: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32106242"/>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Lower Quartile (LQ) and average (avg) new build: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431897761"/>
                  </a:ext>
                </a:extLst>
              </a:tr>
              <a:tr h="243507">
                <a:tc gridSpan="3">
                  <a:txBody>
                    <a:bodyPr/>
                    <a:lstStyle/>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Notes: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The term Private Registered Provider was used in the context section, this can be taken to also mean Housing Associations (HA) in this section.</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Costs are set out for each tenure of home, and for 1 2 and 3+ beds.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For home purchase, prices relate to the purchase price of a home but exclude payments made to secure the home such as deposits and legal fees. This enables us to compare the annual cost of a mortgage, with the annual cost of rented housing. However it is important to remember that deposits, legal fees etc. are required and will form an additional expense, a possible barrier especially for first time buyers.  Costs are expressed annually even if sources quote weekly or monthly amounts, in order to compare costs at a later stage to annual income.</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Intermediate rents are calculated by Hometrack based on 80% of the current median private rent. Since housing associations / PRPs set their affordable rent at no more than 80% of the median private rent, you might imagine the two values would be very similar. the housing cots for intermediate rent and HA affordable rent may well differ. This can be because the HA rents were set sometime ago so relied on private rent levels at that time, private rent level swill have changed since then, and HAs are restricted on the rent changes they can make each year.</a:t>
                      </a:r>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tc>
                <a:extLst>
                  <a:ext uri="{0D108BD9-81ED-4DB2-BD59-A6C34878D82A}">
                    <a16:rowId xmlns:a16="http://schemas.microsoft.com/office/drawing/2014/main" val="1577945596"/>
                  </a:ext>
                </a:extLst>
              </a:tr>
            </a:tbl>
          </a:graphicData>
        </a:graphic>
      </p:graphicFrame>
      <p:sp>
        <p:nvSpPr>
          <p:cNvPr id="4" name="Footer Placeholder 3">
            <a:extLst>
              <a:ext uri="{FF2B5EF4-FFF2-40B4-BE49-F238E27FC236}">
                <a16:creationId xmlns:a16="http://schemas.microsoft.com/office/drawing/2014/main" id="{D60348AF-51B3-C4D3-7E88-B7C37246FFAD}"/>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326122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38881" y="124178"/>
            <a:ext cx="10909640" cy="1025353"/>
          </a:xfrm>
        </p:spPr>
        <p:txBody>
          <a:bodyPr vert="horz" lIns="91440" tIns="45720" rIns="91440" bIns="45720" rtlCol="0" anchor="ctr">
            <a:normAutofit/>
          </a:bodyPr>
          <a:lstStyle/>
          <a:p>
            <a:pPr algn="ctr"/>
            <a:r>
              <a:rPr lang="en-GB" sz="3600" dirty="0"/>
              <a:t>Identify annual housing costs</a:t>
            </a:r>
            <a:br>
              <a:rPr lang="en-GB" sz="3600" dirty="0"/>
            </a:br>
            <a:r>
              <a:rPr lang="en-GB" sz="1800" dirty="0"/>
              <a:t>For each tenure and for 1,2, 3+ beds</a:t>
            </a:r>
            <a:endParaRPr lang="en-US" sz="18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3439615891"/>
              </p:ext>
            </p:extLst>
          </p:nvPr>
        </p:nvGraphicFramePr>
        <p:xfrm>
          <a:off x="1466185" y="1428206"/>
          <a:ext cx="9584992" cy="4413132"/>
        </p:xfrm>
        <a:graphic>
          <a:graphicData uri="http://schemas.openxmlformats.org/drawingml/2006/table">
            <a:tbl>
              <a:tblPr firstRow="1">
                <a:tableStyleId>{93296810-A885-4BE3-A3E7-6D5BEEA58F35}</a:tableStyleId>
              </a:tblPr>
              <a:tblGrid>
                <a:gridCol w="3426909">
                  <a:extLst>
                    <a:ext uri="{9D8B030D-6E8A-4147-A177-3AD203B41FA5}">
                      <a16:colId xmlns:a16="http://schemas.microsoft.com/office/drawing/2014/main" val="51333165"/>
                    </a:ext>
                  </a:extLst>
                </a:gridCol>
                <a:gridCol w="1761140">
                  <a:extLst>
                    <a:ext uri="{9D8B030D-6E8A-4147-A177-3AD203B41FA5}">
                      <a16:colId xmlns:a16="http://schemas.microsoft.com/office/drawing/2014/main" val="2590346686"/>
                    </a:ext>
                  </a:extLst>
                </a:gridCol>
                <a:gridCol w="2075219">
                  <a:extLst>
                    <a:ext uri="{9D8B030D-6E8A-4147-A177-3AD203B41FA5}">
                      <a16:colId xmlns:a16="http://schemas.microsoft.com/office/drawing/2014/main" val="2110719262"/>
                    </a:ext>
                  </a:extLst>
                </a:gridCol>
                <a:gridCol w="2321724">
                  <a:extLst>
                    <a:ext uri="{9D8B030D-6E8A-4147-A177-3AD203B41FA5}">
                      <a16:colId xmlns:a16="http://schemas.microsoft.com/office/drawing/2014/main" val="2663437825"/>
                    </a:ext>
                  </a:extLst>
                </a:gridCol>
              </a:tblGrid>
              <a:tr h="367761">
                <a:tc>
                  <a:txBody>
                    <a:bodyPr/>
                    <a:lstStyle/>
                    <a:p>
                      <a:pPr algn="l" fontAlgn="b"/>
                      <a:r>
                        <a:rPr lang="en-GB" sz="1600" b="1" u="none" strike="noStrike" dirty="0">
                          <a:effectLst/>
                        </a:rPr>
                        <a:t> Cambridge</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67761">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£4,476</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£5,249</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£5,951</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6406227"/>
                  </a:ext>
                </a:extLst>
              </a:tr>
              <a:tr h="367761">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£4,928</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£5,820</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£6,406</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83638268"/>
                  </a:ext>
                </a:extLst>
              </a:tr>
              <a:tr h="367761">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£6,773</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£7,663</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£8,747</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218272329"/>
                  </a:ext>
                </a:extLst>
              </a:tr>
              <a:tr h="367761">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£7,095</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£8,174</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£9,592</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040477775"/>
                  </a:ext>
                </a:extLst>
              </a:tr>
              <a:tr h="367761">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£9,399</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£12,376</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£14,040</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746952993"/>
                  </a:ext>
                </a:extLst>
              </a:tr>
              <a:tr h="367761">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£11,765</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£15,483</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£17,563</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98849496"/>
                  </a:ext>
                </a:extLst>
              </a:tr>
              <a:tr h="367761">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£12,012</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£17,433</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£21,580</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7487886"/>
                  </a:ext>
                </a:extLst>
              </a:tr>
              <a:tr h="367761">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£11,232</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£15,145</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£21,749</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44066353"/>
                  </a:ext>
                </a:extLst>
              </a:tr>
              <a:tr h="367761">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£13,429</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£18,356</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£24,843</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835506041"/>
                  </a:ext>
                </a:extLst>
              </a:tr>
              <a:tr h="367761">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£13,819</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£21,190</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£24,245</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48578091"/>
                  </a:ext>
                </a:extLst>
              </a:tr>
              <a:tr h="367761">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£16,705</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£23,868</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£26,975</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812583024"/>
                  </a:ext>
                </a:extLst>
              </a:tr>
            </a:tbl>
          </a:graphicData>
        </a:graphic>
      </p:graphicFrame>
      <p:sp>
        <p:nvSpPr>
          <p:cNvPr id="8" name="Slide Number Placeholder 4">
            <a:extLst>
              <a:ext uri="{FF2B5EF4-FFF2-40B4-BE49-F238E27FC236}">
                <a16:creationId xmlns:a16="http://schemas.microsoft.com/office/drawing/2014/main" id="{1EB267A0-66E8-47CF-8BF7-9E605FF5471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23</a:t>
            </a:fld>
            <a:endParaRPr lang="en-US" dirty="0"/>
          </a:p>
        </p:txBody>
      </p:sp>
      <p:sp>
        <p:nvSpPr>
          <p:cNvPr id="7" name="Footer Placeholder 3">
            <a:extLst>
              <a:ext uri="{FF2B5EF4-FFF2-40B4-BE49-F238E27FC236}">
                <a16:creationId xmlns:a16="http://schemas.microsoft.com/office/drawing/2014/main" id="{2EE8757B-DDD8-4BB2-81AB-FC2A1B3AE7DF}"/>
              </a:ext>
            </a:extLst>
          </p:cNvPr>
          <p:cNvSpPr>
            <a:spLocks noGrp="1"/>
          </p:cNvSpPr>
          <p:nvPr>
            <p:ph type="ftr" sz="quarter" idx="4294967295"/>
          </p:nvPr>
        </p:nvSpPr>
        <p:spPr>
          <a:xfrm>
            <a:off x="0" y="6548799"/>
            <a:ext cx="4973915" cy="309201"/>
          </a:xfrm>
          <a:prstGeom prst="rect">
            <a:avLst/>
          </a:prstGeom>
        </p:spPr>
        <p:txBody>
          <a:bodyPr/>
          <a:lstStyle/>
          <a:p>
            <a:r>
              <a:rPr lang="en-US" sz="1000" spc="200" dirty="0">
                <a:solidFill>
                  <a:schemeClr val="bg1"/>
                </a:solidFill>
              </a:rPr>
              <a:t>Cambridge  </a:t>
            </a:r>
          </a:p>
        </p:txBody>
      </p:sp>
    </p:spTree>
    <p:extLst>
      <p:ext uri="{BB962C8B-B14F-4D97-AF65-F5344CB8AC3E}">
        <p14:creationId xmlns:p14="http://schemas.microsoft.com/office/powerpoint/2010/main" val="71513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itle 2">
            <a:extLst>
              <a:ext uri="{FF2B5EF4-FFF2-40B4-BE49-F238E27FC236}">
                <a16:creationId xmlns:a16="http://schemas.microsoft.com/office/drawing/2014/main" id="{57AFC009-552C-47F5-92DB-C83F43E1E209}"/>
              </a:ext>
            </a:extLst>
          </p:cNvPr>
          <p:cNvSpPr>
            <a:spLocks noGrp="1"/>
          </p:cNvSpPr>
          <p:nvPr>
            <p:ph type="title"/>
          </p:nvPr>
        </p:nvSpPr>
        <p:spPr>
          <a:xfrm>
            <a:off x="652496" y="1510770"/>
            <a:ext cx="2823919" cy="1868760"/>
          </a:xfrm>
        </p:spPr>
        <p:txBody>
          <a:bodyPr vert="horz" lIns="91440" tIns="45720" rIns="91440" bIns="0" rtlCol="0" anchor="b">
            <a:normAutofit fontScale="90000"/>
          </a:bodyPr>
          <a:lstStyle/>
          <a:p>
            <a:r>
              <a:rPr lang="en-GB" sz="3200" dirty="0"/>
              <a:t>Range of max and</a:t>
            </a:r>
            <a:r>
              <a:rPr lang="en-GB" sz="3200" baseline="0" dirty="0"/>
              <a:t> min </a:t>
            </a:r>
            <a:r>
              <a:rPr lang="en-GB" sz="3200" dirty="0"/>
              <a:t>housing costs: intro</a:t>
            </a:r>
            <a:endParaRPr lang="en-US" sz="3100" dirty="0"/>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8" name="Slide Number Placeholder 4">
            <a:extLst>
              <a:ext uri="{FF2B5EF4-FFF2-40B4-BE49-F238E27FC236}">
                <a16:creationId xmlns:a16="http://schemas.microsoft.com/office/drawing/2014/main" id="{54D7682F-E7F2-4F87-8E4B-C7344C50D53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24</a:t>
            </a:fld>
            <a:endParaRPr lang="en-US" dirty="0"/>
          </a:p>
        </p:txBody>
      </p:sp>
      <p:sp>
        <p:nvSpPr>
          <p:cNvPr id="32" name="Footer Placeholder 3">
            <a:extLst>
              <a:ext uri="{FF2B5EF4-FFF2-40B4-BE49-F238E27FC236}">
                <a16:creationId xmlns:a16="http://schemas.microsoft.com/office/drawing/2014/main" id="{D93A6B9F-6794-47D6-A0E4-319D819D33D1}"/>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2" name="TextBox 1">
            <a:extLst>
              <a:ext uri="{FF2B5EF4-FFF2-40B4-BE49-F238E27FC236}">
                <a16:creationId xmlns:a16="http://schemas.microsoft.com/office/drawing/2014/main" id="{9DD75CAE-30F4-8C3E-22A8-01E3C70E33CF}"/>
              </a:ext>
            </a:extLst>
          </p:cNvPr>
          <p:cNvSpPr txBox="1"/>
          <p:nvPr/>
        </p:nvSpPr>
        <p:spPr>
          <a:xfrm>
            <a:off x="579267" y="3630466"/>
            <a:ext cx="3242139" cy="2308324"/>
          </a:xfrm>
          <a:prstGeom prst="rect">
            <a:avLst/>
          </a:prstGeom>
          <a:noFill/>
        </p:spPr>
        <p:txBody>
          <a:bodyPr wrap="square" rtlCol="0">
            <a:spAutoFit/>
          </a:bodyPr>
          <a:lstStyle/>
          <a:p>
            <a:r>
              <a:rPr lang="en-US" dirty="0"/>
              <a:t>This slide sets out the housing costs for all districts, to assist understanding of the individual district graphs.</a:t>
            </a:r>
          </a:p>
          <a:p>
            <a:r>
              <a:rPr lang="en-US" sz="1800" dirty="0"/>
              <a:t>The example provided shows only 1 bed housing costs.</a:t>
            </a:r>
          </a:p>
          <a:p>
            <a:r>
              <a:rPr lang="en-US" dirty="0"/>
              <a:t>The next slide sets out just one district’s dots, for 1 2 and 3 beds</a:t>
            </a:r>
            <a:endParaRPr lang="en-US" sz="1800" dirty="0"/>
          </a:p>
        </p:txBody>
      </p:sp>
      <p:graphicFrame>
        <p:nvGraphicFramePr>
          <p:cNvPr id="5" name="Chart 4">
            <a:extLst>
              <a:ext uri="{FF2B5EF4-FFF2-40B4-BE49-F238E27FC236}">
                <a16:creationId xmlns:a16="http://schemas.microsoft.com/office/drawing/2014/main" id="{01916123-A532-490B-8B3D-4C0A63D2DAE5}"/>
              </a:ext>
            </a:extLst>
          </p:cNvPr>
          <p:cNvGraphicFramePr>
            <a:graphicFrameLocks/>
          </p:cNvGraphicFramePr>
          <p:nvPr>
            <p:extLst>
              <p:ext uri="{D42A27DB-BD31-4B8C-83A1-F6EECF244321}">
                <p14:modId xmlns:p14="http://schemas.microsoft.com/office/powerpoint/2010/main" val="2834675947"/>
              </p:ext>
            </p:extLst>
          </p:nvPr>
        </p:nvGraphicFramePr>
        <p:xfrm>
          <a:off x="4455184" y="977964"/>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BAA82A7-4A7D-3E2A-34D6-D77C3C905FD7}"/>
              </a:ext>
            </a:extLst>
          </p:cNvPr>
          <p:cNvSpPr txBox="1"/>
          <p:nvPr/>
        </p:nvSpPr>
        <p:spPr>
          <a:xfrm>
            <a:off x="1906970"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solid red line represents the highest housing cost for a 1 bed across the study area (shorthand = max)</a:t>
            </a:r>
            <a:endParaRPr lang="en-GB" sz="1400" dirty="0"/>
          </a:p>
        </p:txBody>
      </p:sp>
      <p:sp>
        <p:nvSpPr>
          <p:cNvPr id="10" name="TextBox 9">
            <a:extLst>
              <a:ext uri="{FF2B5EF4-FFF2-40B4-BE49-F238E27FC236}">
                <a16:creationId xmlns:a16="http://schemas.microsoft.com/office/drawing/2014/main" id="{9937F278-B1DD-2AE4-84BA-40D5E76F131C}"/>
              </a:ext>
            </a:extLst>
          </p:cNvPr>
          <p:cNvSpPr txBox="1"/>
          <p:nvPr/>
        </p:nvSpPr>
        <p:spPr>
          <a:xfrm>
            <a:off x="5397543"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dashed red line represents the lowest housing cost for a 1 bed across the study area (shorthand = min)</a:t>
            </a:r>
            <a:endParaRPr lang="en-GB" sz="1400" dirty="0"/>
          </a:p>
        </p:txBody>
      </p:sp>
      <p:sp>
        <p:nvSpPr>
          <p:cNvPr id="12" name="TextBox 11">
            <a:extLst>
              <a:ext uri="{FF2B5EF4-FFF2-40B4-BE49-F238E27FC236}">
                <a16:creationId xmlns:a16="http://schemas.microsoft.com/office/drawing/2014/main" id="{C761BAD1-2EB2-368B-EC76-7B8C0EEC4D7C}"/>
              </a:ext>
            </a:extLst>
          </p:cNvPr>
          <p:cNvSpPr txBox="1"/>
          <p:nvPr/>
        </p:nvSpPr>
        <p:spPr>
          <a:xfrm>
            <a:off x="8784152"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Each district has a “dot” representing the local average cost for a 1 bed of each tenure.</a:t>
            </a:r>
          </a:p>
        </p:txBody>
      </p:sp>
      <p:sp>
        <p:nvSpPr>
          <p:cNvPr id="14" name="TextBox 13">
            <a:extLst>
              <a:ext uri="{FF2B5EF4-FFF2-40B4-BE49-F238E27FC236}">
                <a16:creationId xmlns:a16="http://schemas.microsoft.com/office/drawing/2014/main" id="{6D8FDADF-7324-A0A6-B833-EBD2D1697303}"/>
              </a:ext>
            </a:extLst>
          </p:cNvPr>
          <p:cNvSpPr txBox="1"/>
          <p:nvPr/>
        </p:nvSpPr>
        <p:spPr>
          <a:xfrm>
            <a:off x="3039291" y="5469480"/>
            <a:ext cx="31607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So the graph sets out the average cost of a district’s housing, but also how the local housing cost compares to the highest and lowest costs across the study area </a:t>
            </a:r>
          </a:p>
        </p:txBody>
      </p:sp>
      <p:sp>
        <p:nvSpPr>
          <p:cNvPr id="16" name="TextBox 15">
            <a:extLst>
              <a:ext uri="{FF2B5EF4-FFF2-40B4-BE49-F238E27FC236}">
                <a16:creationId xmlns:a16="http://schemas.microsoft.com/office/drawing/2014/main" id="{3DF47000-05C7-1B49-C341-F402D978DEE1}"/>
              </a:ext>
            </a:extLst>
          </p:cNvPr>
          <p:cNvSpPr txBox="1"/>
          <p:nvPr/>
        </p:nvSpPr>
        <p:spPr>
          <a:xfrm>
            <a:off x="6429512" y="5469480"/>
            <a:ext cx="50475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All the costs for 1 2 and 3 beds are set out in the “whole area” slides, but it’s true to say that Cambridge and South Cambs are often on or near the max line, and Fenland and Peterborough are on or near the min line. The other 3 districts tend to fall into the “middle area” between max and min.</a:t>
            </a:r>
          </a:p>
        </p:txBody>
      </p:sp>
    </p:spTree>
    <p:extLst>
      <p:ext uri="{BB962C8B-B14F-4D97-AF65-F5344CB8AC3E}">
        <p14:creationId xmlns:p14="http://schemas.microsoft.com/office/powerpoint/2010/main" val="307020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itle 2">
            <a:extLst>
              <a:ext uri="{FF2B5EF4-FFF2-40B4-BE49-F238E27FC236}">
                <a16:creationId xmlns:a16="http://schemas.microsoft.com/office/drawing/2014/main" id="{57AFC009-552C-47F5-92DB-C83F43E1E209}"/>
              </a:ext>
            </a:extLst>
          </p:cNvPr>
          <p:cNvSpPr>
            <a:spLocks noGrp="1"/>
          </p:cNvSpPr>
          <p:nvPr>
            <p:ph type="title"/>
          </p:nvPr>
        </p:nvSpPr>
        <p:spPr>
          <a:xfrm>
            <a:off x="659301" y="1474969"/>
            <a:ext cx="2823919" cy="1868760"/>
          </a:xfrm>
        </p:spPr>
        <p:txBody>
          <a:bodyPr vert="horz" lIns="91440" tIns="45720" rIns="91440" bIns="0" rtlCol="0" anchor="b">
            <a:normAutofit fontScale="90000"/>
          </a:bodyPr>
          <a:lstStyle/>
          <a:p>
            <a:r>
              <a:rPr lang="en-GB" sz="3200" dirty="0"/>
              <a:t>Range of max and</a:t>
            </a:r>
            <a:r>
              <a:rPr lang="en-GB" sz="3200" baseline="0" dirty="0"/>
              <a:t> min </a:t>
            </a:r>
            <a:r>
              <a:rPr lang="en-GB" sz="3200" dirty="0"/>
              <a:t>housing costs</a:t>
            </a:r>
            <a:endParaRPr lang="en-US" sz="3100" dirty="0"/>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8" name="Slide Number Placeholder 4">
            <a:extLst>
              <a:ext uri="{FF2B5EF4-FFF2-40B4-BE49-F238E27FC236}">
                <a16:creationId xmlns:a16="http://schemas.microsoft.com/office/drawing/2014/main" id="{54D7682F-E7F2-4F87-8E4B-C7344C50D53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25</a:t>
            </a:fld>
            <a:endParaRPr lang="en-US" dirty="0"/>
          </a:p>
        </p:txBody>
      </p:sp>
      <p:sp>
        <p:nvSpPr>
          <p:cNvPr id="32" name="Footer Placeholder 3">
            <a:extLst>
              <a:ext uri="{FF2B5EF4-FFF2-40B4-BE49-F238E27FC236}">
                <a16:creationId xmlns:a16="http://schemas.microsoft.com/office/drawing/2014/main" id="{D93A6B9F-6794-47D6-A0E4-319D819D33D1}"/>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2" name="TextBox 1">
            <a:extLst>
              <a:ext uri="{FF2B5EF4-FFF2-40B4-BE49-F238E27FC236}">
                <a16:creationId xmlns:a16="http://schemas.microsoft.com/office/drawing/2014/main" id="{9DD75CAE-30F4-8C3E-22A8-01E3C70E33CF}"/>
              </a:ext>
            </a:extLst>
          </p:cNvPr>
          <p:cNvSpPr txBox="1"/>
          <p:nvPr/>
        </p:nvSpPr>
        <p:spPr>
          <a:xfrm>
            <a:off x="659301" y="3553092"/>
            <a:ext cx="3242139" cy="2308324"/>
          </a:xfrm>
          <a:prstGeom prst="rect">
            <a:avLst/>
          </a:prstGeom>
          <a:noFill/>
        </p:spPr>
        <p:txBody>
          <a:bodyPr wrap="square" rtlCol="0">
            <a:spAutoFit/>
          </a:bodyPr>
          <a:lstStyle/>
          <a:p>
            <a:r>
              <a:rPr lang="en-US" dirty="0"/>
              <a:t>Here costs are presented on a graph to help compare by both size and tenure.</a:t>
            </a:r>
          </a:p>
          <a:p>
            <a:r>
              <a:rPr lang="en-US" sz="1800" dirty="0"/>
              <a:t>This graph sets out districts housing costs (dots) and how they compare to the max and min across the whole study area (lines).</a:t>
            </a:r>
          </a:p>
        </p:txBody>
      </p:sp>
      <p:graphicFrame>
        <p:nvGraphicFramePr>
          <p:cNvPr id="4" name="Chart 3">
            <a:extLst>
              <a:ext uri="{FF2B5EF4-FFF2-40B4-BE49-F238E27FC236}">
                <a16:creationId xmlns:a16="http://schemas.microsoft.com/office/drawing/2014/main" id="{58437B5E-D7C9-46C5-E25A-CEC9B2DB859D}"/>
              </a:ext>
            </a:extLst>
          </p:cNvPr>
          <p:cNvGraphicFramePr>
            <a:graphicFrameLocks/>
          </p:cNvGraphicFramePr>
          <p:nvPr>
            <p:extLst>
              <p:ext uri="{D42A27DB-BD31-4B8C-83A1-F6EECF244321}">
                <p14:modId xmlns:p14="http://schemas.microsoft.com/office/powerpoint/2010/main" val="3565701226"/>
              </p:ext>
            </p:extLst>
          </p:nvPr>
        </p:nvGraphicFramePr>
        <p:xfrm>
          <a:off x="4455184" y="976911"/>
          <a:ext cx="6599668" cy="4135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100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30B16F5-C793-475E-927A-23F841B296A0}"/>
              </a:ext>
            </a:extLst>
          </p:cNvPr>
          <p:cNvSpPr txBox="1">
            <a:spLocks/>
          </p:cNvSpPr>
          <p:nvPr/>
        </p:nvSpPr>
        <p:spPr>
          <a:xfrm>
            <a:off x="641180" y="356277"/>
            <a:ext cx="10909640" cy="5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lnSpc>
                <a:spcPct val="100000"/>
              </a:lnSpc>
            </a:pPr>
            <a:r>
              <a:rPr lang="en-GB" sz="4000" dirty="0"/>
              <a:t>COMPARING housing</a:t>
            </a:r>
            <a:r>
              <a:rPr lang="en-GB" dirty="0"/>
              <a:t> </a:t>
            </a:r>
            <a:r>
              <a:rPr lang="en-GB" sz="4000" dirty="0"/>
              <a:t>costs TO STUDY AREA</a:t>
            </a:r>
            <a:endParaRPr lang="en-US" sz="4000" dirty="0"/>
          </a:p>
        </p:txBody>
      </p:sp>
      <p:sp>
        <p:nvSpPr>
          <p:cNvPr id="6" name="TextBox 5">
            <a:extLst>
              <a:ext uri="{FF2B5EF4-FFF2-40B4-BE49-F238E27FC236}">
                <a16:creationId xmlns:a16="http://schemas.microsoft.com/office/drawing/2014/main" id="{63C3E4C9-1CA0-4A61-899C-3D759FD6B54D}"/>
              </a:ext>
            </a:extLst>
          </p:cNvPr>
          <p:cNvSpPr txBox="1"/>
          <p:nvPr/>
        </p:nvSpPr>
        <p:spPr>
          <a:xfrm>
            <a:off x="125881" y="1020193"/>
            <a:ext cx="3960000" cy="369332"/>
          </a:xfrm>
          <a:prstGeom prst="rect">
            <a:avLst/>
          </a:prstGeom>
          <a:noFill/>
        </p:spPr>
        <p:txBody>
          <a:bodyPr wrap="square" rtlCol="0">
            <a:spAutoFit/>
          </a:bodyPr>
          <a:lstStyle/>
          <a:p>
            <a:pPr algn="ctr"/>
            <a:r>
              <a:rPr lang="en-GB" dirty="0"/>
              <a:t>1 BED</a:t>
            </a:r>
          </a:p>
        </p:txBody>
      </p:sp>
      <p:sp>
        <p:nvSpPr>
          <p:cNvPr id="29" name="TextBox 28">
            <a:extLst>
              <a:ext uri="{FF2B5EF4-FFF2-40B4-BE49-F238E27FC236}">
                <a16:creationId xmlns:a16="http://schemas.microsoft.com/office/drawing/2014/main" id="{3359D3B8-BB8E-4492-BEE5-37DBCA4529BB}"/>
              </a:ext>
            </a:extLst>
          </p:cNvPr>
          <p:cNvSpPr txBox="1"/>
          <p:nvPr/>
        </p:nvSpPr>
        <p:spPr>
          <a:xfrm>
            <a:off x="4143740" y="1037318"/>
            <a:ext cx="3960000" cy="369332"/>
          </a:xfrm>
          <a:prstGeom prst="rect">
            <a:avLst/>
          </a:prstGeom>
          <a:noFill/>
        </p:spPr>
        <p:txBody>
          <a:bodyPr wrap="square" rtlCol="0">
            <a:spAutoFit/>
          </a:bodyPr>
          <a:lstStyle/>
          <a:p>
            <a:pPr algn="ctr"/>
            <a:r>
              <a:rPr lang="en-GB" dirty="0"/>
              <a:t>2 BED</a:t>
            </a:r>
          </a:p>
        </p:txBody>
      </p:sp>
      <p:sp>
        <p:nvSpPr>
          <p:cNvPr id="30" name="TextBox 29">
            <a:extLst>
              <a:ext uri="{FF2B5EF4-FFF2-40B4-BE49-F238E27FC236}">
                <a16:creationId xmlns:a16="http://schemas.microsoft.com/office/drawing/2014/main" id="{4236FB4A-2F92-4367-83FD-FE6B142C4FDD}"/>
              </a:ext>
            </a:extLst>
          </p:cNvPr>
          <p:cNvSpPr txBox="1"/>
          <p:nvPr/>
        </p:nvSpPr>
        <p:spPr>
          <a:xfrm>
            <a:off x="8161599" y="960842"/>
            <a:ext cx="3960000" cy="369332"/>
          </a:xfrm>
          <a:prstGeom prst="rect">
            <a:avLst/>
          </a:prstGeom>
          <a:noFill/>
        </p:spPr>
        <p:txBody>
          <a:bodyPr wrap="square" rtlCol="0">
            <a:spAutoFit/>
          </a:bodyPr>
          <a:lstStyle/>
          <a:p>
            <a:pPr algn="ctr"/>
            <a:r>
              <a:rPr lang="en-GB" dirty="0"/>
              <a:t>3 BED</a:t>
            </a:r>
          </a:p>
        </p:txBody>
      </p:sp>
      <p:graphicFrame>
        <p:nvGraphicFramePr>
          <p:cNvPr id="11" name="Chart 10">
            <a:extLst>
              <a:ext uri="{FF2B5EF4-FFF2-40B4-BE49-F238E27FC236}">
                <a16:creationId xmlns:a16="http://schemas.microsoft.com/office/drawing/2014/main" id="{911285DF-1A35-46B9-B27F-C8234539480B}"/>
              </a:ext>
            </a:extLst>
          </p:cNvPr>
          <p:cNvGraphicFramePr>
            <a:graphicFrameLocks/>
          </p:cNvGraphicFramePr>
          <p:nvPr>
            <p:extLst>
              <p:ext uri="{D42A27DB-BD31-4B8C-83A1-F6EECF244321}">
                <p14:modId xmlns:p14="http://schemas.microsoft.com/office/powerpoint/2010/main" val="521561432"/>
              </p:ext>
            </p:extLst>
          </p:nvPr>
        </p:nvGraphicFramePr>
        <p:xfrm>
          <a:off x="68022" y="1389525"/>
          <a:ext cx="4017859" cy="4630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135C9F63-3B93-46CD-857C-E0F75C236D04}"/>
              </a:ext>
            </a:extLst>
          </p:cNvPr>
          <p:cNvGraphicFramePr>
            <a:graphicFrameLocks/>
          </p:cNvGraphicFramePr>
          <p:nvPr>
            <p:extLst>
              <p:ext uri="{D42A27DB-BD31-4B8C-83A1-F6EECF244321}">
                <p14:modId xmlns:p14="http://schemas.microsoft.com/office/powerpoint/2010/main" val="3513467096"/>
              </p:ext>
            </p:extLst>
          </p:nvPr>
        </p:nvGraphicFramePr>
        <p:xfrm>
          <a:off x="4085881" y="1389525"/>
          <a:ext cx="4017859" cy="4630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323E14C-7163-48DA-96DF-F7F127BBE46E}"/>
              </a:ext>
            </a:extLst>
          </p:cNvPr>
          <p:cNvGraphicFramePr>
            <a:graphicFrameLocks/>
          </p:cNvGraphicFramePr>
          <p:nvPr>
            <p:extLst>
              <p:ext uri="{D42A27DB-BD31-4B8C-83A1-F6EECF244321}">
                <p14:modId xmlns:p14="http://schemas.microsoft.com/office/powerpoint/2010/main" val="2494127607"/>
              </p:ext>
            </p:extLst>
          </p:nvPr>
        </p:nvGraphicFramePr>
        <p:xfrm>
          <a:off x="8103740" y="1389525"/>
          <a:ext cx="4017859" cy="463018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13">
            <a:extLst>
              <a:ext uri="{FF2B5EF4-FFF2-40B4-BE49-F238E27FC236}">
                <a16:creationId xmlns:a16="http://schemas.microsoft.com/office/drawing/2014/main" id="{043275D0-B9AA-48A5-B1A6-52C11F2DA3DF}"/>
              </a:ext>
            </a:extLst>
          </p:cNvPr>
          <p:cNvSpPr/>
          <p:nvPr/>
        </p:nvSpPr>
        <p:spPr>
          <a:xfrm>
            <a:off x="942853" y="5997687"/>
            <a:ext cx="10361775"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solidFill>
                  <a:schemeClr val="bg1"/>
                </a:solidFill>
              </a:rPr>
              <a:t>Cambridge sees highest housing costs for almost all tenures and sizes (Cambridge dots sitting on the max line for most sizes &amp; tenures). </a:t>
            </a:r>
          </a:p>
          <a:p>
            <a:pPr algn="ctr"/>
            <a:r>
              <a:rPr lang="en-GB" sz="1400" dirty="0">
                <a:solidFill>
                  <a:schemeClr val="bg1"/>
                </a:solidFill>
              </a:rPr>
              <a:t>Cambridge &amp; South Cambs see the highest, while </a:t>
            </a:r>
            <a:r>
              <a:rPr lang="en-GB" sz="1400" dirty="0"/>
              <a:t>Fenland &amp; Peterborough see the lowest </a:t>
            </a:r>
            <a:r>
              <a:rPr lang="en-GB" sz="1400" dirty="0">
                <a:solidFill>
                  <a:schemeClr val="bg1"/>
                </a:solidFill>
              </a:rPr>
              <a:t>housing costs</a:t>
            </a:r>
            <a:r>
              <a:rPr lang="en-GB" sz="1400" dirty="0"/>
              <a:t>, compared to the rest of the study area. A comparison of costs is set out in the “whole area” slide deck.</a:t>
            </a:r>
            <a:endParaRPr lang="en-GB" sz="1400" dirty="0">
              <a:solidFill>
                <a:schemeClr val="bg1"/>
              </a:solidFill>
            </a:endParaRPr>
          </a:p>
        </p:txBody>
      </p:sp>
      <p:sp>
        <p:nvSpPr>
          <p:cNvPr id="15" name="Slide Number Placeholder 4">
            <a:extLst>
              <a:ext uri="{FF2B5EF4-FFF2-40B4-BE49-F238E27FC236}">
                <a16:creationId xmlns:a16="http://schemas.microsoft.com/office/drawing/2014/main" id="{982251A9-73E0-4DAE-9612-E865398ADF9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26</a:t>
            </a:fld>
            <a:endParaRPr lang="en-US" dirty="0"/>
          </a:p>
        </p:txBody>
      </p:sp>
      <p:sp>
        <p:nvSpPr>
          <p:cNvPr id="16" name="Footer Placeholder 3">
            <a:extLst>
              <a:ext uri="{FF2B5EF4-FFF2-40B4-BE49-F238E27FC236}">
                <a16:creationId xmlns:a16="http://schemas.microsoft.com/office/drawing/2014/main" id="{26349E9A-ACBE-43C4-BF43-6EFD2F371769}"/>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Tree>
    <p:extLst>
      <p:ext uri="{BB962C8B-B14F-4D97-AF65-F5344CB8AC3E}">
        <p14:creationId xmlns:p14="http://schemas.microsoft.com/office/powerpoint/2010/main" val="32641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38881" y="124178"/>
            <a:ext cx="10909640" cy="1025353"/>
          </a:xfrm>
        </p:spPr>
        <p:txBody>
          <a:bodyPr vert="horz" lIns="91440" tIns="45720" rIns="91440" bIns="45720" rtlCol="0" anchor="ctr">
            <a:normAutofit/>
          </a:bodyPr>
          <a:lstStyle/>
          <a:p>
            <a:pPr algn="ctr"/>
            <a:r>
              <a:rPr lang="en-GB" sz="3600" dirty="0"/>
              <a:t>annual housing costs x 3.5</a:t>
            </a:r>
            <a:br>
              <a:rPr lang="en-GB" sz="3600" dirty="0"/>
            </a:br>
            <a:r>
              <a:rPr lang="en-GB" sz="1800" dirty="0"/>
              <a:t>For each tenure and for 1,2, 3+ beds</a:t>
            </a:r>
            <a:endParaRPr lang="en-US" sz="18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2459929599"/>
              </p:ext>
            </p:extLst>
          </p:nvPr>
        </p:nvGraphicFramePr>
        <p:xfrm>
          <a:off x="1466185" y="1428206"/>
          <a:ext cx="9584992" cy="4413132"/>
        </p:xfrm>
        <a:graphic>
          <a:graphicData uri="http://schemas.openxmlformats.org/drawingml/2006/table">
            <a:tbl>
              <a:tblPr firstRow="1">
                <a:tableStyleId>{93296810-A885-4BE3-A3E7-6D5BEEA58F35}</a:tableStyleId>
              </a:tblPr>
              <a:tblGrid>
                <a:gridCol w="3426909">
                  <a:extLst>
                    <a:ext uri="{9D8B030D-6E8A-4147-A177-3AD203B41FA5}">
                      <a16:colId xmlns:a16="http://schemas.microsoft.com/office/drawing/2014/main" val="51333165"/>
                    </a:ext>
                  </a:extLst>
                </a:gridCol>
                <a:gridCol w="1761140">
                  <a:extLst>
                    <a:ext uri="{9D8B030D-6E8A-4147-A177-3AD203B41FA5}">
                      <a16:colId xmlns:a16="http://schemas.microsoft.com/office/drawing/2014/main" val="2590346686"/>
                    </a:ext>
                  </a:extLst>
                </a:gridCol>
                <a:gridCol w="2075219">
                  <a:extLst>
                    <a:ext uri="{9D8B030D-6E8A-4147-A177-3AD203B41FA5}">
                      <a16:colId xmlns:a16="http://schemas.microsoft.com/office/drawing/2014/main" val="2110719262"/>
                    </a:ext>
                  </a:extLst>
                </a:gridCol>
                <a:gridCol w="2321724">
                  <a:extLst>
                    <a:ext uri="{9D8B030D-6E8A-4147-A177-3AD203B41FA5}">
                      <a16:colId xmlns:a16="http://schemas.microsoft.com/office/drawing/2014/main" val="2663437825"/>
                    </a:ext>
                  </a:extLst>
                </a:gridCol>
              </a:tblGrid>
              <a:tr h="367761">
                <a:tc>
                  <a:txBody>
                    <a:bodyPr/>
                    <a:lstStyle/>
                    <a:p>
                      <a:pPr algn="l" fontAlgn="b"/>
                      <a:r>
                        <a:rPr lang="en-GB" sz="1600" b="1" u="none" strike="noStrike" dirty="0">
                          <a:effectLst/>
                        </a:rPr>
                        <a:t> Cambridge</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67761">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£15,665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£18,371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£20,830 </a:t>
                      </a:r>
                    </a:p>
                  </a:txBody>
                  <a:tcPr marL="0" marR="0" marT="0" marB="0" anchor="b"/>
                </a:tc>
                <a:extLst>
                  <a:ext uri="{0D108BD9-81ED-4DB2-BD59-A6C34878D82A}">
                    <a16:rowId xmlns:a16="http://schemas.microsoft.com/office/drawing/2014/main" val="316406227"/>
                  </a:ext>
                </a:extLst>
              </a:tr>
              <a:tr h="367761">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£17,246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£20,369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£22,422 </a:t>
                      </a:r>
                    </a:p>
                  </a:txBody>
                  <a:tcPr marL="0" marR="0" marT="0" marB="0" anchor="b"/>
                </a:tc>
                <a:extLst>
                  <a:ext uri="{0D108BD9-81ED-4DB2-BD59-A6C34878D82A}">
                    <a16:rowId xmlns:a16="http://schemas.microsoft.com/office/drawing/2014/main" val="4083638268"/>
                  </a:ext>
                </a:extLst>
              </a:tr>
              <a:tr h="367761">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£23,706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£26,821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£30,616 </a:t>
                      </a:r>
                    </a:p>
                  </a:txBody>
                  <a:tcPr marL="0" marR="0" marT="0" marB="0" anchor="b"/>
                </a:tc>
                <a:extLst>
                  <a:ext uri="{0D108BD9-81ED-4DB2-BD59-A6C34878D82A}">
                    <a16:rowId xmlns:a16="http://schemas.microsoft.com/office/drawing/2014/main" val="3218272329"/>
                  </a:ext>
                </a:extLst>
              </a:tr>
              <a:tr h="367761">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£24,834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£28,610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£33,574 </a:t>
                      </a:r>
                    </a:p>
                  </a:txBody>
                  <a:tcPr marL="0" marR="0" marT="0" marB="0" anchor="b"/>
                </a:tc>
                <a:extLst>
                  <a:ext uri="{0D108BD9-81ED-4DB2-BD59-A6C34878D82A}">
                    <a16:rowId xmlns:a16="http://schemas.microsoft.com/office/drawing/2014/main" val="2040477775"/>
                  </a:ext>
                </a:extLst>
              </a:tr>
              <a:tr h="367761">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£32,897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£43,316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£49,140 </a:t>
                      </a:r>
                    </a:p>
                  </a:txBody>
                  <a:tcPr marL="0" marR="0" marT="0" marB="0" anchor="b"/>
                </a:tc>
                <a:extLst>
                  <a:ext uri="{0D108BD9-81ED-4DB2-BD59-A6C34878D82A}">
                    <a16:rowId xmlns:a16="http://schemas.microsoft.com/office/drawing/2014/main" val="746952993"/>
                  </a:ext>
                </a:extLst>
              </a:tr>
              <a:tr h="367761">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£41,178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£54,191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£61,471 </a:t>
                      </a:r>
                    </a:p>
                  </a:txBody>
                  <a:tcPr marL="0" marR="0" marT="0" marB="0" anchor="b"/>
                </a:tc>
                <a:extLst>
                  <a:ext uri="{0D108BD9-81ED-4DB2-BD59-A6C34878D82A}">
                    <a16:rowId xmlns:a16="http://schemas.microsoft.com/office/drawing/2014/main" val="1598849496"/>
                  </a:ext>
                </a:extLst>
              </a:tr>
              <a:tr h="367761">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£42,042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£61,016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£75,530 </a:t>
                      </a:r>
                    </a:p>
                  </a:txBody>
                  <a:tcPr marL="0" marR="0" marT="0" marB="0" anchor="b"/>
                </a:tc>
                <a:extLst>
                  <a:ext uri="{0D108BD9-81ED-4DB2-BD59-A6C34878D82A}">
                    <a16:rowId xmlns:a16="http://schemas.microsoft.com/office/drawing/2014/main" val="4057487886"/>
                  </a:ext>
                </a:extLst>
              </a:tr>
              <a:tr h="367761">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£39,312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£53,008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£76,122 </a:t>
                      </a:r>
                    </a:p>
                  </a:txBody>
                  <a:tcPr marL="0" marR="0" marT="0" marB="0" anchor="b"/>
                </a:tc>
                <a:extLst>
                  <a:ext uri="{0D108BD9-81ED-4DB2-BD59-A6C34878D82A}">
                    <a16:rowId xmlns:a16="http://schemas.microsoft.com/office/drawing/2014/main" val="3144066353"/>
                  </a:ext>
                </a:extLst>
              </a:tr>
              <a:tr h="367761">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£47,002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£64,246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£86,951 </a:t>
                      </a:r>
                    </a:p>
                  </a:txBody>
                  <a:tcPr marL="0" marR="0" marT="0" marB="0" anchor="b"/>
                </a:tc>
                <a:extLst>
                  <a:ext uri="{0D108BD9-81ED-4DB2-BD59-A6C34878D82A}">
                    <a16:rowId xmlns:a16="http://schemas.microsoft.com/office/drawing/2014/main" val="1835506041"/>
                  </a:ext>
                </a:extLst>
              </a:tr>
              <a:tr h="367761">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£48,367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£74,165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£84,858 </a:t>
                      </a:r>
                    </a:p>
                  </a:txBody>
                  <a:tcPr marL="0" marR="0" marT="0" marB="0" anchor="b"/>
                </a:tc>
                <a:extLst>
                  <a:ext uri="{0D108BD9-81ED-4DB2-BD59-A6C34878D82A}">
                    <a16:rowId xmlns:a16="http://schemas.microsoft.com/office/drawing/2014/main" val="1548578091"/>
                  </a:ext>
                </a:extLst>
              </a:tr>
              <a:tr h="367761">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£58,468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£83,538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£94,413 </a:t>
                      </a:r>
                    </a:p>
                  </a:txBody>
                  <a:tcPr marL="0" marR="0" marT="0" marB="0" anchor="b"/>
                </a:tc>
                <a:extLst>
                  <a:ext uri="{0D108BD9-81ED-4DB2-BD59-A6C34878D82A}">
                    <a16:rowId xmlns:a16="http://schemas.microsoft.com/office/drawing/2014/main" val="2812583024"/>
                  </a:ext>
                </a:extLst>
              </a:tr>
            </a:tbl>
          </a:graphicData>
        </a:graphic>
      </p:graphicFrame>
      <p:sp>
        <p:nvSpPr>
          <p:cNvPr id="8" name="Slide Number Placeholder 4">
            <a:extLst>
              <a:ext uri="{FF2B5EF4-FFF2-40B4-BE49-F238E27FC236}">
                <a16:creationId xmlns:a16="http://schemas.microsoft.com/office/drawing/2014/main" id="{1EB267A0-66E8-47CF-8BF7-9E605FF5471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27</a:t>
            </a:fld>
            <a:endParaRPr lang="en-US" dirty="0"/>
          </a:p>
        </p:txBody>
      </p:sp>
      <p:sp>
        <p:nvSpPr>
          <p:cNvPr id="7" name="Footer Placeholder 3">
            <a:extLst>
              <a:ext uri="{FF2B5EF4-FFF2-40B4-BE49-F238E27FC236}">
                <a16:creationId xmlns:a16="http://schemas.microsoft.com/office/drawing/2014/main" id="{2EE8757B-DDD8-4BB2-81AB-FC2A1B3AE7DF}"/>
              </a:ext>
            </a:extLst>
          </p:cNvPr>
          <p:cNvSpPr>
            <a:spLocks noGrp="1"/>
          </p:cNvSpPr>
          <p:nvPr>
            <p:ph type="ftr" sz="quarter" idx="4294967295"/>
          </p:nvPr>
        </p:nvSpPr>
        <p:spPr>
          <a:xfrm>
            <a:off x="0" y="6548799"/>
            <a:ext cx="4973915" cy="309201"/>
          </a:xfrm>
          <a:prstGeom prst="rect">
            <a:avLst/>
          </a:prstGeom>
        </p:spPr>
        <p:txBody>
          <a:bodyPr/>
          <a:lstStyle/>
          <a:p>
            <a:r>
              <a:rPr lang="en-US" sz="1000" spc="200" dirty="0">
                <a:solidFill>
                  <a:schemeClr val="bg1"/>
                </a:solidFill>
              </a:rPr>
              <a:t>Cambridge  </a:t>
            </a:r>
          </a:p>
        </p:txBody>
      </p:sp>
    </p:spTree>
    <p:extLst>
      <p:ext uri="{BB962C8B-B14F-4D97-AF65-F5344CB8AC3E}">
        <p14:creationId xmlns:p14="http://schemas.microsoft.com/office/powerpoint/2010/main" val="1866825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28C91F-FE79-1210-045A-00AB7C36F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27CC8B1C-89FC-30EB-8764-166A30F8114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326B4290-08BB-6EAC-0522-EDB00ADC82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BD2426B-6703-8841-1059-683C6C2549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51D53A57-62F5-1F5D-422E-F5D7C93A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5EF7990-E298-8A97-EA6D-F35912A85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B9E771C1-FEB3-39E6-F6DE-33B2CEEEC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4F4050-5521-D70F-0E91-339E8E1EA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62C4856-519C-30AE-3DA1-ACD1CFF52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0641702-452B-EDE5-EE90-4D5786FFBCA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39436165-390A-0815-A662-3FB42F694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7F8CCAC5-79CD-DAA4-5364-F4A50FDC1A5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28</a:t>
            </a:fld>
            <a:endParaRPr lang="en-US" dirty="0"/>
          </a:p>
        </p:txBody>
      </p:sp>
      <p:sp>
        <p:nvSpPr>
          <p:cNvPr id="2" name="Title 1">
            <a:extLst>
              <a:ext uri="{FF2B5EF4-FFF2-40B4-BE49-F238E27FC236}">
                <a16:creationId xmlns:a16="http://schemas.microsoft.com/office/drawing/2014/main" id="{8A35196F-E678-4576-1E79-C3119906DCA9}"/>
              </a:ext>
            </a:extLst>
          </p:cNvPr>
          <p:cNvSpPr txBox="1">
            <a:spLocks/>
          </p:cNvSpPr>
          <p:nvPr/>
        </p:nvSpPr>
        <p:spPr>
          <a:xfrm>
            <a:off x="1535372" y="1066938"/>
            <a:ext cx="9099255" cy="2361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7200" dirty="0">
                <a:solidFill>
                  <a:srgbClr val="454545"/>
                </a:solidFill>
              </a:rPr>
              <a:t>The </a:t>
            </a:r>
            <a:br>
              <a:rPr lang="en-GB" sz="7200" dirty="0">
                <a:solidFill>
                  <a:srgbClr val="454545"/>
                </a:solidFill>
              </a:rPr>
            </a:br>
            <a:r>
              <a:rPr lang="en-GB" sz="7200" dirty="0">
                <a:solidFill>
                  <a:srgbClr val="454545"/>
                </a:solidFill>
              </a:rPr>
              <a:t>diamond-o-gram</a:t>
            </a:r>
            <a:endParaRPr lang="en-US" sz="7200" dirty="0">
              <a:solidFill>
                <a:srgbClr val="454545"/>
              </a:solidFill>
            </a:endParaRPr>
          </a:p>
        </p:txBody>
      </p:sp>
      <p:sp>
        <p:nvSpPr>
          <p:cNvPr id="17" name="Text Placeholder 2">
            <a:extLst>
              <a:ext uri="{FF2B5EF4-FFF2-40B4-BE49-F238E27FC236}">
                <a16:creationId xmlns:a16="http://schemas.microsoft.com/office/drawing/2014/main" id="{1F1C82B6-CF65-83C1-B030-834C628F8AD7}"/>
              </a:ext>
            </a:extLst>
          </p:cNvPr>
          <p:cNvSpPr txBox="1">
            <a:spLocks/>
          </p:cNvSpPr>
          <p:nvPr/>
        </p:nvSpPr>
        <p:spPr>
          <a:xfrm>
            <a:off x="1535372" y="3455127"/>
            <a:ext cx="9120954" cy="1578429"/>
          </a:xfrm>
          <a:prstGeom prst="rect">
            <a:avLst/>
          </a:prstGeom>
        </p:spPr>
        <p:txBody>
          <a:bodyPr vert="horz" lIns="91440" tIns="91440" rIns="91440" bIns="91440" rtlCol="0">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Creating the diamond-o-gram 	</a:t>
            </a:r>
          </a:p>
          <a:p>
            <a:pPr algn="ctr"/>
            <a:r>
              <a:rPr lang="en-GB" cap="all" dirty="0">
                <a:solidFill>
                  <a:schemeClr val="accent1"/>
                </a:solidFill>
              </a:rPr>
              <a:t>Six income groups help "read" the diamond</a:t>
            </a:r>
          </a:p>
          <a:p>
            <a:pPr algn="ctr"/>
            <a:r>
              <a:rPr lang="en-GB" cap="all" dirty="0">
                <a:solidFill>
                  <a:schemeClr val="accent1"/>
                </a:solidFill>
              </a:rPr>
              <a:t>Comparing diamonds</a:t>
            </a:r>
          </a:p>
          <a:p>
            <a:pPr algn="ctr"/>
            <a:r>
              <a:rPr lang="en-GB" cap="all" dirty="0">
                <a:solidFill>
                  <a:schemeClr val="accent1"/>
                </a:solidFill>
              </a:rPr>
              <a:t>Minimum income needed if housing takes up 35%</a:t>
            </a:r>
          </a:p>
          <a:p>
            <a:pPr algn="ctr"/>
            <a:r>
              <a:rPr lang="en-GB" cap="all" dirty="0">
                <a:solidFill>
                  <a:schemeClr val="accent1"/>
                </a:solidFill>
              </a:rPr>
              <a:t>Income needed for broad tenures</a:t>
            </a:r>
          </a:p>
        </p:txBody>
      </p:sp>
      <p:sp>
        <p:nvSpPr>
          <p:cNvPr id="12" name="Footer Placeholder 3">
            <a:extLst>
              <a:ext uri="{FF2B5EF4-FFF2-40B4-BE49-F238E27FC236}">
                <a16:creationId xmlns:a16="http://schemas.microsoft.com/office/drawing/2014/main" id="{BDDBC094-C42C-C5A5-6ADF-C4F6B3933D4D}"/>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2843839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D2CCEA-083C-0397-F31A-5BB9BF9BF5A1}"/>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the diamond-o-gram</a:t>
            </a:r>
          </a:p>
        </p:txBody>
      </p:sp>
      <p:sp>
        <p:nvSpPr>
          <p:cNvPr id="4" name="Slide Number Placeholder 4">
            <a:extLst>
              <a:ext uri="{FF2B5EF4-FFF2-40B4-BE49-F238E27FC236}">
                <a16:creationId xmlns:a16="http://schemas.microsoft.com/office/drawing/2014/main" id="{4A90845B-946F-7755-CBEF-5866B9267553}"/>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29</a:t>
            </a:fld>
            <a:endParaRPr lang="en-US" dirty="0"/>
          </a:p>
        </p:txBody>
      </p:sp>
      <p:graphicFrame>
        <p:nvGraphicFramePr>
          <p:cNvPr id="5" name="Table 7">
            <a:extLst>
              <a:ext uri="{FF2B5EF4-FFF2-40B4-BE49-F238E27FC236}">
                <a16:creationId xmlns:a16="http://schemas.microsoft.com/office/drawing/2014/main" id="{1EDB9A75-5503-0D46-2E67-21BDC8511F85}"/>
              </a:ext>
            </a:extLst>
          </p:cNvPr>
          <p:cNvGraphicFramePr>
            <a:graphicFrameLocks noGrp="1"/>
          </p:cNvGraphicFramePr>
          <p:nvPr>
            <p:extLst>
              <p:ext uri="{D42A27DB-BD31-4B8C-83A1-F6EECF244321}">
                <p14:modId xmlns:p14="http://schemas.microsoft.com/office/powerpoint/2010/main" val="3184137502"/>
              </p:ext>
            </p:extLst>
          </p:nvPr>
        </p:nvGraphicFramePr>
        <p:xfrm>
          <a:off x="1451579" y="1849990"/>
          <a:ext cx="9607661" cy="3876825"/>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727270">
                  <a:extLst>
                    <a:ext uri="{9D8B030D-6E8A-4147-A177-3AD203B41FA5}">
                      <a16:colId xmlns:a16="http://schemas.microsoft.com/office/drawing/2014/main" val="3294435107"/>
                    </a:ext>
                  </a:extLst>
                </a:gridCol>
                <a:gridCol w="198922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Incomes from CACI</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See slide 17</a:t>
                      </a:r>
                    </a:p>
                  </a:txBody>
                  <a:tcPr marL="0" marR="0" marT="0" marB="0" anchor="ctr"/>
                </a:tc>
                <a:tc>
                  <a:txBody>
                    <a:bodyPr/>
                    <a:lstStyle/>
                    <a:p>
                      <a:r>
                        <a:rPr lang="en-GB" sz="1200" dirty="0"/>
                        <a:t>Jan 2020 – Jan 2021</a:t>
                      </a:r>
                      <a:endParaRPr lang="en-GB" sz="1200" b="0" dirty="0">
                        <a:latin typeface="+mn-lt"/>
                      </a:endParaRPr>
                    </a:p>
                  </a:txBody>
                  <a:tcPr anchor="ct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Housing costs</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22</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2020-2021</a:t>
                      </a:r>
                    </a:p>
                  </a:txBody>
                  <a:tcPr anchor="ctr"/>
                </a:tc>
                <a:extLst>
                  <a:ext uri="{0D108BD9-81ED-4DB2-BD59-A6C34878D82A}">
                    <a16:rowId xmlns:a16="http://schemas.microsoft.com/office/drawing/2014/main" val="3682887777"/>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Affordability used in the slides are set at 35% of income to enable comparison between districts. </a:t>
                      </a:r>
                    </a:p>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In the full compendium of data, multipliers provided by the GLHearn study and Peterborough’s housing needs survey are also used</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45</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820158824"/>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2161164047"/>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solidFill>
                            <a:schemeClr val="tx1"/>
                          </a:solidFill>
                        </a:rPr>
                        <a:t>The diamond o gram is intended to help us compare income distribution with other factors, particularly housing costs. To do this we apply a % of income it is reasonable to spend on housing in this district, our standard being 35%. We also apply the affordability percentage identified in GLHearn’s report (which varies from district to district) in the source spreadsheet. Then we line up each box, representing the cost of 1 2 and 3 bed homes, with the income bands in the diamond-o-gram, to indicate the income needed for each and what percentage of households might be able to afford that at 35% of gross income.</a:t>
                      </a:r>
                      <a:endParaRPr lang="en-US" sz="1200" b="0" dirty="0">
                        <a:solidFill>
                          <a:schemeClr val="tx1"/>
                        </a:solidFill>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2226666340"/>
                  </a:ext>
                </a:extLst>
              </a:tr>
            </a:tbl>
          </a:graphicData>
        </a:graphic>
      </p:graphicFrame>
      <p:sp>
        <p:nvSpPr>
          <p:cNvPr id="2" name="Footer Placeholder 3">
            <a:extLst>
              <a:ext uri="{FF2B5EF4-FFF2-40B4-BE49-F238E27FC236}">
                <a16:creationId xmlns:a16="http://schemas.microsoft.com/office/drawing/2014/main" id="{EFDAB19C-224E-7CA2-0117-730C142D1152}"/>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83325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7C4D9426-79B2-A07C-B44C-8CE9FAD7254F}"/>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3</a:t>
            </a:fld>
            <a:endParaRPr lang="en-US" dirty="0"/>
          </a:p>
        </p:txBody>
      </p:sp>
      <p:sp>
        <p:nvSpPr>
          <p:cNvPr id="6" name="Footer Placeholder 3">
            <a:extLst>
              <a:ext uri="{FF2B5EF4-FFF2-40B4-BE49-F238E27FC236}">
                <a16:creationId xmlns:a16="http://schemas.microsoft.com/office/drawing/2014/main" id="{39A2647E-DE07-43D2-AF2E-50816A1963AB}"/>
              </a:ext>
            </a:extLst>
          </p:cNvPr>
          <p:cNvSpPr>
            <a:spLocks noGrp="1"/>
          </p:cNvSpPr>
          <p:nvPr>
            <p:ph type="ftr" sz="quarter" idx="4294967295"/>
          </p:nvPr>
        </p:nvSpPr>
        <p:spPr>
          <a:xfrm>
            <a:off x="0" y="6548438"/>
            <a:ext cx="4973638" cy="309562"/>
          </a:xfrm>
          <a:prstGeom prst="rect">
            <a:avLst/>
          </a:prstGeom>
        </p:spPr>
        <p:txBody>
          <a:bodyPr/>
          <a:lstStyle/>
          <a:p>
            <a:r>
              <a:rPr lang="en-US" sz="1000" spc="200" dirty="0">
                <a:solidFill>
                  <a:schemeClr val="bg1"/>
                </a:solidFill>
              </a:rPr>
              <a:t>Cambridge  </a:t>
            </a:r>
          </a:p>
        </p:txBody>
      </p:sp>
      <p:sp>
        <p:nvSpPr>
          <p:cNvPr id="5" name="Title 1">
            <a:extLst>
              <a:ext uri="{FF2B5EF4-FFF2-40B4-BE49-F238E27FC236}">
                <a16:creationId xmlns:a16="http://schemas.microsoft.com/office/drawing/2014/main" id="{D5765D52-7895-27E6-5FC0-0DA2296F55AC}"/>
              </a:ext>
            </a:extLst>
          </p:cNvPr>
          <p:cNvSpPr txBox="1">
            <a:spLocks/>
          </p:cNvSpPr>
          <p:nvPr/>
        </p:nvSpPr>
        <p:spPr>
          <a:xfrm>
            <a:off x="1449217" y="804889"/>
            <a:ext cx="9605635"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contents</a:t>
            </a:r>
          </a:p>
        </p:txBody>
      </p:sp>
      <p:sp>
        <p:nvSpPr>
          <p:cNvPr id="10" name="Content Placeholder 2">
            <a:extLst>
              <a:ext uri="{FF2B5EF4-FFF2-40B4-BE49-F238E27FC236}">
                <a16:creationId xmlns:a16="http://schemas.microsoft.com/office/drawing/2014/main" id="{49BF2F13-DF39-D830-2B73-EB3D7516319E}"/>
              </a:ext>
            </a:extLst>
          </p:cNvPr>
          <p:cNvSpPr>
            <a:spLocks noGrp="1"/>
          </p:cNvSpPr>
          <p:nvPr>
            <p:ph sz="half" idx="1"/>
          </p:nvPr>
        </p:nvSpPr>
        <p:spPr>
          <a:xfrm>
            <a:off x="1449217" y="1933168"/>
            <a:ext cx="4645152" cy="3912351"/>
          </a:xfrm>
        </p:spPr>
        <p:txBody>
          <a:bodyPr>
            <a:normAutofit fontScale="70000" lnSpcReduction="20000"/>
          </a:bodyPr>
          <a:lstStyle/>
          <a:p>
            <a:pPr marL="0" indent="0">
              <a:buNone/>
            </a:pPr>
            <a:r>
              <a:rPr lang="en-GB" b="1" dirty="0"/>
              <a:t>Context </a:t>
            </a:r>
          </a:p>
          <a:p>
            <a:r>
              <a:rPr lang="en-GB" dirty="0"/>
              <a:t>Tenure of dwellings </a:t>
            </a:r>
          </a:p>
          <a:p>
            <a:r>
              <a:rPr lang="en-GB" dirty="0"/>
              <a:t>Household and family type </a:t>
            </a:r>
          </a:p>
          <a:p>
            <a:r>
              <a:rPr lang="en-GB" dirty="0"/>
              <a:t>Household tenure and beds</a:t>
            </a:r>
          </a:p>
          <a:p>
            <a:r>
              <a:rPr lang="en-GB" dirty="0"/>
              <a:t>Likely movers</a:t>
            </a:r>
          </a:p>
          <a:p>
            <a:pPr marL="0" indent="0">
              <a:buNone/>
            </a:pPr>
            <a:r>
              <a:rPr lang="en-GB" b="1" dirty="0"/>
              <a:t>Income </a:t>
            </a:r>
          </a:p>
          <a:p>
            <a:r>
              <a:rPr lang="en-GB" dirty="0"/>
              <a:t>Income distribution</a:t>
            </a:r>
          </a:p>
          <a:p>
            <a:r>
              <a:rPr lang="en-GB" dirty="0"/>
              <a:t>Change in income</a:t>
            </a:r>
          </a:p>
          <a:p>
            <a:pPr marL="0" indent="0">
              <a:buNone/>
            </a:pPr>
            <a:r>
              <a:rPr lang="en-GB" b="1" dirty="0"/>
              <a:t>Housing costs</a:t>
            </a:r>
          </a:p>
          <a:p>
            <a:r>
              <a:rPr lang="en-GB" dirty="0"/>
              <a:t>Identify housing costs</a:t>
            </a:r>
          </a:p>
          <a:p>
            <a:r>
              <a:rPr lang="en-GB" dirty="0"/>
              <a:t>Range of max and min housing costs</a:t>
            </a:r>
          </a:p>
          <a:p>
            <a:endParaRPr lang="en-GB" dirty="0"/>
          </a:p>
        </p:txBody>
      </p:sp>
      <p:sp>
        <p:nvSpPr>
          <p:cNvPr id="11" name="Content Placeholder 3">
            <a:extLst>
              <a:ext uri="{FF2B5EF4-FFF2-40B4-BE49-F238E27FC236}">
                <a16:creationId xmlns:a16="http://schemas.microsoft.com/office/drawing/2014/main" id="{FB1FFEFD-1787-1EE9-EA0A-858254FF1BD5}"/>
              </a:ext>
            </a:extLst>
          </p:cNvPr>
          <p:cNvSpPr txBox="1">
            <a:spLocks/>
          </p:cNvSpPr>
          <p:nvPr/>
        </p:nvSpPr>
        <p:spPr>
          <a:xfrm>
            <a:off x="6409700" y="1937180"/>
            <a:ext cx="4645152" cy="3904325"/>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The diamond-o-gram</a:t>
            </a:r>
          </a:p>
          <a:p>
            <a:r>
              <a:rPr lang="en-GB" dirty="0"/>
              <a:t>Creating the diamond-o-gram 	</a:t>
            </a:r>
          </a:p>
          <a:p>
            <a:r>
              <a:rPr lang="en-GB" dirty="0"/>
              <a:t>Six income groups help "read" the diamond</a:t>
            </a:r>
          </a:p>
          <a:p>
            <a:r>
              <a:rPr lang="en-GB" dirty="0"/>
              <a:t>Minimum income needed if housing takes up 35%</a:t>
            </a:r>
          </a:p>
          <a:p>
            <a:pPr marL="0" indent="0">
              <a:buFont typeface="Arial" panose="020B0604020202020204" pitchFamily="34" charset="0"/>
              <a:buNone/>
            </a:pPr>
            <a:r>
              <a:rPr lang="en-GB" b="1" dirty="0"/>
              <a:t>Housing market diagrams</a:t>
            </a:r>
          </a:p>
          <a:p>
            <a:r>
              <a:rPr lang="en-GB" dirty="0"/>
              <a:t>The scale and cost of housing</a:t>
            </a:r>
          </a:p>
          <a:p>
            <a:r>
              <a:rPr lang="en-GB" dirty="0"/>
              <a:t>Introducing the staircase</a:t>
            </a:r>
          </a:p>
          <a:p>
            <a:r>
              <a:rPr lang="en-GB" dirty="0"/>
              <a:t>Broad tenures &amp; pay scales</a:t>
            </a:r>
          </a:p>
          <a:p>
            <a:pPr marL="0" indent="0">
              <a:buFont typeface="Arial" panose="020B0604020202020204" pitchFamily="34" charset="0"/>
              <a:buNone/>
            </a:pPr>
            <a:r>
              <a:rPr lang="en-GB" b="1" dirty="0"/>
              <a:t>Dwelling stock, turnover, new build</a:t>
            </a:r>
          </a:p>
          <a:p>
            <a:pPr marL="0" indent="0">
              <a:buFont typeface="Arial" panose="020B0604020202020204" pitchFamily="34" charset="0"/>
              <a:buNone/>
            </a:pPr>
            <a:r>
              <a:rPr lang="en-GB" b="1" dirty="0"/>
              <a:t>Applying CACI income bands to Local Plan figures</a:t>
            </a:r>
          </a:p>
          <a:p>
            <a:pPr marL="0" indent="0">
              <a:buFont typeface="Arial" panose="020B0604020202020204" pitchFamily="34" charset="0"/>
              <a:buNone/>
            </a:pPr>
            <a:r>
              <a:rPr lang="en-GB" b="1" dirty="0"/>
              <a:t>Links to other parts of the 2022 diamond update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64010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3FC2C54-7B45-404D-A519-1BF7DD18D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A75017EA-9B66-4D89-A855-823DFCDE9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2F41A41A-D714-4F7E-A8AF-D83C6CF0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0BEE2E-3B4C-4FB1-AAEE-BEA7CD2E79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7" name="Rectangle 26">
            <a:extLst>
              <a:ext uri="{FF2B5EF4-FFF2-40B4-BE49-F238E27FC236}">
                <a16:creationId xmlns:a16="http://schemas.microsoft.com/office/drawing/2014/main" id="{087DA42F-1100-4806-A533-8F94AA864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B43D584-6FEB-433F-A6B0-8AEE7BC96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8680960" y="1504687"/>
            <a:ext cx="3249623" cy="1873219"/>
          </a:xfrm>
        </p:spPr>
        <p:txBody>
          <a:bodyPr vert="horz" lIns="91440" tIns="45720" rIns="91440" bIns="0" rtlCol="0" anchor="b">
            <a:normAutofit/>
          </a:bodyPr>
          <a:lstStyle/>
          <a:p>
            <a:r>
              <a:rPr lang="en-US" dirty="0"/>
              <a:t>Creating THE ‘diamond-o-gram’</a:t>
            </a:r>
          </a:p>
        </p:txBody>
      </p:sp>
      <p:grpSp>
        <p:nvGrpSpPr>
          <p:cNvPr id="31" name="Group 30">
            <a:extLst>
              <a:ext uri="{FF2B5EF4-FFF2-40B4-BE49-F238E27FC236}">
                <a16:creationId xmlns:a16="http://schemas.microsoft.com/office/drawing/2014/main" id="{FA51651D-00A4-493E-97F0-11BA7D143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32" name="Rectangle 31">
              <a:extLst>
                <a:ext uri="{FF2B5EF4-FFF2-40B4-BE49-F238E27FC236}">
                  <a16:creationId xmlns:a16="http://schemas.microsoft.com/office/drawing/2014/main" id="{6011F338-9CA5-49EE-9430-7B41E8ED5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7C56430-39D7-4E04-ADC2-5708F8564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Graphical user interface, application, PowerPoint&#10;&#10;Description automatically generated">
            <a:extLst>
              <a:ext uri="{FF2B5EF4-FFF2-40B4-BE49-F238E27FC236}">
                <a16:creationId xmlns:a16="http://schemas.microsoft.com/office/drawing/2014/main" id="{550F0879-F5BF-D340-0C43-177E911888C0}"/>
              </a:ext>
            </a:extLst>
          </p:cNvPr>
          <p:cNvPicPr>
            <a:picLocks noChangeAspect="1"/>
          </p:cNvPicPr>
          <p:nvPr/>
        </p:nvPicPr>
        <p:blipFill rotWithShape="1">
          <a:blip r:embed="rId3"/>
          <a:srcRect l="42307" t="41064" r="30616" b="28582"/>
          <a:stretch/>
        </p:blipFill>
        <p:spPr>
          <a:xfrm>
            <a:off x="755170" y="562708"/>
            <a:ext cx="3479420" cy="1716958"/>
          </a:xfrm>
          <a:prstGeom prst="rect">
            <a:avLst/>
          </a:prstGeom>
        </p:spPr>
      </p:pic>
      <p:cxnSp>
        <p:nvCxnSpPr>
          <p:cNvPr id="35" name="Straight Connector 34">
            <a:extLst>
              <a:ext uri="{FF2B5EF4-FFF2-40B4-BE49-F238E27FC236}">
                <a16:creationId xmlns:a16="http://schemas.microsoft.com/office/drawing/2014/main" id="{CD3D8BF6-BDFC-4907-8BAC-8BD395B5D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7" name="Rectangle 36">
            <a:extLst>
              <a:ext uri="{FF2B5EF4-FFF2-40B4-BE49-F238E27FC236}">
                <a16:creationId xmlns:a16="http://schemas.microsoft.com/office/drawing/2014/main" id="{2E6F7D5A-2F84-4128-962D-A665733ED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4E665D2A-7D5F-45BB-89E8-012704DF3D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40" name="Rectangle 39">
              <a:extLst>
                <a:ext uri="{FF2B5EF4-FFF2-40B4-BE49-F238E27FC236}">
                  <a16:creationId xmlns:a16="http://schemas.microsoft.com/office/drawing/2014/main" id="{D5113154-F294-4A23-8E03-E4B8E3D38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1363696-1FF7-4E0A-8050-BB0B53ADA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F0DB7638-7E50-4451-9FB5-E68C049508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44" name="Rectangle 43">
              <a:extLst>
                <a:ext uri="{FF2B5EF4-FFF2-40B4-BE49-F238E27FC236}">
                  <a16:creationId xmlns:a16="http://schemas.microsoft.com/office/drawing/2014/main" id="{EF6863D9-2986-4E4B-A897-26A329AA3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EB3566C-29EE-4ED6-B399-ED1EEEB969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3CA072E8-8F09-4B75-9E04-7AC01A9826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48" name="Rectangle 47">
              <a:extLst>
                <a:ext uri="{FF2B5EF4-FFF2-40B4-BE49-F238E27FC236}">
                  <a16:creationId xmlns:a16="http://schemas.microsoft.com/office/drawing/2014/main" id="{6A9D9292-7C78-4891-B33A-003B34F0E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F3AB6F6-95F1-48F3-80FF-1E5DC4CD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descr="Graphical user interface, chart, application, table, Excel&#10;&#10;Description automatically generated">
            <a:extLst>
              <a:ext uri="{FF2B5EF4-FFF2-40B4-BE49-F238E27FC236}">
                <a16:creationId xmlns:a16="http://schemas.microsoft.com/office/drawing/2014/main" id="{ED359F79-4B0D-B934-AD23-365581BFB7D7}"/>
              </a:ext>
            </a:extLst>
          </p:cNvPr>
          <p:cNvPicPr>
            <a:picLocks noChangeAspect="1"/>
          </p:cNvPicPr>
          <p:nvPr/>
        </p:nvPicPr>
        <p:blipFill rotWithShape="1">
          <a:blip r:embed="rId4"/>
          <a:srcRect l="8280" t="29902" r="17017" b="39898"/>
          <a:stretch/>
        </p:blipFill>
        <p:spPr>
          <a:xfrm>
            <a:off x="729151" y="3061849"/>
            <a:ext cx="3523061" cy="1888367"/>
          </a:xfrm>
          <a:prstGeom prst="rect">
            <a:avLst/>
          </a:prstGeom>
        </p:spPr>
      </p:pic>
      <p:pic>
        <p:nvPicPr>
          <p:cNvPr id="51" name="Picture 50">
            <a:extLst>
              <a:ext uri="{FF2B5EF4-FFF2-40B4-BE49-F238E27FC236}">
                <a16:creationId xmlns:a16="http://schemas.microsoft.com/office/drawing/2014/main" id="{F279B344-69F5-448D-8ECF-93AE215C81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D947129A-DBAD-4DE9-8444-48435533F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application, table, Excel&#10;&#10;Description automatically generated">
            <a:extLst>
              <a:ext uri="{FF2B5EF4-FFF2-40B4-BE49-F238E27FC236}">
                <a16:creationId xmlns:a16="http://schemas.microsoft.com/office/drawing/2014/main" id="{9556E14F-3708-7ADE-D597-1B76B78006CD}"/>
              </a:ext>
            </a:extLst>
          </p:cNvPr>
          <p:cNvPicPr>
            <a:picLocks noChangeAspect="1"/>
          </p:cNvPicPr>
          <p:nvPr/>
        </p:nvPicPr>
        <p:blipFill rotWithShape="1">
          <a:blip r:embed="rId5"/>
          <a:srcRect l="6657" t="43826" r="12583" b="18964"/>
          <a:stretch/>
        </p:blipFill>
        <p:spPr>
          <a:xfrm>
            <a:off x="4551877" y="562708"/>
            <a:ext cx="3607385" cy="2914021"/>
          </a:xfrm>
          <a:prstGeom prst="rect">
            <a:avLst/>
          </a:prstGeom>
        </p:spPr>
      </p:pic>
      <p:pic>
        <p:nvPicPr>
          <p:cNvPr id="12" name="Picture 11" descr="Graphical user interface, chart, application, table, Excel&#10;&#10;Description automatically generated">
            <a:extLst>
              <a:ext uri="{FF2B5EF4-FFF2-40B4-BE49-F238E27FC236}">
                <a16:creationId xmlns:a16="http://schemas.microsoft.com/office/drawing/2014/main" id="{6EB95CF5-BABD-25B3-CCA1-9EE4475C39F7}"/>
              </a:ext>
            </a:extLst>
          </p:cNvPr>
          <p:cNvPicPr>
            <a:picLocks noChangeAspect="1"/>
          </p:cNvPicPr>
          <p:nvPr/>
        </p:nvPicPr>
        <p:blipFill rotWithShape="1">
          <a:blip r:embed="rId4"/>
          <a:srcRect l="8211" t="63365" r="17507" b="6668"/>
          <a:stretch/>
        </p:blipFill>
        <p:spPr>
          <a:xfrm>
            <a:off x="4551903" y="3818375"/>
            <a:ext cx="3547068" cy="1677830"/>
          </a:xfrm>
          <a:prstGeom prst="rect">
            <a:avLst/>
          </a:prstGeom>
        </p:spPr>
      </p:pic>
      <p:sp>
        <p:nvSpPr>
          <p:cNvPr id="8" name="Slide Number Placeholder 4">
            <a:extLst>
              <a:ext uri="{FF2B5EF4-FFF2-40B4-BE49-F238E27FC236}">
                <a16:creationId xmlns:a16="http://schemas.microsoft.com/office/drawing/2014/main" id="{CABB0038-A403-4212-851A-9384E2D2F9E2}"/>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30</a:t>
            </a:fld>
            <a:endParaRPr lang="en-US" dirty="0"/>
          </a:p>
        </p:txBody>
      </p:sp>
      <p:sp>
        <p:nvSpPr>
          <p:cNvPr id="10" name="Footer Placeholder 3">
            <a:extLst>
              <a:ext uri="{FF2B5EF4-FFF2-40B4-BE49-F238E27FC236}">
                <a16:creationId xmlns:a16="http://schemas.microsoft.com/office/drawing/2014/main" id="{C393DF46-2FBA-4066-9391-46C3E088BA1D}"/>
              </a:ext>
            </a:extLst>
          </p:cNvPr>
          <p:cNvSpPr>
            <a:spLocks noGrp="1"/>
          </p:cNvSpPr>
          <p:nvPr>
            <p:ph type="ftr" sz="quarter" idx="11"/>
          </p:nvPr>
        </p:nvSpPr>
        <p:spPr>
          <a:xfrm>
            <a:off x="0" y="6548799"/>
            <a:ext cx="2855891" cy="309201"/>
          </a:xfrm>
        </p:spPr>
        <p:txBody>
          <a:bodyPr vert="horz" lIns="91440" tIns="45720" rIns="91440" bIns="45720" rtlCol="0" anchor="ctr">
            <a:normAutofit/>
          </a:bodyPr>
          <a:lstStyle/>
          <a:p>
            <a:pPr>
              <a:spcAft>
                <a:spcPts val="600"/>
              </a:spcAft>
            </a:pPr>
            <a:r>
              <a:rPr lang="en-US" sz="1000" spc="200" dirty="0">
                <a:solidFill>
                  <a:schemeClr val="bg1"/>
                </a:solidFill>
              </a:rPr>
              <a:t>Cambridge  </a:t>
            </a:r>
          </a:p>
        </p:txBody>
      </p:sp>
      <p:sp>
        <p:nvSpPr>
          <p:cNvPr id="15" name="TextBox 14">
            <a:extLst>
              <a:ext uri="{FF2B5EF4-FFF2-40B4-BE49-F238E27FC236}">
                <a16:creationId xmlns:a16="http://schemas.microsoft.com/office/drawing/2014/main" id="{77C5B41C-B52B-288F-DDA0-0BDF455D6DDA}"/>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16" name="TextBox 15">
            <a:extLst>
              <a:ext uri="{FF2B5EF4-FFF2-40B4-BE49-F238E27FC236}">
                <a16:creationId xmlns:a16="http://schemas.microsoft.com/office/drawing/2014/main" id="{E9959541-220A-808A-588D-EDD12EB5C077}"/>
              </a:ext>
            </a:extLst>
          </p:cNvPr>
          <p:cNvSpPr txBox="1"/>
          <p:nvPr/>
        </p:nvSpPr>
        <p:spPr>
          <a:xfrm>
            <a:off x="7847763" y="50982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17" name="TextBox 16">
            <a:extLst>
              <a:ext uri="{FF2B5EF4-FFF2-40B4-BE49-F238E27FC236}">
                <a16:creationId xmlns:a16="http://schemas.microsoft.com/office/drawing/2014/main" id="{EE339F76-8B87-63A0-A425-5C395FD516B5}"/>
              </a:ext>
            </a:extLst>
          </p:cNvPr>
          <p:cNvSpPr txBox="1"/>
          <p:nvPr/>
        </p:nvSpPr>
        <p:spPr>
          <a:xfrm>
            <a:off x="3979720" y="2574439"/>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18" name="TextBox 17">
            <a:extLst>
              <a:ext uri="{FF2B5EF4-FFF2-40B4-BE49-F238E27FC236}">
                <a16:creationId xmlns:a16="http://schemas.microsoft.com/office/drawing/2014/main" id="{1737C8D1-7C19-CD23-A13F-C025B6CB1ED6}"/>
              </a:ext>
            </a:extLst>
          </p:cNvPr>
          <p:cNvSpPr txBox="1"/>
          <p:nvPr/>
        </p:nvSpPr>
        <p:spPr>
          <a:xfrm>
            <a:off x="7877908" y="3734601"/>
            <a:ext cx="276948"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20" name="TextBox 19">
            <a:extLst>
              <a:ext uri="{FF2B5EF4-FFF2-40B4-BE49-F238E27FC236}">
                <a16:creationId xmlns:a16="http://schemas.microsoft.com/office/drawing/2014/main" id="{31A099AF-437D-7156-961F-3F95CEB4A499}"/>
              </a:ext>
            </a:extLst>
          </p:cNvPr>
          <p:cNvSpPr txBox="1"/>
          <p:nvPr/>
        </p:nvSpPr>
        <p:spPr>
          <a:xfrm>
            <a:off x="8556661" y="3548684"/>
            <a:ext cx="3690921" cy="2554545"/>
          </a:xfrm>
          <a:prstGeom prst="rect">
            <a:avLst/>
          </a:prstGeom>
          <a:noFill/>
        </p:spPr>
        <p:txBody>
          <a:bodyPr wrap="square" rtlCol="0">
            <a:spAutoFit/>
          </a:bodyPr>
          <a:lstStyle/>
          <a:p>
            <a:pPr marL="342900" indent="-342900">
              <a:buAutoNum type="arabicPeriod"/>
            </a:pPr>
            <a:r>
              <a:rPr lang="en-US" sz="1600" dirty="0"/>
              <a:t>Start with the CACI income distribution graph (number of households in each £5K income band)</a:t>
            </a:r>
          </a:p>
          <a:p>
            <a:pPr marL="342900" indent="-342900">
              <a:buAutoNum type="arabicPeriod"/>
            </a:pPr>
            <a:r>
              <a:rPr lang="en-US" sz="1600" dirty="0"/>
              <a:t>Convert numbers to “percentage of all households” in that district and present on a column chart, with each “square” representing 0.5%.</a:t>
            </a:r>
          </a:p>
          <a:p>
            <a:pPr marL="342900" indent="-342900">
              <a:buAutoNum type="arabicPeriod"/>
            </a:pPr>
            <a:r>
              <a:rPr lang="en-US" sz="1600" dirty="0"/>
              <a:t>Take a blank diamond template.</a:t>
            </a:r>
          </a:p>
          <a:p>
            <a:pPr marL="342900" indent="-342900">
              <a:buAutoNum type="arabicPeriod"/>
            </a:pPr>
            <a:r>
              <a:rPr lang="en-US" sz="1600" dirty="0"/>
              <a:t>Apply the shading in 2 to the template to create the diamond-o-gram.</a:t>
            </a:r>
          </a:p>
        </p:txBody>
      </p:sp>
      <p:sp>
        <p:nvSpPr>
          <p:cNvPr id="22" name="Arrow: Right 21">
            <a:extLst>
              <a:ext uri="{FF2B5EF4-FFF2-40B4-BE49-F238E27FC236}">
                <a16:creationId xmlns:a16="http://schemas.microsoft.com/office/drawing/2014/main" id="{A17F0501-59F7-3865-0CEF-75ED0F365FDD}"/>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A2D9BE5F-44D5-7A1D-51C3-F0F79C9F5820}"/>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CDB7DFC3-08E5-1CE7-F0B9-8A52E5C2B916}"/>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060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265521" y="234633"/>
            <a:ext cx="11767020" cy="1114931"/>
          </a:xfrm>
        </p:spPr>
        <p:txBody>
          <a:bodyPr vert="horz" lIns="91440" tIns="45720" rIns="91440" bIns="45720" rtlCol="0" anchor="ctr">
            <a:normAutofit fontScale="90000"/>
          </a:bodyPr>
          <a:lstStyle/>
          <a:p>
            <a:pPr algn="ctr"/>
            <a:r>
              <a:rPr lang="en-US" sz="4000" kern="1200" dirty="0">
                <a:solidFill>
                  <a:schemeClr val="tx1"/>
                </a:solidFill>
                <a:latin typeface="+mj-lt"/>
                <a:ea typeface="+mj-ea"/>
                <a:cs typeface="+mj-cs"/>
              </a:rPr>
              <a:t>THE diamond-o-gram</a:t>
            </a:r>
            <a:br>
              <a:rPr lang="en-US" sz="7200" kern="1200" dirty="0">
                <a:solidFill>
                  <a:schemeClr val="tx1"/>
                </a:solidFill>
                <a:latin typeface="+mj-lt"/>
                <a:ea typeface="+mj-ea"/>
                <a:cs typeface="+mj-cs"/>
              </a:rPr>
            </a:br>
            <a:r>
              <a:rPr lang="en-US" sz="2000" dirty="0"/>
              <a:t>use the caci income data to show how many households fall into each £5,000 income band</a:t>
            </a:r>
            <a:endParaRPr lang="en-US" sz="2000" kern="1200" dirty="0">
              <a:solidFill>
                <a:schemeClr val="tx1"/>
              </a:solidFill>
            </a:endParaRPr>
          </a:p>
        </p:txBody>
      </p:sp>
      <p:graphicFrame>
        <p:nvGraphicFramePr>
          <p:cNvPr id="7" name="Table 8">
            <a:extLst>
              <a:ext uri="{FF2B5EF4-FFF2-40B4-BE49-F238E27FC236}">
                <a16:creationId xmlns:a16="http://schemas.microsoft.com/office/drawing/2014/main" id="{1C947BFA-F3BF-4405-905E-FCDF4A9A2A88}"/>
              </a:ext>
            </a:extLst>
          </p:cNvPr>
          <p:cNvGraphicFramePr>
            <a:graphicFrameLocks noGrp="1"/>
          </p:cNvGraphicFramePr>
          <p:nvPr>
            <p:extLst>
              <p:ext uri="{D42A27DB-BD31-4B8C-83A1-F6EECF244321}">
                <p14:modId xmlns:p14="http://schemas.microsoft.com/office/powerpoint/2010/main" val="1069505304"/>
              </p:ext>
            </p:extLst>
          </p:nvPr>
        </p:nvGraphicFramePr>
        <p:xfrm>
          <a:off x="265521" y="5085401"/>
          <a:ext cx="11767020" cy="548640"/>
        </p:xfrm>
        <a:graphic>
          <a:graphicData uri="http://schemas.openxmlformats.org/drawingml/2006/table">
            <a:tbl>
              <a:tblPr firstRow="1" bandRow="1">
                <a:tableStyleId>{2D5ABB26-0587-4C30-8999-92F81FD0307C}</a:tableStyleId>
              </a:tblPr>
              <a:tblGrid>
                <a:gridCol w="3844520">
                  <a:extLst>
                    <a:ext uri="{9D8B030D-6E8A-4147-A177-3AD203B41FA5}">
                      <a16:colId xmlns:a16="http://schemas.microsoft.com/office/drawing/2014/main" val="545593795"/>
                    </a:ext>
                  </a:extLst>
                </a:gridCol>
                <a:gridCol w="3679263">
                  <a:extLst>
                    <a:ext uri="{9D8B030D-6E8A-4147-A177-3AD203B41FA5}">
                      <a16:colId xmlns:a16="http://schemas.microsoft.com/office/drawing/2014/main" val="906472247"/>
                    </a:ext>
                  </a:extLst>
                </a:gridCol>
                <a:gridCol w="4243237">
                  <a:extLst>
                    <a:ext uri="{9D8B030D-6E8A-4147-A177-3AD203B41FA5}">
                      <a16:colId xmlns:a16="http://schemas.microsoft.com/office/drawing/2014/main" val="1254432382"/>
                    </a:ext>
                  </a:extLst>
                </a:gridCol>
              </a:tblGrid>
              <a:tr h="252000">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52000">
                <a:tc>
                  <a:txBody>
                    <a:bodyPr/>
                    <a:lstStyle/>
                    <a:p>
                      <a:r>
                        <a:rPr lang="en-GB" sz="1200" b="0" i="1" dirty="0">
                          <a:solidFill>
                            <a:schemeClr val="tx1"/>
                          </a:solidFill>
                        </a:rPr>
                        <a:t>In Cambridge,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Cambridge, incomes between £20K and £60K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Cambridge, incomes over c.£60K</a:t>
                      </a:r>
                    </a:p>
                  </a:txBody>
                  <a:tcPr>
                    <a:solidFill>
                      <a:srgbClr val="FFCCFF"/>
                    </a:solidFill>
                  </a:tcPr>
                </a:tc>
                <a:extLst>
                  <a:ext uri="{0D108BD9-81ED-4DB2-BD59-A6C34878D82A}">
                    <a16:rowId xmlns:a16="http://schemas.microsoft.com/office/drawing/2014/main" val="2557112937"/>
                  </a:ext>
                </a:extLst>
              </a:tr>
            </a:tbl>
          </a:graphicData>
        </a:graphic>
      </p:graphicFrame>
      <p:sp>
        <p:nvSpPr>
          <p:cNvPr id="8" name="Slide Number Placeholder 4">
            <a:extLst>
              <a:ext uri="{FF2B5EF4-FFF2-40B4-BE49-F238E27FC236}">
                <a16:creationId xmlns:a16="http://schemas.microsoft.com/office/drawing/2014/main" id="{CABB0038-A403-4212-851A-9384E2D2F9E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31</a:t>
            </a:fld>
            <a:endParaRPr lang="en-US" dirty="0"/>
          </a:p>
        </p:txBody>
      </p:sp>
      <p:sp>
        <p:nvSpPr>
          <p:cNvPr id="10" name="Footer Placeholder 3">
            <a:extLst>
              <a:ext uri="{FF2B5EF4-FFF2-40B4-BE49-F238E27FC236}">
                <a16:creationId xmlns:a16="http://schemas.microsoft.com/office/drawing/2014/main" id="{C393DF46-2FBA-4066-9391-46C3E088BA1D}"/>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pic>
        <p:nvPicPr>
          <p:cNvPr id="4" name="Picture 3">
            <a:extLst>
              <a:ext uri="{FF2B5EF4-FFF2-40B4-BE49-F238E27FC236}">
                <a16:creationId xmlns:a16="http://schemas.microsoft.com/office/drawing/2014/main" id="{BB34F25C-991E-8D88-1562-9642DE5B25BD}"/>
              </a:ext>
            </a:extLst>
          </p:cNvPr>
          <p:cNvPicPr>
            <a:picLocks noChangeAspect="1"/>
          </p:cNvPicPr>
          <p:nvPr/>
        </p:nvPicPr>
        <p:blipFill rotWithShape="1">
          <a:blip r:embed="rId2"/>
          <a:srcRect l="8125" t="28889" r="11250" b="36296"/>
          <a:stretch/>
        </p:blipFill>
        <p:spPr>
          <a:xfrm>
            <a:off x="265520" y="1664259"/>
            <a:ext cx="11767021" cy="3421142"/>
          </a:xfrm>
          <a:prstGeom prst="rect">
            <a:avLst/>
          </a:prstGeom>
        </p:spPr>
      </p:pic>
    </p:spTree>
    <p:extLst>
      <p:ext uri="{BB962C8B-B14F-4D97-AF65-F5344CB8AC3E}">
        <p14:creationId xmlns:p14="http://schemas.microsoft.com/office/powerpoint/2010/main" val="2780070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3FC2C54-7B45-404D-A519-1BF7DD18D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A75017EA-9B66-4D89-A855-823DFCDE9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2F41A41A-D714-4F7E-A8AF-D83C6CF0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0BEE2E-3B4C-4FB1-AAEE-BEA7CD2E79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7" name="Rectangle 26">
            <a:extLst>
              <a:ext uri="{FF2B5EF4-FFF2-40B4-BE49-F238E27FC236}">
                <a16:creationId xmlns:a16="http://schemas.microsoft.com/office/drawing/2014/main" id="{087DA42F-1100-4806-A533-8F94AA864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B43D584-6FEB-433F-A6B0-8AEE7BC96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8680960" y="1504687"/>
            <a:ext cx="3249623" cy="1873219"/>
          </a:xfrm>
        </p:spPr>
        <p:txBody>
          <a:bodyPr vert="horz" lIns="91440" tIns="45720" rIns="91440" bIns="0" rtlCol="0" anchor="b">
            <a:normAutofit/>
          </a:bodyPr>
          <a:lstStyle/>
          <a:p>
            <a:r>
              <a:rPr lang="en-US" dirty="0"/>
              <a:t>Shading around THE ‘diamond-o-gram’</a:t>
            </a:r>
          </a:p>
        </p:txBody>
      </p:sp>
      <p:grpSp>
        <p:nvGrpSpPr>
          <p:cNvPr id="31" name="Group 30">
            <a:extLst>
              <a:ext uri="{FF2B5EF4-FFF2-40B4-BE49-F238E27FC236}">
                <a16:creationId xmlns:a16="http://schemas.microsoft.com/office/drawing/2014/main" id="{FA51651D-00A4-493E-97F0-11BA7D143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32" name="Rectangle 31">
              <a:extLst>
                <a:ext uri="{FF2B5EF4-FFF2-40B4-BE49-F238E27FC236}">
                  <a16:creationId xmlns:a16="http://schemas.microsoft.com/office/drawing/2014/main" id="{6011F338-9CA5-49EE-9430-7B41E8ED5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7C56430-39D7-4E04-ADC2-5708F8564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CD3D8BF6-BDFC-4907-8BAC-8BD395B5D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7" name="Rectangle 36">
            <a:extLst>
              <a:ext uri="{FF2B5EF4-FFF2-40B4-BE49-F238E27FC236}">
                <a16:creationId xmlns:a16="http://schemas.microsoft.com/office/drawing/2014/main" id="{2E6F7D5A-2F84-4128-962D-A665733ED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4E665D2A-7D5F-45BB-89E8-012704DF3D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40" name="Rectangle 39">
              <a:extLst>
                <a:ext uri="{FF2B5EF4-FFF2-40B4-BE49-F238E27FC236}">
                  <a16:creationId xmlns:a16="http://schemas.microsoft.com/office/drawing/2014/main" id="{D5113154-F294-4A23-8E03-E4B8E3D38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1363696-1FF7-4E0A-8050-BB0B53ADA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F0DB7638-7E50-4451-9FB5-E68C049508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44" name="Rectangle 43">
              <a:extLst>
                <a:ext uri="{FF2B5EF4-FFF2-40B4-BE49-F238E27FC236}">
                  <a16:creationId xmlns:a16="http://schemas.microsoft.com/office/drawing/2014/main" id="{EF6863D9-2986-4E4B-A897-26A329AA3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EB3566C-29EE-4ED6-B399-ED1EEEB969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9DEE6D63-C0D6-FDCE-D3D4-2124CD666F93}"/>
              </a:ext>
            </a:extLst>
          </p:cNvPr>
          <p:cNvPicPr>
            <a:picLocks noChangeAspect="1"/>
          </p:cNvPicPr>
          <p:nvPr/>
        </p:nvPicPr>
        <p:blipFill rotWithShape="1">
          <a:blip r:embed="rId3"/>
          <a:srcRect l="7995" t="46751" r="10660" b="18901"/>
          <a:stretch/>
        </p:blipFill>
        <p:spPr>
          <a:xfrm>
            <a:off x="4560408" y="872111"/>
            <a:ext cx="3538564" cy="2355533"/>
          </a:xfrm>
          <a:prstGeom prst="rect">
            <a:avLst/>
          </a:prstGeom>
        </p:spPr>
      </p:pic>
      <p:grpSp>
        <p:nvGrpSpPr>
          <p:cNvPr id="47" name="Group 46">
            <a:extLst>
              <a:ext uri="{FF2B5EF4-FFF2-40B4-BE49-F238E27FC236}">
                <a16:creationId xmlns:a16="http://schemas.microsoft.com/office/drawing/2014/main" id="{3CA072E8-8F09-4B75-9E04-7AC01A9826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48" name="Rectangle 47">
              <a:extLst>
                <a:ext uri="{FF2B5EF4-FFF2-40B4-BE49-F238E27FC236}">
                  <a16:creationId xmlns:a16="http://schemas.microsoft.com/office/drawing/2014/main" id="{6A9D9292-7C78-4891-B33A-003B34F0E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F3AB6F6-95F1-48F3-80FF-1E5DC4CD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descr="Graphical user interface, chart, application, table, Excel&#10;&#10;Description automatically generated">
            <a:extLst>
              <a:ext uri="{FF2B5EF4-FFF2-40B4-BE49-F238E27FC236}">
                <a16:creationId xmlns:a16="http://schemas.microsoft.com/office/drawing/2014/main" id="{ED359F79-4B0D-B934-AD23-365581BFB7D7}"/>
              </a:ext>
            </a:extLst>
          </p:cNvPr>
          <p:cNvPicPr>
            <a:picLocks noChangeAspect="1"/>
          </p:cNvPicPr>
          <p:nvPr/>
        </p:nvPicPr>
        <p:blipFill rotWithShape="1">
          <a:blip r:embed="rId4"/>
          <a:srcRect l="7085" t="29902" r="15458" b="39898"/>
          <a:stretch/>
        </p:blipFill>
        <p:spPr>
          <a:xfrm>
            <a:off x="751345" y="551278"/>
            <a:ext cx="3480772" cy="1727879"/>
          </a:xfrm>
          <a:prstGeom prst="rect">
            <a:avLst/>
          </a:prstGeom>
        </p:spPr>
      </p:pic>
      <p:pic>
        <p:nvPicPr>
          <p:cNvPr id="51" name="Picture 50">
            <a:extLst>
              <a:ext uri="{FF2B5EF4-FFF2-40B4-BE49-F238E27FC236}">
                <a16:creationId xmlns:a16="http://schemas.microsoft.com/office/drawing/2014/main" id="{F279B344-69F5-448D-8ECF-93AE215C81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D947129A-DBAD-4DE9-8444-48435533F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Slide Number Placeholder 4">
            <a:extLst>
              <a:ext uri="{FF2B5EF4-FFF2-40B4-BE49-F238E27FC236}">
                <a16:creationId xmlns:a16="http://schemas.microsoft.com/office/drawing/2014/main" id="{CABB0038-A403-4212-851A-9384E2D2F9E2}"/>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32</a:t>
            </a:fld>
            <a:endParaRPr lang="en-US" dirty="0"/>
          </a:p>
        </p:txBody>
      </p:sp>
      <p:sp>
        <p:nvSpPr>
          <p:cNvPr id="10" name="Footer Placeholder 3">
            <a:extLst>
              <a:ext uri="{FF2B5EF4-FFF2-40B4-BE49-F238E27FC236}">
                <a16:creationId xmlns:a16="http://schemas.microsoft.com/office/drawing/2014/main" id="{C393DF46-2FBA-4066-9391-46C3E088BA1D}"/>
              </a:ext>
            </a:extLst>
          </p:cNvPr>
          <p:cNvSpPr>
            <a:spLocks noGrp="1"/>
          </p:cNvSpPr>
          <p:nvPr>
            <p:ph type="ftr" sz="quarter" idx="11"/>
          </p:nvPr>
        </p:nvSpPr>
        <p:spPr>
          <a:xfrm>
            <a:off x="0" y="6548799"/>
            <a:ext cx="2855891" cy="309201"/>
          </a:xfrm>
        </p:spPr>
        <p:txBody>
          <a:bodyPr vert="horz" lIns="91440" tIns="45720" rIns="91440" bIns="45720" rtlCol="0" anchor="ctr">
            <a:normAutofit/>
          </a:bodyPr>
          <a:lstStyle/>
          <a:p>
            <a:pPr>
              <a:spcAft>
                <a:spcPts val="600"/>
              </a:spcAft>
            </a:pPr>
            <a:r>
              <a:rPr lang="en-US" sz="1000" spc="200" dirty="0">
                <a:solidFill>
                  <a:schemeClr val="bg1"/>
                </a:solidFill>
              </a:rPr>
              <a:t>Cambridge  </a:t>
            </a:r>
          </a:p>
        </p:txBody>
      </p:sp>
      <p:sp>
        <p:nvSpPr>
          <p:cNvPr id="15" name="TextBox 14">
            <a:extLst>
              <a:ext uri="{FF2B5EF4-FFF2-40B4-BE49-F238E27FC236}">
                <a16:creationId xmlns:a16="http://schemas.microsoft.com/office/drawing/2014/main" id="{77C5B41C-B52B-288F-DDA0-0BDF455D6DDA}"/>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16" name="TextBox 15">
            <a:extLst>
              <a:ext uri="{FF2B5EF4-FFF2-40B4-BE49-F238E27FC236}">
                <a16:creationId xmlns:a16="http://schemas.microsoft.com/office/drawing/2014/main" id="{E9959541-220A-808A-588D-EDD12EB5C077}"/>
              </a:ext>
            </a:extLst>
          </p:cNvPr>
          <p:cNvSpPr txBox="1"/>
          <p:nvPr/>
        </p:nvSpPr>
        <p:spPr>
          <a:xfrm>
            <a:off x="7840889" y="501757"/>
            <a:ext cx="331596"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28" name="Picture 27">
            <a:extLst>
              <a:ext uri="{FF2B5EF4-FFF2-40B4-BE49-F238E27FC236}">
                <a16:creationId xmlns:a16="http://schemas.microsoft.com/office/drawing/2014/main" id="{051788B9-3C96-89D7-4C87-58DFBC23BDC2}"/>
              </a:ext>
            </a:extLst>
          </p:cNvPr>
          <p:cNvPicPr>
            <a:picLocks noChangeAspect="1"/>
          </p:cNvPicPr>
          <p:nvPr/>
        </p:nvPicPr>
        <p:blipFill rotWithShape="1">
          <a:blip r:embed="rId5"/>
          <a:srcRect l="9327" t="32846" r="10577" b="33297"/>
          <a:stretch/>
        </p:blipFill>
        <p:spPr>
          <a:xfrm>
            <a:off x="4612194" y="3808023"/>
            <a:ext cx="3476729" cy="1708414"/>
          </a:xfrm>
          <a:prstGeom prst="rect">
            <a:avLst/>
          </a:prstGeom>
        </p:spPr>
      </p:pic>
      <p:sp>
        <p:nvSpPr>
          <p:cNvPr id="18" name="TextBox 17">
            <a:extLst>
              <a:ext uri="{FF2B5EF4-FFF2-40B4-BE49-F238E27FC236}">
                <a16:creationId xmlns:a16="http://schemas.microsoft.com/office/drawing/2014/main" id="{1737C8D1-7C19-CD23-A13F-C025B6CB1ED6}"/>
              </a:ext>
            </a:extLst>
          </p:cNvPr>
          <p:cNvSpPr txBox="1"/>
          <p:nvPr/>
        </p:nvSpPr>
        <p:spPr>
          <a:xfrm>
            <a:off x="7830840" y="3734601"/>
            <a:ext cx="324015"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20" name="TextBox 19">
            <a:extLst>
              <a:ext uri="{FF2B5EF4-FFF2-40B4-BE49-F238E27FC236}">
                <a16:creationId xmlns:a16="http://schemas.microsoft.com/office/drawing/2014/main" id="{31A099AF-437D-7156-961F-3F95CEB4A499}"/>
              </a:ext>
            </a:extLst>
          </p:cNvPr>
          <p:cNvSpPr txBox="1"/>
          <p:nvPr/>
        </p:nvSpPr>
        <p:spPr>
          <a:xfrm>
            <a:off x="8516469" y="3548684"/>
            <a:ext cx="3690921" cy="2554545"/>
          </a:xfrm>
          <a:prstGeom prst="rect">
            <a:avLst/>
          </a:prstGeom>
          <a:noFill/>
        </p:spPr>
        <p:txBody>
          <a:bodyPr wrap="square" rtlCol="0">
            <a:spAutoFit/>
          </a:bodyPr>
          <a:lstStyle/>
          <a:p>
            <a:pPr marL="342900" indent="-342900">
              <a:buAutoNum type="arabicPeriod"/>
            </a:pPr>
            <a:r>
              <a:rPr lang="en-US" sz="1600" dirty="0"/>
              <a:t>Each diamond-o-gam represents 100% of the households in that district.</a:t>
            </a:r>
          </a:p>
          <a:p>
            <a:pPr marL="342900" indent="-342900">
              <a:buAutoNum type="arabicPeriod"/>
            </a:pPr>
            <a:r>
              <a:rPr lang="en-US" sz="1600" dirty="0"/>
              <a:t>As each “box” represents 0.5% we can shade the lowest 25%, (the yellow zone), the top 25% (the pink zone) &amp; find there are 50% in the white zone.</a:t>
            </a:r>
          </a:p>
          <a:p>
            <a:pPr marL="342900" indent="-342900">
              <a:buAutoNum type="arabicPeriod"/>
            </a:pPr>
            <a:r>
              <a:rPr lang="en-US" sz="1600" dirty="0"/>
              <a:t>We use these 3 zones as background shading to remember this concept</a:t>
            </a:r>
          </a:p>
          <a:p>
            <a:pPr marL="342900" indent="-342900">
              <a:buAutoNum type="arabicPeriod"/>
            </a:pPr>
            <a:r>
              <a:rPr lang="en-US" sz="1600" dirty="0"/>
              <a:t>We can then shade the diamond with the detailed income distribution data.</a:t>
            </a:r>
          </a:p>
        </p:txBody>
      </p:sp>
      <p:sp>
        <p:nvSpPr>
          <p:cNvPr id="22" name="Arrow: Right 21">
            <a:extLst>
              <a:ext uri="{FF2B5EF4-FFF2-40B4-BE49-F238E27FC236}">
                <a16:creationId xmlns:a16="http://schemas.microsoft.com/office/drawing/2014/main" id="{A17F0501-59F7-3865-0CEF-75ED0F365FDD}"/>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2E2B0D7-4934-D676-9639-3CEFB222B713}"/>
              </a:ext>
            </a:extLst>
          </p:cNvPr>
          <p:cNvPicPr>
            <a:picLocks noChangeAspect="1"/>
          </p:cNvPicPr>
          <p:nvPr/>
        </p:nvPicPr>
        <p:blipFill rotWithShape="1">
          <a:blip r:embed="rId6"/>
          <a:srcRect l="8406" t="52703" r="11154" b="10510"/>
          <a:stretch/>
        </p:blipFill>
        <p:spPr>
          <a:xfrm>
            <a:off x="771441" y="2908455"/>
            <a:ext cx="3427060" cy="2387837"/>
          </a:xfrm>
          <a:prstGeom prst="rect">
            <a:avLst/>
          </a:prstGeom>
        </p:spPr>
      </p:pic>
      <p:sp>
        <p:nvSpPr>
          <p:cNvPr id="24" name="Arrow: Right 23">
            <a:extLst>
              <a:ext uri="{FF2B5EF4-FFF2-40B4-BE49-F238E27FC236}">
                <a16:creationId xmlns:a16="http://schemas.microsoft.com/office/drawing/2014/main" id="{A2D9BE5F-44D5-7A1D-51C3-F0F79C9F5820}"/>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CDB7DFC3-08E5-1CE7-F0B9-8A52E5C2B916}"/>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0F64156C-FFFB-15AA-35B4-66A7F6ACFAF6}"/>
              </a:ext>
            </a:extLst>
          </p:cNvPr>
          <p:cNvSpPr txBox="1"/>
          <p:nvPr/>
        </p:nvSpPr>
        <p:spPr>
          <a:xfrm>
            <a:off x="4989758" y="1843709"/>
            <a:ext cx="697482" cy="369332"/>
          </a:xfrm>
          <a:prstGeom prst="rect">
            <a:avLst/>
          </a:prstGeom>
          <a:noFill/>
        </p:spPr>
        <p:txBody>
          <a:bodyPr wrap="square" rtlCol="0">
            <a:spAutoFit/>
          </a:bodyPr>
          <a:lstStyle/>
          <a:p>
            <a:pPr algn="ctr"/>
            <a:r>
              <a:rPr lang="en-GB" dirty="0"/>
              <a:t>25%</a:t>
            </a:r>
          </a:p>
        </p:txBody>
      </p:sp>
      <p:sp>
        <p:nvSpPr>
          <p:cNvPr id="36" name="TextBox 35">
            <a:extLst>
              <a:ext uri="{FF2B5EF4-FFF2-40B4-BE49-F238E27FC236}">
                <a16:creationId xmlns:a16="http://schemas.microsoft.com/office/drawing/2014/main" id="{24800819-375C-BC20-9F08-1432068AE602}"/>
              </a:ext>
            </a:extLst>
          </p:cNvPr>
          <p:cNvSpPr txBox="1"/>
          <p:nvPr/>
        </p:nvSpPr>
        <p:spPr>
          <a:xfrm>
            <a:off x="6012195" y="1843709"/>
            <a:ext cx="697482" cy="369332"/>
          </a:xfrm>
          <a:prstGeom prst="rect">
            <a:avLst/>
          </a:prstGeom>
          <a:noFill/>
        </p:spPr>
        <p:txBody>
          <a:bodyPr wrap="square" rtlCol="0">
            <a:spAutoFit/>
          </a:bodyPr>
          <a:lstStyle/>
          <a:p>
            <a:pPr algn="ctr"/>
            <a:r>
              <a:rPr lang="en-GB" dirty="0"/>
              <a:t>50%</a:t>
            </a:r>
          </a:p>
        </p:txBody>
      </p:sp>
      <p:sp>
        <p:nvSpPr>
          <p:cNvPr id="38" name="TextBox 37">
            <a:extLst>
              <a:ext uri="{FF2B5EF4-FFF2-40B4-BE49-F238E27FC236}">
                <a16:creationId xmlns:a16="http://schemas.microsoft.com/office/drawing/2014/main" id="{E10281D7-AC05-D633-75FF-D7CC74A991DA}"/>
              </a:ext>
            </a:extLst>
          </p:cNvPr>
          <p:cNvSpPr txBox="1"/>
          <p:nvPr/>
        </p:nvSpPr>
        <p:spPr>
          <a:xfrm>
            <a:off x="7034631" y="1843709"/>
            <a:ext cx="645920" cy="369332"/>
          </a:xfrm>
          <a:prstGeom prst="rect">
            <a:avLst/>
          </a:prstGeom>
          <a:noFill/>
        </p:spPr>
        <p:txBody>
          <a:bodyPr wrap="square" rtlCol="0">
            <a:spAutoFit/>
          </a:bodyPr>
          <a:lstStyle/>
          <a:p>
            <a:pPr algn="ctr"/>
            <a:r>
              <a:rPr lang="en-GB" dirty="0"/>
              <a:t>25%</a:t>
            </a:r>
          </a:p>
        </p:txBody>
      </p:sp>
      <p:sp>
        <p:nvSpPr>
          <p:cNvPr id="17" name="TextBox 16">
            <a:extLst>
              <a:ext uri="{FF2B5EF4-FFF2-40B4-BE49-F238E27FC236}">
                <a16:creationId xmlns:a16="http://schemas.microsoft.com/office/drawing/2014/main" id="{EE339F76-8B87-63A0-A425-5C395FD516B5}"/>
              </a:ext>
            </a:extLst>
          </p:cNvPr>
          <p:cNvSpPr txBox="1"/>
          <p:nvPr/>
        </p:nvSpPr>
        <p:spPr>
          <a:xfrm>
            <a:off x="3999816" y="2564391"/>
            <a:ext cx="331596" cy="369332"/>
          </a:xfrm>
          <a:prstGeom prst="rect">
            <a:avLst/>
          </a:prstGeom>
          <a:solidFill>
            <a:schemeClr val="tx1"/>
          </a:solidFill>
        </p:spPr>
        <p:txBody>
          <a:bodyPr wrap="square" rtlCol="0">
            <a:spAutoFit/>
          </a:bodyPr>
          <a:lstStyle/>
          <a:p>
            <a:r>
              <a:rPr lang="en-GB" dirty="0">
                <a:solidFill>
                  <a:srgbClr val="FF0000"/>
                </a:solidFill>
              </a:rPr>
              <a:t>3</a:t>
            </a:r>
          </a:p>
        </p:txBody>
      </p:sp>
      <p:grpSp>
        <p:nvGrpSpPr>
          <p:cNvPr id="3" name="Group 2">
            <a:extLst>
              <a:ext uri="{FF2B5EF4-FFF2-40B4-BE49-F238E27FC236}">
                <a16:creationId xmlns:a16="http://schemas.microsoft.com/office/drawing/2014/main" id="{71046AF6-1182-734E-4124-1372B670220E}"/>
              </a:ext>
            </a:extLst>
          </p:cNvPr>
          <p:cNvGrpSpPr/>
          <p:nvPr/>
        </p:nvGrpSpPr>
        <p:grpSpPr>
          <a:xfrm>
            <a:off x="8186940" y="0"/>
            <a:ext cx="4020450" cy="1794407"/>
            <a:chOff x="8186940" y="0"/>
            <a:chExt cx="4020450" cy="1794407"/>
          </a:xfrm>
        </p:grpSpPr>
        <p:sp>
          <p:nvSpPr>
            <p:cNvPr id="4" name="Thought Bubble: Cloud 3">
              <a:extLst>
                <a:ext uri="{FF2B5EF4-FFF2-40B4-BE49-F238E27FC236}">
                  <a16:creationId xmlns:a16="http://schemas.microsoft.com/office/drawing/2014/main" id="{A4DF2BD8-1976-E424-2D1D-666DCE795D6B}"/>
                </a:ext>
              </a:extLst>
            </p:cNvPr>
            <p:cNvSpPr/>
            <p:nvPr/>
          </p:nvSpPr>
          <p:spPr>
            <a:xfrm>
              <a:off x="8186940" y="0"/>
              <a:ext cx="4020450" cy="1599091"/>
            </a:xfrm>
            <a:prstGeom prst="cloudCallout">
              <a:avLst>
                <a:gd name="adj1" fmla="val -53053"/>
                <a:gd name="adj2" fmla="val 4502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aphicFrame>
          <p:nvGraphicFramePr>
            <p:cNvPr id="5" name="Chart 4">
              <a:extLst>
                <a:ext uri="{FF2B5EF4-FFF2-40B4-BE49-F238E27FC236}">
                  <a16:creationId xmlns:a16="http://schemas.microsoft.com/office/drawing/2014/main" id="{2641D7C6-B163-8EDD-1FA2-C98947EBBD0A}"/>
                </a:ext>
              </a:extLst>
            </p:cNvPr>
            <p:cNvGraphicFramePr>
              <a:graphicFrameLocks/>
            </p:cNvGraphicFramePr>
            <p:nvPr>
              <p:extLst>
                <p:ext uri="{D42A27DB-BD31-4B8C-83A1-F6EECF244321}">
                  <p14:modId xmlns:p14="http://schemas.microsoft.com/office/powerpoint/2010/main" val="2251991211"/>
                </p:ext>
              </p:extLst>
            </p:nvPr>
          </p:nvGraphicFramePr>
          <p:xfrm>
            <a:off x="10431046" y="0"/>
            <a:ext cx="1760954" cy="1794407"/>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0D4F2D01-83EA-47F6-8A90-E514917D3953}"/>
                </a:ext>
              </a:extLst>
            </p:cNvPr>
            <p:cNvSpPr txBox="1"/>
            <p:nvPr/>
          </p:nvSpPr>
          <p:spPr>
            <a:xfrm>
              <a:off x="8567154" y="355090"/>
              <a:ext cx="1956913" cy="830997"/>
            </a:xfrm>
            <a:prstGeom prst="rect">
              <a:avLst/>
            </a:prstGeom>
            <a:noFill/>
          </p:spPr>
          <p:txBody>
            <a:bodyPr wrap="square" rtlCol="0">
              <a:spAutoFit/>
            </a:bodyPr>
            <a:lstStyle/>
            <a:p>
              <a:r>
                <a:rPr lang="en-GB" sz="1200" i="1" dirty="0"/>
                <a:t>If it helps, think of the diamond as a type of ‘pie chart’ and the yellow, white &amp; pink shading as set out here</a:t>
              </a:r>
            </a:p>
          </p:txBody>
        </p:sp>
      </p:grpSp>
    </p:spTree>
    <p:extLst>
      <p:ext uri="{BB962C8B-B14F-4D97-AF65-F5344CB8AC3E}">
        <p14:creationId xmlns:p14="http://schemas.microsoft.com/office/powerpoint/2010/main" val="40555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99AF3C-8432-4017-9692-C078F315390D}"/>
              </a:ext>
            </a:extLst>
          </p:cNvPr>
          <p:cNvSpPr txBox="1">
            <a:spLocks/>
          </p:cNvSpPr>
          <p:nvPr/>
        </p:nvSpPr>
        <p:spPr>
          <a:xfrm>
            <a:off x="638881" y="417576"/>
            <a:ext cx="10909640" cy="95402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Six income groups help “read” THE diamond</a:t>
            </a:r>
            <a:endParaRPr lang="en-US" sz="2000" dirty="0"/>
          </a:p>
        </p:txBody>
      </p:sp>
      <p:sp>
        <p:nvSpPr>
          <p:cNvPr id="8" name="Footer Placeholder 3">
            <a:extLst>
              <a:ext uri="{FF2B5EF4-FFF2-40B4-BE49-F238E27FC236}">
                <a16:creationId xmlns:a16="http://schemas.microsoft.com/office/drawing/2014/main" id="{863E240D-484D-42D7-ACFE-45E490257C6A}"/>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9" name="Slide Number Placeholder 4">
            <a:extLst>
              <a:ext uri="{FF2B5EF4-FFF2-40B4-BE49-F238E27FC236}">
                <a16:creationId xmlns:a16="http://schemas.microsoft.com/office/drawing/2014/main" id="{B2FA5C97-3256-45EC-85A3-B92D69464E0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33</a:t>
            </a:fld>
            <a:endParaRPr lang="en-US" dirty="0"/>
          </a:p>
        </p:txBody>
      </p:sp>
      <p:pic>
        <p:nvPicPr>
          <p:cNvPr id="5" name="Picture 4">
            <a:extLst>
              <a:ext uri="{FF2B5EF4-FFF2-40B4-BE49-F238E27FC236}">
                <a16:creationId xmlns:a16="http://schemas.microsoft.com/office/drawing/2014/main" id="{27D1861E-B18F-4CE9-CE88-AB6E519BEFD4}"/>
              </a:ext>
            </a:extLst>
          </p:cNvPr>
          <p:cNvPicPr>
            <a:picLocks noChangeAspect="1"/>
          </p:cNvPicPr>
          <p:nvPr/>
        </p:nvPicPr>
        <p:blipFill rotWithShape="1">
          <a:blip r:embed="rId2"/>
          <a:srcRect l="7418" t="43516" r="17994" b="17217"/>
          <a:stretch/>
        </p:blipFill>
        <p:spPr>
          <a:xfrm>
            <a:off x="134514" y="1416813"/>
            <a:ext cx="11923508" cy="3865894"/>
          </a:xfrm>
          <a:prstGeom prst="rect">
            <a:avLst/>
          </a:prstGeom>
        </p:spPr>
      </p:pic>
    </p:spTree>
    <p:extLst>
      <p:ext uri="{BB962C8B-B14F-4D97-AF65-F5344CB8AC3E}">
        <p14:creationId xmlns:p14="http://schemas.microsoft.com/office/powerpoint/2010/main" val="1751493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B4FA58-E929-8890-11A7-95E9C0925CD4}"/>
              </a:ext>
            </a:extLst>
          </p:cNvPr>
          <p:cNvPicPr>
            <a:picLocks noChangeAspect="1"/>
          </p:cNvPicPr>
          <p:nvPr/>
        </p:nvPicPr>
        <p:blipFill rotWithShape="1">
          <a:blip r:embed="rId2"/>
          <a:srcRect l="8125" t="28889" r="11250" b="36296"/>
          <a:stretch/>
        </p:blipFill>
        <p:spPr>
          <a:xfrm>
            <a:off x="875998" y="783310"/>
            <a:ext cx="10493698" cy="2844000"/>
          </a:xfrm>
          <a:prstGeom prst="rect">
            <a:avLst/>
          </a:prstGeom>
        </p:spPr>
      </p:pic>
      <p:sp>
        <p:nvSpPr>
          <p:cNvPr id="4" name="TextBox 3">
            <a:extLst>
              <a:ext uri="{FF2B5EF4-FFF2-40B4-BE49-F238E27FC236}">
                <a16:creationId xmlns:a16="http://schemas.microsoft.com/office/drawing/2014/main" id="{BB8EA09E-0B7B-4220-BB81-61CF7C0DC57D}"/>
              </a:ext>
            </a:extLst>
          </p:cNvPr>
          <p:cNvSpPr txBox="1"/>
          <p:nvPr/>
        </p:nvSpPr>
        <p:spPr>
          <a:xfrm>
            <a:off x="875998" y="783310"/>
            <a:ext cx="1247105" cy="369332"/>
          </a:xfrm>
          <a:prstGeom prst="rect">
            <a:avLst/>
          </a:prstGeom>
          <a:noFill/>
        </p:spPr>
        <p:txBody>
          <a:bodyPr wrap="square" rtlCol="0">
            <a:spAutoFit/>
          </a:bodyPr>
          <a:lstStyle/>
          <a:p>
            <a:r>
              <a:rPr lang="en-GB" dirty="0"/>
              <a:t>Cambridge</a:t>
            </a:r>
          </a:p>
        </p:txBody>
      </p:sp>
      <p:sp>
        <p:nvSpPr>
          <p:cNvPr id="7" name="Title 6">
            <a:extLst>
              <a:ext uri="{FF2B5EF4-FFF2-40B4-BE49-F238E27FC236}">
                <a16:creationId xmlns:a16="http://schemas.microsoft.com/office/drawing/2014/main" id="{4F2714D0-6025-40B7-A6D9-954C8953183E}"/>
              </a:ext>
            </a:extLst>
          </p:cNvPr>
          <p:cNvSpPr>
            <a:spLocks noGrp="1"/>
          </p:cNvSpPr>
          <p:nvPr>
            <p:ph type="title"/>
          </p:nvPr>
        </p:nvSpPr>
        <p:spPr>
          <a:xfrm>
            <a:off x="876000" y="114659"/>
            <a:ext cx="10160961" cy="839935"/>
          </a:xfrm>
        </p:spPr>
        <p:txBody>
          <a:bodyPr>
            <a:normAutofit/>
          </a:bodyPr>
          <a:lstStyle/>
          <a:p>
            <a:r>
              <a:rPr lang="en-US" sz="3600" dirty="0"/>
              <a:t>comparing DIAMONDS</a:t>
            </a:r>
            <a:endParaRPr lang="en-GB" sz="3600" dirty="0"/>
          </a:p>
        </p:txBody>
      </p:sp>
      <p:sp>
        <p:nvSpPr>
          <p:cNvPr id="10" name="Slide Number Placeholder 4">
            <a:extLst>
              <a:ext uri="{FF2B5EF4-FFF2-40B4-BE49-F238E27FC236}">
                <a16:creationId xmlns:a16="http://schemas.microsoft.com/office/drawing/2014/main" id="{5BFB75BA-89FB-4CA4-8BF4-11424EF6A8F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34</a:t>
            </a:fld>
            <a:endParaRPr lang="en-US" dirty="0"/>
          </a:p>
        </p:txBody>
      </p:sp>
      <p:sp>
        <p:nvSpPr>
          <p:cNvPr id="11" name="Footer Placeholder 3">
            <a:extLst>
              <a:ext uri="{FF2B5EF4-FFF2-40B4-BE49-F238E27FC236}">
                <a16:creationId xmlns:a16="http://schemas.microsoft.com/office/drawing/2014/main" id="{E2AB5CFC-3186-4303-8892-1AF403B985B2}"/>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8" name="Rectangle: Rounded Corners 7">
            <a:extLst>
              <a:ext uri="{FF2B5EF4-FFF2-40B4-BE49-F238E27FC236}">
                <a16:creationId xmlns:a16="http://schemas.microsoft.com/office/drawing/2014/main" id="{185E33EA-4382-4295-912B-D21ED24CEFAC}"/>
              </a:ext>
            </a:extLst>
          </p:cNvPr>
          <p:cNvSpPr/>
          <p:nvPr/>
        </p:nvSpPr>
        <p:spPr>
          <a:xfrm>
            <a:off x="7611596" y="114659"/>
            <a:ext cx="4471081"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Cambridge has fewer households in the lower income range (34% on less than £30K compared to 42%) and more in the higher income range, compared to the ‘whole area’ (38% on £50K+ compared to 30%)</a:t>
            </a:r>
          </a:p>
        </p:txBody>
      </p:sp>
      <p:pic>
        <p:nvPicPr>
          <p:cNvPr id="12" name="Picture 11">
            <a:extLst>
              <a:ext uri="{FF2B5EF4-FFF2-40B4-BE49-F238E27FC236}">
                <a16:creationId xmlns:a16="http://schemas.microsoft.com/office/drawing/2014/main" id="{959D6AF9-A269-4DBB-1FDE-BBAC62438FAD}"/>
              </a:ext>
            </a:extLst>
          </p:cNvPr>
          <p:cNvPicPr>
            <a:picLocks noChangeAspect="1"/>
          </p:cNvPicPr>
          <p:nvPr/>
        </p:nvPicPr>
        <p:blipFill rotWithShape="1">
          <a:blip r:embed="rId3"/>
          <a:srcRect l="9066" t="32967" r="10412" b="32307"/>
          <a:stretch/>
        </p:blipFill>
        <p:spPr>
          <a:xfrm>
            <a:off x="875995" y="3692187"/>
            <a:ext cx="10504683" cy="2844000"/>
          </a:xfrm>
          <a:prstGeom prst="rect">
            <a:avLst/>
          </a:prstGeom>
        </p:spPr>
      </p:pic>
      <p:sp>
        <p:nvSpPr>
          <p:cNvPr id="14" name="TextBox 13">
            <a:extLst>
              <a:ext uri="{FF2B5EF4-FFF2-40B4-BE49-F238E27FC236}">
                <a16:creationId xmlns:a16="http://schemas.microsoft.com/office/drawing/2014/main" id="{22385878-6E23-7959-F2B1-57ADD495EAD3}"/>
              </a:ext>
            </a:extLst>
          </p:cNvPr>
          <p:cNvSpPr txBox="1"/>
          <p:nvPr/>
        </p:nvSpPr>
        <p:spPr>
          <a:xfrm>
            <a:off x="875995" y="3692187"/>
            <a:ext cx="1247105" cy="369332"/>
          </a:xfrm>
          <a:prstGeom prst="rect">
            <a:avLst/>
          </a:prstGeom>
          <a:noFill/>
        </p:spPr>
        <p:txBody>
          <a:bodyPr wrap="square" rtlCol="0">
            <a:spAutoFit/>
          </a:bodyPr>
          <a:lstStyle/>
          <a:p>
            <a:r>
              <a:rPr lang="en-GB" dirty="0"/>
              <a:t>All</a:t>
            </a:r>
          </a:p>
        </p:txBody>
      </p:sp>
    </p:spTree>
    <p:extLst>
      <p:ext uri="{BB962C8B-B14F-4D97-AF65-F5344CB8AC3E}">
        <p14:creationId xmlns:p14="http://schemas.microsoft.com/office/powerpoint/2010/main" val="64717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3FC2C54-7B45-404D-A519-1BF7DD18D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A75017EA-9B66-4D89-A855-823DFCDE9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2F41A41A-D714-4F7E-A8AF-D83C6CF0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0BEE2E-3B4C-4FB1-AAEE-BEA7CD2E79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7" name="Rectangle 26">
            <a:extLst>
              <a:ext uri="{FF2B5EF4-FFF2-40B4-BE49-F238E27FC236}">
                <a16:creationId xmlns:a16="http://schemas.microsoft.com/office/drawing/2014/main" id="{087DA42F-1100-4806-A533-8F94AA864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B43D584-6FEB-433F-A6B0-8AEE7BC96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8363349" y="1504687"/>
            <a:ext cx="3828347" cy="1873219"/>
          </a:xfrm>
        </p:spPr>
        <p:txBody>
          <a:bodyPr vert="horz" lIns="91440" tIns="45720" rIns="91440" bIns="0" rtlCol="0" anchor="b">
            <a:normAutofit/>
          </a:bodyPr>
          <a:lstStyle/>
          <a:p>
            <a:r>
              <a:rPr lang="en-US" dirty="0"/>
              <a:t>Comparing the diamond-o-gram to housing costs</a:t>
            </a:r>
          </a:p>
        </p:txBody>
      </p:sp>
      <p:grpSp>
        <p:nvGrpSpPr>
          <p:cNvPr id="31" name="Group 30">
            <a:extLst>
              <a:ext uri="{FF2B5EF4-FFF2-40B4-BE49-F238E27FC236}">
                <a16:creationId xmlns:a16="http://schemas.microsoft.com/office/drawing/2014/main" id="{FA51651D-00A4-493E-97F0-11BA7D143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32" name="Rectangle 31">
              <a:extLst>
                <a:ext uri="{FF2B5EF4-FFF2-40B4-BE49-F238E27FC236}">
                  <a16:creationId xmlns:a16="http://schemas.microsoft.com/office/drawing/2014/main" id="{6011F338-9CA5-49EE-9430-7B41E8ED5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7C56430-39D7-4E04-ADC2-5708F8564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CD3D8BF6-BDFC-4907-8BAC-8BD395B5D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7" name="Rectangle 36">
            <a:extLst>
              <a:ext uri="{FF2B5EF4-FFF2-40B4-BE49-F238E27FC236}">
                <a16:creationId xmlns:a16="http://schemas.microsoft.com/office/drawing/2014/main" id="{2E6F7D5A-2F84-4128-962D-A665733ED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4E665D2A-7D5F-45BB-89E8-012704DF3D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40" name="Rectangle 39">
              <a:extLst>
                <a:ext uri="{FF2B5EF4-FFF2-40B4-BE49-F238E27FC236}">
                  <a16:creationId xmlns:a16="http://schemas.microsoft.com/office/drawing/2014/main" id="{D5113154-F294-4A23-8E03-E4B8E3D38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1363696-1FF7-4E0A-8050-BB0B53ADA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F0DB7638-7E50-4451-9FB5-E68C049508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44" name="Rectangle 43">
              <a:extLst>
                <a:ext uri="{FF2B5EF4-FFF2-40B4-BE49-F238E27FC236}">
                  <a16:creationId xmlns:a16="http://schemas.microsoft.com/office/drawing/2014/main" id="{EF6863D9-2986-4E4B-A897-26A329AA3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EB3566C-29EE-4ED6-B399-ED1EEEB969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3CA072E8-8F09-4B75-9E04-7AC01A9826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48" name="Rectangle 47">
              <a:extLst>
                <a:ext uri="{FF2B5EF4-FFF2-40B4-BE49-F238E27FC236}">
                  <a16:creationId xmlns:a16="http://schemas.microsoft.com/office/drawing/2014/main" id="{6A9D9292-7C78-4891-B33A-003B34F0E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F3AB6F6-95F1-48F3-80FF-1E5DC4CD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1" name="Picture 50">
            <a:extLst>
              <a:ext uri="{FF2B5EF4-FFF2-40B4-BE49-F238E27FC236}">
                <a16:creationId xmlns:a16="http://schemas.microsoft.com/office/drawing/2014/main" id="{F279B344-69F5-448D-8ECF-93AE215C81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D947129A-DBAD-4DE9-8444-48435533F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Slide Number Placeholder 4">
            <a:extLst>
              <a:ext uri="{FF2B5EF4-FFF2-40B4-BE49-F238E27FC236}">
                <a16:creationId xmlns:a16="http://schemas.microsoft.com/office/drawing/2014/main" id="{CABB0038-A403-4212-851A-9384E2D2F9E2}"/>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35</a:t>
            </a:fld>
            <a:endParaRPr lang="en-US" dirty="0"/>
          </a:p>
        </p:txBody>
      </p:sp>
      <p:sp>
        <p:nvSpPr>
          <p:cNvPr id="10" name="Footer Placeholder 3">
            <a:extLst>
              <a:ext uri="{FF2B5EF4-FFF2-40B4-BE49-F238E27FC236}">
                <a16:creationId xmlns:a16="http://schemas.microsoft.com/office/drawing/2014/main" id="{C393DF46-2FBA-4066-9391-46C3E088BA1D}"/>
              </a:ext>
            </a:extLst>
          </p:cNvPr>
          <p:cNvSpPr>
            <a:spLocks noGrp="1"/>
          </p:cNvSpPr>
          <p:nvPr>
            <p:ph type="ftr" sz="quarter" idx="11"/>
          </p:nvPr>
        </p:nvSpPr>
        <p:spPr>
          <a:xfrm>
            <a:off x="0" y="6548799"/>
            <a:ext cx="2855891" cy="309201"/>
          </a:xfrm>
        </p:spPr>
        <p:txBody>
          <a:bodyPr vert="horz" lIns="91440" tIns="45720" rIns="91440" bIns="45720" rtlCol="0" anchor="ctr">
            <a:normAutofit/>
          </a:bodyPr>
          <a:lstStyle/>
          <a:p>
            <a:pPr>
              <a:spcAft>
                <a:spcPts val="600"/>
              </a:spcAft>
            </a:pPr>
            <a:r>
              <a:rPr lang="en-US" sz="1000" spc="200" dirty="0">
                <a:solidFill>
                  <a:schemeClr val="bg1"/>
                </a:solidFill>
              </a:rPr>
              <a:t>Cambridge  </a:t>
            </a:r>
          </a:p>
        </p:txBody>
      </p:sp>
      <p:pic>
        <p:nvPicPr>
          <p:cNvPr id="28" name="Picture 27">
            <a:extLst>
              <a:ext uri="{FF2B5EF4-FFF2-40B4-BE49-F238E27FC236}">
                <a16:creationId xmlns:a16="http://schemas.microsoft.com/office/drawing/2014/main" id="{051788B9-3C96-89D7-4C87-58DFBC23BDC2}"/>
              </a:ext>
            </a:extLst>
          </p:cNvPr>
          <p:cNvPicPr>
            <a:picLocks noChangeAspect="1"/>
          </p:cNvPicPr>
          <p:nvPr/>
        </p:nvPicPr>
        <p:blipFill rotWithShape="1">
          <a:blip r:embed="rId3"/>
          <a:srcRect l="9327" t="32846" r="10577" b="33297"/>
          <a:stretch/>
        </p:blipFill>
        <p:spPr>
          <a:xfrm>
            <a:off x="751998" y="569670"/>
            <a:ext cx="3476729" cy="1708414"/>
          </a:xfrm>
          <a:prstGeom prst="rect">
            <a:avLst/>
          </a:prstGeom>
        </p:spPr>
      </p:pic>
      <p:sp>
        <p:nvSpPr>
          <p:cNvPr id="15" name="TextBox 14">
            <a:extLst>
              <a:ext uri="{FF2B5EF4-FFF2-40B4-BE49-F238E27FC236}">
                <a16:creationId xmlns:a16="http://schemas.microsoft.com/office/drawing/2014/main" id="{77C5B41C-B52B-288F-DDA0-0BDF455D6DDA}"/>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graphicFrame>
        <p:nvGraphicFramePr>
          <p:cNvPr id="5" name="Table 4">
            <a:extLst>
              <a:ext uri="{FF2B5EF4-FFF2-40B4-BE49-F238E27FC236}">
                <a16:creationId xmlns:a16="http://schemas.microsoft.com/office/drawing/2014/main" id="{543F819F-D574-E1AC-29D5-B65FED3DC92D}"/>
              </a:ext>
            </a:extLst>
          </p:cNvPr>
          <p:cNvGraphicFramePr>
            <a:graphicFrameLocks noGrp="1"/>
          </p:cNvGraphicFramePr>
          <p:nvPr>
            <p:extLst>
              <p:ext uri="{D42A27DB-BD31-4B8C-83A1-F6EECF244321}">
                <p14:modId xmlns:p14="http://schemas.microsoft.com/office/powerpoint/2010/main" val="3189403870"/>
              </p:ext>
            </p:extLst>
          </p:nvPr>
        </p:nvGraphicFramePr>
        <p:xfrm>
          <a:off x="4651988" y="569670"/>
          <a:ext cx="3435214" cy="2859327"/>
        </p:xfrm>
        <a:graphic>
          <a:graphicData uri="http://schemas.openxmlformats.org/drawingml/2006/table">
            <a:tbl>
              <a:tblPr>
                <a:tableStyleId>{B301B821-A1FF-4177-AEE7-76D212191A09}</a:tableStyleId>
              </a:tblPr>
              <a:tblGrid>
                <a:gridCol w="1123668">
                  <a:extLst>
                    <a:ext uri="{9D8B030D-6E8A-4147-A177-3AD203B41FA5}">
                      <a16:colId xmlns:a16="http://schemas.microsoft.com/office/drawing/2014/main" val="971014645"/>
                    </a:ext>
                  </a:extLst>
                </a:gridCol>
                <a:gridCol w="786568">
                  <a:extLst>
                    <a:ext uri="{9D8B030D-6E8A-4147-A177-3AD203B41FA5}">
                      <a16:colId xmlns:a16="http://schemas.microsoft.com/office/drawing/2014/main" val="3984073459"/>
                    </a:ext>
                  </a:extLst>
                </a:gridCol>
                <a:gridCol w="762489">
                  <a:extLst>
                    <a:ext uri="{9D8B030D-6E8A-4147-A177-3AD203B41FA5}">
                      <a16:colId xmlns:a16="http://schemas.microsoft.com/office/drawing/2014/main" val="1308485106"/>
                    </a:ext>
                  </a:extLst>
                </a:gridCol>
                <a:gridCol w="762489">
                  <a:extLst>
                    <a:ext uri="{9D8B030D-6E8A-4147-A177-3AD203B41FA5}">
                      <a16:colId xmlns:a16="http://schemas.microsoft.com/office/drawing/2014/main" val="503519155"/>
                    </a:ext>
                  </a:extLst>
                </a:gridCol>
              </a:tblGrid>
              <a:tr h="271456">
                <a:tc>
                  <a:txBody>
                    <a:bodyPr/>
                    <a:lstStyle/>
                    <a:p>
                      <a:pPr algn="l" fontAlgn="b"/>
                      <a:r>
                        <a:rPr lang="en-GB" sz="1000" u="none" strike="noStrike" dirty="0">
                          <a:effectLst/>
                        </a:rPr>
                        <a:t> Per year</a:t>
                      </a:r>
                      <a:endParaRPr lang="en-GB" sz="1000" b="1"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1bed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2bed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tc>
                  <a:txBody>
                    <a:bodyPr/>
                    <a:lstStyle/>
                    <a:p>
                      <a:pPr algn="ctr" fontAlgn="b"/>
                      <a:r>
                        <a:rPr lang="en-GB" sz="1000" u="none" strike="noStrike" dirty="0">
                          <a:effectLst/>
                        </a:rPr>
                        <a:t> 3bed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1"/>
                    </a:solidFill>
                  </a:tcPr>
                </a:tc>
                <a:extLst>
                  <a:ext uri="{0D108BD9-81ED-4DB2-BD59-A6C34878D82A}">
                    <a16:rowId xmlns:a16="http://schemas.microsoft.com/office/drawing/2014/main" val="537238578"/>
                  </a:ext>
                </a:extLst>
              </a:tr>
              <a:tr h="235261">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£4,476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£5,249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£5,951</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808552737"/>
                  </a:ext>
                </a:extLst>
              </a:tr>
              <a:tr h="235261">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£4,928</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£5,820</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£6,406</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11948912"/>
                  </a:ext>
                </a:extLst>
              </a:tr>
              <a:tr h="235261">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£6,773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£7,663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£8,747</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233038517"/>
                  </a:ext>
                </a:extLst>
              </a:tr>
              <a:tr h="235261">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£7,095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£8,174</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£9,592</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722049484"/>
                  </a:ext>
                </a:extLst>
              </a:tr>
              <a:tr h="235261">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£9,399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£12,376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£14,040</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874413344"/>
                  </a:ext>
                </a:extLst>
              </a:tr>
              <a:tr h="235261">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£11,765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£15,483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£17,563</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98428679"/>
                  </a:ext>
                </a:extLst>
              </a:tr>
              <a:tr h="235261">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£12,012</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£17,433</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£21,580</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1271547"/>
                  </a:ext>
                </a:extLst>
              </a:tr>
              <a:tr h="235261">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£11,232</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£15,145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£21,749</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8095591"/>
                  </a:ext>
                </a:extLst>
              </a:tr>
              <a:tr h="235261">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£13,429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£18,356</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£24,843</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58020216"/>
                  </a:ext>
                </a:extLst>
              </a:tr>
              <a:tr h="235261">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£13,819</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£21,190</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£24,245</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12170125"/>
                  </a:ext>
                </a:extLst>
              </a:tr>
              <a:tr h="235261">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£16,705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£23,868</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£26,975</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003349026"/>
                  </a:ext>
                </a:extLst>
              </a:tr>
            </a:tbl>
          </a:graphicData>
        </a:graphic>
      </p:graphicFrame>
      <p:sp>
        <p:nvSpPr>
          <p:cNvPr id="16" name="TextBox 15">
            <a:extLst>
              <a:ext uri="{FF2B5EF4-FFF2-40B4-BE49-F238E27FC236}">
                <a16:creationId xmlns:a16="http://schemas.microsoft.com/office/drawing/2014/main" id="{E9959541-220A-808A-588D-EDD12EB5C077}"/>
              </a:ext>
            </a:extLst>
          </p:cNvPr>
          <p:cNvSpPr txBox="1"/>
          <p:nvPr/>
        </p:nvSpPr>
        <p:spPr>
          <a:xfrm>
            <a:off x="7860756" y="453565"/>
            <a:ext cx="331597" cy="369332"/>
          </a:xfrm>
          <a:prstGeom prst="rect">
            <a:avLst/>
          </a:prstGeom>
          <a:solidFill>
            <a:schemeClr val="tx1"/>
          </a:solidFill>
        </p:spPr>
        <p:txBody>
          <a:bodyPr wrap="square" rtlCol="0">
            <a:spAutoFit/>
          </a:bodyPr>
          <a:lstStyle/>
          <a:p>
            <a:r>
              <a:rPr lang="en-GB" dirty="0">
                <a:solidFill>
                  <a:srgbClr val="FF0000"/>
                </a:solidFill>
              </a:rPr>
              <a:t>2</a:t>
            </a:r>
          </a:p>
        </p:txBody>
      </p:sp>
      <p:graphicFrame>
        <p:nvGraphicFramePr>
          <p:cNvPr id="7" name="Table 6">
            <a:extLst>
              <a:ext uri="{FF2B5EF4-FFF2-40B4-BE49-F238E27FC236}">
                <a16:creationId xmlns:a16="http://schemas.microsoft.com/office/drawing/2014/main" id="{34B4630B-C587-E576-4232-30D121DE2072}"/>
              </a:ext>
            </a:extLst>
          </p:cNvPr>
          <p:cNvGraphicFramePr>
            <a:graphicFrameLocks noGrp="1"/>
          </p:cNvGraphicFramePr>
          <p:nvPr>
            <p:extLst>
              <p:ext uri="{D42A27DB-BD31-4B8C-83A1-F6EECF244321}">
                <p14:modId xmlns:p14="http://schemas.microsoft.com/office/powerpoint/2010/main" val="1626594759"/>
              </p:ext>
            </p:extLst>
          </p:nvPr>
        </p:nvGraphicFramePr>
        <p:xfrm>
          <a:off x="745492" y="2658071"/>
          <a:ext cx="3474939" cy="2788478"/>
        </p:xfrm>
        <a:graphic>
          <a:graphicData uri="http://schemas.openxmlformats.org/drawingml/2006/table">
            <a:tbl>
              <a:tblPr>
                <a:tableStyleId>{1FECB4D8-DB02-4DC6-A0A2-4F2EBAE1DC90}</a:tableStyleId>
              </a:tblPr>
              <a:tblGrid>
                <a:gridCol w="1144686">
                  <a:extLst>
                    <a:ext uri="{9D8B030D-6E8A-4147-A177-3AD203B41FA5}">
                      <a16:colId xmlns:a16="http://schemas.microsoft.com/office/drawing/2014/main" val="971014645"/>
                    </a:ext>
                  </a:extLst>
                </a:gridCol>
                <a:gridCol w="776751">
                  <a:extLst>
                    <a:ext uri="{9D8B030D-6E8A-4147-A177-3AD203B41FA5}">
                      <a16:colId xmlns:a16="http://schemas.microsoft.com/office/drawing/2014/main" val="86044021"/>
                    </a:ext>
                  </a:extLst>
                </a:gridCol>
                <a:gridCol w="776751">
                  <a:extLst>
                    <a:ext uri="{9D8B030D-6E8A-4147-A177-3AD203B41FA5}">
                      <a16:colId xmlns:a16="http://schemas.microsoft.com/office/drawing/2014/main" val="111241238"/>
                    </a:ext>
                  </a:extLst>
                </a:gridCol>
                <a:gridCol w="776751">
                  <a:extLst>
                    <a:ext uri="{9D8B030D-6E8A-4147-A177-3AD203B41FA5}">
                      <a16:colId xmlns:a16="http://schemas.microsoft.com/office/drawing/2014/main" val="303326333"/>
                    </a:ext>
                  </a:extLst>
                </a:gridCol>
              </a:tblGrid>
              <a:tr h="203126">
                <a:tc>
                  <a:txBody>
                    <a:bodyPr/>
                    <a:lstStyle/>
                    <a:p>
                      <a:pPr algn="l" fontAlgn="b"/>
                      <a:r>
                        <a:rPr lang="en-GB" sz="1000" u="none" strike="noStrike" dirty="0">
                          <a:effectLst/>
                        </a:rPr>
                        <a:t>Per year x 3.5</a:t>
                      </a:r>
                      <a:endParaRPr lang="en-GB" sz="1000" b="1"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1bed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2bed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tc>
                  <a:txBody>
                    <a:bodyPr/>
                    <a:lstStyle/>
                    <a:p>
                      <a:pPr algn="ctr" fontAlgn="b"/>
                      <a:r>
                        <a:rPr lang="en-GB" sz="1000" u="none" strike="noStrike" dirty="0">
                          <a:effectLst/>
                        </a:rPr>
                        <a:t> 3bed </a:t>
                      </a:r>
                      <a:endParaRPr lang="en-GB" sz="1000" b="0" i="0" u="none" strike="noStrike" dirty="0">
                        <a:solidFill>
                          <a:srgbClr val="000000"/>
                        </a:solidFill>
                        <a:effectLst/>
                        <a:latin typeface="Calibri Light" panose="020F0302020204030204" pitchFamily="34" charset="0"/>
                      </a:endParaRPr>
                    </a:p>
                  </a:txBody>
                  <a:tcPr marL="0" marR="0" marT="0" marB="0" anchor="b">
                    <a:solidFill>
                      <a:schemeClr val="accent3"/>
                    </a:solidFill>
                  </a:tcPr>
                </a:tc>
                <a:extLst>
                  <a:ext uri="{0D108BD9-81ED-4DB2-BD59-A6C34878D82A}">
                    <a16:rowId xmlns:a16="http://schemas.microsoft.com/office/drawing/2014/main" val="537238578"/>
                  </a:ext>
                </a:extLst>
              </a:tr>
              <a:tr h="235032">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£15,665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£ 18,371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£20,830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808552737"/>
                  </a:ext>
                </a:extLst>
              </a:tr>
              <a:tr h="235032">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£17,246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£20,369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£22,422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11948912"/>
                  </a:ext>
                </a:extLst>
              </a:tr>
              <a:tr h="235032">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£23,706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£26,821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£30,616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233038517"/>
                  </a:ext>
                </a:extLst>
              </a:tr>
              <a:tr h="235032">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£24,834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£28,610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£33,574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722049484"/>
                  </a:ext>
                </a:extLst>
              </a:tr>
              <a:tr h="235032">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£32,897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£43,316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£49,140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874413344"/>
                  </a:ext>
                </a:extLst>
              </a:tr>
              <a:tr h="235032">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£41,178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£54,191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£61,471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98428679"/>
                  </a:ext>
                </a:extLst>
              </a:tr>
              <a:tr h="235032">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£42,042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£61,016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£75,530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1271547"/>
                  </a:ext>
                </a:extLst>
              </a:tr>
              <a:tr h="235032">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£39,312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£53,008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£76,122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8095591"/>
                  </a:ext>
                </a:extLst>
              </a:tr>
              <a:tr h="235032">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£47,002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£64,246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£86,951 </a:t>
                      </a:r>
                      <a:endParaRPr lang="en-GB" sz="1000" b="0" i="0" u="none" strike="noStrike" dirty="0">
                        <a:solidFill>
                          <a:srgbClr val="FFFFFF"/>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558020216"/>
                  </a:ext>
                </a:extLst>
              </a:tr>
              <a:tr h="235032">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£48,367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£74,165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£84,858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12170125"/>
                  </a:ext>
                </a:extLst>
              </a:tr>
              <a:tr h="235032">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£58,468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£83,538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ctr" fontAlgn="b"/>
                      <a:r>
                        <a:rPr lang="en-GB" sz="1000" u="none" strike="noStrike" dirty="0">
                          <a:effectLst/>
                        </a:rPr>
                        <a:t> £94,413 </a:t>
                      </a:r>
                      <a:endParaRPr lang="en-GB" sz="1000" b="0" i="0" u="none" strike="noStrike" dirty="0">
                        <a:solidFill>
                          <a:srgbClr val="FFFFFF"/>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003349026"/>
                  </a:ext>
                </a:extLst>
              </a:tr>
            </a:tbl>
          </a:graphicData>
        </a:graphic>
      </p:graphicFrame>
      <p:sp>
        <p:nvSpPr>
          <p:cNvPr id="17" name="TextBox 16">
            <a:extLst>
              <a:ext uri="{FF2B5EF4-FFF2-40B4-BE49-F238E27FC236}">
                <a16:creationId xmlns:a16="http://schemas.microsoft.com/office/drawing/2014/main" id="{EE339F76-8B87-63A0-A425-5C395FD516B5}"/>
              </a:ext>
            </a:extLst>
          </p:cNvPr>
          <p:cNvSpPr txBox="1"/>
          <p:nvPr/>
        </p:nvSpPr>
        <p:spPr>
          <a:xfrm>
            <a:off x="4038892" y="2563278"/>
            <a:ext cx="281900"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12" name="Picture 11">
            <a:extLst>
              <a:ext uri="{FF2B5EF4-FFF2-40B4-BE49-F238E27FC236}">
                <a16:creationId xmlns:a16="http://schemas.microsoft.com/office/drawing/2014/main" id="{82D6AA80-248D-CF9B-5D9F-F11E5AAFFAF0}"/>
              </a:ext>
            </a:extLst>
          </p:cNvPr>
          <p:cNvPicPr>
            <a:picLocks noChangeAspect="1"/>
          </p:cNvPicPr>
          <p:nvPr/>
        </p:nvPicPr>
        <p:blipFill rotWithShape="1">
          <a:blip r:embed="rId4"/>
          <a:srcRect l="8324" t="32846" r="17747" b="13641"/>
          <a:stretch/>
        </p:blipFill>
        <p:spPr>
          <a:xfrm>
            <a:off x="4544547" y="3768132"/>
            <a:ext cx="3610310" cy="1793629"/>
          </a:xfrm>
          <a:prstGeom prst="rect">
            <a:avLst/>
          </a:prstGeom>
        </p:spPr>
      </p:pic>
      <p:sp>
        <p:nvSpPr>
          <p:cNvPr id="18" name="TextBox 17">
            <a:extLst>
              <a:ext uri="{FF2B5EF4-FFF2-40B4-BE49-F238E27FC236}">
                <a16:creationId xmlns:a16="http://schemas.microsoft.com/office/drawing/2014/main" id="{1737C8D1-7C19-CD23-A13F-C025B6CB1ED6}"/>
              </a:ext>
            </a:extLst>
          </p:cNvPr>
          <p:cNvSpPr txBox="1"/>
          <p:nvPr/>
        </p:nvSpPr>
        <p:spPr>
          <a:xfrm>
            <a:off x="7860756" y="3734601"/>
            <a:ext cx="294099"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20" name="TextBox 19">
            <a:extLst>
              <a:ext uri="{FF2B5EF4-FFF2-40B4-BE49-F238E27FC236}">
                <a16:creationId xmlns:a16="http://schemas.microsoft.com/office/drawing/2014/main" id="{31A099AF-437D-7156-961F-3F95CEB4A499}"/>
              </a:ext>
            </a:extLst>
          </p:cNvPr>
          <p:cNvSpPr txBox="1"/>
          <p:nvPr/>
        </p:nvSpPr>
        <p:spPr>
          <a:xfrm>
            <a:off x="8317883" y="3548684"/>
            <a:ext cx="3889508" cy="2554545"/>
          </a:xfrm>
          <a:prstGeom prst="rect">
            <a:avLst/>
          </a:prstGeom>
          <a:noFill/>
        </p:spPr>
        <p:txBody>
          <a:bodyPr wrap="square" rtlCol="0">
            <a:spAutoFit/>
          </a:bodyPr>
          <a:lstStyle/>
          <a:p>
            <a:pPr marL="342900" indent="-342900">
              <a:buAutoNum type="arabicPeriod"/>
            </a:pPr>
            <a:r>
              <a:rPr lang="en-US" sz="1600" dirty="0"/>
              <a:t>The diamond-o-gram represents 100% of households, shaded by £5K income groups</a:t>
            </a:r>
          </a:p>
          <a:p>
            <a:pPr marL="342900" indent="-342900">
              <a:buAutoNum type="arabicPeriod"/>
            </a:pPr>
            <a:r>
              <a:rPr lang="en-US" sz="1600" dirty="0"/>
              <a:t>We have secured comparable data on annual housing costs for different tenures and sizes of homes.</a:t>
            </a:r>
          </a:p>
          <a:p>
            <a:pPr marL="342900" indent="-342900">
              <a:buAutoNum type="arabicPeriod"/>
            </a:pPr>
            <a:r>
              <a:rPr lang="en-US" sz="1600" dirty="0"/>
              <a:t>Times by 3.5 to give a 35% housing affordability ratio</a:t>
            </a:r>
          </a:p>
          <a:p>
            <a:pPr marL="342900" indent="-342900">
              <a:buAutoNum type="arabicPeriod"/>
            </a:pPr>
            <a:r>
              <a:rPr lang="en-US" sz="1600" dirty="0"/>
              <a:t>Place the annual housing cost in line with the diamond-o-gram income bands.</a:t>
            </a:r>
          </a:p>
        </p:txBody>
      </p:sp>
      <p:sp>
        <p:nvSpPr>
          <p:cNvPr id="22" name="Arrow: Right 21">
            <a:extLst>
              <a:ext uri="{FF2B5EF4-FFF2-40B4-BE49-F238E27FC236}">
                <a16:creationId xmlns:a16="http://schemas.microsoft.com/office/drawing/2014/main" id="{A17F0501-59F7-3865-0CEF-75ED0F365FDD}"/>
              </a:ext>
            </a:extLst>
          </p:cNvPr>
          <p:cNvSpPr/>
          <p:nvPr/>
        </p:nvSpPr>
        <p:spPr>
          <a:xfrm>
            <a:off x="4220432" y="735944"/>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A2D9BE5F-44D5-7A1D-51C3-F0F79C9F5820}"/>
              </a:ext>
            </a:extLst>
          </p:cNvPr>
          <p:cNvSpPr/>
          <p:nvPr/>
        </p:nvSpPr>
        <p:spPr>
          <a:xfrm rot="10800000">
            <a:off x="4062222" y="2946038"/>
            <a:ext cx="574374"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CDB7DFC3-08E5-1CE7-F0B9-8A52E5C2B916}"/>
              </a:ext>
            </a:extLst>
          </p:cNvPr>
          <p:cNvSpPr/>
          <p:nvPr/>
        </p:nvSpPr>
        <p:spPr>
          <a:xfrm>
            <a:off x="4220432" y="3769757"/>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0307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10A3DC-C2ED-4C94-9FD0-76846F5F424E}"/>
              </a:ext>
            </a:extLst>
          </p:cNvPr>
          <p:cNvSpPr>
            <a:spLocks noGrp="1"/>
          </p:cNvSpPr>
          <p:nvPr>
            <p:ph type="title"/>
          </p:nvPr>
        </p:nvSpPr>
        <p:spPr>
          <a:xfrm>
            <a:off x="114299" y="0"/>
            <a:ext cx="11475421" cy="872543"/>
          </a:xfrm>
        </p:spPr>
        <p:txBody>
          <a:bodyPr vert="horz" lIns="91440" tIns="45720" rIns="91440" bIns="45720" rtlCol="0" anchor="ctr">
            <a:noAutofit/>
          </a:bodyPr>
          <a:lstStyle/>
          <a:p>
            <a:r>
              <a:rPr lang="en-GB" sz="3600" dirty="0"/>
              <a:t>MINIMUM Income needed IF housing TAKES UP 35%</a:t>
            </a:r>
            <a:endParaRPr lang="en-US" sz="3600" dirty="0"/>
          </a:p>
        </p:txBody>
      </p:sp>
      <p:sp>
        <p:nvSpPr>
          <p:cNvPr id="14" name="Slide Number Placeholder 4">
            <a:extLst>
              <a:ext uri="{FF2B5EF4-FFF2-40B4-BE49-F238E27FC236}">
                <a16:creationId xmlns:a16="http://schemas.microsoft.com/office/drawing/2014/main" id="{2A4A7F0D-E377-462B-B004-69E03782D4B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36</a:t>
            </a:fld>
            <a:endParaRPr lang="en-US" dirty="0"/>
          </a:p>
        </p:txBody>
      </p:sp>
      <p:sp>
        <p:nvSpPr>
          <p:cNvPr id="7" name="Footer Placeholder 3">
            <a:extLst>
              <a:ext uri="{FF2B5EF4-FFF2-40B4-BE49-F238E27FC236}">
                <a16:creationId xmlns:a16="http://schemas.microsoft.com/office/drawing/2014/main" id="{7AF449BD-1710-45A6-ABB3-8165FC6ACC03}"/>
              </a:ext>
            </a:extLst>
          </p:cNvPr>
          <p:cNvSpPr>
            <a:spLocks noGrp="1"/>
          </p:cNvSpPr>
          <p:nvPr>
            <p:ph type="ftr" sz="quarter" idx="4294967295"/>
          </p:nvPr>
        </p:nvSpPr>
        <p:spPr>
          <a:xfrm>
            <a:off x="0" y="6548799"/>
            <a:ext cx="4973915" cy="309201"/>
          </a:xfrm>
          <a:prstGeom prst="rect">
            <a:avLst/>
          </a:prstGeom>
        </p:spPr>
        <p:txBody>
          <a:bodyPr/>
          <a:lstStyle/>
          <a:p>
            <a:r>
              <a:rPr lang="en-US" sz="1000" spc="200" dirty="0">
                <a:solidFill>
                  <a:schemeClr val="bg1"/>
                </a:solidFill>
              </a:rPr>
              <a:t>Cambridge  </a:t>
            </a:r>
          </a:p>
        </p:txBody>
      </p:sp>
      <p:pic>
        <p:nvPicPr>
          <p:cNvPr id="2" name="Picture 1">
            <a:extLst>
              <a:ext uri="{FF2B5EF4-FFF2-40B4-BE49-F238E27FC236}">
                <a16:creationId xmlns:a16="http://schemas.microsoft.com/office/drawing/2014/main" id="{D7DC0412-F363-7F44-38F7-DB3F6791DBDA}"/>
              </a:ext>
            </a:extLst>
          </p:cNvPr>
          <p:cNvPicPr>
            <a:picLocks noChangeAspect="1"/>
          </p:cNvPicPr>
          <p:nvPr/>
        </p:nvPicPr>
        <p:blipFill rotWithShape="1">
          <a:blip r:embed="rId2"/>
          <a:srcRect l="1402" t="29157" r="11401" b="11648"/>
          <a:stretch/>
        </p:blipFill>
        <p:spPr>
          <a:xfrm>
            <a:off x="211504" y="1234283"/>
            <a:ext cx="11767047" cy="4493277"/>
          </a:xfrm>
          <a:prstGeom prst="rect">
            <a:avLst/>
          </a:prstGeom>
        </p:spPr>
      </p:pic>
    </p:spTree>
    <p:extLst>
      <p:ext uri="{BB962C8B-B14F-4D97-AF65-F5344CB8AC3E}">
        <p14:creationId xmlns:p14="http://schemas.microsoft.com/office/powerpoint/2010/main" val="272885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0982B2-12BF-A080-5EA3-B502A1CE1CD9}"/>
              </a:ext>
            </a:extLst>
          </p:cNvPr>
          <p:cNvPicPr>
            <a:picLocks noChangeAspect="1"/>
          </p:cNvPicPr>
          <p:nvPr/>
        </p:nvPicPr>
        <p:blipFill rotWithShape="1">
          <a:blip r:embed="rId2"/>
          <a:srcRect l="7747" t="32381" r="17888" b="10769"/>
          <a:stretch/>
        </p:blipFill>
        <p:spPr>
          <a:xfrm>
            <a:off x="152952" y="871789"/>
            <a:ext cx="11899640" cy="5117033"/>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38880" y="94411"/>
            <a:ext cx="10909640" cy="838569"/>
          </a:xfrm>
        </p:spPr>
        <p:txBody>
          <a:bodyPr vert="horz" lIns="91440" tIns="45720" rIns="91440" bIns="45720" rtlCol="0" anchor="ctr">
            <a:normAutofit/>
          </a:bodyPr>
          <a:lstStyle/>
          <a:p>
            <a:pPr algn="ctr"/>
            <a:r>
              <a:rPr lang="en-GB" sz="4000" dirty="0"/>
              <a:t>Income needed for ‘broad’ tenures</a:t>
            </a:r>
            <a:r>
              <a:rPr lang="en-GB" sz="4800" dirty="0"/>
              <a:t> </a:t>
            </a:r>
            <a:endParaRPr lang="en-US" sz="2000"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F8B0C763-24AC-4371-9E7C-35FD6CC0D1D6}"/>
              </a:ext>
            </a:extLst>
          </p:cNvPr>
          <p:cNvSpPr txBox="1"/>
          <p:nvPr/>
        </p:nvSpPr>
        <p:spPr>
          <a:xfrm>
            <a:off x="828903" y="6250196"/>
            <a:ext cx="10938164" cy="523220"/>
          </a:xfrm>
          <a:prstGeom prst="rect">
            <a:avLst/>
          </a:prstGeom>
          <a:noFill/>
        </p:spPr>
        <p:txBody>
          <a:bodyPr wrap="square" rtlCol="0">
            <a:spAutoFit/>
          </a:bodyPr>
          <a:lstStyle/>
          <a:p>
            <a:pPr algn="ctr"/>
            <a:r>
              <a:rPr lang="en-GB" sz="1400" dirty="0">
                <a:solidFill>
                  <a:schemeClr val="bg1"/>
                </a:solidFill>
              </a:rPr>
              <a:t>Using the power of “outlines” each tenure’s cost data can be summarized into broad groupings, covering 1, 2 and 3 beds. In this diagram the number of dwellings and % of stock is included in each box, where known.</a:t>
            </a:r>
          </a:p>
        </p:txBody>
      </p:sp>
      <p:sp>
        <p:nvSpPr>
          <p:cNvPr id="7" name="Callout: Line 6">
            <a:extLst>
              <a:ext uri="{FF2B5EF4-FFF2-40B4-BE49-F238E27FC236}">
                <a16:creationId xmlns:a16="http://schemas.microsoft.com/office/drawing/2014/main" id="{9C65F9E0-0376-4F4F-8746-8EA9DB27244A}"/>
              </a:ext>
            </a:extLst>
          </p:cNvPr>
          <p:cNvSpPr/>
          <p:nvPr/>
        </p:nvSpPr>
        <p:spPr>
          <a:xfrm>
            <a:off x="8540317" y="4226515"/>
            <a:ext cx="3420259" cy="738664"/>
          </a:xfrm>
          <a:prstGeom prst="borderCallout1">
            <a:avLst>
              <a:gd name="adj1" fmla="val 52855"/>
              <a:gd name="adj2" fmla="val -3264"/>
              <a:gd name="adj3" fmla="val 83506"/>
              <a:gd name="adj4" fmla="val -20751"/>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Private rents require a similar income as resales and Homebuy, all starting at around £35-40K.</a:t>
            </a:r>
          </a:p>
        </p:txBody>
      </p:sp>
      <p:sp>
        <p:nvSpPr>
          <p:cNvPr id="8" name="Callout: Line 7">
            <a:extLst>
              <a:ext uri="{FF2B5EF4-FFF2-40B4-BE49-F238E27FC236}">
                <a16:creationId xmlns:a16="http://schemas.microsoft.com/office/drawing/2014/main" id="{6E2D854F-C461-4F4F-961B-A003BF2608B2}"/>
              </a:ext>
            </a:extLst>
          </p:cNvPr>
          <p:cNvSpPr/>
          <p:nvPr/>
        </p:nvSpPr>
        <p:spPr>
          <a:xfrm>
            <a:off x="139407" y="4918937"/>
            <a:ext cx="4937689" cy="523220"/>
          </a:xfrm>
          <a:prstGeom prst="borderCallout1">
            <a:avLst>
              <a:gd name="adj1" fmla="val 53360"/>
              <a:gd name="adj2" fmla="val 100295"/>
              <a:gd name="adj3" fmla="val 35222"/>
              <a:gd name="adj4" fmla="val 109015"/>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A wide range of incomes are covered by home ownership &amp; Homebuy, reaching from £35-40K up to £85K or so for 3+ beds</a:t>
            </a:r>
          </a:p>
        </p:txBody>
      </p:sp>
      <p:sp>
        <p:nvSpPr>
          <p:cNvPr id="9" name="Callout: Line 8">
            <a:extLst>
              <a:ext uri="{FF2B5EF4-FFF2-40B4-BE49-F238E27FC236}">
                <a16:creationId xmlns:a16="http://schemas.microsoft.com/office/drawing/2014/main" id="{40669016-2257-4F8E-878B-5AAE4003547A}"/>
              </a:ext>
            </a:extLst>
          </p:cNvPr>
          <p:cNvSpPr/>
          <p:nvPr/>
        </p:nvSpPr>
        <p:spPr>
          <a:xfrm>
            <a:off x="8540318" y="3202975"/>
            <a:ext cx="3420259" cy="954107"/>
          </a:xfrm>
          <a:prstGeom prst="borderCallout1">
            <a:avLst>
              <a:gd name="adj1" fmla="val 52855"/>
              <a:gd name="adj2" fmla="val -3264"/>
              <a:gd name="adj3" fmla="val 130279"/>
              <a:gd name="adj4" fmla="val -89832"/>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Affordable / social rented is the only option for households on incomes from £15-20K up to around £30K. Intermediate rented may help those who require a 1 bed on £30-35K</a:t>
            </a:r>
          </a:p>
        </p:txBody>
      </p:sp>
      <p:sp>
        <p:nvSpPr>
          <p:cNvPr id="11" name="Callout: Line 10">
            <a:extLst>
              <a:ext uri="{FF2B5EF4-FFF2-40B4-BE49-F238E27FC236}">
                <a16:creationId xmlns:a16="http://schemas.microsoft.com/office/drawing/2014/main" id="{D00029AF-A617-4BD8-A6AF-98919A88FB0D}"/>
              </a:ext>
            </a:extLst>
          </p:cNvPr>
          <p:cNvSpPr/>
          <p:nvPr/>
        </p:nvSpPr>
        <p:spPr>
          <a:xfrm>
            <a:off x="139408" y="5534670"/>
            <a:ext cx="4937689" cy="738664"/>
          </a:xfrm>
          <a:prstGeom prst="borderCallout1">
            <a:avLst>
              <a:gd name="adj1" fmla="val 52421"/>
              <a:gd name="adj2" fmla="val 99890"/>
              <a:gd name="adj3" fmla="val -14339"/>
              <a:gd name="adj4" fmla="val 121309"/>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Income required for new build reaches the highest income levels across all sizes, (though not markedly higher than income needed for resales)</a:t>
            </a:r>
          </a:p>
        </p:txBody>
      </p:sp>
      <p:sp>
        <p:nvSpPr>
          <p:cNvPr id="12" name="Slide Number Placeholder 4">
            <a:extLst>
              <a:ext uri="{FF2B5EF4-FFF2-40B4-BE49-F238E27FC236}">
                <a16:creationId xmlns:a16="http://schemas.microsoft.com/office/drawing/2014/main" id="{60929136-F839-4BE5-95F7-FF3949062F7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37</a:t>
            </a:fld>
            <a:endParaRPr lang="en-US" dirty="0"/>
          </a:p>
        </p:txBody>
      </p:sp>
      <p:sp>
        <p:nvSpPr>
          <p:cNvPr id="3" name="Footer Placeholder 3">
            <a:extLst>
              <a:ext uri="{FF2B5EF4-FFF2-40B4-BE49-F238E27FC236}">
                <a16:creationId xmlns:a16="http://schemas.microsoft.com/office/drawing/2014/main" id="{6BC7C003-619A-674B-9338-5319141C28FD}"/>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1912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8A1690-D360-F86E-6CE0-0745EAAA4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FAA31C2-03AB-A0FC-EC35-9CCE5B6BCEA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522E8D9F-33AE-0CA8-DC8D-4D27B33700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747612-6A1B-FC1F-F724-526959232E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9644BA84-D0C3-75D5-8E45-1DAD90A7D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F02971B-E277-0539-61C0-D423F55E3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7DAF163C-A84B-DA02-989E-6AFB00B6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46D9B1E-10EA-EC38-2CDA-47ACB1BA4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CE762E0-E015-5C65-1F41-285F2608D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6E346E9-AC2D-1B4C-F45D-95AE83B354F8}"/>
              </a:ext>
            </a:extLst>
          </p:cNvPr>
          <p:cNvSpPr txBox="1">
            <a:spLocks/>
          </p:cNvSpPr>
          <p:nvPr/>
        </p:nvSpPr>
        <p:spPr>
          <a:xfrm>
            <a:off x="1535372" y="1038740"/>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market diagrams</a:t>
            </a:r>
          </a:p>
        </p:txBody>
      </p:sp>
      <p:sp>
        <p:nvSpPr>
          <p:cNvPr id="13" name="Text Placeholder 2">
            <a:extLst>
              <a:ext uri="{FF2B5EF4-FFF2-40B4-BE49-F238E27FC236}">
                <a16:creationId xmlns:a16="http://schemas.microsoft.com/office/drawing/2014/main" id="{C37561FF-7C89-0779-5A45-2745ED6AB04A}"/>
              </a:ext>
            </a:extLst>
          </p:cNvPr>
          <p:cNvSpPr txBox="1">
            <a:spLocks/>
          </p:cNvSpPr>
          <p:nvPr/>
        </p:nvSpPr>
        <p:spPr>
          <a:xfrm>
            <a:off x="1535372" y="3584472"/>
            <a:ext cx="9120954" cy="1440374"/>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the scale and cost of housing</a:t>
            </a:r>
          </a:p>
          <a:p>
            <a:pPr algn="ctr"/>
            <a:r>
              <a:rPr lang="en-GB" cap="all" dirty="0">
                <a:solidFill>
                  <a:schemeClr val="accent1"/>
                </a:solidFill>
              </a:rPr>
              <a:t>Introducing the staircase FOR 1, 2 &amp; 3 beds</a:t>
            </a:r>
          </a:p>
          <a:p>
            <a:pPr algn="ctr"/>
            <a:r>
              <a:rPr lang="en-GB" cap="all" dirty="0">
                <a:solidFill>
                  <a:schemeClr val="accent1"/>
                </a:solidFill>
              </a:rPr>
              <a:t>Comparing broad tenures &amp; pay scales</a:t>
            </a:r>
            <a:endParaRPr lang="en-US" cap="all" dirty="0">
              <a:solidFill>
                <a:schemeClr val="accent1"/>
              </a:solidFill>
            </a:endParaRPr>
          </a:p>
        </p:txBody>
      </p:sp>
      <p:pic>
        <p:nvPicPr>
          <p:cNvPr id="14" name="Picture 13">
            <a:extLst>
              <a:ext uri="{FF2B5EF4-FFF2-40B4-BE49-F238E27FC236}">
                <a16:creationId xmlns:a16="http://schemas.microsoft.com/office/drawing/2014/main" id="{8E9653D7-BADC-50C2-5E37-6BAF3C09802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893F6BA2-489E-60A1-89DF-17D987BCD5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B931D129-A3EA-261B-E4E8-1BADB19BF56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38</a:t>
            </a:fld>
            <a:endParaRPr lang="en-US" dirty="0"/>
          </a:p>
        </p:txBody>
      </p:sp>
      <p:sp>
        <p:nvSpPr>
          <p:cNvPr id="2" name="Footer Placeholder 3">
            <a:extLst>
              <a:ext uri="{FF2B5EF4-FFF2-40B4-BE49-F238E27FC236}">
                <a16:creationId xmlns:a16="http://schemas.microsoft.com/office/drawing/2014/main" id="{D9F17096-37E3-03C7-791F-28BD0FE1731A}"/>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4070477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D52937D8-F853-60B7-5EFB-629FD55C5DD8}"/>
              </a:ext>
            </a:extLst>
          </p:cNvPr>
          <p:cNvGraphicFramePr>
            <a:graphicFrameLocks noGrp="1"/>
          </p:cNvGraphicFramePr>
          <p:nvPr>
            <p:extLst>
              <p:ext uri="{D42A27DB-BD31-4B8C-83A1-F6EECF244321}">
                <p14:modId xmlns:p14="http://schemas.microsoft.com/office/powerpoint/2010/main" val="2194359448"/>
              </p:ext>
            </p:extLst>
          </p:nvPr>
        </p:nvGraphicFramePr>
        <p:xfrm>
          <a:off x="533401" y="1117508"/>
          <a:ext cx="10847277" cy="4972223"/>
        </p:xfrm>
        <a:graphic>
          <a:graphicData uri="http://schemas.openxmlformats.org/drawingml/2006/table">
            <a:tbl>
              <a:tblPr firstRow="1" bandRow="1">
                <a:tableStyleId>{69012ECD-51FC-41F1-AA8D-1B2483CD663E}</a:tableStyleId>
              </a:tblPr>
              <a:tblGrid>
                <a:gridCol w="3450902">
                  <a:extLst>
                    <a:ext uri="{9D8B030D-6E8A-4147-A177-3AD203B41FA5}">
                      <a16:colId xmlns:a16="http://schemas.microsoft.com/office/drawing/2014/main" val="3927090664"/>
                    </a:ext>
                  </a:extLst>
                </a:gridCol>
                <a:gridCol w="5671594">
                  <a:extLst>
                    <a:ext uri="{9D8B030D-6E8A-4147-A177-3AD203B41FA5}">
                      <a16:colId xmlns:a16="http://schemas.microsoft.com/office/drawing/2014/main" val="3051318368"/>
                    </a:ext>
                  </a:extLst>
                </a:gridCol>
                <a:gridCol w="1724781">
                  <a:extLst>
                    <a:ext uri="{9D8B030D-6E8A-4147-A177-3AD203B41FA5}">
                      <a16:colId xmlns:a16="http://schemas.microsoft.com/office/drawing/2014/main" val="1344021028"/>
                    </a:ext>
                  </a:extLst>
                </a:gridCol>
              </a:tblGrid>
              <a:tr h="279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Links</a:t>
                      </a:r>
                    </a:p>
                  </a:txBody>
                  <a:tcPr/>
                </a:tc>
                <a:tc>
                  <a:txBody>
                    <a:bodyPr/>
                    <a:lstStyle/>
                    <a:p>
                      <a:r>
                        <a:rPr lang="en-GB" sz="1200" dirty="0"/>
                        <a:t>Dates</a:t>
                      </a:r>
                    </a:p>
                  </a:txBody>
                  <a:tcPr/>
                </a:tc>
                <a:extLst>
                  <a:ext uri="{0D108BD9-81ED-4DB2-BD59-A6C34878D82A}">
                    <a16:rowId xmlns:a16="http://schemas.microsoft.com/office/drawing/2014/main" val="3923115101"/>
                  </a:ext>
                </a:extLst>
              </a:tr>
              <a:tr h="24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diamond-o-grams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27</a:t>
                      </a:r>
                      <a:endParaRPr lang="en-GB" sz="1200" b="0" dirty="0">
                        <a:latin typeface="+mn-lt"/>
                      </a:endParaRPr>
                    </a:p>
                  </a:txBody>
                  <a:tcPr/>
                </a:tc>
                <a:tc>
                  <a:txBody>
                    <a:bodyPr/>
                    <a:lstStyle/>
                    <a:p>
                      <a:r>
                        <a:rPr lang="en-GB" sz="1200" dirty="0"/>
                        <a:t>2020-21</a:t>
                      </a:r>
                    </a:p>
                  </a:txBody>
                  <a:tcPr/>
                </a:tc>
                <a:extLst>
                  <a:ext uri="{0D108BD9-81ED-4DB2-BD59-A6C34878D82A}">
                    <a16:rowId xmlns:a16="http://schemas.microsoft.com/office/drawing/2014/main" val="1359836882"/>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and % of dwellings in each broad tenure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40</a:t>
                      </a:r>
                      <a:endParaRPr lang="en-GB" sz="1200" b="0"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2085590287"/>
                  </a:ext>
                </a:extLst>
              </a:tr>
              <a:tr h="29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Payscales:</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solidFill>
                      <a:schemeClr val="accent1">
                        <a:lumMod val="60000"/>
                        <a:lumOff val="40000"/>
                      </a:schemeClr>
                    </a:solidFill>
                  </a:tcPr>
                </a:tc>
                <a:tc>
                  <a:txBody>
                    <a:bodyPr/>
                    <a:lstStyle/>
                    <a:p>
                      <a:endParaRPr lang="en-GB" sz="1200" dirty="0"/>
                    </a:p>
                  </a:txBody>
                  <a:tcPr>
                    <a:solidFill>
                      <a:schemeClr val="accent1">
                        <a:lumMod val="60000"/>
                        <a:lumOff val="40000"/>
                      </a:schemeClr>
                    </a:solidFill>
                  </a:tcPr>
                </a:tc>
                <a:extLst>
                  <a:ext uri="{0D108BD9-81ED-4DB2-BD59-A6C34878D82A}">
                    <a16:rowId xmlns:a16="http://schemas.microsoft.com/office/drawing/2014/main" val="781102600"/>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Teachers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hlinkClick r:id="rId2"/>
                        </a:rPr>
                        <a:t>https://getintoteaching.education.gov.uk/salaries-and-benefits</a:t>
                      </a:r>
                      <a:r>
                        <a:rPr lang="en-GB" sz="1200" b="0" dirty="0">
                          <a:latin typeface="+mn-lt"/>
                        </a:rPr>
                        <a:t> </a:t>
                      </a:r>
                    </a:p>
                  </a:txBody>
                  <a:tcPr/>
                </a:tc>
                <a:tc>
                  <a:txBody>
                    <a:bodyPr/>
                    <a:lstStyle/>
                    <a:p>
                      <a:r>
                        <a:rPr lang="en-GB" sz="1200" dirty="0"/>
                        <a:t>April 2021+</a:t>
                      </a:r>
                    </a:p>
                  </a:txBody>
                  <a:tcPr/>
                </a:tc>
                <a:extLst>
                  <a:ext uri="{0D108BD9-81ED-4DB2-BD59-A6C34878D82A}">
                    <a16:rowId xmlns:a16="http://schemas.microsoft.com/office/drawing/2014/main" val="2279856294"/>
                  </a:ext>
                </a:extLst>
              </a:tr>
              <a:tr h="35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Health service “agenda for change”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Agenda for change - pay rates | Health Careers</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2022</a:t>
                      </a:r>
                    </a:p>
                  </a:txBody>
                  <a:tcPr/>
                </a:tc>
                <a:extLst>
                  <a:ext uri="{0D108BD9-81ED-4DB2-BD59-A6C34878D82A}">
                    <a16:rowId xmlns:a16="http://schemas.microsoft.com/office/drawing/2014/main" val="3682887777"/>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Minimum and living wage rates	</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4"/>
                        </a:rPr>
                        <a:t>https://www.gov.uk/national-minimum-wage-rates</a:t>
                      </a:r>
                      <a:r>
                        <a:rPr lang="en-US" sz="1200" b="0" dirty="0">
                          <a:latin typeface="+mn-lt"/>
                        </a:rPr>
                        <a:t> </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820158824"/>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State pension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5"/>
                        </a:rPr>
                        <a:t>The new State Pension amount - What you'll get | Age UK</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Mar-22</a:t>
                      </a:r>
                    </a:p>
                  </a:txBody>
                  <a:tcPr/>
                </a:tc>
                <a:extLst>
                  <a:ext uri="{0D108BD9-81ED-4DB2-BD59-A6C34878D82A}">
                    <a16:rowId xmlns:a16="http://schemas.microsoft.com/office/drawing/2014/main" val="2896524033"/>
                  </a:ext>
                </a:extLst>
              </a:tr>
              <a:tr h="36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Selection of public sector salaries</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6"/>
                        </a:rPr>
                        <a:t>Explore careers | National Careers Service</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1388084243"/>
                  </a:ext>
                </a:extLst>
              </a:tr>
              <a:tr h="76812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Care workers		</a:t>
                      </a:r>
                    </a:p>
                    <a:p>
                      <a:pPr marL="0" lvl="1" indent="0" defTabSz="914400">
                        <a:lnSpc>
                          <a:spcPct val="120000"/>
                        </a:lnSpc>
                        <a:spcAft>
                          <a:spcPts val="600"/>
                        </a:spcAft>
                        <a:buClr>
                          <a:schemeClr val="accent1"/>
                        </a:buClr>
                        <a:buSzPct val="100000"/>
                        <a:buFont typeface="Arial" panose="020B0604020202020204" pitchFamily="34" charset="0"/>
                        <a:buNone/>
                      </a:pP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7"/>
                        </a:rPr>
                        <a:t>https://www.skillsforcare.org.uk/Adult-Social-Care-Workforce-Data/Workforce-intelligence/publications/local-information/My-local-authority-area.aspx</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232106242"/>
                  </a:ext>
                </a:extLst>
              </a:tr>
              <a:tr h="2986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Working hours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8"/>
                        </a:rPr>
                        <a:t>https://clockify.me/working-hours</a:t>
                      </a:r>
                      <a:r>
                        <a:rPr lang="en-GB" sz="12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a:t>
                      </a:r>
                    </a:p>
                  </a:txBody>
                  <a:tcPr/>
                </a:tc>
                <a:extLst>
                  <a:ext uri="{0D108BD9-81ED-4DB2-BD59-A6C34878D82A}">
                    <a16:rowId xmlns:a16="http://schemas.microsoft.com/office/drawing/2014/main" val="1724192025"/>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200" b="0" dirty="0">
                        <a:latin typeface="+mn-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958156410"/>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Note about payscales: </a:t>
                      </a:r>
                      <a:r>
                        <a:rPr lang="en-GB" sz="1200" dirty="0"/>
                        <a:t>Annual pay rates are based on quoted salary levels (so may not compare well with CACI income data). We assume full time working although some households will have incomes from more than one earner, and some will have income from one or more part time jobs. </a:t>
                      </a:r>
                      <a:endParaRPr lang="en-US" sz="12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5699747"/>
                  </a:ext>
                </a:extLst>
              </a:tr>
            </a:tbl>
          </a:graphicData>
        </a:graphic>
      </p:graphicFrame>
      <p:sp>
        <p:nvSpPr>
          <p:cNvPr id="4" name="Title 2">
            <a:extLst>
              <a:ext uri="{FF2B5EF4-FFF2-40B4-BE49-F238E27FC236}">
                <a16:creationId xmlns:a16="http://schemas.microsoft.com/office/drawing/2014/main" id="{F91C0CA2-EDFF-E90F-4FE4-73E6A52E3FBC}"/>
              </a:ext>
            </a:extLst>
          </p:cNvPr>
          <p:cNvSpPr txBox="1">
            <a:spLocks/>
          </p:cNvSpPr>
          <p:nvPr/>
        </p:nvSpPr>
        <p:spPr>
          <a:xfrm>
            <a:off x="533401" y="1"/>
            <a:ext cx="10521454" cy="1009649"/>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diagrams</a:t>
            </a:r>
          </a:p>
        </p:txBody>
      </p:sp>
      <p:sp>
        <p:nvSpPr>
          <p:cNvPr id="5" name="Slide Number Placeholder 4">
            <a:extLst>
              <a:ext uri="{FF2B5EF4-FFF2-40B4-BE49-F238E27FC236}">
                <a16:creationId xmlns:a16="http://schemas.microsoft.com/office/drawing/2014/main" id="{76A8BA8F-DE7A-FEEA-47E9-6C68722CE9D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39</a:t>
            </a:fld>
            <a:endParaRPr lang="en-US" dirty="0"/>
          </a:p>
        </p:txBody>
      </p:sp>
      <p:sp>
        <p:nvSpPr>
          <p:cNvPr id="2" name="Footer Placeholder 3">
            <a:extLst>
              <a:ext uri="{FF2B5EF4-FFF2-40B4-BE49-F238E27FC236}">
                <a16:creationId xmlns:a16="http://schemas.microsoft.com/office/drawing/2014/main" id="{995234DE-FF48-80D9-E5A4-A786C5930712}"/>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248379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FBC08D-7124-B41D-A397-AE5F3DD72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A26B5302-CB03-DD86-7E4C-49FBFCEE55E2}"/>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CA0ECA48-BA30-7AFD-5861-9A2BC8EDE9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ABCAA2-FD18-CFFF-C4AD-0B4C35860C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76036B06-9B60-BF8C-ECA5-F6777C6B0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9FC6437-0564-45CD-DBC0-1C06F5FDB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611EFD99-AE83-7AC0-F646-3BDFEBC55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67AAD50-7E80-4F30-E976-F14B1BD0F9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80FE126-D16C-BF3C-E902-448053431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1EE67ED2-8996-1F56-6581-6B354C961436}"/>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Context</a:t>
            </a:r>
          </a:p>
        </p:txBody>
      </p:sp>
      <p:sp>
        <p:nvSpPr>
          <p:cNvPr id="13" name="Text Placeholder 2">
            <a:extLst>
              <a:ext uri="{FF2B5EF4-FFF2-40B4-BE49-F238E27FC236}">
                <a16:creationId xmlns:a16="http://schemas.microsoft.com/office/drawing/2014/main" id="{4C247D93-9146-F76A-BE21-1BA492E73B5D}"/>
              </a:ext>
            </a:extLst>
          </p:cNvPr>
          <p:cNvSpPr txBox="1">
            <a:spLocks/>
          </p:cNvSpPr>
          <p:nvPr/>
        </p:nvSpPr>
        <p:spPr>
          <a:xfrm>
            <a:off x="1535372" y="3517113"/>
            <a:ext cx="9120954" cy="1446774"/>
          </a:xfrm>
          <a:prstGeom prst="rect">
            <a:avLst/>
          </a:prstGeom>
        </p:spPr>
        <p:txBody>
          <a:bodyPr vert="horz" lIns="91440" tIns="91440" rIns="91440" bIns="9144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GB" cap="all" dirty="0">
                <a:solidFill>
                  <a:schemeClr val="accent1"/>
                </a:solidFill>
              </a:rPr>
              <a:t>Tenure of dwellings</a:t>
            </a:r>
          </a:p>
          <a:p>
            <a:pPr marL="285750" indent="-285750" algn="ctr"/>
            <a:r>
              <a:rPr lang="en-GB" cap="all" dirty="0">
                <a:solidFill>
                  <a:schemeClr val="accent1"/>
                </a:solidFill>
              </a:rPr>
              <a:t>Household and family type</a:t>
            </a:r>
          </a:p>
          <a:p>
            <a:pPr marL="285750" indent="-285750" algn="ctr"/>
            <a:r>
              <a:rPr lang="en-GB" cap="all" dirty="0">
                <a:solidFill>
                  <a:schemeClr val="accent1"/>
                </a:solidFill>
              </a:rPr>
              <a:t>HOUSEHOLD Tenure and beds</a:t>
            </a:r>
          </a:p>
          <a:p>
            <a:pPr marL="285750" indent="-285750" algn="ctr"/>
            <a:r>
              <a:rPr lang="en-GB" cap="all" dirty="0">
                <a:solidFill>
                  <a:schemeClr val="accent1"/>
                </a:solidFill>
              </a:rPr>
              <a:t>LIKELY MOVERS</a:t>
            </a:r>
            <a:endParaRPr lang="en-US" cap="all" dirty="0">
              <a:solidFill>
                <a:schemeClr val="accent1"/>
              </a:solidFill>
            </a:endParaRPr>
          </a:p>
        </p:txBody>
      </p:sp>
      <p:pic>
        <p:nvPicPr>
          <p:cNvPr id="14" name="Picture 13">
            <a:extLst>
              <a:ext uri="{FF2B5EF4-FFF2-40B4-BE49-F238E27FC236}">
                <a16:creationId xmlns:a16="http://schemas.microsoft.com/office/drawing/2014/main" id="{30232833-878B-8771-4B83-477E750C5DB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316E1346-D978-0D7D-26B7-884380ACCA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728A816A-3789-A2C2-B748-5032C8AE246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a:t>
            </a:fld>
            <a:endParaRPr lang="en-US" dirty="0"/>
          </a:p>
        </p:txBody>
      </p:sp>
      <p:sp>
        <p:nvSpPr>
          <p:cNvPr id="2" name="Footer Placeholder 3">
            <a:extLst>
              <a:ext uri="{FF2B5EF4-FFF2-40B4-BE49-F238E27FC236}">
                <a16:creationId xmlns:a16="http://schemas.microsoft.com/office/drawing/2014/main" id="{4385E0BA-3464-B561-EF03-FE754463507A}"/>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3419259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0CE2E-2831-B8A6-E671-74893329B165}"/>
              </a:ext>
            </a:extLst>
          </p:cNvPr>
          <p:cNvPicPr>
            <a:picLocks noChangeAspect="1"/>
          </p:cNvPicPr>
          <p:nvPr/>
        </p:nvPicPr>
        <p:blipFill rotWithShape="1">
          <a:blip r:embed="rId2"/>
          <a:srcRect l="7830" t="30476" r="18159" b="29670"/>
          <a:stretch/>
        </p:blipFill>
        <p:spPr>
          <a:xfrm>
            <a:off x="67152" y="1620294"/>
            <a:ext cx="12000843" cy="3635001"/>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212776" y="0"/>
            <a:ext cx="8436549" cy="1618076"/>
          </a:xfrm>
        </p:spPr>
        <p:txBody>
          <a:bodyPr vert="horz" lIns="91440" tIns="45720" rIns="91440" bIns="45720" rtlCol="0" anchor="ctr">
            <a:normAutofit/>
          </a:bodyPr>
          <a:lstStyle/>
          <a:p>
            <a:r>
              <a:rPr lang="en-US" sz="3600" dirty="0"/>
              <a:t>Scale &amp; cost of housing</a:t>
            </a:r>
          </a:p>
        </p:txBody>
      </p:sp>
      <p:sp>
        <p:nvSpPr>
          <p:cNvPr id="10" name="TextBox 9">
            <a:extLst>
              <a:ext uri="{FF2B5EF4-FFF2-40B4-BE49-F238E27FC236}">
                <a16:creationId xmlns:a16="http://schemas.microsoft.com/office/drawing/2014/main" id="{F8B0C763-24AC-4371-9E7C-35FD6CC0D1D6}"/>
              </a:ext>
            </a:extLst>
          </p:cNvPr>
          <p:cNvSpPr txBox="1"/>
          <p:nvPr/>
        </p:nvSpPr>
        <p:spPr>
          <a:xfrm>
            <a:off x="212776" y="6107384"/>
            <a:ext cx="11692779" cy="519953"/>
          </a:xfrm>
          <a:prstGeom prst="rect">
            <a:avLst/>
          </a:prstGeom>
        </p:spPr>
        <p:txBody>
          <a:bodyPr vert="horz" lIns="91440" tIns="45720" rIns="91440" bIns="45720" rtlCol="0" anchor="ctr">
            <a:noAutofit/>
          </a:bodyPr>
          <a:lstStyle/>
          <a:p>
            <a:pPr algn="ctr" defTabSz="914400"/>
            <a:r>
              <a:rPr lang="en-US" sz="1400" dirty="0">
                <a:solidFill>
                  <a:schemeClr val="bg1"/>
                </a:solidFill>
              </a:rPr>
              <a:t>In this diagram the bubble “height” is adjusted to indicate the % of stock in this area, of each tenure. </a:t>
            </a:r>
          </a:p>
          <a:p>
            <a:pPr algn="ctr" defTabSz="914400"/>
            <a:r>
              <a:rPr lang="en-US" sz="1400" dirty="0">
                <a:solidFill>
                  <a:schemeClr val="bg1"/>
                </a:solidFill>
              </a:rPr>
              <a:t>Where the amount of stock is not certain (intermediate rent) or very small numbers (Homebuy &amp; new build) a standard height is used so the boxes are visible</a:t>
            </a:r>
          </a:p>
        </p:txBody>
      </p:sp>
      <p:sp>
        <p:nvSpPr>
          <p:cNvPr id="7" name="Callout: Line 6">
            <a:extLst>
              <a:ext uri="{FF2B5EF4-FFF2-40B4-BE49-F238E27FC236}">
                <a16:creationId xmlns:a16="http://schemas.microsoft.com/office/drawing/2014/main" id="{BDC63F1C-096A-42F5-A1BC-C45FCF9BA177}"/>
              </a:ext>
            </a:extLst>
          </p:cNvPr>
          <p:cNvSpPr/>
          <p:nvPr/>
        </p:nvSpPr>
        <p:spPr>
          <a:xfrm>
            <a:off x="3975193" y="5036056"/>
            <a:ext cx="6065451" cy="954107"/>
          </a:xfrm>
          <a:prstGeom prst="borderCallout1">
            <a:avLst>
              <a:gd name="adj1" fmla="val 3233"/>
              <a:gd name="adj2" fmla="val 27667"/>
              <a:gd name="adj3" fmla="val -61086"/>
              <a:gd name="adj4" fmla="val 32838"/>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Ownership is less dominant in Cambridge than other districts at c.50% of dwellings. A wide range of incomes are covered by home ownership &amp; Homebuy, reaching from £35-40K up to £85K or so for 3+ beds. New build requires the highest incomes (though not markedly higher than resales)</a:t>
            </a:r>
          </a:p>
        </p:txBody>
      </p:sp>
      <p:sp>
        <p:nvSpPr>
          <p:cNvPr id="8" name="Callout: Line 7">
            <a:extLst>
              <a:ext uri="{FF2B5EF4-FFF2-40B4-BE49-F238E27FC236}">
                <a16:creationId xmlns:a16="http://schemas.microsoft.com/office/drawing/2014/main" id="{E384D009-E1B6-416F-9DC3-2E3E66C3C34A}"/>
              </a:ext>
            </a:extLst>
          </p:cNvPr>
          <p:cNvSpPr/>
          <p:nvPr/>
        </p:nvSpPr>
        <p:spPr>
          <a:xfrm>
            <a:off x="9074330" y="298908"/>
            <a:ext cx="3057885" cy="1600438"/>
          </a:xfrm>
          <a:prstGeom prst="borderCallout1">
            <a:avLst>
              <a:gd name="adj1" fmla="val 52855"/>
              <a:gd name="adj2" fmla="val -3264"/>
              <a:gd name="adj3" fmla="val 97057"/>
              <a:gd name="adj4" fmla="val -1190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Good supply of affordable / social rented dwellings at c21%.  Affordable / social rented is the only option for households on incomes from £15-20K up to around £30K. Intermediate rented may help those who require a 1 bed on incomes of £30-35K</a:t>
            </a:r>
          </a:p>
        </p:txBody>
      </p:sp>
      <p:sp>
        <p:nvSpPr>
          <p:cNvPr id="9" name="Callout: Line 8">
            <a:extLst>
              <a:ext uri="{FF2B5EF4-FFF2-40B4-BE49-F238E27FC236}">
                <a16:creationId xmlns:a16="http://schemas.microsoft.com/office/drawing/2014/main" id="{7ECCDEB7-36AF-44F7-879A-017B84D27F3D}"/>
              </a:ext>
            </a:extLst>
          </p:cNvPr>
          <p:cNvSpPr/>
          <p:nvPr/>
        </p:nvSpPr>
        <p:spPr>
          <a:xfrm>
            <a:off x="9074330" y="1961322"/>
            <a:ext cx="3057885" cy="1169551"/>
          </a:xfrm>
          <a:prstGeom prst="borderCallout1">
            <a:avLst>
              <a:gd name="adj1" fmla="val 52855"/>
              <a:gd name="adj2" fmla="val -3264"/>
              <a:gd name="adj3" fmla="val 66037"/>
              <a:gd name="adj4" fmla="val -39663"/>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Private rented makes up 27% of dwellings in Cambridge. Private rents require a similar income as resales and Homebuy, all starting at around £35-40K.</a:t>
            </a:r>
          </a:p>
        </p:txBody>
      </p:sp>
      <p:sp>
        <p:nvSpPr>
          <p:cNvPr id="15" name="Callout: Line 14">
            <a:extLst>
              <a:ext uri="{FF2B5EF4-FFF2-40B4-BE49-F238E27FC236}">
                <a16:creationId xmlns:a16="http://schemas.microsoft.com/office/drawing/2014/main" id="{933371EE-1C25-4137-8B07-4446A682081A}"/>
              </a:ext>
            </a:extLst>
          </p:cNvPr>
          <p:cNvSpPr/>
          <p:nvPr/>
        </p:nvSpPr>
        <p:spPr>
          <a:xfrm>
            <a:off x="212776" y="2447712"/>
            <a:ext cx="3300214" cy="1611087"/>
          </a:xfrm>
          <a:prstGeom prst="borderCallout1">
            <a:avLst>
              <a:gd name="adj1" fmla="val 31471"/>
              <a:gd name="adj2" fmla="val 101275"/>
              <a:gd name="adj3" fmla="val -2312"/>
              <a:gd name="adj4" fmla="val 1408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Intermediate rent could provide useful dwelling supply in Cambridge, requiring a slightly lower income </a:t>
            </a:r>
            <a:r>
              <a:rPr lang="en-GB" sz="1400" dirty="0">
                <a:solidFill>
                  <a:schemeClr val="bg1"/>
                </a:solidFill>
              </a:rPr>
              <a:t>than </a:t>
            </a:r>
            <a:r>
              <a:rPr lang="en-GB" sz="1400" dirty="0"/>
              <a:t>rented or sales tenures resales - so work to compare factors such as access (deposits), mobility (shorter term commitment than purchase) and availability are invaluable</a:t>
            </a:r>
          </a:p>
        </p:txBody>
      </p:sp>
      <p:sp>
        <p:nvSpPr>
          <p:cNvPr id="16" name="Callout: Line 15">
            <a:extLst>
              <a:ext uri="{FF2B5EF4-FFF2-40B4-BE49-F238E27FC236}">
                <a16:creationId xmlns:a16="http://schemas.microsoft.com/office/drawing/2014/main" id="{5770EF92-CC65-42FE-868B-132D1E5810DB}"/>
              </a:ext>
            </a:extLst>
          </p:cNvPr>
          <p:cNvSpPr/>
          <p:nvPr/>
        </p:nvSpPr>
        <p:spPr>
          <a:xfrm>
            <a:off x="212777" y="4261977"/>
            <a:ext cx="3300214" cy="1384995"/>
          </a:xfrm>
          <a:prstGeom prst="borderCallout1">
            <a:avLst>
              <a:gd name="adj1" fmla="val 50717"/>
              <a:gd name="adj2" fmla="val 99844"/>
              <a:gd name="adj3" fmla="val -69118"/>
              <a:gd name="adj4" fmla="val 159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Income required for smaller Homebuy is level with private rents and second hand ownership. Lower deposits than traditional ownership may prove very useful, alongside flexibility to purchase a higher share in time. A small but growing supply.</a:t>
            </a:r>
          </a:p>
        </p:txBody>
      </p:sp>
      <p:sp>
        <p:nvSpPr>
          <p:cNvPr id="12" name="Slide Number Placeholder 4">
            <a:extLst>
              <a:ext uri="{FF2B5EF4-FFF2-40B4-BE49-F238E27FC236}">
                <a16:creationId xmlns:a16="http://schemas.microsoft.com/office/drawing/2014/main" id="{406A950C-88D2-4105-94D9-D6A3B5E3D40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40</a:t>
            </a:fld>
            <a:endParaRPr lang="en-US" dirty="0"/>
          </a:p>
        </p:txBody>
      </p:sp>
      <p:sp>
        <p:nvSpPr>
          <p:cNvPr id="14" name="Footer Placeholder 3">
            <a:extLst>
              <a:ext uri="{FF2B5EF4-FFF2-40B4-BE49-F238E27FC236}">
                <a16:creationId xmlns:a16="http://schemas.microsoft.com/office/drawing/2014/main" id="{7668D170-F78F-4C3C-9511-4FF73C19D2B0}"/>
              </a:ext>
            </a:extLst>
          </p:cNvPr>
          <p:cNvSpPr txBox="1">
            <a:spLocks/>
          </p:cNvSpPr>
          <p:nvPr/>
        </p:nvSpPr>
        <p:spPr>
          <a:xfrm>
            <a:off x="0" y="6548799"/>
            <a:ext cx="4973915" cy="3092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  </a:t>
            </a:r>
          </a:p>
        </p:txBody>
      </p:sp>
    </p:spTree>
    <p:extLst>
      <p:ext uri="{BB962C8B-B14F-4D97-AF65-F5344CB8AC3E}">
        <p14:creationId xmlns:p14="http://schemas.microsoft.com/office/powerpoint/2010/main" val="2342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ABE8F30C-60F0-4609-A35D-FDC8CCBD4365}"/>
              </a:ext>
            </a:extLst>
          </p:cNvPr>
          <p:cNvSpPr>
            <a:spLocks noGrp="1"/>
          </p:cNvSpPr>
          <p:nvPr>
            <p:ph type="sldNum" sz="quarter" idx="12"/>
          </p:nvPr>
        </p:nvSpPr>
        <p:spPr>
          <a:xfrm>
            <a:off x="11380981" y="6355078"/>
            <a:ext cx="811019" cy="503578"/>
          </a:xfrm>
        </p:spPr>
        <p:txBody>
          <a:bodyPr/>
          <a:lstStyle/>
          <a:p>
            <a:fld id="{0D309695-DEC3-40DA-9DF5-330280C9D0E8}" type="slidenum">
              <a:rPr lang="en-US" smtClean="0"/>
              <a:pPr/>
              <a:t>41</a:t>
            </a:fld>
            <a:endParaRPr lang="en-US" dirty="0"/>
          </a:p>
        </p:txBody>
      </p:sp>
      <p:graphicFrame>
        <p:nvGraphicFramePr>
          <p:cNvPr id="7" name="Table 8">
            <a:extLst>
              <a:ext uri="{FF2B5EF4-FFF2-40B4-BE49-F238E27FC236}">
                <a16:creationId xmlns:a16="http://schemas.microsoft.com/office/drawing/2014/main" id="{E770101C-7458-483D-BB6E-9EB03ECEE69A}"/>
              </a:ext>
            </a:extLst>
          </p:cNvPr>
          <p:cNvGraphicFramePr>
            <a:graphicFrameLocks noGrp="1"/>
          </p:cNvGraphicFramePr>
          <p:nvPr>
            <p:extLst>
              <p:ext uri="{D42A27DB-BD31-4B8C-83A1-F6EECF244321}">
                <p14:modId xmlns:p14="http://schemas.microsoft.com/office/powerpoint/2010/main" val="1999329505"/>
              </p:ext>
            </p:extLst>
          </p:nvPr>
        </p:nvGraphicFramePr>
        <p:xfrm>
          <a:off x="1070729" y="5371103"/>
          <a:ext cx="11020633" cy="548640"/>
        </p:xfrm>
        <a:graphic>
          <a:graphicData uri="http://schemas.openxmlformats.org/drawingml/2006/table">
            <a:tbl>
              <a:tblPr firstRow="1" bandRow="1">
                <a:tableStyleId>{2D5ABB26-0587-4C30-8999-92F81FD0307C}</a:tableStyleId>
              </a:tblPr>
              <a:tblGrid>
                <a:gridCol w="3579648">
                  <a:extLst>
                    <a:ext uri="{9D8B030D-6E8A-4147-A177-3AD203B41FA5}">
                      <a16:colId xmlns:a16="http://schemas.microsoft.com/office/drawing/2014/main" val="545593795"/>
                    </a:ext>
                  </a:extLst>
                </a:gridCol>
                <a:gridCol w="3431177">
                  <a:extLst>
                    <a:ext uri="{9D8B030D-6E8A-4147-A177-3AD203B41FA5}">
                      <a16:colId xmlns:a16="http://schemas.microsoft.com/office/drawing/2014/main" val="906472247"/>
                    </a:ext>
                  </a:extLst>
                </a:gridCol>
                <a:gridCol w="4009808">
                  <a:extLst>
                    <a:ext uri="{9D8B030D-6E8A-4147-A177-3AD203B41FA5}">
                      <a16:colId xmlns:a16="http://schemas.microsoft.com/office/drawing/2014/main" val="1254432382"/>
                    </a:ext>
                  </a:extLst>
                </a:gridCol>
              </a:tblGrid>
              <a:tr h="252000">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52000">
                <a:tc>
                  <a:txBody>
                    <a:bodyPr/>
                    <a:lstStyle/>
                    <a:p>
                      <a:r>
                        <a:rPr lang="en-GB" sz="1200" b="0" i="1" dirty="0">
                          <a:solidFill>
                            <a:schemeClr val="tx1"/>
                          </a:solidFill>
                        </a:rPr>
                        <a:t>In Cambridge,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Cambridge, incomes between £20K and £60K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Cambridge, incomes over c.£60K</a:t>
                      </a:r>
                    </a:p>
                  </a:txBody>
                  <a:tcPr>
                    <a:solidFill>
                      <a:srgbClr val="FFCCFF"/>
                    </a:solidFill>
                  </a:tcPr>
                </a:tc>
                <a:extLst>
                  <a:ext uri="{0D108BD9-81ED-4DB2-BD59-A6C34878D82A}">
                    <a16:rowId xmlns:a16="http://schemas.microsoft.com/office/drawing/2014/main" val="3294109607"/>
                  </a:ext>
                </a:extLst>
              </a:tr>
            </a:tbl>
          </a:graphicData>
        </a:graphic>
      </p:graphicFrame>
      <p:sp>
        <p:nvSpPr>
          <p:cNvPr id="14" name="Footer Placeholder 3">
            <a:extLst>
              <a:ext uri="{FF2B5EF4-FFF2-40B4-BE49-F238E27FC236}">
                <a16:creationId xmlns:a16="http://schemas.microsoft.com/office/drawing/2014/main" id="{614940D9-26B4-41CD-8783-EDBCE27B47D8}"/>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15" name="Title 1">
            <a:extLst>
              <a:ext uri="{FF2B5EF4-FFF2-40B4-BE49-F238E27FC236}">
                <a16:creationId xmlns:a16="http://schemas.microsoft.com/office/drawing/2014/main" id="{8822B01C-EDAE-48C9-9689-408BBF7EF8FB}"/>
              </a:ext>
            </a:extLst>
          </p:cNvPr>
          <p:cNvSpPr txBox="1">
            <a:spLocks/>
          </p:cNvSpPr>
          <p:nvPr/>
        </p:nvSpPr>
        <p:spPr>
          <a:xfrm>
            <a:off x="175397" y="0"/>
            <a:ext cx="11841205" cy="1026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3600" dirty="0"/>
              <a:t>Introducing “the staircase”</a:t>
            </a:r>
          </a:p>
        </p:txBody>
      </p:sp>
      <p:pic>
        <p:nvPicPr>
          <p:cNvPr id="4" name="Picture 3">
            <a:extLst>
              <a:ext uri="{FF2B5EF4-FFF2-40B4-BE49-F238E27FC236}">
                <a16:creationId xmlns:a16="http://schemas.microsoft.com/office/drawing/2014/main" id="{39D2AF05-1875-4B55-BE29-DD25A6A97FB1}"/>
              </a:ext>
            </a:extLst>
          </p:cNvPr>
          <p:cNvPicPr>
            <a:picLocks noChangeAspect="1"/>
          </p:cNvPicPr>
          <p:nvPr/>
        </p:nvPicPr>
        <p:blipFill rotWithShape="1">
          <a:blip r:embed="rId2"/>
          <a:srcRect l="1439" t="46536" r="11357" b="26603"/>
          <a:stretch/>
        </p:blipFill>
        <p:spPr>
          <a:xfrm>
            <a:off x="175396" y="2993026"/>
            <a:ext cx="11915966" cy="2258252"/>
          </a:xfrm>
          <a:prstGeom prst="rect">
            <a:avLst/>
          </a:prstGeom>
        </p:spPr>
      </p:pic>
      <p:sp>
        <p:nvSpPr>
          <p:cNvPr id="17" name="TextBox 16">
            <a:extLst>
              <a:ext uri="{FF2B5EF4-FFF2-40B4-BE49-F238E27FC236}">
                <a16:creationId xmlns:a16="http://schemas.microsoft.com/office/drawing/2014/main" id="{FB0106C0-B24D-4094-8A18-2B660AEAB18E}"/>
              </a:ext>
            </a:extLst>
          </p:cNvPr>
          <p:cNvSpPr txBox="1"/>
          <p:nvPr/>
        </p:nvSpPr>
        <p:spPr>
          <a:xfrm>
            <a:off x="175396" y="988030"/>
            <a:ext cx="11841206" cy="15696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600" dirty="0"/>
              <a:t>The staircase is built using the boxes provided on slide 23 titled “Minimum income needed if housing takes up 35%”.</a:t>
            </a:r>
          </a:p>
          <a:p>
            <a:pPr marL="285750" indent="-285750">
              <a:buFont typeface="Arial" panose="020B0604020202020204" pitchFamily="34" charset="0"/>
              <a:buChar char="•"/>
            </a:pPr>
            <a:r>
              <a:rPr lang="en-GB" sz="1600" dirty="0"/>
              <a:t>The boxes are arranged to form a staircase with the lowest income needed for 1 beds forming the first step. The rows are arranged so next step up is the tenure requiring a little more income.  Some tenures need roughly the same income, so these steps are “taller”. In other places there is a gap in the incomes needed between tenures, which leads to a long “tread” on our staircase. A tall step demonstrates a number of products at the same income level, a long step indicates a gap between prices of tenures.</a:t>
            </a:r>
          </a:p>
          <a:p>
            <a:pPr marL="285750" indent="-285750">
              <a:buFont typeface="Arial" panose="020B0604020202020204" pitchFamily="34" charset="0"/>
              <a:buChar char="•"/>
            </a:pPr>
            <a:r>
              <a:rPr lang="en-GB" sz="1600" dirty="0"/>
              <a:t>1, 2 and 3+ beds in each tenure group are presented on this staircase. On the next slide, the sizes are separated out. </a:t>
            </a:r>
          </a:p>
        </p:txBody>
      </p:sp>
    </p:spTree>
    <p:extLst>
      <p:ext uri="{BB962C8B-B14F-4D97-AF65-F5344CB8AC3E}">
        <p14:creationId xmlns:p14="http://schemas.microsoft.com/office/powerpoint/2010/main" val="525015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ABE8F30C-60F0-4609-A35D-FDC8CCBD4365}"/>
              </a:ext>
            </a:extLst>
          </p:cNvPr>
          <p:cNvSpPr>
            <a:spLocks noGrp="1"/>
          </p:cNvSpPr>
          <p:nvPr>
            <p:ph type="sldNum" sz="quarter" idx="12"/>
          </p:nvPr>
        </p:nvSpPr>
        <p:spPr>
          <a:xfrm>
            <a:off x="11380981" y="6355078"/>
            <a:ext cx="811019" cy="503578"/>
          </a:xfrm>
        </p:spPr>
        <p:txBody>
          <a:bodyPr/>
          <a:lstStyle/>
          <a:p>
            <a:fld id="{0D309695-DEC3-40DA-9DF5-330280C9D0E8}" type="slidenum">
              <a:rPr lang="en-US" smtClean="0"/>
              <a:pPr/>
              <a:t>42</a:t>
            </a:fld>
            <a:endParaRPr lang="en-US" dirty="0"/>
          </a:p>
        </p:txBody>
      </p:sp>
      <p:sp>
        <p:nvSpPr>
          <p:cNvPr id="2" name="Title 1">
            <a:extLst>
              <a:ext uri="{FF2B5EF4-FFF2-40B4-BE49-F238E27FC236}">
                <a16:creationId xmlns:a16="http://schemas.microsoft.com/office/drawing/2014/main" id="{2F9FE33A-296F-4F70-B193-0F96B177B1E7}"/>
              </a:ext>
            </a:extLst>
          </p:cNvPr>
          <p:cNvSpPr>
            <a:spLocks noGrp="1"/>
          </p:cNvSpPr>
          <p:nvPr>
            <p:ph type="title" idx="4294967295"/>
          </p:nvPr>
        </p:nvSpPr>
        <p:spPr>
          <a:xfrm>
            <a:off x="587836" y="1"/>
            <a:ext cx="11604164" cy="1088572"/>
          </a:xfrm>
        </p:spPr>
        <p:txBody>
          <a:bodyPr vert="horz" lIns="91440" tIns="45720" rIns="91440" bIns="45720" rtlCol="0" anchor="ctr">
            <a:normAutofit/>
          </a:bodyPr>
          <a:lstStyle/>
          <a:p>
            <a:r>
              <a:rPr lang="en-US" sz="3600" dirty="0"/>
              <a:t>1, 2 &amp; 3 bed staircase</a:t>
            </a:r>
          </a:p>
        </p:txBody>
      </p:sp>
      <p:graphicFrame>
        <p:nvGraphicFramePr>
          <p:cNvPr id="7" name="Table 8">
            <a:extLst>
              <a:ext uri="{FF2B5EF4-FFF2-40B4-BE49-F238E27FC236}">
                <a16:creationId xmlns:a16="http://schemas.microsoft.com/office/drawing/2014/main" id="{E770101C-7458-483D-BB6E-9EB03ECEE69A}"/>
              </a:ext>
            </a:extLst>
          </p:cNvPr>
          <p:cNvGraphicFramePr>
            <a:graphicFrameLocks noGrp="1"/>
          </p:cNvGraphicFramePr>
          <p:nvPr>
            <p:extLst>
              <p:ext uri="{D42A27DB-BD31-4B8C-83A1-F6EECF244321}">
                <p14:modId xmlns:p14="http://schemas.microsoft.com/office/powerpoint/2010/main" val="930587205"/>
              </p:ext>
            </p:extLst>
          </p:nvPr>
        </p:nvGraphicFramePr>
        <p:xfrm>
          <a:off x="168736" y="6076437"/>
          <a:ext cx="8312763" cy="487680"/>
        </p:xfrm>
        <a:graphic>
          <a:graphicData uri="http://schemas.openxmlformats.org/drawingml/2006/table">
            <a:tbl>
              <a:tblPr firstRow="1" bandRow="1">
                <a:tableStyleId>{2D5ABB26-0587-4C30-8999-92F81FD0307C}</a:tableStyleId>
              </a:tblPr>
              <a:tblGrid>
                <a:gridCol w="3221104">
                  <a:extLst>
                    <a:ext uri="{9D8B030D-6E8A-4147-A177-3AD203B41FA5}">
                      <a16:colId xmlns:a16="http://schemas.microsoft.com/office/drawing/2014/main" val="545593795"/>
                    </a:ext>
                  </a:extLst>
                </a:gridCol>
                <a:gridCol w="2667518">
                  <a:extLst>
                    <a:ext uri="{9D8B030D-6E8A-4147-A177-3AD203B41FA5}">
                      <a16:colId xmlns:a16="http://schemas.microsoft.com/office/drawing/2014/main" val="906472247"/>
                    </a:ext>
                  </a:extLst>
                </a:gridCol>
                <a:gridCol w="2424141">
                  <a:extLst>
                    <a:ext uri="{9D8B030D-6E8A-4147-A177-3AD203B41FA5}">
                      <a16:colId xmlns:a16="http://schemas.microsoft.com/office/drawing/2014/main" val="1254432382"/>
                    </a:ext>
                  </a:extLst>
                </a:gridCol>
              </a:tblGrid>
              <a:tr h="180000">
                <a:tc>
                  <a:txBody>
                    <a:bodyPr/>
                    <a:lstStyle/>
                    <a:p>
                      <a:r>
                        <a:rPr lang="en-US" sz="1000" b="0" dirty="0">
                          <a:solidFill>
                            <a:schemeClr val="tx1"/>
                          </a:solidFill>
                        </a:rPr>
                        <a:t>25% of households in the lower ‘yellow’ zone</a:t>
                      </a:r>
                      <a:endParaRPr lang="en-GB" sz="10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25% of households in the upper ‘pink’ zone</a:t>
                      </a:r>
                      <a:endParaRPr lang="en-GB" sz="1000" dirty="0">
                        <a:solidFill>
                          <a:schemeClr val="tx1"/>
                        </a:solidFill>
                      </a:endParaRPr>
                    </a:p>
                  </a:txBody>
                  <a:tcPr>
                    <a:solidFill>
                      <a:srgbClr val="FFCCFF"/>
                    </a:solidFill>
                  </a:tcPr>
                </a:tc>
                <a:extLst>
                  <a:ext uri="{0D108BD9-81ED-4DB2-BD59-A6C34878D82A}">
                    <a16:rowId xmlns:a16="http://schemas.microsoft.com/office/drawing/2014/main" val="1025458491"/>
                  </a:ext>
                </a:extLst>
              </a:tr>
              <a:tr h="180000">
                <a:tc>
                  <a:txBody>
                    <a:bodyPr/>
                    <a:lstStyle/>
                    <a:p>
                      <a:r>
                        <a:rPr lang="en-GB" sz="1000" b="0" i="1" dirty="0">
                          <a:solidFill>
                            <a:schemeClr val="tx1"/>
                          </a:solidFill>
                        </a:rPr>
                        <a:t>In Cambridge,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1" dirty="0">
                          <a:solidFill>
                            <a:schemeClr val="tx1"/>
                          </a:solidFill>
                        </a:rPr>
                        <a:t>In Cambridge, incomes between £20K and £60K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i="1" dirty="0">
                          <a:solidFill>
                            <a:schemeClr val="tx1"/>
                          </a:solidFill>
                        </a:rPr>
                        <a:t>In Cambridge, incomes over c.£60K</a:t>
                      </a:r>
                    </a:p>
                  </a:txBody>
                  <a:tcPr>
                    <a:solidFill>
                      <a:srgbClr val="FFCCFF"/>
                    </a:solidFill>
                  </a:tcPr>
                </a:tc>
                <a:extLst>
                  <a:ext uri="{0D108BD9-81ED-4DB2-BD59-A6C34878D82A}">
                    <a16:rowId xmlns:a16="http://schemas.microsoft.com/office/drawing/2014/main" val="3308137096"/>
                  </a:ext>
                </a:extLst>
              </a:tr>
            </a:tbl>
          </a:graphicData>
        </a:graphic>
      </p:graphicFrame>
      <p:pic>
        <p:nvPicPr>
          <p:cNvPr id="5" name="Picture 4">
            <a:extLst>
              <a:ext uri="{FF2B5EF4-FFF2-40B4-BE49-F238E27FC236}">
                <a16:creationId xmlns:a16="http://schemas.microsoft.com/office/drawing/2014/main" id="{6E6A83D7-41AE-46E9-8422-D908902652CC}"/>
              </a:ext>
            </a:extLst>
          </p:cNvPr>
          <p:cNvPicPr>
            <a:picLocks noChangeAspect="1"/>
          </p:cNvPicPr>
          <p:nvPr/>
        </p:nvPicPr>
        <p:blipFill rotWithShape="1">
          <a:blip r:embed="rId2"/>
          <a:srcRect l="8214" t="28571" r="11500" b="13270"/>
          <a:stretch/>
        </p:blipFill>
        <p:spPr>
          <a:xfrm>
            <a:off x="177445" y="974272"/>
            <a:ext cx="8316685" cy="3388827"/>
          </a:xfrm>
          <a:prstGeom prst="rect">
            <a:avLst/>
          </a:prstGeom>
        </p:spPr>
      </p:pic>
      <p:pic>
        <p:nvPicPr>
          <p:cNvPr id="10" name="Picture 9">
            <a:extLst>
              <a:ext uri="{FF2B5EF4-FFF2-40B4-BE49-F238E27FC236}">
                <a16:creationId xmlns:a16="http://schemas.microsoft.com/office/drawing/2014/main" id="{97F4FE87-BF61-4D10-9342-46A2753ECB00}"/>
              </a:ext>
            </a:extLst>
          </p:cNvPr>
          <p:cNvPicPr>
            <a:picLocks noChangeAspect="1"/>
          </p:cNvPicPr>
          <p:nvPr/>
        </p:nvPicPr>
        <p:blipFill rotWithShape="1">
          <a:blip r:embed="rId3"/>
          <a:srcRect l="8215" t="48762" r="11497" b="22159"/>
          <a:stretch/>
        </p:blipFill>
        <p:spPr>
          <a:xfrm>
            <a:off x="168736" y="4325777"/>
            <a:ext cx="8334103" cy="1697911"/>
          </a:xfrm>
          <a:prstGeom prst="rect">
            <a:avLst/>
          </a:prstGeom>
        </p:spPr>
      </p:pic>
      <p:sp>
        <p:nvSpPr>
          <p:cNvPr id="11" name="Rectangle: Rounded Corners 10">
            <a:extLst>
              <a:ext uri="{FF2B5EF4-FFF2-40B4-BE49-F238E27FC236}">
                <a16:creationId xmlns:a16="http://schemas.microsoft.com/office/drawing/2014/main" id="{73703EC7-3E4B-4E89-974A-75F0D4EE874D}"/>
              </a:ext>
            </a:extLst>
          </p:cNvPr>
          <p:cNvSpPr/>
          <p:nvPr/>
        </p:nvSpPr>
        <p:spPr>
          <a:xfrm>
            <a:off x="7992467" y="96214"/>
            <a:ext cx="4129869" cy="2315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300" b="1" dirty="0">
                <a:solidFill>
                  <a:schemeClr val="bg1"/>
                </a:solidFill>
              </a:rPr>
              <a:t>1 bed</a:t>
            </a:r>
          </a:p>
          <a:p>
            <a:pPr marL="171450" lvl="1" indent="-171450">
              <a:buFont typeface="Arial" panose="020B0604020202020204" pitchFamily="34" charset="0"/>
              <a:buChar char="•"/>
            </a:pPr>
            <a:r>
              <a:rPr lang="en-GB" sz="1300" dirty="0"/>
              <a:t>The income needed for 1 bed homes varies greatly, indicated by the spread of the stairs across the page</a:t>
            </a:r>
          </a:p>
          <a:p>
            <a:pPr marL="171450" lvl="1" indent="-171450">
              <a:buFont typeface="Arial" panose="020B0604020202020204" pitchFamily="34" charset="0"/>
              <a:buChar char="•"/>
            </a:pPr>
            <a:r>
              <a:rPr lang="en-GB" sz="1300" dirty="0"/>
              <a:t>The income needed for a 1 bed starts with LA social rented in the yellow zone, moving up to the pink zone for a 1 bed new build.</a:t>
            </a:r>
          </a:p>
          <a:p>
            <a:pPr marL="171450" lvl="1" indent="-171450">
              <a:buFont typeface="Arial" panose="020B0604020202020204" pitchFamily="34" charset="0"/>
              <a:buChar char="•"/>
            </a:pPr>
            <a:r>
              <a:rPr lang="en-GB" sz="1300" dirty="0"/>
              <a:t>There is a noticeable gap between the income needed for social rented and private rented, ownership and Homebuy. Intermediate rent might step in to fill some of that gap.</a:t>
            </a:r>
          </a:p>
        </p:txBody>
      </p:sp>
      <p:sp>
        <p:nvSpPr>
          <p:cNvPr id="12" name="Rectangle: Rounded Corners 11">
            <a:extLst>
              <a:ext uri="{FF2B5EF4-FFF2-40B4-BE49-F238E27FC236}">
                <a16:creationId xmlns:a16="http://schemas.microsoft.com/office/drawing/2014/main" id="{807A85E6-157D-4C27-966C-C9A529647363}"/>
              </a:ext>
            </a:extLst>
          </p:cNvPr>
          <p:cNvSpPr/>
          <p:nvPr/>
        </p:nvSpPr>
        <p:spPr>
          <a:xfrm>
            <a:off x="7981135" y="2518459"/>
            <a:ext cx="4141201" cy="1872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300" b="1" dirty="0">
                <a:solidFill>
                  <a:schemeClr val="bg1"/>
                </a:solidFill>
              </a:rPr>
              <a:t>2 bed</a:t>
            </a:r>
          </a:p>
          <a:p>
            <a:pPr marL="171450" lvl="1" indent="-171450">
              <a:buFont typeface="Arial" panose="020B0604020202020204" pitchFamily="34" charset="0"/>
              <a:buChar char="•"/>
            </a:pPr>
            <a:r>
              <a:rPr lang="en-GB" sz="1300" dirty="0"/>
              <a:t>The income needed for 2 beds also varies widely</a:t>
            </a:r>
          </a:p>
          <a:p>
            <a:pPr marL="171450" lvl="1" indent="-171450">
              <a:buFont typeface="Arial" panose="020B0604020202020204" pitchFamily="34" charset="0"/>
              <a:buChar char="•"/>
            </a:pPr>
            <a:r>
              <a:rPr lang="en-GB" sz="1300" dirty="0"/>
              <a:t>Income needed for a 2 bed starts with LA social rented, moving right across to lower quartile and average new build in the pink zone.</a:t>
            </a:r>
          </a:p>
          <a:p>
            <a:pPr marL="171450" lvl="1" indent="-171450">
              <a:buFont typeface="Arial" panose="020B0604020202020204" pitchFamily="34" charset="0"/>
              <a:buChar char="•"/>
            </a:pPr>
            <a:r>
              <a:rPr lang="en-GB" sz="1300" dirty="0"/>
              <a:t>Again there is a big difference between income needed for affordable / social and other tenures, with intermediate rent the only step “between”</a:t>
            </a:r>
          </a:p>
        </p:txBody>
      </p:sp>
      <p:sp>
        <p:nvSpPr>
          <p:cNvPr id="13" name="Rectangle: Rounded Corners 12">
            <a:extLst>
              <a:ext uri="{FF2B5EF4-FFF2-40B4-BE49-F238E27FC236}">
                <a16:creationId xmlns:a16="http://schemas.microsoft.com/office/drawing/2014/main" id="{A63E2252-0654-4823-93DC-37ED0823BA2F}"/>
              </a:ext>
            </a:extLst>
          </p:cNvPr>
          <p:cNvSpPr/>
          <p:nvPr/>
        </p:nvSpPr>
        <p:spPr>
          <a:xfrm>
            <a:off x="7981135" y="4498029"/>
            <a:ext cx="4141201" cy="2094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300" b="1" dirty="0">
                <a:solidFill>
                  <a:schemeClr val="bg1"/>
                </a:solidFill>
              </a:rPr>
              <a:t>3 bed</a:t>
            </a:r>
          </a:p>
          <a:p>
            <a:pPr marL="171450" lvl="1" indent="-171450">
              <a:buFont typeface="Arial" panose="020B0604020202020204" pitchFamily="34" charset="0"/>
              <a:buChar char="•"/>
            </a:pPr>
            <a:r>
              <a:rPr lang="en-GB" sz="1300" dirty="0"/>
              <a:t>The income needed for 3  beds varies even more than 1 and 2 beds</a:t>
            </a:r>
          </a:p>
          <a:p>
            <a:pPr marL="171450" lvl="1" indent="-171450">
              <a:buFont typeface="Arial" panose="020B0604020202020204" pitchFamily="34" charset="0"/>
              <a:buChar char="•"/>
            </a:pPr>
            <a:r>
              <a:rPr lang="en-GB" sz="1300" dirty="0"/>
              <a:t>Income needed for affordable and social rents is higher  and ownership options may only be affordable to those on the top 25% of incomes.</a:t>
            </a:r>
          </a:p>
          <a:p>
            <a:pPr marL="171450" lvl="1" indent="-171450">
              <a:buFont typeface="Arial" panose="020B0604020202020204" pitchFamily="34" charset="0"/>
              <a:buChar char="•"/>
            </a:pPr>
            <a:r>
              <a:rPr lang="en-GB" sz="1300" dirty="0"/>
              <a:t>The highest incomes are needed for 3 bed new build, Homebuy and resales for Cambridge. These are also the highest across the study area.</a:t>
            </a:r>
          </a:p>
        </p:txBody>
      </p:sp>
      <p:sp>
        <p:nvSpPr>
          <p:cNvPr id="14" name="Footer Placeholder 3">
            <a:extLst>
              <a:ext uri="{FF2B5EF4-FFF2-40B4-BE49-F238E27FC236}">
                <a16:creationId xmlns:a16="http://schemas.microsoft.com/office/drawing/2014/main" id="{614940D9-26B4-41CD-8783-EDBCE27B47D8}"/>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Tree>
    <p:extLst>
      <p:ext uri="{BB962C8B-B14F-4D97-AF65-F5344CB8AC3E}">
        <p14:creationId xmlns:p14="http://schemas.microsoft.com/office/powerpoint/2010/main" val="32300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49D9484E-801F-41D6-A8D2-3E34F0CCD31A}"/>
              </a:ext>
            </a:extLst>
          </p:cNvPr>
          <p:cNvPicPr>
            <a:picLocks noChangeAspect="1"/>
          </p:cNvPicPr>
          <p:nvPr/>
        </p:nvPicPr>
        <p:blipFill rotWithShape="1">
          <a:blip r:embed="rId2"/>
          <a:srcRect l="1357" t="66443" r="11664" b="9502"/>
          <a:stretch/>
        </p:blipFill>
        <p:spPr>
          <a:xfrm>
            <a:off x="2859764" y="30167"/>
            <a:ext cx="9297403" cy="1417079"/>
          </a:xfrm>
          <a:prstGeom prst="rect">
            <a:avLst/>
          </a:prstGeom>
        </p:spPr>
      </p:pic>
      <p:pic>
        <p:nvPicPr>
          <p:cNvPr id="17" name="Picture 16">
            <a:extLst>
              <a:ext uri="{FF2B5EF4-FFF2-40B4-BE49-F238E27FC236}">
                <a16:creationId xmlns:a16="http://schemas.microsoft.com/office/drawing/2014/main" id="{E0C81C09-9FE5-4872-B4BE-B8AA3AA36282}"/>
              </a:ext>
            </a:extLst>
          </p:cNvPr>
          <p:cNvPicPr>
            <a:picLocks noChangeAspect="1"/>
          </p:cNvPicPr>
          <p:nvPr/>
        </p:nvPicPr>
        <p:blipFill rotWithShape="1">
          <a:blip r:embed="rId3"/>
          <a:srcRect l="1234" t="34292" r="11572" b="12105"/>
          <a:stretch/>
        </p:blipFill>
        <p:spPr>
          <a:xfrm>
            <a:off x="2842607" y="1358155"/>
            <a:ext cx="9349393" cy="3233071"/>
          </a:xfrm>
          <a:prstGeom prst="rect">
            <a:avLst/>
          </a:prstGeom>
        </p:spPr>
      </p:pic>
      <p:pic>
        <p:nvPicPr>
          <p:cNvPr id="19" name="Picture 18">
            <a:extLst>
              <a:ext uri="{FF2B5EF4-FFF2-40B4-BE49-F238E27FC236}">
                <a16:creationId xmlns:a16="http://schemas.microsoft.com/office/drawing/2014/main" id="{F047F337-A85D-4038-B991-05D4CBA432C1}"/>
              </a:ext>
            </a:extLst>
          </p:cNvPr>
          <p:cNvPicPr>
            <a:picLocks noChangeAspect="1"/>
          </p:cNvPicPr>
          <p:nvPr/>
        </p:nvPicPr>
        <p:blipFill rotWithShape="1">
          <a:blip r:embed="rId4"/>
          <a:srcRect l="1235" t="46808" r="11357" b="30752"/>
          <a:stretch/>
        </p:blipFill>
        <p:spPr>
          <a:xfrm>
            <a:off x="2842346" y="4468444"/>
            <a:ext cx="9356445" cy="1351160"/>
          </a:xfrm>
          <a:prstGeom prst="rect">
            <a:avLst/>
          </a:prstGeom>
        </p:spPr>
      </p:pic>
      <p:sp>
        <p:nvSpPr>
          <p:cNvPr id="3" name="Rectangle: Rounded Corners 2">
            <a:extLst>
              <a:ext uri="{FF2B5EF4-FFF2-40B4-BE49-F238E27FC236}">
                <a16:creationId xmlns:a16="http://schemas.microsoft.com/office/drawing/2014/main" id="{14A71590-459D-499A-AD6D-A68B994B08FF}"/>
              </a:ext>
            </a:extLst>
          </p:cNvPr>
          <p:cNvSpPr/>
          <p:nvPr/>
        </p:nvSpPr>
        <p:spPr>
          <a:xfrm>
            <a:off x="5329643" y="1462465"/>
            <a:ext cx="2108957" cy="4357139"/>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0070C0"/>
              </a:solidFill>
              <a:latin typeface="+mj-lt"/>
            </a:endParaRPr>
          </a:p>
        </p:txBody>
      </p:sp>
      <p:sp>
        <p:nvSpPr>
          <p:cNvPr id="4" name="Rectangle: Rounded Corners 3">
            <a:extLst>
              <a:ext uri="{FF2B5EF4-FFF2-40B4-BE49-F238E27FC236}">
                <a16:creationId xmlns:a16="http://schemas.microsoft.com/office/drawing/2014/main" id="{CBCC4973-7770-49A5-AAFD-248F6A299122}"/>
              </a:ext>
            </a:extLst>
          </p:cNvPr>
          <p:cNvSpPr/>
          <p:nvPr/>
        </p:nvSpPr>
        <p:spPr>
          <a:xfrm>
            <a:off x="7019108" y="596416"/>
            <a:ext cx="1280161" cy="87126"/>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GB" sz="1000" dirty="0">
              <a:solidFill>
                <a:schemeClr val="accent5"/>
              </a:solidFill>
            </a:endParaRPr>
          </a:p>
        </p:txBody>
      </p:sp>
      <p:sp>
        <p:nvSpPr>
          <p:cNvPr id="5" name="Rectangle: Rounded Corners 4">
            <a:extLst>
              <a:ext uri="{FF2B5EF4-FFF2-40B4-BE49-F238E27FC236}">
                <a16:creationId xmlns:a16="http://schemas.microsoft.com/office/drawing/2014/main" id="{44C651B9-BD64-43D5-81BE-DB38595A5029}"/>
              </a:ext>
            </a:extLst>
          </p:cNvPr>
          <p:cNvSpPr/>
          <p:nvPr/>
        </p:nvSpPr>
        <p:spPr>
          <a:xfrm>
            <a:off x="7465349" y="698760"/>
            <a:ext cx="1687359" cy="117763"/>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GB" sz="1000" dirty="0">
              <a:solidFill>
                <a:schemeClr val="accent5"/>
              </a:solidFill>
            </a:endParaRPr>
          </a:p>
        </p:txBody>
      </p:sp>
      <p:sp>
        <p:nvSpPr>
          <p:cNvPr id="6" name="Rectangle: Rounded Corners 5">
            <a:extLst>
              <a:ext uri="{FF2B5EF4-FFF2-40B4-BE49-F238E27FC236}">
                <a16:creationId xmlns:a16="http://schemas.microsoft.com/office/drawing/2014/main" id="{C00E4533-4211-4C8E-87E6-1B3FCA6DE40C}"/>
              </a:ext>
            </a:extLst>
          </p:cNvPr>
          <p:cNvSpPr/>
          <p:nvPr/>
        </p:nvSpPr>
        <p:spPr>
          <a:xfrm>
            <a:off x="7474053" y="816523"/>
            <a:ext cx="2547595" cy="112576"/>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GB" sz="1000" dirty="0">
              <a:solidFill>
                <a:srgbClr val="C00000"/>
              </a:solidFill>
            </a:endParaRPr>
          </a:p>
        </p:txBody>
      </p:sp>
      <p:sp>
        <p:nvSpPr>
          <p:cNvPr id="7" name="Rectangle: Rounded Corners 6">
            <a:extLst>
              <a:ext uri="{FF2B5EF4-FFF2-40B4-BE49-F238E27FC236}">
                <a16:creationId xmlns:a16="http://schemas.microsoft.com/office/drawing/2014/main" id="{4E267451-5022-498E-B101-A4601AA8082B}"/>
              </a:ext>
            </a:extLst>
          </p:cNvPr>
          <p:cNvSpPr/>
          <p:nvPr/>
        </p:nvSpPr>
        <p:spPr>
          <a:xfrm>
            <a:off x="7459035" y="930963"/>
            <a:ext cx="2988115" cy="227632"/>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GB" sz="1000" dirty="0">
              <a:solidFill>
                <a:srgbClr val="00B050"/>
              </a:solidFill>
            </a:endParaRPr>
          </a:p>
        </p:txBody>
      </p:sp>
      <p:sp>
        <p:nvSpPr>
          <p:cNvPr id="8" name="Rectangle: Rounded Corners 7">
            <a:extLst>
              <a:ext uri="{FF2B5EF4-FFF2-40B4-BE49-F238E27FC236}">
                <a16:creationId xmlns:a16="http://schemas.microsoft.com/office/drawing/2014/main" id="{38D55926-91A5-443F-9A81-5B76AF7222D7}"/>
              </a:ext>
            </a:extLst>
          </p:cNvPr>
          <p:cNvSpPr/>
          <p:nvPr/>
        </p:nvSpPr>
        <p:spPr>
          <a:xfrm>
            <a:off x="7914402" y="1156648"/>
            <a:ext cx="2953895" cy="210599"/>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rgbClr val="00B050"/>
              </a:solidFill>
            </a:endParaRPr>
          </a:p>
        </p:txBody>
      </p:sp>
      <p:sp>
        <p:nvSpPr>
          <p:cNvPr id="12" name="Title 1">
            <a:extLst>
              <a:ext uri="{FF2B5EF4-FFF2-40B4-BE49-F238E27FC236}">
                <a16:creationId xmlns:a16="http://schemas.microsoft.com/office/drawing/2014/main" id="{D7607432-FBBD-486E-81BA-3476D6C88ED0}"/>
              </a:ext>
            </a:extLst>
          </p:cNvPr>
          <p:cNvSpPr txBox="1">
            <a:spLocks/>
          </p:cNvSpPr>
          <p:nvPr/>
        </p:nvSpPr>
        <p:spPr>
          <a:xfrm>
            <a:off x="150566" y="220132"/>
            <a:ext cx="2483161" cy="14170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BROAD Tenure &amp; pay scales</a:t>
            </a:r>
          </a:p>
        </p:txBody>
      </p:sp>
      <p:sp>
        <p:nvSpPr>
          <p:cNvPr id="14" name="TextBox 13">
            <a:extLst>
              <a:ext uri="{FF2B5EF4-FFF2-40B4-BE49-F238E27FC236}">
                <a16:creationId xmlns:a16="http://schemas.microsoft.com/office/drawing/2014/main" id="{A93E6CEF-FC02-47D6-875F-6C093500F2DF}"/>
              </a:ext>
            </a:extLst>
          </p:cNvPr>
          <p:cNvSpPr txBox="1"/>
          <p:nvPr/>
        </p:nvSpPr>
        <p:spPr>
          <a:xfrm>
            <a:off x="150566" y="1835590"/>
            <a:ext cx="2614815"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Dwelling stock by tenure, size and income needed is compared to pay-scales for various jobs.</a:t>
            </a:r>
          </a:p>
          <a:p>
            <a:pPr marL="285750" indent="-285750">
              <a:buFont typeface="Arial" panose="020B0604020202020204" pitchFamily="34" charset="0"/>
              <a:buChar char="•"/>
            </a:pPr>
            <a:r>
              <a:rPr lang="en-US" sz="1600" dirty="0"/>
              <a:t>Please note the income needed for housing cost is based on CACI income data, so payscales (quoted salaries) and not strictly comparable.</a:t>
            </a:r>
            <a:endParaRPr lang="en-GB" sz="1600" dirty="0"/>
          </a:p>
          <a:p>
            <a:pPr marL="285750" indent="-285750">
              <a:buFont typeface="Arial" panose="020B0604020202020204" pitchFamily="34" charset="0"/>
              <a:buChar char="•"/>
            </a:pPr>
            <a:r>
              <a:rPr lang="en-US" sz="1600" dirty="0"/>
              <a:t>So this diagram can only give an indication of how national and local pay rates compare to housing costs; but we hope help to indicate pressures.</a:t>
            </a:r>
          </a:p>
        </p:txBody>
      </p:sp>
      <p:sp>
        <p:nvSpPr>
          <p:cNvPr id="20" name="Rectangle: Rounded Corners 19">
            <a:extLst>
              <a:ext uri="{FF2B5EF4-FFF2-40B4-BE49-F238E27FC236}">
                <a16:creationId xmlns:a16="http://schemas.microsoft.com/office/drawing/2014/main" id="{46C02616-7981-40E8-9ABD-339AEC0FA6CA}"/>
              </a:ext>
            </a:extLst>
          </p:cNvPr>
          <p:cNvSpPr/>
          <p:nvPr/>
        </p:nvSpPr>
        <p:spPr>
          <a:xfrm>
            <a:off x="5329643" y="135870"/>
            <a:ext cx="2108957" cy="458837"/>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rgbClr val="0070C0"/>
              </a:solidFill>
              <a:latin typeface="+mj-lt"/>
            </a:endParaRPr>
          </a:p>
        </p:txBody>
      </p:sp>
      <p:sp>
        <p:nvSpPr>
          <p:cNvPr id="21" name="Rectangle: Rounded Corners 20">
            <a:extLst>
              <a:ext uri="{FF2B5EF4-FFF2-40B4-BE49-F238E27FC236}">
                <a16:creationId xmlns:a16="http://schemas.microsoft.com/office/drawing/2014/main" id="{1E748410-58A7-448C-98F3-AA1C37F12330}"/>
              </a:ext>
            </a:extLst>
          </p:cNvPr>
          <p:cNvSpPr/>
          <p:nvPr/>
        </p:nvSpPr>
        <p:spPr>
          <a:xfrm>
            <a:off x="7013097" y="1462465"/>
            <a:ext cx="1350327" cy="4357139"/>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FFC000"/>
              </a:solidFill>
            </a:endParaRPr>
          </a:p>
        </p:txBody>
      </p:sp>
      <p:sp>
        <p:nvSpPr>
          <p:cNvPr id="22" name="Rectangle: Rounded Corners 21">
            <a:extLst>
              <a:ext uri="{FF2B5EF4-FFF2-40B4-BE49-F238E27FC236}">
                <a16:creationId xmlns:a16="http://schemas.microsoft.com/office/drawing/2014/main" id="{2C2CEAC0-B41E-4E7F-94CB-AC42D3C63946}"/>
              </a:ext>
            </a:extLst>
          </p:cNvPr>
          <p:cNvSpPr/>
          <p:nvPr/>
        </p:nvSpPr>
        <p:spPr>
          <a:xfrm>
            <a:off x="7431809" y="1462465"/>
            <a:ext cx="1738317" cy="4357139"/>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FFC000"/>
              </a:solidFill>
            </a:endParaRPr>
          </a:p>
        </p:txBody>
      </p:sp>
      <p:sp>
        <p:nvSpPr>
          <p:cNvPr id="23" name="Rectangle: Rounded Corners 22">
            <a:extLst>
              <a:ext uri="{FF2B5EF4-FFF2-40B4-BE49-F238E27FC236}">
                <a16:creationId xmlns:a16="http://schemas.microsoft.com/office/drawing/2014/main" id="{87AD9D0F-94CA-4B59-9204-D6419C59181E}"/>
              </a:ext>
            </a:extLst>
          </p:cNvPr>
          <p:cNvSpPr/>
          <p:nvPr/>
        </p:nvSpPr>
        <p:spPr>
          <a:xfrm>
            <a:off x="7438600" y="1462466"/>
            <a:ext cx="2583048" cy="4357140"/>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C00000"/>
              </a:solidFill>
            </a:endParaRPr>
          </a:p>
        </p:txBody>
      </p:sp>
      <p:sp>
        <p:nvSpPr>
          <p:cNvPr id="24" name="Rectangle: Rounded Corners 23">
            <a:extLst>
              <a:ext uri="{FF2B5EF4-FFF2-40B4-BE49-F238E27FC236}">
                <a16:creationId xmlns:a16="http://schemas.microsoft.com/office/drawing/2014/main" id="{8DC7B2FD-730D-474E-9E03-3E46FF4CE0FC}"/>
              </a:ext>
            </a:extLst>
          </p:cNvPr>
          <p:cNvSpPr/>
          <p:nvPr/>
        </p:nvSpPr>
        <p:spPr>
          <a:xfrm>
            <a:off x="7438600" y="1462465"/>
            <a:ext cx="3008550" cy="4357139"/>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00B050"/>
              </a:solidFill>
            </a:endParaRPr>
          </a:p>
        </p:txBody>
      </p:sp>
      <p:sp>
        <p:nvSpPr>
          <p:cNvPr id="25" name="Rectangle: Rounded Corners 24">
            <a:extLst>
              <a:ext uri="{FF2B5EF4-FFF2-40B4-BE49-F238E27FC236}">
                <a16:creationId xmlns:a16="http://schemas.microsoft.com/office/drawing/2014/main" id="{862653A7-2FBF-4479-BCD8-507DC9071824}"/>
              </a:ext>
            </a:extLst>
          </p:cNvPr>
          <p:cNvSpPr/>
          <p:nvPr/>
        </p:nvSpPr>
        <p:spPr>
          <a:xfrm>
            <a:off x="7914402" y="1462465"/>
            <a:ext cx="2953895" cy="4357139"/>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00B050"/>
              </a:solidFill>
            </a:endParaRPr>
          </a:p>
        </p:txBody>
      </p:sp>
      <p:sp>
        <p:nvSpPr>
          <p:cNvPr id="26" name="Rectangle: Rounded Corners 25">
            <a:extLst>
              <a:ext uri="{FF2B5EF4-FFF2-40B4-BE49-F238E27FC236}">
                <a16:creationId xmlns:a16="http://schemas.microsoft.com/office/drawing/2014/main" id="{0C220D76-FF46-4357-BF07-A7B272C68702}"/>
              </a:ext>
            </a:extLst>
          </p:cNvPr>
          <p:cNvSpPr/>
          <p:nvPr/>
        </p:nvSpPr>
        <p:spPr>
          <a:xfrm>
            <a:off x="8656343" y="119616"/>
            <a:ext cx="1080000" cy="435149"/>
          </a:xfrm>
          <a:prstGeom prst="roundRect">
            <a:avLst/>
          </a:prstGeom>
          <a:solidFill>
            <a:schemeClr val="bg1">
              <a:lumMod val="95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7030A0"/>
                </a:solidFill>
                <a:latin typeface="+mj-lt"/>
              </a:rPr>
              <a:t>Social &amp; affordable rented (average)</a:t>
            </a:r>
          </a:p>
        </p:txBody>
      </p:sp>
      <p:sp>
        <p:nvSpPr>
          <p:cNvPr id="27" name="Rectangle: Rounded Corners 26">
            <a:extLst>
              <a:ext uri="{FF2B5EF4-FFF2-40B4-BE49-F238E27FC236}">
                <a16:creationId xmlns:a16="http://schemas.microsoft.com/office/drawing/2014/main" id="{91A7E1DE-5391-4E94-9E2B-1A1990382B8F}"/>
              </a:ext>
            </a:extLst>
          </p:cNvPr>
          <p:cNvSpPr/>
          <p:nvPr/>
        </p:nvSpPr>
        <p:spPr>
          <a:xfrm>
            <a:off x="9818351" y="119616"/>
            <a:ext cx="1080000" cy="435149"/>
          </a:xfrm>
          <a:prstGeom prst="round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70C0"/>
                </a:solidFill>
              </a:rPr>
              <a:t>Intermediate rented (80% of private rent)</a:t>
            </a:r>
          </a:p>
        </p:txBody>
      </p:sp>
      <p:sp>
        <p:nvSpPr>
          <p:cNvPr id="34" name="Rectangle: Rounded Corners 33">
            <a:extLst>
              <a:ext uri="{FF2B5EF4-FFF2-40B4-BE49-F238E27FC236}">
                <a16:creationId xmlns:a16="http://schemas.microsoft.com/office/drawing/2014/main" id="{D2D730A8-29B0-4370-9CD9-FE3727C35866}"/>
              </a:ext>
            </a:extLst>
          </p:cNvPr>
          <p:cNvSpPr/>
          <p:nvPr/>
        </p:nvSpPr>
        <p:spPr>
          <a:xfrm>
            <a:off x="10980359" y="119616"/>
            <a:ext cx="1080000" cy="435149"/>
          </a:xfrm>
          <a:prstGeom prst="roundRect">
            <a:avLst/>
          </a:prstGeom>
          <a:solidFill>
            <a:schemeClr val="bg1">
              <a:lumMod val="95000"/>
            </a:schemeClr>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B050"/>
                </a:solidFill>
              </a:rPr>
              <a:t>Private rent (median)</a:t>
            </a:r>
          </a:p>
        </p:txBody>
      </p:sp>
      <p:sp>
        <p:nvSpPr>
          <p:cNvPr id="35" name="Rectangle: Rounded Corners 34">
            <a:extLst>
              <a:ext uri="{FF2B5EF4-FFF2-40B4-BE49-F238E27FC236}">
                <a16:creationId xmlns:a16="http://schemas.microsoft.com/office/drawing/2014/main" id="{7E9854A9-1F59-466E-BFEF-B7BCE590C226}"/>
              </a:ext>
            </a:extLst>
          </p:cNvPr>
          <p:cNvSpPr/>
          <p:nvPr/>
        </p:nvSpPr>
        <p:spPr>
          <a:xfrm>
            <a:off x="10980359" y="609659"/>
            <a:ext cx="1080000" cy="435149"/>
          </a:xfrm>
          <a:prstGeom prst="roundRect">
            <a:avLst/>
          </a:prstGeom>
          <a:solidFill>
            <a:schemeClr val="bg1">
              <a:lumMod val="9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2">
                    <a:lumMod val="75000"/>
                  </a:schemeClr>
                </a:solidFill>
              </a:rPr>
              <a:t>Homebuy / shared ownership (avg)</a:t>
            </a:r>
          </a:p>
        </p:txBody>
      </p:sp>
      <p:sp>
        <p:nvSpPr>
          <p:cNvPr id="36" name="Rectangle: Rounded Corners 35">
            <a:extLst>
              <a:ext uri="{FF2B5EF4-FFF2-40B4-BE49-F238E27FC236}">
                <a16:creationId xmlns:a16="http://schemas.microsoft.com/office/drawing/2014/main" id="{B681F524-8E7B-45F7-9060-5C25C2226B89}"/>
              </a:ext>
            </a:extLst>
          </p:cNvPr>
          <p:cNvSpPr/>
          <p:nvPr/>
        </p:nvSpPr>
        <p:spPr>
          <a:xfrm>
            <a:off x="10980359" y="1113838"/>
            <a:ext cx="1080000" cy="435149"/>
          </a:xfrm>
          <a:prstGeom prst="roundRect">
            <a:avLst/>
          </a:prstGeom>
          <a:solidFill>
            <a:schemeClr val="bg1">
              <a:lumMod val="9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C00000"/>
                </a:solidFill>
              </a:rPr>
              <a:t>Resales (lower quartile &amp; average)</a:t>
            </a:r>
          </a:p>
        </p:txBody>
      </p:sp>
      <p:sp>
        <p:nvSpPr>
          <p:cNvPr id="37" name="Rectangle: Rounded Corners 36">
            <a:extLst>
              <a:ext uri="{FF2B5EF4-FFF2-40B4-BE49-F238E27FC236}">
                <a16:creationId xmlns:a16="http://schemas.microsoft.com/office/drawing/2014/main" id="{D5C36656-F8D7-497C-A799-FE469C4372A7}"/>
              </a:ext>
            </a:extLst>
          </p:cNvPr>
          <p:cNvSpPr/>
          <p:nvPr/>
        </p:nvSpPr>
        <p:spPr>
          <a:xfrm>
            <a:off x="10980359" y="1618016"/>
            <a:ext cx="1080000" cy="435149"/>
          </a:xfrm>
          <a:prstGeom prst="roundRect">
            <a:avLst/>
          </a:prstGeom>
          <a:solidFill>
            <a:schemeClr val="bg1">
              <a:lumMod val="95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FF"/>
                </a:solidFill>
              </a:rPr>
              <a:t>New build (lower quartile &amp; average)</a:t>
            </a:r>
          </a:p>
        </p:txBody>
      </p:sp>
      <p:sp>
        <p:nvSpPr>
          <p:cNvPr id="28" name="Slide Number Placeholder 4">
            <a:extLst>
              <a:ext uri="{FF2B5EF4-FFF2-40B4-BE49-F238E27FC236}">
                <a16:creationId xmlns:a16="http://schemas.microsoft.com/office/drawing/2014/main" id="{8667CCA6-7268-446C-B348-5508E51D956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43</a:t>
            </a:fld>
            <a:endParaRPr lang="en-US" dirty="0"/>
          </a:p>
        </p:txBody>
      </p:sp>
      <p:sp>
        <p:nvSpPr>
          <p:cNvPr id="30" name="Footer Placeholder 3">
            <a:extLst>
              <a:ext uri="{FF2B5EF4-FFF2-40B4-BE49-F238E27FC236}">
                <a16:creationId xmlns:a16="http://schemas.microsoft.com/office/drawing/2014/main" id="{BED91B50-3140-4B4E-9A5E-9B26E9FE24F4}"/>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2" name="Arrow: Left-Right 1">
            <a:extLst>
              <a:ext uri="{FF2B5EF4-FFF2-40B4-BE49-F238E27FC236}">
                <a16:creationId xmlns:a16="http://schemas.microsoft.com/office/drawing/2014/main" id="{8720169D-E749-E0BD-D42A-60025430FAAC}"/>
              </a:ext>
            </a:extLst>
          </p:cNvPr>
          <p:cNvSpPr/>
          <p:nvPr/>
        </p:nvSpPr>
        <p:spPr>
          <a:xfrm>
            <a:off x="5377212" y="2372381"/>
            <a:ext cx="2091186" cy="672525"/>
          </a:xfrm>
          <a:prstGeom prst="leftRightArrow">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7030A0"/>
                </a:solidFill>
                <a:latin typeface="+mj-lt"/>
              </a:rPr>
              <a:t>Payscales relating to social / affordable rents</a:t>
            </a:r>
          </a:p>
        </p:txBody>
      </p:sp>
      <p:sp>
        <p:nvSpPr>
          <p:cNvPr id="18" name="Arrow: Left-Right 17">
            <a:extLst>
              <a:ext uri="{FF2B5EF4-FFF2-40B4-BE49-F238E27FC236}">
                <a16:creationId xmlns:a16="http://schemas.microsoft.com/office/drawing/2014/main" id="{126C5106-69A2-FA1D-79AD-0530737103A6}"/>
              </a:ext>
            </a:extLst>
          </p:cNvPr>
          <p:cNvSpPr/>
          <p:nvPr/>
        </p:nvSpPr>
        <p:spPr>
          <a:xfrm>
            <a:off x="7025678" y="2873073"/>
            <a:ext cx="1344537" cy="504000"/>
          </a:xfrm>
          <a:prstGeom prst="leftRightArrow">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70C0"/>
                </a:solidFill>
              </a:rPr>
              <a:t>Payscales equating to intermediate rents</a:t>
            </a:r>
          </a:p>
        </p:txBody>
      </p:sp>
      <p:sp>
        <p:nvSpPr>
          <p:cNvPr id="31" name="Arrow: Left-Right 30">
            <a:extLst>
              <a:ext uri="{FF2B5EF4-FFF2-40B4-BE49-F238E27FC236}">
                <a16:creationId xmlns:a16="http://schemas.microsoft.com/office/drawing/2014/main" id="{8897C2A8-4C6D-F816-C283-85D3C031A973}"/>
              </a:ext>
            </a:extLst>
          </p:cNvPr>
          <p:cNvSpPr/>
          <p:nvPr/>
        </p:nvSpPr>
        <p:spPr>
          <a:xfrm>
            <a:off x="7445390" y="3487515"/>
            <a:ext cx="1697289" cy="504000"/>
          </a:xfrm>
          <a:prstGeom prst="leftRightArrow">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B050"/>
                </a:solidFill>
              </a:rPr>
              <a:t>Payscales relating to private rents</a:t>
            </a:r>
          </a:p>
        </p:txBody>
      </p:sp>
      <p:sp>
        <p:nvSpPr>
          <p:cNvPr id="32" name="Arrow: Left-Right 31">
            <a:extLst>
              <a:ext uri="{FF2B5EF4-FFF2-40B4-BE49-F238E27FC236}">
                <a16:creationId xmlns:a16="http://schemas.microsoft.com/office/drawing/2014/main" id="{65541827-11FE-79CF-83D8-ADE56D7D0FD7}"/>
              </a:ext>
            </a:extLst>
          </p:cNvPr>
          <p:cNvSpPr/>
          <p:nvPr/>
        </p:nvSpPr>
        <p:spPr>
          <a:xfrm>
            <a:off x="7468397" y="4395019"/>
            <a:ext cx="2534243" cy="427970"/>
          </a:xfrm>
          <a:prstGeom prst="lef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9933"/>
                </a:solidFill>
              </a:rPr>
              <a:t>Payscales relating to Homebuy / shared ownership</a:t>
            </a:r>
          </a:p>
        </p:txBody>
      </p:sp>
      <p:sp>
        <p:nvSpPr>
          <p:cNvPr id="33" name="Arrow: Left-Right 32">
            <a:extLst>
              <a:ext uri="{FF2B5EF4-FFF2-40B4-BE49-F238E27FC236}">
                <a16:creationId xmlns:a16="http://schemas.microsoft.com/office/drawing/2014/main" id="{ACC982A3-340B-B742-0C66-49F9632C194E}"/>
              </a:ext>
            </a:extLst>
          </p:cNvPr>
          <p:cNvSpPr/>
          <p:nvPr/>
        </p:nvSpPr>
        <p:spPr>
          <a:xfrm>
            <a:off x="7459034" y="4773297"/>
            <a:ext cx="3008669" cy="427970"/>
          </a:xfrm>
          <a:prstGeom prst="lef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C00000"/>
                </a:solidFill>
              </a:rPr>
              <a:t>Payscales relating to resales</a:t>
            </a:r>
          </a:p>
        </p:txBody>
      </p:sp>
      <p:sp>
        <p:nvSpPr>
          <p:cNvPr id="38" name="Arrow: Left-Right 37">
            <a:extLst>
              <a:ext uri="{FF2B5EF4-FFF2-40B4-BE49-F238E27FC236}">
                <a16:creationId xmlns:a16="http://schemas.microsoft.com/office/drawing/2014/main" id="{7177C8CB-EED8-A6B9-57E5-E674DFC8B24C}"/>
              </a:ext>
            </a:extLst>
          </p:cNvPr>
          <p:cNvSpPr/>
          <p:nvPr/>
        </p:nvSpPr>
        <p:spPr>
          <a:xfrm>
            <a:off x="7916744" y="5335837"/>
            <a:ext cx="2943327" cy="427970"/>
          </a:xfrm>
          <a:prstGeom prst="leftRightArrow">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00FF"/>
                </a:solidFill>
              </a:rPr>
              <a:t>Payscales relating to new build</a:t>
            </a:r>
          </a:p>
        </p:txBody>
      </p:sp>
    </p:spTree>
    <p:extLst>
      <p:ext uri="{BB962C8B-B14F-4D97-AF65-F5344CB8AC3E}">
        <p14:creationId xmlns:p14="http://schemas.microsoft.com/office/powerpoint/2010/main" val="42447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par>
                                <p:cTn id="66" presetID="42"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42"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childTnLst>
                                </p:cTn>
                              </p:par>
                              <p:par>
                                <p:cTn id="100" presetID="42"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1000"/>
                                        <p:tgtEl>
                                          <p:spTgt spid="38"/>
                                        </p:tgtEl>
                                      </p:cBhvr>
                                    </p:animEffect>
                                    <p:anim calcmode="lin" valueType="num">
                                      <p:cBhvr>
                                        <p:cTn id="103" dur="1000" fill="hold"/>
                                        <p:tgtEl>
                                          <p:spTgt spid="38"/>
                                        </p:tgtEl>
                                        <p:attrNameLst>
                                          <p:attrName>ppt_x</p:attrName>
                                        </p:attrNameLst>
                                      </p:cBhvr>
                                      <p:tavLst>
                                        <p:tav tm="0">
                                          <p:val>
                                            <p:strVal val="#ppt_x"/>
                                          </p:val>
                                        </p:tav>
                                        <p:tav tm="100000">
                                          <p:val>
                                            <p:strVal val="#ppt_x"/>
                                          </p:val>
                                        </p:tav>
                                      </p:tavLst>
                                    </p:anim>
                                    <p:anim calcmode="lin" valueType="num">
                                      <p:cBhvr>
                                        <p:cTn id="10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0" grpId="0" animBg="1"/>
      <p:bldP spid="21" grpId="0" animBg="1"/>
      <p:bldP spid="22" grpId="0" animBg="1"/>
      <p:bldP spid="23" grpId="0" animBg="1"/>
      <p:bldP spid="24" grpId="0" animBg="1"/>
      <p:bldP spid="25" grpId="0" animBg="1"/>
      <p:bldP spid="26" grpId="0" animBg="1"/>
      <p:bldP spid="27" grpId="0" animBg="1"/>
      <p:bldP spid="34" grpId="0" animBg="1"/>
      <p:bldP spid="35" grpId="0" animBg="1"/>
      <p:bldP spid="36" grpId="0" animBg="1"/>
      <p:bldP spid="37" grpId="0" animBg="1"/>
      <p:bldP spid="2" grpId="0" animBg="1"/>
      <p:bldP spid="18" grpId="0" animBg="1"/>
      <p:bldP spid="31" grpId="0" animBg="1"/>
      <p:bldP spid="32" grpId="0" animBg="1"/>
      <p:bldP spid="33" grpId="0" animBg="1"/>
      <p:bldP spid="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791CC0-E35E-C42C-ABFD-DD58B42C0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FCE21485-61AF-5EAF-9DF7-9B6DF639555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4D60009E-EBB0-9D96-4C3D-63841A029C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9C47501-41FA-5F77-6373-BA227DEE83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4817A25C-8058-E9C8-929D-F5C0D3FF7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140DA0C-F818-D592-5D00-CD4942B9B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9EA073E0-CDD3-BF5E-3EC2-9262F0C86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F5DF3C9-BBA5-0CB6-DF29-4091004C9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9F762C2-BE6F-64C0-B7D5-A4FD9B79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8D128881-AD74-F505-4D5A-82FEF50962E1}"/>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Dwelling change </a:t>
            </a:r>
          </a:p>
        </p:txBody>
      </p:sp>
      <p:sp>
        <p:nvSpPr>
          <p:cNvPr id="13" name="Text Placeholder 2">
            <a:extLst>
              <a:ext uri="{FF2B5EF4-FFF2-40B4-BE49-F238E27FC236}">
                <a16:creationId xmlns:a16="http://schemas.microsoft.com/office/drawing/2014/main" id="{068A6580-5A2E-B14C-79FC-B21FB2D89F55}"/>
              </a:ext>
            </a:extLst>
          </p:cNvPr>
          <p:cNvSpPr txBox="1">
            <a:spLocks/>
          </p:cNvSpPr>
          <p:nvPr/>
        </p:nvSpPr>
        <p:spPr>
          <a:xfrm>
            <a:off x="1535372" y="4121803"/>
            <a:ext cx="9120954" cy="755804"/>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Dwelling stock, turnover and new build</a:t>
            </a:r>
          </a:p>
          <a:p>
            <a:pPr algn="ctr"/>
            <a:endParaRPr lang="en-US" cap="all" dirty="0">
              <a:solidFill>
                <a:schemeClr val="accent1"/>
              </a:solidFill>
            </a:endParaRPr>
          </a:p>
        </p:txBody>
      </p:sp>
      <p:pic>
        <p:nvPicPr>
          <p:cNvPr id="14" name="Picture 13">
            <a:extLst>
              <a:ext uri="{FF2B5EF4-FFF2-40B4-BE49-F238E27FC236}">
                <a16:creationId xmlns:a16="http://schemas.microsoft.com/office/drawing/2014/main" id="{67EBE639-E015-1067-72F2-4834AB548D92}"/>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43486263-B128-55E1-447B-3FC7DEF0C3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AC3AF678-DA76-2401-4D31-DC25C825CE3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44</a:t>
            </a:fld>
            <a:endParaRPr lang="en-US" dirty="0"/>
          </a:p>
        </p:txBody>
      </p:sp>
      <p:sp>
        <p:nvSpPr>
          <p:cNvPr id="2" name="Footer Placeholder 3">
            <a:extLst>
              <a:ext uri="{FF2B5EF4-FFF2-40B4-BE49-F238E27FC236}">
                <a16:creationId xmlns:a16="http://schemas.microsoft.com/office/drawing/2014/main" id="{42B93B13-002D-D0E7-0EEC-D16B481193DA}"/>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1222608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2A3237-D285-F669-888A-AF2C6F13F612}"/>
              </a:ext>
            </a:extLst>
          </p:cNvPr>
          <p:cNvSpPr txBox="1">
            <a:spLocks/>
          </p:cNvSpPr>
          <p:nvPr/>
        </p:nvSpPr>
        <p:spPr>
          <a:xfrm>
            <a:off x="351321" y="0"/>
            <a:ext cx="11840680" cy="6971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dwelling change</a:t>
            </a:r>
          </a:p>
        </p:txBody>
      </p:sp>
      <p:graphicFrame>
        <p:nvGraphicFramePr>
          <p:cNvPr id="4" name="Table 7">
            <a:extLst>
              <a:ext uri="{FF2B5EF4-FFF2-40B4-BE49-F238E27FC236}">
                <a16:creationId xmlns:a16="http://schemas.microsoft.com/office/drawing/2014/main" id="{E6ADA0B5-7CCC-A8A5-3B2F-F1339D1D4BA7}"/>
              </a:ext>
            </a:extLst>
          </p:cNvPr>
          <p:cNvGraphicFramePr>
            <a:graphicFrameLocks noGrp="1"/>
          </p:cNvGraphicFramePr>
          <p:nvPr>
            <p:extLst>
              <p:ext uri="{D42A27DB-BD31-4B8C-83A1-F6EECF244321}">
                <p14:modId xmlns:p14="http://schemas.microsoft.com/office/powerpoint/2010/main" val="69553232"/>
              </p:ext>
            </p:extLst>
          </p:nvPr>
        </p:nvGraphicFramePr>
        <p:xfrm>
          <a:off x="351321" y="596433"/>
          <a:ext cx="11611279" cy="5530561"/>
        </p:xfrm>
        <a:graphic>
          <a:graphicData uri="http://schemas.openxmlformats.org/drawingml/2006/table">
            <a:tbl>
              <a:tblPr firstRow="1" bandRow="1">
                <a:tableStyleId>{69012ECD-51FC-41F1-AA8D-1B2483CD663E}</a:tableStyleId>
              </a:tblPr>
              <a:tblGrid>
                <a:gridCol w="3693958">
                  <a:extLst>
                    <a:ext uri="{9D8B030D-6E8A-4147-A177-3AD203B41FA5}">
                      <a16:colId xmlns:a16="http://schemas.microsoft.com/office/drawing/2014/main" val="3927090664"/>
                    </a:ext>
                  </a:extLst>
                </a:gridCol>
                <a:gridCol w="6071060">
                  <a:extLst>
                    <a:ext uri="{9D8B030D-6E8A-4147-A177-3AD203B41FA5}">
                      <a16:colId xmlns:a16="http://schemas.microsoft.com/office/drawing/2014/main" val="3051318368"/>
                    </a:ext>
                  </a:extLst>
                </a:gridCol>
                <a:gridCol w="1846261">
                  <a:extLst>
                    <a:ext uri="{9D8B030D-6E8A-4147-A177-3AD203B41FA5}">
                      <a16:colId xmlns:a16="http://schemas.microsoft.com/office/drawing/2014/main" val="1344021028"/>
                    </a:ext>
                  </a:extLst>
                </a:gridCol>
              </a:tblGrid>
              <a:tr h="239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239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Stock of dwellings: see slide 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latin typeface="+mn-lt"/>
                      </a:endParaRPr>
                    </a:p>
                  </a:txBody>
                  <a:tcPr/>
                </a:tc>
                <a:tc>
                  <a:txBody>
                    <a:bodyPr/>
                    <a:lstStyle/>
                    <a:p>
                      <a:endParaRPr lang="en-GB" sz="1000" dirty="0"/>
                    </a:p>
                  </a:txBody>
                  <a:tcPr/>
                </a:tc>
                <a:extLst>
                  <a:ext uri="{0D108BD9-81ED-4DB2-BD59-A6C34878D82A}">
                    <a16:rowId xmlns:a16="http://schemas.microsoft.com/office/drawing/2014/main" val="1359836882"/>
                  </a:ext>
                </a:extLst>
              </a:tr>
              <a:tr h="540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Affordable Housing Supply Statistics (AHS) by district. Provides CLG completions data for Social rent, Affordable rent, Intermediate rent, Shared ownership and Affordable home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https://assets.publishing.service.gov.uk/government/uploads/system/uploads/attachment_data/file/1034087/Live_Tables_1006-1009.ods</a:t>
                      </a:r>
                      <a:r>
                        <a:rPr lang="en-GB" sz="1000" dirty="0"/>
                        <a:t> </a:t>
                      </a:r>
                      <a:endParaRPr lang="en-GB" sz="1000" b="0" dirty="0">
                        <a:latin typeface="+mn-lt"/>
                      </a:endParaRPr>
                    </a:p>
                  </a:txBody>
                  <a:tcPr/>
                </a:tc>
                <a:tc>
                  <a:txBody>
                    <a:bodyPr/>
                    <a:lstStyle/>
                    <a:p>
                      <a:r>
                        <a:rPr lang="en-GB" sz="1000" dirty="0"/>
                        <a:t>2020-2021</a:t>
                      </a:r>
                    </a:p>
                  </a:txBody>
                  <a:tcPr/>
                </a:tc>
                <a:extLst>
                  <a:ext uri="{0D108BD9-81ED-4DB2-BD59-A6C34878D82A}">
                    <a16:rowId xmlns:a16="http://schemas.microsoft.com/office/drawing/2014/main" val="3415701061"/>
                  </a:ext>
                </a:extLst>
              </a:tr>
              <a:tr h="986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PRP (housing association) and LA (council) housing stock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2019-20 from </a:t>
                      </a:r>
                      <a:r>
                        <a:rPr lang="en-GB" sz="1000" dirty="0">
                          <a:hlinkClick r:id="rId3"/>
                        </a:rPr>
                        <a:t>https://assets.publishing.service.gov.uk/government/uploads/system/uploads/attachment_data/file/963104/RP_COMBINED_TOOL_2020_FINAL.xlsx</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 from </a:t>
                      </a:r>
                      <a:r>
                        <a:rPr lang="en-GB" sz="1000" dirty="0">
                          <a:hlinkClick r:id="rId4"/>
                        </a:rPr>
                        <a:t>https://assets.publishing.service.gov.uk/government/uploads/system/uploads/attachment_data/file/1027082/2021_RP_Lookup_tool.xlsx</a:t>
                      </a:r>
                      <a:r>
                        <a:rPr lang="en-GB" sz="1000" dirty="0"/>
                        <a:t> </a:t>
                      </a:r>
                    </a:p>
                  </a:txBody>
                  <a:tcPr/>
                </a:tc>
                <a:tc>
                  <a:txBody>
                    <a:bodyPr/>
                    <a:lstStyle/>
                    <a:p>
                      <a:r>
                        <a:rPr lang="en-GB" sz="1000" dirty="0"/>
                        <a:t>2019-20</a:t>
                      </a:r>
                    </a:p>
                    <a:p>
                      <a:endParaRPr lang="en-GB" sz="1000" dirty="0"/>
                    </a:p>
                    <a:p>
                      <a:endParaRPr lang="en-GB" sz="1000" dirty="0"/>
                    </a:p>
                    <a:p>
                      <a:r>
                        <a:rPr lang="en-GB" sz="1000" dirty="0"/>
                        <a:t>2020-21</a:t>
                      </a:r>
                    </a:p>
                    <a:p>
                      <a:endParaRPr lang="en-GB" sz="1000" dirty="0"/>
                    </a:p>
                  </a:txBody>
                  <a:tcPr/>
                </a:tc>
                <a:extLst>
                  <a:ext uri="{0D108BD9-81ED-4DB2-BD59-A6C34878D82A}">
                    <a16:rowId xmlns:a16="http://schemas.microsoft.com/office/drawing/2014/main" val="1174112595"/>
                  </a:ext>
                </a:extLst>
              </a:tr>
              <a:tr h="422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CLG Table 253 Housebuilding: permanent dwellings started and completed, by tenure and district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5"/>
                        </a:rPr>
                        <a:t>https://assets.publishing.service.gov.uk/government/uploads/system/uploads/attachment_data/file/1084086/LiveTable253.ods</a:t>
                      </a:r>
                      <a:endParaRPr lang="en-GB" sz="1000" b="0" dirty="0">
                        <a:latin typeface="+mn-lt"/>
                      </a:endParaRPr>
                    </a:p>
                  </a:txBody>
                  <a:tcPr/>
                </a:tc>
                <a:tc>
                  <a:txBody>
                    <a:bodyPr/>
                    <a:lstStyle/>
                    <a:p>
                      <a:r>
                        <a:rPr lang="en-GB" sz="1000" dirty="0"/>
                        <a:t>2020-21</a:t>
                      </a:r>
                    </a:p>
                  </a:txBody>
                  <a:tcPr/>
                </a:tc>
                <a:extLst>
                  <a:ext uri="{0D108BD9-81ED-4DB2-BD59-A6C34878D82A}">
                    <a16:rowId xmlns:a16="http://schemas.microsoft.com/office/drawing/2014/main" val="2279856294"/>
                  </a:ext>
                </a:extLst>
              </a:tr>
              <a:tr h="388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the time unpublished) Annual Monitoring Report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Cambridgeshire and Peterborough unpublished AMR, Email of 26/5/22 confirmed new build figure for West Suffolk (842)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3682887777"/>
                  </a:ext>
                </a:extLst>
              </a:tr>
              <a:tr h="253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 new vs 2nd hand prices and count</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Land Registry via Hometrack (no link as not public data in this format)</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Jan to Dec 2020</a:t>
                      </a:r>
                    </a:p>
                  </a:txBody>
                  <a:tcPr/>
                </a:tc>
                <a:extLst>
                  <a:ext uri="{0D108BD9-81ED-4DB2-BD59-A6C34878D82A}">
                    <a16:rowId xmlns:a16="http://schemas.microsoft.com/office/drawing/2014/main" val="820158824"/>
                  </a:ext>
                </a:extLst>
              </a:tr>
              <a:tr h="422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Turnover: CORE Table 1d: Reported new social housing lettings by local authority area location of property</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CORE website: </a:t>
                      </a:r>
                      <a:r>
                        <a:rPr lang="en-GB" sz="1000" dirty="0">
                          <a:hlinkClick r:id="rId6"/>
                        </a:rPr>
                        <a:t>https://core.communities.gov.uk</a:t>
                      </a:r>
                      <a:r>
                        <a:rPr lang="en-GB" sz="1000" dirty="0"/>
                        <a:t>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2017/18 to 2019/20 &amp; 2019/20 to 2020/21 (Apr to Sept)</a:t>
                      </a:r>
                    </a:p>
                  </a:txBody>
                  <a:tcPr/>
                </a:tc>
                <a:extLst>
                  <a:ext uri="{0D108BD9-81ED-4DB2-BD59-A6C34878D82A}">
                    <a16:rowId xmlns:a16="http://schemas.microsoft.com/office/drawing/2014/main" val="2896524033"/>
                  </a:ext>
                </a:extLst>
              </a:tr>
              <a:tr h="422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Housing stock: Local Authority Housing Statistics dataset, England: Section A - Dwelling Stock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388084243"/>
                  </a:ext>
                </a:extLst>
              </a:tr>
              <a:tr h="43338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Lettings: Local Authority Housing Statistics dataset, England: Section D - Lettings and Nominations</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r>
                        <a:rPr lang="en-GB" sz="1000" dirty="0"/>
                        <a:t> </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232106242"/>
                  </a:ext>
                </a:extLst>
              </a:tr>
              <a:tr h="43338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EHS 2020-21 Excerpt from English Housing Survey on private rented supply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8"/>
                        </a:rPr>
                        <a:t>https://assets.publishing.service.gov.uk/government/uploads/system/uploads/attachment_data/file/1060141/2020-21_EHS_Headline_Report_revised.pdf</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724192025"/>
                  </a:ext>
                </a:extLst>
              </a:tr>
              <a:tr h="340520">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000" dirty="0"/>
                        <a:t>Note: the term Private Registered Provider was used in the context section, this can be taken to also mean Housing Associations (HA) in this section</a:t>
                      </a:r>
                      <a:endParaRPr lang="en-US" sz="10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2363951080"/>
                  </a:ext>
                </a:extLst>
              </a:tr>
              <a:tr h="340520">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kern="1200" dirty="0">
                          <a:solidFill>
                            <a:schemeClr val="tx1"/>
                          </a:solidFill>
                          <a:latin typeface="+mn-lt"/>
                          <a:ea typeface="+mn-ea"/>
                          <a:cs typeface="+mn-cs"/>
                        </a:rPr>
                        <a:t>NOTE: These charts bring together several data sources which may not be directly comparable. So the graphics are intentionally pictorial and are intended to illustrate the scale of dwelling stock, turnover &amp; newbuild.</a:t>
                      </a:r>
                      <a:endParaRPr lang="en-US" sz="10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08367004"/>
                  </a:ext>
                </a:extLst>
              </a:tr>
            </a:tbl>
          </a:graphicData>
        </a:graphic>
      </p:graphicFrame>
      <p:sp>
        <p:nvSpPr>
          <p:cNvPr id="5" name="Slide Number Placeholder 4">
            <a:extLst>
              <a:ext uri="{FF2B5EF4-FFF2-40B4-BE49-F238E27FC236}">
                <a16:creationId xmlns:a16="http://schemas.microsoft.com/office/drawing/2014/main" id="{2F1A8223-26D0-9CCF-DE18-D52441D2788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45</a:t>
            </a:fld>
            <a:endParaRPr lang="en-US" dirty="0"/>
          </a:p>
        </p:txBody>
      </p:sp>
      <p:sp>
        <p:nvSpPr>
          <p:cNvPr id="2" name="Footer Placeholder 3">
            <a:extLst>
              <a:ext uri="{FF2B5EF4-FFF2-40B4-BE49-F238E27FC236}">
                <a16:creationId xmlns:a16="http://schemas.microsoft.com/office/drawing/2014/main" id="{00D69426-E2B1-4272-154B-40A328675C6A}"/>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1761345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4843736D-A90B-4567-85EB-B12E147DCDC7}"/>
              </a:ext>
            </a:extLst>
          </p:cNvPr>
          <p:cNvGraphicFramePr>
            <a:graphicFrameLocks/>
          </p:cNvGraphicFramePr>
          <p:nvPr>
            <p:extLst>
              <p:ext uri="{D42A27DB-BD31-4B8C-83A1-F6EECF244321}">
                <p14:modId xmlns:p14="http://schemas.microsoft.com/office/powerpoint/2010/main" val="2625233597"/>
              </p:ext>
            </p:extLst>
          </p:nvPr>
        </p:nvGraphicFramePr>
        <p:xfrm>
          <a:off x="142875" y="787399"/>
          <a:ext cx="11970748" cy="53086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2875" y="1"/>
            <a:ext cx="11405646" cy="950254"/>
          </a:xfrm>
        </p:spPr>
        <p:txBody>
          <a:bodyPr vert="horz" lIns="91440" tIns="45720" rIns="91440" bIns="45720" rtlCol="0" anchor="ctr">
            <a:normAutofit/>
          </a:bodyPr>
          <a:lstStyle/>
          <a:p>
            <a:r>
              <a:rPr lang="en-US" sz="4000" dirty="0"/>
              <a:t>Dwelling</a:t>
            </a:r>
            <a:r>
              <a:rPr lang="en-US" sz="4800" kern="1200" dirty="0">
                <a:solidFill>
                  <a:schemeClr val="tx1"/>
                </a:solidFill>
                <a:latin typeface="+mj-lt"/>
                <a:ea typeface="+mj-ea"/>
                <a:cs typeface="+mj-cs"/>
              </a:rPr>
              <a:t> </a:t>
            </a:r>
            <a:r>
              <a:rPr lang="en-US" sz="4000" dirty="0"/>
              <a:t>stock, turnover, newbuild</a:t>
            </a:r>
          </a:p>
        </p:txBody>
      </p:sp>
      <p:sp>
        <p:nvSpPr>
          <p:cNvPr id="7" name="TextBox 6">
            <a:extLst>
              <a:ext uri="{FF2B5EF4-FFF2-40B4-BE49-F238E27FC236}">
                <a16:creationId xmlns:a16="http://schemas.microsoft.com/office/drawing/2014/main" id="{14CEEADE-5A21-41B7-A4E4-7B75089DCFC0}"/>
              </a:ext>
            </a:extLst>
          </p:cNvPr>
          <p:cNvSpPr txBox="1"/>
          <p:nvPr/>
        </p:nvSpPr>
        <p:spPr>
          <a:xfrm>
            <a:off x="7210425" y="2079933"/>
            <a:ext cx="4575762" cy="2485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285750" algn="ctr">
              <a:buFont typeface="Arial" panose="020B0604020202020204" pitchFamily="34" charset="0"/>
              <a:buChar char="•"/>
            </a:pPr>
            <a:r>
              <a:rPr lang="en-GB" sz="1400" dirty="0"/>
              <a:t>Sets out the dwellings in each of five broad tenure groups.</a:t>
            </a:r>
          </a:p>
          <a:p>
            <a:pPr indent="-285750" algn="ctr">
              <a:buFont typeface="Arial" panose="020B0604020202020204" pitchFamily="34" charset="0"/>
              <a:buChar char="•"/>
            </a:pPr>
            <a:r>
              <a:rPr lang="en-GB" sz="1400" dirty="0"/>
              <a:t>Highlights the relatively small number of homes built (in red), compared to the overall housing stock (grey) in each group, which may mean the red houses are too small to clearly see. </a:t>
            </a:r>
          </a:p>
          <a:p>
            <a:pPr indent="-285750" algn="ctr">
              <a:buFont typeface="Arial" panose="020B0604020202020204" pitchFamily="34" charset="0"/>
              <a:buChar char="•"/>
            </a:pPr>
            <a:r>
              <a:rPr lang="en-GB" sz="1400" dirty="0"/>
              <a:t>However the additional homes (red) alongside turnover (blue) do contribute significantly in numbers to housing availability, providing new supply at first let, and then when re-let or re-sold later down the line</a:t>
            </a:r>
          </a:p>
        </p:txBody>
      </p:sp>
      <p:sp>
        <p:nvSpPr>
          <p:cNvPr id="8" name="Slide Number Placeholder 4">
            <a:extLst>
              <a:ext uri="{FF2B5EF4-FFF2-40B4-BE49-F238E27FC236}">
                <a16:creationId xmlns:a16="http://schemas.microsoft.com/office/drawing/2014/main" id="{4A3A5914-67A3-4CFC-B5DF-A1170B8A7F0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46</a:t>
            </a:fld>
            <a:endParaRPr lang="en-US" dirty="0"/>
          </a:p>
        </p:txBody>
      </p:sp>
      <p:sp>
        <p:nvSpPr>
          <p:cNvPr id="10" name="Footer Placeholder 3">
            <a:extLst>
              <a:ext uri="{FF2B5EF4-FFF2-40B4-BE49-F238E27FC236}">
                <a16:creationId xmlns:a16="http://schemas.microsoft.com/office/drawing/2014/main" id="{CD3A66E4-FF5E-4ECA-987F-DFC51EA1145A}"/>
              </a:ext>
            </a:extLst>
          </p:cNvPr>
          <p:cNvSpPr>
            <a:spLocks noGrp="1"/>
          </p:cNvSpPr>
          <p:nvPr>
            <p:ph type="ftr" sz="quarter" idx="4294967295"/>
          </p:nvPr>
        </p:nvSpPr>
        <p:spPr>
          <a:xfrm>
            <a:off x="0" y="6548799"/>
            <a:ext cx="4973915" cy="309201"/>
          </a:xfrm>
          <a:prstGeom prst="rect">
            <a:avLst/>
          </a:prstGeom>
        </p:spPr>
        <p:txBody>
          <a:bodyPr/>
          <a:lstStyle/>
          <a:p>
            <a:r>
              <a:rPr lang="en-US" sz="1000" spc="200" dirty="0">
                <a:solidFill>
                  <a:schemeClr val="bg1"/>
                </a:solidFill>
              </a:rPr>
              <a:t>Cambridge  </a:t>
            </a:r>
          </a:p>
        </p:txBody>
      </p:sp>
    </p:spTree>
    <p:extLst>
      <p:ext uri="{BB962C8B-B14F-4D97-AF65-F5344CB8AC3E}">
        <p14:creationId xmlns:p14="http://schemas.microsoft.com/office/powerpoint/2010/main" val="7205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E4D96AA-B0E2-4A88-921C-FC737DEDFE80}"/>
              </a:ext>
            </a:extLst>
          </p:cNvPr>
          <p:cNvGraphicFramePr>
            <a:graphicFrameLocks/>
          </p:cNvGraphicFramePr>
          <p:nvPr>
            <p:extLst>
              <p:ext uri="{D42A27DB-BD31-4B8C-83A1-F6EECF244321}">
                <p14:modId xmlns:p14="http://schemas.microsoft.com/office/powerpoint/2010/main" val="3671183810"/>
              </p:ext>
            </p:extLst>
          </p:nvPr>
        </p:nvGraphicFramePr>
        <p:xfrm>
          <a:off x="6176683" y="591671"/>
          <a:ext cx="5622917" cy="53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CEC3C1D1-DD23-467C-A719-E823117F42D0}"/>
              </a:ext>
            </a:extLst>
          </p:cNvPr>
          <p:cNvSpPr txBox="1">
            <a:spLocks/>
          </p:cNvSpPr>
          <p:nvPr/>
        </p:nvSpPr>
        <p:spPr>
          <a:xfrm>
            <a:off x="161364" y="-2242"/>
            <a:ext cx="11952000" cy="683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Comparing stock, turnover, newbuild (%)</a:t>
            </a:r>
            <a:endParaRPr lang="en-US" sz="2000" dirty="0"/>
          </a:p>
        </p:txBody>
      </p:sp>
      <p:sp>
        <p:nvSpPr>
          <p:cNvPr id="8" name="TextBox 7">
            <a:extLst>
              <a:ext uri="{FF2B5EF4-FFF2-40B4-BE49-F238E27FC236}">
                <a16:creationId xmlns:a16="http://schemas.microsoft.com/office/drawing/2014/main" id="{5D9ED751-37F7-47F6-BCD0-550ACD831567}"/>
              </a:ext>
            </a:extLst>
          </p:cNvPr>
          <p:cNvSpPr txBox="1"/>
          <p:nvPr/>
        </p:nvSpPr>
        <p:spPr>
          <a:xfrm>
            <a:off x="200683" y="6207126"/>
            <a:ext cx="11952000" cy="307777"/>
          </a:xfrm>
          <a:prstGeom prst="rect">
            <a:avLst/>
          </a:prstGeom>
          <a:noFill/>
        </p:spPr>
        <p:txBody>
          <a:bodyPr wrap="square" rtlCol="0">
            <a:spAutoFit/>
          </a:bodyPr>
          <a:lstStyle/>
          <a:p>
            <a:pPr algn="ctr"/>
            <a:r>
              <a:rPr lang="en-GB" sz="1400" dirty="0">
                <a:solidFill>
                  <a:schemeClr val="bg1"/>
                </a:solidFill>
              </a:rPr>
              <a:t>Shows turnover and new build as a % of each tenure group. </a:t>
            </a:r>
            <a:endParaRPr lang="en-GB" sz="1400" dirty="0"/>
          </a:p>
        </p:txBody>
      </p:sp>
      <p:sp>
        <p:nvSpPr>
          <p:cNvPr id="9" name="Slide Number Placeholder 4">
            <a:extLst>
              <a:ext uri="{FF2B5EF4-FFF2-40B4-BE49-F238E27FC236}">
                <a16:creationId xmlns:a16="http://schemas.microsoft.com/office/drawing/2014/main" id="{BB126FEF-A6CA-43C1-8323-8F76FB2356C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47</a:t>
            </a:fld>
            <a:endParaRPr lang="en-US" dirty="0"/>
          </a:p>
        </p:txBody>
      </p:sp>
      <p:graphicFrame>
        <p:nvGraphicFramePr>
          <p:cNvPr id="10" name="Chart 9">
            <a:extLst>
              <a:ext uri="{FF2B5EF4-FFF2-40B4-BE49-F238E27FC236}">
                <a16:creationId xmlns:a16="http://schemas.microsoft.com/office/drawing/2014/main" id="{22A3EE24-E6E1-46EB-8445-E5CB779D140E}"/>
              </a:ext>
            </a:extLst>
          </p:cNvPr>
          <p:cNvGraphicFramePr>
            <a:graphicFrameLocks/>
          </p:cNvGraphicFramePr>
          <p:nvPr>
            <p:extLst>
              <p:ext uri="{D42A27DB-BD31-4B8C-83A1-F6EECF244321}">
                <p14:modId xmlns:p14="http://schemas.microsoft.com/office/powerpoint/2010/main" val="3980096453"/>
              </p:ext>
            </p:extLst>
          </p:nvPr>
        </p:nvGraphicFramePr>
        <p:xfrm>
          <a:off x="161364" y="681313"/>
          <a:ext cx="6015319" cy="5274358"/>
        </p:xfrm>
        <a:graphic>
          <a:graphicData uri="http://schemas.openxmlformats.org/drawingml/2006/chart">
            <c:chart xmlns:c="http://schemas.openxmlformats.org/drawingml/2006/chart" xmlns:r="http://schemas.openxmlformats.org/officeDocument/2006/relationships" r:id="rId3"/>
          </a:graphicData>
        </a:graphic>
      </p:graphicFrame>
      <p:sp>
        <p:nvSpPr>
          <p:cNvPr id="12" name="Footer Placeholder 3">
            <a:extLst>
              <a:ext uri="{FF2B5EF4-FFF2-40B4-BE49-F238E27FC236}">
                <a16:creationId xmlns:a16="http://schemas.microsoft.com/office/drawing/2014/main" id="{19045CAC-5202-4AD5-8965-3CB1F1DB8F4C}"/>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11" name="Rectangle: Rounded Corners 10">
            <a:extLst>
              <a:ext uri="{FF2B5EF4-FFF2-40B4-BE49-F238E27FC236}">
                <a16:creationId xmlns:a16="http://schemas.microsoft.com/office/drawing/2014/main" id="{663F8CA5-48BE-4B15-9DEF-D9A802F0B96B}"/>
              </a:ext>
            </a:extLst>
          </p:cNvPr>
          <p:cNvSpPr/>
          <p:nvPr/>
        </p:nvSpPr>
        <p:spPr>
          <a:xfrm>
            <a:off x="4975705" y="1372286"/>
            <a:ext cx="3829132"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New build: Cambridge delivered 689 new homes, representing 1.2% of Cambridge’s stock of around 55,545 dwellings.  For comparison, across the whole study area, new homes represented around 1.7% of the total stock of 453,863 dwellings. </a:t>
            </a:r>
          </a:p>
        </p:txBody>
      </p:sp>
      <p:sp>
        <p:nvSpPr>
          <p:cNvPr id="4" name="Rectangle: Rounded Corners 3">
            <a:extLst>
              <a:ext uri="{FF2B5EF4-FFF2-40B4-BE49-F238E27FC236}">
                <a16:creationId xmlns:a16="http://schemas.microsoft.com/office/drawing/2014/main" id="{A23F4C4B-75F6-2ECD-2C44-804D1745486D}"/>
              </a:ext>
            </a:extLst>
          </p:cNvPr>
          <p:cNvSpPr/>
          <p:nvPr/>
        </p:nvSpPr>
        <p:spPr>
          <a:xfrm>
            <a:off x="4975705" y="2994262"/>
            <a:ext cx="3829132" cy="2247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Turnover: In Cambridge the turnover for </a:t>
            </a:r>
          </a:p>
          <a:p>
            <a:pPr algn="ctr"/>
            <a:r>
              <a:rPr lang="en-GB" sz="1400" dirty="0"/>
              <a:t>LA social/affordable rent at 2% is similar to South Cambs at 4%.</a:t>
            </a:r>
          </a:p>
          <a:p>
            <a:pPr algn="ctr"/>
            <a:r>
              <a:rPr lang="en-GB" sz="1400" dirty="0"/>
              <a:t>Ownership turnover of 3% is similar to the whole area’s turnover at 4%.</a:t>
            </a:r>
          </a:p>
          <a:p>
            <a:pPr algn="ctr"/>
            <a:r>
              <a:rPr lang="en-GB" sz="1400" dirty="0"/>
              <a:t>HA rent sees higher turnover at 9% compared to 7%  for the whole area</a:t>
            </a:r>
          </a:p>
          <a:p>
            <a:pPr algn="ctr"/>
            <a:r>
              <a:rPr lang="en-GB" sz="1400" dirty="0"/>
              <a:t>Homebuy also sees higher turnover at 6% compared to 2% for the whole area</a:t>
            </a:r>
          </a:p>
        </p:txBody>
      </p:sp>
    </p:spTree>
    <p:extLst>
      <p:ext uri="{BB962C8B-B14F-4D97-AF65-F5344CB8AC3E}">
        <p14:creationId xmlns:p14="http://schemas.microsoft.com/office/powerpoint/2010/main" val="161339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75E343-8ACF-C2AD-CB0F-B76299AC0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DE814D7-4D18-916E-8B7B-4F4DBEFF332D}"/>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1471A873-99A1-3DBA-9505-B7B3963A7A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20B50FC-4260-9C98-CD9B-BE87DDE6F6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2C126EA9-CD77-4BCA-8CA1-162CB25FA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E973E3-8A55-5B22-58FB-602A23D4E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C8F0A7F1-28B3-3012-4C2E-DB23C550A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030C843-CC4F-CA23-2B2F-46895AA47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FDF5463-A97C-4506-EF7E-2DA420F51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660A7AAE-415A-C289-E8AD-394525043AA2}"/>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Plans </a:t>
            </a:r>
          </a:p>
        </p:txBody>
      </p:sp>
      <p:sp>
        <p:nvSpPr>
          <p:cNvPr id="13" name="Text Placeholder 2">
            <a:extLst>
              <a:ext uri="{FF2B5EF4-FFF2-40B4-BE49-F238E27FC236}">
                <a16:creationId xmlns:a16="http://schemas.microsoft.com/office/drawing/2014/main" id="{920A74CB-1941-39B7-D20A-3CA3BC1854E3}"/>
              </a:ext>
            </a:extLst>
          </p:cNvPr>
          <p:cNvSpPr txBox="1">
            <a:spLocks/>
          </p:cNvSpPr>
          <p:nvPr/>
        </p:nvSpPr>
        <p:spPr>
          <a:xfrm>
            <a:off x="1535372" y="4133234"/>
            <a:ext cx="9120954" cy="744373"/>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Applying CACI income bands to Local Plan figures</a:t>
            </a:r>
            <a:endParaRPr lang="en-US" cap="all" dirty="0">
              <a:solidFill>
                <a:schemeClr val="accent1"/>
              </a:solidFill>
            </a:endParaRPr>
          </a:p>
        </p:txBody>
      </p:sp>
      <p:pic>
        <p:nvPicPr>
          <p:cNvPr id="14" name="Picture 13">
            <a:extLst>
              <a:ext uri="{FF2B5EF4-FFF2-40B4-BE49-F238E27FC236}">
                <a16:creationId xmlns:a16="http://schemas.microsoft.com/office/drawing/2014/main" id="{511458A8-F11E-B58A-BF5B-F88D16B7AD9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B3F8DB2E-3BEE-149F-9CE3-5C0E348EC2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3DD7CFA0-3868-C8CD-343E-52FB2EBAF93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48</a:t>
            </a:fld>
            <a:endParaRPr lang="en-US" dirty="0"/>
          </a:p>
        </p:txBody>
      </p:sp>
      <p:sp>
        <p:nvSpPr>
          <p:cNvPr id="2" name="Footer Placeholder 3">
            <a:extLst>
              <a:ext uri="{FF2B5EF4-FFF2-40B4-BE49-F238E27FC236}">
                <a16:creationId xmlns:a16="http://schemas.microsoft.com/office/drawing/2014/main" id="{EEB071C2-C318-13EE-617D-F3F96A26D63C}"/>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83874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CE98F1-18D1-9499-4D02-1EE5B3004BA2}"/>
              </a:ext>
            </a:extLst>
          </p:cNvPr>
          <p:cNvSpPr txBox="1">
            <a:spLocks/>
          </p:cNvSpPr>
          <p:nvPr/>
        </p:nvSpPr>
        <p:spPr>
          <a:xfrm>
            <a:off x="1447191" y="804163"/>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plans</a:t>
            </a:r>
          </a:p>
        </p:txBody>
      </p:sp>
      <p:sp>
        <p:nvSpPr>
          <p:cNvPr id="4" name="Slide Number Placeholder 4">
            <a:extLst>
              <a:ext uri="{FF2B5EF4-FFF2-40B4-BE49-F238E27FC236}">
                <a16:creationId xmlns:a16="http://schemas.microsoft.com/office/drawing/2014/main" id="{115B8F77-E760-9747-6FE4-ED7F38928D5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49</a:t>
            </a:fld>
            <a:endParaRPr lang="en-US" dirty="0"/>
          </a:p>
        </p:txBody>
      </p:sp>
      <p:graphicFrame>
        <p:nvGraphicFramePr>
          <p:cNvPr id="5" name="Table 7">
            <a:extLst>
              <a:ext uri="{FF2B5EF4-FFF2-40B4-BE49-F238E27FC236}">
                <a16:creationId xmlns:a16="http://schemas.microsoft.com/office/drawing/2014/main" id="{C7BCB165-AA1C-BADF-50F9-F64F08B4C64A}"/>
              </a:ext>
            </a:extLst>
          </p:cNvPr>
          <p:cNvGraphicFramePr>
            <a:graphicFrameLocks noGrp="1"/>
          </p:cNvGraphicFramePr>
          <p:nvPr>
            <p:extLst>
              <p:ext uri="{D42A27DB-BD31-4B8C-83A1-F6EECF244321}">
                <p14:modId xmlns:p14="http://schemas.microsoft.com/office/powerpoint/2010/main" val="1704305912"/>
              </p:ext>
            </p:extLst>
          </p:nvPr>
        </p:nvGraphicFramePr>
        <p:xfrm>
          <a:off x="1447191" y="1744594"/>
          <a:ext cx="9607662" cy="2521257"/>
        </p:xfrm>
        <a:graphic>
          <a:graphicData uri="http://schemas.openxmlformats.org/drawingml/2006/table">
            <a:tbl>
              <a:tblPr firstRow="1" bandRow="1">
                <a:tableStyleId>{69012ECD-51FC-41F1-AA8D-1B2483CD663E}</a:tableStyleId>
              </a:tblPr>
              <a:tblGrid>
                <a:gridCol w="3056537">
                  <a:extLst>
                    <a:ext uri="{9D8B030D-6E8A-4147-A177-3AD203B41FA5}">
                      <a16:colId xmlns:a16="http://schemas.microsoft.com/office/drawing/2014/main" val="3927090664"/>
                    </a:ext>
                  </a:extLst>
                </a:gridCol>
                <a:gridCol w="5023451">
                  <a:extLst>
                    <a:ext uri="{9D8B030D-6E8A-4147-A177-3AD203B41FA5}">
                      <a16:colId xmlns:a16="http://schemas.microsoft.com/office/drawing/2014/main" val="3051318368"/>
                    </a:ext>
                  </a:extLst>
                </a:gridCol>
                <a:gridCol w="1527674">
                  <a:extLst>
                    <a:ext uri="{9D8B030D-6E8A-4147-A177-3AD203B41FA5}">
                      <a16:colId xmlns:a16="http://schemas.microsoft.com/office/drawing/2014/main" val="1344021028"/>
                    </a:ext>
                  </a:extLst>
                </a:gridCol>
              </a:tblGrid>
              <a:tr h="32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114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Cambridgeshire and West Suffolk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GLHearn (consultants) provided the Cambridgeshire and West Suffolk authorities with evidence to inform their local plans, around housing needs. This evidence is used to inform Local Plan making.</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hlinkClick r:id="rId2"/>
                        </a:rPr>
                        <a:t>https://cambridgeshireinsight.org.uk/wp-content/uploads/2021/10/CWS-Housing-Needs-of-Specific-Groups-Oct21.pdf</a:t>
                      </a:r>
                      <a:endParaRPr lang="en-GB" sz="1200" b="0" dirty="0">
                        <a:latin typeface="+mn-lt"/>
                      </a:endParaRPr>
                    </a:p>
                  </a:txBody>
                  <a:tcPr/>
                </a:tc>
                <a:tc>
                  <a:txBody>
                    <a:bodyPr/>
                    <a:lstStyle/>
                    <a:p>
                      <a:r>
                        <a:rPr lang="en-GB" sz="1200" dirty="0"/>
                        <a:t>2021</a:t>
                      </a:r>
                    </a:p>
                  </a:txBody>
                  <a:tcPr/>
                </a:tc>
                <a:extLst>
                  <a:ext uri="{0D108BD9-81ED-4DB2-BD59-A6C34878D82A}">
                    <a16:rowId xmlns:a16="http://schemas.microsoft.com/office/drawing/2014/main" val="1359836882"/>
                  </a:ext>
                </a:extLst>
              </a:tr>
              <a:tr h="939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Peterborough Housing Needs Study: </a:t>
                      </a:r>
                      <a:r>
                        <a:rPr lang="en-GB" sz="1200" u="none" strike="noStrike" dirty="0">
                          <a:effectLst/>
                        </a:rPr>
                        <a:t>The housing requirement for Peterborough between 2016-2036 which is the base date for the current Local Plan.</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https://www.peterborough.gov.uk/asset-library/imported-assets/SHMAFinalReport-2017.pdf</a:t>
                      </a:r>
                      <a:endParaRPr lang="en-GB" sz="1200" b="0" dirty="0">
                        <a:latin typeface="+mn-lt"/>
                      </a:endParaRPr>
                    </a:p>
                  </a:txBody>
                  <a:tcPr/>
                </a:tc>
                <a:tc>
                  <a:txBody>
                    <a:bodyPr/>
                    <a:lstStyle/>
                    <a:p>
                      <a:r>
                        <a:rPr lang="en-GB" sz="1200" dirty="0"/>
                        <a:t>2015/16</a:t>
                      </a:r>
                    </a:p>
                  </a:txBody>
                  <a:tcPr/>
                </a:tc>
                <a:extLst>
                  <a:ext uri="{0D108BD9-81ED-4DB2-BD59-A6C34878D82A}">
                    <a16:rowId xmlns:a16="http://schemas.microsoft.com/office/drawing/2014/main" val="3415701061"/>
                  </a:ext>
                </a:extLst>
              </a:tr>
            </a:tbl>
          </a:graphicData>
        </a:graphic>
      </p:graphicFrame>
      <p:sp>
        <p:nvSpPr>
          <p:cNvPr id="2" name="Footer Placeholder 3">
            <a:extLst>
              <a:ext uri="{FF2B5EF4-FFF2-40B4-BE49-F238E27FC236}">
                <a16:creationId xmlns:a16="http://schemas.microsoft.com/office/drawing/2014/main" id="{A9358B3A-9AA6-B02B-2496-0E60B813B1A2}"/>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27479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A8EBFB-8829-03D1-31C2-6EF8B006E819}"/>
              </a:ext>
            </a:extLst>
          </p:cNvPr>
          <p:cNvSpPr txBox="1">
            <a:spLocks/>
          </p:cNvSpPr>
          <p:nvPr/>
        </p:nvSpPr>
        <p:spPr>
          <a:xfrm>
            <a:off x="423969" y="1"/>
            <a:ext cx="10630886" cy="655641"/>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context</a:t>
            </a:r>
          </a:p>
        </p:txBody>
      </p:sp>
      <p:graphicFrame>
        <p:nvGraphicFramePr>
          <p:cNvPr id="4" name="Table 2">
            <a:extLst>
              <a:ext uri="{FF2B5EF4-FFF2-40B4-BE49-F238E27FC236}">
                <a16:creationId xmlns:a16="http://schemas.microsoft.com/office/drawing/2014/main" id="{72941CED-3F5E-B27F-7A3D-B9604C2F487B}"/>
              </a:ext>
            </a:extLst>
          </p:cNvPr>
          <p:cNvGraphicFramePr>
            <a:graphicFrameLocks noGrp="1"/>
          </p:cNvGraphicFramePr>
          <p:nvPr>
            <p:extLst>
              <p:ext uri="{D42A27DB-BD31-4B8C-83A1-F6EECF244321}">
                <p14:modId xmlns:p14="http://schemas.microsoft.com/office/powerpoint/2010/main" val="4229160721"/>
              </p:ext>
            </p:extLst>
          </p:nvPr>
        </p:nvGraphicFramePr>
        <p:xfrm>
          <a:off x="427457" y="655642"/>
          <a:ext cx="11358730" cy="5288369"/>
        </p:xfrm>
        <a:graphic>
          <a:graphicData uri="http://schemas.openxmlformats.org/drawingml/2006/table">
            <a:tbl>
              <a:tblPr firstRow="1" bandRow="1">
                <a:tableStyleId>{5C22544A-7EE6-4342-B048-85BDC9FD1C3A}</a:tableStyleId>
              </a:tblPr>
              <a:tblGrid>
                <a:gridCol w="4535465">
                  <a:extLst>
                    <a:ext uri="{9D8B030D-6E8A-4147-A177-3AD203B41FA5}">
                      <a16:colId xmlns:a16="http://schemas.microsoft.com/office/drawing/2014/main" val="3758205482"/>
                    </a:ext>
                  </a:extLst>
                </a:gridCol>
                <a:gridCol w="4830925">
                  <a:extLst>
                    <a:ext uri="{9D8B030D-6E8A-4147-A177-3AD203B41FA5}">
                      <a16:colId xmlns:a16="http://schemas.microsoft.com/office/drawing/2014/main" val="37175414"/>
                    </a:ext>
                  </a:extLst>
                </a:gridCol>
                <a:gridCol w="1992340">
                  <a:extLst>
                    <a:ext uri="{9D8B030D-6E8A-4147-A177-3AD203B41FA5}">
                      <a16:colId xmlns:a16="http://schemas.microsoft.com/office/drawing/2014/main" val="3086537145"/>
                    </a:ext>
                  </a:extLst>
                </a:gridCol>
              </a:tblGrid>
              <a:tr h="352286">
                <a:tc>
                  <a:txBody>
                    <a:bodyPr/>
                    <a:lstStyle/>
                    <a:p>
                      <a:r>
                        <a:rPr lang="en-GB" sz="1200" dirty="0">
                          <a:latin typeface="+mn-lt"/>
                        </a:rPr>
                        <a:t>Source</a:t>
                      </a:r>
                    </a:p>
                  </a:txBody>
                  <a:tcPr/>
                </a:tc>
                <a:tc>
                  <a:txBody>
                    <a:bodyPr/>
                    <a:lstStyle/>
                    <a:p>
                      <a:r>
                        <a:rPr lang="en-GB" sz="1200" dirty="0">
                          <a:latin typeface="+mn-lt"/>
                        </a:rPr>
                        <a:t>Link</a:t>
                      </a:r>
                    </a:p>
                  </a:txBody>
                  <a:tcPr/>
                </a:tc>
                <a:tc>
                  <a:txBody>
                    <a:bodyPr/>
                    <a:lstStyle/>
                    <a:p>
                      <a:r>
                        <a:rPr lang="en-GB" sz="1200" dirty="0">
                          <a:latin typeface="+mn-lt"/>
                        </a:rPr>
                        <a:t>Date</a:t>
                      </a:r>
                    </a:p>
                  </a:txBody>
                  <a:tcPr/>
                </a:tc>
                <a:extLst>
                  <a:ext uri="{0D108BD9-81ED-4DB2-BD59-A6C34878D82A}">
                    <a16:rowId xmlns:a16="http://schemas.microsoft.com/office/drawing/2014/main" val="775013841"/>
                  </a:ext>
                </a:extLst>
              </a:tr>
              <a:tr h="1042379">
                <a:tc>
                  <a:txBody>
                    <a:bodyPr/>
                    <a:lstStyle/>
                    <a:p>
                      <a:r>
                        <a:rPr lang="en-US" sz="1100" b="0" dirty="0">
                          <a:latin typeface="+mn-lt"/>
                        </a:rPr>
                        <a:t>Office for National Statistics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Subnational estimates of dwellings by tenure, England: Table 1b Counts of dwelling stock by tenure in each local authority,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Sources feeding into Table 1b ae Annual Population Survey, 2011 Census - ONS, Live tables of dwelling stock, English Housing Survey - Department for Levelling Up, Housing and Communities </a:t>
                      </a:r>
                      <a:r>
                        <a:rPr lang="en-US" sz="1100" b="0" dirty="0">
                          <a:latin typeface="+mn-lt"/>
                        </a:rPr>
                        <a:t> </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2"/>
                        </a:rPr>
                        <a:t>Subnational estimates of dwellings by tenure, England - Office for National Statistics (ons.gov.uk)</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Covers </a:t>
                      </a:r>
                      <a:r>
                        <a:rPr lang="en-GB" sz="1100" b="0" i="0" u="none" strike="noStrike" dirty="0">
                          <a:solidFill>
                            <a:srgbClr val="000000"/>
                          </a:solidFill>
                          <a:effectLst/>
                          <a:latin typeface="+mn-lt"/>
                        </a:rPr>
                        <a:t>2012-2020</a:t>
                      </a:r>
                      <a:r>
                        <a:rPr lang="en-GB" sz="1100" b="0" dirty="0">
                          <a:latin typeface="+mn-lt"/>
                        </a:rPr>
                        <a:t>, we use 2020</a:t>
                      </a:r>
                    </a:p>
                  </a:txBody>
                  <a:tcPr/>
                </a:tc>
                <a:extLst>
                  <a:ext uri="{0D108BD9-81ED-4DB2-BD59-A6C34878D82A}">
                    <a16:rowId xmlns:a16="http://schemas.microsoft.com/office/drawing/2014/main" val="933567251"/>
                  </a:ext>
                </a:extLst>
              </a:tr>
              <a:tr h="405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Dwellings CLG Table 100 Dwelling stock: Number of Dwellings by Tenure and district: England (CLG now known as DLUHC)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3"/>
                        </a:rPr>
                        <a:t>https://assets.publishing.service.gov.uk/government/uploads/system/uploads/attachment_data/file/1074203/LT_100.ods</a:t>
                      </a:r>
                      <a:endParaRPr lang="en-GB" sz="1100" b="0" i="0" u="sng" strike="noStrike" dirty="0">
                        <a:solidFill>
                          <a:srgbClr val="EE7B08"/>
                        </a:solidFill>
                        <a:effectLst/>
                        <a:latin typeface="+mn-lt"/>
                      </a:endParaRPr>
                    </a:p>
                  </a:txBody>
                  <a:tcPr/>
                </a:tc>
                <a:tc>
                  <a:txBody>
                    <a:bodyPr/>
                    <a:lstStyle/>
                    <a:p>
                      <a:pPr algn="l" fontAlgn="ctr"/>
                      <a:r>
                        <a:rPr lang="en-GB" sz="1100" b="0" i="0" u="none" strike="noStrike" dirty="0">
                          <a:solidFill>
                            <a:srgbClr val="000000"/>
                          </a:solidFill>
                          <a:effectLst/>
                          <a:latin typeface="+mn-lt"/>
                        </a:rPr>
                        <a:t>31-Mar-20</a:t>
                      </a:r>
                    </a:p>
                    <a:p>
                      <a:endParaRPr lang="en-GB" sz="1100" b="0" dirty="0">
                        <a:latin typeface="+mn-lt"/>
                      </a:endParaRPr>
                    </a:p>
                  </a:txBody>
                  <a:tcPr/>
                </a:tc>
                <a:extLst>
                  <a:ext uri="{0D108BD9-81ED-4DB2-BD59-A6C34878D82A}">
                    <a16:rowId xmlns:a16="http://schemas.microsoft.com/office/drawing/2014/main" val="621146261"/>
                  </a:ext>
                </a:extLst>
              </a:tr>
              <a:tr h="723875">
                <a:tc>
                  <a:txBody>
                    <a:bodyPr/>
                    <a:lstStyle/>
                    <a:p>
                      <a:r>
                        <a:rPr lang="en-GB" sz="1100" b="0" dirty="0">
                          <a:latin typeface="+mn-lt"/>
                        </a:rPr>
                        <a:t>Census household types: Household Composition – Households. </a:t>
                      </a:r>
                    </a:p>
                    <a:p>
                      <a:r>
                        <a:rPr lang="en-GB" sz="1100" b="0" dirty="0">
                          <a:latin typeface="+mn-lt"/>
                        </a:rPr>
                        <a:t>Ref QS113EW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4"/>
                        </a:rPr>
                        <a:t>Cambridgeshire_and_Peterborough - Population - District | South Cambridgeshire | InstantAtlas Reports (cambridgeshireinsight.org.uk)</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5"/>
                        </a:rPr>
                        <a:t>Forest Heath - UK Census Data 2011</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6"/>
                        </a:rPr>
                        <a:t>St Edmundsbury - UK Census Data 2011</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484171066"/>
                  </a:ext>
                </a:extLst>
              </a:tr>
              <a:tr h="224335">
                <a:tc>
                  <a:txBody>
                    <a:bodyPr/>
                    <a:lstStyle/>
                    <a:p>
                      <a:r>
                        <a:rPr lang="en-GB" sz="1100" b="0" dirty="0">
                          <a:latin typeface="+mn-lt"/>
                        </a:rPr>
                        <a:t>Tenure by household size by number of bedrooms Ref DC4405EW </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r>
                        <a:rPr lang="en-GB" sz="1100" b="0" dirty="0">
                          <a:latin typeface="+mn-lt"/>
                        </a:rPr>
                        <a:t>2011</a:t>
                      </a:r>
                    </a:p>
                  </a:txBody>
                  <a:tcPr/>
                </a:tc>
                <a:extLst>
                  <a:ext uri="{0D108BD9-81ED-4DB2-BD59-A6C34878D82A}">
                    <a16:rowId xmlns:a16="http://schemas.microsoft.com/office/drawing/2014/main" val="2109846699"/>
                  </a:ext>
                </a:extLst>
              </a:tr>
              <a:tr h="128801">
                <a:tc>
                  <a:txBody>
                    <a:bodyPr/>
                    <a:lstStyle/>
                    <a:p>
                      <a:r>
                        <a:rPr lang="en-GB" sz="1100" b="0" dirty="0">
                          <a:latin typeface="+mn-lt"/>
                        </a:rPr>
                        <a:t>Household migration by tenure Ref UKMIG011</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txBody>
                  <a:tcPr/>
                </a:tc>
                <a:extLst>
                  <a:ext uri="{0D108BD9-81ED-4DB2-BD59-A6C34878D82A}">
                    <a16:rowId xmlns:a16="http://schemas.microsoft.com/office/drawing/2014/main" val="1153609144"/>
                  </a:ext>
                </a:extLst>
              </a:tr>
              <a:tr h="272643">
                <a:tc>
                  <a:txBody>
                    <a:bodyPr/>
                    <a:lstStyle/>
                    <a:p>
                      <a:r>
                        <a:rPr lang="en-GB" sz="1100" b="0" dirty="0">
                          <a:latin typeface="+mn-lt"/>
                        </a:rPr>
                        <a:t>Census:  Migration including students</a:t>
                      </a:r>
                    </a:p>
                  </a:txBody>
                  <a:tcPr/>
                </a:tc>
                <a:tc>
                  <a:txBody>
                    <a:bodyPr/>
                    <a:lstStyle/>
                    <a:p>
                      <a:r>
                        <a:rPr lang="en-GB" sz="1100" b="0" dirty="0">
                          <a:latin typeface="+mn-lt"/>
                          <a:hlinkClick r:id="rId8"/>
                        </a:rPr>
                        <a:t>https://www.nomisweb.co.uk/census/2011/ukmig009</a:t>
                      </a:r>
                      <a:endParaRPr lang="en-GB" sz="1100" b="0" dirty="0">
                        <a:latin typeface="+mn-lt"/>
                      </a:endParaRPr>
                    </a:p>
                  </a:txBody>
                  <a:tcPr/>
                </a:tc>
                <a:tc>
                  <a:txBody>
                    <a:bodyPr/>
                    <a:lstStyle/>
                    <a:p>
                      <a:r>
                        <a:rPr lang="en-GB" sz="1100" b="0" dirty="0">
                          <a:latin typeface="+mn-lt"/>
                        </a:rPr>
                        <a:t>2011</a:t>
                      </a:r>
                    </a:p>
                  </a:txBody>
                  <a:tcPr/>
                </a:tc>
                <a:extLst>
                  <a:ext uri="{0D108BD9-81ED-4DB2-BD59-A6C34878D82A}">
                    <a16:rowId xmlns:a16="http://schemas.microsoft.com/office/drawing/2014/main" val="1669559319"/>
                  </a:ext>
                </a:extLst>
              </a:tr>
              <a:tr h="1042379">
                <a:tc>
                  <a:txBody>
                    <a:bodyPr/>
                    <a:lstStyle/>
                    <a:p>
                      <a:r>
                        <a:rPr lang="en-GB" sz="1100" b="0" dirty="0">
                          <a:latin typeface="+mn-lt"/>
                        </a:rPr>
                        <a:t>Definition of Census moves. In summary: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rPr>
                        <a:t>A ‘wholly moving household’ is one where all members of the household have moved from the same address.  A ‘partly moving household’ is where one or more members of the household have moved in the last year but not all members have moved from the same address. This includes only those partly moving households which were resident in the area on Census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hlinkClick r:id="rId8"/>
                        </a:rPr>
                        <a:t>https://www.nomisweb.co.uk/census/2011/ukmig009</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670946702"/>
                  </a:ext>
                </a:extLst>
              </a:tr>
              <a:tr h="2160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dirty="0">
                          <a:solidFill>
                            <a:schemeClr val="tx1"/>
                          </a:solidFill>
                        </a:rPr>
                        <a:t>Note</a:t>
                      </a:r>
                      <a:r>
                        <a:rPr lang="en-GB" sz="1100" i="1" dirty="0">
                          <a:solidFill>
                            <a:schemeClr val="tx1"/>
                          </a:solidFill>
                        </a:rPr>
                        <a:t>: </a:t>
                      </a:r>
                      <a:r>
                        <a:rPr lang="en-GB" sz="1100" dirty="0">
                          <a:solidFill>
                            <a:schemeClr val="tx1"/>
                          </a:solidFill>
                        </a:rPr>
                        <a:t>Census 2011 data on tenure depends on respondent accuracy, so in stock transfer areas some residents may think of themselves as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dirty="0">
                          <a:solidFill>
                            <a:schemeClr val="tx1"/>
                          </a:solidFill>
                        </a:rPr>
                        <a:t>Census 2021 results have started being published, however the data form the 2021 Census comes AFTER the year much of our diamond analysis depends on. When there are further updates to data  or at a suitable moment, and the Census 2021 results are published at the level of detail needed for the diamonds analysis, we will update. In the meantime the 2011 Census, while old, is the best source available where it has been used.</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latin typeface="+mn-lt"/>
                      </a:endParaRPr>
                    </a:p>
                  </a:txBody>
                  <a:tcPr/>
                </a:tc>
                <a:tc hMerge="1">
                  <a:txBody>
                    <a:bodyPr/>
                    <a:lstStyle/>
                    <a:p>
                      <a:endParaRPr lang="en-GB" sz="1100" b="0" dirty="0">
                        <a:latin typeface="+mn-lt"/>
                      </a:endParaRPr>
                    </a:p>
                  </a:txBody>
                  <a:tcPr/>
                </a:tc>
                <a:extLst>
                  <a:ext uri="{0D108BD9-81ED-4DB2-BD59-A6C34878D82A}">
                    <a16:rowId xmlns:a16="http://schemas.microsoft.com/office/drawing/2014/main" val="2030248093"/>
                  </a:ext>
                </a:extLst>
              </a:tr>
            </a:tbl>
          </a:graphicData>
        </a:graphic>
      </p:graphicFrame>
      <p:sp>
        <p:nvSpPr>
          <p:cNvPr id="5" name="Slide Number Placeholder 4">
            <a:extLst>
              <a:ext uri="{FF2B5EF4-FFF2-40B4-BE49-F238E27FC236}">
                <a16:creationId xmlns:a16="http://schemas.microsoft.com/office/drawing/2014/main" id="{3F945C69-400B-5C7B-7FDE-43372306743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a:t>
            </a:fld>
            <a:endParaRPr lang="en-US" dirty="0"/>
          </a:p>
        </p:txBody>
      </p:sp>
      <p:sp>
        <p:nvSpPr>
          <p:cNvPr id="2" name="Footer Placeholder 3">
            <a:extLst>
              <a:ext uri="{FF2B5EF4-FFF2-40B4-BE49-F238E27FC236}">
                <a16:creationId xmlns:a16="http://schemas.microsoft.com/office/drawing/2014/main" id="{3E60DA1D-E75B-AC40-4B4A-041DE52ABC02}"/>
              </a:ext>
            </a:extLst>
          </p:cNvPr>
          <p:cNvSpPr txBox="1">
            <a:spLocks/>
          </p:cNvSpPr>
          <p:nvPr/>
        </p:nvSpPr>
        <p:spPr>
          <a:xfrm>
            <a:off x="0" y="6548799"/>
            <a:ext cx="4973915" cy="309201"/>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spc="200" dirty="0">
                <a:solidFill>
                  <a:schemeClr val="bg1"/>
                </a:solidFill>
              </a:rPr>
              <a:t>Cambridge</a:t>
            </a:r>
            <a:r>
              <a:rPr lang="en-US" spc="200" dirty="0">
                <a:solidFill>
                  <a:schemeClr val="bg1"/>
                </a:solidFill>
              </a:rPr>
              <a:t> </a:t>
            </a:r>
          </a:p>
        </p:txBody>
      </p:sp>
    </p:spTree>
    <p:extLst>
      <p:ext uri="{BB962C8B-B14F-4D97-AF65-F5344CB8AC3E}">
        <p14:creationId xmlns:p14="http://schemas.microsoft.com/office/powerpoint/2010/main" val="3889064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68DA-8F31-44F8-80E9-9B7A4B06900B}"/>
              </a:ext>
            </a:extLst>
          </p:cNvPr>
          <p:cNvSpPr txBox="1">
            <a:spLocks/>
          </p:cNvSpPr>
          <p:nvPr/>
        </p:nvSpPr>
        <p:spPr>
          <a:xfrm>
            <a:off x="1451579" y="564777"/>
            <a:ext cx="9603275" cy="1288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Applying caci income bands to Local Plan figures</a:t>
            </a:r>
          </a:p>
        </p:txBody>
      </p:sp>
      <p:sp>
        <p:nvSpPr>
          <p:cNvPr id="3" name="Content Placeholder 4">
            <a:extLst>
              <a:ext uri="{FF2B5EF4-FFF2-40B4-BE49-F238E27FC236}">
                <a16:creationId xmlns:a16="http://schemas.microsoft.com/office/drawing/2014/main" id="{969744D8-FB8D-4FD5-93AD-0FA604F32B01}"/>
              </a:ext>
            </a:extLst>
          </p:cNvPr>
          <p:cNvSpPr txBox="1">
            <a:spLocks/>
          </p:cNvSpPr>
          <p:nvPr/>
        </p:nvSpPr>
        <p:spPr>
          <a:xfrm>
            <a:off x="1451579" y="2015732"/>
            <a:ext cx="9603275" cy="4037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spcBef>
                <a:spcPts val="600"/>
              </a:spcBef>
              <a:spcAft>
                <a:spcPts val="600"/>
              </a:spcAft>
            </a:pPr>
            <a:r>
              <a:rPr lang="en-US" sz="2200" dirty="0"/>
              <a:t>In 2021 GLHearn (consultants) provided the Cambridgeshire and West Suffolk authorities with evidence to inform their local plans, around housing needs. This evidence is used to inform Local Plan making.</a:t>
            </a:r>
          </a:p>
          <a:p>
            <a:pPr>
              <a:spcBef>
                <a:spcPts val="600"/>
              </a:spcBef>
              <a:spcAft>
                <a:spcPts val="600"/>
              </a:spcAft>
            </a:pPr>
            <a:r>
              <a:rPr lang="en-US" sz="2200" dirty="0"/>
              <a:t>GLHearn set out an annual requirement for 662 new homes across Cambridge. Delivering these homes would lead to a population increase of 28,318 between 2020 and 2040.</a:t>
            </a:r>
          </a:p>
          <a:p>
            <a:pPr marL="0" fontAlgn="ctr">
              <a:spcBef>
                <a:spcPts val="600"/>
              </a:spcBef>
              <a:spcAft>
                <a:spcPts val="600"/>
              </a:spcAft>
            </a:pPr>
            <a:r>
              <a:rPr lang="en-US" sz="2200" dirty="0"/>
              <a:t>Based on the CACI income distribution for 2020-21 we could imagine that:</a:t>
            </a:r>
          </a:p>
          <a:p>
            <a:pPr marL="900000" lvl="2" fontAlgn="b">
              <a:spcBef>
                <a:spcPts val="600"/>
              </a:spcBef>
              <a:spcAft>
                <a:spcPts val="600"/>
              </a:spcAft>
            </a:pPr>
            <a:r>
              <a:rPr lang="en-US" sz="2200" dirty="0"/>
              <a:t>34% of the new population (9,645) might have incomes of less than £30K</a:t>
            </a:r>
          </a:p>
          <a:p>
            <a:pPr marL="900000" lvl="2" fontAlgn="b">
              <a:spcBef>
                <a:spcPts val="600"/>
              </a:spcBef>
              <a:spcAft>
                <a:spcPts val="600"/>
              </a:spcAft>
            </a:pPr>
            <a:r>
              <a:rPr lang="en-US" sz="2200" dirty="0"/>
              <a:t>28% of the new population (8,021) might have incomes of £30-50K</a:t>
            </a:r>
          </a:p>
          <a:p>
            <a:pPr marL="900000" lvl="2" fontAlgn="b">
              <a:spcBef>
                <a:spcPts val="600"/>
              </a:spcBef>
              <a:spcAft>
                <a:spcPts val="600"/>
              </a:spcAft>
            </a:pPr>
            <a:r>
              <a:rPr lang="en-US" sz="2200" dirty="0"/>
              <a:t>38% of the new population (10,653) might have incomes of more than £50K</a:t>
            </a:r>
          </a:p>
          <a:p>
            <a:pPr marL="900000" lvl="2" fontAlgn="b">
              <a:spcBef>
                <a:spcPts val="600"/>
              </a:spcBef>
              <a:spcAft>
                <a:spcPts val="600"/>
              </a:spcAft>
            </a:pPr>
            <a:endParaRPr lang="en-US" sz="2200" dirty="0"/>
          </a:p>
        </p:txBody>
      </p:sp>
      <p:sp>
        <p:nvSpPr>
          <p:cNvPr id="6" name="Slide Number Placeholder 4">
            <a:extLst>
              <a:ext uri="{FF2B5EF4-FFF2-40B4-BE49-F238E27FC236}">
                <a16:creationId xmlns:a16="http://schemas.microsoft.com/office/drawing/2014/main" id="{6098B275-B7EF-4BF6-8328-F27047E0160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50</a:t>
            </a:fld>
            <a:endParaRPr lang="en-US" dirty="0"/>
          </a:p>
        </p:txBody>
      </p:sp>
      <p:sp>
        <p:nvSpPr>
          <p:cNvPr id="7" name="Footer Placeholder 3">
            <a:extLst>
              <a:ext uri="{FF2B5EF4-FFF2-40B4-BE49-F238E27FC236}">
                <a16:creationId xmlns:a16="http://schemas.microsoft.com/office/drawing/2014/main" id="{C54A1B16-19AC-4B29-A69B-82611A12FB27}"/>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Tree>
    <p:extLst>
      <p:ext uri="{BB962C8B-B14F-4D97-AF65-F5344CB8AC3E}">
        <p14:creationId xmlns:p14="http://schemas.microsoft.com/office/powerpoint/2010/main" val="1803418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87ABD14-E9C8-4094-A447-1930FAA8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63F77ED1-A735-4630-853F-6CD0AA92A6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07B0FCBE-839A-4308-B08B-565C33286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281984EE-A87E-4B02-8E73-93ABECD53A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A47396F6-0AE9-4BB8-B478-D0EF6E6E9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47543DD-AAC7-4BD8-99A4-C790B75B0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B008CB20-1843-4D19-BFEA-8D30741B39D8}"/>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820E6F30-15F3-4D9E-A7A4-C86C724EBA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414ABB0F-DF70-45CA-93D8-BFB9517C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3CF71996-6FAD-4ABB-A9A0-DCA586E8CA16}"/>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15" name="Title 1">
            <a:extLst>
              <a:ext uri="{FF2B5EF4-FFF2-40B4-BE49-F238E27FC236}">
                <a16:creationId xmlns:a16="http://schemas.microsoft.com/office/drawing/2014/main" id="{FBC57D94-7CB4-431A-9B67-CB70D13BC585}"/>
              </a:ext>
            </a:extLst>
          </p:cNvPr>
          <p:cNvSpPr txBox="1">
            <a:spLocks/>
          </p:cNvSpPr>
          <p:nvPr/>
        </p:nvSpPr>
        <p:spPr>
          <a:xfrm>
            <a:off x="1451580" y="804520"/>
            <a:ext cx="3530157" cy="104923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Links to other Parts of the 2022 diamond update</a:t>
            </a:r>
          </a:p>
        </p:txBody>
      </p:sp>
      <p:sp>
        <p:nvSpPr>
          <p:cNvPr id="16" name="Content Placeholder 3">
            <a:extLst>
              <a:ext uri="{FF2B5EF4-FFF2-40B4-BE49-F238E27FC236}">
                <a16:creationId xmlns:a16="http://schemas.microsoft.com/office/drawing/2014/main" id="{8C695C4D-13BA-419F-9ABB-B1F7B16F6A6E}"/>
              </a:ext>
            </a:extLst>
          </p:cNvPr>
          <p:cNvSpPr txBox="1">
            <a:spLocks/>
          </p:cNvSpPr>
          <p:nvPr/>
        </p:nvSpPr>
        <p:spPr>
          <a:xfrm>
            <a:off x="1451580" y="2141258"/>
            <a:ext cx="3526523" cy="3450613"/>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GB" sz="1400" b="1" i="1" dirty="0"/>
              <a:t>Will add links once all on Cambs Insight</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Note setting out “area wide” data and conclusions and</a:t>
            </a:r>
          </a:p>
          <a:p>
            <a:pPr>
              <a:lnSpc>
                <a:spcPct val="110000"/>
              </a:lnSpc>
            </a:pPr>
            <a:r>
              <a:rPr lang="en-GB" sz="1400" dirty="0"/>
              <a:t>Slides setting out district data compared to the “whole area” and a note of any points highlighted in those slides, for each district</a:t>
            </a:r>
          </a:p>
          <a:p>
            <a:pPr>
              <a:lnSpc>
                <a:spcPct val="110000"/>
              </a:lnSpc>
            </a:pPr>
            <a:r>
              <a:rPr lang="en-GB" sz="1400" dirty="0"/>
              <a:t>Detailed spreadsheet of all data  and sources used which sits behind the reports, acting as a technical appendix</a:t>
            </a:r>
          </a:p>
          <a:p>
            <a:pPr>
              <a:lnSpc>
                <a:spcPct val="110000"/>
              </a:lnSpc>
            </a:pPr>
            <a:r>
              <a:rPr lang="en-GB" sz="1400" dirty="0"/>
              <a:t>Queries? Please contact </a:t>
            </a:r>
            <a:r>
              <a:rPr lang="en-GB" sz="1400" dirty="0">
                <a:hlinkClick r:id="rId4"/>
              </a:rPr>
              <a:t>sue.beecroft@cambridge.gov.uk</a:t>
            </a:r>
            <a:r>
              <a:rPr lang="en-GB" sz="1400" dirty="0"/>
              <a:t> </a:t>
            </a:r>
          </a:p>
        </p:txBody>
      </p:sp>
      <p:sp>
        <p:nvSpPr>
          <p:cNvPr id="17" name="Slide Number Placeholder 4">
            <a:extLst>
              <a:ext uri="{FF2B5EF4-FFF2-40B4-BE49-F238E27FC236}">
                <a16:creationId xmlns:a16="http://schemas.microsoft.com/office/drawing/2014/main" id="{91811255-1783-4F10-A6B5-7D8E1D9C9CE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51</a:t>
            </a:fld>
            <a:endParaRPr lang="en-US" dirty="0"/>
          </a:p>
        </p:txBody>
      </p:sp>
    </p:spTree>
    <p:extLst>
      <p:ext uri="{BB962C8B-B14F-4D97-AF65-F5344CB8AC3E}">
        <p14:creationId xmlns:p14="http://schemas.microsoft.com/office/powerpoint/2010/main" val="311047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461533-B154-4F57-9950-0E0FF319E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3823A3CE-11A9-44C0-9C82-2C53B3AFCE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85B9267E-8BA3-4C5B-B5F4-E5E5027A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ACC287-8D76-4A2A-B25A-AAA389A8BD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24004151-C2D1-476C-8B72-0064944C0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45254A1-C367-4664-B635-F2E4AA4C6A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18">
            <a:extLst>
              <a:ext uri="{FF2B5EF4-FFF2-40B4-BE49-F238E27FC236}">
                <a16:creationId xmlns:a16="http://schemas.microsoft.com/office/drawing/2014/main" id="{955ED075-D8A2-4642-8FD8-38C2927A53EA}"/>
              </a:ext>
            </a:extLst>
          </p:cNvPr>
          <p:cNvSpPr txBox="1">
            <a:spLocks/>
          </p:cNvSpPr>
          <p:nvPr/>
        </p:nvSpPr>
        <p:spPr>
          <a:xfrm>
            <a:off x="1451580" y="804520"/>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TENURE OF DWELLINGS</a:t>
            </a:r>
          </a:p>
        </p:txBody>
      </p:sp>
      <p:sp>
        <p:nvSpPr>
          <p:cNvPr id="10" name="Rectangle 9">
            <a:extLst>
              <a:ext uri="{FF2B5EF4-FFF2-40B4-BE49-F238E27FC236}">
                <a16:creationId xmlns:a16="http://schemas.microsoft.com/office/drawing/2014/main" id="{B0855761-F755-4FAE-A1FF-C88593A76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TextBox 10">
            <a:extLst>
              <a:ext uri="{FF2B5EF4-FFF2-40B4-BE49-F238E27FC236}">
                <a16:creationId xmlns:a16="http://schemas.microsoft.com/office/drawing/2014/main" id="{A69A6A2B-3283-4346-8AFA-41B6EC294458}"/>
              </a:ext>
            </a:extLst>
          </p:cNvPr>
          <p:cNvSpPr txBox="1"/>
          <p:nvPr/>
        </p:nvSpPr>
        <p:spPr>
          <a:xfrm>
            <a:off x="1451581" y="2015732"/>
            <a:ext cx="3526523" cy="3450613"/>
          </a:xfrm>
          <a:prstGeom prst="rect">
            <a:avLst/>
          </a:prstGeom>
        </p:spPr>
        <p:txBody>
          <a:bodyPr vert="horz" lIns="91440" tIns="45720" rIns="91440" bIns="45720" rtlCol="0" anchor="t">
            <a:normAutofit fontScale="70000" lnSpcReduction="20000"/>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The tenure of dwellings comes from three sources: </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Census 2011 for the baseline position</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Updated annually by data from Office for National Statistics (ONS) and CLG (now known as </a:t>
            </a:r>
            <a:r>
              <a:rPr lang="en-GB" dirty="0"/>
              <a:t>Department for Levelling Up, Housing and Communities</a:t>
            </a:r>
            <a:r>
              <a:rPr lang="en-US" dirty="0"/>
              <a:t> DLUHC) to provide more up to date estimates of the number and tenure of dwellings in each district</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In this slide, the term Private Registered Provider is used, which can be taken to also mean Housing Associations</a:t>
            </a:r>
          </a:p>
        </p:txBody>
      </p:sp>
      <p:grpSp>
        <p:nvGrpSpPr>
          <p:cNvPr id="12" name="Group 11">
            <a:extLst>
              <a:ext uri="{FF2B5EF4-FFF2-40B4-BE49-F238E27FC236}">
                <a16:creationId xmlns:a16="http://schemas.microsoft.com/office/drawing/2014/main" id="{BE6A1DB5-019C-4480-A907-06143B9475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3" name="Rectangle 12">
              <a:extLst>
                <a:ext uri="{FF2B5EF4-FFF2-40B4-BE49-F238E27FC236}">
                  <a16:creationId xmlns:a16="http://schemas.microsoft.com/office/drawing/2014/main" id="{94B73E9A-7E53-4BFE-915F-47770DCA0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B71CEC1-4E31-420D-B62B-DEA9458BA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EE0B7168-4251-4F9D-9FD2-183BBD915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EBB8C391-6813-4A0E-9644-78ECEA577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3C88CB8A-7B09-4BBC-89BC-4974CF488B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3610A156-F9F8-443B-BC11-B4EB655C7DB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6</a:t>
            </a:fld>
            <a:endParaRPr lang="en-US" dirty="0"/>
          </a:p>
        </p:txBody>
      </p:sp>
      <p:sp>
        <p:nvSpPr>
          <p:cNvPr id="19" name="Footer Placeholder 3">
            <a:extLst>
              <a:ext uri="{FF2B5EF4-FFF2-40B4-BE49-F238E27FC236}">
                <a16:creationId xmlns:a16="http://schemas.microsoft.com/office/drawing/2014/main" id="{49A614DD-C46C-4A8C-9DEE-AAE7B455201B}"/>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
        <p:nvSpPr>
          <p:cNvPr id="20" name="Rectangle: Rounded Corners 19">
            <a:extLst>
              <a:ext uri="{FF2B5EF4-FFF2-40B4-BE49-F238E27FC236}">
                <a16:creationId xmlns:a16="http://schemas.microsoft.com/office/drawing/2014/main" id="{BCDECF3D-AE8C-4F4E-B86F-8C0B5FAE78DE}"/>
              </a:ext>
            </a:extLst>
          </p:cNvPr>
          <p:cNvSpPr/>
          <p:nvPr/>
        </p:nvSpPr>
        <p:spPr>
          <a:xfrm>
            <a:off x="6257656" y="5045674"/>
            <a:ext cx="3443693"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Cambridge is one of only 2 districts to have retained ownership of council housing. Private Registered Providers (aka Housing Associations) own &amp; manage other social housing in the City.</a:t>
            </a:r>
          </a:p>
        </p:txBody>
      </p:sp>
      <p:graphicFrame>
        <p:nvGraphicFramePr>
          <p:cNvPr id="21" name="Chart 20">
            <a:extLst>
              <a:ext uri="{FF2B5EF4-FFF2-40B4-BE49-F238E27FC236}">
                <a16:creationId xmlns:a16="http://schemas.microsoft.com/office/drawing/2014/main" id="{252F577A-0E26-470F-B39D-8DB85EE851FE}"/>
              </a:ext>
            </a:extLst>
          </p:cNvPr>
          <p:cNvGraphicFramePr>
            <a:graphicFrameLocks/>
          </p:cNvGraphicFramePr>
          <p:nvPr>
            <p:extLst>
              <p:ext uri="{D42A27DB-BD31-4B8C-83A1-F6EECF244321}">
                <p14:modId xmlns:p14="http://schemas.microsoft.com/office/powerpoint/2010/main" val="1477330286"/>
              </p:ext>
            </p:extLst>
          </p:nvPr>
        </p:nvGraphicFramePr>
        <p:xfrm>
          <a:off x="5942379" y="977965"/>
          <a:ext cx="5134631" cy="41464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83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5111B86E-6D28-4A20-9F44-0375D815D1C1}"/>
              </a:ext>
            </a:extLst>
          </p:cNvPr>
          <p:cNvGraphicFramePr>
            <a:graphicFrameLocks/>
          </p:cNvGraphicFramePr>
          <p:nvPr>
            <p:extLst>
              <p:ext uri="{D42A27DB-BD31-4B8C-83A1-F6EECF244321}">
                <p14:modId xmlns:p14="http://schemas.microsoft.com/office/powerpoint/2010/main" val="3937351349"/>
              </p:ext>
            </p:extLst>
          </p:nvPr>
        </p:nvGraphicFramePr>
        <p:xfrm>
          <a:off x="4907015" y="1490131"/>
          <a:ext cx="4803089" cy="4471396"/>
        </p:xfrm>
        <a:graphic>
          <a:graphicData uri="http://schemas.openxmlformats.org/drawingml/2006/chart">
            <c:chart xmlns:c="http://schemas.openxmlformats.org/drawingml/2006/chart" xmlns:r="http://schemas.openxmlformats.org/officeDocument/2006/relationships" r:id="rId2"/>
          </a:graphicData>
        </a:graphic>
      </p:graphicFrame>
      <p:sp>
        <p:nvSpPr>
          <p:cNvPr id="19" name="Footer Placeholder 3">
            <a:extLst>
              <a:ext uri="{FF2B5EF4-FFF2-40B4-BE49-F238E27FC236}">
                <a16:creationId xmlns:a16="http://schemas.microsoft.com/office/drawing/2014/main" id="{86C10748-C36D-457B-BA6C-37EF65E2B86F}"/>
              </a:ext>
            </a:extLst>
          </p:cNvPr>
          <p:cNvSpPr>
            <a:spLocks noGrp="1"/>
          </p:cNvSpPr>
          <p:nvPr>
            <p:ph type="ftr" sz="quarter" idx="11"/>
          </p:nvPr>
        </p:nvSpPr>
        <p:spPr>
          <a:xfrm>
            <a:off x="0" y="6548799"/>
            <a:ext cx="5938836" cy="309201"/>
          </a:xfrm>
        </p:spPr>
        <p:txBody>
          <a:bodyPr/>
          <a:lstStyle/>
          <a:p>
            <a:r>
              <a:rPr lang="en-US" sz="1000" spc="200" dirty="0">
                <a:solidFill>
                  <a:schemeClr val="bg1"/>
                </a:solidFill>
              </a:rPr>
              <a:t>Cambridge  </a:t>
            </a:r>
          </a:p>
        </p:txBody>
      </p:sp>
      <p:sp>
        <p:nvSpPr>
          <p:cNvPr id="11" name="Title 10">
            <a:extLst>
              <a:ext uri="{FF2B5EF4-FFF2-40B4-BE49-F238E27FC236}">
                <a16:creationId xmlns:a16="http://schemas.microsoft.com/office/drawing/2014/main" id="{9FAE22D7-7C1A-485D-9C77-9D56B739F2D6}"/>
              </a:ext>
            </a:extLst>
          </p:cNvPr>
          <p:cNvSpPr>
            <a:spLocks noGrp="1"/>
          </p:cNvSpPr>
          <p:nvPr>
            <p:ph type="title"/>
          </p:nvPr>
        </p:nvSpPr>
        <p:spPr>
          <a:xfrm>
            <a:off x="444137" y="553152"/>
            <a:ext cx="10600077" cy="701908"/>
          </a:xfrm>
        </p:spPr>
        <p:txBody>
          <a:bodyPr>
            <a:normAutofit/>
          </a:bodyPr>
          <a:lstStyle/>
          <a:p>
            <a:r>
              <a:rPr lang="en-GB" sz="3600" dirty="0"/>
              <a:t>Comparing TENURE OF DWELLINGS</a:t>
            </a:r>
          </a:p>
        </p:txBody>
      </p:sp>
      <p:graphicFrame>
        <p:nvGraphicFramePr>
          <p:cNvPr id="6" name="Table 6">
            <a:extLst>
              <a:ext uri="{FF2B5EF4-FFF2-40B4-BE49-F238E27FC236}">
                <a16:creationId xmlns:a16="http://schemas.microsoft.com/office/drawing/2014/main" id="{BCCBFCA9-85B3-4736-9C8E-4B9FE40549A5}"/>
              </a:ext>
            </a:extLst>
          </p:cNvPr>
          <p:cNvGraphicFramePr>
            <a:graphicFrameLocks noGrp="1"/>
          </p:cNvGraphicFramePr>
          <p:nvPr>
            <p:extLst>
              <p:ext uri="{D42A27DB-BD31-4B8C-83A1-F6EECF244321}">
                <p14:modId xmlns:p14="http://schemas.microsoft.com/office/powerpoint/2010/main" val="3225035085"/>
              </p:ext>
            </p:extLst>
          </p:nvPr>
        </p:nvGraphicFramePr>
        <p:xfrm>
          <a:off x="9710105" y="1490131"/>
          <a:ext cx="2373711" cy="4471394"/>
        </p:xfrm>
        <a:graphic>
          <a:graphicData uri="http://schemas.openxmlformats.org/drawingml/2006/table">
            <a:tbl>
              <a:tblPr firstRow="1" bandRow="1">
                <a:tableStyleId>{5C22544A-7EE6-4342-B048-85BDC9FD1C3A}</a:tableStyleId>
              </a:tblPr>
              <a:tblGrid>
                <a:gridCol w="791237">
                  <a:extLst>
                    <a:ext uri="{9D8B030D-6E8A-4147-A177-3AD203B41FA5}">
                      <a16:colId xmlns:a16="http://schemas.microsoft.com/office/drawing/2014/main" val="1957423572"/>
                    </a:ext>
                  </a:extLst>
                </a:gridCol>
                <a:gridCol w="856940">
                  <a:extLst>
                    <a:ext uri="{9D8B030D-6E8A-4147-A177-3AD203B41FA5}">
                      <a16:colId xmlns:a16="http://schemas.microsoft.com/office/drawing/2014/main" val="2729557960"/>
                    </a:ext>
                  </a:extLst>
                </a:gridCol>
                <a:gridCol w="725534">
                  <a:extLst>
                    <a:ext uri="{9D8B030D-6E8A-4147-A177-3AD203B41FA5}">
                      <a16:colId xmlns:a16="http://schemas.microsoft.com/office/drawing/2014/main" val="3074899737"/>
                    </a:ext>
                  </a:extLst>
                </a:gridCol>
              </a:tblGrid>
              <a:tr h="711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Number of homes</a:t>
                      </a:r>
                    </a:p>
                    <a:p>
                      <a:endParaRPr lang="en-GB" sz="1000" dirty="0"/>
                    </a:p>
                  </a:txBody>
                  <a:tcPr/>
                </a:tc>
                <a:tc>
                  <a:txBody>
                    <a:bodyPr/>
                    <a:lstStyle/>
                    <a:p>
                      <a:r>
                        <a:rPr lang="en-GB" sz="1000" b="0" dirty="0"/>
                        <a:t>Cambridge</a:t>
                      </a:r>
                    </a:p>
                  </a:txBody>
                  <a:tcPr/>
                </a:tc>
                <a:tc>
                  <a:txBody>
                    <a:bodyPr/>
                    <a:lstStyle/>
                    <a:p>
                      <a:r>
                        <a:rPr lang="en-GB" sz="1000" b="0" dirty="0"/>
                        <a:t>All</a:t>
                      </a:r>
                    </a:p>
                  </a:txBody>
                  <a:tcPr/>
                </a:tc>
                <a:extLst>
                  <a:ext uri="{0D108BD9-81ED-4DB2-BD59-A6C34878D82A}">
                    <a16:rowId xmlns:a16="http://schemas.microsoft.com/office/drawing/2014/main" val="118752968"/>
                  </a:ext>
                </a:extLst>
              </a:tr>
              <a:tr h="508113">
                <a:tc>
                  <a:txBody>
                    <a:bodyPr/>
                    <a:lstStyle/>
                    <a:p>
                      <a:r>
                        <a:rPr lang="en-GB" sz="1000" dirty="0"/>
                        <a:t>Local Authority</a:t>
                      </a:r>
                    </a:p>
                  </a:txBody>
                  <a:tcPr/>
                </a:tc>
                <a:tc>
                  <a:txBody>
                    <a:bodyPr/>
                    <a:lstStyle/>
                    <a:p>
                      <a:pPr algn="r"/>
                      <a:r>
                        <a:rPr lang="en-GB" sz="1000" dirty="0"/>
                        <a:t>7,105</a:t>
                      </a:r>
                    </a:p>
                  </a:txBody>
                  <a:tcPr/>
                </a:tc>
                <a:tc>
                  <a:txBody>
                    <a:bodyPr/>
                    <a:lstStyle/>
                    <a:p>
                      <a:pPr algn="r"/>
                      <a:r>
                        <a:rPr lang="en-GB" sz="1000" dirty="0"/>
                        <a:t>13,142</a:t>
                      </a:r>
                    </a:p>
                  </a:txBody>
                  <a:tcPr/>
                </a:tc>
                <a:extLst>
                  <a:ext uri="{0D108BD9-81ED-4DB2-BD59-A6C34878D82A}">
                    <a16:rowId xmlns:a16="http://schemas.microsoft.com/office/drawing/2014/main" val="865105406"/>
                  </a:ext>
                </a:extLst>
              </a:tr>
              <a:tr h="508113">
                <a:tc>
                  <a:txBody>
                    <a:bodyPr/>
                    <a:lstStyle/>
                    <a:p>
                      <a:r>
                        <a:rPr lang="en-GB" sz="1000" dirty="0"/>
                        <a:t>Housing Assn / PRP</a:t>
                      </a:r>
                    </a:p>
                  </a:txBody>
                  <a:tcPr/>
                </a:tc>
                <a:tc>
                  <a:txBody>
                    <a:bodyPr/>
                    <a:lstStyle/>
                    <a:p>
                      <a:pPr algn="r"/>
                      <a:r>
                        <a:rPr lang="en-GB" sz="1000" dirty="0"/>
                        <a:t>5,310</a:t>
                      </a:r>
                    </a:p>
                  </a:txBody>
                  <a:tcPr/>
                </a:tc>
                <a:tc>
                  <a:txBody>
                    <a:bodyPr/>
                    <a:lstStyle/>
                    <a:p>
                      <a:pPr algn="r"/>
                      <a:r>
                        <a:rPr lang="en-GB" sz="1000" dirty="0"/>
                        <a:t>59,104</a:t>
                      </a:r>
                    </a:p>
                  </a:txBody>
                  <a:tcPr/>
                </a:tc>
                <a:extLst>
                  <a:ext uri="{0D108BD9-81ED-4DB2-BD59-A6C34878D82A}">
                    <a16:rowId xmlns:a16="http://schemas.microsoft.com/office/drawing/2014/main" val="2264419612"/>
                  </a:ext>
                </a:extLst>
              </a:tr>
              <a:tr h="508113">
                <a:tc>
                  <a:txBody>
                    <a:bodyPr/>
                    <a:lstStyle/>
                    <a:p>
                      <a:r>
                        <a:rPr lang="en-GB" sz="1000" dirty="0"/>
                        <a:t>Other public</a:t>
                      </a:r>
                    </a:p>
                  </a:txBody>
                  <a:tcPr/>
                </a:tc>
                <a:tc>
                  <a:txBody>
                    <a:bodyPr/>
                    <a:lstStyle/>
                    <a:p>
                      <a:pPr algn="r"/>
                      <a:r>
                        <a:rPr lang="en-GB" sz="1000" dirty="0"/>
                        <a:t>104</a:t>
                      </a:r>
                    </a:p>
                  </a:txBody>
                  <a:tcPr/>
                </a:tc>
                <a:tc>
                  <a:txBody>
                    <a:bodyPr/>
                    <a:lstStyle/>
                    <a:p>
                      <a:pPr algn="r"/>
                      <a:r>
                        <a:rPr lang="en-GB" sz="1000" dirty="0"/>
                        <a:t>1,248</a:t>
                      </a:r>
                    </a:p>
                  </a:txBody>
                  <a:tcPr/>
                </a:tc>
                <a:extLst>
                  <a:ext uri="{0D108BD9-81ED-4DB2-BD59-A6C34878D82A}">
                    <a16:rowId xmlns:a16="http://schemas.microsoft.com/office/drawing/2014/main" val="567823954"/>
                  </a:ext>
                </a:extLst>
              </a:tr>
              <a:tr h="508113">
                <a:tc>
                  <a:txBody>
                    <a:bodyPr/>
                    <a:lstStyle/>
                    <a:p>
                      <a:r>
                        <a:rPr lang="en-GB" sz="1000" dirty="0"/>
                        <a:t>Owned outright</a:t>
                      </a:r>
                    </a:p>
                  </a:txBody>
                  <a:tcPr/>
                </a:tc>
                <a:tc>
                  <a:txBody>
                    <a:bodyPr/>
                    <a:lstStyle/>
                    <a:p>
                      <a:pPr algn="r"/>
                      <a:r>
                        <a:rPr lang="en-GB" sz="1000" dirty="0"/>
                        <a:t>16,656</a:t>
                      </a:r>
                    </a:p>
                  </a:txBody>
                  <a:tcPr/>
                </a:tc>
                <a:tc>
                  <a:txBody>
                    <a:bodyPr/>
                    <a:lstStyle/>
                    <a:p>
                      <a:pPr algn="r"/>
                      <a:r>
                        <a:rPr lang="en-GB" sz="1000" dirty="0"/>
                        <a:t>163,325</a:t>
                      </a:r>
                    </a:p>
                  </a:txBody>
                  <a:tcPr/>
                </a:tc>
                <a:extLst>
                  <a:ext uri="{0D108BD9-81ED-4DB2-BD59-A6C34878D82A}">
                    <a16:rowId xmlns:a16="http://schemas.microsoft.com/office/drawing/2014/main" val="543246467"/>
                  </a:ext>
                </a:extLst>
              </a:tr>
              <a:tr h="711358">
                <a:tc>
                  <a:txBody>
                    <a:bodyPr/>
                    <a:lstStyle/>
                    <a:p>
                      <a:r>
                        <a:rPr lang="en-GB" sz="1000" dirty="0"/>
                        <a:t>Owned with MG or loan</a:t>
                      </a:r>
                    </a:p>
                  </a:txBody>
                  <a:tcPr/>
                </a:tc>
                <a:tc>
                  <a:txBody>
                    <a:bodyPr/>
                    <a:lstStyle/>
                    <a:p>
                      <a:pPr algn="r"/>
                      <a:r>
                        <a:rPr lang="en-GB" sz="1000" dirty="0"/>
                        <a:t>11,304</a:t>
                      </a:r>
                    </a:p>
                  </a:txBody>
                  <a:tcPr/>
                </a:tc>
                <a:tc>
                  <a:txBody>
                    <a:bodyPr/>
                    <a:lstStyle/>
                    <a:p>
                      <a:pPr algn="r"/>
                      <a:r>
                        <a:rPr lang="en-GB" sz="1000" dirty="0"/>
                        <a:t>129,187</a:t>
                      </a:r>
                    </a:p>
                  </a:txBody>
                  <a:tcPr/>
                </a:tc>
                <a:extLst>
                  <a:ext uri="{0D108BD9-81ED-4DB2-BD59-A6C34878D82A}">
                    <a16:rowId xmlns:a16="http://schemas.microsoft.com/office/drawing/2014/main" val="4153993022"/>
                  </a:ext>
                </a:extLst>
              </a:tr>
              <a:tr h="508113">
                <a:tc>
                  <a:txBody>
                    <a:bodyPr/>
                    <a:lstStyle/>
                    <a:p>
                      <a:r>
                        <a:rPr lang="en-GB" sz="1000" dirty="0"/>
                        <a:t>Private rent</a:t>
                      </a:r>
                    </a:p>
                  </a:txBody>
                  <a:tcPr/>
                </a:tc>
                <a:tc>
                  <a:txBody>
                    <a:bodyPr/>
                    <a:lstStyle/>
                    <a:p>
                      <a:pPr algn="r"/>
                      <a:r>
                        <a:rPr lang="en-GB" sz="1000" dirty="0"/>
                        <a:t>15,192</a:t>
                      </a:r>
                    </a:p>
                  </a:txBody>
                  <a:tcPr/>
                </a:tc>
                <a:tc>
                  <a:txBody>
                    <a:bodyPr/>
                    <a:lstStyle/>
                    <a:p>
                      <a:pPr algn="r"/>
                      <a:r>
                        <a:rPr lang="en-GB" sz="1000" dirty="0"/>
                        <a:t>86,313</a:t>
                      </a:r>
                    </a:p>
                  </a:txBody>
                  <a:tcPr/>
                </a:tc>
                <a:extLst>
                  <a:ext uri="{0D108BD9-81ED-4DB2-BD59-A6C34878D82A}">
                    <a16:rowId xmlns:a16="http://schemas.microsoft.com/office/drawing/2014/main" val="3628346556"/>
                  </a:ext>
                </a:extLst>
              </a:tr>
              <a:tr h="508113">
                <a:tc>
                  <a:txBody>
                    <a:bodyPr/>
                    <a:lstStyle/>
                    <a:p>
                      <a:r>
                        <a:rPr lang="en-GB" sz="1000" dirty="0"/>
                        <a:t>All</a:t>
                      </a:r>
                    </a:p>
                  </a:txBody>
                  <a:tcPr/>
                </a:tc>
                <a:tc>
                  <a:txBody>
                    <a:bodyPr/>
                    <a:lstStyle/>
                    <a:p>
                      <a:pPr algn="r"/>
                      <a:r>
                        <a:rPr lang="en-GB" sz="1000" dirty="0"/>
                        <a:t>55,671</a:t>
                      </a:r>
                    </a:p>
                  </a:txBody>
                  <a:tcPr/>
                </a:tc>
                <a:tc>
                  <a:txBody>
                    <a:bodyPr/>
                    <a:lstStyle/>
                    <a:p>
                      <a:pPr algn="r"/>
                      <a:r>
                        <a:rPr lang="en-GB" sz="1000" dirty="0"/>
                        <a:t>452,229</a:t>
                      </a:r>
                    </a:p>
                  </a:txBody>
                  <a:tcPr/>
                </a:tc>
                <a:extLst>
                  <a:ext uri="{0D108BD9-81ED-4DB2-BD59-A6C34878D82A}">
                    <a16:rowId xmlns:a16="http://schemas.microsoft.com/office/drawing/2014/main" val="3119983711"/>
                  </a:ext>
                </a:extLst>
              </a:tr>
            </a:tbl>
          </a:graphicData>
        </a:graphic>
      </p:graphicFrame>
      <p:sp>
        <p:nvSpPr>
          <p:cNvPr id="9" name="Slide Number Placeholder 4">
            <a:extLst>
              <a:ext uri="{FF2B5EF4-FFF2-40B4-BE49-F238E27FC236}">
                <a16:creationId xmlns:a16="http://schemas.microsoft.com/office/drawing/2014/main" id="{3C668AAB-6AE3-4B3B-8F53-3309319411C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7</a:t>
            </a:fld>
            <a:endParaRPr lang="en-US" dirty="0"/>
          </a:p>
        </p:txBody>
      </p:sp>
      <p:graphicFrame>
        <p:nvGraphicFramePr>
          <p:cNvPr id="10" name="Chart 9">
            <a:extLst>
              <a:ext uri="{FF2B5EF4-FFF2-40B4-BE49-F238E27FC236}">
                <a16:creationId xmlns:a16="http://schemas.microsoft.com/office/drawing/2014/main" id="{2F0CD9EE-0D7C-44CB-8509-35550EA3AA76}"/>
              </a:ext>
            </a:extLst>
          </p:cNvPr>
          <p:cNvGraphicFramePr>
            <a:graphicFrameLocks/>
          </p:cNvGraphicFramePr>
          <p:nvPr>
            <p:extLst>
              <p:ext uri="{D42A27DB-BD31-4B8C-83A1-F6EECF244321}">
                <p14:modId xmlns:p14="http://schemas.microsoft.com/office/powerpoint/2010/main" val="89604198"/>
              </p:ext>
            </p:extLst>
          </p:nvPr>
        </p:nvGraphicFramePr>
        <p:xfrm>
          <a:off x="444137" y="1490129"/>
          <a:ext cx="4462877" cy="447139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35D0FB67-6F43-449D-B881-CFF78EB17306}"/>
              </a:ext>
            </a:extLst>
          </p:cNvPr>
          <p:cNvSpPr/>
          <p:nvPr/>
        </p:nvSpPr>
        <p:spPr>
          <a:xfrm>
            <a:off x="2572466" y="5694754"/>
            <a:ext cx="6087291"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Cambridge sees a bigger % of social rented (council and housing association) than “all” at 23% compared to 16%. Cambridge also sees more private renting at 27% compared to 19%. Ownership takes an unusually low proportion of dwellings at 50%, compared to 65%</a:t>
            </a:r>
          </a:p>
        </p:txBody>
      </p:sp>
    </p:spTree>
    <p:extLst>
      <p:ext uri="{BB962C8B-B14F-4D97-AF65-F5344CB8AC3E}">
        <p14:creationId xmlns:p14="http://schemas.microsoft.com/office/powerpoint/2010/main" val="23586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0">
            <a:extLst>
              <a:ext uri="{FF2B5EF4-FFF2-40B4-BE49-F238E27FC236}">
                <a16:creationId xmlns:a16="http://schemas.microsoft.com/office/drawing/2014/main" id="{A1AC79C1-7921-4BBA-A230-85BFF59BEA2A}"/>
              </a:ext>
            </a:extLst>
          </p:cNvPr>
          <p:cNvSpPr txBox="1">
            <a:spLocks/>
          </p:cNvSpPr>
          <p:nvPr/>
        </p:nvSpPr>
        <p:spPr>
          <a:xfrm>
            <a:off x="6278881" y="2058305"/>
            <a:ext cx="5521234" cy="3995176"/>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Household composition classifies households according to the relationships between the household members. </a:t>
            </a:r>
          </a:p>
          <a:p>
            <a:r>
              <a:rPr lang="en-US" dirty="0"/>
              <a:t>Census 2011 shows the breakdown of household and family type, in this chart: </a:t>
            </a:r>
          </a:p>
          <a:p>
            <a:pPr lvl="1"/>
            <a:r>
              <a:rPr lang="en-US" dirty="0"/>
              <a:t>Aged 65+</a:t>
            </a:r>
          </a:p>
          <a:p>
            <a:pPr lvl="1"/>
            <a:r>
              <a:rPr lang="en-US" dirty="0"/>
              <a:t>Children non-dependent</a:t>
            </a:r>
          </a:p>
          <a:p>
            <a:pPr lvl="1"/>
            <a:r>
              <a:rPr lang="en-US" dirty="0"/>
              <a:t>Dependent children</a:t>
            </a:r>
          </a:p>
          <a:p>
            <a:pPr lvl="1"/>
            <a:r>
              <a:rPr lang="en-US" dirty="0"/>
              <a:t>No children</a:t>
            </a:r>
          </a:p>
          <a:p>
            <a:pPr lvl="1"/>
            <a:r>
              <a:rPr lang="en-US" dirty="0"/>
              <a:t>Students </a:t>
            </a:r>
          </a:p>
          <a:p>
            <a:pPr lvl="1"/>
            <a:r>
              <a:rPr lang="en-US" dirty="0"/>
              <a:t>Others</a:t>
            </a:r>
          </a:p>
          <a:p>
            <a:r>
              <a:rPr lang="en-US" dirty="0"/>
              <a:t>Then Family / one person / couple / lone partner / student / other.</a:t>
            </a:r>
          </a:p>
          <a:p>
            <a:r>
              <a:rPr lang="en-GB" sz="2000" dirty="0">
                <a:solidFill>
                  <a:schemeClr val="tx1"/>
                </a:solidFill>
              </a:rPr>
              <a:t>Households consisting of one family and no other usual residents are classified according to the type of family (married, same-sex civil partnership or cohabiting couple family, or lone parent family) and the number of dependent children. </a:t>
            </a:r>
          </a:p>
          <a:p>
            <a:r>
              <a:rPr lang="en-GB" sz="2000" dirty="0">
                <a:solidFill>
                  <a:schemeClr val="tx1"/>
                </a:solidFill>
              </a:rPr>
              <a:t>Other households are classified by the number of people, the number of dependent children, or whether the household consists only of students or only of people aged 65 and over. </a:t>
            </a:r>
          </a:p>
          <a:p>
            <a:r>
              <a:rPr lang="en-GB" sz="2000" dirty="0">
                <a:solidFill>
                  <a:schemeClr val="tx1"/>
                </a:solidFill>
              </a:rPr>
              <a:t>Households not falling into these categories is classed as “other”</a:t>
            </a:r>
            <a:endParaRPr lang="en-US" dirty="0"/>
          </a:p>
        </p:txBody>
      </p:sp>
      <p:sp>
        <p:nvSpPr>
          <p:cNvPr id="11" name="Title 10">
            <a:extLst>
              <a:ext uri="{FF2B5EF4-FFF2-40B4-BE49-F238E27FC236}">
                <a16:creationId xmlns:a16="http://schemas.microsoft.com/office/drawing/2014/main" id="{DC0DB484-E07D-4949-899E-FCBF76A533A7}"/>
              </a:ext>
            </a:extLst>
          </p:cNvPr>
          <p:cNvSpPr>
            <a:spLocks noGrp="1"/>
          </p:cNvSpPr>
          <p:nvPr>
            <p:ph type="title"/>
          </p:nvPr>
        </p:nvSpPr>
        <p:spPr>
          <a:xfrm>
            <a:off x="6278881" y="804519"/>
            <a:ext cx="5442856" cy="1049235"/>
          </a:xfrm>
        </p:spPr>
        <p:txBody>
          <a:bodyPr>
            <a:noAutofit/>
          </a:bodyPr>
          <a:lstStyle/>
          <a:p>
            <a:r>
              <a:rPr lang="en-GB" sz="3600" dirty="0">
                <a:solidFill>
                  <a:srgbClr val="000001"/>
                </a:solidFill>
              </a:rPr>
              <a:t>Household &amp; family type</a:t>
            </a:r>
            <a:endParaRPr lang="en-GB" sz="3600" dirty="0"/>
          </a:p>
        </p:txBody>
      </p:sp>
      <p:sp>
        <p:nvSpPr>
          <p:cNvPr id="7" name="Slide Number Placeholder 4">
            <a:extLst>
              <a:ext uri="{FF2B5EF4-FFF2-40B4-BE49-F238E27FC236}">
                <a16:creationId xmlns:a16="http://schemas.microsoft.com/office/drawing/2014/main" id="{20256241-A232-44C5-A8E5-DE6DA66C6B2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8</a:t>
            </a:fld>
            <a:endParaRPr lang="en-US" dirty="0"/>
          </a:p>
        </p:txBody>
      </p:sp>
      <p:graphicFrame>
        <p:nvGraphicFramePr>
          <p:cNvPr id="8" name="Chart 7">
            <a:extLst>
              <a:ext uri="{FF2B5EF4-FFF2-40B4-BE49-F238E27FC236}">
                <a16:creationId xmlns:a16="http://schemas.microsoft.com/office/drawing/2014/main" id="{0247486B-A49C-4E14-B4E3-E98057E33179}"/>
              </a:ext>
            </a:extLst>
          </p:cNvPr>
          <p:cNvGraphicFramePr>
            <a:graphicFrameLocks/>
          </p:cNvGraphicFramePr>
          <p:nvPr>
            <p:extLst>
              <p:ext uri="{D42A27DB-BD31-4B8C-83A1-F6EECF244321}">
                <p14:modId xmlns:p14="http://schemas.microsoft.com/office/powerpoint/2010/main" val="848402087"/>
              </p:ext>
            </p:extLst>
          </p:nvPr>
        </p:nvGraphicFramePr>
        <p:xfrm>
          <a:off x="391886" y="296092"/>
          <a:ext cx="5704115" cy="5513692"/>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3">
            <a:extLst>
              <a:ext uri="{FF2B5EF4-FFF2-40B4-BE49-F238E27FC236}">
                <a16:creationId xmlns:a16="http://schemas.microsoft.com/office/drawing/2014/main" id="{4D99FC94-3B63-477B-B5EA-55908217D2F1}"/>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Tree>
    <p:extLst>
      <p:ext uri="{BB962C8B-B14F-4D97-AF65-F5344CB8AC3E}">
        <p14:creationId xmlns:p14="http://schemas.microsoft.com/office/powerpoint/2010/main" val="317912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62AE32-5DB4-40B2-BEC4-5185C4D0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41AA6F00-C22F-488B-B280-37048C8C53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F6BFEBE9-CB9F-4D9E-9842-AFC4BB8871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A5DD07-F1A8-4693-8FDC-1278529C0C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7D98A52E-94BF-4E9F-9475-A68D08004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0DC85B-E0AF-4B97-AA49-672D35E21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F3F09B29-3397-45F9-B4F0-4F9E989A9608}"/>
              </a:ext>
            </a:extLst>
          </p:cNvPr>
          <p:cNvSpPr txBox="1">
            <a:spLocks/>
          </p:cNvSpPr>
          <p:nvPr/>
        </p:nvSpPr>
        <p:spPr>
          <a:xfrm>
            <a:off x="652496" y="1584424"/>
            <a:ext cx="3116286"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COMPARING HOUSEHOLD &amp; FAMILY TYPE</a:t>
            </a:r>
          </a:p>
        </p:txBody>
      </p:sp>
      <p:cxnSp>
        <p:nvCxnSpPr>
          <p:cNvPr id="9" name="Straight Connector 8">
            <a:extLst>
              <a:ext uri="{FF2B5EF4-FFF2-40B4-BE49-F238E27FC236}">
                <a16:creationId xmlns:a16="http://schemas.microsoft.com/office/drawing/2014/main" id="{9C71C4BF-E9B6-464B-9DC3-D623BFD20D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3F798DE4-AF7A-4978-91AF-C22AF6E710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73527E3E-5AEA-4761-B427-4D2897547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D322321-88F8-4075-9458-A438D0723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A911A6F7-7F91-4305-AF27-7914818A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3979A00-299A-4EE1-976E-8F798DB0DA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BA5D73D1-CDD4-480D-BC5F-25F39A8C7A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0" name="Slide Number Placeholder 4">
            <a:extLst>
              <a:ext uri="{FF2B5EF4-FFF2-40B4-BE49-F238E27FC236}">
                <a16:creationId xmlns:a16="http://schemas.microsoft.com/office/drawing/2014/main" id="{3802AD3C-BA15-459C-8193-4C9D1F95340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9</a:t>
            </a:fld>
            <a:endParaRPr lang="en-US" dirty="0"/>
          </a:p>
        </p:txBody>
      </p:sp>
      <p:graphicFrame>
        <p:nvGraphicFramePr>
          <p:cNvPr id="21" name="Chart 20">
            <a:extLst>
              <a:ext uri="{FF2B5EF4-FFF2-40B4-BE49-F238E27FC236}">
                <a16:creationId xmlns:a16="http://schemas.microsoft.com/office/drawing/2014/main" id="{34492F5A-458B-432F-A01A-852A8962A7FD}"/>
              </a:ext>
            </a:extLst>
          </p:cNvPr>
          <p:cNvGraphicFramePr>
            <a:graphicFrameLocks/>
          </p:cNvGraphicFramePr>
          <p:nvPr>
            <p:extLst>
              <p:ext uri="{D42A27DB-BD31-4B8C-83A1-F6EECF244321}">
                <p14:modId xmlns:p14="http://schemas.microsoft.com/office/powerpoint/2010/main" val="2355500340"/>
              </p:ext>
            </p:extLst>
          </p:nvPr>
        </p:nvGraphicFramePr>
        <p:xfrm>
          <a:off x="4455184" y="975668"/>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Rounded Corners 17">
            <a:extLst>
              <a:ext uri="{FF2B5EF4-FFF2-40B4-BE49-F238E27FC236}">
                <a16:creationId xmlns:a16="http://schemas.microsoft.com/office/drawing/2014/main" id="{F6604539-29DA-4368-8AD8-D84AFA0E3E25}"/>
              </a:ext>
            </a:extLst>
          </p:cNvPr>
          <p:cNvSpPr/>
          <p:nvPr/>
        </p:nvSpPr>
        <p:spPr>
          <a:xfrm>
            <a:off x="10019071" y="632112"/>
            <a:ext cx="2103260"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Cambridge sees fewer families and couples (older, with and without children), but more one person households, all student households and “other”</a:t>
            </a:r>
          </a:p>
        </p:txBody>
      </p:sp>
      <p:sp>
        <p:nvSpPr>
          <p:cNvPr id="22" name="Footer Placeholder 3">
            <a:extLst>
              <a:ext uri="{FF2B5EF4-FFF2-40B4-BE49-F238E27FC236}">
                <a16:creationId xmlns:a16="http://schemas.microsoft.com/office/drawing/2014/main" id="{6BB87C7B-1869-4F31-BD66-B5ABF1B7DAB4}"/>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Cambridge  </a:t>
            </a:r>
          </a:p>
        </p:txBody>
      </p:sp>
    </p:spTree>
    <p:extLst>
      <p:ext uri="{BB962C8B-B14F-4D97-AF65-F5344CB8AC3E}">
        <p14:creationId xmlns:p14="http://schemas.microsoft.com/office/powerpoint/2010/main" val="409786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Gallery">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44169</TotalTime>
  <Words>6635</Words>
  <Application>Microsoft Office PowerPoint</Application>
  <PresentationFormat>Widescreen</PresentationFormat>
  <Paragraphs>770</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Gill Sans MT</vt:lpstr>
      <vt:lpstr>Gallery</vt:lpstr>
      <vt:lpstr>Housing affordability 2022</vt:lpstr>
      <vt:lpstr>PowerPoint Presentation</vt:lpstr>
      <vt:lpstr>PowerPoint Presentation</vt:lpstr>
      <vt:lpstr>PowerPoint Presentation</vt:lpstr>
      <vt:lpstr>PowerPoint Presentation</vt:lpstr>
      <vt:lpstr>PowerPoint Presentation</vt:lpstr>
      <vt:lpstr>Comparing TENURE OF DWELLINGS</vt:lpstr>
      <vt:lpstr>Household &amp; family type</vt:lpstr>
      <vt:lpstr>PowerPoint Presentation</vt:lpstr>
      <vt:lpstr>household tenure &amp; beds</vt:lpstr>
      <vt:lpstr>PowerPoint Presentation</vt:lpstr>
      <vt:lpstr>Comparing Household tenure &amp; beds </vt:lpstr>
      <vt:lpstr>Likely movers</vt:lpstr>
      <vt:lpstr>comparing LIKELY MOVERS</vt:lpstr>
      <vt:lpstr>Likely movers: DETAIL</vt:lpstr>
      <vt:lpstr>PowerPoint Presentation</vt:lpstr>
      <vt:lpstr>PowerPoint Presentation</vt:lpstr>
      <vt:lpstr>INCOME DISTRIBUTION</vt:lpstr>
      <vt:lpstr>PowerPoint Presentation</vt:lpstr>
      <vt:lpstr>PowerPoint Presentation</vt:lpstr>
      <vt:lpstr>PowerPoint Presentation</vt:lpstr>
      <vt:lpstr>PowerPoint Presentation</vt:lpstr>
      <vt:lpstr>Identify annual housing costs For each tenure and for 1,2, 3+ beds</vt:lpstr>
      <vt:lpstr>Range of max and min housing costs: intro</vt:lpstr>
      <vt:lpstr>Range of max and min housing costs</vt:lpstr>
      <vt:lpstr>PowerPoint Presentation</vt:lpstr>
      <vt:lpstr>annual housing costs x 3.5 For each tenure and for 1,2, 3+ beds</vt:lpstr>
      <vt:lpstr>PowerPoint Presentation</vt:lpstr>
      <vt:lpstr>PowerPoint Presentation</vt:lpstr>
      <vt:lpstr>Creating THE ‘diamond-o-gram’</vt:lpstr>
      <vt:lpstr>THE diamond-o-gram use the caci income data to show how many households fall into each £5,000 income band</vt:lpstr>
      <vt:lpstr>Shading around THE ‘diamond-o-gram’</vt:lpstr>
      <vt:lpstr>PowerPoint Presentation</vt:lpstr>
      <vt:lpstr>comparing DIAMONDS</vt:lpstr>
      <vt:lpstr>Comparing the diamond-o-gram to housing costs</vt:lpstr>
      <vt:lpstr>MINIMUM Income needed IF housing TAKES UP 35%</vt:lpstr>
      <vt:lpstr>Income needed for ‘broad’ tenures </vt:lpstr>
      <vt:lpstr>PowerPoint Presentation</vt:lpstr>
      <vt:lpstr>PowerPoint Presentation</vt:lpstr>
      <vt:lpstr>Scale &amp; cost of housing</vt:lpstr>
      <vt:lpstr>PowerPoint Presentation</vt:lpstr>
      <vt:lpstr>1, 2 &amp; 3 bed staircase</vt:lpstr>
      <vt:lpstr>PowerPoint Presentation</vt:lpstr>
      <vt:lpstr>PowerPoint Presentation</vt:lpstr>
      <vt:lpstr>PowerPoint Presentation</vt:lpstr>
      <vt:lpstr>Dwelling stock, turnover, newbuild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dc:title>
  <dc:creator>SUE BEECROFT</dc:creator>
  <cp:lastModifiedBy>SUE BEECROFT</cp:lastModifiedBy>
  <cp:revision>125</cp:revision>
  <dcterms:created xsi:type="dcterms:W3CDTF">2022-07-26T07:44:23Z</dcterms:created>
  <dcterms:modified xsi:type="dcterms:W3CDTF">2023-07-17T14:25:28Z</dcterms:modified>
</cp:coreProperties>
</file>